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5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1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1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7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9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4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4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311D5-7559-474B-8E66-996A4D118904}" type="datetimeFigureOut">
              <a:rPr lang="en-US" smtClean="0"/>
              <a:t>03-Dec-15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6574-2E0A-43ED-BB11-6F26C6F38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Policy Brief Advocating for Multi-Sectorial Approach to </a:t>
            </a:r>
            <a:br>
              <a:rPr lang="en-US" sz="4400" b="1" dirty="0" smtClean="0"/>
            </a:br>
            <a:r>
              <a:rPr lang="en-US" sz="4400" b="1" dirty="0" smtClean="0"/>
              <a:t>Prevention and Control of Non Communicable Diseases (NCDs) in Zimbabwe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5981"/>
            <a:ext cx="9144000" cy="1655762"/>
          </a:xfrm>
        </p:spPr>
        <p:txBody>
          <a:bodyPr/>
          <a:lstStyle/>
          <a:p>
            <a:r>
              <a:rPr lang="en-US" dirty="0" smtClean="0"/>
              <a:t>Julita </a:t>
            </a:r>
            <a:r>
              <a:rPr lang="en-US" dirty="0" err="1" smtClean="0"/>
              <a:t>Maradzika</a:t>
            </a:r>
            <a:endParaRPr lang="en-US" dirty="0" smtClean="0"/>
          </a:p>
          <a:p>
            <a:r>
              <a:rPr lang="en-US" dirty="0" smtClean="0"/>
              <a:t>Zororo </a:t>
            </a:r>
            <a:r>
              <a:rPr lang="en-US" dirty="0" err="1" smtClean="0"/>
              <a:t>Gandah</a:t>
            </a:r>
            <a:endParaRPr lang="en-US" dirty="0" smtClean="0"/>
          </a:p>
          <a:p>
            <a:r>
              <a:rPr lang="en-US" dirty="0" smtClean="0"/>
              <a:t>Brian A. Maponga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6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713" y="260604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864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pPr algn="ctr"/>
            <a:r>
              <a:rPr lang="en-US" b="1" dirty="0" smtClean="0"/>
              <a:t>Context of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4"/>
            <a:ext cx="10515600" cy="5447761"/>
          </a:xfrm>
        </p:spPr>
        <p:txBody>
          <a:bodyPr>
            <a:normAutofit/>
          </a:bodyPr>
          <a:lstStyle/>
          <a:p>
            <a:r>
              <a:rPr lang="en-ZW" dirty="0"/>
              <a:t>Zimbabwe </a:t>
            </a:r>
            <a:r>
              <a:rPr lang="en-ZW" dirty="0" smtClean="0"/>
              <a:t>experiencing an “epidemiological </a:t>
            </a:r>
            <a:r>
              <a:rPr lang="en-ZW" dirty="0"/>
              <a:t>transition</a:t>
            </a:r>
            <a:r>
              <a:rPr lang="en-ZW" dirty="0" smtClean="0"/>
              <a:t>” </a:t>
            </a:r>
            <a:r>
              <a:rPr lang="en-ZW" dirty="0"/>
              <a:t>faced by a triple burden of communicable, re-emerging and non-communicable </a:t>
            </a:r>
            <a:r>
              <a:rPr lang="en-ZW" dirty="0" smtClean="0"/>
              <a:t>diseases</a:t>
            </a:r>
          </a:p>
          <a:p>
            <a:pPr lvl="1"/>
            <a:r>
              <a:rPr lang="en-ZW" dirty="0" smtClean="0"/>
              <a:t>The </a:t>
            </a:r>
            <a:r>
              <a:rPr lang="en-ZW" dirty="0"/>
              <a:t>country has put a lot of emphasis and resources on the first </a:t>
            </a:r>
            <a:r>
              <a:rPr lang="en-ZW" dirty="0" smtClean="0"/>
              <a:t>two </a:t>
            </a:r>
          </a:p>
          <a:p>
            <a:r>
              <a:rPr lang="en-ZW" dirty="0" smtClean="0"/>
              <a:t>Non-communicable </a:t>
            </a:r>
            <a:r>
              <a:rPr lang="en-ZW" dirty="0"/>
              <a:t>diseases (NCDs),   which include cardiovascular disease, cancer, diabetes mellitus are all associated with the common risk factors such as poor diet, insufficient physical activity, tobacco use, and alcohol abuse</a:t>
            </a:r>
            <a:r>
              <a:rPr lang="en-ZW" dirty="0" smtClean="0"/>
              <a:t>.</a:t>
            </a:r>
          </a:p>
          <a:p>
            <a:r>
              <a:rPr lang="en-ZW" dirty="0" smtClean="0"/>
              <a:t>NCDs </a:t>
            </a:r>
            <a:r>
              <a:rPr lang="en-ZW" dirty="0"/>
              <a:t>caused 63% of all deaths globally in 2008 with more than 80% occurring in developing countries. </a:t>
            </a:r>
            <a:endParaRPr lang="en-ZW" dirty="0" smtClean="0"/>
          </a:p>
          <a:p>
            <a:r>
              <a:rPr lang="en-ZW" dirty="0" smtClean="0"/>
              <a:t>It </a:t>
            </a:r>
            <a:r>
              <a:rPr lang="en-ZW" dirty="0"/>
              <a:t>is estimated that NCDs account for 31% of the total deaths in Zimbabwe (WDI 2012).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1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policy approach argues for the current approach/policy to be changed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W" b="1" dirty="0" smtClean="0"/>
              <a:t>Impact of NCDs on the Health sector</a:t>
            </a:r>
            <a:endParaRPr lang="en-US" dirty="0"/>
          </a:p>
          <a:p>
            <a:pPr lvl="0"/>
            <a:r>
              <a:rPr lang="en-ZW" dirty="0" smtClean="0"/>
              <a:t>Increased demand for NCD healthcare </a:t>
            </a:r>
          </a:p>
          <a:p>
            <a:pPr lvl="0"/>
            <a:r>
              <a:rPr lang="en-ZW" dirty="0" smtClean="0"/>
              <a:t>Health </a:t>
            </a:r>
            <a:r>
              <a:rPr lang="en-ZW" dirty="0"/>
              <a:t>response to NCD will increase manpower needs </a:t>
            </a:r>
            <a:r>
              <a:rPr lang="en-ZW" dirty="0" smtClean="0"/>
              <a:t>in health facilities and in the community</a:t>
            </a:r>
            <a:r>
              <a:rPr lang="en-ZW" dirty="0"/>
              <a:t>. </a:t>
            </a:r>
            <a:endParaRPr lang="en-US" dirty="0"/>
          </a:p>
          <a:p>
            <a:pPr lvl="0"/>
            <a:r>
              <a:rPr lang="en-ZW" dirty="0"/>
              <a:t>Constant supply of medication is required to respond to </a:t>
            </a:r>
            <a:r>
              <a:rPr lang="en-ZW" dirty="0" smtClean="0"/>
              <a:t>NCDs</a:t>
            </a:r>
          </a:p>
          <a:p>
            <a:pPr lvl="0"/>
            <a:r>
              <a:rPr lang="en-ZW" dirty="0" smtClean="0"/>
              <a:t>Rehabilitation </a:t>
            </a:r>
            <a:r>
              <a:rPr lang="en-ZW" dirty="0"/>
              <a:t>services will be required to respond to the needs of stroke patients in hospital and out of hospital so as to rehabilitate them back into society.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0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policy approach argues for the current approach/policy to be changed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W" b="1" dirty="0" smtClean="0"/>
              <a:t>Impact of NCDs to other sectors</a:t>
            </a:r>
            <a:endParaRPr lang="en-US" dirty="0" smtClean="0"/>
          </a:p>
          <a:p>
            <a:pPr lvl="0"/>
            <a:r>
              <a:rPr lang="en-ZW" dirty="0" smtClean="0"/>
              <a:t>The chronic nature of the NCDs has seen the cost of per capita health expenditure rising to above $86 per annum. </a:t>
            </a:r>
          </a:p>
          <a:p>
            <a:pPr lvl="1"/>
            <a:r>
              <a:rPr lang="en-ZW" dirty="0" smtClean="0"/>
              <a:t>This has a direct bearing on the national budget, as the total health expenditure will have to be increased. </a:t>
            </a:r>
          </a:p>
          <a:p>
            <a:pPr lvl="1"/>
            <a:r>
              <a:rPr lang="en-ZW" dirty="0" smtClean="0"/>
              <a:t>Considering the current economic challenges, it means the funding has to be drawn from support of other public goods;</a:t>
            </a:r>
            <a:endParaRPr lang="en-US" dirty="0" smtClean="0"/>
          </a:p>
          <a:p>
            <a:pPr lvl="0"/>
            <a:r>
              <a:rPr lang="en-ZW" dirty="0" smtClean="0"/>
              <a:t>Non communicable diseases are increasingly becoming a threat to the life of individuals and community. </a:t>
            </a:r>
          </a:p>
          <a:p>
            <a:pPr lvl="1"/>
            <a:r>
              <a:rPr lang="en-ZW" dirty="0" smtClean="0"/>
              <a:t>There is an increase in orphans and disabled adults who will require social protection, a further national budgetary strain</a:t>
            </a:r>
            <a:endParaRPr lang="en-US" dirty="0" smtClean="0"/>
          </a:p>
          <a:p>
            <a:pPr lvl="0"/>
            <a:r>
              <a:rPr lang="en-ZW" dirty="0" smtClean="0"/>
              <a:t>The chronic nature of NCDs results in loss of family income, and productive time</a:t>
            </a:r>
          </a:p>
        </p:txBody>
      </p:sp>
    </p:spTree>
    <p:extLst>
      <p:ext uri="{BB962C8B-B14F-4D97-AF65-F5344CB8AC3E}">
        <p14:creationId xmlns:p14="http://schemas.microsoft.com/office/powerpoint/2010/main" val="224782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Key recommendations for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ZW" dirty="0" smtClean="0"/>
              <a:t>Conduct a situation analysis to identify gaps and develop evidence to be addressed in the strategy</a:t>
            </a:r>
          </a:p>
          <a:p>
            <a:pPr lvl="0"/>
            <a:r>
              <a:rPr lang="en-ZW" dirty="0" smtClean="0"/>
              <a:t>Develop  </a:t>
            </a:r>
            <a:r>
              <a:rPr lang="en-ZW" dirty="0"/>
              <a:t>or use existing structures to inform educate and empower the community on the importance of NCD prevention</a:t>
            </a:r>
            <a:endParaRPr lang="en-US" dirty="0"/>
          </a:p>
          <a:p>
            <a:pPr lvl="0"/>
            <a:r>
              <a:rPr lang="en-ZW" dirty="0"/>
              <a:t>Build capacities of all sectors to understand their role in NCD prevention</a:t>
            </a:r>
            <a:endParaRPr lang="en-US" dirty="0"/>
          </a:p>
          <a:p>
            <a:pPr lvl="0"/>
            <a:r>
              <a:rPr lang="en-ZW" dirty="0"/>
              <a:t>Create  a forum  for decision making between industry and health sector in marketing and selling  of food , alcohol ,drugs  and other detrimental   factors  to individual health</a:t>
            </a:r>
            <a:endParaRPr lang="en-US" dirty="0"/>
          </a:p>
          <a:p>
            <a:pPr lvl="0"/>
            <a:r>
              <a:rPr lang="en-ZW" dirty="0"/>
              <a:t>Develop guidelines for the management of NCD that will be used as reference by all sectors</a:t>
            </a:r>
            <a:endParaRPr lang="en-US" dirty="0"/>
          </a:p>
          <a:p>
            <a:pPr lvl="0"/>
            <a:r>
              <a:rPr lang="en-ZW" dirty="0"/>
              <a:t>Develop a conducive environment  for the prevention promotion of NCDs at all levels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2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29579"/>
          </a:xfrm>
        </p:spPr>
        <p:txBody>
          <a:bodyPr/>
          <a:lstStyle/>
          <a:p>
            <a:pPr algn="ctr"/>
            <a:r>
              <a:rPr lang="en-US" b="1" dirty="0"/>
              <a:t>Key Stakeholders and </a:t>
            </a:r>
            <a:r>
              <a:rPr lang="en-US" b="1" dirty="0" smtClean="0"/>
              <a:t>Negotiation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56453" y="1179356"/>
            <a:ext cx="5157787" cy="45673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Key Stakeholders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76148" y="1661844"/>
            <a:ext cx="5157787" cy="48033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Government Departments:</a:t>
            </a:r>
          </a:p>
          <a:p>
            <a:pPr lvl="1"/>
            <a:r>
              <a:rPr lang="en-US" dirty="0" smtClean="0"/>
              <a:t>Local Government; Agriculture; Industry and Commerce; Education; Transport and Energy; Community Development; Social Services; Sports and Recreation Commission</a:t>
            </a:r>
          </a:p>
          <a:p>
            <a:r>
              <a:rPr lang="en-US" dirty="0" smtClean="0"/>
              <a:t>Food processing industry</a:t>
            </a:r>
          </a:p>
          <a:p>
            <a:r>
              <a:rPr lang="en-US" dirty="0" smtClean="0"/>
              <a:t>Local Non Governmental:</a:t>
            </a:r>
          </a:p>
          <a:p>
            <a:pPr lvl="1"/>
            <a:r>
              <a:rPr lang="en-US" dirty="0" smtClean="0"/>
              <a:t>Pharmaceutical Companies; Cancer Association; Rehabilitation centers; Hospice; Community Based Organizations;  Diabetic Association; Professional Health Associations (e.g. </a:t>
            </a:r>
            <a:r>
              <a:rPr lang="en-US" dirty="0" err="1" smtClean="0"/>
              <a:t>ZiPHA</a:t>
            </a:r>
            <a:r>
              <a:rPr lang="en-US" dirty="0" smtClean="0"/>
              <a:t>); Community and Faith Based Organizations </a:t>
            </a:r>
          </a:p>
          <a:p>
            <a:r>
              <a:rPr lang="en-US" dirty="0" smtClean="0"/>
              <a:t>International organizations:</a:t>
            </a:r>
            <a:br>
              <a:rPr lang="en-US" dirty="0" smtClean="0"/>
            </a:br>
            <a:r>
              <a:rPr lang="en-US" dirty="0" smtClean="0"/>
              <a:t>governmental; non governmental; multilateral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097588" y="1313981"/>
            <a:ext cx="5183188" cy="823912"/>
          </a:xfrm>
        </p:spPr>
        <p:txBody>
          <a:bodyPr/>
          <a:lstStyle/>
          <a:p>
            <a:r>
              <a:rPr lang="en-US" dirty="0" smtClean="0"/>
              <a:t>Negotiation Platforms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SDH committee</a:t>
            </a:r>
          </a:p>
          <a:p>
            <a:r>
              <a:rPr lang="en-US" dirty="0" smtClean="0"/>
              <a:t>Zimbabwe Public Health Associations</a:t>
            </a:r>
          </a:p>
          <a:p>
            <a:r>
              <a:rPr lang="en-US" dirty="0" smtClean="0"/>
              <a:t>Social Services Cluster</a:t>
            </a:r>
          </a:p>
          <a:p>
            <a:r>
              <a:rPr lang="en-US" dirty="0" smtClean="0"/>
              <a:t>Provincial, district, ward and village development </a:t>
            </a:r>
            <a:r>
              <a:rPr lang="en-US" dirty="0" err="1" smtClean="0"/>
              <a:t>committes</a:t>
            </a:r>
            <a:endParaRPr lang="en-US" dirty="0" smtClean="0"/>
          </a:p>
          <a:p>
            <a:r>
              <a:rPr lang="en-US" dirty="0" smtClean="0"/>
              <a:t>Parliamentary Committee on Health</a:t>
            </a:r>
          </a:p>
          <a:p>
            <a:r>
              <a:rPr lang="en-US" dirty="0" smtClean="0"/>
              <a:t>Community groupings</a:t>
            </a:r>
          </a:p>
          <a:p>
            <a:r>
              <a:rPr lang="en-US" dirty="0" smtClean="0"/>
              <a:t>Industry associations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8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Discuss use of evidence and general strategies used to communicate/translate the evidence to policy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601531"/>
            <a:ext cx="10515600" cy="3575431"/>
          </a:xfrm>
        </p:spPr>
        <p:txBody>
          <a:bodyPr/>
          <a:lstStyle/>
          <a:p>
            <a:r>
              <a:rPr lang="en-US" dirty="0" smtClean="0"/>
              <a:t>Information  obtained from the situation analysis will provide evidence that will be packed in a simple and clear format to communicate the importance of NCDs to all stakeholders who will contribute towards the development of the policy on NCD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0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Strength and weaknesses of the policy brief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The </a:t>
            </a:r>
            <a:r>
              <a:rPr lang="en-US" dirty="0"/>
              <a:t> </a:t>
            </a:r>
            <a:r>
              <a:rPr lang="en-US" dirty="0" smtClean="0"/>
              <a:t>National Health strategy 2016-2020 has </a:t>
            </a:r>
            <a:r>
              <a:rPr lang="en-US" dirty="0"/>
              <a:t> </a:t>
            </a:r>
            <a:r>
              <a:rPr lang="en-US" dirty="0" smtClean="0"/>
              <a:t>provided a strong argument  to support the need to address NCD and to have in place an NCD strategy</a:t>
            </a:r>
          </a:p>
          <a:p>
            <a:r>
              <a:rPr lang="en-US" dirty="0" smtClean="0"/>
              <a:t>The formulation of the current strategy has already used a wide  consultative process which included all the stakeholder who are key in the implementation of the NCD strategy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  Currently there is no budget  to support the planned activities</a:t>
            </a:r>
          </a:p>
          <a:p>
            <a:r>
              <a:rPr lang="en-US" dirty="0" smtClean="0"/>
              <a:t>Implementation of this strategy will require the participation and commitment of resources from other sectors further agreement on the cost will be required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5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Final decision taken on NCDs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strategy is required since there is evidence of an increase in the contribution of NCDs to the burden of diseases double burden of both communicable and non communicable</a:t>
            </a:r>
          </a:p>
          <a:p>
            <a:r>
              <a:rPr lang="en-US" dirty="0" smtClean="0"/>
              <a:t>Ratification of the Tobacco control Convention</a:t>
            </a:r>
          </a:p>
          <a:p>
            <a:r>
              <a:rPr lang="en-US" dirty="0" smtClean="0"/>
              <a:t>UN organizations expect the country to have an NCD strategy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8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CB1D5F-0A49-40ED-84F5-9B6A18538BB9}"/>
</file>

<file path=customXml/itemProps2.xml><?xml version="1.0" encoding="utf-8"?>
<ds:datastoreItem xmlns:ds="http://schemas.openxmlformats.org/officeDocument/2006/customXml" ds:itemID="{194E5019-B226-4E04-9C78-5806011FC54B}"/>
</file>

<file path=customXml/itemProps3.xml><?xml version="1.0" encoding="utf-8"?>
<ds:datastoreItem xmlns:ds="http://schemas.openxmlformats.org/officeDocument/2006/customXml" ds:itemID="{9AB8A71B-B357-4A3C-B6E7-1CE05B139E4E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753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Policy Brief Advocating for Multi-Sectorial Approach to  Prevention and Control of Non Communicable Diseases (NCDs) in Zimbabwe</vt:lpstr>
      <vt:lpstr>Context of the Problem</vt:lpstr>
      <vt:lpstr>Why policy approach argues for the current approach/policy to be changed</vt:lpstr>
      <vt:lpstr>Why policy approach argues for the current approach/policy to be changed</vt:lpstr>
      <vt:lpstr>Key recommendations for action</vt:lpstr>
      <vt:lpstr>Key Stakeholders and Negotiation</vt:lpstr>
      <vt:lpstr>Discuss use of evidence and general strategies used to communicate/translate the evidence to policy</vt:lpstr>
      <vt:lpstr>Strength and weaknesses of the policy brief</vt:lpstr>
      <vt:lpstr>Final decision taken on NCDs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Advocating for Multi-Sectorial Approach to  Prevention and Control of Non Communicable Diseases (NCDs) in Zimbabwe</dc:title>
  <dc:creator>nn</dc:creator>
  <cp:lastModifiedBy>nn</cp:lastModifiedBy>
  <cp:revision>18</cp:revision>
  <dcterms:created xsi:type="dcterms:W3CDTF">2015-12-03T12:53:36Z</dcterms:created>
  <dcterms:modified xsi:type="dcterms:W3CDTF">2015-12-03T14:02:33Z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