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9" r:id="rId5"/>
    <p:sldId id="268" r:id="rId6"/>
    <p:sldId id="261" r:id="rId7"/>
    <p:sldId id="260"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146"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E77F31-96DD-49C8-82CC-C45439BB26C4}"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7D6A4-EADC-4949-BA5E-521A07175EEE}" type="slidenum">
              <a:rPr lang="en-US" smtClean="0"/>
              <a:t>‹#›</a:t>
            </a:fld>
            <a:endParaRPr lang="en-US"/>
          </a:p>
        </p:txBody>
      </p:sp>
    </p:spTree>
    <p:extLst>
      <p:ext uri="{BB962C8B-B14F-4D97-AF65-F5344CB8AC3E}">
        <p14:creationId xmlns:p14="http://schemas.microsoft.com/office/powerpoint/2010/main" val="3477235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77F31-96DD-49C8-82CC-C45439BB26C4}"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7D6A4-EADC-4949-BA5E-521A07175EEE}" type="slidenum">
              <a:rPr lang="en-US" smtClean="0"/>
              <a:t>‹#›</a:t>
            </a:fld>
            <a:endParaRPr lang="en-US"/>
          </a:p>
        </p:txBody>
      </p:sp>
    </p:spTree>
    <p:extLst>
      <p:ext uri="{BB962C8B-B14F-4D97-AF65-F5344CB8AC3E}">
        <p14:creationId xmlns:p14="http://schemas.microsoft.com/office/powerpoint/2010/main" val="1598367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77F31-96DD-49C8-82CC-C45439BB26C4}"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7D6A4-EADC-4949-BA5E-521A07175EEE}" type="slidenum">
              <a:rPr lang="en-US" smtClean="0"/>
              <a:t>‹#›</a:t>
            </a:fld>
            <a:endParaRPr lang="en-US"/>
          </a:p>
        </p:txBody>
      </p:sp>
    </p:spTree>
    <p:extLst>
      <p:ext uri="{BB962C8B-B14F-4D97-AF65-F5344CB8AC3E}">
        <p14:creationId xmlns:p14="http://schemas.microsoft.com/office/powerpoint/2010/main" val="1020630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77F31-96DD-49C8-82CC-C45439BB26C4}"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7D6A4-EADC-4949-BA5E-521A07175EEE}" type="slidenum">
              <a:rPr lang="en-US" smtClean="0"/>
              <a:t>‹#›</a:t>
            </a:fld>
            <a:endParaRPr lang="en-US"/>
          </a:p>
        </p:txBody>
      </p:sp>
    </p:spTree>
    <p:extLst>
      <p:ext uri="{BB962C8B-B14F-4D97-AF65-F5344CB8AC3E}">
        <p14:creationId xmlns:p14="http://schemas.microsoft.com/office/powerpoint/2010/main" val="2179873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E77F31-96DD-49C8-82CC-C45439BB26C4}"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7D6A4-EADC-4949-BA5E-521A07175EEE}" type="slidenum">
              <a:rPr lang="en-US" smtClean="0"/>
              <a:t>‹#›</a:t>
            </a:fld>
            <a:endParaRPr lang="en-US"/>
          </a:p>
        </p:txBody>
      </p:sp>
    </p:spTree>
    <p:extLst>
      <p:ext uri="{BB962C8B-B14F-4D97-AF65-F5344CB8AC3E}">
        <p14:creationId xmlns:p14="http://schemas.microsoft.com/office/powerpoint/2010/main" val="4166017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E77F31-96DD-49C8-82CC-C45439BB26C4}"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7D6A4-EADC-4949-BA5E-521A07175EEE}" type="slidenum">
              <a:rPr lang="en-US" smtClean="0"/>
              <a:t>‹#›</a:t>
            </a:fld>
            <a:endParaRPr lang="en-US"/>
          </a:p>
        </p:txBody>
      </p:sp>
    </p:spTree>
    <p:extLst>
      <p:ext uri="{BB962C8B-B14F-4D97-AF65-F5344CB8AC3E}">
        <p14:creationId xmlns:p14="http://schemas.microsoft.com/office/powerpoint/2010/main" val="2650236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E77F31-96DD-49C8-82CC-C45439BB26C4}"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07D6A4-EADC-4949-BA5E-521A07175EEE}" type="slidenum">
              <a:rPr lang="en-US" smtClean="0"/>
              <a:t>‹#›</a:t>
            </a:fld>
            <a:endParaRPr lang="en-US"/>
          </a:p>
        </p:txBody>
      </p:sp>
    </p:spTree>
    <p:extLst>
      <p:ext uri="{BB962C8B-B14F-4D97-AF65-F5344CB8AC3E}">
        <p14:creationId xmlns:p14="http://schemas.microsoft.com/office/powerpoint/2010/main" val="1027844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E77F31-96DD-49C8-82CC-C45439BB26C4}"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07D6A4-EADC-4949-BA5E-521A07175EEE}" type="slidenum">
              <a:rPr lang="en-US" smtClean="0"/>
              <a:t>‹#›</a:t>
            </a:fld>
            <a:endParaRPr lang="en-US"/>
          </a:p>
        </p:txBody>
      </p:sp>
    </p:spTree>
    <p:extLst>
      <p:ext uri="{BB962C8B-B14F-4D97-AF65-F5344CB8AC3E}">
        <p14:creationId xmlns:p14="http://schemas.microsoft.com/office/powerpoint/2010/main" val="2835017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E77F31-96DD-49C8-82CC-C45439BB26C4}"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07D6A4-EADC-4949-BA5E-521A07175EEE}" type="slidenum">
              <a:rPr lang="en-US" smtClean="0"/>
              <a:t>‹#›</a:t>
            </a:fld>
            <a:endParaRPr lang="en-US"/>
          </a:p>
        </p:txBody>
      </p:sp>
    </p:spTree>
    <p:extLst>
      <p:ext uri="{BB962C8B-B14F-4D97-AF65-F5344CB8AC3E}">
        <p14:creationId xmlns:p14="http://schemas.microsoft.com/office/powerpoint/2010/main" val="1392039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E77F31-96DD-49C8-82CC-C45439BB26C4}"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7D6A4-EADC-4949-BA5E-521A07175EEE}" type="slidenum">
              <a:rPr lang="en-US" smtClean="0"/>
              <a:t>‹#›</a:t>
            </a:fld>
            <a:endParaRPr lang="en-US"/>
          </a:p>
        </p:txBody>
      </p:sp>
    </p:spTree>
    <p:extLst>
      <p:ext uri="{BB962C8B-B14F-4D97-AF65-F5344CB8AC3E}">
        <p14:creationId xmlns:p14="http://schemas.microsoft.com/office/powerpoint/2010/main" val="885945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E77F31-96DD-49C8-82CC-C45439BB26C4}"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7D6A4-EADC-4949-BA5E-521A07175EEE}" type="slidenum">
              <a:rPr lang="en-US" smtClean="0"/>
              <a:t>‹#›</a:t>
            </a:fld>
            <a:endParaRPr lang="en-US"/>
          </a:p>
        </p:txBody>
      </p:sp>
    </p:spTree>
    <p:extLst>
      <p:ext uri="{BB962C8B-B14F-4D97-AF65-F5344CB8AC3E}">
        <p14:creationId xmlns:p14="http://schemas.microsoft.com/office/powerpoint/2010/main" val="838260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E77F31-96DD-49C8-82CC-C45439BB26C4}" type="datetimeFigureOut">
              <a:rPr lang="en-US" smtClean="0"/>
              <a:t>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07D6A4-EADC-4949-BA5E-521A07175EEE}" type="slidenum">
              <a:rPr lang="en-US" smtClean="0"/>
              <a:t>‹#›</a:t>
            </a:fld>
            <a:endParaRPr lang="en-US"/>
          </a:p>
        </p:txBody>
      </p:sp>
    </p:spTree>
    <p:extLst>
      <p:ext uri="{BB962C8B-B14F-4D97-AF65-F5344CB8AC3E}">
        <p14:creationId xmlns:p14="http://schemas.microsoft.com/office/powerpoint/2010/main" val="2608442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067051"/>
          </a:xfrm>
        </p:spPr>
        <p:txBody>
          <a:bodyPr>
            <a:normAutofit/>
          </a:bodyPr>
          <a:lstStyle/>
          <a:p>
            <a:pPr algn="l"/>
            <a:r>
              <a:rPr lang="en-US" sz="3600" b="1" dirty="0" smtClean="0"/>
              <a:t>POLICY BRIEF ON NATIONAL SOCIAL PROTECTION POLICY TO THE MAYOR OF</a:t>
            </a:r>
            <a:br>
              <a:rPr lang="en-US" sz="3600" b="1" dirty="0" smtClean="0"/>
            </a:br>
            <a:r>
              <a:rPr lang="en-US" sz="3600" b="1" dirty="0" smtClean="0"/>
              <a:t>LUSAKA CITY COUNCIL</a:t>
            </a:r>
            <a:r>
              <a:rPr lang="en-US" b="1" dirty="0" smtClean="0"/>
              <a:t/>
            </a:r>
            <a:br>
              <a:rPr lang="en-US" b="1" dirty="0" smtClean="0"/>
            </a:br>
            <a:endParaRPr lang="en-US" b="1" dirty="0"/>
          </a:p>
        </p:txBody>
      </p:sp>
      <p:sp>
        <p:nvSpPr>
          <p:cNvPr id="3" name="Subtitle 2"/>
          <p:cNvSpPr>
            <a:spLocks noGrp="1"/>
          </p:cNvSpPr>
          <p:nvPr>
            <p:ph type="subTitle" idx="1"/>
          </p:nvPr>
        </p:nvSpPr>
        <p:spPr>
          <a:xfrm>
            <a:off x="838200" y="3048000"/>
            <a:ext cx="7924800" cy="3276600"/>
          </a:xfrm>
        </p:spPr>
        <p:txBody>
          <a:bodyPr>
            <a:noAutofit/>
          </a:bodyPr>
          <a:lstStyle/>
          <a:p>
            <a:pPr algn="l"/>
            <a:r>
              <a:rPr lang="en-US" sz="2000" b="1" dirty="0" smtClean="0">
                <a:latin typeface="Times New Roman" panose="02020603050405020304" pitchFamily="18" charset="0"/>
                <a:cs typeface="Times New Roman" panose="02020603050405020304" pitchFamily="18" charset="0"/>
              </a:rPr>
              <a:t>AUTHORS: </a:t>
            </a:r>
          </a:p>
          <a:p>
            <a:pPr algn="l"/>
            <a:r>
              <a:rPr lang="en-US" sz="2000" dirty="0" err="1" smtClean="0">
                <a:latin typeface="Times New Roman" panose="02020603050405020304" pitchFamily="18" charset="0"/>
                <a:cs typeface="Times New Roman" panose="02020603050405020304" pitchFamily="18" charset="0"/>
              </a:rPr>
              <a:t>Simmy</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Chapula</a:t>
            </a:r>
            <a:endParaRPr lang="en-US" sz="2000" dirty="0">
              <a:latin typeface="Times New Roman" panose="02020603050405020304" pitchFamily="18" charset="0"/>
              <a:cs typeface="Times New Roman" panose="02020603050405020304" pitchFamily="18" charset="0"/>
            </a:endParaRPr>
          </a:p>
          <a:p>
            <a:pPr algn="l"/>
            <a:r>
              <a:rPr lang="en-US" sz="2000" dirty="0" smtClean="0">
                <a:latin typeface="Times New Roman" panose="02020603050405020304" pitchFamily="18" charset="0"/>
                <a:cs typeface="Times New Roman" panose="02020603050405020304" pitchFamily="18" charset="0"/>
              </a:rPr>
              <a:t>Ministry </a:t>
            </a:r>
            <a:r>
              <a:rPr lang="en-US" sz="2000" dirty="0">
                <a:latin typeface="Times New Roman" panose="02020603050405020304" pitchFamily="18" charset="0"/>
                <a:cs typeface="Times New Roman" panose="02020603050405020304" pitchFamily="18" charset="0"/>
              </a:rPr>
              <a:t>of Community Development and Social </a:t>
            </a:r>
            <a:r>
              <a:rPr lang="en-US" sz="2000" dirty="0" smtClean="0">
                <a:latin typeface="Times New Roman" panose="02020603050405020304" pitchFamily="18" charset="0"/>
                <a:cs typeface="Times New Roman" panose="02020603050405020304" pitchFamily="18" charset="0"/>
              </a:rPr>
              <a:t>Welfare</a:t>
            </a:r>
            <a:endParaRPr lang="en-US" sz="2000" dirty="0">
              <a:latin typeface="Times New Roman" panose="02020603050405020304" pitchFamily="18" charset="0"/>
              <a:cs typeface="Times New Roman" panose="02020603050405020304" pitchFamily="18" charset="0"/>
            </a:endParaRPr>
          </a:p>
          <a:p>
            <a:pPr algn="l"/>
            <a:endParaRPr lang="en-US" sz="2000" dirty="0" smtClean="0">
              <a:latin typeface="Times New Roman" panose="02020603050405020304" pitchFamily="18" charset="0"/>
              <a:cs typeface="Times New Roman" panose="02020603050405020304" pitchFamily="18" charset="0"/>
            </a:endParaRPr>
          </a:p>
          <a:p>
            <a:pPr algn="l"/>
            <a:r>
              <a:rPr lang="en-US" sz="2000" dirty="0" smtClean="0">
                <a:latin typeface="Times New Roman" panose="02020603050405020304" pitchFamily="18" charset="0"/>
                <a:cs typeface="Times New Roman" panose="02020603050405020304" pitchFamily="18" charset="0"/>
              </a:rPr>
              <a:t>Mrs</a:t>
            </a:r>
            <a:r>
              <a:rPr lang="en-US" sz="2000" dirty="0">
                <a:latin typeface="Times New Roman" panose="02020603050405020304" pitchFamily="18" charset="0"/>
                <a:cs typeface="Times New Roman" panose="02020603050405020304" pitchFamily="18" charset="0"/>
              </a:rPr>
              <a:t>. Beatrice </a:t>
            </a:r>
            <a:r>
              <a:rPr lang="en-US" sz="2000" dirty="0" err="1">
                <a:latin typeface="Times New Roman" panose="02020603050405020304" pitchFamily="18" charset="0"/>
                <a:cs typeface="Times New Roman" panose="02020603050405020304" pitchFamily="18" charset="0"/>
              </a:rPr>
              <a:t>Musichili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Mwape</a:t>
            </a:r>
            <a:endParaRPr lang="en-US" sz="2000" dirty="0">
              <a:latin typeface="Times New Roman" panose="02020603050405020304" pitchFamily="18" charset="0"/>
              <a:cs typeface="Times New Roman" panose="02020603050405020304" pitchFamily="18" charset="0"/>
            </a:endParaRPr>
          </a:p>
          <a:p>
            <a:pPr algn="l"/>
            <a:r>
              <a:rPr lang="en-US" sz="2000" dirty="0" smtClean="0">
                <a:latin typeface="Times New Roman" panose="02020603050405020304" pitchFamily="18" charset="0"/>
                <a:cs typeface="Times New Roman" panose="02020603050405020304" pitchFamily="18" charset="0"/>
              </a:rPr>
              <a:t>Ministry </a:t>
            </a:r>
            <a:r>
              <a:rPr lang="en-US" sz="2000" dirty="0">
                <a:latin typeface="Times New Roman" panose="02020603050405020304" pitchFamily="18" charset="0"/>
                <a:cs typeface="Times New Roman" panose="02020603050405020304" pitchFamily="18" charset="0"/>
              </a:rPr>
              <a:t>of Community development and Social Welfare</a:t>
            </a:r>
          </a:p>
          <a:p>
            <a:pPr algn="l"/>
            <a:endParaRPr lang="en-US" sz="2000" dirty="0" smtClean="0">
              <a:latin typeface="Times New Roman" panose="02020603050405020304" pitchFamily="18" charset="0"/>
              <a:cs typeface="Times New Roman" panose="02020603050405020304" pitchFamily="18" charset="0"/>
            </a:endParaRPr>
          </a:p>
          <a:p>
            <a:pPr algn="l"/>
            <a:r>
              <a:rPr lang="en-US" sz="2000" dirty="0" smtClean="0">
                <a:latin typeface="Times New Roman" panose="02020603050405020304" pitchFamily="18" charset="0"/>
                <a:cs typeface="Times New Roman" panose="02020603050405020304" pitchFamily="18" charset="0"/>
              </a:rPr>
              <a:t>Oliver Mweemba</a:t>
            </a:r>
          </a:p>
          <a:p>
            <a:pPr algn="l"/>
            <a:r>
              <a:rPr lang="en-US" sz="2000" dirty="0" smtClean="0">
                <a:latin typeface="Times New Roman" panose="02020603050405020304" pitchFamily="18" charset="0"/>
                <a:cs typeface="Times New Roman" panose="02020603050405020304" pitchFamily="18" charset="0"/>
              </a:rPr>
              <a:t>University of Zambia</a:t>
            </a:r>
          </a:p>
          <a:p>
            <a:pPr algn="l"/>
            <a:endParaRPr lang="en-US" sz="2000" dirty="0">
              <a:latin typeface="Times New Roman" panose="02020603050405020304" pitchFamily="18" charset="0"/>
              <a:cs typeface="Times New Roman" panose="02020603050405020304" pitchFamily="18" charset="0"/>
            </a:endParaRPr>
          </a:p>
          <a:p>
            <a:pPr algn="l"/>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9928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and general strategies</a:t>
            </a:r>
            <a:endParaRPr lang="en-US" dirty="0"/>
          </a:p>
        </p:txBody>
      </p:sp>
      <p:sp>
        <p:nvSpPr>
          <p:cNvPr id="3" name="Content Placeholder 2"/>
          <p:cNvSpPr>
            <a:spLocks noGrp="1"/>
          </p:cNvSpPr>
          <p:nvPr>
            <p:ph idx="1"/>
          </p:nvPr>
        </p:nvSpPr>
        <p:spPr/>
        <p:txBody>
          <a:bodyPr>
            <a:normAutofit lnSpcReduction="10000"/>
          </a:bodyPr>
          <a:lstStyle/>
          <a:p>
            <a:r>
              <a:rPr lang="en-US" dirty="0" smtClean="0"/>
              <a:t>Collect and analyze data in all female headed households taking care of orphans and vulnerable children</a:t>
            </a:r>
          </a:p>
          <a:p>
            <a:r>
              <a:rPr lang="en-US" dirty="0" smtClean="0"/>
              <a:t>Develop a selection criteria</a:t>
            </a:r>
            <a:endParaRPr lang="en-US" dirty="0"/>
          </a:p>
          <a:p>
            <a:r>
              <a:rPr lang="en-US" dirty="0" smtClean="0"/>
              <a:t>Map-out the pay points in the city and identify the pay point managers</a:t>
            </a:r>
          </a:p>
          <a:p>
            <a:r>
              <a:rPr lang="en-US" dirty="0" smtClean="0"/>
              <a:t>Conduct training of the community welfare assistant committees</a:t>
            </a:r>
          </a:p>
          <a:p>
            <a:r>
              <a:rPr lang="en-US" dirty="0" smtClean="0"/>
              <a:t>Capacity Building of Social Welfare Officers</a:t>
            </a:r>
            <a:endParaRPr lang="en-US" dirty="0"/>
          </a:p>
        </p:txBody>
      </p:sp>
    </p:spTree>
    <p:extLst>
      <p:ext uri="{BB962C8B-B14F-4D97-AF65-F5344CB8AC3E}">
        <p14:creationId xmlns:p14="http://schemas.microsoft.com/office/powerpoint/2010/main" val="423535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Strengths and weakness for policy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8227747"/>
              </p:ext>
            </p:extLst>
          </p:nvPr>
        </p:nvGraphicFramePr>
        <p:xfrm>
          <a:off x="457200" y="1600200"/>
          <a:ext cx="8229600" cy="40894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800" dirty="0" smtClean="0"/>
                        <a:t>Strengths</a:t>
                      </a:r>
                      <a:endParaRPr lang="en-US" sz="2800" dirty="0"/>
                    </a:p>
                  </a:txBody>
                  <a:tcPr/>
                </a:tc>
                <a:tc>
                  <a:txBody>
                    <a:bodyPr/>
                    <a:lstStyle/>
                    <a:p>
                      <a:r>
                        <a:rPr lang="en-US" sz="2800" dirty="0" smtClean="0"/>
                        <a:t>Weakness</a:t>
                      </a:r>
                      <a:endParaRPr lang="en-US" sz="2800" dirty="0"/>
                    </a:p>
                  </a:txBody>
                  <a:tcPr/>
                </a:tc>
              </a:tr>
              <a:tr h="370840">
                <a:tc>
                  <a:txBody>
                    <a:bodyPr/>
                    <a:lstStyle/>
                    <a:p>
                      <a:r>
                        <a:rPr lang="en-US" sz="2800" dirty="0" smtClean="0"/>
                        <a:t>Improved livelihoods</a:t>
                      </a:r>
                      <a:endParaRPr lang="en-US" sz="2800" dirty="0"/>
                    </a:p>
                  </a:txBody>
                  <a:tcPr/>
                </a:tc>
                <a:tc>
                  <a:txBody>
                    <a:bodyPr/>
                    <a:lstStyle/>
                    <a:p>
                      <a:r>
                        <a:rPr lang="en-US" sz="2800" dirty="0" smtClean="0"/>
                        <a:t>Dependency syndrome</a:t>
                      </a:r>
                      <a:endParaRPr lang="en-US" sz="2800" dirty="0"/>
                    </a:p>
                  </a:txBody>
                  <a:tcPr/>
                </a:tc>
              </a:tr>
              <a:tr h="553720">
                <a:tc>
                  <a:txBody>
                    <a:bodyPr/>
                    <a:lstStyle/>
                    <a:p>
                      <a:r>
                        <a:rPr lang="en-US" sz="2800" dirty="0" smtClean="0"/>
                        <a:t>Improved health outcomes</a:t>
                      </a:r>
                      <a:endParaRPr lang="en-US" sz="2800" dirty="0"/>
                    </a:p>
                  </a:txBody>
                  <a:tcPr/>
                </a:tc>
                <a:tc>
                  <a:txBody>
                    <a:bodyPr/>
                    <a:lstStyle/>
                    <a:p>
                      <a:r>
                        <a:rPr lang="en-US" sz="2800" dirty="0" smtClean="0"/>
                        <a:t>Lack of graduation</a:t>
                      </a:r>
                      <a:endParaRPr lang="en-US" sz="2800" dirty="0"/>
                    </a:p>
                  </a:txBody>
                  <a:tcPr/>
                </a:tc>
              </a:tr>
              <a:tr h="370840">
                <a:tc>
                  <a:txBody>
                    <a:bodyPr/>
                    <a:lstStyle/>
                    <a:p>
                      <a:r>
                        <a:rPr lang="en-US" sz="2800" dirty="0" smtClean="0"/>
                        <a:t>Improved school enrolment</a:t>
                      </a:r>
                      <a:endParaRPr lang="en-US" sz="2800" dirty="0"/>
                    </a:p>
                  </a:txBody>
                  <a:tcPr/>
                </a:tc>
                <a:tc>
                  <a:txBody>
                    <a:bodyPr/>
                    <a:lstStyle/>
                    <a:p>
                      <a:r>
                        <a:rPr lang="en-US" sz="2800" dirty="0" smtClean="0"/>
                        <a:t>Long-term investment</a:t>
                      </a:r>
                      <a:r>
                        <a:rPr lang="en-US" sz="2800" baseline="0" dirty="0" smtClean="0"/>
                        <a:t> (no immediate benefits)</a:t>
                      </a:r>
                      <a:endParaRPr lang="en-US" sz="2800" dirty="0"/>
                    </a:p>
                  </a:txBody>
                  <a:tcPr/>
                </a:tc>
              </a:tr>
              <a:tr h="370840">
                <a:tc>
                  <a:txBody>
                    <a:bodyPr/>
                    <a:lstStyle/>
                    <a:p>
                      <a:r>
                        <a:rPr lang="en-US" sz="2800" dirty="0" smtClean="0"/>
                        <a:t>Improved</a:t>
                      </a:r>
                      <a:r>
                        <a:rPr lang="en-US" sz="2800" baseline="0" dirty="0" smtClean="0"/>
                        <a:t> nutrition</a:t>
                      </a:r>
                      <a:endParaRPr lang="en-US" sz="2800" dirty="0"/>
                    </a:p>
                  </a:txBody>
                  <a:tcPr/>
                </a:tc>
                <a:tc>
                  <a:txBody>
                    <a:bodyPr/>
                    <a:lstStyle/>
                    <a:p>
                      <a:endParaRPr lang="en-US" sz="2800" dirty="0"/>
                    </a:p>
                  </a:txBody>
                  <a:tcPr/>
                </a:tc>
              </a:tr>
              <a:tr h="370840">
                <a:tc>
                  <a:txBody>
                    <a:bodyPr/>
                    <a:lstStyle/>
                    <a:p>
                      <a:r>
                        <a:rPr lang="en-US" sz="2800" dirty="0" smtClean="0"/>
                        <a:t>Political</a:t>
                      </a:r>
                      <a:r>
                        <a:rPr lang="en-US" sz="2800" baseline="0" dirty="0" smtClean="0"/>
                        <a:t> Will</a:t>
                      </a:r>
                      <a:endParaRPr lang="en-US" sz="2800" dirty="0"/>
                    </a:p>
                  </a:txBody>
                  <a:tcPr/>
                </a:tc>
                <a:tc>
                  <a:txBody>
                    <a:bodyPr/>
                    <a:lstStyle/>
                    <a:p>
                      <a:endParaRPr lang="en-US" sz="2800" dirty="0"/>
                    </a:p>
                  </a:txBody>
                  <a:tcPr/>
                </a:tc>
              </a:tr>
              <a:tr h="370840">
                <a:tc>
                  <a:txBody>
                    <a:bodyPr/>
                    <a:lstStyle/>
                    <a:p>
                      <a:endParaRPr lang="en-US" sz="2800" dirty="0"/>
                    </a:p>
                  </a:txBody>
                  <a:tcPr/>
                </a:tc>
                <a:tc>
                  <a:txBody>
                    <a:bodyPr/>
                    <a:lstStyle/>
                    <a:p>
                      <a:endParaRPr lang="en-US" sz="2800" dirty="0"/>
                    </a:p>
                  </a:txBody>
                  <a:tcPr/>
                </a:tc>
              </a:tr>
            </a:tbl>
          </a:graphicData>
        </a:graphic>
      </p:graphicFrame>
    </p:spTree>
    <p:extLst>
      <p:ext uri="{BB962C8B-B14F-4D97-AF65-F5344CB8AC3E}">
        <p14:creationId xmlns:p14="http://schemas.microsoft.com/office/powerpoint/2010/main" val="1408799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decision at National Policy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Adopt the policy aimed at providing social cash transfers to the female headed households</a:t>
            </a:r>
          </a:p>
          <a:p>
            <a:r>
              <a:rPr lang="en-US" dirty="0" smtClean="0"/>
              <a:t>Strengthen partnership mechanism</a:t>
            </a:r>
          </a:p>
          <a:p>
            <a:r>
              <a:rPr lang="en-US" dirty="0" smtClean="0"/>
              <a:t>Improve household productivity</a:t>
            </a:r>
          </a:p>
          <a:p>
            <a:r>
              <a:rPr lang="en-US" dirty="0" smtClean="0"/>
              <a:t>Monitor impact on health and equity</a:t>
            </a:r>
          </a:p>
          <a:p>
            <a:r>
              <a:rPr lang="en-US" dirty="0" smtClean="0"/>
              <a:t>Contribute towards the achievement of the SDGs</a:t>
            </a:r>
          </a:p>
          <a:p>
            <a:r>
              <a:rPr lang="en-US" dirty="0" smtClean="0"/>
              <a:t>Better Coordination of the Cash Transfer </a:t>
            </a:r>
            <a:r>
              <a:rPr lang="en-US" dirty="0" err="1" smtClean="0"/>
              <a:t>Prgramme</a:t>
            </a:r>
            <a:r>
              <a:rPr lang="en-US" dirty="0" smtClean="0"/>
              <a:t>.</a:t>
            </a:r>
          </a:p>
          <a:p>
            <a:endParaRPr lang="en-US" dirty="0"/>
          </a:p>
          <a:p>
            <a:pPr marL="0" indent="0" algn="ctr">
              <a:buNone/>
            </a:pPr>
            <a:r>
              <a:rPr lang="en-US" smtClean="0"/>
              <a:t>THANK YOU</a:t>
            </a:r>
            <a:endParaRPr lang="en-US" dirty="0" smtClean="0"/>
          </a:p>
          <a:p>
            <a:endParaRPr lang="en-US" dirty="0"/>
          </a:p>
        </p:txBody>
      </p:sp>
    </p:spTree>
    <p:extLst>
      <p:ext uri="{BB962C8B-B14F-4D97-AF65-F5344CB8AC3E}">
        <p14:creationId xmlns:p14="http://schemas.microsoft.com/office/powerpoint/2010/main" val="3386024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Context and importance</a:t>
            </a:r>
            <a:endParaRPr lang="en-US" dirty="0"/>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r>
              <a:rPr lang="en-US" dirty="0" smtClean="0"/>
              <a:t>In </a:t>
            </a:r>
            <a:r>
              <a:rPr lang="en-US" dirty="0"/>
              <a:t>Zambia, Poverty and vulnerability has continued to persist recording </a:t>
            </a:r>
            <a:r>
              <a:rPr lang="en-US" dirty="0" smtClean="0"/>
              <a:t>a </a:t>
            </a:r>
            <a:r>
              <a:rPr lang="en-US" dirty="0"/>
              <a:t>high rate of poverty </a:t>
            </a:r>
            <a:r>
              <a:rPr lang="en-US" dirty="0" smtClean="0"/>
              <a:t>among female headed households which stands at 46% in Lusaka (1.2 million)</a:t>
            </a:r>
          </a:p>
          <a:p>
            <a:endParaRPr lang="en-US" dirty="0" smtClean="0"/>
          </a:p>
          <a:p>
            <a:r>
              <a:rPr lang="en-US" dirty="0"/>
              <a:t>In Lusaka </a:t>
            </a:r>
            <a:r>
              <a:rPr lang="en-US" dirty="0" smtClean="0"/>
              <a:t>City, one </a:t>
            </a:r>
            <a:r>
              <a:rPr lang="en-US" dirty="0"/>
              <a:t>in every ten household is poor and vulnerable. </a:t>
            </a:r>
            <a:endParaRPr lang="en-US" dirty="0" smtClean="0"/>
          </a:p>
          <a:p>
            <a:endParaRPr lang="en-US" dirty="0" smtClean="0"/>
          </a:p>
          <a:p>
            <a:r>
              <a:rPr lang="en-US" dirty="0" smtClean="0"/>
              <a:t>Mainly </a:t>
            </a:r>
            <a:r>
              <a:rPr lang="en-US" dirty="0"/>
              <a:t>due to rural urban </a:t>
            </a:r>
            <a:r>
              <a:rPr lang="en-US" dirty="0" smtClean="0"/>
              <a:t>migration</a:t>
            </a:r>
          </a:p>
          <a:p>
            <a:endParaRPr lang="en-US" dirty="0" smtClean="0"/>
          </a:p>
          <a:p>
            <a:r>
              <a:rPr lang="en-US" dirty="0" smtClean="0"/>
              <a:t>This leads </a:t>
            </a:r>
            <a:r>
              <a:rPr lang="en-US" dirty="0"/>
              <a:t>to limited access to </a:t>
            </a:r>
            <a:r>
              <a:rPr lang="en-US" dirty="0" smtClean="0"/>
              <a:t>basic  social services such </a:t>
            </a:r>
            <a:r>
              <a:rPr lang="en-US" dirty="0"/>
              <a:t>as health, education, </a:t>
            </a:r>
            <a:r>
              <a:rPr lang="en-US" dirty="0" smtClean="0"/>
              <a:t>water and </a:t>
            </a:r>
            <a:r>
              <a:rPr lang="en-US" dirty="0"/>
              <a:t>sanitation, nutrition and housing</a:t>
            </a:r>
            <a:r>
              <a:rPr lang="en-US" dirty="0" smtClean="0"/>
              <a:t> </a:t>
            </a:r>
            <a:endParaRPr lang="en-US" dirty="0"/>
          </a:p>
          <a:p>
            <a:endParaRPr lang="en-US" dirty="0"/>
          </a:p>
        </p:txBody>
      </p:sp>
    </p:spTree>
    <p:extLst>
      <p:ext uri="{BB962C8B-B14F-4D97-AF65-F5344CB8AC3E}">
        <p14:creationId xmlns:p14="http://schemas.microsoft.com/office/powerpoint/2010/main" val="3624676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1" y="990600"/>
            <a:ext cx="7505410"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692399" y="4916"/>
            <a:ext cx="6254213" cy="584775"/>
          </a:xfrm>
          <a:prstGeom prst="rect">
            <a:avLst/>
          </a:prstGeom>
          <a:noFill/>
        </p:spPr>
        <p:txBody>
          <a:bodyPr wrap="none" rtlCol="0">
            <a:spAutoFit/>
          </a:bodyPr>
          <a:lstStyle/>
          <a:p>
            <a:r>
              <a:rPr lang="en-US" sz="3200" dirty="0" smtClean="0"/>
              <a:t>Minister Visiting Beneficiaries of SCT</a:t>
            </a:r>
            <a:endParaRPr lang="en-US" sz="3200" dirty="0"/>
          </a:p>
        </p:txBody>
      </p:sp>
    </p:spTree>
    <p:extLst>
      <p:ext uri="{BB962C8B-B14F-4D97-AF65-F5344CB8AC3E}">
        <p14:creationId xmlns:p14="http://schemas.microsoft.com/office/powerpoint/2010/main" val="863664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for current approach</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Social cash transfer </a:t>
            </a:r>
            <a:r>
              <a:rPr lang="en-US" dirty="0"/>
              <a:t>p</a:t>
            </a:r>
            <a:r>
              <a:rPr lang="en-US" dirty="0" smtClean="0"/>
              <a:t>rograms are </a:t>
            </a:r>
            <a:r>
              <a:rPr lang="en-US" dirty="0"/>
              <a:t>important in moving the poor and vulnerable </a:t>
            </a:r>
            <a:r>
              <a:rPr lang="en-US" dirty="0" smtClean="0"/>
              <a:t>female headed households </a:t>
            </a:r>
            <a:r>
              <a:rPr lang="en-US" dirty="0"/>
              <a:t>from poverty </a:t>
            </a:r>
            <a:r>
              <a:rPr lang="en-US" dirty="0" smtClean="0"/>
              <a:t> to increased </a:t>
            </a:r>
            <a:r>
              <a:rPr lang="en-US" dirty="0"/>
              <a:t>capacity </a:t>
            </a:r>
            <a:r>
              <a:rPr lang="en-US" dirty="0" smtClean="0"/>
              <a:t>of investment </a:t>
            </a:r>
            <a:r>
              <a:rPr lang="en-US" dirty="0"/>
              <a:t>in productive </a:t>
            </a:r>
            <a:r>
              <a:rPr lang="en-US" dirty="0" smtClean="0"/>
              <a:t>activities.</a:t>
            </a:r>
          </a:p>
          <a:p>
            <a:endParaRPr lang="en-US" dirty="0" smtClean="0"/>
          </a:p>
          <a:p>
            <a:r>
              <a:rPr lang="en-US" dirty="0" smtClean="0"/>
              <a:t>This will lead to improved </a:t>
            </a:r>
            <a:r>
              <a:rPr lang="en-US" dirty="0"/>
              <a:t>nutrition, education, health and well-being of </a:t>
            </a:r>
            <a:r>
              <a:rPr lang="en-US" dirty="0" smtClean="0"/>
              <a:t>the households.  </a:t>
            </a:r>
          </a:p>
          <a:p>
            <a:endParaRPr lang="en-US" dirty="0" smtClean="0"/>
          </a:p>
          <a:p>
            <a:r>
              <a:rPr lang="en-US" dirty="0"/>
              <a:t>P</a:t>
            </a:r>
            <a:r>
              <a:rPr lang="en-US" dirty="0" smtClean="0"/>
              <a:t>ositive impact </a:t>
            </a:r>
            <a:r>
              <a:rPr lang="en-US" dirty="0"/>
              <a:t>in </a:t>
            </a:r>
            <a:r>
              <a:rPr lang="en-US" dirty="0" smtClean="0"/>
              <a:t>reducing </a:t>
            </a:r>
            <a:r>
              <a:rPr lang="en-US" dirty="0"/>
              <a:t>high levels of stunting, increased school enrollment, improved health outcomes and enhanced economic productivity of </a:t>
            </a:r>
            <a:r>
              <a:rPr lang="en-US" dirty="0" smtClean="0"/>
              <a:t>the households.</a:t>
            </a:r>
            <a:endParaRPr lang="en-US" dirty="0"/>
          </a:p>
          <a:p>
            <a:endParaRPr lang="en-US" dirty="0"/>
          </a:p>
        </p:txBody>
      </p:sp>
    </p:spTree>
    <p:extLst>
      <p:ext uri="{BB962C8B-B14F-4D97-AF65-F5344CB8AC3E}">
        <p14:creationId xmlns:p14="http://schemas.microsoft.com/office/powerpoint/2010/main" val="1819497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a:t>Impact of Cash Transfers</a:t>
            </a:r>
            <a:br>
              <a:rPr lang="en-US" b="1" dirty="0"/>
            </a:br>
            <a:endParaRPr lang="en-US" dirty="0"/>
          </a:p>
        </p:txBody>
      </p:sp>
      <p:sp>
        <p:nvSpPr>
          <p:cNvPr id="3" name="Content Placeholder 2"/>
          <p:cNvSpPr>
            <a:spLocks noGrp="1"/>
          </p:cNvSpPr>
          <p:nvPr>
            <p:ph idx="1"/>
          </p:nvPr>
        </p:nvSpPr>
        <p:spPr>
          <a:xfrm>
            <a:off x="457200" y="1066800"/>
            <a:ext cx="8229600" cy="5562600"/>
          </a:xfrm>
        </p:spPr>
        <p:txBody>
          <a:bodyPr>
            <a:noAutofit/>
          </a:bodyPr>
          <a:lstStyle/>
          <a:p>
            <a:r>
              <a:rPr lang="en-US" sz="2000" dirty="0" smtClean="0"/>
              <a:t>First </a:t>
            </a:r>
            <a:r>
              <a:rPr lang="en-US" sz="2000" dirty="0"/>
              <a:t>Evaluation show that </a:t>
            </a:r>
            <a:r>
              <a:rPr lang="en-US" sz="2000" dirty="0" smtClean="0"/>
              <a:t>:</a:t>
            </a:r>
          </a:p>
          <a:p>
            <a:r>
              <a:rPr lang="en-US" sz="2000" b="1" dirty="0" smtClean="0"/>
              <a:t>Education</a:t>
            </a:r>
            <a:r>
              <a:rPr lang="en-US" sz="2000" dirty="0"/>
              <a:t>: enrollment rate went up by 3%.</a:t>
            </a:r>
          </a:p>
          <a:p>
            <a:r>
              <a:rPr lang="en-US" sz="2000" b="1" dirty="0" smtClean="0"/>
              <a:t>Nutrition</a:t>
            </a:r>
            <a:r>
              <a:rPr lang="en-US" sz="2000" dirty="0"/>
              <a:t>: % of HH not satiated after one meal went down</a:t>
            </a:r>
          </a:p>
          <a:p>
            <a:r>
              <a:rPr lang="en-US" sz="2000" dirty="0"/>
              <a:t>from 56.6% to 35.2%; food intake is more </a:t>
            </a:r>
            <a:r>
              <a:rPr lang="en-US" sz="2000" dirty="0" smtClean="0"/>
              <a:t>varied</a:t>
            </a:r>
          </a:p>
          <a:p>
            <a:r>
              <a:rPr lang="en-US" sz="2000" b="1" dirty="0" smtClean="0"/>
              <a:t>Health</a:t>
            </a:r>
            <a:r>
              <a:rPr lang="en-US" sz="2000" dirty="0"/>
              <a:t>: incidence of illnesses decreased from 43% to 35</a:t>
            </a:r>
            <a:r>
              <a:rPr lang="en-US" sz="2000" dirty="0" smtClean="0"/>
              <a:t>%.</a:t>
            </a:r>
          </a:p>
          <a:p>
            <a:r>
              <a:rPr lang="en-US" sz="2000" b="1" dirty="0" smtClean="0"/>
              <a:t>Livelihood</a:t>
            </a:r>
            <a:r>
              <a:rPr lang="en-US" sz="2000" dirty="0"/>
              <a:t>: number of HH making investments quadrupled to</a:t>
            </a:r>
          </a:p>
          <a:p>
            <a:r>
              <a:rPr lang="en-US" sz="2000" dirty="0"/>
              <a:t>50% and average amount invested doubled; 71% of all HH</a:t>
            </a:r>
          </a:p>
          <a:p>
            <a:r>
              <a:rPr lang="en-US" sz="2000" dirty="0"/>
              <a:t>stated to have invested part of the cash transfer; asset ownership</a:t>
            </a:r>
          </a:p>
          <a:p>
            <a:r>
              <a:rPr lang="en-US" sz="2000" dirty="0"/>
              <a:t>increased from 8.5% to 42%)</a:t>
            </a:r>
          </a:p>
          <a:p>
            <a:r>
              <a:rPr lang="en-US" sz="2000" b="1" dirty="0" smtClean="0"/>
              <a:t>Future </a:t>
            </a:r>
            <a:r>
              <a:rPr lang="en-US" sz="2000" b="1" dirty="0"/>
              <a:t>perspective</a:t>
            </a:r>
            <a:r>
              <a:rPr lang="en-US" sz="2000" dirty="0"/>
              <a:t>: more households are hopeful (increase</a:t>
            </a:r>
          </a:p>
          <a:p>
            <a:r>
              <a:rPr lang="en-US" sz="2000" dirty="0"/>
              <a:t>from 37% to 49%) and have more plans (increase from 50% to</a:t>
            </a:r>
          </a:p>
          <a:p>
            <a:r>
              <a:rPr lang="en-US" sz="2000" dirty="0"/>
              <a:t>73%)</a:t>
            </a:r>
          </a:p>
          <a:p>
            <a:r>
              <a:rPr lang="en-US" sz="2000" b="1" dirty="0" smtClean="0"/>
              <a:t>Community</a:t>
            </a:r>
            <a:r>
              <a:rPr lang="en-US" sz="2000" dirty="0"/>
              <a:t>: incidence and frequency of begging reduced</a:t>
            </a:r>
          </a:p>
          <a:p>
            <a:r>
              <a:rPr lang="en-US" sz="2000" dirty="0" smtClean="0"/>
              <a:t>However </a:t>
            </a:r>
            <a:r>
              <a:rPr lang="en-US" sz="2000" dirty="0"/>
              <a:t>more rigid and strictly controlled impact evaluation </a:t>
            </a:r>
            <a:r>
              <a:rPr lang="en-US" sz="2000" dirty="0" smtClean="0"/>
              <a:t>is underway </a:t>
            </a:r>
            <a:r>
              <a:rPr lang="en-US" sz="2000" dirty="0"/>
              <a:t>and will produce more conclusive evidence on </a:t>
            </a:r>
            <a:r>
              <a:rPr lang="en-US" sz="2000" dirty="0" smtClean="0"/>
              <a:t>impacts of </a:t>
            </a:r>
            <a:r>
              <a:rPr lang="en-US" sz="2000" dirty="0"/>
              <a:t>the scheme</a:t>
            </a:r>
          </a:p>
        </p:txBody>
      </p:sp>
    </p:spTree>
    <p:extLst>
      <p:ext uri="{BB962C8B-B14F-4D97-AF65-F5344CB8AC3E}">
        <p14:creationId xmlns:p14="http://schemas.microsoft.com/office/powerpoint/2010/main" val="485052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Policy</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The  </a:t>
            </a:r>
            <a:r>
              <a:rPr lang="en-US" dirty="0" smtClean="0"/>
              <a:t>social Cash Transfer will protect </a:t>
            </a:r>
            <a:r>
              <a:rPr lang="en-US" dirty="0"/>
              <a:t>and promote the livelihoods and welfare of </a:t>
            </a:r>
            <a:r>
              <a:rPr lang="en-US" dirty="0" smtClean="0"/>
              <a:t>female-headed households from high levels of poverty</a:t>
            </a:r>
          </a:p>
          <a:p>
            <a:pPr marL="0" indent="0" algn="just">
              <a:buNone/>
            </a:pPr>
            <a:endParaRPr lang="en-US" dirty="0" smtClean="0"/>
          </a:p>
          <a:p>
            <a:pPr algn="just"/>
            <a:r>
              <a:rPr lang="en-US" dirty="0" smtClean="0"/>
              <a:t>The policy will also improve the health and well-being of the orphans and vulnerable children in female-headed households</a:t>
            </a:r>
          </a:p>
          <a:p>
            <a:pPr marL="0" indent="0" algn="just">
              <a:buNone/>
            </a:pPr>
            <a:r>
              <a:rPr lang="en-US" dirty="0" smtClean="0"/>
              <a:t> </a:t>
            </a:r>
          </a:p>
          <a:p>
            <a:pPr algn="just"/>
            <a:r>
              <a:rPr lang="en-US" dirty="0" smtClean="0"/>
              <a:t>It will break the intergenerational transmission of poverty, promote human rights and reduce social and economic inequalities.</a:t>
            </a:r>
            <a:endParaRPr lang="en-US" dirty="0"/>
          </a:p>
          <a:p>
            <a:pPr algn="just"/>
            <a:endParaRPr lang="en-US" dirty="0"/>
          </a:p>
        </p:txBody>
      </p:sp>
    </p:spTree>
    <p:extLst>
      <p:ext uri="{BB962C8B-B14F-4D97-AF65-F5344CB8AC3E}">
        <p14:creationId xmlns:p14="http://schemas.microsoft.com/office/powerpoint/2010/main" val="3244832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374"/>
            <a:ext cx="8229600" cy="1143000"/>
          </a:xfrm>
        </p:spPr>
        <p:txBody>
          <a:bodyPr/>
          <a:lstStyle/>
          <a:p>
            <a:r>
              <a:rPr lang="en-US" dirty="0" smtClean="0"/>
              <a:t>Key recommendations for action</a:t>
            </a:r>
            <a:endParaRPr lang="en-US" dirty="0"/>
          </a:p>
        </p:txBody>
      </p:sp>
      <p:sp>
        <p:nvSpPr>
          <p:cNvPr id="3" name="Content Placeholder 2"/>
          <p:cNvSpPr>
            <a:spLocks noGrp="1"/>
          </p:cNvSpPr>
          <p:nvPr>
            <p:ph idx="1"/>
          </p:nvPr>
        </p:nvSpPr>
        <p:spPr>
          <a:xfrm>
            <a:off x="457200" y="1143000"/>
            <a:ext cx="8229600" cy="4983163"/>
          </a:xfrm>
        </p:spPr>
        <p:txBody>
          <a:bodyPr>
            <a:noAutofit/>
          </a:bodyPr>
          <a:lstStyle/>
          <a:p>
            <a:r>
              <a:rPr lang="en-US" sz="2000" dirty="0" smtClean="0">
                <a:latin typeface="Times New Roman" panose="02020603050405020304" pitchFamily="18" charset="0"/>
                <a:cs typeface="Times New Roman" panose="02020603050405020304" pitchFamily="18" charset="0"/>
              </a:rPr>
              <a:t>Allocate enough </a:t>
            </a:r>
            <a:r>
              <a:rPr lang="en-US" sz="2000" dirty="0">
                <a:latin typeface="Times New Roman" panose="02020603050405020304" pitchFamily="18" charset="0"/>
                <a:cs typeface="Times New Roman" panose="02020603050405020304" pitchFamily="18" charset="0"/>
              </a:rPr>
              <a:t>resources </a:t>
            </a:r>
            <a:r>
              <a:rPr lang="en-US" sz="2000" dirty="0" smtClean="0">
                <a:latin typeface="Times New Roman" panose="02020603050405020304" pitchFamily="18" charset="0"/>
                <a:cs typeface="Times New Roman" panose="02020603050405020304" pitchFamily="18" charset="0"/>
              </a:rPr>
              <a:t>on social cash transfer targeting women taking care of orphans and vulnerable children.</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Provide regular and predictable cash transfers to the female headed households </a:t>
            </a:r>
          </a:p>
          <a:p>
            <a:r>
              <a:rPr lang="en-US" sz="2000" dirty="0" smtClean="0">
                <a:latin typeface="Times New Roman" panose="02020603050405020304" pitchFamily="18" charset="0"/>
                <a:cs typeface="Times New Roman" panose="02020603050405020304" pitchFamily="18" charset="0"/>
              </a:rPr>
              <a:t>Establish a coordinating unit in order to avoid duplication, overlaps in the disbursement of cash transfers</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Promote collaborative and multi-sectoral partnership  among key stakeholders and strengthening linkage with other partners. </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Enhance good governance and accountability of resources  to derive maximum benefits.</a:t>
            </a:r>
          </a:p>
          <a:p>
            <a:r>
              <a:rPr lang="en-US" sz="2000" dirty="0" smtClean="0">
                <a:latin typeface="Times New Roman" panose="02020603050405020304" pitchFamily="18" charset="0"/>
                <a:cs typeface="Times New Roman" panose="02020603050405020304" pitchFamily="18" charset="0"/>
              </a:rPr>
              <a:t>Develop a management information system to monitor the impact of social cash transfer s on the health, education and nutrition of the households</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Conduct awareness and sensitization programs</a:t>
            </a:r>
          </a:p>
          <a:p>
            <a:r>
              <a:rPr lang="en-US" sz="2000" dirty="0" smtClean="0">
                <a:latin typeface="Times New Roman" panose="02020603050405020304" pitchFamily="18" charset="0"/>
                <a:cs typeface="Times New Roman" panose="02020603050405020304" pitchFamily="18" charset="0"/>
              </a:rPr>
              <a:t>Conduct capacity building programs for targeted groups</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128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stakeholders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9155151"/>
              </p:ext>
            </p:extLst>
          </p:nvPr>
        </p:nvGraphicFramePr>
        <p:xfrm>
          <a:off x="457200" y="1371600"/>
          <a:ext cx="8229600" cy="4622800"/>
        </p:xfrm>
        <a:graphic>
          <a:graphicData uri="http://schemas.openxmlformats.org/drawingml/2006/table">
            <a:tbl>
              <a:tblPr firstRow="1" bandRow="1">
                <a:tableStyleId>{5C22544A-7EE6-4342-B048-85BDC9FD1C3A}</a:tableStyleId>
              </a:tblPr>
              <a:tblGrid>
                <a:gridCol w="1905000"/>
                <a:gridCol w="6324600"/>
              </a:tblGrid>
              <a:tr h="370840">
                <a:tc>
                  <a:txBody>
                    <a:bodyPr/>
                    <a:lstStyle/>
                    <a:p>
                      <a:r>
                        <a:rPr lang="en-US" dirty="0" smtClean="0"/>
                        <a:t>Stakeholder</a:t>
                      </a:r>
                      <a:endParaRPr lang="en-US" dirty="0"/>
                    </a:p>
                  </a:txBody>
                  <a:tcPr/>
                </a:tc>
                <a:tc>
                  <a:txBody>
                    <a:bodyPr/>
                    <a:lstStyle/>
                    <a:p>
                      <a:r>
                        <a:rPr lang="en-US" dirty="0" smtClean="0"/>
                        <a:t>Negotiation</a:t>
                      </a:r>
                      <a:endParaRPr lang="en-US" dirty="0"/>
                    </a:p>
                  </a:txBody>
                  <a:tcPr/>
                </a:tc>
              </a:tr>
              <a:tr h="370840">
                <a:tc>
                  <a:txBody>
                    <a:bodyPr/>
                    <a:lstStyle/>
                    <a:p>
                      <a:r>
                        <a:rPr lang="en-US" dirty="0" err="1" smtClean="0"/>
                        <a:t>MoF</a:t>
                      </a:r>
                      <a:endParaRPr lang="en-US" dirty="0"/>
                    </a:p>
                  </a:txBody>
                  <a:tcPr/>
                </a:tc>
                <a:tc>
                  <a:txBody>
                    <a:bodyPr/>
                    <a:lstStyle/>
                    <a:p>
                      <a:r>
                        <a:rPr lang="en-US" dirty="0" smtClean="0"/>
                        <a:t>Budgetary</a:t>
                      </a:r>
                      <a:r>
                        <a:rPr lang="en-US" baseline="0" dirty="0" smtClean="0"/>
                        <a:t> </a:t>
                      </a:r>
                      <a:r>
                        <a:rPr lang="en-US" dirty="0" smtClean="0"/>
                        <a:t>Allocation</a:t>
                      </a:r>
                      <a:endParaRPr lang="en-US" dirty="0"/>
                    </a:p>
                  </a:txBody>
                  <a:tcPr/>
                </a:tc>
              </a:tr>
              <a:tr h="370840">
                <a:tc>
                  <a:txBody>
                    <a:bodyPr/>
                    <a:lstStyle/>
                    <a:p>
                      <a:r>
                        <a:rPr lang="en-US" dirty="0" smtClean="0"/>
                        <a:t>MoH</a:t>
                      </a:r>
                      <a:endParaRPr lang="en-US" dirty="0"/>
                    </a:p>
                  </a:txBody>
                  <a:tcPr/>
                </a:tc>
                <a:tc>
                  <a:txBody>
                    <a:bodyPr/>
                    <a:lstStyle/>
                    <a:p>
                      <a:r>
                        <a:rPr lang="en-US" dirty="0" smtClean="0"/>
                        <a:t>Health outcomes and nutritional</a:t>
                      </a:r>
                      <a:r>
                        <a:rPr lang="en-US" baseline="0" dirty="0" smtClean="0"/>
                        <a:t> status</a:t>
                      </a:r>
                      <a:endParaRPr lang="en-US" dirty="0"/>
                    </a:p>
                  </a:txBody>
                  <a:tcPr/>
                </a:tc>
              </a:tr>
              <a:tr h="370840">
                <a:tc>
                  <a:txBody>
                    <a:bodyPr/>
                    <a:lstStyle/>
                    <a:p>
                      <a:r>
                        <a:rPr lang="en-US" dirty="0" smtClean="0"/>
                        <a:t>MCDSW</a:t>
                      </a:r>
                      <a:endParaRPr lang="en-US" dirty="0"/>
                    </a:p>
                  </a:txBody>
                  <a:tcPr/>
                </a:tc>
                <a:tc>
                  <a:txBody>
                    <a:bodyPr/>
                    <a:lstStyle/>
                    <a:p>
                      <a:r>
                        <a:rPr lang="en-US" dirty="0" smtClean="0"/>
                        <a:t>Implementers</a:t>
                      </a:r>
                      <a:r>
                        <a:rPr lang="en-US" baseline="0" dirty="0" smtClean="0"/>
                        <a:t> of the Social Cash Transfer  (SCTs) programs</a:t>
                      </a:r>
                      <a:endParaRPr lang="en-US" dirty="0"/>
                    </a:p>
                  </a:txBody>
                  <a:tcPr/>
                </a:tc>
              </a:tr>
              <a:tr h="370840">
                <a:tc>
                  <a:txBody>
                    <a:bodyPr/>
                    <a:lstStyle/>
                    <a:p>
                      <a:r>
                        <a:rPr lang="en-US" dirty="0" smtClean="0"/>
                        <a:t>MLGH</a:t>
                      </a:r>
                      <a:endParaRPr lang="en-US" dirty="0"/>
                    </a:p>
                  </a:txBody>
                  <a:tcPr/>
                </a:tc>
                <a:tc>
                  <a:txBody>
                    <a:bodyPr/>
                    <a:lstStyle/>
                    <a:p>
                      <a:r>
                        <a:rPr lang="en-US" dirty="0" smtClean="0"/>
                        <a:t>Housing</a:t>
                      </a:r>
                      <a:r>
                        <a:rPr lang="en-US" baseline="0" dirty="0" smtClean="0"/>
                        <a:t>, Water and Sanitation</a:t>
                      </a:r>
                      <a:endParaRPr lang="en-US" dirty="0"/>
                    </a:p>
                  </a:txBody>
                  <a:tcPr/>
                </a:tc>
              </a:tr>
              <a:tr h="370840">
                <a:tc>
                  <a:txBody>
                    <a:bodyPr/>
                    <a:lstStyle/>
                    <a:p>
                      <a:r>
                        <a:rPr lang="en-US" dirty="0" err="1" smtClean="0"/>
                        <a:t>MoGE</a:t>
                      </a:r>
                      <a:endParaRPr lang="en-US" dirty="0"/>
                    </a:p>
                  </a:txBody>
                  <a:tcPr/>
                </a:tc>
                <a:tc>
                  <a:txBody>
                    <a:bodyPr/>
                    <a:lstStyle/>
                    <a:p>
                      <a:r>
                        <a:rPr lang="en-US" dirty="0" smtClean="0"/>
                        <a:t>Bursary,</a:t>
                      </a:r>
                      <a:r>
                        <a:rPr lang="en-US" baseline="0" dirty="0" smtClean="0"/>
                        <a:t> primary and secondary education</a:t>
                      </a:r>
                      <a:endParaRPr lang="en-US" dirty="0"/>
                    </a:p>
                  </a:txBody>
                  <a:tcPr/>
                </a:tc>
              </a:tr>
              <a:tr h="370840">
                <a:tc>
                  <a:txBody>
                    <a:bodyPr/>
                    <a:lstStyle/>
                    <a:p>
                      <a:r>
                        <a:rPr lang="en-US" dirty="0" err="1" smtClean="0"/>
                        <a:t>MoJ</a:t>
                      </a:r>
                      <a:endParaRPr lang="en-US" dirty="0"/>
                    </a:p>
                  </a:txBody>
                  <a:tcPr/>
                </a:tc>
                <a:tc>
                  <a:txBody>
                    <a:bodyPr/>
                    <a:lstStyle/>
                    <a:p>
                      <a:r>
                        <a:rPr lang="en-US" dirty="0" smtClean="0"/>
                        <a:t>Legal</a:t>
                      </a:r>
                      <a:r>
                        <a:rPr lang="en-US" baseline="0" dirty="0" smtClean="0"/>
                        <a:t> framework</a:t>
                      </a:r>
                      <a:endParaRPr lang="en-US" dirty="0"/>
                    </a:p>
                  </a:txBody>
                  <a:tcPr/>
                </a:tc>
              </a:tr>
              <a:tr h="370840">
                <a:tc>
                  <a:txBody>
                    <a:bodyPr/>
                    <a:lstStyle/>
                    <a:p>
                      <a:r>
                        <a:rPr lang="en-US" dirty="0" err="1" smtClean="0"/>
                        <a:t>MoG</a:t>
                      </a:r>
                      <a:endParaRPr lang="en-US" dirty="0"/>
                    </a:p>
                  </a:txBody>
                  <a:tcPr/>
                </a:tc>
                <a:tc>
                  <a:txBody>
                    <a:bodyPr/>
                    <a:lstStyle/>
                    <a:p>
                      <a:r>
                        <a:rPr lang="en-US" dirty="0" smtClean="0"/>
                        <a:t>Promotion of gender equity</a:t>
                      </a:r>
                      <a:endParaRPr lang="en-US" dirty="0"/>
                    </a:p>
                  </a:txBody>
                  <a:tcPr/>
                </a:tc>
              </a:tr>
              <a:tr h="370840">
                <a:tc>
                  <a:txBody>
                    <a:bodyPr/>
                    <a:lstStyle/>
                    <a:p>
                      <a:r>
                        <a:rPr lang="en-US" dirty="0" smtClean="0"/>
                        <a:t>Media</a:t>
                      </a:r>
                      <a:endParaRPr lang="en-US" dirty="0"/>
                    </a:p>
                  </a:txBody>
                  <a:tcPr/>
                </a:tc>
                <a:tc>
                  <a:txBody>
                    <a:bodyPr/>
                    <a:lstStyle/>
                    <a:p>
                      <a:r>
                        <a:rPr lang="en-US" dirty="0" smtClean="0"/>
                        <a:t>Advocacy, sensitization</a:t>
                      </a:r>
                      <a:r>
                        <a:rPr lang="en-US" baseline="0" dirty="0" smtClean="0"/>
                        <a:t> and awareness of the programs</a:t>
                      </a:r>
                      <a:endParaRPr lang="en-US" dirty="0"/>
                    </a:p>
                  </a:txBody>
                  <a:tcPr/>
                </a:tc>
              </a:tr>
              <a:tr h="370840">
                <a:tc>
                  <a:txBody>
                    <a:bodyPr/>
                    <a:lstStyle/>
                    <a:p>
                      <a:r>
                        <a:rPr lang="en-US" sz="1800" kern="1200" dirty="0" smtClean="0">
                          <a:solidFill>
                            <a:schemeClr val="dk1"/>
                          </a:solidFill>
                          <a:effectLst/>
                          <a:latin typeface="+mn-lt"/>
                          <a:ea typeface="+mn-ea"/>
                          <a:cs typeface="+mn-cs"/>
                        </a:rPr>
                        <a:t>CSO/NGO/FBO</a:t>
                      </a:r>
                    </a:p>
                  </a:txBody>
                  <a:tcPr/>
                </a:tc>
                <a:tc>
                  <a:txBody>
                    <a:bodyPr/>
                    <a:lstStyle/>
                    <a:p>
                      <a:r>
                        <a:rPr lang="en-US" dirty="0" smtClean="0"/>
                        <a:t>TA,</a:t>
                      </a:r>
                      <a:r>
                        <a:rPr lang="en-US" baseline="0" dirty="0" smtClean="0"/>
                        <a:t> partnership  implementation of programs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Cooperating Partners  </a:t>
                      </a:r>
                    </a:p>
                    <a:p>
                      <a:endParaRPr lang="en-US" dirty="0"/>
                    </a:p>
                  </a:txBody>
                  <a:tcPr/>
                </a:tc>
                <a:tc>
                  <a:txBody>
                    <a:bodyPr/>
                    <a:lstStyle/>
                    <a:p>
                      <a:r>
                        <a:rPr lang="en-US" dirty="0" smtClean="0"/>
                        <a:t>Additional resources</a:t>
                      </a:r>
                      <a:r>
                        <a:rPr lang="en-US" baseline="0" dirty="0" smtClean="0"/>
                        <a:t> (financial, material, human)</a:t>
                      </a:r>
                      <a:endParaRPr lang="en-US" dirty="0"/>
                    </a:p>
                  </a:txBody>
                  <a:tcPr/>
                </a:tc>
              </a:tr>
            </a:tbl>
          </a:graphicData>
        </a:graphic>
      </p:graphicFrame>
    </p:spTree>
    <p:extLst>
      <p:ext uri="{BB962C8B-B14F-4D97-AF65-F5344CB8AC3E}">
        <p14:creationId xmlns:p14="http://schemas.microsoft.com/office/powerpoint/2010/main" val="530279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Approaches to Intersectoral arguments</a:t>
            </a:r>
            <a:endParaRPr lang="en-US" dirty="0"/>
          </a:p>
        </p:txBody>
      </p:sp>
      <p:sp>
        <p:nvSpPr>
          <p:cNvPr id="3" name="Content Placeholder 2"/>
          <p:cNvSpPr>
            <a:spLocks noGrp="1"/>
          </p:cNvSpPr>
          <p:nvPr>
            <p:ph idx="1"/>
          </p:nvPr>
        </p:nvSpPr>
        <p:spPr/>
        <p:txBody>
          <a:bodyPr/>
          <a:lstStyle/>
          <a:p>
            <a:r>
              <a:rPr lang="en-US" dirty="0" smtClean="0"/>
              <a:t>By collaborating with the various sectors, there will be an added value to the social cash transfer program in terms of its impact on health, education, nutrition, and economic productivity of the female headed households</a:t>
            </a:r>
          </a:p>
          <a:p>
            <a:endParaRPr lang="en-US" dirty="0" smtClean="0"/>
          </a:p>
          <a:p>
            <a:r>
              <a:rPr lang="en-US" dirty="0" smtClean="0"/>
              <a:t>Improved health and equity contribute to wider public gain</a:t>
            </a:r>
          </a:p>
          <a:p>
            <a:endParaRPr lang="en-US" dirty="0" smtClean="0"/>
          </a:p>
        </p:txBody>
      </p:sp>
    </p:spTree>
    <p:extLst>
      <p:ext uri="{BB962C8B-B14F-4D97-AF65-F5344CB8AC3E}">
        <p14:creationId xmlns:p14="http://schemas.microsoft.com/office/powerpoint/2010/main" val="635430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BEA3C98D2D134E99E440D91A17ED27" ma:contentTypeVersion="0" ma:contentTypeDescription="Create a new document." ma:contentTypeScope="" ma:versionID="3cd76cbb663f0e427635d5a7ab5f7f5d">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273604-FCE5-4A88-B99F-C37D47E6DE74}"/>
</file>

<file path=customXml/itemProps2.xml><?xml version="1.0" encoding="utf-8"?>
<ds:datastoreItem xmlns:ds="http://schemas.openxmlformats.org/officeDocument/2006/customXml" ds:itemID="{E02FE077-5055-493E-A10D-9C4AC66754FC}"/>
</file>

<file path=customXml/itemProps3.xml><?xml version="1.0" encoding="utf-8"?>
<ds:datastoreItem xmlns:ds="http://schemas.openxmlformats.org/officeDocument/2006/customXml" ds:itemID="{CAE7F03B-FA31-4CDA-89D7-FA0C1F7B23A0}"/>
</file>

<file path=docProps/app.xml><?xml version="1.0" encoding="utf-8"?>
<Properties xmlns="http://schemas.openxmlformats.org/officeDocument/2006/extended-properties" xmlns:vt="http://schemas.openxmlformats.org/officeDocument/2006/docPropsVTypes">
  <Template>Facet</Template>
  <TotalTime>136</TotalTime>
  <Words>769</Words>
  <Application>Microsoft Office PowerPoint</Application>
  <PresentationFormat>On-screen Show (4:3)</PresentationFormat>
  <Paragraphs>108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POLICY BRIEF ON NATIONAL SOCIAL PROTECTION POLICY TO THE MAYOR OF LUSAKA CITY COUNCIL </vt:lpstr>
      <vt:lpstr>Context and importance</vt:lpstr>
      <vt:lpstr>PowerPoint Presentation</vt:lpstr>
      <vt:lpstr>Argument for current approach</vt:lpstr>
      <vt:lpstr>Impact of Cash Transfers </vt:lpstr>
      <vt:lpstr>Purpose of the Policy</vt:lpstr>
      <vt:lpstr>Key recommendations for action</vt:lpstr>
      <vt:lpstr>Key stakeholders</vt:lpstr>
      <vt:lpstr>Approaches to Intersectoral arguments</vt:lpstr>
      <vt:lpstr>Evidence and general strategies</vt:lpstr>
      <vt:lpstr>Strengths and weakness for policy</vt:lpstr>
      <vt:lpstr>Final decision at National Policy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BRIEF TO THE MAYOR OF LUSAKA CITY COUNCIL</dc:title>
  <dc:creator>Oliver</dc:creator>
  <cp:lastModifiedBy>SIMMY</cp:lastModifiedBy>
  <cp:revision>29</cp:revision>
  <dcterms:created xsi:type="dcterms:W3CDTF">2015-12-03T12:37:12Z</dcterms:created>
  <dcterms:modified xsi:type="dcterms:W3CDTF">2015-12-03T15:03:43Z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0x010100C2BEA3C98D2D134E99E440D91A17ED27</vt:lpwstr>
  </property>
</Properties>
</file>