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6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3DD9-3AFF-4E10-8841-C0F20E413F9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196C0-6707-4BC6-9589-AB61379D4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5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3DD9-3AFF-4E10-8841-C0F20E413F9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196C0-6707-4BC6-9589-AB61379D4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30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3DD9-3AFF-4E10-8841-C0F20E413F9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196C0-6707-4BC6-9589-AB61379D4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76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3DD9-3AFF-4E10-8841-C0F20E413F9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196C0-6707-4BC6-9589-AB61379D4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54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3DD9-3AFF-4E10-8841-C0F20E413F9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196C0-6707-4BC6-9589-AB61379D4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00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3DD9-3AFF-4E10-8841-C0F20E413F9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196C0-6707-4BC6-9589-AB61379D4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27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3DD9-3AFF-4E10-8841-C0F20E413F9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196C0-6707-4BC6-9589-AB61379D4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1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3DD9-3AFF-4E10-8841-C0F20E413F9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196C0-6707-4BC6-9589-AB61379D4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73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3DD9-3AFF-4E10-8841-C0F20E413F9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196C0-6707-4BC6-9589-AB61379D4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4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3DD9-3AFF-4E10-8841-C0F20E413F9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196C0-6707-4BC6-9589-AB61379D4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80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3DD9-3AFF-4E10-8841-C0F20E413F9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196C0-6707-4BC6-9589-AB61379D4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2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83DD9-3AFF-4E10-8841-C0F20E413F9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196C0-6707-4BC6-9589-AB61379D4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19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1981199"/>
          </a:xfrm>
        </p:spPr>
        <p:txBody>
          <a:bodyPr/>
          <a:lstStyle/>
          <a:p>
            <a:r>
              <a:rPr lang="en-US" dirty="0" smtClean="0"/>
              <a:t>Harnessing the Demographic Dividend for Uganda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 Fred </a:t>
            </a:r>
            <a:r>
              <a:rPr lang="en-US" dirty="0" err="1" smtClean="0"/>
              <a:t>Ssengooba</a:t>
            </a:r>
            <a:r>
              <a:rPr lang="en-US" dirty="0" smtClean="0"/>
              <a:t> - MUSPH </a:t>
            </a:r>
          </a:p>
          <a:p>
            <a:r>
              <a:rPr lang="en-US" dirty="0" smtClean="0"/>
              <a:t>Ms. Judith </a:t>
            </a:r>
            <a:r>
              <a:rPr lang="en-US" dirty="0" err="1" smtClean="0"/>
              <a:t>Mutabazi</a:t>
            </a:r>
            <a:r>
              <a:rPr lang="en-US" dirty="0" smtClean="0"/>
              <a:t> – NPA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835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Context of the problem &amp; its importance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Uganda aspires to become a middle-income country with a par capita income of $9,500, by 2040, the major issue for government to address is the high population growth rate (3.0% annually).</a:t>
            </a:r>
          </a:p>
          <a:p>
            <a:r>
              <a:rPr lang="en-US" dirty="0" smtClean="0"/>
              <a:t>Opportunity exist for reducing the high fertility (6.2) that will change the population structure to one with more working age adults than children (52% below 18 years) – thus reducing the dependence burden through a multi-</a:t>
            </a:r>
            <a:r>
              <a:rPr lang="en-US" dirty="0" err="1" smtClean="0"/>
              <a:t>sectoral</a:t>
            </a:r>
            <a:r>
              <a:rPr lang="en-US" dirty="0" smtClean="0"/>
              <a:t> approach.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676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Statement on why the policy brief argues for the current approach/policy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high fertility rate continues to impact on huge cost of service delivery, high infant and maternal deaths, high unemployment that is not leading to fast economic growth </a:t>
            </a:r>
          </a:p>
          <a:p>
            <a:r>
              <a:rPr lang="en-US" dirty="0" smtClean="0"/>
              <a:t>We need quality population than big size not creating demand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7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recommendations for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</a:t>
            </a:r>
            <a:r>
              <a:rPr lang="en-US" dirty="0" smtClean="0"/>
              <a:t>rovision of </a:t>
            </a:r>
            <a:r>
              <a:rPr lang="en-US" b="1" dirty="0" smtClean="0"/>
              <a:t>family planning services </a:t>
            </a:r>
            <a:r>
              <a:rPr lang="en-US" dirty="0" smtClean="0"/>
              <a:t>– by focusing on unmet need currently estimated at 32 percent</a:t>
            </a:r>
          </a:p>
          <a:p>
            <a:r>
              <a:rPr lang="en-US" b="1" dirty="0" smtClean="0"/>
              <a:t>Health reforms </a:t>
            </a:r>
            <a:r>
              <a:rPr lang="en-US" dirty="0" smtClean="0"/>
              <a:t>– promote access, affordable and quality (workforce) in provision of health service delivery for all</a:t>
            </a:r>
          </a:p>
          <a:p>
            <a:r>
              <a:rPr lang="en-US" b="1" dirty="0" smtClean="0"/>
              <a:t>Education reforms- </a:t>
            </a:r>
            <a:r>
              <a:rPr lang="en-US" dirty="0" smtClean="0"/>
              <a:t>focus on innovations, skills development, science and technology and entrepreneurship</a:t>
            </a:r>
          </a:p>
          <a:p>
            <a:r>
              <a:rPr lang="en-US" b="1" dirty="0" smtClean="0"/>
              <a:t>Economic reforms &amp; job creation </a:t>
            </a:r>
            <a:r>
              <a:rPr lang="en-US" dirty="0" smtClean="0"/>
              <a:t>- Build industrialization from the agricultural base through value addition industries, investing in infrastructure  (Energy, transportation and communication)</a:t>
            </a:r>
          </a:p>
          <a:p>
            <a:r>
              <a:rPr lang="en-US" b="1" dirty="0" smtClean="0"/>
              <a:t>Governance and accountability- </a:t>
            </a:r>
            <a:r>
              <a:rPr lang="en-US" dirty="0" smtClean="0"/>
              <a:t>this requires strengthening the structures and systems for governance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007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Identify  key stakeholders; and outline strategies for negotiations with them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85000" lnSpcReduction="20000"/>
          </a:bodyPr>
          <a:lstStyle/>
          <a:p>
            <a:r>
              <a:rPr lang="en-US" b="1" dirty="0" smtClean="0"/>
              <a:t>STAKEHOLDERS:</a:t>
            </a:r>
            <a:r>
              <a:rPr lang="en-US" dirty="0" smtClean="0"/>
              <a:t> MFPED, MOH, MOES, MGLSD, MTI, MAAIF, MEMD, MLHUD, POPSEC, NPA, DEVELOPMENT PARTNERS, CSOs, RELIGIOUS ORGs, ACADEMIA</a:t>
            </a:r>
          </a:p>
          <a:p>
            <a:r>
              <a:rPr lang="en-US" b="1" dirty="0" smtClean="0"/>
              <a:t>STRATEGIES:</a:t>
            </a:r>
          </a:p>
          <a:p>
            <a:r>
              <a:rPr lang="en-US" dirty="0" smtClean="0"/>
              <a:t>Coordination committees </a:t>
            </a:r>
            <a:r>
              <a:rPr lang="en-US" dirty="0" smtClean="0"/>
              <a:t>– roles &amp; responsibilities</a:t>
            </a:r>
          </a:p>
          <a:p>
            <a:r>
              <a:rPr lang="en-US" dirty="0" smtClean="0"/>
              <a:t>Develop an action plan </a:t>
            </a:r>
          </a:p>
          <a:p>
            <a:r>
              <a:rPr lang="en-US" dirty="0" smtClean="0"/>
              <a:t>Develop monitoring and evaluation indicators</a:t>
            </a:r>
          </a:p>
          <a:p>
            <a:r>
              <a:rPr lang="en-US" dirty="0" smtClean="0"/>
              <a:t>Hold monthly review meetings for Core Technical Team to assess implementation progress in sector annual plans</a:t>
            </a:r>
          </a:p>
          <a:p>
            <a:r>
              <a:rPr lang="en-US" dirty="0" smtClean="0"/>
              <a:t>Lobby for funds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003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Economic evidence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More working age population increasing productivity and widen tax base</a:t>
            </a:r>
          </a:p>
          <a:p>
            <a:r>
              <a:rPr lang="en-US" dirty="0" smtClean="0"/>
              <a:t>Increased family planning services reduces population growth and gender empowerment (no. of children produced)</a:t>
            </a:r>
          </a:p>
          <a:p>
            <a:r>
              <a:rPr lang="en-US" dirty="0" smtClean="0"/>
              <a:t>Reduced health budget on maternal, infant mortality and stunting</a:t>
            </a:r>
          </a:p>
          <a:p>
            <a:r>
              <a:rPr lang="en-US" dirty="0" smtClean="0"/>
              <a:t>Skilled population able to get employment</a:t>
            </a:r>
          </a:p>
          <a:p>
            <a:r>
              <a:rPr lang="en-US" dirty="0" smtClean="0"/>
              <a:t>Industrialization will create jobs leading to socio-economic transformations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118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</a:t>
            </a:r>
            <a:r>
              <a:rPr lang="en-US" dirty="0" smtClean="0"/>
              <a:t>eneral strategies used to communicate/ ’translate’ the evidence to policy-makers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 smtClean="0"/>
              <a:t>Quarterly/annual reports </a:t>
            </a:r>
          </a:p>
          <a:p>
            <a:r>
              <a:rPr lang="en-US" dirty="0" smtClean="0"/>
              <a:t>Mid term evaluation report on NDPII</a:t>
            </a:r>
          </a:p>
          <a:p>
            <a:r>
              <a:rPr lang="en-US" dirty="0" smtClean="0"/>
              <a:t>National population day</a:t>
            </a:r>
          </a:p>
          <a:p>
            <a:r>
              <a:rPr lang="en-US" dirty="0" smtClean="0"/>
              <a:t>State of the annual population report</a:t>
            </a:r>
          </a:p>
          <a:p>
            <a:r>
              <a:rPr lang="en-US" dirty="0" smtClean="0"/>
              <a:t>Sector working meetings</a:t>
            </a:r>
          </a:p>
          <a:p>
            <a:r>
              <a:rPr lang="en-US" dirty="0" smtClean="0"/>
              <a:t>Media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568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Discuss any other strengths and weaknesses of the policy brief overall (structure (length, clarity), evidence, presentation (photos, size)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Strengths: </a:t>
            </a:r>
            <a:r>
              <a:rPr lang="en-US" dirty="0" smtClean="0"/>
              <a:t>Political will, ICPD resolution (2013) resolution leading to DD report, National population Policy (2003), HSDP (2016-2020), Uganda Vision 2040, SGDs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Weakness:</a:t>
            </a:r>
            <a:r>
              <a:rPr lang="en-US" dirty="0" smtClean="0"/>
              <a:t> Population is a cross cutting issue, so all sectors take responsibility to allocate resources </a:t>
            </a:r>
            <a:r>
              <a:rPr lang="en-US" smtClean="0"/>
              <a:t>&amp; implement </a:t>
            </a:r>
            <a:r>
              <a:rPr lang="en-US" dirty="0" smtClean="0"/>
              <a:t>– no line ministry other than POPSEC (coordination &amp; advocacy role)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291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Final decision taken in the national context regarding problem issue raised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Integrate population issues in all sector development plans (SDPs)</a:t>
            </a:r>
          </a:p>
          <a:p>
            <a:r>
              <a:rPr lang="en-US" dirty="0" smtClean="0"/>
              <a:t>Develop an advocacy plan on demographic dividend</a:t>
            </a:r>
          </a:p>
          <a:p>
            <a:r>
              <a:rPr lang="en-US" dirty="0" smtClean="0"/>
              <a:t>Develop </a:t>
            </a:r>
            <a:r>
              <a:rPr lang="en-US" dirty="0" err="1" smtClean="0"/>
              <a:t>costed</a:t>
            </a:r>
            <a:r>
              <a:rPr lang="en-US" dirty="0" smtClean="0"/>
              <a:t> interventions, targets and indicators in eight priority sectors to monitor implementations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505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BEA3C98D2D134E99E440D91A17ED27" ma:contentTypeVersion="0" ma:contentTypeDescription="Create a new document." ma:contentTypeScope="" ma:versionID="3cd76cbb663f0e427635d5a7ab5f7f5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4AB9C9-7DFD-4C84-AFC1-8F0B11F6F864}"/>
</file>

<file path=customXml/itemProps2.xml><?xml version="1.0" encoding="utf-8"?>
<ds:datastoreItem xmlns:ds="http://schemas.openxmlformats.org/officeDocument/2006/customXml" ds:itemID="{7BE06ECC-9C04-4277-81EC-A1D1F584DF01}"/>
</file>

<file path=customXml/itemProps3.xml><?xml version="1.0" encoding="utf-8"?>
<ds:datastoreItem xmlns:ds="http://schemas.openxmlformats.org/officeDocument/2006/customXml" ds:itemID="{9AB5ACC7-C500-4A93-9224-4D3D557E77E2}"/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544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Harnessing the Demographic Dividend for Uganda </vt:lpstr>
      <vt:lpstr>Context of the problem &amp; its importance</vt:lpstr>
      <vt:lpstr>Statement on why the policy brief argues for the current approach/policy</vt:lpstr>
      <vt:lpstr>Key recommendations for actions</vt:lpstr>
      <vt:lpstr>Identify  key stakeholders; and outline strategies for negotiations with them</vt:lpstr>
      <vt:lpstr>Economic evidence </vt:lpstr>
      <vt:lpstr>General strategies used to communicate/ ’translate’ the evidence to policy-makers</vt:lpstr>
      <vt:lpstr>Discuss any other strengths and weaknesses of the policy brief overall (structure (length, clarity), evidence, presentation (photos, size)</vt:lpstr>
      <vt:lpstr>Final decision taken in the national context regarding problem issue raised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Harnessing the Demographic Dividend for Uganda</dc:title>
  <dc:creator>v5</dc:creator>
  <cp:lastModifiedBy>v5</cp:lastModifiedBy>
  <cp:revision>35</cp:revision>
  <dcterms:created xsi:type="dcterms:W3CDTF">2015-12-03T12:54:39Z</dcterms:created>
  <dcterms:modified xsi:type="dcterms:W3CDTF">2015-12-03T15:16:47Z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0x010100C2BEA3C98D2D134E99E440D91A17ED27</vt:lpwstr>
  </property>
</Properties>
</file>