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342" y="-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2525-EFDD-4700-808E-EF83CE7C21A5}" type="datetimeFigureOut">
              <a:rPr lang="en-ZA" smtClean="0"/>
              <a:t>2015/12/03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875F-2231-416A-A282-7BEA7E1D03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046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2525-EFDD-4700-808E-EF83CE7C21A5}" type="datetimeFigureOut">
              <a:rPr lang="en-ZA" smtClean="0"/>
              <a:t>2015/12/03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875F-2231-416A-A282-7BEA7E1D03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999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2525-EFDD-4700-808E-EF83CE7C21A5}" type="datetimeFigureOut">
              <a:rPr lang="en-ZA" smtClean="0"/>
              <a:t>2015/12/03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875F-2231-416A-A282-7BEA7E1D03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318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2525-EFDD-4700-808E-EF83CE7C21A5}" type="datetimeFigureOut">
              <a:rPr lang="en-ZA" smtClean="0"/>
              <a:t>2015/12/03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875F-2231-416A-A282-7BEA7E1D03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943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2525-EFDD-4700-808E-EF83CE7C21A5}" type="datetimeFigureOut">
              <a:rPr lang="en-ZA" smtClean="0"/>
              <a:t>2015/12/03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875F-2231-416A-A282-7BEA7E1D03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013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2525-EFDD-4700-808E-EF83CE7C21A5}" type="datetimeFigureOut">
              <a:rPr lang="en-ZA" smtClean="0"/>
              <a:t>2015/12/03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875F-2231-416A-A282-7BEA7E1D03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283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2525-EFDD-4700-808E-EF83CE7C21A5}" type="datetimeFigureOut">
              <a:rPr lang="en-ZA" smtClean="0"/>
              <a:t>2015/12/03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875F-2231-416A-A282-7BEA7E1D03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490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2525-EFDD-4700-808E-EF83CE7C21A5}" type="datetimeFigureOut">
              <a:rPr lang="en-ZA" smtClean="0"/>
              <a:t>2015/12/03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875F-2231-416A-A282-7BEA7E1D03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450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2525-EFDD-4700-808E-EF83CE7C21A5}" type="datetimeFigureOut">
              <a:rPr lang="en-ZA" smtClean="0"/>
              <a:t>2015/12/03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875F-2231-416A-A282-7BEA7E1D03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144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2525-EFDD-4700-808E-EF83CE7C21A5}" type="datetimeFigureOut">
              <a:rPr lang="en-ZA" smtClean="0"/>
              <a:t>2015/12/03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875F-2231-416A-A282-7BEA7E1D03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681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2525-EFDD-4700-808E-EF83CE7C21A5}" type="datetimeFigureOut">
              <a:rPr lang="en-ZA" smtClean="0"/>
              <a:t>2015/12/03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875F-2231-416A-A282-7BEA7E1D03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414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2525-EFDD-4700-808E-EF83CE7C21A5}" type="datetimeFigureOut">
              <a:rPr lang="en-ZA" smtClean="0"/>
              <a:t>2015/12/03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5875F-2231-416A-A282-7BEA7E1D03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011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SWAZILAND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442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pPr marL="0" indent="0" algn="ctr">
              <a:buNone/>
            </a:pPr>
            <a:r>
              <a:rPr lang="en-ZA" sz="4000" b="1" dirty="0" smtClean="0">
                <a:latin typeface="Bradley Hand ITC" panose="03070402050302030203" pitchFamily="66" charset="0"/>
              </a:rPr>
              <a:t>SIYABONGA!!</a:t>
            </a:r>
          </a:p>
          <a:p>
            <a:pPr marL="0" indent="0" algn="ctr">
              <a:buNone/>
            </a:pPr>
            <a:r>
              <a:rPr lang="en-ZA" sz="4000" b="1" dirty="0" smtClean="0">
                <a:latin typeface="Bradley Hand ITC" panose="03070402050302030203" pitchFamily="66" charset="0"/>
              </a:rPr>
              <a:t>THANK YOU !!</a:t>
            </a:r>
            <a:endParaRPr lang="en-ZA" sz="40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9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ADDRESSING DIARRHOEA IN MANZINI 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456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Problem description </a:t>
            </a:r>
            <a:r>
              <a:rPr lang="en-ZA" dirty="0" smtClean="0"/>
              <a:t>and </a:t>
            </a:r>
            <a:r>
              <a:rPr lang="en-ZA" dirty="0" smtClean="0"/>
              <a:t>its importance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Diarrhoea is the leading cause of death in Swaziland especially amongst the under five year olds, and mostly results from contaminated food and water sources</a:t>
            </a:r>
          </a:p>
          <a:p>
            <a:r>
              <a:rPr lang="en-ZA" dirty="0" smtClean="0"/>
              <a:t> There is population growth in informal settlements around the town and yet there is inadequate sanitary facilities and other resources</a:t>
            </a:r>
          </a:p>
          <a:p>
            <a:r>
              <a:rPr lang="en-ZA" dirty="0" smtClean="0"/>
              <a:t>Safe drinking water is a basic necessity for good health. Unsafe drinking water can be a significant carrier of diarrhoea </a:t>
            </a:r>
          </a:p>
          <a:p>
            <a:r>
              <a:rPr lang="en-ZA" dirty="0" smtClean="0"/>
              <a:t> Drinking water can also be tainted with chemical, physical and radiological contaminants with harmful effects on human health</a:t>
            </a:r>
          </a:p>
          <a:p>
            <a:r>
              <a:rPr lang="en-ZA" dirty="0" smtClean="0"/>
              <a:t>Trade and tourism are adversely affected to inadequate sanitary facilities including unsafe water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054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the policy brief argues for the current approach/policy to be changed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The move into the urban area causes a great strain to urban resources and infrastructure ,this leads to health problems</a:t>
            </a:r>
          </a:p>
          <a:p>
            <a:endParaRPr lang="en-ZA" dirty="0" smtClean="0"/>
          </a:p>
          <a:p>
            <a:r>
              <a:rPr lang="en-ZA" dirty="0" smtClean="0"/>
              <a:t>The economic benefits of improved sanitation include: lower health system costs, fewer days lost at work /school through illness or through caring for an ill relative and convenience time savings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314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Key recommendations for action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Ward councillors are supposed to take steps to:</a:t>
            </a:r>
          </a:p>
          <a:p>
            <a:r>
              <a:rPr lang="en-ZA" dirty="0" smtClean="0"/>
              <a:t> Improve the health of the community as a matter of human rights and justice</a:t>
            </a:r>
          </a:p>
          <a:p>
            <a:r>
              <a:rPr lang="en-ZA" dirty="0" smtClean="0"/>
              <a:t> Ensure the social and economic vitality of their city</a:t>
            </a:r>
          </a:p>
          <a:p>
            <a:r>
              <a:rPr lang="en-ZA" dirty="0" smtClean="0"/>
              <a:t>Municipality, communities and other stakeholders should engage in inter-sectoral, policy-relevant activities that respond to social ills of the city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75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dirty="0" smtClean="0"/>
              <a:t>Approaches to </a:t>
            </a:r>
            <a:r>
              <a:rPr lang="en-ZA" dirty="0" err="1" smtClean="0"/>
              <a:t>intersectoral</a:t>
            </a:r>
            <a:r>
              <a:rPr lang="en-ZA" dirty="0" smtClean="0"/>
              <a:t> arguments and the use of economic evidence </a:t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Health-to-other-sectors </a:t>
            </a:r>
            <a:r>
              <a:rPr lang="en-ZA" dirty="0" smtClean="0"/>
              <a:t>argument-it highlights the importance of the involvement of other sectors as it states that urban resources are overburdened , so it calls for a joint effort with other sectors to improve urban health in </a:t>
            </a:r>
            <a:r>
              <a:rPr lang="en-ZA" dirty="0" err="1" smtClean="0"/>
              <a:t>Manzini</a:t>
            </a:r>
            <a:r>
              <a:rPr lang="en-ZA" dirty="0" smtClean="0"/>
              <a:t> </a:t>
            </a:r>
            <a:r>
              <a:rPr lang="en-ZA" dirty="0" smtClean="0"/>
              <a:t>City </a:t>
            </a:r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11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Evidence and general strategies used to communicate / ’translate’ the evidence to</a:t>
            </a:r>
            <a:br>
              <a:rPr lang="en-ZA" dirty="0" smtClean="0"/>
            </a:br>
            <a:r>
              <a:rPr lang="en-ZA" dirty="0" smtClean="0"/>
              <a:t> policy-makers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dirty="0" smtClean="0"/>
          </a:p>
          <a:p>
            <a:r>
              <a:rPr lang="en-ZA" dirty="0" smtClean="0"/>
              <a:t>At the Raleigh </a:t>
            </a:r>
            <a:r>
              <a:rPr lang="en-ZA" dirty="0" err="1" smtClean="0"/>
              <a:t>Fitkin</a:t>
            </a:r>
            <a:r>
              <a:rPr lang="en-ZA" dirty="0" smtClean="0"/>
              <a:t> Memorial (RFM) Hospital about 200 children were attended to in a space of three days due to </a:t>
            </a:r>
            <a:r>
              <a:rPr lang="en-ZA" dirty="0" smtClean="0"/>
              <a:t>diarrhoea in 2014</a:t>
            </a:r>
          </a:p>
          <a:p>
            <a:endParaRPr lang="en-ZA" dirty="0" smtClean="0"/>
          </a:p>
          <a:p>
            <a:r>
              <a:rPr lang="en-ZA" dirty="0" smtClean="0"/>
              <a:t>There were about 100 adults who were admitted within 3 days at the same hospital </a:t>
            </a: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A total of 36 children died in a space of three months due to </a:t>
            </a:r>
            <a:r>
              <a:rPr lang="en-ZA" dirty="0" smtClean="0"/>
              <a:t>diarrhoea in the year 2014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49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Strengths and weaknesses of the policy brief overall 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It is very clear as it can be easily understood by anybody, especially politicians</a:t>
            </a:r>
          </a:p>
          <a:p>
            <a:r>
              <a:rPr lang="en-ZA" dirty="0" smtClean="0"/>
              <a:t>A  clear description of the problem addressed has been explained</a:t>
            </a:r>
          </a:p>
          <a:p>
            <a:r>
              <a:rPr lang="en-ZA" dirty="0" smtClean="0"/>
              <a:t>It stresses concisely on why the current approach/policy option needs to be changed</a:t>
            </a:r>
          </a:p>
          <a:p>
            <a:r>
              <a:rPr lang="en-ZA" dirty="0" smtClean="0"/>
              <a:t> Recommendations for action are also included</a:t>
            </a:r>
          </a:p>
          <a:p>
            <a:r>
              <a:rPr lang="en-ZA" dirty="0" smtClean="0"/>
              <a:t>Length is quite good</a:t>
            </a:r>
          </a:p>
          <a:p>
            <a:r>
              <a:rPr lang="en-ZA" dirty="0" smtClean="0"/>
              <a:t>It cites the importance of addressing the causes of health inequity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5383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final decision taken in the national context regarding problem issue raised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use of the: Urban Health Equity Assessment and Response Tool (Urban HEART) which  is a  guide for policy and decision makers at national and local levels to:</a:t>
            </a:r>
          </a:p>
          <a:p>
            <a:r>
              <a:rPr lang="en-ZA" dirty="0" smtClean="0"/>
              <a:t>Identify and analyse inequities in health between people living in various parts of </a:t>
            </a:r>
            <a:r>
              <a:rPr lang="en-ZA" dirty="0" smtClean="0"/>
              <a:t>cities </a:t>
            </a:r>
            <a:r>
              <a:rPr lang="en-ZA" dirty="0" smtClean="0"/>
              <a:t>or belonging to different socioeconomic groups within and across cities </a:t>
            </a:r>
          </a:p>
          <a:p>
            <a:r>
              <a:rPr lang="en-ZA" dirty="0" smtClean="0"/>
              <a:t>Facilitate decisions on viable and effective strategies, interventions and actions that should be used to reduce inter- and intra-city inequities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62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2CF6A1-36DA-48C5-A16D-04CEE5EACC56}"/>
</file>

<file path=customXml/itemProps2.xml><?xml version="1.0" encoding="utf-8"?>
<ds:datastoreItem xmlns:ds="http://schemas.openxmlformats.org/officeDocument/2006/customXml" ds:itemID="{73085E1A-AEB1-4203-94E5-21439A60E975}"/>
</file>

<file path=customXml/itemProps3.xml><?xml version="1.0" encoding="utf-8"?>
<ds:datastoreItem xmlns:ds="http://schemas.openxmlformats.org/officeDocument/2006/customXml" ds:itemID="{BD81062C-33F6-468E-B204-F2900459A8CF}"/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498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Office Theme</vt:lpstr>
      <vt:lpstr>SWAZILAND</vt:lpstr>
      <vt:lpstr>ADDRESSING DIARRHOEA IN MANZINI CITY</vt:lpstr>
      <vt:lpstr>Problem description and its importance</vt:lpstr>
      <vt:lpstr>Why the policy brief argues for the current approach/policy to be changed</vt:lpstr>
      <vt:lpstr>Key recommendations for action</vt:lpstr>
      <vt:lpstr>Approaches to intersectoral arguments and the use of economic evidence  </vt:lpstr>
      <vt:lpstr> Evidence and general strategies used to communicate / ’translate’ the evidence to  policy-makers  </vt:lpstr>
      <vt:lpstr> Strengths and weaknesses of the policy brief overall   </vt:lpstr>
      <vt:lpstr>The final decision taken in the national context regarding problem issue raised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DIARRHEAL DISEASES IN MANZINI CITY</dc:title>
  <dc:creator>Lungile</dc:creator>
  <cp:lastModifiedBy>Lungile</cp:lastModifiedBy>
  <cp:revision>19</cp:revision>
  <dcterms:created xsi:type="dcterms:W3CDTF">2015-12-02T18:18:10Z</dcterms:created>
  <dcterms:modified xsi:type="dcterms:W3CDTF">2015-12-03T16:55:47Z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