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848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145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355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577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82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925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91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401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672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76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824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202C-7BB2-4D4C-8180-AD93606026F1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57A6-5510-4DD3-95BA-1E124496C1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71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High number of women dying before and after delivery due to pregnancy related conditions or causes </a:t>
            </a:r>
            <a:r>
              <a:rPr lang="en-ZA" b="1" dirty="0" smtClean="0"/>
              <a:t>, in </a:t>
            </a:r>
            <a:r>
              <a:rPr lang="en-ZA" b="1" dirty="0" smtClean="0"/>
              <a:t>OR Tambo Municipality</a:t>
            </a:r>
            <a:br>
              <a:rPr lang="en-ZA" b="1" dirty="0" smtClean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40760" cy="1417712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ECONOMIC </a:t>
            </a:r>
            <a:r>
              <a:rPr lang="en-ZA" dirty="0"/>
              <a:t>E</a:t>
            </a:r>
            <a:r>
              <a:rPr lang="en-ZA" dirty="0" smtClean="0"/>
              <a:t>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Economic Burden:</a:t>
            </a:r>
          </a:p>
          <a:p>
            <a:r>
              <a:rPr lang="en-ZA" dirty="0" smtClean="0"/>
              <a:t>-Gym( lifestyle)</a:t>
            </a:r>
          </a:p>
          <a:p>
            <a:r>
              <a:rPr lang="en-ZA" dirty="0" smtClean="0"/>
              <a:t>Bicycle lanes</a:t>
            </a:r>
          </a:p>
          <a:p>
            <a:r>
              <a:rPr lang="en-ZA" dirty="0" smtClean="0"/>
              <a:t>Healthy eating</a:t>
            </a:r>
          </a:p>
          <a:p>
            <a:r>
              <a:rPr lang="en-ZA" dirty="0" smtClean="0"/>
              <a:t>Family Planning ( youth clubs)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294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EVIDENCE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ZA" dirty="0" smtClean="0"/>
              <a:t>NDS</a:t>
            </a:r>
          </a:p>
          <a:p>
            <a:r>
              <a:rPr lang="en-ZA" dirty="0" smtClean="0"/>
              <a:t>GDS</a:t>
            </a:r>
          </a:p>
          <a:p>
            <a:r>
              <a:rPr lang="en-ZA" dirty="0" smtClean="0"/>
              <a:t>States that the death of pregnant women should be reduced to below 80/1000, currently the country is standing at 137/1000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Evidence is collected through  manual data </a:t>
            </a:r>
            <a:r>
              <a:rPr lang="en-ZA" dirty="0" smtClean="0"/>
              <a:t>collection,</a:t>
            </a:r>
          </a:p>
          <a:p>
            <a:r>
              <a:rPr lang="en-ZA" dirty="0" smtClean="0"/>
              <a:t>Trend analysis ( </a:t>
            </a:r>
            <a:r>
              <a:rPr lang="en-ZA" dirty="0" err="1" smtClean="0"/>
              <a:t>graph,charts</a:t>
            </a:r>
            <a:r>
              <a:rPr lang="en-ZA" dirty="0" smtClean="0"/>
              <a:t>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120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Strengths</a:t>
            </a:r>
          </a:p>
          <a:p>
            <a:r>
              <a:rPr lang="en-ZA" dirty="0" smtClean="0"/>
              <a:t>brief</a:t>
            </a:r>
            <a:endParaRPr lang="en-ZA" dirty="0" smtClean="0"/>
          </a:p>
          <a:p>
            <a:r>
              <a:rPr lang="en-ZA" dirty="0" smtClean="0"/>
              <a:t>Point form</a:t>
            </a:r>
          </a:p>
          <a:p>
            <a:r>
              <a:rPr lang="en-ZA" dirty="0" smtClean="0"/>
              <a:t>National Concern</a:t>
            </a:r>
          </a:p>
          <a:p>
            <a:r>
              <a:rPr lang="en-ZA" dirty="0" smtClean="0"/>
              <a:t>Require Multi-sectoral Collaboration</a:t>
            </a:r>
            <a:endParaRPr lang="en-ZA" dirty="0" smtClean="0"/>
          </a:p>
          <a:p>
            <a:r>
              <a:rPr lang="en-ZA" dirty="0" smtClean="0"/>
              <a:t>Clear </a:t>
            </a:r>
            <a:r>
              <a:rPr lang="en-ZA" dirty="0" smtClean="0"/>
              <a:t>targets</a:t>
            </a:r>
          </a:p>
          <a:p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Weaknesses</a:t>
            </a:r>
          </a:p>
          <a:p>
            <a:r>
              <a:rPr lang="en-ZA" dirty="0" smtClean="0"/>
              <a:t>Inadequate time</a:t>
            </a:r>
            <a:endParaRPr lang="en-ZA" dirty="0" smtClean="0"/>
          </a:p>
          <a:p>
            <a:r>
              <a:rPr lang="en-ZA" dirty="0" smtClean="0"/>
              <a:t>Too much literature</a:t>
            </a:r>
            <a:endParaRPr lang="en-ZA" dirty="0" smtClean="0"/>
          </a:p>
          <a:p>
            <a:r>
              <a:rPr lang="en-ZA" dirty="0" smtClean="0"/>
              <a:t>Information /topic broad</a:t>
            </a:r>
          </a:p>
          <a:p>
            <a:r>
              <a:rPr lang="en-ZA" dirty="0" smtClean="0"/>
              <a:t> inadequate Skills</a:t>
            </a:r>
          </a:p>
          <a:p>
            <a:r>
              <a:rPr lang="en-ZA" dirty="0" smtClean="0"/>
              <a:t>Inadequate Leadership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2032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Final Decision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Since the country did not meet the target&lt; the National requested to identify the gaps:</a:t>
            </a:r>
          </a:p>
          <a:p>
            <a:r>
              <a:rPr lang="en-ZA" dirty="0" smtClean="0"/>
              <a:t>In terms of Existing policies</a:t>
            </a:r>
          </a:p>
          <a:p>
            <a:pPr lvl="1"/>
            <a:r>
              <a:rPr lang="en-ZA" dirty="0" smtClean="0"/>
              <a:t>Inputs</a:t>
            </a:r>
          </a:p>
          <a:p>
            <a:pPr lvl="1"/>
            <a:r>
              <a:rPr lang="en-ZA" dirty="0" smtClean="0"/>
              <a:t>Processes</a:t>
            </a:r>
          </a:p>
          <a:p>
            <a:pPr lvl="1"/>
            <a:r>
              <a:rPr lang="en-ZA" dirty="0" smtClean="0"/>
              <a:t>outputs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53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We as O R Tambo  municipality failed to reach millennium developmental goal number 5(Improved   health  for pregnant women 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354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Issues of concern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Medical causes:</a:t>
            </a:r>
          </a:p>
          <a:p>
            <a:pPr marL="857250" lvl="1" indent="-457200"/>
            <a:r>
              <a:rPr lang="en-ZA" dirty="0" smtClean="0"/>
              <a:t>HIV/AIDS</a:t>
            </a:r>
          </a:p>
          <a:p>
            <a:pPr marL="857250" lvl="1" indent="-457200"/>
            <a:r>
              <a:rPr lang="en-ZA" dirty="0" smtClean="0"/>
              <a:t>Pregnancy Induced Hypertension</a:t>
            </a:r>
          </a:p>
          <a:p>
            <a:pPr marL="857250" lvl="1" indent="-457200"/>
            <a:r>
              <a:rPr lang="en-ZA" dirty="0" smtClean="0"/>
              <a:t>Bleeding During pregnancy, labour And After Delivery</a:t>
            </a:r>
          </a:p>
          <a:p>
            <a:pPr marL="857250" lvl="1" indent="-457200"/>
            <a:r>
              <a:rPr lang="en-ZA" dirty="0" smtClean="0"/>
              <a:t>Multiple Pregnancies</a:t>
            </a:r>
          </a:p>
          <a:p>
            <a:pPr marL="400050" lvl="1" indent="0">
              <a:buNone/>
            </a:pPr>
            <a:r>
              <a:rPr lang="en-ZA" b="1" dirty="0" smtClean="0"/>
              <a:t>Socio-economic </a:t>
            </a:r>
            <a:r>
              <a:rPr lang="en-ZA" b="1" dirty="0" smtClean="0"/>
              <a:t>causes</a:t>
            </a:r>
          </a:p>
          <a:p>
            <a:pPr marL="857250" lvl="1" indent="-457200"/>
            <a:r>
              <a:rPr lang="en-ZA" dirty="0" smtClean="0"/>
              <a:t>Behaviour</a:t>
            </a:r>
          </a:p>
          <a:p>
            <a:pPr marL="857250" lvl="1" indent="-457200"/>
            <a:r>
              <a:rPr lang="en-ZA" dirty="0" smtClean="0"/>
              <a:t>Access to health services</a:t>
            </a:r>
          </a:p>
          <a:p>
            <a:pPr marL="857250" lvl="1" indent="-457200"/>
            <a:r>
              <a:rPr lang="en-ZA" dirty="0" smtClean="0"/>
              <a:t>Transport</a:t>
            </a:r>
          </a:p>
          <a:p>
            <a:pPr marL="857250" lvl="1" indent="-457200"/>
            <a:r>
              <a:rPr lang="en-ZA" dirty="0" smtClean="0"/>
              <a:t>Finance</a:t>
            </a:r>
          </a:p>
          <a:p>
            <a:pPr marL="857250" lvl="1" indent="-457200"/>
            <a:r>
              <a:rPr lang="en-ZA" dirty="0" smtClean="0"/>
              <a:t>Health systems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Cultural causes</a:t>
            </a:r>
            <a:r>
              <a:rPr lang="en-ZA" dirty="0" smtClean="0"/>
              <a:t>:</a:t>
            </a:r>
          </a:p>
          <a:p>
            <a:r>
              <a:rPr lang="en-ZA" dirty="0" smtClean="0"/>
              <a:t>Beliefs</a:t>
            </a:r>
          </a:p>
          <a:p>
            <a:r>
              <a:rPr lang="en-ZA" dirty="0" smtClean="0"/>
              <a:t>Practices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32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We have good policies that address primarily the biomedical issues to be dealt with at health facilities, however they fail to adequately </a:t>
            </a:r>
            <a:r>
              <a:rPr lang="en-ZA" dirty="0" smtClean="0"/>
              <a:t> </a:t>
            </a:r>
            <a:r>
              <a:rPr lang="en-ZA" dirty="0" smtClean="0"/>
              <a:t>address </a:t>
            </a:r>
            <a:r>
              <a:rPr lang="en-ZA" dirty="0" smtClean="0"/>
              <a:t>socio-economic </a:t>
            </a:r>
            <a:r>
              <a:rPr lang="en-ZA" dirty="0" smtClean="0"/>
              <a:t>and cultural issues to pregnant women.</a:t>
            </a:r>
          </a:p>
          <a:p>
            <a:r>
              <a:rPr lang="en-ZA" dirty="0" smtClean="0"/>
              <a:t> </a:t>
            </a:r>
            <a:r>
              <a:rPr lang="en-ZA" dirty="0" smtClean="0"/>
              <a:t>there is poor </a:t>
            </a:r>
            <a:r>
              <a:rPr lang="en-ZA" dirty="0" smtClean="0"/>
              <a:t>implementation and enforcement  </a:t>
            </a:r>
            <a:r>
              <a:rPr lang="en-ZA" dirty="0" smtClean="0"/>
              <a:t>of these existing policies such as the BANC </a:t>
            </a:r>
            <a:r>
              <a:rPr lang="en-ZA" dirty="0" smtClean="0"/>
              <a:t>( basic Antenatal care)policy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669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To improve accessibility by improving the delivery of primary health care in rural  areas in OR Tambo , this can be achieved by inter-sectoral collaboration with</a:t>
            </a:r>
            <a:r>
              <a:rPr lang="en-ZA" dirty="0" smtClean="0"/>
              <a:t>:</a:t>
            </a:r>
          </a:p>
          <a:p>
            <a:r>
              <a:rPr lang="en-ZA" dirty="0" smtClean="0"/>
              <a:t>Departments</a:t>
            </a:r>
          </a:p>
          <a:p>
            <a:r>
              <a:rPr lang="en-ZA" dirty="0" smtClean="0"/>
              <a:t>NGO and CBO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92455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Stakeholders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/>
              <a:t>Dept</a:t>
            </a:r>
            <a:r>
              <a:rPr lang="en-ZA" dirty="0"/>
              <a:t> of Transportation</a:t>
            </a:r>
          </a:p>
          <a:p>
            <a:r>
              <a:rPr lang="en-ZA" dirty="0"/>
              <a:t>Roads Agency</a:t>
            </a:r>
          </a:p>
          <a:p>
            <a:r>
              <a:rPr lang="en-ZA" dirty="0"/>
              <a:t>Social development</a:t>
            </a:r>
          </a:p>
          <a:p>
            <a:r>
              <a:rPr lang="en-ZA" dirty="0"/>
              <a:t>Infrastructure</a:t>
            </a:r>
          </a:p>
          <a:p>
            <a:r>
              <a:rPr lang="en-ZA" dirty="0"/>
              <a:t>Emergency </a:t>
            </a:r>
            <a:r>
              <a:rPr lang="en-ZA" dirty="0" smtClean="0"/>
              <a:t>services</a:t>
            </a:r>
          </a:p>
          <a:p>
            <a:r>
              <a:rPr lang="en-ZA" dirty="0"/>
              <a:t>Community Development</a:t>
            </a:r>
          </a:p>
          <a:p>
            <a:r>
              <a:rPr lang="en-ZA" dirty="0" err="1"/>
              <a:t>Dept</a:t>
            </a:r>
            <a:r>
              <a:rPr lang="en-ZA" dirty="0"/>
              <a:t> of education 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ZA" dirty="0" smtClean="0"/>
              <a:t>Traditional healers</a:t>
            </a:r>
          </a:p>
          <a:p>
            <a:r>
              <a:rPr lang="en-ZA" dirty="0" smtClean="0"/>
              <a:t>NGO’S and CBO’S</a:t>
            </a:r>
          </a:p>
          <a:p>
            <a:r>
              <a:rPr lang="en-ZA" dirty="0" smtClean="0"/>
              <a:t>Urban Planning</a:t>
            </a:r>
          </a:p>
          <a:p>
            <a:r>
              <a:rPr lang="en-ZA" dirty="0" smtClean="0"/>
              <a:t>Health</a:t>
            </a:r>
          </a:p>
          <a:p>
            <a:r>
              <a:rPr lang="en-ZA" dirty="0" smtClean="0"/>
              <a:t>Community structures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480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Medical causes</a:t>
            </a:r>
            <a:r>
              <a:rPr lang="en-ZA" dirty="0" smtClean="0"/>
              <a:t>:</a:t>
            </a:r>
          </a:p>
          <a:p>
            <a:r>
              <a:rPr lang="en-ZA" dirty="0" smtClean="0"/>
              <a:t>Failure for a pregnant to attend antenatal clinics  may have impact to the mother and child</a:t>
            </a:r>
          </a:p>
          <a:p>
            <a:pPr marL="0" indent="0">
              <a:buNone/>
            </a:pPr>
            <a:r>
              <a:rPr lang="en-ZA" b="1" dirty="0" smtClean="0"/>
              <a:t>Socio-economic</a:t>
            </a:r>
          </a:p>
          <a:p>
            <a:r>
              <a:rPr lang="en-ZA" dirty="0" smtClean="0"/>
              <a:t>Failure to reach the health facilities on time may result in death of the mother and child</a:t>
            </a:r>
          </a:p>
          <a:p>
            <a:pPr marL="0" indent="0">
              <a:buNone/>
            </a:pPr>
            <a:r>
              <a:rPr lang="en-ZA" b="1" dirty="0" smtClean="0"/>
              <a:t>Cultural</a:t>
            </a:r>
            <a:r>
              <a:rPr lang="en-ZA" dirty="0" smtClean="0"/>
              <a:t> </a:t>
            </a:r>
          </a:p>
          <a:p>
            <a:pPr marL="0" indent="0">
              <a:buNone/>
            </a:pPr>
            <a:r>
              <a:rPr lang="en-ZA" dirty="0" smtClean="0"/>
              <a:t> women belief  in attending clinic in the later stage to prevent from be-witched</a:t>
            </a:r>
          </a:p>
          <a:p>
            <a:pPr marL="0" indent="0">
              <a:buNone/>
            </a:pPr>
            <a:r>
              <a:rPr lang="en-ZA" dirty="0" smtClean="0"/>
              <a:t>Taking traditional medicines to fasten labour process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520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to other-sector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All sectors involved with clear action plan and task allocation to address and give solutions to the problem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467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to societal goal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Health Education</a:t>
            </a:r>
          </a:p>
          <a:p>
            <a:r>
              <a:rPr lang="en-ZA" dirty="0" smtClean="0"/>
              <a:t>Empowerment</a:t>
            </a:r>
          </a:p>
          <a:p>
            <a:r>
              <a:rPr lang="en-ZA" dirty="0" smtClean="0"/>
              <a:t>Social relieve</a:t>
            </a:r>
          </a:p>
          <a:p>
            <a:r>
              <a:rPr lang="en-ZA" dirty="0" smtClean="0"/>
              <a:t>ABET ( Advance Basic Education Training)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998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4522E6-CC89-42B8-B26C-7FA722BABC44}"/>
</file>

<file path=customXml/itemProps2.xml><?xml version="1.0" encoding="utf-8"?>
<ds:datastoreItem xmlns:ds="http://schemas.openxmlformats.org/officeDocument/2006/customXml" ds:itemID="{694E0D0B-E69A-4AD1-A329-4CCB9E6FD059}"/>
</file>

<file path=customXml/itemProps3.xml><?xml version="1.0" encoding="utf-8"?>
<ds:datastoreItem xmlns:ds="http://schemas.openxmlformats.org/officeDocument/2006/customXml" ds:itemID="{FFE19E35-B26A-4AF6-8BBB-945234C952E4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400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High number of women dying before and after delivery due to pregnancy related conditions or causes , in OR Tambo Municipality </vt:lpstr>
      <vt:lpstr>Problem</vt:lpstr>
      <vt:lpstr>Issues of concern </vt:lpstr>
      <vt:lpstr>Policy </vt:lpstr>
      <vt:lpstr>Recommendations</vt:lpstr>
      <vt:lpstr>Key Stakeholders</vt:lpstr>
      <vt:lpstr>Health Argument</vt:lpstr>
      <vt:lpstr>Health to other-sector argument</vt:lpstr>
      <vt:lpstr>Health to societal goal argument</vt:lpstr>
      <vt:lpstr>ECONOMIC EVIDENCE</vt:lpstr>
      <vt:lpstr>EVIDENCE</vt:lpstr>
      <vt:lpstr>Policy</vt:lpstr>
      <vt:lpstr>Final Decision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number of women dying before and after delivery due to pregnancy related conditions or causes is a serious concern,in OR Tambo Municipality</dc:title>
  <dc:creator>Khathatso</dc:creator>
  <cp:lastModifiedBy>delegate</cp:lastModifiedBy>
  <cp:revision>11</cp:revision>
  <dcterms:created xsi:type="dcterms:W3CDTF">2015-12-03T06:25:22Z</dcterms:created>
  <dcterms:modified xsi:type="dcterms:W3CDTF">2015-12-03T13:48:44Z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