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5" r:id="rId5"/>
    <p:sldMasterId id="2147483713" r:id="rId6"/>
    <p:sldMasterId id="2147483687" r:id="rId7"/>
    <p:sldMasterId id="2147483701" r:id="rId8"/>
  </p:sldMasterIdLst>
  <p:notesMasterIdLst>
    <p:notesMasterId r:id="rId36"/>
  </p:notesMasterIdLst>
  <p:handoutMasterIdLst>
    <p:handoutMasterId r:id="rId37"/>
  </p:handoutMasterIdLst>
  <p:sldIdLst>
    <p:sldId id="316" r:id="rId9"/>
    <p:sldId id="260" r:id="rId10"/>
    <p:sldId id="369" r:id="rId11"/>
    <p:sldId id="338" r:id="rId12"/>
    <p:sldId id="339" r:id="rId13"/>
    <p:sldId id="382" r:id="rId14"/>
    <p:sldId id="379" r:id="rId15"/>
    <p:sldId id="371" r:id="rId16"/>
    <p:sldId id="384" r:id="rId17"/>
    <p:sldId id="383" r:id="rId18"/>
    <p:sldId id="349" r:id="rId19"/>
    <p:sldId id="343" r:id="rId20"/>
    <p:sldId id="350" r:id="rId21"/>
    <p:sldId id="378" r:id="rId22"/>
    <p:sldId id="351" r:id="rId23"/>
    <p:sldId id="352" r:id="rId24"/>
    <p:sldId id="353" r:id="rId25"/>
    <p:sldId id="354" r:id="rId26"/>
    <p:sldId id="355" r:id="rId27"/>
    <p:sldId id="357" r:id="rId28"/>
    <p:sldId id="317" r:id="rId29"/>
    <p:sldId id="366" r:id="rId30"/>
    <p:sldId id="385" r:id="rId31"/>
    <p:sldId id="365" r:id="rId32"/>
    <p:sldId id="367" r:id="rId33"/>
    <p:sldId id="370" r:id="rId34"/>
    <p:sldId id="377" r:id="rId35"/>
  </p:sldIdLst>
  <p:sldSz cx="9144000" cy="6858000" type="screen4x3"/>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06" autoAdjust="0"/>
    <p:restoredTop sz="94288" autoAdjust="0"/>
  </p:normalViewPr>
  <p:slideViewPr>
    <p:cSldViewPr>
      <p:cViewPr>
        <p:scale>
          <a:sx n="75" d="100"/>
          <a:sy n="75" d="100"/>
        </p:scale>
        <p:origin x="-2386" y="-374"/>
      </p:cViewPr>
      <p:guideLst>
        <p:guide orient="horz" pos="2160"/>
        <p:guide pos="2880"/>
      </p:guideLst>
    </p:cSldViewPr>
  </p:slideViewPr>
  <p:outlineViewPr>
    <p:cViewPr>
      <p:scale>
        <a:sx n="33" d="100"/>
        <a:sy n="33" d="100"/>
      </p:scale>
      <p:origin x="0" y="12142"/>
    </p:cViewPr>
  </p:outlineViewPr>
  <p:notesTextViewPr>
    <p:cViewPr>
      <p:scale>
        <a:sx n="1" d="1"/>
        <a:sy n="1" d="1"/>
      </p:scale>
      <p:origin x="0" y="0"/>
    </p:cViewPr>
  </p:notesTextViewPr>
  <p:sorterViewPr>
    <p:cViewPr>
      <p:scale>
        <a:sx n="47" d="100"/>
        <a:sy n="4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64832A-6F15-49BE-A26B-0082C3379F19}"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da-DK"/>
        </a:p>
      </dgm:t>
    </dgm:pt>
    <dgm:pt modelId="{179D6769-2485-460D-BDBC-3061E18E75C6}">
      <dgm:prSet phldrT="[Tekst]"/>
      <dgm:spPr/>
      <dgm:t>
        <a:bodyPr/>
        <a:lstStyle/>
        <a:p>
          <a:r>
            <a:rPr lang="en-GB" dirty="0" smtClean="0"/>
            <a:t>1.Two faces</a:t>
          </a:r>
          <a:endParaRPr lang="da-DK" dirty="0"/>
        </a:p>
      </dgm:t>
    </dgm:pt>
    <dgm:pt modelId="{F298DFD2-6731-4CA0-AFF7-C9219A7FF2AB}" type="parTrans" cxnId="{2142DDB2-0394-4D0B-A931-60D98ACE7040}">
      <dgm:prSet/>
      <dgm:spPr/>
      <dgm:t>
        <a:bodyPr/>
        <a:lstStyle/>
        <a:p>
          <a:endParaRPr lang="da-DK"/>
        </a:p>
      </dgm:t>
    </dgm:pt>
    <dgm:pt modelId="{A472E6EC-A71F-4314-8E78-F20680EEA23A}" type="sibTrans" cxnId="{2142DDB2-0394-4D0B-A931-60D98ACE7040}">
      <dgm:prSet/>
      <dgm:spPr/>
      <dgm:t>
        <a:bodyPr/>
        <a:lstStyle/>
        <a:p>
          <a:endParaRPr lang="da-DK"/>
        </a:p>
      </dgm:t>
    </dgm:pt>
    <dgm:pt modelId="{AA10C3B7-7D38-4002-81D7-D3E7A0F4151D}">
      <dgm:prSet phldrT="[Tekst]"/>
      <dgm:spPr>
        <a:ln>
          <a:noFill/>
        </a:ln>
      </dgm:spPr>
      <dgm:t>
        <a:bodyPr/>
        <a:lstStyle/>
        <a:p>
          <a:r>
            <a:rPr lang="en-GB" dirty="0" smtClean="0">
              <a:solidFill>
                <a:schemeClr val="tx1"/>
              </a:solidFill>
            </a:rPr>
            <a:t>2. Types strategies</a:t>
          </a:r>
          <a:endParaRPr lang="da-DK" dirty="0">
            <a:solidFill>
              <a:schemeClr val="tx1"/>
            </a:solidFill>
          </a:endParaRPr>
        </a:p>
      </dgm:t>
    </dgm:pt>
    <dgm:pt modelId="{34EF7AE6-3ADF-4284-9981-50A22C59D1C8}" type="parTrans" cxnId="{0FED5D92-CBB5-4C1A-9F58-2F8BBA9D8E85}">
      <dgm:prSet/>
      <dgm:spPr/>
      <dgm:t>
        <a:bodyPr/>
        <a:lstStyle/>
        <a:p>
          <a:endParaRPr lang="da-DK"/>
        </a:p>
      </dgm:t>
    </dgm:pt>
    <dgm:pt modelId="{150BEF3D-0CC6-4138-966D-443305548D43}" type="sibTrans" cxnId="{0FED5D92-CBB5-4C1A-9F58-2F8BBA9D8E85}">
      <dgm:prSet/>
      <dgm:spPr/>
      <dgm:t>
        <a:bodyPr/>
        <a:lstStyle/>
        <a:p>
          <a:endParaRPr lang="da-DK"/>
        </a:p>
      </dgm:t>
    </dgm:pt>
    <dgm:pt modelId="{FFE3BF28-B5E8-45B3-9301-AD8AFE11CF5A}">
      <dgm:prSet phldrT="[Tekst]"/>
      <dgm:spPr/>
      <dgm:t>
        <a:bodyPr/>
        <a:lstStyle/>
        <a:p>
          <a:r>
            <a:rPr lang="en-GB" dirty="0" smtClean="0"/>
            <a:t>3. </a:t>
          </a:r>
          <a:r>
            <a:rPr lang="en-GB" dirty="0" smtClean="0"/>
            <a:t>Lessons</a:t>
          </a:r>
          <a:endParaRPr lang="da-DK" dirty="0"/>
        </a:p>
      </dgm:t>
    </dgm:pt>
    <dgm:pt modelId="{33D8D1B2-84DA-4625-9DBF-1708E2D3C3A7}" type="parTrans" cxnId="{17B5EE17-169E-4471-8214-261201389492}">
      <dgm:prSet/>
      <dgm:spPr/>
      <dgm:t>
        <a:bodyPr/>
        <a:lstStyle/>
        <a:p>
          <a:endParaRPr lang="da-DK"/>
        </a:p>
      </dgm:t>
    </dgm:pt>
    <dgm:pt modelId="{8013CE60-FBC5-44B7-AE74-034F443BEE39}" type="sibTrans" cxnId="{17B5EE17-169E-4471-8214-261201389492}">
      <dgm:prSet/>
      <dgm:spPr/>
      <dgm:t>
        <a:bodyPr/>
        <a:lstStyle/>
        <a:p>
          <a:endParaRPr lang="da-DK"/>
        </a:p>
      </dgm:t>
    </dgm:pt>
    <dgm:pt modelId="{031349F9-8EA5-4B96-B81E-708FEAA92253}">
      <dgm:prSet phldrT="[Tekst]"/>
      <dgm:spPr/>
      <dgm:t>
        <a:bodyPr/>
        <a:lstStyle/>
        <a:p>
          <a:r>
            <a:rPr lang="en-GB" dirty="0" smtClean="0"/>
            <a:t>4. </a:t>
          </a:r>
          <a:r>
            <a:rPr lang="en-GB" dirty="0" smtClean="0"/>
            <a:t>Emerging practice</a:t>
          </a:r>
          <a:endParaRPr lang="da-DK" dirty="0"/>
        </a:p>
      </dgm:t>
    </dgm:pt>
    <dgm:pt modelId="{1D1A1B3C-CAC6-4686-B318-22E0401A9EB1}" type="parTrans" cxnId="{ED74FA69-7AE4-477C-8802-7B95A5C1D1EA}">
      <dgm:prSet/>
      <dgm:spPr/>
      <dgm:t>
        <a:bodyPr/>
        <a:lstStyle/>
        <a:p>
          <a:endParaRPr lang="da-DK"/>
        </a:p>
      </dgm:t>
    </dgm:pt>
    <dgm:pt modelId="{3AFFA317-98C2-4DE4-92B0-02CEE8254965}" type="sibTrans" cxnId="{ED74FA69-7AE4-477C-8802-7B95A5C1D1EA}">
      <dgm:prSet/>
      <dgm:spPr/>
      <dgm:t>
        <a:bodyPr/>
        <a:lstStyle/>
        <a:p>
          <a:endParaRPr lang="da-DK"/>
        </a:p>
      </dgm:t>
    </dgm:pt>
    <dgm:pt modelId="{A6CD35C1-57D5-4B9F-92FB-B7B783D24B6C}" type="pres">
      <dgm:prSet presAssocID="{1764832A-6F15-49BE-A26B-0082C3379F19}" presName="rootnode" presStyleCnt="0">
        <dgm:presLayoutVars>
          <dgm:chMax/>
          <dgm:chPref/>
          <dgm:dir/>
          <dgm:animLvl val="lvl"/>
        </dgm:presLayoutVars>
      </dgm:prSet>
      <dgm:spPr/>
      <dgm:t>
        <a:bodyPr/>
        <a:lstStyle/>
        <a:p>
          <a:endParaRPr lang="da-DK"/>
        </a:p>
      </dgm:t>
    </dgm:pt>
    <dgm:pt modelId="{8FAE0ECC-7CA9-4A0A-BEF9-57C32E7A319F}" type="pres">
      <dgm:prSet presAssocID="{179D6769-2485-460D-BDBC-3061E18E75C6}" presName="composite" presStyleCnt="0"/>
      <dgm:spPr/>
    </dgm:pt>
    <dgm:pt modelId="{6994D85F-3E0F-4DD7-B871-3F872062F1C2}" type="pres">
      <dgm:prSet presAssocID="{179D6769-2485-460D-BDBC-3061E18E75C6}" presName="LShape" presStyleLbl="alignNode1" presStyleIdx="0" presStyleCnt="7"/>
      <dgm:spPr/>
    </dgm:pt>
    <dgm:pt modelId="{81E38B23-4B1B-4883-A294-2B73008A007D}" type="pres">
      <dgm:prSet presAssocID="{179D6769-2485-460D-BDBC-3061E18E75C6}" presName="ParentText" presStyleLbl="revTx" presStyleIdx="0" presStyleCnt="4">
        <dgm:presLayoutVars>
          <dgm:chMax val="0"/>
          <dgm:chPref val="0"/>
          <dgm:bulletEnabled val="1"/>
        </dgm:presLayoutVars>
      </dgm:prSet>
      <dgm:spPr/>
      <dgm:t>
        <a:bodyPr/>
        <a:lstStyle/>
        <a:p>
          <a:endParaRPr lang="da-DK"/>
        </a:p>
      </dgm:t>
    </dgm:pt>
    <dgm:pt modelId="{9B9B9AC7-D96A-4554-8B24-004B926CC554}" type="pres">
      <dgm:prSet presAssocID="{179D6769-2485-460D-BDBC-3061E18E75C6}" presName="Triangle" presStyleLbl="alignNode1" presStyleIdx="1" presStyleCnt="7"/>
      <dgm:spPr/>
    </dgm:pt>
    <dgm:pt modelId="{ADF284A9-0C04-4F51-97B8-DC5F07FB1390}" type="pres">
      <dgm:prSet presAssocID="{A472E6EC-A71F-4314-8E78-F20680EEA23A}" presName="sibTrans" presStyleCnt="0"/>
      <dgm:spPr/>
    </dgm:pt>
    <dgm:pt modelId="{2E3B8B10-97AF-4DB6-AB36-254264878CFC}" type="pres">
      <dgm:prSet presAssocID="{A472E6EC-A71F-4314-8E78-F20680EEA23A}" presName="space" presStyleCnt="0"/>
      <dgm:spPr/>
    </dgm:pt>
    <dgm:pt modelId="{30F11520-B563-4BFA-9D30-072842DF9E61}" type="pres">
      <dgm:prSet presAssocID="{AA10C3B7-7D38-4002-81D7-D3E7A0F4151D}" presName="composite" presStyleCnt="0"/>
      <dgm:spPr/>
    </dgm:pt>
    <dgm:pt modelId="{88EC1E72-8F66-4392-9711-9DBB0AD067D7}" type="pres">
      <dgm:prSet presAssocID="{AA10C3B7-7D38-4002-81D7-D3E7A0F4151D}" presName="LShape" presStyleLbl="alignNode1" presStyleIdx="2" presStyleCnt="7"/>
      <dgm:spPr/>
    </dgm:pt>
    <dgm:pt modelId="{D2E45777-936D-4DCE-8235-EBF3C2B40FB0}" type="pres">
      <dgm:prSet presAssocID="{AA10C3B7-7D38-4002-81D7-D3E7A0F4151D}" presName="ParentText" presStyleLbl="revTx" presStyleIdx="1" presStyleCnt="4">
        <dgm:presLayoutVars>
          <dgm:chMax val="0"/>
          <dgm:chPref val="0"/>
          <dgm:bulletEnabled val="1"/>
        </dgm:presLayoutVars>
      </dgm:prSet>
      <dgm:spPr/>
      <dgm:t>
        <a:bodyPr/>
        <a:lstStyle/>
        <a:p>
          <a:endParaRPr lang="da-DK"/>
        </a:p>
      </dgm:t>
    </dgm:pt>
    <dgm:pt modelId="{C13808ED-A2F4-4D3C-B0A5-7627EFD5F526}" type="pres">
      <dgm:prSet presAssocID="{AA10C3B7-7D38-4002-81D7-D3E7A0F4151D}" presName="Triangle" presStyleLbl="alignNode1" presStyleIdx="3" presStyleCnt="7"/>
      <dgm:spPr/>
    </dgm:pt>
    <dgm:pt modelId="{4A744EE2-BFB0-4890-B0D3-C2D5F78EEF6A}" type="pres">
      <dgm:prSet presAssocID="{150BEF3D-0CC6-4138-966D-443305548D43}" presName="sibTrans" presStyleCnt="0"/>
      <dgm:spPr/>
    </dgm:pt>
    <dgm:pt modelId="{9180AEFC-F0F6-46B7-B24E-B6B22EFDBCB3}" type="pres">
      <dgm:prSet presAssocID="{150BEF3D-0CC6-4138-966D-443305548D43}" presName="space" presStyleCnt="0"/>
      <dgm:spPr/>
    </dgm:pt>
    <dgm:pt modelId="{C6A745D0-0477-4EB3-BCE0-248E51A9A280}" type="pres">
      <dgm:prSet presAssocID="{FFE3BF28-B5E8-45B3-9301-AD8AFE11CF5A}" presName="composite" presStyleCnt="0"/>
      <dgm:spPr/>
    </dgm:pt>
    <dgm:pt modelId="{94E611EB-C3B9-4367-AC0A-F9F7A82E50E3}" type="pres">
      <dgm:prSet presAssocID="{FFE3BF28-B5E8-45B3-9301-AD8AFE11CF5A}" presName="LShape" presStyleLbl="alignNode1" presStyleIdx="4" presStyleCnt="7"/>
      <dgm:spPr/>
    </dgm:pt>
    <dgm:pt modelId="{08CF1853-2861-4842-83A2-4FFA7B7CD838}" type="pres">
      <dgm:prSet presAssocID="{FFE3BF28-B5E8-45B3-9301-AD8AFE11CF5A}" presName="ParentText" presStyleLbl="revTx" presStyleIdx="2" presStyleCnt="4">
        <dgm:presLayoutVars>
          <dgm:chMax val="0"/>
          <dgm:chPref val="0"/>
          <dgm:bulletEnabled val="1"/>
        </dgm:presLayoutVars>
      </dgm:prSet>
      <dgm:spPr/>
      <dgm:t>
        <a:bodyPr/>
        <a:lstStyle/>
        <a:p>
          <a:endParaRPr lang="da-DK"/>
        </a:p>
      </dgm:t>
    </dgm:pt>
    <dgm:pt modelId="{F10A5CB6-9F7C-494E-8963-5D51719D9043}" type="pres">
      <dgm:prSet presAssocID="{FFE3BF28-B5E8-45B3-9301-AD8AFE11CF5A}" presName="Triangle" presStyleLbl="alignNode1" presStyleIdx="5" presStyleCnt="7"/>
      <dgm:spPr/>
    </dgm:pt>
    <dgm:pt modelId="{78E84F9C-D9D4-4B26-BF1B-D30404045D68}" type="pres">
      <dgm:prSet presAssocID="{8013CE60-FBC5-44B7-AE74-034F443BEE39}" presName="sibTrans" presStyleCnt="0"/>
      <dgm:spPr/>
    </dgm:pt>
    <dgm:pt modelId="{14856BF7-6637-4536-938F-14C35815156F}" type="pres">
      <dgm:prSet presAssocID="{8013CE60-FBC5-44B7-AE74-034F443BEE39}" presName="space" presStyleCnt="0"/>
      <dgm:spPr/>
    </dgm:pt>
    <dgm:pt modelId="{6ACBF9BE-B57E-4CFC-BA21-3DEA2F310BC0}" type="pres">
      <dgm:prSet presAssocID="{031349F9-8EA5-4B96-B81E-708FEAA92253}" presName="composite" presStyleCnt="0"/>
      <dgm:spPr/>
    </dgm:pt>
    <dgm:pt modelId="{AD1E1D0A-4E98-4286-BE01-5778BADA1FAA}" type="pres">
      <dgm:prSet presAssocID="{031349F9-8EA5-4B96-B81E-708FEAA92253}" presName="LShape" presStyleLbl="alignNode1" presStyleIdx="6" presStyleCnt="7"/>
      <dgm:spPr/>
    </dgm:pt>
    <dgm:pt modelId="{97837187-CDB6-4448-8253-05813434021E}" type="pres">
      <dgm:prSet presAssocID="{031349F9-8EA5-4B96-B81E-708FEAA92253}" presName="ParentText" presStyleLbl="revTx" presStyleIdx="3" presStyleCnt="4">
        <dgm:presLayoutVars>
          <dgm:chMax val="0"/>
          <dgm:chPref val="0"/>
          <dgm:bulletEnabled val="1"/>
        </dgm:presLayoutVars>
      </dgm:prSet>
      <dgm:spPr/>
      <dgm:t>
        <a:bodyPr/>
        <a:lstStyle/>
        <a:p>
          <a:endParaRPr lang="da-DK"/>
        </a:p>
      </dgm:t>
    </dgm:pt>
  </dgm:ptLst>
  <dgm:cxnLst>
    <dgm:cxn modelId="{17B5EE17-169E-4471-8214-261201389492}" srcId="{1764832A-6F15-49BE-A26B-0082C3379F19}" destId="{FFE3BF28-B5E8-45B3-9301-AD8AFE11CF5A}" srcOrd="2" destOrd="0" parTransId="{33D8D1B2-84DA-4625-9DBF-1708E2D3C3A7}" sibTransId="{8013CE60-FBC5-44B7-AE74-034F443BEE39}"/>
    <dgm:cxn modelId="{69C0C655-F394-4568-BEC8-D730710461C2}" type="presOf" srcId="{1764832A-6F15-49BE-A26B-0082C3379F19}" destId="{A6CD35C1-57D5-4B9F-92FB-B7B783D24B6C}" srcOrd="0" destOrd="0" presId="urn:microsoft.com/office/officeart/2009/3/layout/StepUpProcess"/>
    <dgm:cxn modelId="{0FED5D92-CBB5-4C1A-9F58-2F8BBA9D8E85}" srcId="{1764832A-6F15-49BE-A26B-0082C3379F19}" destId="{AA10C3B7-7D38-4002-81D7-D3E7A0F4151D}" srcOrd="1" destOrd="0" parTransId="{34EF7AE6-3ADF-4284-9981-50A22C59D1C8}" sibTransId="{150BEF3D-0CC6-4138-966D-443305548D43}"/>
    <dgm:cxn modelId="{BCED7521-24FF-426B-AFC8-3B4AB4F11EFD}" type="presOf" srcId="{AA10C3B7-7D38-4002-81D7-D3E7A0F4151D}" destId="{D2E45777-936D-4DCE-8235-EBF3C2B40FB0}" srcOrd="0" destOrd="0" presId="urn:microsoft.com/office/officeart/2009/3/layout/StepUpProcess"/>
    <dgm:cxn modelId="{F7346106-ADED-4104-9D68-9979F6549906}" type="presOf" srcId="{031349F9-8EA5-4B96-B81E-708FEAA92253}" destId="{97837187-CDB6-4448-8253-05813434021E}" srcOrd="0" destOrd="0" presId="urn:microsoft.com/office/officeart/2009/3/layout/StepUpProcess"/>
    <dgm:cxn modelId="{ED74FA69-7AE4-477C-8802-7B95A5C1D1EA}" srcId="{1764832A-6F15-49BE-A26B-0082C3379F19}" destId="{031349F9-8EA5-4B96-B81E-708FEAA92253}" srcOrd="3" destOrd="0" parTransId="{1D1A1B3C-CAC6-4686-B318-22E0401A9EB1}" sibTransId="{3AFFA317-98C2-4DE4-92B0-02CEE8254965}"/>
    <dgm:cxn modelId="{27A8AE0C-DCCA-4964-84E9-6B418E8297F8}" type="presOf" srcId="{FFE3BF28-B5E8-45B3-9301-AD8AFE11CF5A}" destId="{08CF1853-2861-4842-83A2-4FFA7B7CD838}" srcOrd="0" destOrd="0" presId="urn:microsoft.com/office/officeart/2009/3/layout/StepUpProcess"/>
    <dgm:cxn modelId="{2142DDB2-0394-4D0B-A931-60D98ACE7040}" srcId="{1764832A-6F15-49BE-A26B-0082C3379F19}" destId="{179D6769-2485-460D-BDBC-3061E18E75C6}" srcOrd="0" destOrd="0" parTransId="{F298DFD2-6731-4CA0-AFF7-C9219A7FF2AB}" sibTransId="{A472E6EC-A71F-4314-8E78-F20680EEA23A}"/>
    <dgm:cxn modelId="{5B02A48D-A6D6-4DB2-B419-E81C404E7EEE}" type="presOf" srcId="{179D6769-2485-460D-BDBC-3061E18E75C6}" destId="{81E38B23-4B1B-4883-A294-2B73008A007D}" srcOrd="0" destOrd="0" presId="urn:microsoft.com/office/officeart/2009/3/layout/StepUpProcess"/>
    <dgm:cxn modelId="{75025D2A-7489-4B58-9DD9-95A31E662462}" type="presParOf" srcId="{A6CD35C1-57D5-4B9F-92FB-B7B783D24B6C}" destId="{8FAE0ECC-7CA9-4A0A-BEF9-57C32E7A319F}" srcOrd="0" destOrd="0" presId="urn:microsoft.com/office/officeart/2009/3/layout/StepUpProcess"/>
    <dgm:cxn modelId="{9FBC1126-C334-45EB-8FF3-3F63D39D5A67}" type="presParOf" srcId="{8FAE0ECC-7CA9-4A0A-BEF9-57C32E7A319F}" destId="{6994D85F-3E0F-4DD7-B871-3F872062F1C2}" srcOrd="0" destOrd="0" presId="urn:microsoft.com/office/officeart/2009/3/layout/StepUpProcess"/>
    <dgm:cxn modelId="{02D1760B-4E17-4873-B835-6EA041399222}" type="presParOf" srcId="{8FAE0ECC-7CA9-4A0A-BEF9-57C32E7A319F}" destId="{81E38B23-4B1B-4883-A294-2B73008A007D}" srcOrd="1" destOrd="0" presId="urn:microsoft.com/office/officeart/2009/3/layout/StepUpProcess"/>
    <dgm:cxn modelId="{0C597E23-1A21-470B-93B9-1FA6598CC4F0}" type="presParOf" srcId="{8FAE0ECC-7CA9-4A0A-BEF9-57C32E7A319F}" destId="{9B9B9AC7-D96A-4554-8B24-004B926CC554}" srcOrd="2" destOrd="0" presId="urn:microsoft.com/office/officeart/2009/3/layout/StepUpProcess"/>
    <dgm:cxn modelId="{767918B8-3E26-4F6B-A8BF-7B8E44F05619}" type="presParOf" srcId="{A6CD35C1-57D5-4B9F-92FB-B7B783D24B6C}" destId="{ADF284A9-0C04-4F51-97B8-DC5F07FB1390}" srcOrd="1" destOrd="0" presId="urn:microsoft.com/office/officeart/2009/3/layout/StepUpProcess"/>
    <dgm:cxn modelId="{E159AF1B-CF94-47D5-8A86-8009A9331119}" type="presParOf" srcId="{ADF284A9-0C04-4F51-97B8-DC5F07FB1390}" destId="{2E3B8B10-97AF-4DB6-AB36-254264878CFC}" srcOrd="0" destOrd="0" presId="urn:microsoft.com/office/officeart/2009/3/layout/StepUpProcess"/>
    <dgm:cxn modelId="{EC0B78D6-ABF7-4D5F-8216-21EB285A4CC6}" type="presParOf" srcId="{A6CD35C1-57D5-4B9F-92FB-B7B783D24B6C}" destId="{30F11520-B563-4BFA-9D30-072842DF9E61}" srcOrd="2" destOrd="0" presId="urn:microsoft.com/office/officeart/2009/3/layout/StepUpProcess"/>
    <dgm:cxn modelId="{8267CFE5-F62A-4B8C-B260-76A5540C95E9}" type="presParOf" srcId="{30F11520-B563-4BFA-9D30-072842DF9E61}" destId="{88EC1E72-8F66-4392-9711-9DBB0AD067D7}" srcOrd="0" destOrd="0" presId="urn:microsoft.com/office/officeart/2009/3/layout/StepUpProcess"/>
    <dgm:cxn modelId="{96790ECE-1240-427E-890C-D5F5435D2F12}" type="presParOf" srcId="{30F11520-B563-4BFA-9D30-072842DF9E61}" destId="{D2E45777-936D-4DCE-8235-EBF3C2B40FB0}" srcOrd="1" destOrd="0" presId="urn:microsoft.com/office/officeart/2009/3/layout/StepUpProcess"/>
    <dgm:cxn modelId="{B9546BB6-2CB8-45B9-B9AE-1EFA3E7F1C96}" type="presParOf" srcId="{30F11520-B563-4BFA-9D30-072842DF9E61}" destId="{C13808ED-A2F4-4D3C-B0A5-7627EFD5F526}" srcOrd="2" destOrd="0" presId="urn:microsoft.com/office/officeart/2009/3/layout/StepUpProcess"/>
    <dgm:cxn modelId="{2F2BBF9E-CB84-41AB-903D-AF42A4A64DDB}" type="presParOf" srcId="{A6CD35C1-57D5-4B9F-92FB-B7B783D24B6C}" destId="{4A744EE2-BFB0-4890-B0D3-C2D5F78EEF6A}" srcOrd="3" destOrd="0" presId="urn:microsoft.com/office/officeart/2009/3/layout/StepUpProcess"/>
    <dgm:cxn modelId="{F0CBA83D-7DDB-4215-BDE6-875A7169DA33}" type="presParOf" srcId="{4A744EE2-BFB0-4890-B0D3-C2D5F78EEF6A}" destId="{9180AEFC-F0F6-46B7-B24E-B6B22EFDBCB3}" srcOrd="0" destOrd="0" presId="urn:microsoft.com/office/officeart/2009/3/layout/StepUpProcess"/>
    <dgm:cxn modelId="{55F0AAEC-9BAD-4E9E-8ADC-8AA874FA82F5}" type="presParOf" srcId="{A6CD35C1-57D5-4B9F-92FB-B7B783D24B6C}" destId="{C6A745D0-0477-4EB3-BCE0-248E51A9A280}" srcOrd="4" destOrd="0" presId="urn:microsoft.com/office/officeart/2009/3/layout/StepUpProcess"/>
    <dgm:cxn modelId="{725D6E95-8708-47E4-A07F-DA6D43AEC0FB}" type="presParOf" srcId="{C6A745D0-0477-4EB3-BCE0-248E51A9A280}" destId="{94E611EB-C3B9-4367-AC0A-F9F7A82E50E3}" srcOrd="0" destOrd="0" presId="urn:microsoft.com/office/officeart/2009/3/layout/StepUpProcess"/>
    <dgm:cxn modelId="{315AFB31-30AC-47D4-99EE-6A1F04751F5C}" type="presParOf" srcId="{C6A745D0-0477-4EB3-BCE0-248E51A9A280}" destId="{08CF1853-2861-4842-83A2-4FFA7B7CD838}" srcOrd="1" destOrd="0" presId="urn:microsoft.com/office/officeart/2009/3/layout/StepUpProcess"/>
    <dgm:cxn modelId="{442DEAE8-1946-410E-892D-24A333DBE58D}" type="presParOf" srcId="{C6A745D0-0477-4EB3-BCE0-248E51A9A280}" destId="{F10A5CB6-9F7C-494E-8963-5D51719D9043}" srcOrd="2" destOrd="0" presId="urn:microsoft.com/office/officeart/2009/3/layout/StepUpProcess"/>
    <dgm:cxn modelId="{19B8DF34-E786-42CD-B61E-55C5A84068A2}" type="presParOf" srcId="{A6CD35C1-57D5-4B9F-92FB-B7B783D24B6C}" destId="{78E84F9C-D9D4-4B26-BF1B-D30404045D68}" srcOrd="5" destOrd="0" presId="urn:microsoft.com/office/officeart/2009/3/layout/StepUpProcess"/>
    <dgm:cxn modelId="{49A7500B-3DF8-436C-BEB1-901501FF169F}" type="presParOf" srcId="{78E84F9C-D9D4-4B26-BF1B-D30404045D68}" destId="{14856BF7-6637-4536-938F-14C35815156F}" srcOrd="0" destOrd="0" presId="urn:microsoft.com/office/officeart/2009/3/layout/StepUpProcess"/>
    <dgm:cxn modelId="{D3443F41-DEAE-45CE-B713-D8AE4BC66F95}" type="presParOf" srcId="{A6CD35C1-57D5-4B9F-92FB-B7B783D24B6C}" destId="{6ACBF9BE-B57E-4CFC-BA21-3DEA2F310BC0}" srcOrd="6" destOrd="0" presId="urn:microsoft.com/office/officeart/2009/3/layout/StepUpProcess"/>
    <dgm:cxn modelId="{695CA44E-A177-4821-81BC-4553FE72DC90}" type="presParOf" srcId="{6ACBF9BE-B57E-4CFC-BA21-3DEA2F310BC0}" destId="{AD1E1D0A-4E98-4286-BE01-5778BADA1FAA}" srcOrd="0" destOrd="0" presId="urn:microsoft.com/office/officeart/2009/3/layout/StepUpProcess"/>
    <dgm:cxn modelId="{9037A349-888A-4AAC-8F45-54708EC753FC}" type="presParOf" srcId="{6ACBF9BE-B57E-4CFC-BA21-3DEA2F310BC0}" destId="{97837187-CDB6-4448-8253-05813434021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4D85F-3E0F-4DD7-B871-3F872062F1C2}">
      <dsp:nvSpPr>
        <dsp:cNvPr id="0" name=""/>
        <dsp:cNvSpPr/>
      </dsp:nvSpPr>
      <dsp:spPr>
        <a:xfrm rot="5400000">
          <a:off x="383010" y="1816144"/>
          <a:ext cx="1144638" cy="190465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E38B23-4B1B-4883-A294-2B73008A007D}">
      <dsp:nvSpPr>
        <dsp:cNvPr id="0" name=""/>
        <dsp:cNvSpPr/>
      </dsp:nvSpPr>
      <dsp:spPr>
        <a:xfrm>
          <a:off x="191941" y="2385225"/>
          <a:ext cx="1719530" cy="1507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GB" sz="2900" kern="1200" dirty="0" smtClean="0"/>
            <a:t>1.Two faces</a:t>
          </a:r>
          <a:endParaRPr lang="da-DK" sz="2900" kern="1200" dirty="0"/>
        </a:p>
      </dsp:txBody>
      <dsp:txXfrm>
        <a:off x="191941" y="2385225"/>
        <a:ext cx="1719530" cy="1507269"/>
      </dsp:txXfrm>
    </dsp:sp>
    <dsp:sp modelId="{9B9B9AC7-D96A-4554-8B24-004B926CC554}">
      <dsp:nvSpPr>
        <dsp:cNvPr id="0" name=""/>
        <dsp:cNvSpPr/>
      </dsp:nvSpPr>
      <dsp:spPr>
        <a:xfrm>
          <a:off x="1587032" y="1675922"/>
          <a:ext cx="324439" cy="32443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C1E72-8F66-4392-9711-9DBB0AD067D7}">
      <dsp:nvSpPr>
        <dsp:cNvPr id="0" name=""/>
        <dsp:cNvSpPr/>
      </dsp:nvSpPr>
      <dsp:spPr>
        <a:xfrm rot="5400000">
          <a:off x="2488051" y="1295250"/>
          <a:ext cx="1144638" cy="190465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E45777-936D-4DCE-8235-EBF3C2B40FB0}">
      <dsp:nvSpPr>
        <dsp:cNvPr id="0" name=""/>
        <dsp:cNvSpPr/>
      </dsp:nvSpPr>
      <dsp:spPr>
        <a:xfrm>
          <a:off x="2296983" y="1864330"/>
          <a:ext cx="1719530" cy="1507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GB" sz="2900" kern="1200" dirty="0" smtClean="0">
              <a:solidFill>
                <a:schemeClr val="tx1"/>
              </a:solidFill>
            </a:rPr>
            <a:t>2. Types strategies</a:t>
          </a:r>
          <a:endParaRPr lang="da-DK" sz="2900" kern="1200" dirty="0">
            <a:solidFill>
              <a:schemeClr val="tx1"/>
            </a:solidFill>
          </a:endParaRPr>
        </a:p>
      </dsp:txBody>
      <dsp:txXfrm>
        <a:off x="2296983" y="1864330"/>
        <a:ext cx="1719530" cy="1507269"/>
      </dsp:txXfrm>
    </dsp:sp>
    <dsp:sp modelId="{C13808ED-A2F4-4D3C-B0A5-7627EFD5F526}">
      <dsp:nvSpPr>
        <dsp:cNvPr id="0" name=""/>
        <dsp:cNvSpPr/>
      </dsp:nvSpPr>
      <dsp:spPr>
        <a:xfrm>
          <a:off x="3692074" y="1155027"/>
          <a:ext cx="324439" cy="32443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E611EB-C3B9-4367-AC0A-F9F7A82E50E3}">
      <dsp:nvSpPr>
        <dsp:cNvPr id="0" name=""/>
        <dsp:cNvSpPr/>
      </dsp:nvSpPr>
      <dsp:spPr>
        <a:xfrm rot="5400000">
          <a:off x="4593093" y="774355"/>
          <a:ext cx="1144638" cy="190465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CF1853-2861-4842-83A2-4FFA7B7CD838}">
      <dsp:nvSpPr>
        <dsp:cNvPr id="0" name=""/>
        <dsp:cNvSpPr/>
      </dsp:nvSpPr>
      <dsp:spPr>
        <a:xfrm>
          <a:off x="4402024" y="1343436"/>
          <a:ext cx="1719530" cy="1507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GB" sz="2900" kern="1200" dirty="0" smtClean="0"/>
            <a:t>3. </a:t>
          </a:r>
          <a:r>
            <a:rPr lang="en-GB" sz="2900" kern="1200" dirty="0" smtClean="0"/>
            <a:t>Lessons</a:t>
          </a:r>
          <a:endParaRPr lang="da-DK" sz="2900" kern="1200" dirty="0"/>
        </a:p>
      </dsp:txBody>
      <dsp:txXfrm>
        <a:off x="4402024" y="1343436"/>
        <a:ext cx="1719530" cy="1507269"/>
      </dsp:txXfrm>
    </dsp:sp>
    <dsp:sp modelId="{F10A5CB6-9F7C-494E-8963-5D51719D9043}">
      <dsp:nvSpPr>
        <dsp:cNvPr id="0" name=""/>
        <dsp:cNvSpPr/>
      </dsp:nvSpPr>
      <dsp:spPr>
        <a:xfrm>
          <a:off x="5797115" y="634133"/>
          <a:ext cx="324439" cy="32443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1E1D0A-4E98-4286-BE01-5778BADA1FAA}">
      <dsp:nvSpPr>
        <dsp:cNvPr id="0" name=""/>
        <dsp:cNvSpPr/>
      </dsp:nvSpPr>
      <dsp:spPr>
        <a:xfrm rot="5400000">
          <a:off x="6698134" y="253461"/>
          <a:ext cx="1144638" cy="190465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837187-CDB6-4448-8253-05813434021E}">
      <dsp:nvSpPr>
        <dsp:cNvPr id="0" name=""/>
        <dsp:cNvSpPr/>
      </dsp:nvSpPr>
      <dsp:spPr>
        <a:xfrm>
          <a:off x="6507066" y="822541"/>
          <a:ext cx="1719530" cy="1507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GB" sz="2900" kern="1200" dirty="0" smtClean="0"/>
            <a:t>4. </a:t>
          </a:r>
          <a:r>
            <a:rPr lang="en-GB" sz="2900" kern="1200" dirty="0" smtClean="0"/>
            <a:t>Emerging practice</a:t>
          </a:r>
          <a:endParaRPr lang="da-DK" sz="2900" kern="1200" dirty="0"/>
        </a:p>
      </dsp:txBody>
      <dsp:txXfrm>
        <a:off x="6507066" y="822541"/>
        <a:ext cx="1719530" cy="1507269"/>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651"/>
          </a:xfrm>
          <a:prstGeom prst="rect">
            <a:avLst/>
          </a:prstGeom>
        </p:spPr>
        <p:txBody>
          <a:bodyPr vert="horz" lIns="99057" tIns="49528" rIns="99057" bIns="49528" rtlCol="0"/>
          <a:lstStyle>
            <a:lvl1pPr algn="l">
              <a:defRPr sz="1300"/>
            </a:lvl1pPr>
          </a:lstStyle>
          <a:p>
            <a:endParaRPr lang="en-GB"/>
          </a:p>
        </p:txBody>
      </p:sp>
      <p:sp>
        <p:nvSpPr>
          <p:cNvPr id="3" name="Date Placeholder 2"/>
          <p:cNvSpPr>
            <a:spLocks noGrp="1"/>
          </p:cNvSpPr>
          <p:nvPr>
            <p:ph type="dt" sz="quarter" idx="1"/>
          </p:nvPr>
        </p:nvSpPr>
        <p:spPr>
          <a:xfrm>
            <a:off x="4023092" y="0"/>
            <a:ext cx="3077739" cy="511651"/>
          </a:xfrm>
          <a:prstGeom prst="rect">
            <a:avLst/>
          </a:prstGeom>
        </p:spPr>
        <p:txBody>
          <a:bodyPr vert="horz" lIns="99057" tIns="49528" rIns="99057" bIns="49528" rtlCol="0"/>
          <a:lstStyle>
            <a:lvl1pPr algn="r">
              <a:defRPr sz="1300"/>
            </a:lvl1pPr>
          </a:lstStyle>
          <a:p>
            <a:fld id="{4D575D72-236B-4D9C-90DF-1525003B689C}" type="datetimeFigureOut">
              <a:rPr lang="en-GB" smtClean="0"/>
              <a:t>18/06/2018</a:t>
            </a:fld>
            <a:endParaRPr lang="en-GB"/>
          </a:p>
        </p:txBody>
      </p:sp>
      <p:sp>
        <p:nvSpPr>
          <p:cNvPr id="4" name="Footer Placeholder 3"/>
          <p:cNvSpPr>
            <a:spLocks noGrp="1"/>
          </p:cNvSpPr>
          <p:nvPr>
            <p:ph type="ftr" sz="quarter" idx="2"/>
          </p:nvPr>
        </p:nvSpPr>
        <p:spPr>
          <a:xfrm>
            <a:off x="0" y="9719598"/>
            <a:ext cx="3077739" cy="511651"/>
          </a:xfrm>
          <a:prstGeom prst="rect">
            <a:avLst/>
          </a:prstGeom>
        </p:spPr>
        <p:txBody>
          <a:bodyPr vert="horz" lIns="99057" tIns="49528" rIns="99057" bIns="49528" rtlCol="0" anchor="b"/>
          <a:lstStyle>
            <a:lvl1pPr algn="l">
              <a:defRPr sz="1300"/>
            </a:lvl1pPr>
          </a:lstStyle>
          <a:p>
            <a:endParaRPr lang="en-GB"/>
          </a:p>
        </p:txBody>
      </p:sp>
      <p:sp>
        <p:nvSpPr>
          <p:cNvPr id="5" name="Slide Number Placeholder 4"/>
          <p:cNvSpPr>
            <a:spLocks noGrp="1"/>
          </p:cNvSpPr>
          <p:nvPr>
            <p:ph type="sldNum" sz="quarter" idx="3"/>
          </p:nvPr>
        </p:nvSpPr>
        <p:spPr>
          <a:xfrm>
            <a:off x="4023092" y="9719598"/>
            <a:ext cx="3077739" cy="511651"/>
          </a:xfrm>
          <a:prstGeom prst="rect">
            <a:avLst/>
          </a:prstGeom>
        </p:spPr>
        <p:txBody>
          <a:bodyPr vert="horz" lIns="99057" tIns="49528" rIns="99057" bIns="49528" rtlCol="0" anchor="b"/>
          <a:lstStyle>
            <a:lvl1pPr algn="r">
              <a:defRPr sz="1300"/>
            </a:lvl1pPr>
          </a:lstStyle>
          <a:p>
            <a:fld id="{FC07445A-FC19-4E88-B086-B8A7BA563041}" type="slidenum">
              <a:rPr lang="en-GB" smtClean="0"/>
              <a:t>‹#›</a:t>
            </a:fld>
            <a:endParaRPr lang="en-GB"/>
          </a:p>
        </p:txBody>
      </p:sp>
    </p:spTree>
    <p:extLst>
      <p:ext uri="{BB962C8B-B14F-4D97-AF65-F5344CB8AC3E}">
        <p14:creationId xmlns:p14="http://schemas.microsoft.com/office/powerpoint/2010/main" val="4197709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651"/>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idx="1"/>
          </p:nvPr>
        </p:nvSpPr>
        <p:spPr>
          <a:xfrm>
            <a:off x="4023092" y="0"/>
            <a:ext cx="3077739" cy="511651"/>
          </a:xfrm>
          <a:prstGeom prst="rect">
            <a:avLst/>
          </a:prstGeom>
        </p:spPr>
        <p:txBody>
          <a:bodyPr vert="horz" lIns="99057" tIns="49528" rIns="99057" bIns="49528" rtlCol="0"/>
          <a:lstStyle>
            <a:lvl1pPr algn="r">
              <a:defRPr sz="1300"/>
            </a:lvl1pPr>
          </a:lstStyle>
          <a:p>
            <a:fld id="{F7556626-925A-466D-BBE3-9AC01BA3A284}" type="datetimeFigureOut">
              <a:rPr lang="en-US" smtClean="0"/>
              <a:t>6/18/2018</a:t>
            </a:fld>
            <a:endParaRPr lang="en-US"/>
          </a:p>
        </p:txBody>
      </p:sp>
      <p:sp>
        <p:nvSpPr>
          <p:cNvPr id="4" name="Slide Image Placeholder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9057" tIns="49528" rIns="99057" bIns="49528" rtlCol="0" anchor="ctr"/>
          <a:lstStyle/>
          <a:p>
            <a:endParaRPr lang="en-US"/>
          </a:p>
        </p:txBody>
      </p:sp>
      <p:sp>
        <p:nvSpPr>
          <p:cNvPr id="5" name="Notes Placeholder 4"/>
          <p:cNvSpPr>
            <a:spLocks noGrp="1"/>
          </p:cNvSpPr>
          <p:nvPr>
            <p:ph type="body" sz="quarter" idx="3"/>
          </p:nvPr>
        </p:nvSpPr>
        <p:spPr>
          <a:xfrm>
            <a:off x="710248" y="4860687"/>
            <a:ext cx="5681980" cy="4604861"/>
          </a:xfrm>
          <a:prstGeom prst="rect">
            <a:avLst/>
          </a:prstGeom>
        </p:spPr>
        <p:txBody>
          <a:bodyPr vert="horz" lIns="99057" tIns="49528" rIns="99057" bIns="495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19598"/>
            <a:ext cx="3077739" cy="511651"/>
          </a:xfrm>
          <a:prstGeom prst="rect">
            <a:avLst/>
          </a:prstGeom>
        </p:spPr>
        <p:txBody>
          <a:bodyPr vert="horz" lIns="99057" tIns="49528" rIns="99057" bIns="49528"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9719598"/>
            <a:ext cx="3077739" cy="511651"/>
          </a:xfrm>
          <a:prstGeom prst="rect">
            <a:avLst/>
          </a:prstGeom>
        </p:spPr>
        <p:txBody>
          <a:bodyPr vert="horz" lIns="99057" tIns="49528" rIns="99057" bIns="49528" rtlCol="0" anchor="b"/>
          <a:lstStyle>
            <a:lvl1pPr algn="r">
              <a:defRPr sz="1300"/>
            </a:lvl1pPr>
          </a:lstStyle>
          <a:p>
            <a:fld id="{9A041C17-3EC1-4E7A-B6E9-FA83AF04529A}" type="slidenum">
              <a:rPr lang="en-US" smtClean="0"/>
              <a:t>‹#›</a:t>
            </a:fld>
            <a:endParaRPr lang="en-US"/>
          </a:p>
        </p:txBody>
      </p:sp>
    </p:spTree>
    <p:extLst>
      <p:ext uri="{BB962C8B-B14F-4D97-AF65-F5344CB8AC3E}">
        <p14:creationId xmlns:p14="http://schemas.microsoft.com/office/powerpoint/2010/main" val="3847852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who.int/social_determinants/media/iah_tor_case_studies.pdf"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www.who.int/social_determinants/publications/isa/casestudies/en/" TargetMode="External"/><Relationship Id="rId5" Type="http://schemas.openxmlformats.org/officeDocument/2006/relationships/hyperlink" Target="http://www.who.int/social_determinants/media/sdhe_csw_final_report.pdf?ua=1" TargetMode="External"/><Relationship Id="rId4" Type="http://schemas.openxmlformats.org/officeDocument/2006/relationships/hyperlink" Target="http://www.who.int/social_determinants/resources/health_equity_isa_2008_en.pdf?ua=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AEDA7-70E7-2645-BCE4-C50E59BDF1E6}" type="slidenum">
              <a:rPr lang="en-US" smtClean="0"/>
              <a:t>5</a:t>
            </a:fld>
            <a:endParaRPr lang="en-US"/>
          </a:p>
        </p:txBody>
      </p:sp>
    </p:spTree>
    <p:extLst>
      <p:ext uri="{BB962C8B-B14F-4D97-AF65-F5344CB8AC3E}">
        <p14:creationId xmlns:p14="http://schemas.microsoft.com/office/powerpoint/2010/main" val="784058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INTERSECTORAL ACTION- 2007</a:t>
            </a:r>
          </a:p>
          <a:p>
            <a:r>
              <a:rPr lang="en-GB"/>
              <a:t> </a:t>
            </a:r>
          </a:p>
          <a:p>
            <a:r>
              <a:rPr lang="en-GB"/>
              <a:t>Intersectoral action is “a recognised relationship between part or parts of the health sector with part or parts of another sector which has been formed to take action on an issue to achieve health outcomes (or intermediate health outcomes) in a way that is more effective, efficient or sustainable than could be achieved by the health sector acting alone.” (WHO International Conference on Intersectoral Action for </a:t>
            </a:r>
          </a:p>
          <a:p>
            <a:r>
              <a:rPr lang="en-GB"/>
              <a:t>Health 1997, p. 3). </a:t>
            </a:r>
          </a:p>
          <a:p>
            <a:r>
              <a:rPr lang="en-GB" u="sng">
                <a:hlinkClick r:id="rId3"/>
              </a:rPr>
              <a:t>http://www.who.int/social_determinants/media/iah_tor_case_studies.pdf</a:t>
            </a:r>
            <a:r>
              <a:rPr lang="en-GB"/>
              <a:t> </a:t>
            </a:r>
          </a:p>
          <a:p>
            <a:r>
              <a:rPr lang="en-GB"/>
              <a:t> </a:t>
            </a:r>
          </a:p>
          <a:p>
            <a:r>
              <a:rPr lang="en-GB"/>
              <a:t>“intersectoral action for health” to refer to actions undertaken by sectors outside the health sector, possibly, but not necessarily, in collaboration with the health sector, on health or health equity outcomes or on the determinants of health or health equity  </a:t>
            </a:r>
          </a:p>
          <a:p>
            <a:r>
              <a:rPr lang="en-GB" u="sng">
                <a:hlinkClick r:id="rId4"/>
              </a:rPr>
              <a:t>http://www.who.int/social_determinants/resources/health_equity_isa_2008_en.pdf?ua=1</a:t>
            </a:r>
            <a:r>
              <a:rPr lang="en-GB"/>
              <a:t> p 3</a:t>
            </a:r>
          </a:p>
          <a:p>
            <a:r>
              <a:rPr lang="en-GB"/>
              <a:t> </a:t>
            </a:r>
          </a:p>
          <a:p>
            <a:r>
              <a:rPr lang="en-GB"/>
              <a:t> </a:t>
            </a:r>
          </a:p>
          <a:p>
            <a:r>
              <a:rPr lang="en-GB"/>
              <a:t>Another earlier paper that has this type of thinking related to definitions of intersectoral action was one WHO and PHAC commissioned  for the Commission on SDH – see:  </a:t>
            </a:r>
            <a:r>
              <a:rPr lang="en-GB" u="sng">
                <a:hlinkClick r:id="rId5"/>
              </a:rPr>
              <a:t>http://www.who.int/social_determinants/media/sdhe_csw_final_report.pdf?ua=1</a:t>
            </a:r>
            <a:r>
              <a:rPr lang="en-GB"/>
              <a:t> and Norway intersectoral action report in this list : </a:t>
            </a:r>
            <a:r>
              <a:rPr lang="en-GB" u="sng">
                <a:hlinkClick r:id="rId6"/>
              </a:rPr>
              <a:t>http://www.who.int/social_determinants/publications/isa/casestudies/en/</a:t>
            </a:r>
            <a:r>
              <a:rPr lang="en-GB"/>
              <a:t> </a:t>
            </a:r>
          </a:p>
          <a:p>
            <a:r>
              <a:rPr lang="en-GB"/>
              <a:t> </a:t>
            </a:r>
          </a:p>
          <a:p>
            <a:r>
              <a:rPr lang="en-GB"/>
              <a:t>Norway's concept of the health sector's role in intersectoral action for health is normative -  describing five responsibilities of the health sector: </a:t>
            </a:r>
          </a:p>
          <a:p>
            <a:r>
              <a:rPr lang="en-GB"/>
              <a:t>• Describe social inequalities in health and make the link to their determinants </a:t>
            </a:r>
          </a:p>
          <a:p>
            <a:r>
              <a:rPr lang="en-GB"/>
              <a:t>• Make visible the impact of other sector policies on health </a:t>
            </a:r>
          </a:p>
          <a:p>
            <a:r>
              <a:rPr lang="en-GB"/>
              <a:t>• Support intersectoral collaboration and advocate for action in other sectors </a:t>
            </a:r>
          </a:p>
          <a:p>
            <a:r>
              <a:rPr lang="en-GB"/>
              <a:t>• Strengthen preventive health service </a:t>
            </a:r>
          </a:p>
          <a:p>
            <a:r>
              <a:rPr lang="en-GB"/>
              <a:t>• Ensure equity of health systems </a:t>
            </a:r>
          </a:p>
          <a:p>
            <a:r>
              <a:rPr lang="en-GB"/>
              <a:t>The type of “leadership” role again is normative and based on assumed knowledge and mandate of health sector versus other sectors: </a:t>
            </a:r>
          </a:p>
          <a:p>
            <a:r>
              <a:rPr lang="en-GB" b="1"/>
              <a:t>The Norwegian experience is that the extent to which the health sector itself can take the leading policy role depends on the issue at hand. </a:t>
            </a:r>
            <a:endParaRPr lang="en-GB"/>
          </a:p>
          <a:p>
            <a:pPr lvl="0"/>
            <a:r>
              <a:rPr lang="en-GB"/>
              <a:t>First there are issues </a:t>
            </a:r>
            <a:r>
              <a:rPr lang="en-GB" b="1" u="sng"/>
              <a:t>where the health sector both have the knowledge about effective measures and control those means</a:t>
            </a:r>
            <a:r>
              <a:rPr lang="en-GB"/>
              <a:t>, like preventive services and measures to make health systems more equitable. Here the health sector has a natural leading role. </a:t>
            </a:r>
          </a:p>
          <a:p>
            <a:pPr lvl="0"/>
            <a:r>
              <a:rPr lang="en-GB"/>
              <a:t>Second, there are issues </a:t>
            </a:r>
            <a:r>
              <a:rPr lang="en-GB" b="1" u="sng"/>
              <a:t>where the health sector have knowledge about effective measures</a:t>
            </a:r>
            <a:r>
              <a:rPr lang="en-GB"/>
              <a:t> but do not control the arena or means for implementing the measures. Examples may be health promoting schools with physical activity, healthy school meals and, mental health programmes, smoking prevention programmes etc. In the development of policy in this field the health sector may take a lead role in promoting solutions but have to ensure close cooperation and ownership of the problem and solutions by the other sector. </a:t>
            </a:r>
          </a:p>
          <a:p>
            <a:r>
              <a:rPr lang="en-GB"/>
              <a:t>Third, </a:t>
            </a:r>
            <a:r>
              <a:rPr lang="en-GB" b="1" u="sng"/>
              <a:t>there are the determinants of health where the health sector have knowledge about the adverse health impacts of other sector policies, but where the health sector itself neither control the means for implementation nor has exact knowledge about how measures should be framed</a:t>
            </a:r>
            <a:r>
              <a:rPr lang="en-GB"/>
              <a:t>. Examples are inclusion to the labour market, reducing social inequalities in learning in schools etc. In the process of developing policies within these very up-stream policy areas the health sector may only play the role of a policy partner that on equal terms may inform the policy process with the health inequalities perspectives. </a:t>
            </a:r>
          </a:p>
        </p:txBody>
      </p:sp>
      <p:sp>
        <p:nvSpPr>
          <p:cNvPr id="4" name="Slide Number Placeholder 3"/>
          <p:cNvSpPr>
            <a:spLocks noGrp="1"/>
          </p:cNvSpPr>
          <p:nvPr>
            <p:ph type="sldNum" sz="quarter" idx="10"/>
          </p:nvPr>
        </p:nvSpPr>
        <p:spPr/>
        <p:txBody>
          <a:bodyPr/>
          <a:lstStyle/>
          <a:p>
            <a:fld id="{850AEDA7-70E7-2645-BCE4-C50E59BDF1E6}" type="slidenum">
              <a:rPr lang="en-US" smtClean="0"/>
              <a:t>20</a:t>
            </a:fld>
            <a:endParaRPr lang="en-US"/>
          </a:p>
        </p:txBody>
      </p:sp>
    </p:spTree>
    <p:extLst>
      <p:ext uri="{BB962C8B-B14F-4D97-AF65-F5344CB8AC3E}">
        <p14:creationId xmlns:p14="http://schemas.microsoft.com/office/powerpoint/2010/main" val="88700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4D9E64-59CB-45D6-9AB7-BCFA38CCDD8B}" type="slidenum">
              <a:rPr lang="en-GB" smtClean="0"/>
              <a:pPr/>
              <a:t>25</a:t>
            </a:fld>
            <a:endParaRPr lang="en-GB"/>
          </a:p>
        </p:txBody>
      </p:sp>
    </p:spTree>
    <p:extLst>
      <p:ext uri="{BB962C8B-B14F-4D97-AF65-F5344CB8AC3E}">
        <p14:creationId xmlns:p14="http://schemas.microsoft.com/office/powerpoint/2010/main" val="202450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4D9E64-59CB-45D6-9AB7-BCFA38CCDD8B}" type="slidenum">
              <a:rPr lang="en-GB" smtClean="0"/>
              <a:pPr/>
              <a:t>27</a:t>
            </a:fld>
            <a:endParaRPr lang="en-GB"/>
          </a:p>
        </p:txBody>
      </p:sp>
    </p:spTree>
    <p:extLst>
      <p:ext uri="{BB962C8B-B14F-4D97-AF65-F5344CB8AC3E}">
        <p14:creationId xmlns:p14="http://schemas.microsoft.com/office/powerpoint/2010/main" val="202450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F6E002F-07F0-47DA-9ED9-1889B1825CBB}" type="datetimeFigureOut">
              <a:rPr lang="en-GB" smtClean="0"/>
              <a:t>18/06/2018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513038-D5F0-48A1-9867-B2F931EDF5D7}" type="slidenum">
              <a:rPr lang="en-GB" smtClean="0"/>
              <a:t>‹#›</a:t>
            </a:fld>
            <a:endParaRPr lang="en-GB"/>
          </a:p>
        </p:txBody>
      </p:sp>
    </p:spTree>
    <p:extLst>
      <p:ext uri="{BB962C8B-B14F-4D97-AF65-F5344CB8AC3E}">
        <p14:creationId xmlns:p14="http://schemas.microsoft.com/office/powerpoint/2010/main" val="736438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6E002F-07F0-47DA-9ED9-1889B1825CBB}" type="datetimeFigureOut">
              <a:rPr lang="en-GB" smtClean="0"/>
              <a:t>18/06/2018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513038-D5F0-48A1-9867-B2F931EDF5D7}" type="slidenum">
              <a:rPr lang="en-GB" smtClean="0"/>
              <a:t>‹#›</a:t>
            </a:fld>
            <a:endParaRPr lang="en-GB"/>
          </a:p>
        </p:txBody>
      </p:sp>
    </p:spTree>
    <p:extLst>
      <p:ext uri="{BB962C8B-B14F-4D97-AF65-F5344CB8AC3E}">
        <p14:creationId xmlns:p14="http://schemas.microsoft.com/office/powerpoint/2010/main" val="3437112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6E002F-07F0-47DA-9ED9-1889B1825CBB}" type="datetimeFigureOut">
              <a:rPr lang="en-GB" smtClean="0"/>
              <a:t>18/06/2018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513038-D5F0-48A1-9867-B2F931EDF5D7}" type="slidenum">
              <a:rPr lang="en-GB" smtClean="0"/>
              <a:t>‹#›</a:t>
            </a:fld>
            <a:endParaRPr lang="en-GB"/>
          </a:p>
        </p:txBody>
      </p:sp>
    </p:spTree>
    <p:extLst>
      <p:ext uri="{BB962C8B-B14F-4D97-AF65-F5344CB8AC3E}">
        <p14:creationId xmlns:p14="http://schemas.microsoft.com/office/powerpoint/2010/main" val="3836856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F6E002F-07F0-47DA-9ED9-1889B1825CBB}" type="datetimeFigureOut">
              <a:rPr lang="en-GB" smtClean="0"/>
              <a:t>18/06/2018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513038-D5F0-48A1-9867-B2F931EDF5D7}" type="slidenum">
              <a:rPr lang="en-GB" smtClean="0"/>
              <a:t>‹#›</a:t>
            </a:fld>
            <a:endParaRPr lang="en-GB"/>
          </a:p>
        </p:txBody>
      </p:sp>
    </p:spTree>
    <p:extLst>
      <p:ext uri="{BB962C8B-B14F-4D97-AF65-F5344CB8AC3E}">
        <p14:creationId xmlns:p14="http://schemas.microsoft.com/office/powerpoint/2010/main" val="3375230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9E7E7F6-004E-451F-83A2-D144A9C590AA}" type="datetimeFigureOut">
              <a:rPr lang="en-GB" smtClean="0"/>
              <a:t>18/06/2018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1BB7A-D7EE-4A01-A7A7-25D3B50DAC5A}" type="slidenum">
              <a:rPr lang="en-GB" smtClean="0"/>
              <a:t>‹#›</a:t>
            </a:fld>
            <a:endParaRPr lang="en-GB"/>
          </a:p>
        </p:txBody>
      </p:sp>
    </p:spTree>
    <p:extLst>
      <p:ext uri="{BB962C8B-B14F-4D97-AF65-F5344CB8AC3E}">
        <p14:creationId xmlns:p14="http://schemas.microsoft.com/office/powerpoint/2010/main" val="2829802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E7E7F6-004E-451F-83A2-D144A9C590AA}" type="datetimeFigureOut">
              <a:rPr lang="en-GB" smtClean="0"/>
              <a:t>18/06/2018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1BB7A-D7EE-4A01-A7A7-25D3B50DAC5A}" type="slidenum">
              <a:rPr lang="en-GB" smtClean="0"/>
              <a:t>‹#›</a:t>
            </a:fld>
            <a:endParaRPr lang="en-GB"/>
          </a:p>
        </p:txBody>
      </p:sp>
    </p:spTree>
    <p:extLst>
      <p:ext uri="{BB962C8B-B14F-4D97-AF65-F5344CB8AC3E}">
        <p14:creationId xmlns:p14="http://schemas.microsoft.com/office/powerpoint/2010/main" val="3248370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E7E7F6-004E-451F-83A2-D144A9C590AA}" type="datetimeFigureOut">
              <a:rPr lang="en-GB" smtClean="0"/>
              <a:t>18/06/2018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1BB7A-D7EE-4A01-A7A7-25D3B50DAC5A}" type="slidenum">
              <a:rPr lang="en-GB" smtClean="0"/>
              <a:t>‹#›</a:t>
            </a:fld>
            <a:endParaRPr lang="en-GB"/>
          </a:p>
        </p:txBody>
      </p:sp>
    </p:spTree>
    <p:extLst>
      <p:ext uri="{BB962C8B-B14F-4D97-AF65-F5344CB8AC3E}">
        <p14:creationId xmlns:p14="http://schemas.microsoft.com/office/powerpoint/2010/main" val="3571810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9E7E7F6-004E-451F-83A2-D144A9C590AA}" type="datetimeFigureOut">
              <a:rPr lang="en-GB" smtClean="0"/>
              <a:t>18/06/2018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11BB7A-D7EE-4A01-A7A7-25D3B50DAC5A}" type="slidenum">
              <a:rPr lang="en-GB" smtClean="0"/>
              <a:t>‹#›</a:t>
            </a:fld>
            <a:endParaRPr lang="en-GB"/>
          </a:p>
        </p:txBody>
      </p:sp>
    </p:spTree>
    <p:extLst>
      <p:ext uri="{BB962C8B-B14F-4D97-AF65-F5344CB8AC3E}">
        <p14:creationId xmlns:p14="http://schemas.microsoft.com/office/powerpoint/2010/main" val="522503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9E7E7F6-004E-451F-83A2-D144A9C590AA}" type="datetimeFigureOut">
              <a:rPr lang="en-GB" smtClean="0"/>
              <a:t>18/06/2018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11BB7A-D7EE-4A01-A7A7-25D3B50DAC5A}" type="slidenum">
              <a:rPr lang="en-GB" smtClean="0"/>
              <a:t>‹#›</a:t>
            </a:fld>
            <a:endParaRPr lang="en-GB"/>
          </a:p>
        </p:txBody>
      </p:sp>
    </p:spTree>
    <p:extLst>
      <p:ext uri="{BB962C8B-B14F-4D97-AF65-F5344CB8AC3E}">
        <p14:creationId xmlns:p14="http://schemas.microsoft.com/office/powerpoint/2010/main" val="3164792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9E7E7F6-004E-451F-83A2-D144A9C590AA}" type="datetimeFigureOut">
              <a:rPr lang="en-GB" smtClean="0"/>
              <a:t>18/06/2018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11BB7A-D7EE-4A01-A7A7-25D3B50DAC5A}" type="slidenum">
              <a:rPr lang="en-GB" smtClean="0"/>
              <a:t>‹#›</a:t>
            </a:fld>
            <a:endParaRPr lang="en-GB"/>
          </a:p>
        </p:txBody>
      </p:sp>
    </p:spTree>
    <p:extLst>
      <p:ext uri="{BB962C8B-B14F-4D97-AF65-F5344CB8AC3E}">
        <p14:creationId xmlns:p14="http://schemas.microsoft.com/office/powerpoint/2010/main" val="977768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7E7F6-004E-451F-83A2-D144A9C590AA}" type="datetimeFigureOut">
              <a:rPr lang="en-GB" smtClean="0"/>
              <a:t>18/06/2018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11BB7A-D7EE-4A01-A7A7-25D3B50DAC5A}" type="slidenum">
              <a:rPr lang="en-GB" smtClean="0"/>
              <a:t>‹#›</a:t>
            </a:fld>
            <a:endParaRPr lang="en-GB"/>
          </a:p>
        </p:txBody>
      </p:sp>
    </p:spTree>
    <p:extLst>
      <p:ext uri="{BB962C8B-B14F-4D97-AF65-F5344CB8AC3E}">
        <p14:creationId xmlns:p14="http://schemas.microsoft.com/office/powerpoint/2010/main" val="342753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6E002F-07F0-47DA-9ED9-1889B1825CBB}" type="datetimeFigureOut">
              <a:rPr lang="en-GB" smtClean="0"/>
              <a:t>18/06/2018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513038-D5F0-48A1-9867-B2F931EDF5D7}" type="slidenum">
              <a:rPr lang="en-GB" smtClean="0"/>
              <a:t>‹#›</a:t>
            </a:fld>
            <a:endParaRPr lang="en-GB"/>
          </a:p>
        </p:txBody>
      </p:sp>
    </p:spTree>
    <p:extLst>
      <p:ext uri="{BB962C8B-B14F-4D97-AF65-F5344CB8AC3E}">
        <p14:creationId xmlns:p14="http://schemas.microsoft.com/office/powerpoint/2010/main" val="3612585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7E7F6-004E-451F-83A2-D144A9C590AA}" type="datetimeFigureOut">
              <a:rPr lang="en-GB" smtClean="0"/>
              <a:t>18/06/2018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11BB7A-D7EE-4A01-A7A7-25D3B50DAC5A}" type="slidenum">
              <a:rPr lang="en-GB" smtClean="0"/>
              <a:t>‹#›</a:t>
            </a:fld>
            <a:endParaRPr lang="en-GB"/>
          </a:p>
        </p:txBody>
      </p:sp>
    </p:spTree>
    <p:extLst>
      <p:ext uri="{BB962C8B-B14F-4D97-AF65-F5344CB8AC3E}">
        <p14:creationId xmlns:p14="http://schemas.microsoft.com/office/powerpoint/2010/main" val="3086044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7E7F6-004E-451F-83A2-D144A9C590AA}" type="datetimeFigureOut">
              <a:rPr lang="en-GB" smtClean="0"/>
              <a:t>18/06/2018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11BB7A-D7EE-4A01-A7A7-25D3B50DAC5A}" type="slidenum">
              <a:rPr lang="en-GB" smtClean="0"/>
              <a:t>‹#›</a:t>
            </a:fld>
            <a:endParaRPr lang="en-GB"/>
          </a:p>
        </p:txBody>
      </p:sp>
    </p:spTree>
    <p:extLst>
      <p:ext uri="{BB962C8B-B14F-4D97-AF65-F5344CB8AC3E}">
        <p14:creationId xmlns:p14="http://schemas.microsoft.com/office/powerpoint/2010/main" val="486081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E7E7F6-004E-451F-83A2-D144A9C590AA}" type="datetimeFigureOut">
              <a:rPr lang="en-GB" smtClean="0"/>
              <a:t>18/06/2018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1BB7A-D7EE-4A01-A7A7-25D3B50DAC5A}" type="slidenum">
              <a:rPr lang="en-GB" smtClean="0"/>
              <a:t>‹#›</a:t>
            </a:fld>
            <a:endParaRPr lang="en-GB"/>
          </a:p>
        </p:txBody>
      </p:sp>
    </p:spTree>
    <p:extLst>
      <p:ext uri="{BB962C8B-B14F-4D97-AF65-F5344CB8AC3E}">
        <p14:creationId xmlns:p14="http://schemas.microsoft.com/office/powerpoint/2010/main" val="15764178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E7E7F6-004E-451F-83A2-D144A9C590AA}" type="datetimeFigureOut">
              <a:rPr lang="en-GB" smtClean="0"/>
              <a:t>18/06/2018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1BB7A-D7EE-4A01-A7A7-25D3B50DAC5A}" type="slidenum">
              <a:rPr lang="en-GB" smtClean="0"/>
              <a:t>‹#›</a:t>
            </a:fld>
            <a:endParaRPr lang="en-GB"/>
          </a:p>
        </p:txBody>
      </p:sp>
    </p:spTree>
    <p:extLst>
      <p:ext uri="{BB962C8B-B14F-4D97-AF65-F5344CB8AC3E}">
        <p14:creationId xmlns:p14="http://schemas.microsoft.com/office/powerpoint/2010/main" val="3512231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37CE42-6AA5-41E3-8691-CFE317DB51B5}"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48F72-4260-4371-AD42-0C366EC74650}" type="slidenum">
              <a:rPr lang="en-US" smtClean="0"/>
              <a:t>‹#›</a:t>
            </a:fld>
            <a:endParaRPr lang="en-US"/>
          </a:p>
        </p:txBody>
      </p:sp>
    </p:spTree>
    <p:extLst>
      <p:ext uri="{BB962C8B-B14F-4D97-AF65-F5344CB8AC3E}">
        <p14:creationId xmlns:p14="http://schemas.microsoft.com/office/powerpoint/2010/main" val="3877177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37CE42-6AA5-41E3-8691-CFE317DB51B5}"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48F72-4260-4371-AD42-0C366EC74650}" type="slidenum">
              <a:rPr lang="en-US" smtClean="0"/>
              <a:t>‹#›</a:t>
            </a:fld>
            <a:endParaRPr lang="en-US"/>
          </a:p>
        </p:txBody>
      </p:sp>
    </p:spTree>
    <p:extLst>
      <p:ext uri="{BB962C8B-B14F-4D97-AF65-F5344CB8AC3E}">
        <p14:creationId xmlns:p14="http://schemas.microsoft.com/office/powerpoint/2010/main" val="3375848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37CE42-6AA5-41E3-8691-CFE317DB51B5}"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48F72-4260-4371-AD42-0C366EC74650}" type="slidenum">
              <a:rPr lang="en-US" smtClean="0"/>
              <a:t>‹#›</a:t>
            </a:fld>
            <a:endParaRPr lang="en-US"/>
          </a:p>
        </p:txBody>
      </p:sp>
    </p:spTree>
    <p:extLst>
      <p:ext uri="{BB962C8B-B14F-4D97-AF65-F5344CB8AC3E}">
        <p14:creationId xmlns:p14="http://schemas.microsoft.com/office/powerpoint/2010/main" val="3923123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37CE42-6AA5-41E3-8691-CFE317DB51B5}" type="datetimeFigureOut">
              <a:rPr lang="en-US" smtClean="0"/>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48F72-4260-4371-AD42-0C366EC74650}" type="slidenum">
              <a:rPr lang="en-US" smtClean="0"/>
              <a:t>‹#›</a:t>
            </a:fld>
            <a:endParaRPr lang="en-US"/>
          </a:p>
        </p:txBody>
      </p:sp>
    </p:spTree>
    <p:extLst>
      <p:ext uri="{BB962C8B-B14F-4D97-AF65-F5344CB8AC3E}">
        <p14:creationId xmlns:p14="http://schemas.microsoft.com/office/powerpoint/2010/main" val="1755621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37CE42-6AA5-41E3-8691-CFE317DB51B5}" type="datetimeFigureOut">
              <a:rPr lang="en-US" smtClean="0"/>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F48F72-4260-4371-AD42-0C366EC74650}" type="slidenum">
              <a:rPr lang="en-US" smtClean="0"/>
              <a:t>‹#›</a:t>
            </a:fld>
            <a:endParaRPr lang="en-US"/>
          </a:p>
        </p:txBody>
      </p:sp>
    </p:spTree>
    <p:extLst>
      <p:ext uri="{BB962C8B-B14F-4D97-AF65-F5344CB8AC3E}">
        <p14:creationId xmlns:p14="http://schemas.microsoft.com/office/powerpoint/2010/main" val="1674529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37CE42-6AA5-41E3-8691-CFE317DB51B5}" type="datetimeFigureOut">
              <a:rPr lang="en-US" smtClean="0"/>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F48F72-4260-4371-AD42-0C366EC74650}" type="slidenum">
              <a:rPr lang="en-US" smtClean="0"/>
              <a:t>‹#›</a:t>
            </a:fld>
            <a:endParaRPr lang="en-US"/>
          </a:p>
        </p:txBody>
      </p:sp>
    </p:spTree>
    <p:extLst>
      <p:ext uri="{BB962C8B-B14F-4D97-AF65-F5344CB8AC3E}">
        <p14:creationId xmlns:p14="http://schemas.microsoft.com/office/powerpoint/2010/main" val="74875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6E002F-07F0-47DA-9ED9-1889B1825CBB}" type="datetimeFigureOut">
              <a:rPr lang="en-GB" smtClean="0"/>
              <a:t>18/06/2018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513038-D5F0-48A1-9867-B2F931EDF5D7}" type="slidenum">
              <a:rPr lang="en-GB" smtClean="0"/>
              <a:t>‹#›</a:t>
            </a:fld>
            <a:endParaRPr lang="en-GB"/>
          </a:p>
        </p:txBody>
      </p:sp>
    </p:spTree>
    <p:extLst>
      <p:ext uri="{BB962C8B-B14F-4D97-AF65-F5344CB8AC3E}">
        <p14:creationId xmlns:p14="http://schemas.microsoft.com/office/powerpoint/2010/main" val="42236454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37CE42-6AA5-41E3-8691-CFE317DB51B5}" type="datetimeFigureOut">
              <a:rPr lang="en-US" smtClean="0"/>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F48F72-4260-4371-AD42-0C366EC74650}" type="slidenum">
              <a:rPr lang="en-US" smtClean="0"/>
              <a:t>‹#›</a:t>
            </a:fld>
            <a:endParaRPr lang="en-US"/>
          </a:p>
        </p:txBody>
      </p:sp>
    </p:spTree>
    <p:extLst>
      <p:ext uri="{BB962C8B-B14F-4D97-AF65-F5344CB8AC3E}">
        <p14:creationId xmlns:p14="http://schemas.microsoft.com/office/powerpoint/2010/main" val="739575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37CE42-6AA5-41E3-8691-CFE317DB51B5}" type="datetimeFigureOut">
              <a:rPr lang="en-US" smtClean="0"/>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48F72-4260-4371-AD42-0C366EC74650}" type="slidenum">
              <a:rPr lang="en-US" smtClean="0"/>
              <a:t>‹#›</a:t>
            </a:fld>
            <a:endParaRPr lang="en-US"/>
          </a:p>
        </p:txBody>
      </p:sp>
    </p:spTree>
    <p:extLst>
      <p:ext uri="{BB962C8B-B14F-4D97-AF65-F5344CB8AC3E}">
        <p14:creationId xmlns:p14="http://schemas.microsoft.com/office/powerpoint/2010/main" val="37476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37CE42-6AA5-41E3-8691-CFE317DB51B5}" type="datetimeFigureOut">
              <a:rPr lang="en-US" smtClean="0"/>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48F72-4260-4371-AD42-0C366EC74650}" type="slidenum">
              <a:rPr lang="en-US" smtClean="0"/>
              <a:t>‹#›</a:t>
            </a:fld>
            <a:endParaRPr lang="en-US"/>
          </a:p>
        </p:txBody>
      </p:sp>
    </p:spTree>
    <p:extLst>
      <p:ext uri="{BB962C8B-B14F-4D97-AF65-F5344CB8AC3E}">
        <p14:creationId xmlns:p14="http://schemas.microsoft.com/office/powerpoint/2010/main" val="39620770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37CE42-6AA5-41E3-8691-CFE317DB51B5}"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48F72-4260-4371-AD42-0C366EC74650}" type="slidenum">
              <a:rPr lang="en-US" smtClean="0"/>
              <a:t>‹#›</a:t>
            </a:fld>
            <a:endParaRPr lang="en-US"/>
          </a:p>
        </p:txBody>
      </p:sp>
    </p:spTree>
    <p:extLst>
      <p:ext uri="{BB962C8B-B14F-4D97-AF65-F5344CB8AC3E}">
        <p14:creationId xmlns:p14="http://schemas.microsoft.com/office/powerpoint/2010/main" val="41627651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37CE42-6AA5-41E3-8691-CFE317DB51B5}"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48F72-4260-4371-AD42-0C366EC74650}" type="slidenum">
              <a:rPr lang="en-US" smtClean="0"/>
              <a:t>‹#›</a:t>
            </a:fld>
            <a:endParaRPr lang="en-US"/>
          </a:p>
        </p:txBody>
      </p:sp>
    </p:spTree>
    <p:extLst>
      <p:ext uri="{BB962C8B-B14F-4D97-AF65-F5344CB8AC3E}">
        <p14:creationId xmlns:p14="http://schemas.microsoft.com/office/powerpoint/2010/main" val="24690967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742517-BB8C-44DE-AB38-BB7159275AE2}" type="datetime1">
              <a:rPr lang="en-US" smtClean="0"/>
              <a:t>6/18/2018</a:t>
            </a:fld>
            <a:endParaRPr lang="en-US"/>
          </a:p>
        </p:txBody>
      </p:sp>
      <p:sp>
        <p:nvSpPr>
          <p:cNvPr id="5" name="Footer Placeholder 4"/>
          <p:cNvSpPr>
            <a:spLocks noGrp="1"/>
          </p:cNvSpPr>
          <p:nvPr>
            <p:ph type="ftr" sz="quarter" idx="11"/>
          </p:nvPr>
        </p:nvSpPr>
        <p:spPr/>
        <p:txBody>
          <a:bodyPr/>
          <a:lstStyle/>
          <a:p>
            <a:r>
              <a:rPr lang="en-US" smtClean="0"/>
              <a:t>Orielle Solar</a:t>
            </a:r>
            <a:endParaRPr lang="en-US"/>
          </a:p>
        </p:txBody>
      </p:sp>
      <p:sp>
        <p:nvSpPr>
          <p:cNvPr id="6" name="Slide Number Placeholder 5"/>
          <p:cNvSpPr>
            <a:spLocks noGrp="1"/>
          </p:cNvSpPr>
          <p:nvPr>
            <p:ph type="sldNum" sz="quarter" idx="12"/>
          </p:nvPr>
        </p:nvSpPr>
        <p:spPr/>
        <p:txBody>
          <a:bodyPr/>
          <a:lstStyle/>
          <a:p>
            <a:fld id="{72CABF39-BDA5-4B30-9D42-8880E84A335C}" type="slidenum">
              <a:rPr lang="en-US" smtClean="0"/>
              <a:t>‹#›</a:t>
            </a:fld>
            <a:endParaRPr lang="en-US"/>
          </a:p>
        </p:txBody>
      </p:sp>
    </p:spTree>
    <p:extLst>
      <p:ext uri="{BB962C8B-B14F-4D97-AF65-F5344CB8AC3E}">
        <p14:creationId xmlns:p14="http://schemas.microsoft.com/office/powerpoint/2010/main" val="28628308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E9A857-C803-4B66-8871-AC19B2B426AB}"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CABF39-BDA5-4B30-9D42-8880E84A335C}" type="slidenum">
              <a:rPr lang="en-US" smtClean="0"/>
              <a:t>‹#›</a:t>
            </a:fld>
            <a:endParaRPr lang="en-US"/>
          </a:p>
        </p:txBody>
      </p:sp>
    </p:spTree>
    <p:extLst>
      <p:ext uri="{BB962C8B-B14F-4D97-AF65-F5344CB8AC3E}">
        <p14:creationId xmlns:p14="http://schemas.microsoft.com/office/powerpoint/2010/main" val="2102446689"/>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E9A857-C803-4B66-8871-AC19B2B426AB}"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ABF39-BDA5-4B30-9D42-8880E84A335C}" type="slidenum">
              <a:rPr lang="en-US" smtClean="0"/>
              <a:t>‹#›</a:t>
            </a:fld>
            <a:endParaRPr lang="en-US"/>
          </a:p>
        </p:txBody>
      </p:sp>
    </p:spTree>
    <p:extLst>
      <p:ext uri="{BB962C8B-B14F-4D97-AF65-F5344CB8AC3E}">
        <p14:creationId xmlns:p14="http://schemas.microsoft.com/office/powerpoint/2010/main" val="25089947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ADED53-18C1-40B3-845D-C9CE26C81E97}" type="datetime1">
              <a:rPr lang="en-US" smtClean="0"/>
              <a:t>6/18/2018</a:t>
            </a:fld>
            <a:endParaRPr lang="en-US"/>
          </a:p>
        </p:txBody>
      </p:sp>
      <p:sp>
        <p:nvSpPr>
          <p:cNvPr id="6" name="Footer Placeholder 5"/>
          <p:cNvSpPr>
            <a:spLocks noGrp="1"/>
          </p:cNvSpPr>
          <p:nvPr>
            <p:ph type="ftr" sz="quarter" idx="11"/>
          </p:nvPr>
        </p:nvSpPr>
        <p:spPr/>
        <p:txBody>
          <a:bodyPr/>
          <a:lstStyle/>
          <a:p>
            <a:r>
              <a:rPr lang="en-US" smtClean="0"/>
              <a:t>Orielle Solar</a:t>
            </a:r>
            <a:endParaRPr lang="en-US"/>
          </a:p>
        </p:txBody>
      </p:sp>
      <p:sp>
        <p:nvSpPr>
          <p:cNvPr id="7" name="Slide Number Placeholder 6"/>
          <p:cNvSpPr>
            <a:spLocks noGrp="1"/>
          </p:cNvSpPr>
          <p:nvPr>
            <p:ph type="sldNum" sz="quarter" idx="12"/>
          </p:nvPr>
        </p:nvSpPr>
        <p:spPr/>
        <p:txBody>
          <a:bodyPr/>
          <a:lstStyle/>
          <a:p>
            <a:fld id="{72CABF39-BDA5-4B30-9D42-8880E84A335C}" type="slidenum">
              <a:rPr lang="en-US" smtClean="0"/>
              <a:t>‹#›</a:t>
            </a:fld>
            <a:endParaRPr lang="en-US"/>
          </a:p>
        </p:txBody>
      </p:sp>
    </p:spTree>
    <p:extLst>
      <p:ext uri="{BB962C8B-B14F-4D97-AF65-F5344CB8AC3E}">
        <p14:creationId xmlns:p14="http://schemas.microsoft.com/office/powerpoint/2010/main" val="22556391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7BAE24-C74E-4A20-8A05-38E39A55BC4B}" type="datetime1">
              <a:rPr lang="en-US" smtClean="0"/>
              <a:t>6/18/2018</a:t>
            </a:fld>
            <a:endParaRPr lang="en-US"/>
          </a:p>
        </p:txBody>
      </p:sp>
      <p:sp>
        <p:nvSpPr>
          <p:cNvPr id="8" name="Footer Placeholder 7"/>
          <p:cNvSpPr>
            <a:spLocks noGrp="1"/>
          </p:cNvSpPr>
          <p:nvPr>
            <p:ph type="ftr" sz="quarter" idx="11"/>
          </p:nvPr>
        </p:nvSpPr>
        <p:spPr/>
        <p:txBody>
          <a:bodyPr/>
          <a:lstStyle/>
          <a:p>
            <a:r>
              <a:rPr lang="en-US" smtClean="0"/>
              <a:t>Orielle Solar</a:t>
            </a:r>
            <a:endParaRPr lang="en-US"/>
          </a:p>
        </p:txBody>
      </p:sp>
      <p:sp>
        <p:nvSpPr>
          <p:cNvPr id="9" name="Slide Number Placeholder 8"/>
          <p:cNvSpPr>
            <a:spLocks noGrp="1"/>
          </p:cNvSpPr>
          <p:nvPr>
            <p:ph type="sldNum" sz="quarter" idx="12"/>
          </p:nvPr>
        </p:nvSpPr>
        <p:spPr/>
        <p:txBody>
          <a:bodyPr/>
          <a:lstStyle/>
          <a:p>
            <a:fld id="{72CABF39-BDA5-4B30-9D42-8880E84A335C}" type="slidenum">
              <a:rPr lang="en-US" smtClean="0"/>
              <a:t>‹#›</a:t>
            </a:fld>
            <a:endParaRPr lang="en-US"/>
          </a:p>
        </p:txBody>
      </p:sp>
    </p:spTree>
    <p:extLst>
      <p:ext uri="{BB962C8B-B14F-4D97-AF65-F5344CB8AC3E}">
        <p14:creationId xmlns:p14="http://schemas.microsoft.com/office/powerpoint/2010/main" val="273540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F6E002F-07F0-47DA-9ED9-1889B1825CBB}" type="datetimeFigureOut">
              <a:rPr lang="en-GB" smtClean="0"/>
              <a:t>18/06/2018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513038-D5F0-48A1-9867-B2F931EDF5D7}" type="slidenum">
              <a:rPr lang="en-GB" smtClean="0"/>
              <a:t>‹#›</a:t>
            </a:fld>
            <a:endParaRPr lang="en-GB"/>
          </a:p>
        </p:txBody>
      </p:sp>
    </p:spTree>
    <p:extLst>
      <p:ext uri="{BB962C8B-B14F-4D97-AF65-F5344CB8AC3E}">
        <p14:creationId xmlns:p14="http://schemas.microsoft.com/office/powerpoint/2010/main" val="38012977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1CAE56-D09B-4DFD-818B-DEF3ACAE2C26}" type="datetime1">
              <a:rPr lang="en-US" smtClean="0"/>
              <a:t>6/18/2018</a:t>
            </a:fld>
            <a:endParaRPr lang="en-US"/>
          </a:p>
        </p:txBody>
      </p:sp>
      <p:sp>
        <p:nvSpPr>
          <p:cNvPr id="4" name="Footer Placeholder 3"/>
          <p:cNvSpPr>
            <a:spLocks noGrp="1"/>
          </p:cNvSpPr>
          <p:nvPr>
            <p:ph type="ftr" sz="quarter" idx="11"/>
          </p:nvPr>
        </p:nvSpPr>
        <p:spPr/>
        <p:txBody>
          <a:bodyPr/>
          <a:lstStyle/>
          <a:p>
            <a:r>
              <a:rPr lang="en-US" smtClean="0"/>
              <a:t>Orielle Solar</a:t>
            </a:r>
            <a:endParaRPr lang="en-US"/>
          </a:p>
        </p:txBody>
      </p:sp>
      <p:sp>
        <p:nvSpPr>
          <p:cNvPr id="5" name="Slide Number Placeholder 4"/>
          <p:cNvSpPr>
            <a:spLocks noGrp="1"/>
          </p:cNvSpPr>
          <p:nvPr>
            <p:ph type="sldNum" sz="quarter" idx="12"/>
          </p:nvPr>
        </p:nvSpPr>
        <p:spPr/>
        <p:txBody>
          <a:bodyPr/>
          <a:lstStyle/>
          <a:p>
            <a:fld id="{72CABF39-BDA5-4B30-9D42-8880E84A335C}" type="slidenum">
              <a:rPr lang="en-US" smtClean="0"/>
              <a:t>‹#›</a:t>
            </a:fld>
            <a:endParaRPr lang="en-US"/>
          </a:p>
        </p:txBody>
      </p:sp>
    </p:spTree>
    <p:extLst>
      <p:ext uri="{BB962C8B-B14F-4D97-AF65-F5344CB8AC3E}">
        <p14:creationId xmlns:p14="http://schemas.microsoft.com/office/powerpoint/2010/main" val="11028953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EE7F7-AF7B-44F7-8CA1-9B021EE8E42F}" type="datetime1">
              <a:rPr lang="en-US" smtClean="0"/>
              <a:t>6/18/2018</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CABF39-BDA5-4B30-9D42-8880E84A335C}" type="slidenum">
              <a:rPr lang="en-US" smtClean="0"/>
              <a:t>‹#›</a:t>
            </a:fld>
            <a:endParaRPr lang="en-US"/>
          </a:p>
        </p:txBody>
      </p:sp>
      <p:pic>
        <p:nvPicPr>
          <p:cNvPr id="5" name="Picture 4"/>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9722" y="6096000"/>
            <a:ext cx="5944235" cy="640080"/>
          </a:xfrm>
          <a:prstGeom prst="rect">
            <a:avLst/>
          </a:prstGeom>
          <a:noFill/>
        </p:spPr>
      </p:pic>
    </p:spTree>
    <p:extLst>
      <p:ext uri="{BB962C8B-B14F-4D97-AF65-F5344CB8AC3E}">
        <p14:creationId xmlns:p14="http://schemas.microsoft.com/office/powerpoint/2010/main" val="3274545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0877B7-ADEB-4CCF-A7E8-327961269CDC}" type="datetime1">
              <a:rPr lang="en-US" smtClean="0"/>
              <a:t>6/18/2018</a:t>
            </a:fld>
            <a:endParaRPr lang="en-US"/>
          </a:p>
        </p:txBody>
      </p:sp>
      <p:sp>
        <p:nvSpPr>
          <p:cNvPr id="6" name="Footer Placeholder 5"/>
          <p:cNvSpPr>
            <a:spLocks noGrp="1"/>
          </p:cNvSpPr>
          <p:nvPr>
            <p:ph type="ftr" sz="quarter" idx="11"/>
          </p:nvPr>
        </p:nvSpPr>
        <p:spPr/>
        <p:txBody>
          <a:bodyPr/>
          <a:lstStyle/>
          <a:p>
            <a:r>
              <a:rPr lang="en-US" smtClean="0"/>
              <a:t>Orielle Solar</a:t>
            </a:r>
            <a:endParaRPr lang="en-US"/>
          </a:p>
        </p:txBody>
      </p:sp>
      <p:sp>
        <p:nvSpPr>
          <p:cNvPr id="7" name="Slide Number Placeholder 6"/>
          <p:cNvSpPr>
            <a:spLocks noGrp="1"/>
          </p:cNvSpPr>
          <p:nvPr>
            <p:ph type="sldNum" sz="quarter" idx="12"/>
          </p:nvPr>
        </p:nvSpPr>
        <p:spPr/>
        <p:txBody>
          <a:bodyPr/>
          <a:lstStyle/>
          <a:p>
            <a:fld id="{72CABF39-BDA5-4B30-9D42-8880E84A335C}" type="slidenum">
              <a:rPr lang="en-US" smtClean="0"/>
              <a:t>‹#›</a:t>
            </a:fld>
            <a:endParaRPr lang="en-US"/>
          </a:p>
        </p:txBody>
      </p:sp>
    </p:spTree>
    <p:extLst>
      <p:ext uri="{BB962C8B-B14F-4D97-AF65-F5344CB8AC3E}">
        <p14:creationId xmlns:p14="http://schemas.microsoft.com/office/powerpoint/2010/main" val="3242936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C5F37D-071F-47C1-AD0E-68F7282C468B}" type="datetime1">
              <a:rPr lang="en-US" smtClean="0"/>
              <a:t>6/18/2018</a:t>
            </a:fld>
            <a:endParaRPr lang="en-US"/>
          </a:p>
        </p:txBody>
      </p:sp>
      <p:sp>
        <p:nvSpPr>
          <p:cNvPr id="6" name="Footer Placeholder 5"/>
          <p:cNvSpPr>
            <a:spLocks noGrp="1"/>
          </p:cNvSpPr>
          <p:nvPr>
            <p:ph type="ftr" sz="quarter" idx="11"/>
          </p:nvPr>
        </p:nvSpPr>
        <p:spPr/>
        <p:txBody>
          <a:bodyPr/>
          <a:lstStyle/>
          <a:p>
            <a:r>
              <a:rPr lang="en-US" smtClean="0"/>
              <a:t>Orielle Solar</a:t>
            </a:r>
            <a:endParaRPr lang="en-US"/>
          </a:p>
        </p:txBody>
      </p:sp>
      <p:sp>
        <p:nvSpPr>
          <p:cNvPr id="7" name="Slide Number Placeholder 6"/>
          <p:cNvSpPr>
            <a:spLocks noGrp="1"/>
          </p:cNvSpPr>
          <p:nvPr>
            <p:ph type="sldNum" sz="quarter" idx="12"/>
          </p:nvPr>
        </p:nvSpPr>
        <p:spPr/>
        <p:txBody>
          <a:bodyPr/>
          <a:lstStyle/>
          <a:p>
            <a:fld id="{72CABF39-BDA5-4B30-9D42-8880E84A335C}" type="slidenum">
              <a:rPr lang="en-US" smtClean="0"/>
              <a:t>‹#›</a:t>
            </a:fld>
            <a:endParaRPr lang="en-US"/>
          </a:p>
        </p:txBody>
      </p:sp>
    </p:spTree>
    <p:extLst>
      <p:ext uri="{BB962C8B-B14F-4D97-AF65-F5344CB8AC3E}">
        <p14:creationId xmlns:p14="http://schemas.microsoft.com/office/powerpoint/2010/main" val="7682514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192CA-17F0-4387-A305-62B976B28601}" type="datetime1">
              <a:rPr lang="en-US" smtClean="0"/>
              <a:t>6/18/2018</a:t>
            </a:fld>
            <a:endParaRPr lang="en-US"/>
          </a:p>
        </p:txBody>
      </p:sp>
      <p:sp>
        <p:nvSpPr>
          <p:cNvPr id="5" name="Footer Placeholder 4"/>
          <p:cNvSpPr>
            <a:spLocks noGrp="1"/>
          </p:cNvSpPr>
          <p:nvPr>
            <p:ph type="ftr" sz="quarter" idx="11"/>
          </p:nvPr>
        </p:nvSpPr>
        <p:spPr/>
        <p:txBody>
          <a:bodyPr/>
          <a:lstStyle/>
          <a:p>
            <a:r>
              <a:rPr lang="en-US" smtClean="0"/>
              <a:t>Orielle Solar</a:t>
            </a:r>
            <a:endParaRPr lang="en-US"/>
          </a:p>
        </p:txBody>
      </p:sp>
      <p:sp>
        <p:nvSpPr>
          <p:cNvPr id="6" name="Slide Number Placeholder 5"/>
          <p:cNvSpPr>
            <a:spLocks noGrp="1"/>
          </p:cNvSpPr>
          <p:nvPr>
            <p:ph type="sldNum" sz="quarter" idx="12"/>
          </p:nvPr>
        </p:nvSpPr>
        <p:spPr/>
        <p:txBody>
          <a:bodyPr/>
          <a:lstStyle/>
          <a:p>
            <a:fld id="{72CABF39-BDA5-4B30-9D42-8880E84A335C}" type="slidenum">
              <a:rPr lang="en-US" smtClean="0"/>
              <a:t>‹#›</a:t>
            </a:fld>
            <a:endParaRPr lang="en-US"/>
          </a:p>
        </p:txBody>
      </p:sp>
    </p:spTree>
    <p:extLst>
      <p:ext uri="{BB962C8B-B14F-4D97-AF65-F5344CB8AC3E}">
        <p14:creationId xmlns:p14="http://schemas.microsoft.com/office/powerpoint/2010/main" val="21339622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9C8657-E780-4334-90B8-F14111CFB7D5}" type="datetime1">
              <a:rPr lang="en-US" smtClean="0"/>
              <a:t>6/18/2018</a:t>
            </a:fld>
            <a:endParaRPr lang="en-US"/>
          </a:p>
        </p:txBody>
      </p:sp>
      <p:sp>
        <p:nvSpPr>
          <p:cNvPr id="5" name="Footer Placeholder 4"/>
          <p:cNvSpPr>
            <a:spLocks noGrp="1"/>
          </p:cNvSpPr>
          <p:nvPr>
            <p:ph type="ftr" sz="quarter" idx="11"/>
          </p:nvPr>
        </p:nvSpPr>
        <p:spPr/>
        <p:txBody>
          <a:bodyPr/>
          <a:lstStyle/>
          <a:p>
            <a:r>
              <a:rPr lang="en-US" smtClean="0"/>
              <a:t>Orielle Solar</a:t>
            </a:r>
            <a:endParaRPr lang="en-US"/>
          </a:p>
        </p:txBody>
      </p:sp>
      <p:sp>
        <p:nvSpPr>
          <p:cNvPr id="6" name="Slide Number Placeholder 5"/>
          <p:cNvSpPr>
            <a:spLocks noGrp="1"/>
          </p:cNvSpPr>
          <p:nvPr>
            <p:ph type="sldNum" sz="quarter" idx="12"/>
          </p:nvPr>
        </p:nvSpPr>
        <p:spPr/>
        <p:txBody>
          <a:bodyPr/>
          <a:lstStyle/>
          <a:p>
            <a:fld id="{72CABF39-BDA5-4B30-9D42-8880E84A335C}" type="slidenum">
              <a:rPr lang="en-US" smtClean="0"/>
              <a:t>‹#›</a:t>
            </a:fld>
            <a:endParaRPr lang="en-US"/>
          </a:p>
        </p:txBody>
      </p:sp>
    </p:spTree>
    <p:extLst>
      <p:ext uri="{BB962C8B-B14F-4D97-AF65-F5344CB8AC3E}">
        <p14:creationId xmlns:p14="http://schemas.microsoft.com/office/powerpoint/2010/main" val="36867633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1_Title only">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EFE9A857-C803-4B66-8871-AC19B2B426AB}" type="datetimeFigureOut">
              <a:rPr lang="en-US" smtClean="0"/>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CABF39-BDA5-4B30-9D42-8880E84A335C}" type="slidenum">
              <a:rPr lang="en-US" smtClean="0"/>
              <a:t>‹#›</a:t>
            </a:fld>
            <a:endParaRPr lang="en-US"/>
          </a:p>
        </p:txBody>
      </p:sp>
    </p:spTree>
    <p:extLst>
      <p:ext uri="{BB962C8B-B14F-4D97-AF65-F5344CB8AC3E}">
        <p14:creationId xmlns:p14="http://schemas.microsoft.com/office/powerpoint/2010/main" val="244867670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E9A857-C803-4B66-8871-AC19B2B426AB}" type="datetimeFigureOut">
              <a:rPr lang="en-US" smtClean="0"/>
              <a:t>6/18/2018</a:t>
            </a:fld>
            <a:endParaRPr lang="en-US"/>
          </a:p>
        </p:txBody>
      </p:sp>
      <p:sp>
        <p:nvSpPr>
          <p:cNvPr id="4" name="Footer Placeholder 3"/>
          <p:cNvSpPr>
            <a:spLocks noGrp="1"/>
          </p:cNvSpPr>
          <p:nvPr>
            <p:ph type="ftr" sz="quarter" idx="11"/>
          </p:nvPr>
        </p:nvSpPr>
        <p:spPr>
          <a:xfrm>
            <a:off x="1676399" y="6356350"/>
            <a:ext cx="5715635" cy="365125"/>
          </a:xfrm>
        </p:spPr>
        <p:txBody>
          <a:bodyPr/>
          <a:lstStyle/>
          <a:p>
            <a:r>
              <a:rPr lang="en-GB" dirty="0" smtClean="0"/>
              <a:t>Health in All Policies Workshop – the case of air pollution, urban health and sustainability Washington DC 18-20 June</a:t>
            </a:r>
            <a:endParaRPr lang="en-US" dirty="0"/>
          </a:p>
        </p:txBody>
      </p:sp>
      <p:sp>
        <p:nvSpPr>
          <p:cNvPr id="5" name="Slide Number Placeholder 4"/>
          <p:cNvSpPr>
            <a:spLocks noGrp="1"/>
          </p:cNvSpPr>
          <p:nvPr>
            <p:ph type="sldNum" sz="quarter" idx="12"/>
          </p:nvPr>
        </p:nvSpPr>
        <p:spPr/>
        <p:txBody>
          <a:bodyPr/>
          <a:lstStyle/>
          <a:p>
            <a:fld id="{72CABF39-BDA5-4B30-9D42-8880E84A335C}" type="slidenum">
              <a:rPr lang="en-US" smtClean="0"/>
              <a:t>‹#›</a:t>
            </a:fld>
            <a:endParaRPr lang="en-US"/>
          </a:p>
        </p:txBody>
      </p:sp>
      <p:pic>
        <p:nvPicPr>
          <p:cNvPr id="6" name="Picture 5"/>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47800" y="5638800"/>
            <a:ext cx="5944235" cy="640080"/>
          </a:xfrm>
          <a:prstGeom prst="rect">
            <a:avLst/>
          </a:prstGeom>
          <a:noFill/>
        </p:spPr>
      </p:pic>
    </p:spTree>
    <p:extLst>
      <p:ext uri="{BB962C8B-B14F-4D97-AF65-F5344CB8AC3E}">
        <p14:creationId xmlns:p14="http://schemas.microsoft.com/office/powerpoint/2010/main" val="1243194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E5C9C2-6861-440C-87F1-DD85643A72CB}"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0B732-0D18-44EC-B04A-A33E8552BBAB}" type="slidenum">
              <a:rPr lang="en-US" smtClean="0"/>
              <a:t>‹#›</a:t>
            </a:fld>
            <a:endParaRPr lang="en-US"/>
          </a:p>
        </p:txBody>
      </p:sp>
    </p:spTree>
    <p:extLst>
      <p:ext uri="{BB962C8B-B14F-4D97-AF65-F5344CB8AC3E}">
        <p14:creationId xmlns:p14="http://schemas.microsoft.com/office/powerpoint/2010/main" val="25563749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E5C9C2-6861-440C-87F1-DD85643A72CB}"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0B732-0D18-44EC-B04A-A33E8552BBAB}" type="slidenum">
              <a:rPr lang="en-US" smtClean="0"/>
              <a:t>‹#›</a:t>
            </a:fld>
            <a:endParaRPr lang="en-US"/>
          </a:p>
        </p:txBody>
      </p:sp>
    </p:spTree>
    <p:extLst>
      <p:ext uri="{BB962C8B-B14F-4D97-AF65-F5344CB8AC3E}">
        <p14:creationId xmlns:p14="http://schemas.microsoft.com/office/powerpoint/2010/main" val="1724848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F6E002F-07F0-47DA-9ED9-1889B1825CBB}" type="datetimeFigureOut">
              <a:rPr lang="en-GB" smtClean="0"/>
              <a:t>18/06/2018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513038-D5F0-48A1-9867-B2F931EDF5D7}" type="slidenum">
              <a:rPr lang="en-GB" smtClean="0"/>
              <a:t>‹#›</a:t>
            </a:fld>
            <a:endParaRPr lang="en-GB"/>
          </a:p>
        </p:txBody>
      </p:sp>
    </p:spTree>
    <p:extLst>
      <p:ext uri="{BB962C8B-B14F-4D97-AF65-F5344CB8AC3E}">
        <p14:creationId xmlns:p14="http://schemas.microsoft.com/office/powerpoint/2010/main" val="35021579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E5C9C2-6861-440C-87F1-DD85643A72CB}"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0B732-0D18-44EC-B04A-A33E8552BBAB}" type="slidenum">
              <a:rPr lang="en-US" smtClean="0"/>
              <a:t>‹#›</a:t>
            </a:fld>
            <a:endParaRPr lang="en-US"/>
          </a:p>
        </p:txBody>
      </p:sp>
    </p:spTree>
    <p:extLst>
      <p:ext uri="{BB962C8B-B14F-4D97-AF65-F5344CB8AC3E}">
        <p14:creationId xmlns:p14="http://schemas.microsoft.com/office/powerpoint/2010/main" val="34587436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E5C9C2-6861-440C-87F1-DD85643A72CB}" type="datetimeFigureOut">
              <a:rPr lang="en-US" smtClean="0"/>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0B732-0D18-44EC-B04A-A33E8552BBAB}" type="slidenum">
              <a:rPr lang="en-US" smtClean="0"/>
              <a:t>‹#›</a:t>
            </a:fld>
            <a:endParaRPr lang="en-US"/>
          </a:p>
        </p:txBody>
      </p:sp>
    </p:spTree>
    <p:extLst>
      <p:ext uri="{BB962C8B-B14F-4D97-AF65-F5344CB8AC3E}">
        <p14:creationId xmlns:p14="http://schemas.microsoft.com/office/powerpoint/2010/main" val="9737825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E5C9C2-6861-440C-87F1-DD85643A72CB}" type="datetimeFigureOut">
              <a:rPr lang="en-US" smtClean="0"/>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B0B732-0D18-44EC-B04A-A33E8552BBAB}" type="slidenum">
              <a:rPr lang="en-US" smtClean="0"/>
              <a:t>‹#›</a:t>
            </a:fld>
            <a:endParaRPr lang="en-US"/>
          </a:p>
        </p:txBody>
      </p:sp>
    </p:spTree>
    <p:extLst>
      <p:ext uri="{BB962C8B-B14F-4D97-AF65-F5344CB8AC3E}">
        <p14:creationId xmlns:p14="http://schemas.microsoft.com/office/powerpoint/2010/main" val="17596106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E5C9C2-6861-440C-87F1-DD85643A72CB}" type="datetimeFigureOut">
              <a:rPr lang="en-US" smtClean="0"/>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B0B732-0D18-44EC-B04A-A33E8552BBAB}" type="slidenum">
              <a:rPr lang="en-US" smtClean="0"/>
              <a:t>‹#›</a:t>
            </a:fld>
            <a:endParaRPr lang="en-US"/>
          </a:p>
        </p:txBody>
      </p:sp>
    </p:spTree>
    <p:extLst>
      <p:ext uri="{BB962C8B-B14F-4D97-AF65-F5344CB8AC3E}">
        <p14:creationId xmlns:p14="http://schemas.microsoft.com/office/powerpoint/2010/main" val="5455539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5C9C2-6861-440C-87F1-DD85643A72CB}" type="datetimeFigureOut">
              <a:rPr lang="en-US" smtClean="0"/>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B0B732-0D18-44EC-B04A-A33E8552BBAB}" type="slidenum">
              <a:rPr lang="en-US" smtClean="0"/>
              <a:t>‹#›</a:t>
            </a:fld>
            <a:endParaRPr lang="en-US"/>
          </a:p>
        </p:txBody>
      </p:sp>
    </p:spTree>
    <p:extLst>
      <p:ext uri="{BB962C8B-B14F-4D97-AF65-F5344CB8AC3E}">
        <p14:creationId xmlns:p14="http://schemas.microsoft.com/office/powerpoint/2010/main" val="13165043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E5C9C2-6861-440C-87F1-DD85643A72CB}" type="datetimeFigureOut">
              <a:rPr lang="en-US" smtClean="0"/>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0B732-0D18-44EC-B04A-A33E8552BBAB}" type="slidenum">
              <a:rPr lang="en-US" smtClean="0"/>
              <a:t>‹#›</a:t>
            </a:fld>
            <a:endParaRPr lang="en-US"/>
          </a:p>
        </p:txBody>
      </p:sp>
    </p:spTree>
    <p:extLst>
      <p:ext uri="{BB962C8B-B14F-4D97-AF65-F5344CB8AC3E}">
        <p14:creationId xmlns:p14="http://schemas.microsoft.com/office/powerpoint/2010/main" val="29570708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E5C9C2-6861-440C-87F1-DD85643A72CB}" type="datetimeFigureOut">
              <a:rPr lang="en-US" smtClean="0"/>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0B732-0D18-44EC-B04A-A33E8552BBAB}" type="slidenum">
              <a:rPr lang="en-US" smtClean="0"/>
              <a:t>‹#›</a:t>
            </a:fld>
            <a:endParaRPr lang="en-US"/>
          </a:p>
        </p:txBody>
      </p:sp>
    </p:spTree>
    <p:extLst>
      <p:ext uri="{BB962C8B-B14F-4D97-AF65-F5344CB8AC3E}">
        <p14:creationId xmlns:p14="http://schemas.microsoft.com/office/powerpoint/2010/main" val="17656425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E5C9C2-6861-440C-87F1-DD85643A72CB}"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0B732-0D18-44EC-B04A-A33E8552BBAB}" type="slidenum">
              <a:rPr lang="en-US" smtClean="0"/>
              <a:t>‹#›</a:t>
            </a:fld>
            <a:endParaRPr lang="en-US"/>
          </a:p>
        </p:txBody>
      </p:sp>
    </p:spTree>
    <p:extLst>
      <p:ext uri="{BB962C8B-B14F-4D97-AF65-F5344CB8AC3E}">
        <p14:creationId xmlns:p14="http://schemas.microsoft.com/office/powerpoint/2010/main" val="1205341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E5C9C2-6861-440C-87F1-DD85643A72CB}"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0B732-0D18-44EC-B04A-A33E8552BBAB}" type="slidenum">
              <a:rPr lang="en-US" smtClean="0"/>
              <a:t>‹#›</a:t>
            </a:fld>
            <a:endParaRPr lang="en-US"/>
          </a:p>
        </p:txBody>
      </p:sp>
    </p:spTree>
    <p:extLst>
      <p:ext uri="{BB962C8B-B14F-4D97-AF65-F5344CB8AC3E}">
        <p14:creationId xmlns:p14="http://schemas.microsoft.com/office/powerpoint/2010/main" val="2430685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F6E002F-07F0-47DA-9ED9-1889B1825CBB}" type="datetimeFigureOut">
              <a:rPr lang="en-GB" smtClean="0"/>
              <a:t>18/06/2018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513038-D5F0-48A1-9867-B2F931EDF5D7}" type="slidenum">
              <a:rPr lang="en-GB" smtClean="0"/>
              <a:t>‹#›</a:t>
            </a:fld>
            <a:endParaRPr lang="en-GB"/>
          </a:p>
        </p:txBody>
      </p:sp>
    </p:spTree>
    <p:extLst>
      <p:ext uri="{BB962C8B-B14F-4D97-AF65-F5344CB8AC3E}">
        <p14:creationId xmlns:p14="http://schemas.microsoft.com/office/powerpoint/2010/main" val="232132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E002F-07F0-47DA-9ED9-1889B1825CBB}" type="datetimeFigureOut">
              <a:rPr lang="en-GB" smtClean="0"/>
              <a:t>18/06/2018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513038-D5F0-48A1-9867-B2F931EDF5D7}" type="slidenum">
              <a:rPr lang="en-GB" smtClean="0"/>
              <a:t>‹#›</a:t>
            </a:fld>
            <a:endParaRPr lang="en-GB"/>
          </a:p>
        </p:txBody>
      </p:sp>
    </p:spTree>
    <p:extLst>
      <p:ext uri="{BB962C8B-B14F-4D97-AF65-F5344CB8AC3E}">
        <p14:creationId xmlns:p14="http://schemas.microsoft.com/office/powerpoint/2010/main" val="2555816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6E002F-07F0-47DA-9ED9-1889B1825CBB}" type="datetimeFigureOut">
              <a:rPr lang="en-GB" smtClean="0"/>
              <a:t>18/06/2018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513038-D5F0-48A1-9867-B2F931EDF5D7}" type="slidenum">
              <a:rPr lang="en-GB" smtClean="0"/>
              <a:t>‹#›</a:t>
            </a:fld>
            <a:endParaRPr lang="en-GB"/>
          </a:p>
        </p:txBody>
      </p:sp>
    </p:spTree>
    <p:extLst>
      <p:ext uri="{BB962C8B-B14F-4D97-AF65-F5344CB8AC3E}">
        <p14:creationId xmlns:p14="http://schemas.microsoft.com/office/powerpoint/2010/main" val="380780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6E002F-07F0-47DA-9ED9-1889B1825CBB}" type="datetimeFigureOut">
              <a:rPr lang="en-GB" smtClean="0"/>
              <a:t>18/06/2018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513038-D5F0-48A1-9867-B2F931EDF5D7}" type="slidenum">
              <a:rPr lang="en-GB" smtClean="0"/>
              <a:t>‹#›</a:t>
            </a:fld>
            <a:endParaRPr lang="en-GB"/>
          </a:p>
        </p:txBody>
      </p:sp>
    </p:spTree>
    <p:extLst>
      <p:ext uri="{BB962C8B-B14F-4D97-AF65-F5344CB8AC3E}">
        <p14:creationId xmlns:p14="http://schemas.microsoft.com/office/powerpoint/2010/main" val="423276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E002F-07F0-47DA-9ED9-1889B1825CBB}" type="datetimeFigureOut">
              <a:rPr lang="en-GB" smtClean="0"/>
              <a:t>18/06/2018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13038-D5F0-48A1-9867-B2F931EDF5D7}" type="slidenum">
              <a:rPr lang="en-GB" smtClean="0"/>
              <a:t>‹#›</a:t>
            </a:fld>
            <a:endParaRPr lang="en-GB"/>
          </a:p>
        </p:txBody>
      </p:sp>
      <p:sp>
        <p:nvSpPr>
          <p:cNvPr id="7" name="Wave 6"/>
          <p:cNvSpPr/>
          <p:nvPr userDrawn="1"/>
        </p:nvSpPr>
        <p:spPr>
          <a:xfrm>
            <a:off x="-36511" y="7074"/>
            <a:ext cx="9180511" cy="3574325"/>
          </a:xfrm>
          <a:prstGeom prst="wave">
            <a:avLst>
              <a:gd name="adj1" fmla="val 12500"/>
              <a:gd name="adj2" fmla="val 210"/>
            </a:avLst>
          </a:prstGeom>
          <a:solidFill>
            <a:srgbClr val="0099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ubtitle 2"/>
          <p:cNvSpPr txBox="1">
            <a:spLocks/>
          </p:cNvSpPr>
          <p:nvPr userDrawn="1"/>
        </p:nvSpPr>
        <p:spPr>
          <a:xfrm>
            <a:off x="478155" y="1916832"/>
            <a:ext cx="8513445" cy="11130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400" b="1" dirty="0" smtClean="0">
                <a:solidFill>
                  <a:schemeClr val="accent5">
                    <a:lumMod val="40000"/>
                    <a:lumOff val="60000"/>
                  </a:schemeClr>
                </a:solidFill>
                <a:latin typeface="Bodoni SvtyTwo ITC TT-Book"/>
                <a:ea typeface="Bodoni SvtyTwo ITC TT-Book"/>
                <a:cs typeface="Times New Roman" pitchFamily="18" charset="0"/>
              </a:rPr>
              <a:t>Social Determinants of Health Unit, HQ</a:t>
            </a:r>
          </a:p>
        </p:txBody>
      </p:sp>
      <p:pic>
        <p:nvPicPr>
          <p:cNvPr id="9" name="Picture 8"/>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600200" y="610221"/>
            <a:ext cx="1134820" cy="1160611"/>
          </a:xfrm>
          <a:prstGeom prst="rect">
            <a:avLst/>
          </a:prstGeom>
          <a:solidFill>
            <a:srgbClr val="0099CC"/>
          </a:solidFill>
        </p:spPr>
      </p:pic>
    </p:spTree>
    <p:extLst>
      <p:ext uri="{BB962C8B-B14F-4D97-AF65-F5344CB8AC3E}">
        <p14:creationId xmlns:p14="http://schemas.microsoft.com/office/powerpoint/2010/main" val="6089897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E7E7F6-004E-451F-83A2-D144A9C590AA}" type="datetimeFigureOut">
              <a:rPr lang="en-GB" smtClean="0"/>
              <a:t>18/06/2018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1BB7A-D7EE-4A01-A7A7-25D3B50DAC5A}" type="slidenum">
              <a:rPr lang="en-GB" smtClean="0"/>
              <a:t>‹#›</a:t>
            </a:fld>
            <a:endParaRPr lang="en-GB"/>
          </a:p>
        </p:txBody>
      </p:sp>
      <p:pic>
        <p:nvPicPr>
          <p:cNvPr id="7" name="Picture 6"/>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447800" y="6019800"/>
            <a:ext cx="5944235" cy="640080"/>
          </a:xfrm>
          <a:prstGeom prst="rect">
            <a:avLst/>
          </a:prstGeom>
          <a:noFill/>
        </p:spPr>
      </p:pic>
    </p:spTree>
    <p:extLst>
      <p:ext uri="{BB962C8B-B14F-4D97-AF65-F5344CB8AC3E}">
        <p14:creationId xmlns:p14="http://schemas.microsoft.com/office/powerpoint/2010/main" val="387407709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7CE42-6AA5-41E3-8691-CFE317DB51B5}" type="datetimeFigureOut">
              <a:rPr lang="en-US" smtClean="0"/>
              <a:t>6/18/2018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48F72-4260-4371-AD42-0C366EC74650}" type="slidenum">
              <a:rPr lang="en-US" smtClean="0"/>
              <a:t>‹#›</a:t>
            </a:fld>
            <a:endParaRPr lang="en-US"/>
          </a:p>
        </p:txBody>
      </p:sp>
    </p:spTree>
    <p:extLst>
      <p:ext uri="{BB962C8B-B14F-4D97-AF65-F5344CB8AC3E}">
        <p14:creationId xmlns:p14="http://schemas.microsoft.com/office/powerpoint/2010/main" val="306615193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E9A857-C803-4B66-8871-AC19B2B426AB}" type="datetimeFigureOut">
              <a:rPr lang="en-US" smtClean="0"/>
              <a:t>6/18/2018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ABF39-BDA5-4B30-9D42-8880E84A335C}" type="slidenum">
              <a:rPr lang="en-US" smtClean="0"/>
              <a:t>‹#›</a:t>
            </a:fld>
            <a:endParaRPr lang="en-US"/>
          </a:p>
        </p:txBody>
      </p:sp>
      <p:sp>
        <p:nvSpPr>
          <p:cNvPr id="7" name="TextBox 6"/>
          <p:cNvSpPr txBox="1"/>
          <p:nvPr userDrawn="1"/>
        </p:nvSpPr>
        <p:spPr>
          <a:xfrm>
            <a:off x="76200" y="6402258"/>
            <a:ext cx="7380312" cy="307777"/>
          </a:xfrm>
          <a:prstGeom prst="rect">
            <a:avLst/>
          </a:prstGeom>
          <a:noFill/>
        </p:spPr>
        <p:txBody>
          <a:bodyPr wrap="square" rtlCol="0">
            <a:spAutoFit/>
          </a:bodyPr>
          <a:lstStyle/>
          <a:p>
            <a:pPr algn="ctr"/>
            <a:r>
              <a:rPr lang="en-GB" sz="1400" i="1" dirty="0" smtClean="0">
                <a:solidFill>
                  <a:srgbClr val="0099CC"/>
                </a:solidFill>
              </a:rPr>
              <a:t>AFRO Health in All Policies Training – Johannesburg, December 2015</a:t>
            </a:r>
            <a:endParaRPr lang="en-GB" sz="1400" i="1" dirty="0">
              <a:solidFill>
                <a:srgbClr val="0099CC"/>
              </a:solidFill>
            </a:endParaRPr>
          </a:p>
        </p:txBody>
      </p:sp>
      <p:sp>
        <p:nvSpPr>
          <p:cNvPr id="8" name="Wave 7"/>
          <p:cNvSpPr/>
          <p:nvPr userDrawn="1"/>
        </p:nvSpPr>
        <p:spPr>
          <a:xfrm>
            <a:off x="-10193" y="15411"/>
            <a:ext cx="9180511" cy="1619943"/>
          </a:xfrm>
          <a:prstGeom prst="wave">
            <a:avLst>
              <a:gd name="adj1" fmla="val 12500"/>
              <a:gd name="adj2" fmla="val 210"/>
            </a:avLst>
          </a:prstGeom>
          <a:solidFill>
            <a:srgbClr val="0099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31965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5C9C2-6861-440C-87F1-DD85643A72CB}" type="datetimeFigureOut">
              <a:rPr lang="en-US" smtClean="0"/>
              <a:t>6/18/2018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0B732-0D18-44EC-B04A-A33E8552BBAB}" type="slidenum">
              <a:rPr lang="en-US" smtClean="0"/>
              <a:t>‹#›</a:t>
            </a:fld>
            <a:endParaRPr lang="en-US"/>
          </a:p>
        </p:txBody>
      </p:sp>
      <p:pic>
        <p:nvPicPr>
          <p:cNvPr id="7" name="Picture 6"/>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219200" y="6019800"/>
            <a:ext cx="5944235" cy="640080"/>
          </a:xfrm>
          <a:prstGeom prst="rect">
            <a:avLst/>
          </a:prstGeom>
          <a:noFill/>
        </p:spPr>
      </p:pic>
    </p:spTree>
    <p:extLst>
      <p:ext uri="{BB962C8B-B14F-4D97-AF65-F5344CB8AC3E}">
        <p14:creationId xmlns:p14="http://schemas.microsoft.com/office/powerpoint/2010/main" val="200763371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36.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6.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1364" t="19531" r="24775" b="57366"/>
          <a:stretch/>
        </p:blipFill>
        <p:spPr bwMode="auto">
          <a:xfrm>
            <a:off x="1828800" y="4585748"/>
            <a:ext cx="6553200" cy="194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127000" y="3645215"/>
            <a:ext cx="8788400" cy="1752600"/>
          </a:xfrm>
        </p:spPr>
        <p:txBody>
          <a:bodyPr>
            <a:normAutofit/>
          </a:bodyPr>
          <a:lstStyle/>
          <a:p>
            <a:pPr algn="l"/>
            <a:r>
              <a:rPr lang="en-GB" sz="4000" b="1" dirty="0" err="1" smtClean="0">
                <a:solidFill>
                  <a:srgbClr val="00B0F0"/>
                </a:solidFill>
              </a:rPr>
              <a:t>HiAP</a:t>
            </a:r>
            <a:r>
              <a:rPr lang="en-GB" sz="4000" b="1" dirty="0" smtClean="0">
                <a:solidFill>
                  <a:srgbClr val="00B0F0"/>
                </a:solidFill>
              </a:rPr>
              <a:t> - implementation and case studies</a:t>
            </a:r>
            <a:endParaRPr lang="en-GB" sz="4000" b="1" dirty="0">
              <a:solidFill>
                <a:srgbClr val="00B0F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76800"/>
            <a:ext cx="1140205" cy="135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0784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70C0"/>
                </a:solidFill>
              </a:rPr>
              <a:t>Practical Lessons </a:t>
            </a:r>
            <a:r>
              <a:rPr lang="en-GB" dirty="0" smtClean="0">
                <a:solidFill>
                  <a:srgbClr val="0070C0"/>
                </a:solidFill>
              </a:rPr>
              <a:t>– 13 country study</a:t>
            </a:r>
            <a:endParaRPr lang="en-US" dirty="0">
              <a:solidFill>
                <a:srgbClr val="0070C0"/>
              </a:solidFill>
            </a:endParaRPr>
          </a:p>
        </p:txBody>
      </p:sp>
      <p:sp>
        <p:nvSpPr>
          <p:cNvPr id="3" name="Content Placeholder 2"/>
          <p:cNvSpPr>
            <a:spLocks noGrp="1"/>
          </p:cNvSpPr>
          <p:nvPr>
            <p:ph idx="1"/>
          </p:nvPr>
        </p:nvSpPr>
        <p:spPr>
          <a:xfrm>
            <a:off x="457200" y="1600200"/>
            <a:ext cx="5257800" cy="4525963"/>
          </a:xfrm>
        </p:spPr>
        <p:txBody>
          <a:bodyPr/>
          <a:lstStyle/>
          <a:p>
            <a:r>
              <a:rPr lang="en-GB" dirty="0" smtClean="0"/>
              <a:t>Political leadership</a:t>
            </a:r>
            <a:endParaRPr lang="en-US" dirty="0" smtClean="0"/>
          </a:p>
          <a:p>
            <a:r>
              <a:rPr lang="en-US" dirty="0" smtClean="0"/>
              <a:t>Social vision </a:t>
            </a:r>
            <a:endParaRPr lang="en-US" dirty="0"/>
          </a:p>
          <a:p>
            <a:r>
              <a:rPr lang="en-US" dirty="0" smtClean="0"/>
              <a:t>Ministry </a:t>
            </a:r>
            <a:r>
              <a:rPr lang="en-US" dirty="0"/>
              <a:t>of Health </a:t>
            </a:r>
            <a:r>
              <a:rPr lang="en-US" dirty="0" smtClean="0"/>
              <a:t>and health department</a:t>
            </a:r>
          </a:p>
          <a:p>
            <a:r>
              <a:rPr lang="en-US" dirty="0" smtClean="0"/>
              <a:t>Participatory governance</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499" t="13954" r="27917" b="9147"/>
          <a:stretch/>
        </p:blipFill>
        <p:spPr bwMode="auto">
          <a:xfrm>
            <a:off x="5257800" y="1219200"/>
            <a:ext cx="3550920" cy="4799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2187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Emerging practice</a:t>
            </a:r>
            <a:endParaRPr lang="en-US" dirty="0">
              <a:solidFill>
                <a:srgbClr val="0070C0"/>
              </a:solidFill>
            </a:endParaRPr>
          </a:p>
        </p:txBody>
      </p:sp>
      <p:sp>
        <p:nvSpPr>
          <p:cNvPr id="3" name="Content Placeholder 2"/>
          <p:cNvSpPr>
            <a:spLocks noGrp="1"/>
          </p:cNvSpPr>
          <p:nvPr>
            <p:ph idx="1"/>
          </p:nvPr>
        </p:nvSpPr>
        <p:spPr>
          <a:xfrm>
            <a:off x="457200" y="1600200"/>
            <a:ext cx="3733800" cy="4525963"/>
          </a:xfrm>
        </p:spPr>
        <p:txBody>
          <a:bodyPr>
            <a:normAutofit lnSpcReduction="10000"/>
          </a:bodyPr>
          <a:lstStyle/>
          <a:p>
            <a:r>
              <a:rPr lang="en-US" dirty="0"/>
              <a:t>G</a:t>
            </a:r>
            <a:r>
              <a:rPr lang="en-US" dirty="0" smtClean="0"/>
              <a:t>overnance</a:t>
            </a:r>
          </a:p>
          <a:p>
            <a:r>
              <a:rPr lang="en-US" dirty="0" smtClean="0"/>
              <a:t>Partnerships </a:t>
            </a:r>
            <a:r>
              <a:rPr lang="en-US" dirty="0"/>
              <a:t>based on co-design, </a:t>
            </a:r>
            <a:r>
              <a:rPr lang="en-US" dirty="0" smtClean="0"/>
              <a:t>co-delivery</a:t>
            </a:r>
            <a:r>
              <a:rPr lang="en-US" dirty="0"/>
              <a:t> </a:t>
            </a:r>
            <a:r>
              <a:rPr lang="en-US" dirty="0" smtClean="0"/>
              <a:t>and co-benefits</a:t>
            </a:r>
          </a:p>
          <a:p>
            <a:r>
              <a:rPr lang="en-US" dirty="0"/>
              <a:t>D</a:t>
            </a:r>
            <a:r>
              <a:rPr lang="en-US" dirty="0" smtClean="0"/>
              <a:t>edicated capacity and resources </a:t>
            </a:r>
          </a:p>
          <a:p>
            <a:r>
              <a:rPr lang="en-US" dirty="0" smtClean="0"/>
              <a:t>Use </a:t>
            </a:r>
            <a:r>
              <a:rPr lang="en-US" dirty="0"/>
              <a:t>of evidence </a:t>
            </a:r>
            <a:r>
              <a:rPr lang="en-US" dirty="0" smtClean="0"/>
              <a:t>and evaluation</a:t>
            </a:r>
            <a:r>
              <a:rPr lang="en-US" dirty="0"/>
              <a:t>.</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00" t="21481" r="48750" b="13630"/>
          <a:stretch/>
        </p:blipFill>
        <p:spPr bwMode="auto">
          <a:xfrm>
            <a:off x="4343400" y="1524000"/>
            <a:ext cx="5334000" cy="445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7451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2048"/>
            <a:ext cx="8229600" cy="1143000"/>
          </a:xfrm>
        </p:spPr>
        <p:txBody>
          <a:bodyPr>
            <a:noAutofit/>
          </a:bodyPr>
          <a:lstStyle/>
          <a:p>
            <a:r>
              <a:rPr lang="en-GB" dirty="0">
                <a:solidFill>
                  <a:srgbClr val="0070C0"/>
                </a:solidFill>
              </a:rPr>
              <a:t>Governance (</a:t>
            </a:r>
            <a:r>
              <a:rPr lang="en-GB" dirty="0" err="1">
                <a:solidFill>
                  <a:srgbClr val="0070C0"/>
                </a:solidFill>
              </a:rPr>
              <a:t>and..for</a:t>
            </a:r>
            <a:r>
              <a:rPr lang="en-GB" dirty="0">
                <a:solidFill>
                  <a:srgbClr val="0070C0"/>
                </a:solidFill>
              </a:rPr>
              <a:t> </a:t>
            </a:r>
            <a:r>
              <a:rPr lang="en-GB" dirty="0" err="1">
                <a:solidFill>
                  <a:srgbClr val="0070C0"/>
                </a:solidFill>
              </a:rPr>
              <a:t>HiAP</a:t>
            </a:r>
            <a:r>
              <a:rPr lang="en-GB" dirty="0">
                <a:solidFill>
                  <a:srgbClr val="0070C0"/>
                </a:solidFill>
              </a:rPr>
              <a:t>)</a:t>
            </a:r>
          </a:p>
        </p:txBody>
      </p:sp>
      <p:sp>
        <p:nvSpPr>
          <p:cNvPr id="4" name="Date Placeholder 3"/>
          <p:cNvSpPr>
            <a:spLocks noGrp="1"/>
          </p:cNvSpPr>
          <p:nvPr>
            <p:ph type="dt" sz="half" idx="10"/>
          </p:nvPr>
        </p:nvSpPr>
        <p:spPr/>
        <p:txBody>
          <a:bodyPr/>
          <a:lstStyle/>
          <a:p>
            <a:fld id="{A407B77F-F0F2-8A44-8F2E-FC561A5B1055}" type="datetime1">
              <a:rPr lang="en-GB" smtClean="0"/>
              <a:t>18/06/2018</a:t>
            </a:fld>
            <a:endParaRPr lang="en-US"/>
          </a:p>
        </p:txBody>
      </p:sp>
      <p:sp>
        <p:nvSpPr>
          <p:cNvPr id="5" name="Slide Number Placeholder 4"/>
          <p:cNvSpPr>
            <a:spLocks noGrp="1"/>
          </p:cNvSpPr>
          <p:nvPr>
            <p:ph type="sldNum" sz="quarter" idx="12"/>
          </p:nvPr>
        </p:nvSpPr>
        <p:spPr/>
        <p:txBody>
          <a:bodyPr/>
          <a:lstStyle/>
          <a:p>
            <a:fld id="{41212A5A-F9B5-467C-81F6-A6659102D0DB}" type="slidenum">
              <a:rPr lang="en-US" smtClean="0"/>
              <a:t>12</a:t>
            </a:fld>
            <a:endParaRPr lang="en-US"/>
          </a:p>
        </p:txBody>
      </p:sp>
      <p:sp>
        <p:nvSpPr>
          <p:cNvPr id="6" name="Content Placeholder 5"/>
          <p:cNvSpPr>
            <a:spLocks noGrp="1"/>
          </p:cNvSpPr>
          <p:nvPr>
            <p:ph idx="1"/>
          </p:nvPr>
        </p:nvSpPr>
        <p:spPr>
          <a:xfrm>
            <a:off x="323528" y="1268760"/>
            <a:ext cx="8229600" cy="4525963"/>
          </a:xfrm>
        </p:spPr>
        <p:txBody>
          <a:bodyPr>
            <a:normAutofit/>
          </a:bodyPr>
          <a:lstStyle/>
          <a:p>
            <a:pPr marL="0" indent="0">
              <a:buNone/>
            </a:pPr>
            <a:r>
              <a:rPr lang="en-GB" dirty="0">
                <a:solidFill>
                  <a:schemeClr val="tx2"/>
                </a:solidFill>
              </a:rPr>
              <a:t>1. </a:t>
            </a:r>
            <a:r>
              <a:rPr lang="en-GB" dirty="0">
                <a:solidFill>
                  <a:schemeClr val="tx2"/>
                </a:solidFill>
              </a:rPr>
              <a:t>c</a:t>
            </a:r>
            <a:r>
              <a:rPr lang="en-GB" dirty="0" smtClean="0">
                <a:solidFill>
                  <a:schemeClr val="tx2"/>
                </a:solidFill>
              </a:rPr>
              <a:t>ollaboration</a:t>
            </a:r>
            <a:endParaRPr lang="en-GB" dirty="0">
              <a:solidFill>
                <a:schemeClr val="tx2"/>
              </a:solidFill>
            </a:endParaRPr>
          </a:p>
          <a:p>
            <a:pPr marL="0" indent="0">
              <a:buNone/>
            </a:pPr>
            <a:r>
              <a:rPr lang="en-US" dirty="0">
                <a:solidFill>
                  <a:schemeClr val="tx2"/>
                </a:solidFill>
              </a:rPr>
              <a:t>2. citizen engagement</a:t>
            </a:r>
          </a:p>
          <a:p>
            <a:pPr marL="0" indent="0">
              <a:buNone/>
            </a:pPr>
            <a:r>
              <a:rPr lang="en-US" dirty="0">
                <a:solidFill>
                  <a:schemeClr val="tx2"/>
                </a:solidFill>
              </a:rPr>
              <a:t>3. a mix of regulation and persuasion</a:t>
            </a:r>
          </a:p>
          <a:p>
            <a:pPr marL="0" indent="0">
              <a:buNone/>
            </a:pPr>
            <a:r>
              <a:rPr lang="en-US" dirty="0">
                <a:solidFill>
                  <a:schemeClr val="tx2"/>
                </a:solidFill>
              </a:rPr>
              <a:t>4. independent agencies and expert bodies</a:t>
            </a:r>
          </a:p>
          <a:p>
            <a:pPr marL="0" indent="0">
              <a:buNone/>
            </a:pPr>
            <a:r>
              <a:rPr lang="en-US" dirty="0">
                <a:solidFill>
                  <a:schemeClr val="tx2"/>
                </a:solidFill>
              </a:rPr>
              <a:t>5. adaptive policies, resilient structures and foresight</a:t>
            </a:r>
          </a:p>
          <a:p>
            <a:pPr marL="0" indent="0" algn="r">
              <a:buNone/>
            </a:pPr>
            <a:r>
              <a:rPr lang="en-US" sz="2700" dirty="0"/>
              <a:t>“Smart governance for health” – </a:t>
            </a:r>
            <a:r>
              <a:rPr lang="en-US" sz="2700" dirty="0" err="1"/>
              <a:t>Kickbush,EURO</a:t>
            </a:r>
            <a:r>
              <a:rPr lang="en-US" sz="2700" dirty="0"/>
              <a:t> 2014</a:t>
            </a:r>
          </a:p>
        </p:txBody>
      </p:sp>
    </p:spTree>
    <p:extLst>
      <p:ext uri="{BB962C8B-B14F-4D97-AF65-F5344CB8AC3E}">
        <p14:creationId xmlns:p14="http://schemas.microsoft.com/office/powerpoint/2010/main" val="1455976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GB" dirty="0" smtClean="0">
                <a:solidFill>
                  <a:srgbClr val="0070C0"/>
                </a:solidFill>
              </a:rPr>
              <a:t>Distinguishing </a:t>
            </a:r>
            <a:r>
              <a:rPr lang="en-GB" dirty="0" smtClean="0">
                <a:solidFill>
                  <a:srgbClr val="0070C0"/>
                </a:solidFill>
              </a:rPr>
              <a:t>features</a:t>
            </a:r>
            <a:endParaRPr lang="en-US" dirty="0">
              <a:solidFill>
                <a:srgbClr val="0070C0"/>
              </a:solidFill>
            </a:endParaRPr>
          </a:p>
        </p:txBody>
      </p:sp>
      <p:sp>
        <p:nvSpPr>
          <p:cNvPr id="3" name="Rectangle 2"/>
          <p:cNvSpPr/>
          <p:nvPr/>
        </p:nvSpPr>
        <p:spPr>
          <a:xfrm>
            <a:off x="157480" y="914400"/>
            <a:ext cx="4876800" cy="4247317"/>
          </a:xfrm>
          <a:prstGeom prst="rect">
            <a:avLst/>
          </a:prstGeom>
        </p:spPr>
        <p:txBody>
          <a:bodyPr wrap="square">
            <a:spAutoFit/>
          </a:bodyPr>
          <a:lstStyle/>
          <a:p>
            <a:pPr marL="457200" lvl="0" indent="-457200">
              <a:buFont typeface="Arial" panose="020B0604020202020204" pitchFamily="34" charset="0"/>
              <a:buChar char="•"/>
            </a:pPr>
            <a:r>
              <a:rPr lang="en-GB" sz="2800" u="sng" dirty="0" smtClean="0"/>
              <a:t>Vision </a:t>
            </a:r>
            <a:r>
              <a:rPr lang="en-GB" sz="2800" dirty="0" smtClean="0"/>
              <a:t>of systematic </a:t>
            </a:r>
            <a:r>
              <a:rPr lang="en-GB" sz="2800" dirty="0"/>
              <a:t>governance </a:t>
            </a:r>
            <a:r>
              <a:rPr lang="en-GB" sz="2800" dirty="0" smtClean="0"/>
              <a:t>structures</a:t>
            </a:r>
            <a:r>
              <a:rPr lang="en-GB" sz="2800" dirty="0" smtClean="0"/>
              <a:t>, sustained </a:t>
            </a:r>
            <a:r>
              <a:rPr lang="en-GB" sz="2800" dirty="0"/>
              <a:t>partnerships </a:t>
            </a:r>
            <a:endParaRPr lang="en-GB" sz="2800" dirty="0" smtClean="0"/>
          </a:p>
          <a:p>
            <a:pPr marL="457200" lvl="0" indent="-457200">
              <a:buFont typeface="Arial" panose="020B0604020202020204" pitchFamily="34" charset="0"/>
              <a:buChar char="•"/>
            </a:pPr>
            <a:endParaRPr lang="en-US" sz="2800" dirty="0" smtClean="0"/>
          </a:p>
          <a:p>
            <a:pPr marL="457200" lvl="0" indent="-457200">
              <a:buFont typeface="Arial" panose="020B0604020202020204" pitchFamily="34" charset="0"/>
              <a:buChar char="•"/>
            </a:pPr>
            <a:r>
              <a:rPr lang="en-US" sz="2800" dirty="0" smtClean="0"/>
              <a:t>Other </a:t>
            </a:r>
            <a:r>
              <a:rPr lang="en-US" sz="2800" dirty="0"/>
              <a:t>sector’s </a:t>
            </a:r>
            <a:r>
              <a:rPr lang="en-US" sz="2800" dirty="0" smtClean="0"/>
              <a:t>priorities, maximizing </a:t>
            </a:r>
            <a:r>
              <a:rPr lang="en-US" sz="2800" dirty="0"/>
              <a:t>the </a:t>
            </a:r>
            <a:r>
              <a:rPr lang="en-US" sz="2800" dirty="0" smtClean="0"/>
              <a:t>health benefits </a:t>
            </a:r>
            <a:r>
              <a:rPr lang="en-US" sz="2800" dirty="0"/>
              <a:t>of that priority </a:t>
            </a:r>
            <a:endParaRPr lang="en-US" sz="2800" dirty="0" smtClean="0"/>
          </a:p>
          <a:p>
            <a:pPr marL="457200" lvl="0" indent="-457200">
              <a:buFont typeface="Arial" panose="020B0604020202020204" pitchFamily="34" charset="0"/>
              <a:buChar char="•"/>
            </a:pPr>
            <a:endParaRPr lang="en-US" dirty="0" smtClean="0"/>
          </a:p>
          <a:p>
            <a:pPr marL="457200" lvl="0" indent="-457200">
              <a:buFont typeface="Arial" panose="020B0604020202020204" pitchFamily="34" charset="0"/>
              <a:buChar char="•"/>
            </a:pPr>
            <a:r>
              <a:rPr lang="en-US" sz="2800" dirty="0" smtClean="0"/>
              <a:t>Collaboration and navigation …</a:t>
            </a:r>
            <a:r>
              <a:rPr lang="en-GB" sz="2800" dirty="0" smtClean="0"/>
              <a:t>Partnership</a:t>
            </a:r>
            <a:endParaRPr lang="en-US" sz="2800" dirty="0"/>
          </a:p>
        </p:txBody>
      </p:sp>
      <p:pic>
        <p:nvPicPr>
          <p:cNvPr id="4" name="Picture 2" descr="C:\Users\munodawafad\Desktop\WP_20150526_0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9895" b="38558"/>
          <a:stretch/>
        </p:blipFill>
        <p:spPr bwMode="auto">
          <a:xfrm>
            <a:off x="5029200" y="1233220"/>
            <a:ext cx="3906520" cy="3090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612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381000"/>
            <a:ext cx="8229600" cy="715962"/>
          </a:xfrm>
        </p:spPr>
        <p:txBody>
          <a:bodyPr>
            <a:normAutofit fontScale="90000"/>
          </a:bodyPr>
          <a:lstStyle/>
          <a:p>
            <a:r>
              <a:rPr lang="en-GB" dirty="0">
                <a:solidFill>
                  <a:schemeClr val="bg1"/>
                </a:solidFill>
              </a:rPr>
              <a:t>Learning objectives of the session</a:t>
            </a:r>
            <a:r>
              <a:rPr lang="es-ES" b="1" dirty="0" smtClean="0">
                <a:solidFill>
                  <a:srgbClr val="0070C0"/>
                </a:solidFill>
                <a:latin typeface="Berlin Sans FB Demi" panose="020E0802020502020306" pitchFamily="34" charset="0"/>
              </a:rPr>
              <a:t> </a:t>
            </a:r>
            <a:endParaRPr lang="es-ES" b="1" dirty="0">
              <a:solidFill>
                <a:srgbClr val="0070C0"/>
              </a:solidFill>
              <a:latin typeface="Berlin Sans FB Demi" panose="020E0802020502020306" pitchFamily="34" charset="0"/>
            </a:endParaRPr>
          </a:p>
        </p:txBody>
      </p:sp>
      <p:sp>
        <p:nvSpPr>
          <p:cNvPr id="4" name="Oval 3"/>
          <p:cNvSpPr/>
          <p:nvPr/>
        </p:nvSpPr>
        <p:spPr>
          <a:xfrm>
            <a:off x="685800" y="990600"/>
            <a:ext cx="3962400" cy="3657600"/>
          </a:xfrm>
          <a:prstGeom prst="ellipse">
            <a:avLst/>
          </a:prstGeom>
          <a:solidFill>
            <a:srgbClr val="0099CC"/>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1. </a:t>
            </a:r>
            <a:r>
              <a:rPr lang="en-US" sz="2800" dirty="0" smtClean="0">
                <a:solidFill>
                  <a:schemeClr val="bg1"/>
                </a:solidFill>
              </a:rPr>
              <a:t>Key aspects implementation</a:t>
            </a:r>
            <a:endParaRPr lang="en-US" sz="2800" dirty="0">
              <a:solidFill>
                <a:schemeClr val="bg1"/>
              </a:solidFill>
            </a:endParaRPr>
          </a:p>
        </p:txBody>
      </p:sp>
      <p:sp>
        <p:nvSpPr>
          <p:cNvPr id="6" name="Oval 5"/>
          <p:cNvSpPr/>
          <p:nvPr/>
        </p:nvSpPr>
        <p:spPr>
          <a:xfrm>
            <a:off x="4551680" y="1066800"/>
            <a:ext cx="3754120" cy="3581400"/>
          </a:xfrm>
          <a:prstGeom prst="ellipse">
            <a:avLst/>
          </a:prstGeom>
          <a:solidFill>
            <a:srgbClr val="0099CC"/>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2. C</a:t>
            </a:r>
            <a:r>
              <a:rPr lang="en-US" sz="2800" dirty="0" err="1" smtClean="0"/>
              <a:t>ase</a:t>
            </a:r>
            <a:r>
              <a:rPr lang="en-US" sz="2800" dirty="0" smtClean="0"/>
              <a:t> studies – South Australia, Norway</a:t>
            </a:r>
            <a:endParaRPr lang="en-US" sz="2800"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752600" y="5867400"/>
            <a:ext cx="5944235" cy="640080"/>
          </a:xfrm>
          <a:prstGeom prst="rect">
            <a:avLst/>
          </a:prstGeom>
          <a:noFill/>
        </p:spPr>
      </p:pic>
    </p:spTree>
    <p:extLst>
      <p:ext uri="{BB962C8B-B14F-4D97-AF65-F5344CB8AC3E}">
        <p14:creationId xmlns:p14="http://schemas.microsoft.com/office/powerpoint/2010/main" val="242248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South Australia</a:t>
            </a:r>
            <a:endParaRPr lang="en-US" dirty="0">
              <a:solidFill>
                <a:srgbClr val="0070C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077200" cy="5070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2857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SA Governance</a:t>
            </a:r>
            <a:endParaRPr lang="en-US" dirty="0">
              <a:solidFill>
                <a:srgbClr val="0070C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1409700"/>
            <a:ext cx="680085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943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SA Challenges</a:t>
            </a:r>
            <a:endParaRPr lang="en-US" dirty="0">
              <a:solidFill>
                <a:srgbClr val="0070C0"/>
              </a:solidFill>
            </a:endParaRPr>
          </a:p>
        </p:txBody>
      </p:sp>
      <p:sp>
        <p:nvSpPr>
          <p:cNvPr id="3" name="Content Placeholder 2"/>
          <p:cNvSpPr>
            <a:spLocks noGrp="1"/>
          </p:cNvSpPr>
          <p:nvPr>
            <p:ph idx="1"/>
          </p:nvPr>
        </p:nvSpPr>
        <p:spPr/>
        <p:txBody>
          <a:bodyPr/>
          <a:lstStyle/>
          <a:p>
            <a:r>
              <a:rPr lang="en-GB" dirty="0" smtClean="0"/>
              <a:t>Maintaining high level commitment</a:t>
            </a:r>
          </a:p>
          <a:p>
            <a:r>
              <a:rPr lang="en-GB" dirty="0" smtClean="0"/>
              <a:t>Weak capacity</a:t>
            </a:r>
          </a:p>
          <a:p>
            <a:r>
              <a:rPr lang="en-GB" dirty="0" smtClean="0"/>
              <a:t>Better monitoring and reporting</a:t>
            </a:r>
            <a:endParaRPr lang="en-US" dirty="0"/>
          </a:p>
        </p:txBody>
      </p:sp>
    </p:spTree>
    <p:extLst>
      <p:ext uri="{BB962C8B-B14F-4D97-AF65-F5344CB8AC3E}">
        <p14:creationId xmlns:p14="http://schemas.microsoft.com/office/powerpoint/2010/main" val="301235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Norway</a:t>
            </a:r>
            <a:endParaRPr lang="en-US" dirty="0">
              <a:solidFill>
                <a:srgbClr val="0070C0"/>
              </a:solidFill>
            </a:endParaRPr>
          </a:p>
        </p:txBody>
      </p:sp>
      <p:sp>
        <p:nvSpPr>
          <p:cNvPr id="3" name="Content Placeholder 2"/>
          <p:cNvSpPr>
            <a:spLocks noGrp="1"/>
          </p:cNvSpPr>
          <p:nvPr>
            <p:ph idx="1"/>
          </p:nvPr>
        </p:nvSpPr>
        <p:spPr>
          <a:xfrm>
            <a:off x="152400" y="1124743"/>
            <a:ext cx="5410200" cy="4525963"/>
          </a:xfrm>
        </p:spPr>
        <p:txBody>
          <a:bodyPr>
            <a:normAutofit lnSpcReduction="10000"/>
          </a:bodyPr>
          <a:lstStyle/>
          <a:p>
            <a:r>
              <a:rPr lang="en-GB" dirty="0" smtClean="0"/>
              <a:t>Local </a:t>
            </a:r>
            <a:r>
              <a:rPr lang="en-GB" dirty="0" err="1" smtClean="0"/>
              <a:t>govt</a:t>
            </a:r>
            <a:r>
              <a:rPr lang="en-GB" dirty="0" smtClean="0"/>
              <a:t> primary implementer through Public Health Action 2011</a:t>
            </a:r>
          </a:p>
          <a:p>
            <a:r>
              <a:rPr lang="en-GB" dirty="0" smtClean="0"/>
              <a:t>Health overview work</a:t>
            </a:r>
          </a:p>
          <a:p>
            <a:pPr lvl="1"/>
            <a:r>
              <a:rPr lang="en-GB" dirty="0" smtClean="0"/>
              <a:t>Health factors</a:t>
            </a:r>
          </a:p>
          <a:p>
            <a:pPr lvl="1"/>
            <a:r>
              <a:rPr lang="en-GB" dirty="0" smtClean="0"/>
              <a:t>Health care</a:t>
            </a:r>
          </a:p>
          <a:p>
            <a:pPr lvl="1"/>
            <a:r>
              <a:rPr lang="en-GB" dirty="0" smtClean="0"/>
              <a:t>Environment and society</a:t>
            </a:r>
          </a:p>
          <a:p>
            <a:r>
              <a:rPr lang="en-GB" dirty="0" smtClean="0"/>
              <a:t>Primary tool for planning</a:t>
            </a:r>
          </a:p>
          <a:p>
            <a:r>
              <a:rPr lang="en-GB" dirty="0" smtClean="0"/>
              <a:t>Urban planning central focus</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74" t="21941" r="50000" b="14415"/>
          <a:stretch/>
        </p:blipFill>
        <p:spPr bwMode="auto">
          <a:xfrm>
            <a:off x="5744250" y="1600199"/>
            <a:ext cx="3232813" cy="4328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0813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0070C0"/>
                </a:solidFill>
              </a:rPr>
              <a:t>Norway– local government</a:t>
            </a:r>
            <a:endParaRPr lang="en-US" dirty="0">
              <a:solidFill>
                <a:srgbClr val="0070C0"/>
              </a:solidFill>
            </a:endParaRPr>
          </a:p>
        </p:txBody>
      </p:sp>
      <p:sp>
        <p:nvSpPr>
          <p:cNvPr id="3" name="Content Placeholder 2"/>
          <p:cNvSpPr>
            <a:spLocks noGrp="1"/>
          </p:cNvSpPr>
          <p:nvPr>
            <p:ph idx="1"/>
          </p:nvPr>
        </p:nvSpPr>
        <p:spPr/>
        <p:txBody>
          <a:bodyPr/>
          <a:lstStyle/>
          <a:p>
            <a:r>
              <a:rPr lang="en-GB" dirty="0" smtClean="0"/>
              <a:t>Organizational placement of officer for population health, equity</a:t>
            </a:r>
          </a:p>
          <a:p>
            <a:r>
              <a:rPr lang="en-GB" dirty="0" smtClean="0"/>
              <a:t>Unleashing competence and capacity</a:t>
            </a:r>
          </a:p>
          <a:p>
            <a:r>
              <a:rPr lang="en-GB" dirty="0" smtClean="0"/>
              <a:t>Method and data for health overview</a:t>
            </a:r>
          </a:p>
          <a:p>
            <a:r>
              <a:rPr lang="en-GB" dirty="0" smtClean="0"/>
              <a:t>Uncoordinated goals</a:t>
            </a:r>
          </a:p>
          <a:p>
            <a:r>
              <a:rPr lang="en-GB" dirty="0" smtClean="0"/>
              <a:t>Complexity of equity</a:t>
            </a:r>
          </a:p>
          <a:p>
            <a:endParaRPr lang="en-US" dirty="0"/>
          </a:p>
        </p:txBody>
      </p:sp>
    </p:spTree>
    <p:extLst>
      <p:ext uri="{BB962C8B-B14F-4D97-AF65-F5344CB8AC3E}">
        <p14:creationId xmlns:p14="http://schemas.microsoft.com/office/powerpoint/2010/main" val="4063100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381000"/>
            <a:ext cx="8229600" cy="715962"/>
          </a:xfrm>
        </p:spPr>
        <p:txBody>
          <a:bodyPr>
            <a:normAutofit fontScale="90000"/>
          </a:bodyPr>
          <a:lstStyle/>
          <a:p>
            <a:r>
              <a:rPr lang="en-GB" dirty="0">
                <a:solidFill>
                  <a:schemeClr val="bg1"/>
                </a:solidFill>
              </a:rPr>
              <a:t>Learning objectives of the session</a:t>
            </a:r>
            <a:r>
              <a:rPr lang="es-ES" b="1" dirty="0" smtClean="0">
                <a:solidFill>
                  <a:srgbClr val="0070C0"/>
                </a:solidFill>
                <a:latin typeface="Berlin Sans FB Demi" panose="020E0802020502020306" pitchFamily="34" charset="0"/>
              </a:rPr>
              <a:t> </a:t>
            </a:r>
            <a:endParaRPr lang="es-ES" b="1" dirty="0">
              <a:solidFill>
                <a:srgbClr val="0070C0"/>
              </a:solidFill>
              <a:latin typeface="Berlin Sans FB Demi" panose="020E0802020502020306" pitchFamily="34" charset="0"/>
            </a:endParaRPr>
          </a:p>
        </p:txBody>
      </p:sp>
      <p:sp>
        <p:nvSpPr>
          <p:cNvPr id="4" name="Oval 3"/>
          <p:cNvSpPr/>
          <p:nvPr/>
        </p:nvSpPr>
        <p:spPr>
          <a:xfrm>
            <a:off x="685800" y="990600"/>
            <a:ext cx="3962400" cy="3657600"/>
          </a:xfrm>
          <a:prstGeom prst="ellipse">
            <a:avLst/>
          </a:prstGeom>
          <a:solidFill>
            <a:srgbClr val="0099CC"/>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1. </a:t>
            </a:r>
            <a:r>
              <a:rPr lang="en-US" sz="2800" dirty="0" smtClean="0">
                <a:solidFill>
                  <a:schemeClr val="bg1"/>
                </a:solidFill>
              </a:rPr>
              <a:t>Key aspects implementation</a:t>
            </a:r>
            <a:endParaRPr lang="en-US" sz="2800" dirty="0">
              <a:solidFill>
                <a:schemeClr val="bg1"/>
              </a:solidFill>
            </a:endParaRPr>
          </a:p>
        </p:txBody>
      </p:sp>
      <p:sp>
        <p:nvSpPr>
          <p:cNvPr id="6" name="Oval 5"/>
          <p:cNvSpPr/>
          <p:nvPr/>
        </p:nvSpPr>
        <p:spPr>
          <a:xfrm>
            <a:off x="4551680" y="1066800"/>
            <a:ext cx="3754120" cy="3581400"/>
          </a:xfrm>
          <a:prstGeom prst="ellipse">
            <a:avLst/>
          </a:prstGeom>
          <a:solidFill>
            <a:srgbClr val="0099CC"/>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2. C</a:t>
            </a:r>
            <a:r>
              <a:rPr lang="en-US" sz="2800" dirty="0" err="1" smtClean="0"/>
              <a:t>ase</a:t>
            </a:r>
            <a:r>
              <a:rPr lang="en-US" sz="2800" dirty="0" smtClean="0"/>
              <a:t> studies – South Australia, Norway</a:t>
            </a:r>
            <a:endParaRPr lang="en-US" sz="2800"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752600" y="5867400"/>
            <a:ext cx="5944235" cy="640080"/>
          </a:xfrm>
          <a:prstGeom prst="rect">
            <a:avLst/>
          </a:prstGeom>
          <a:noFill/>
        </p:spPr>
      </p:pic>
    </p:spTree>
    <p:extLst>
      <p:ext uri="{BB962C8B-B14F-4D97-AF65-F5344CB8AC3E}">
        <p14:creationId xmlns:p14="http://schemas.microsoft.com/office/powerpoint/2010/main" val="164271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58" y="67265"/>
            <a:ext cx="8229600" cy="1143000"/>
          </a:xfrm>
        </p:spPr>
        <p:txBody>
          <a:bodyPr/>
          <a:lstStyle/>
          <a:p>
            <a:r>
              <a:rPr lang="en-GB" dirty="0" err="1" smtClean="0">
                <a:solidFill>
                  <a:srgbClr val="0070C0"/>
                </a:solidFill>
              </a:rPr>
              <a:t>HiAP</a:t>
            </a:r>
            <a:endParaRPr lang="en-GB" dirty="0">
              <a:solidFill>
                <a:srgbClr val="0070C0"/>
              </a:solidFill>
            </a:endParaRPr>
          </a:p>
        </p:txBody>
      </p:sp>
      <p:sp>
        <p:nvSpPr>
          <p:cNvPr id="4" name="Date Placeholder 3"/>
          <p:cNvSpPr>
            <a:spLocks noGrp="1"/>
          </p:cNvSpPr>
          <p:nvPr>
            <p:ph type="dt" sz="half" idx="10"/>
          </p:nvPr>
        </p:nvSpPr>
        <p:spPr/>
        <p:txBody>
          <a:bodyPr/>
          <a:lstStyle/>
          <a:p>
            <a:fld id="{A407B77F-F0F2-8A44-8F2E-FC561A5B1055}" type="datetime1">
              <a:rPr lang="en-GB" smtClean="0"/>
              <a:t>18/06/2018</a:t>
            </a:fld>
            <a:endParaRPr lang="en-US"/>
          </a:p>
        </p:txBody>
      </p:sp>
      <p:sp>
        <p:nvSpPr>
          <p:cNvPr id="5" name="Slide Number Placeholder 4"/>
          <p:cNvSpPr>
            <a:spLocks noGrp="1"/>
          </p:cNvSpPr>
          <p:nvPr>
            <p:ph type="sldNum" sz="quarter" idx="12"/>
          </p:nvPr>
        </p:nvSpPr>
        <p:spPr/>
        <p:txBody>
          <a:bodyPr/>
          <a:lstStyle/>
          <a:p>
            <a:fld id="{41212A5A-F9B5-467C-81F6-A6659102D0DB}" type="slidenum">
              <a:rPr lang="en-US" smtClean="0"/>
              <a:t>20</a:t>
            </a:fld>
            <a:endParaRPr lang="en-US"/>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76200" y="692696"/>
            <a:ext cx="5719936" cy="5112568"/>
          </a:xfrm>
          <a:prstGeom prst="rect">
            <a:avLst/>
          </a:prstGeom>
          <a:noFill/>
        </p:spPr>
      </p:pic>
      <p:sp>
        <p:nvSpPr>
          <p:cNvPr id="8" name="Rectangle 7"/>
          <p:cNvSpPr/>
          <p:nvPr/>
        </p:nvSpPr>
        <p:spPr>
          <a:xfrm>
            <a:off x="5806296" y="304800"/>
            <a:ext cx="3337704" cy="5693866"/>
          </a:xfrm>
          <a:prstGeom prst="rect">
            <a:avLst/>
          </a:prstGeom>
        </p:spPr>
        <p:txBody>
          <a:bodyPr wrap="square">
            <a:spAutoFit/>
          </a:bodyPr>
          <a:lstStyle/>
          <a:p>
            <a:r>
              <a:rPr lang="en-US" sz="2800" dirty="0" smtClean="0"/>
              <a:t>Norway</a:t>
            </a:r>
          </a:p>
          <a:p>
            <a:pPr marL="457200" indent="-457200">
              <a:buFontTx/>
              <a:buChar char="-"/>
            </a:pPr>
            <a:r>
              <a:rPr lang="en-US" sz="2800" dirty="0" smtClean="0"/>
              <a:t>Start health equity visibility</a:t>
            </a:r>
          </a:p>
          <a:p>
            <a:pPr marL="457200" indent="-457200">
              <a:buFontTx/>
              <a:buChar char="-"/>
            </a:pPr>
            <a:r>
              <a:rPr lang="en-GB" sz="2800" dirty="0" smtClean="0"/>
              <a:t>Public health legislation, inter/d</a:t>
            </a:r>
          </a:p>
          <a:p>
            <a:pPr marL="457200" indent="-457200">
              <a:buFontTx/>
              <a:buChar char="-"/>
            </a:pPr>
            <a:r>
              <a:rPr lang="en-GB" sz="2800" dirty="0" smtClean="0"/>
              <a:t>Co-benefit?</a:t>
            </a:r>
          </a:p>
          <a:p>
            <a:pPr marL="457200" indent="-457200">
              <a:buFontTx/>
              <a:buChar char="-"/>
            </a:pPr>
            <a:r>
              <a:rPr lang="en-GB" sz="2800" dirty="0" smtClean="0"/>
              <a:t>Relationships?</a:t>
            </a:r>
          </a:p>
          <a:p>
            <a:pPr marL="457200" indent="-457200">
              <a:buFontTx/>
              <a:buChar char="-"/>
            </a:pPr>
            <a:r>
              <a:rPr lang="en-GB" sz="2800" dirty="0" smtClean="0"/>
              <a:t>Flexible?</a:t>
            </a:r>
            <a:endParaRPr lang="en-US" sz="2800" dirty="0" smtClean="0"/>
          </a:p>
          <a:p>
            <a:r>
              <a:rPr lang="en-US" sz="2800" dirty="0" smtClean="0"/>
              <a:t>South Australia</a:t>
            </a:r>
          </a:p>
          <a:p>
            <a:pPr marL="457200" indent="-457200">
              <a:buFontTx/>
              <a:buChar char="-"/>
            </a:pPr>
            <a:r>
              <a:rPr lang="en-US" sz="2800" dirty="0" smtClean="0"/>
              <a:t>Start development plan</a:t>
            </a:r>
          </a:p>
          <a:p>
            <a:pPr marL="457200" indent="-457200">
              <a:buFontTx/>
              <a:buChar char="-"/>
            </a:pPr>
            <a:r>
              <a:rPr lang="en-GB" sz="2800" dirty="0" smtClean="0"/>
              <a:t>Public health legislation, </a:t>
            </a:r>
            <a:r>
              <a:rPr lang="en-GB" sz="2800" dirty="0"/>
              <a:t>inter/d</a:t>
            </a:r>
            <a:endParaRPr lang="en-GB" sz="2800" dirty="0" smtClean="0"/>
          </a:p>
        </p:txBody>
      </p:sp>
    </p:spTree>
    <p:extLst>
      <p:ext uri="{BB962C8B-B14F-4D97-AF65-F5344CB8AC3E}">
        <p14:creationId xmlns:p14="http://schemas.microsoft.com/office/powerpoint/2010/main" val="14250450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736" t="65322" r="25000" b="14989"/>
          <a:stretch/>
        </p:blipFill>
        <p:spPr bwMode="auto">
          <a:xfrm>
            <a:off x="221499" y="3828421"/>
            <a:ext cx="8082246" cy="201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Wave 2"/>
          <p:cNvSpPr/>
          <p:nvPr/>
        </p:nvSpPr>
        <p:spPr>
          <a:xfrm>
            <a:off x="-10192" y="7074"/>
            <a:ext cx="9180511" cy="3574325"/>
          </a:xfrm>
          <a:prstGeom prst="wave">
            <a:avLst>
              <a:gd name="adj1" fmla="val 12500"/>
              <a:gd name="adj2" fmla="val 210"/>
            </a:avLst>
          </a:prstGeom>
          <a:solidFill>
            <a:srgbClr val="0099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21499" y="824740"/>
            <a:ext cx="8640960" cy="2308324"/>
          </a:xfrm>
          <a:prstGeom prst="rect">
            <a:avLst/>
          </a:prstGeom>
          <a:noFill/>
        </p:spPr>
        <p:txBody>
          <a:bodyPr wrap="square" rtlCol="0">
            <a:spAutoFit/>
          </a:bodyPr>
          <a:lstStyle/>
          <a:p>
            <a:pPr algn="ctr"/>
            <a:r>
              <a:rPr lang="en-GB" sz="2400" b="1" dirty="0">
                <a:solidFill>
                  <a:schemeClr val="accent5">
                    <a:lumMod val="40000"/>
                    <a:lumOff val="60000"/>
                  </a:schemeClr>
                </a:solidFill>
                <a:latin typeface="Bodoni SvtyTwo ITC TT-Book"/>
                <a:ea typeface="Bodoni SvtyTwo ITC TT-Book"/>
                <a:cs typeface="Times New Roman" pitchFamily="18" charset="0"/>
              </a:rPr>
              <a:t>Thank you for your attention!</a:t>
            </a:r>
          </a:p>
          <a:p>
            <a:endParaRPr lang="en-GB" sz="2400" b="1" dirty="0">
              <a:solidFill>
                <a:schemeClr val="accent5">
                  <a:lumMod val="40000"/>
                  <a:lumOff val="60000"/>
                </a:schemeClr>
              </a:solidFill>
              <a:latin typeface="Bodoni SvtyTwo ITC TT-Book"/>
              <a:ea typeface="Bodoni SvtyTwo ITC TT-Book"/>
              <a:cs typeface="Times New Roman" pitchFamily="18" charset="0"/>
            </a:endParaRPr>
          </a:p>
          <a:p>
            <a:pPr algn="ctr"/>
            <a:r>
              <a:rPr lang="en-GB" sz="2400" b="1" dirty="0">
                <a:solidFill>
                  <a:schemeClr val="accent5">
                    <a:lumMod val="40000"/>
                    <a:lumOff val="60000"/>
                  </a:schemeClr>
                </a:solidFill>
                <a:latin typeface="Bodoni SvtyTwo ITC TT-Book"/>
                <a:ea typeface="Bodoni SvtyTwo ITC TT-Book"/>
                <a:cs typeface="Times New Roman" pitchFamily="18" charset="0"/>
              </a:rPr>
              <a:t>Q&amp;A? </a:t>
            </a:r>
          </a:p>
          <a:p>
            <a:pPr algn="ctr"/>
            <a:endParaRPr lang="en-GB" sz="2400" b="1" dirty="0" smtClean="0">
              <a:solidFill>
                <a:schemeClr val="accent5">
                  <a:lumMod val="40000"/>
                  <a:lumOff val="60000"/>
                </a:schemeClr>
              </a:solidFill>
              <a:latin typeface="Bodoni SvtyTwo ITC TT-Book"/>
              <a:ea typeface="Bodoni SvtyTwo ITC TT-Book"/>
              <a:cs typeface="Times New Roman" pitchFamily="18" charset="0"/>
            </a:endParaRPr>
          </a:p>
          <a:p>
            <a:pPr algn="ctr"/>
            <a:r>
              <a:rPr lang="en-GB" sz="2400" b="1" dirty="0" smtClean="0">
                <a:solidFill>
                  <a:schemeClr val="accent5">
                    <a:lumMod val="40000"/>
                    <a:lumOff val="60000"/>
                  </a:schemeClr>
                </a:solidFill>
                <a:latin typeface="Bodoni SvtyTwo ITC TT-Book"/>
                <a:ea typeface="Bodoni SvtyTwo ITC TT-Book"/>
                <a:cs typeface="Times New Roman" pitchFamily="18" charset="0"/>
              </a:rPr>
              <a:t>valentinen@who.int</a:t>
            </a:r>
            <a:r>
              <a:rPr lang="en-GB" sz="2400" b="1" dirty="0">
                <a:solidFill>
                  <a:schemeClr val="accent5">
                    <a:lumMod val="40000"/>
                    <a:lumOff val="60000"/>
                  </a:schemeClr>
                </a:solidFill>
                <a:latin typeface="Bodoni SvtyTwo ITC TT-Book"/>
                <a:ea typeface="Bodoni SvtyTwo ITC TT-Book"/>
                <a:cs typeface="Times New Roman" pitchFamily="18" charset="0"/>
              </a:rPr>
              <a:t/>
            </a:r>
            <a:br>
              <a:rPr lang="en-GB" sz="2400" b="1" dirty="0">
                <a:solidFill>
                  <a:schemeClr val="accent5">
                    <a:lumMod val="40000"/>
                    <a:lumOff val="60000"/>
                  </a:schemeClr>
                </a:solidFill>
                <a:latin typeface="Bodoni SvtyTwo ITC TT-Book"/>
                <a:ea typeface="Bodoni SvtyTwo ITC TT-Book"/>
                <a:cs typeface="Times New Roman" pitchFamily="18" charset="0"/>
              </a:rPr>
            </a:br>
            <a:endParaRPr lang="en-GB" sz="2400" b="1" dirty="0">
              <a:solidFill>
                <a:schemeClr val="accent5">
                  <a:lumMod val="40000"/>
                  <a:lumOff val="60000"/>
                </a:schemeClr>
              </a:solidFill>
              <a:latin typeface="Bodoni SvtyTwo ITC TT-Book"/>
              <a:ea typeface="Bodoni SvtyTwo ITC TT-Book"/>
              <a:cs typeface="Times New Roman" pitchFamily="18"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343709" y="5496782"/>
            <a:ext cx="6396539" cy="640080"/>
          </a:xfrm>
          <a:prstGeom prst="rect">
            <a:avLst/>
          </a:prstGeom>
          <a:noFill/>
        </p:spPr>
      </p:pic>
    </p:spTree>
    <p:extLst>
      <p:ext uri="{BB962C8B-B14F-4D97-AF65-F5344CB8AC3E}">
        <p14:creationId xmlns:p14="http://schemas.microsoft.com/office/powerpoint/2010/main" val="2450240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GB" dirty="0" smtClean="0"/>
              <a:t>Other</a:t>
            </a:r>
            <a:endParaRPr lang="en-US" dirty="0"/>
          </a:p>
        </p:txBody>
      </p:sp>
      <p:sp>
        <p:nvSpPr>
          <p:cNvPr id="3" name="Footer Placeholder 2"/>
          <p:cNvSpPr>
            <a:spLocks noGrp="1"/>
          </p:cNvSpPr>
          <p:nvPr>
            <p:ph type="ftr" sz="quarter" idx="11"/>
          </p:nvPr>
        </p:nvSpPr>
        <p:spPr/>
        <p:txBody>
          <a:bodyPr/>
          <a:lstStyle/>
          <a:p>
            <a:r>
              <a:rPr lang="en-US" smtClean="0"/>
              <a:t>Orielle Solar</a:t>
            </a:r>
            <a:endParaRPr lang="en-US"/>
          </a:p>
        </p:txBody>
      </p:sp>
    </p:spTree>
    <p:extLst>
      <p:ext uri="{BB962C8B-B14F-4D97-AF65-F5344CB8AC3E}">
        <p14:creationId xmlns:p14="http://schemas.microsoft.com/office/powerpoint/2010/main" val="226405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GB" dirty="0" smtClean="0"/>
              <a:t>Intersectoral Intervention packages</a:t>
            </a:r>
            <a:endParaRPr lang="en-GB" dirty="0"/>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7235" t="40269" r="44186" b="35948"/>
          <a:stretch/>
        </p:blipFill>
        <p:spPr bwMode="auto">
          <a:xfrm>
            <a:off x="80995" y="1295400"/>
            <a:ext cx="908332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4458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974" t="21444" r="23940" b="31123"/>
          <a:stretch/>
        </p:blipFill>
        <p:spPr bwMode="auto">
          <a:xfrm>
            <a:off x="539552" y="980728"/>
            <a:ext cx="3960440" cy="4609844"/>
          </a:xfrm>
          <a:prstGeom prst="rect">
            <a:avLst/>
          </a:prstGeom>
          <a:solidFill>
            <a:schemeClr val="bg1"/>
          </a:solidFill>
          <a:ln>
            <a:noFill/>
          </a:ln>
          <a:extLst/>
        </p:spPr>
      </p:pic>
      <p:sp>
        <p:nvSpPr>
          <p:cNvPr id="2" name="Title 1"/>
          <p:cNvSpPr>
            <a:spLocks noGrp="1"/>
          </p:cNvSpPr>
          <p:nvPr>
            <p:ph type="title"/>
          </p:nvPr>
        </p:nvSpPr>
        <p:spPr>
          <a:xfrm>
            <a:off x="385192" y="44624"/>
            <a:ext cx="8229600" cy="1143000"/>
          </a:xfrm>
        </p:spPr>
        <p:txBody>
          <a:bodyPr>
            <a:normAutofit fontScale="90000"/>
          </a:bodyPr>
          <a:lstStyle/>
          <a:p>
            <a:r>
              <a:rPr lang="en-GB" smtClean="0"/>
              <a:t>Misvaluation of policy interventions</a:t>
            </a:r>
            <a:endParaRPr lang="en-GB"/>
          </a:p>
        </p:txBody>
      </p:sp>
      <p:sp>
        <p:nvSpPr>
          <p:cNvPr id="6" name="TextBox 5"/>
          <p:cNvSpPr txBox="1"/>
          <p:nvPr/>
        </p:nvSpPr>
        <p:spPr>
          <a:xfrm>
            <a:off x="503548" y="5762155"/>
            <a:ext cx="2016224" cy="646331"/>
          </a:xfrm>
          <a:prstGeom prst="rect">
            <a:avLst/>
          </a:prstGeom>
          <a:noFill/>
        </p:spPr>
        <p:txBody>
          <a:bodyPr wrap="square" rtlCol="0">
            <a:spAutoFit/>
          </a:bodyPr>
          <a:lstStyle/>
          <a:p>
            <a:r>
              <a:rPr lang="en-GB" dirty="0" smtClean="0"/>
              <a:t>Source: McDaid, Wismar 2017</a:t>
            </a:r>
            <a:endParaRPr lang="en-GB" dirty="0"/>
          </a:p>
        </p:txBody>
      </p:sp>
      <p:sp>
        <p:nvSpPr>
          <p:cNvPr id="7" name="Content Placeholder 7"/>
          <p:cNvSpPr txBox="1">
            <a:spLocks/>
          </p:cNvSpPr>
          <p:nvPr/>
        </p:nvSpPr>
        <p:spPr>
          <a:xfrm>
            <a:off x="4499992" y="1889448"/>
            <a:ext cx="4104456" cy="4968552"/>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4000" i="1" dirty="0" smtClean="0">
                <a:latin typeface="Browallia New" panose="020B0604020202020204" pitchFamily="34" charset="-34"/>
                <a:cs typeface="Browallia New" panose="020B0604020202020204" pitchFamily="34" charset="-34"/>
              </a:rPr>
              <a:t> “Working across sectors offers new opportunities,.. if policies to meet targets for energy use, climate change, air quality and health were made together rather than separately, 40% of total costs could be saved, amounting to US$ 80 billion annually […] ..less than 1.5% of international funding for climate adaptation has been allocated to health projects”.</a:t>
            </a:r>
          </a:p>
          <a:p>
            <a:pPr marL="0" indent="0" algn="ctr">
              <a:buFont typeface="Arial" panose="020B0604020202020204" pitchFamily="34" charset="0"/>
              <a:buNone/>
            </a:pPr>
            <a:endParaRPr lang="en-US" sz="4000" i="1" dirty="0" smtClean="0">
              <a:latin typeface="Browallia New" panose="020B0604020202020204" pitchFamily="34" charset="-34"/>
              <a:cs typeface="Browallia New" panose="020B0604020202020204" pitchFamily="34" charset="-34"/>
            </a:endParaRPr>
          </a:p>
          <a:p>
            <a:pPr marL="0" indent="0" algn="r">
              <a:buFont typeface="Arial" panose="020B0604020202020204" pitchFamily="34" charset="0"/>
              <a:buNone/>
            </a:pPr>
            <a:r>
              <a:rPr lang="en-GB" sz="3300" dirty="0"/>
              <a:t>Report by the Secretariat on the “Progress in the implementation of the 2030 Agenda for Sustainable Development”, December 2016.</a:t>
            </a:r>
          </a:p>
        </p:txBody>
      </p:sp>
    </p:spTree>
    <p:extLst>
      <p:ext uri="{BB962C8B-B14F-4D97-AF65-F5344CB8AC3E}">
        <p14:creationId xmlns:p14="http://schemas.microsoft.com/office/powerpoint/2010/main" val="4097611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247" y="269776"/>
            <a:ext cx="8229600" cy="1143000"/>
          </a:xfrm>
        </p:spPr>
        <p:txBody>
          <a:bodyPr>
            <a:normAutofit/>
          </a:bodyPr>
          <a:lstStyle/>
          <a:p>
            <a:pPr algn="l">
              <a:tabLst>
                <a:tab pos="6553200" algn="l"/>
              </a:tabLst>
            </a:pPr>
            <a:r>
              <a:rPr lang="en-US" sz="3200" dirty="0" smtClean="0">
                <a:solidFill>
                  <a:srgbClr val="117CB2"/>
                </a:solidFill>
                <a:latin typeface="Arial" pitchFamily="34" charset="0"/>
                <a:ea typeface="Bodoni SvtyTwo ITC TT-Book"/>
                <a:cs typeface="Times New Roman" pitchFamily="18" charset="0"/>
              </a:rPr>
              <a:t>Discussion</a:t>
            </a:r>
            <a:endParaRPr lang="en-GB" sz="3200" dirty="0">
              <a:solidFill>
                <a:srgbClr val="117CB2"/>
              </a:solidFill>
              <a:latin typeface="Arial" pitchFamily="34" charset="0"/>
              <a:ea typeface="Bodoni SvtyTwo ITC TT-Book"/>
              <a:cs typeface="Times New Roman" pitchFamily="18" charset="0"/>
            </a:endParaRPr>
          </a:p>
        </p:txBody>
      </p:sp>
      <p:sp>
        <p:nvSpPr>
          <p:cNvPr id="3" name="Content Placeholder 2"/>
          <p:cNvSpPr>
            <a:spLocks noGrp="1"/>
          </p:cNvSpPr>
          <p:nvPr>
            <p:ph idx="1"/>
          </p:nvPr>
        </p:nvSpPr>
        <p:spPr>
          <a:xfrm>
            <a:off x="-3886200" y="6911876"/>
            <a:ext cx="8229600" cy="4525963"/>
          </a:xfrm>
        </p:spPr>
        <p:txBody>
          <a:bodyPr>
            <a:normAutofit fontScale="92500" lnSpcReduction="10000"/>
          </a:bodyPr>
          <a:lstStyle/>
          <a:p>
            <a:pPr marL="457200" lvl="1" indent="0">
              <a:buNone/>
            </a:pPr>
            <a:endParaRPr lang="en-US" sz="3000" b="1" dirty="0" smtClean="0"/>
          </a:p>
          <a:p>
            <a:r>
              <a:rPr lang="en-US" b="1" dirty="0" smtClean="0"/>
              <a:t>"</a:t>
            </a:r>
            <a:r>
              <a:rPr lang="en-US" b="1" dirty="0"/>
              <a:t>How does evidence-informed policy and practice </a:t>
            </a:r>
            <a:r>
              <a:rPr lang="en-US" b="1" dirty="0" smtClean="0"/>
              <a:t>change happen?"</a:t>
            </a:r>
          </a:p>
          <a:p>
            <a:r>
              <a:rPr lang="en-US" b="1" dirty="0" smtClean="0"/>
              <a:t>"How, or when, does intersectoral action contribute to addressing social determinants of health and improving health equity?" </a:t>
            </a:r>
            <a:endParaRPr lang="en-US" dirty="0" smtClean="0"/>
          </a:p>
          <a:p>
            <a:r>
              <a:rPr lang="en-US" b="1" dirty="0" smtClean="0"/>
              <a:t>"What ways of thinking about intersectoral action help to strategize on ways forward for establishing a Health in All Policies approach in countries?"</a:t>
            </a:r>
            <a:endParaRPr lang="en-US" dirty="0"/>
          </a:p>
        </p:txBody>
      </p:sp>
      <p:sp>
        <p:nvSpPr>
          <p:cNvPr id="7" name="Footer Placeholder 6"/>
          <p:cNvSpPr>
            <a:spLocks noGrp="1"/>
          </p:cNvSpPr>
          <p:nvPr>
            <p:ph type="ftr" sz="quarter" idx="11"/>
          </p:nvPr>
        </p:nvSpPr>
        <p:spPr>
          <a:xfrm>
            <a:off x="3124200" y="6324600"/>
            <a:ext cx="3733800" cy="396875"/>
          </a:xfrm>
        </p:spPr>
        <p:txBody>
          <a:bodyPr/>
          <a:lstStyle/>
          <a:p>
            <a:r>
              <a:rPr lang="en-US" dirty="0"/>
              <a:t>WHO Rockefeller-funded project on Supporting Regional Positions on Health in All Policies–   Africa</a:t>
            </a:r>
            <a:endParaRPr lang="en-GB" dirty="0"/>
          </a:p>
          <a:p>
            <a:endParaRPr lang="en-GB" dirty="0"/>
          </a:p>
        </p:txBody>
      </p:sp>
      <p:pic>
        <p:nvPicPr>
          <p:cNvPr id="12" name="Picture 11" descr="IMG_167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399" y="260648"/>
            <a:ext cx="1008112" cy="1152128"/>
          </a:xfrm>
          <a:prstGeom prst="rect">
            <a:avLst/>
          </a:prstGeom>
        </p:spPr>
      </p:pic>
      <p:sp>
        <p:nvSpPr>
          <p:cNvPr id="6" name="Line 6"/>
          <p:cNvSpPr>
            <a:spLocks noChangeShapeType="1"/>
          </p:cNvSpPr>
          <p:nvPr/>
        </p:nvSpPr>
        <p:spPr bwMode="auto">
          <a:xfrm>
            <a:off x="427756" y="260648"/>
            <a:ext cx="8176691" cy="0"/>
          </a:xfrm>
          <a:prstGeom prst="line">
            <a:avLst/>
          </a:prstGeom>
          <a:noFill/>
          <a:ln w="50800">
            <a:solidFill>
              <a:srgbClr val="117CB2"/>
            </a:solidFill>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Line 5"/>
          <p:cNvSpPr>
            <a:spLocks noChangeShapeType="1"/>
          </p:cNvSpPr>
          <p:nvPr/>
        </p:nvSpPr>
        <p:spPr bwMode="auto">
          <a:xfrm>
            <a:off x="427756" y="1412776"/>
            <a:ext cx="8248699" cy="0"/>
          </a:xfrm>
          <a:prstGeom prst="line">
            <a:avLst/>
          </a:prstGeom>
          <a:noFill/>
          <a:ln w="50800">
            <a:solidFill>
              <a:srgbClr val="117CB2"/>
            </a:solidFill>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Content Placeholder 2"/>
          <p:cNvSpPr txBox="1">
            <a:spLocks/>
          </p:cNvSpPr>
          <p:nvPr/>
        </p:nvSpPr>
        <p:spPr>
          <a:xfrm>
            <a:off x="4953000" y="1600200"/>
            <a:ext cx="3886200" cy="452596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Font typeface="Arial" pitchFamily="34" charset="0"/>
              <a:buNone/>
            </a:pPr>
            <a:endParaRPr lang="en-US" sz="3000" b="1" dirty="0" smtClean="0"/>
          </a:p>
          <a:p>
            <a:r>
              <a:rPr lang="en-US" b="1" dirty="0" smtClean="0"/>
              <a:t>"What ways of thinking about existing experiences of intersectoral action are most relevant and useful …</a:t>
            </a:r>
          </a:p>
          <a:p>
            <a:r>
              <a:rPr lang="en-US" b="1" dirty="0" smtClean="0"/>
              <a:t>-To think about how to improve?</a:t>
            </a:r>
          </a:p>
          <a:p>
            <a:r>
              <a:rPr lang="en-US" b="1" dirty="0" smtClean="0"/>
              <a:t>-To think about ways forward for establishing a Health in All Policies approach in countries?"</a:t>
            </a:r>
          </a:p>
          <a:p>
            <a:endParaRPr lang="en-US" dirty="0"/>
          </a:p>
        </p:txBody>
      </p:sp>
      <p:pic>
        <p:nvPicPr>
          <p:cNvPr id="18433"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28892" t="13368" r="31283" b="16255"/>
          <a:stretch/>
        </p:blipFill>
        <p:spPr bwMode="auto">
          <a:xfrm>
            <a:off x="152400" y="1412776"/>
            <a:ext cx="5181600" cy="514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44930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32824" cy="1143000"/>
          </a:xfrm>
        </p:spPr>
        <p:txBody>
          <a:bodyPr>
            <a:normAutofit/>
          </a:bodyPr>
          <a:lstStyle/>
          <a:p>
            <a:r>
              <a:rPr lang="en-GB" dirty="0" smtClean="0">
                <a:solidFill>
                  <a:srgbClr val="0070C0"/>
                </a:solidFill>
              </a:rPr>
              <a:t>Unintended consequences</a:t>
            </a:r>
            <a:endParaRPr lang="en-GB" dirty="0">
              <a:solidFill>
                <a:srgbClr val="0070C0"/>
              </a:solidFill>
            </a:endParaRPr>
          </a:p>
        </p:txBody>
      </p:sp>
      <p:pic>
        <p:nvPicPr>
          <p:cNvPr id="3" name="Picture 2" descr="http://lusaka.sites.unicnetwork.org/files/2015/09/Infographic_five_elements.png"/>
          <p:cNvPicPr>
            <a:picLocks noChangeAspect="1" noChangeArrowheads="1"/>
          </p:cNvPicPr>
          <p:nvPr/>
        </p:nvPicPr>
        <p:blipFill>
          <a:blip r:embed="rId2" cstate="print"/>
          <a:srcRect/>
          <a:stretch>
            <a:fillRect/>
          </a:stretch>
        </p:blipFill>
        <p:spPr bwMode="auto">
          <a:xfrm>
            <a:off x="-108520" y="1124744"/>
            <a:ext cx="4032448" cy="4032448"/>
          </a:xfrm>
          <a:prstGeom prst="rect">
            <a:avLst/>
          </a:prstGeom>
          <a:noFill/>
        </p:spPr>
      </p:pic>
      <p:sp>
        <p:nvSpPr>
          <p:cNvPr id="4" name="TextBox 3"/>
          <p:cNvSpPr txBox="1"/>
          <p:nvPr/>
        </p:nvSpPr>
        <p:spPr>
          <a:xfrm>
            <a:off x="4779888" y="1412776"/>
            <a:ext cx="4104456" cy="830997"/>
          </a:xfrm>
          <a:prstGeom prst="rect">
            <a:avLst/>
          </a:prstGeom>
          <a:noFill/>
        </p:spPr>
        <p:txBody>
          <a:bodyPr wrap="square" rtlCol="0">
            <a:spAutoFit/>
          </a:bodyPr>
          <a:lstStyle/>
          <a:p>
            <a:r>
              <a:rPr lang="en-US" sz="2400" smtClean="0"/>
              <a:t>Health, greenhouse gas, social inequalities</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2841302105"/>
              </p:ext>
            </p:extLst>
          </p:nvPr>
        </p:nvGraphicFramePr>
        <p:xfrm>
          <a:off x="3419872" y="2420888"/>
          <a:ext cx="5724129" cy="4389120"/>
        </p:xfrm>
        <a:graphic>
          <a:graphicData uri="http://schemas.openxmlformats.org/drawingml/2006/table">
            <a:tbl>
              <a:tblPr firstRow="1" bandRow="1">
                <a:tableStyleId>{5C22544A-7EE6-4342-B048-85BDC9FD1C3A}</a:tableStyleId>
              </a:tblPr>
              <a:tblGrid>
                <a:gridCol w="1106561"/>
                <a:gridCol w="1183090"/>
                <a:gridCol w="1144826"/>
                <a:gridCol w="1144826"/>
                <a:gridCol w="1144826"/>
              </a:tblGrid>
              <a:tr h="1439037">
                <a:tc>
                  <a:txBody>
                    <a:bodyPr/>
                    <a:lstStyle/>
                    <a:p>
                      <a:endParaRPr lang="en-US" dirty="0"/>
                    </a:p>
                  </a:txBody>
                  <a:tcPr marL="68580" marR="68580">
                    <a:solidFill>
                      <a:schemeClr val="bg1">
                        <a:alpha val="0"/>
                      </a:schemeClr>
                    </a:solidFill>
                  </a:tcPr>
                </a:tc>
                <a:tc>
                  <a:txBody>
                    <a:bodyPr/>
                    <a:lstStyle/>
                    <a:p>
                      <a:r>
                        <a:rPr lang="en-US" dirty="0" smtClean="0"/>
                        <a:t>Health benefits (deaths avoided per year)</a:t>
                      </a:r>
                      <a:endParaRPr lang="en-US" dirty="0"/>
                    </a:p>
                  </a:txBody>
                  <a:tcPr marL="68580" marR="68580">
                    <a:solidFill>
                      <a:srgbClr val="6666FF"/>
                    </a:solidFill>
                  </a:tcPr>
                </a:tc>
                <a:tc>
                  <a:txBody>
                    <a:bodyPr/>
                    <a:lstStyle/>
                    <a:p>
                      <a:r>
                        <a:rPr lang="en-US" dirty="0" smtClean="0"/>
                        <a:t>GHG emissions (MtCO</a:t>
                      </a:r>
                      <a:r>
                        <a:rPr lang="en-US" baseline="-25000" dirty="0" smtClean="0"/>
                        <a:t>2</a:t>
                      </a:r>
                      <a:r>
                        <a:rPr lang="en-US" dirty="0" smtClean="0"/>
                        <a:t>e per year)</a:t>
                      </a:r>
                      <a:endParaRPr lang="en-US" dirty="0"/>
                    </a:p>
                  </a:txBody>
                  <a:tcPr marL="68580" marR="68580">
                    <a:solidFill>
                      <a:srgbClr val="00B050"/>
                    </a:solidFill>
                  </a:tcPr>
                </a:tc>
                <a:tc>
                  <a:txBody>
                    <a:bodyPr/>
                    <a:lstStyle/>
                    <a:p>
                      <a:r>
                        <a:rPr lang="en-US" smtClean="0"/>
                        <a:t>Who</a:t>
                      </a:r>
                      <a:r>
                        <a:rPr lang="en-US" baseline="0" smtClean="0"/>
                        <a:t> benefits more health-wise</a:t>
                      </a:r>
                      <a:endParaRPr lang="en-US" dirty="0"/>
                    </a:p>
                  </a:txBody>
                  <a:tcPr marL="68580" marR="68580">
                    <a:solidFill>
                      <a:srgbClr val="00B050"/>
                    </a:solidFill>
                  </a:tcPr>
                </a:tc>
                <a:tc>
                  <a:txBody>
                    <a:bodyPr/>
                    <a:lstStyle/>
                    <a:p>
                      <a:r>
                        <a:rPr lang="en-US" smtClean="0"/>
                        <a:t>Who bears</a:t>
                      </a:r>
                      <a:r>
                        <a:rPr lang="en-US" baseline="0" smtClean="0"/>
                        <a:t> more costs</a:t>
                      </a:r>
                      <a:endParaRPr lang="en-US" dirty="0"/>
                    </a:p>
                  </a:txBody>
                  <a:tcPr marL="68580" marR="68580">
                    <a:solidFill>
                      <a:srgbClr val="ED8A13"/>
                    </a:solidFill>
                  </a:tcPr>
                </a:tc>
              </a:tr>
              <a:tr h="1439037">
                <a:tc>
                  <a:txBody>
                    <a:bodyPr/>
                    <a:lstStyle/>
                    <a:p>
                      <a:r>
                        <a:rPr lang="en-US" dirty="0" smtClean="0"/>
                        <a:t>All car stages ≤ 5 miles replaced</a:t>
                      </a:r>
                      <a:r>
                        <a:rPr lang="en-US" baseline="0" dirty="0" smtClean="0"/>
                        <a:t> by cycling</a:t>
                      </a:r>
                      <a:endParaRPr lang="en-US" dirty="0"/>
                    </a:p>
                  </a:txBody>
                  <a:tcPr marL="68580" marR="68580"/>
                </a:tc>
                <a:tc>
                  <a:txBody>
                    <a:bodyPr/>
                    <a:lstStyle/>
                    <a:p>
                      <a:r>
                        <a:rPr lang="en-US" dirty="0" smtClean="0">
                          <a:solidFill>
                            <a:schemeClr val="bg1"/>
                          </a:solidFill>
                        </a:rPr>
                        <a:t>5000</a:t>
                      </a:r>
                      <a:endParaRPr lang="en-US" dirty="0">
                        <a:solidFill>
                          <a:schemeClr val="bg1"/>
                        </a:solidFill>
                      </a:endParaRPr>
                    </a:p>
                  </a:txBody>
                  <a:tcPr marL="68580" marR="68580">
                    <a:solidFill>
                      <a:srgbClr val="6666FF"/>
                    </a:solidFill>
                  </a:tcPr>
                </a:tc>
                <a:tc>
                  <a:txBody>
                    <a:bodyPr/>
                    <a:lstStyle/>
                    <a:p>
                      <a:r>
                        <a:rPr lang="en-US" dirty="0" smtClean="0">
                          <a:solidFill>
                            <a:schemeClr val="bg1"/>
                          </a:solidFill>
                        </a:rPr>
                        <a:t>- 6</a:t>
                      </a:r>
                      <a:endParaRPr lang="en-US" dirty="0">
                        <a:solidFill>
                          <a:schemeClr val="bg1"/>
                        </a:solidFill>
                      </a:endParaRPr>
                    </a:p>
                  </a:txBody>
                  <a:tcPr marL="68580" marR="68580">
                    <a:solidFill>
                      <a:srgbClr val="00B050"/>
                    </a:solidFill>
                  </a:tcPr>
                </a:tc>
                <a:tc>
                  <a:txBody>
                    <a:bodyPr/>
                    <a:lstStyle/>
                    <a:p>
                      <a:r>
                        <a:rPr lang="en-US" smtClean="0">
                          <a:solidFill>
                            <a:schemeClr val="bg1"/>
                          </a:solidFill>
                        </a:rPr>
                        <a:t>High and medium</a:t>
                      </a:r>
                      <a:r>
                        <a:rPr lang="en-US" baseline="0" smtClean="0">
                          <a:solidFill>
                            <a:schemeClr val="bg1"/>
                          </a:solidFill>
                        </a:rPr>
                        <a:t> Socio-economic groups</a:t>
                      </a:r>
                      <a:endParaRPr lang="en-US" dirty="0">
                        <a:solidFill>
                          <a:schemeClr val="bg1"/>
                        </a:solidFill>
                      </a:endParaRPr>
                    </a:p>
                  </a:txBody>
                  <a:tcPr marL="68580" marR="68580">
                    <a:solidFill>
                      <a:srgbClr val="00B050"/>
                    </a:solidFill>
                  </a:tcPr>
                </a:tc>
                <a:tc>
                  <a:txBody>
                    <a:bodyPr/>
                    <a:lstStyle/>
                    <a:p>
                      <a:r>
                        <a:rPr lang="en-US" smtClean="0">
                          <a:solidFill>
                            <a:schemeClr val="bg1"/>
                          </a:solidFill>
                        </a:rPr>
                        <a:t>Lower Socio-economic</a:t>
                      </a:r>
                      <a:r>
                        <a:rPr lang="en-US" baseline="0" smtClean="0">
                          <a:solidFill>
                            <a:schemeClr val="bg1"/>
                          </a:solidFill>
                        </a:rPr>
                        <a:t> groups</a:t>
                      </a:r>
                      <a:endParaRPr lang="en-US" dirty="0">
                        <a:solidFill>
                          <a:schemeClr val="bg1"/>
                        </a:solidFill>
                      </a:endParaRPr>
                    </a:p>
                  </a:txBody>
                  <a:tcPr marL="68580" marR="68580">
                    <a:solidFill>
                      <a:srgbClr val="ED8A13"/>
                    </a:solidFill>
                  </a:tcPr>
                </a:tc>
              </a:tr>
              <a:tr h="1439037">
                <a:tc>
                  <a:txBody>
                    <a:bodyPr/>
                    <a:lstStyle/>
                    <a:p>
                      <a:r>
                        <a:rPr lang="en-US" dirty="0" smtClean="0"/>
                        <a:t>Everyone eats +5 portions</a:t>
                      </a:r>
                      <a:r>
                        <a:rPr lang="en-US" baseline="0" dirty="0" smtClean="0"/>
                        <a:t> of F&amp;V per day</a:t>
                      </a:r>
                      <a:endParaRPr lang="en-US" dirty="0"/>
                    </a:p>
                  </a:txBody>
                  <a:tcPr marL="68580" marR="68580"/>
                </a:tc>
                <a:tc>
                  <a:txBody>
                    <a:bodyPr/>
                    <a:lstStyle/>
                    <a:p>
                      <a:r>
                        <a:rPr lang="en-US" dirty="0" smtClean="0">
                          <a:solidFill>
                            <a:schemeClr val="bg1"/>
                          </a:solidFill>
                        </a:rPr>
                        <a:t>5500</a:t>
                      </a:r>
                      <a:endParaRPr lang="en-US" dirty="0">
                        <a:solidFill>
                          <a:schemeClr val="bg1"/>
                        </a:solidFill>
                      </a:endParaRPr>
                    </a:p>
                  </a:txBody>
                  <a:tcPr marL="68580" marR="68580">
                    <a:solidFill>
                      <a:srgbClr val="6666FF"/>
                    </a:solidFill>
                  </a:tcPr>
                </a:tc>
                <a:tc>
                  <a:txBody>
                    <a:bodyPr/>
                    <a:lstStyle/>
                    <a:p>
                      <a:r>
                        <a:rPr lang="en-US" dirty="0" smtClean="0">
                          <a:solidFill>
                            <a:schemeClr val="bg1"/>
                          </a:solidFill>
                        </a:rPr>
                        <a:t>+ 6</a:t>
                      </a:r>
                      <a:endParaRPr lang="en-US" dirty="0">
                        <a:solidFill>
                          <a:schemeClr val="bg1"/>
                        </a:solidFill>
                      </a:endParaRPr>
                    </a:p>
                  </a:txBody>
                  <a:tcPr marL="68580" marR="68580">
                    <a:solidFill>
                      <a:srgbClr val="00B050"/>
                    </a:solidFill>
                  </a:tcPr>
                </a:tc>
                <a:tc>
                  <a:txBody>
                    <a:bodyPr/>
                    <a:lstStyle/>
                    <a:p>
                      <a:r>
                        <a:rPr lang="en-US" smtClean="0">
                          <a:solidFill>
                            <a:schemeClr val="bg1"/>
                          </a:solidFill>
                        </a:rPr>
                        <a:t>Lower</a:t>
                      </a:r>
                      <a:r>
                        <a:rPr lang="en-US" baseline="0" smtClean="0">
                          <a:solidFill>
                            <a:schemeClr val="bg1"/>
                          </a:solidFill>
                        </a:rPr>
                        <a:t> Socio-economic groups</a:t>
                      </a:r>
                      <a:endParaRPr lang="en-US" dirty="0">
                        <a:solidFill>
                          <a:schemeClr val="bg1"/>
                        </a:solidFill>
                      </a:endParaRPr>
                    </a:p>
                  </a:txBody>
                  <a:tcPr marL="68580" marR="68580">
                    <a:solidFill>
                      <a:srgbClr val="00B050"/>
                    </a:solidFill>
                  </a:tcPr>
                </a:tc>
                <a:tc>
                  <a:txBody>
                    <a:bodyPr/>
                    <a:lstStyle/>
                    <a:p>
                      <a:r>
                        <a:rPr lang="en-US" baseline="0" smtClean="0">
                          <a:solidFill>
                            <a:schemeClr val="bg1"/>
                          </a:solidFill>
                        </a:rPr>
                        <a:t>Lower Socio-economic groups</a:t>
                      </a:r>
                      <a:endParaRPr lang="en-US" dirty="0">
                        <a:solidFill>
                          <a:schemeClr val="bg1"/>
                        </a:solidFill>
                      </a:endParaRPr>
                    </a:p>
                  </a:txBody>
                  <a:tcPr marL="68580" marR="68580">
                    <a:solidFill>
                      <a:srgbClr val="ED8A13"/>
                    </a:solidFill>
                  </a:tcPr>
                </a:tc>
              </a:tr>
            </a:tbl>
          </a:graphicData>
        </a:graphic>
      </p:graphicFrame>
    </p:spTree>
    <p:extLst>
      <p:ext uri="{BB962C8B-B14F-4D97-AF65-F5344CB8AC3E}">
        <p14:creationId xmlns:p14="http://schemas.microsoft.com/office/powerpoint/2010/main" val="38189300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247" y="269776"/>
            <a:ext cx="8229600" cy="1143000"/>
          </a:xfrm>
        </p:spPr>
        <p:txBody>
          <a:bodyPr>
            <a:normAutofit/>
          </a:bodyPr>
          <a:lstStyle/>
          <a:p>
            <a:pPr algn="l">
              <a:tabLst>
                <a:tab pos="6553200" algn="l"/>
              </a:tabLst>
            </a:pPr>
            <a:r>
              <a:rPr lang="en-US" sz="3200" dirty="0" smtClean="0">
                <a:solidFill>
                  <a:srgbClr val="117CB2"/>
                </a:solidFill>
                <a:latin typeface="Arial" pitchFamily="34" charset="0"/>
                <a:ea typeface="Bodoni SvtyTwo ITC TT-Book"/>
                <a:cs typeface="Times New Roman" pitchFamily="18" charset="0"/>
              </a:rPr>
              <a:t>Social determinants actions, Health in All Policies, and changing </a:t>
            </a:r>
            <a:r>
              <a:rPr lang="en-US" sz="3200" dirty="0" err="1" smtClean="0">
                <a:solidFill>
                  <a:srgbClr val="117CB2"/>
                </a:solidFill>
                <a:latin typeface="Arial" pitchFamily="34" charset="0"/>
                <a:ea typeface="Bodoni SvtyTwo ITC TT-Book"/>
                <a:cs typeface="Times New Roman" pitchFamily="18" charset="0"/>
              </a:rPr>
              <a:t>practice..a</a:t>
            </a:r>
            <a:r>
              <a:rPr lang="en-US" sz="3200" dirty="0" smtClean="0">
                <a:solidFill>
                  <a:srgbClr val="117CB2"/>
                </a:solidFill>
                <a:latin typeface="Arial" pitchFamily="34" charset="0"/>
                <a:ea typeface="Bodoni SvtyTwo ITC TT-Book"/>
                <a:cs typeface="Times New Roman" pitchFamily="18" charset="0"/>
              </a:rPr>
              <a:t> map..</a:t>
            </a:r>
            <a:endParaRPr lang="en-GB" sz="3200" dirty="0">
              <a:solidFill>
                <a:srgbClr val="117CB2"/>
              </a:solidFill>
              <a:latin typeface="Arial" pitchFamily="34" charset="0"/>
              <a:ea typeface="Bodoni SvtyTwo ITC TT-Book"/>
              <a:cs typeface="Times New Roman" pitchFamily="18" charset="0"/>
            </a:endParaRPr>
          </a:p>
        </p:txBody>
      </p:sp>
      <p:sp>
        <p:nvSpPr>
          <p:cNvPr id="3" name="Content Placeholder 2"/>
          <p:cNvSpPr>
            <a:spLocks noGrp="1"/>
          </p:cNvSpPr>
          <p:nvPr>
            <p:ph idx="1"/>
          </p:nvPr>
        </p:nvSpPr>
        <p:spPr>
          <a:xfrm>
            <a:off x="-3886200" y="6911876"/>
            <a:ext cx="8229600" cy="4525963"/>
          </a:xfrm>
        </p:spPr>
        <p:txBody>
          <a:bodyPr>
            <a:normAutofit fontScale="92500" lnSpcReduction="10000"/>
          </a:bodyPr>
          <a:lstStyle/>
          <a:p>
            <a:pPr marL="457200" lvl="1" indent="0">
              <a:buNone/>
            </a:pPr>
            <a:endParaRPr lang="en-US" sz="3000" b="1" dirty="0" smtClean="0"/>
          </a:p>
          <a:p>
            <a:r>
              <a:rPr lang="en-US" b="1" dirty="0" smtClean="0"/>
              <a:t>"</a:t>
            </a:r>
            <a:r>
              <a:rPr lang="en-US" b="1" dirty="0"/>
              <a:t>How does evidence-informed policy and practice </a:t>
            </a:r>
            <a:r>
              <a:rPr lang="en-US" b="1" dirty="0" smtClean="0"/>
              <a:t>change happen?"</a:t>
            </a:r>
          </a:p>
          <a:p>
            <a:r>
              <a:rPr lang="en-US" b="1" dirty="0" smtClean="0"/>
              <a:t>"How, or when, does intersectoral action contribute to addressing social determinants of health and improving health equity?" </a:t>
            </a:r>
            <a:endParaRPr lang="en-US" dirty="0" smtClean="0"/>
          </a:p>
          <a:p>
            <a:r>
              <a:rPr lang="en-US" b="1" dirty="0" smtClean="0"/>
              <a:t>"What ways of thinking about intersectoral action help to strategize on ways forward for establishing a Health in All Policies approach in countries?"</a:t>
            </a:r>
            <a:endParaRPr lang="en-US" dirty="0"/>
          </a:p>
        </p:txBody>
      </p:sp>
      <p:sp>
        <p:nvSpPr>
          <p:cNvPr id="7" name="Footer Placeholder 6"/>
          <p:cNvSpPr>
            <a:spLocks noGrp="1"/>
          </p:cNvSpPr>
          <p:nvPr>
            <p:ph type="ftr" sz="quarter" idx="11"/>
          </p:nvPr>
        </p:nvSpPr>
        <p:spPr>
          <a:xfrm>
            <a:off x="3124200" y="6324600"/>
            <a:ext cx="3733800" cy="396875"/>
          </a:xfrm>
        </p:spPr>
        <p:txBody>
          <a:bodyPr/>
          <a:lstStyle/>
          <a:p>
            <a:r>
              <a:rPr lang="en-US" dirty="0"/>
              <a:t>WHO Rockefeller-funded project on Supporting Regional Positions on Health in All Policies–   Africa</a:t>
            </a:r>
            <a:endParaRPr lang="en-GB" dirty="0"/>
          </a:p>
          <a:p>
            <a:endParaRPr lang="en-GB" dirty="0"/>
          </a:p>
        </p:txBody>
      </p:sp>
      <p:pic>
        <p:nvPicPr>
          <p:cNvPr id="12" name="Picture 11" descr="IMG_167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399" y="260648"/>
            <a:ext cx="1008112" cy="1152128"/>
          </a:xfrm>
          <a:prstGeom prst="rect">
            <a:avLst/>
          </a:prstGeom>
        </p:spPr>
      </p:pic>
      <p:sp>
        <p:nvSpPr>
          <p:cNvPr id="6" name="Line 6"/>
          <p:cNvSpPr>
            <a:spLocks noChangeShapeType="1"/>
          </p:cNvSpPr>
          <p:nvPr/>
        </p:nvSpPr>
        <p:spPr bwMode="auto">
          <a:xfrm>
            <a:off x="427756" y="260648"/>
            <a:ext cx="8176691" cy="0"/>
          </a:xfrm>
          <a:prstGeom prst="line">
            <a:avLst/>
          </a:prstGeom>
          <a:noFill/>
          <a:ln w="50800">
            <a:solidFill>
              <a:srgbClr val="117CB2"/>
            </a:solidFill>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Line 5"/>
          <p:cNvSpPr>
            <a:spLocks noChangeShapeType="1"/>
          </p:cNvSpPr>
          <p:nvPr/>
        </p:nvSpPr>
        <p:spPr bwMode="auto">
          <a:xfrm>
            <a:off x="427756" y="1412776"/>
            <a:ext cx="8248699" cy="0"/>
          </a:xfrm>
          <a:prstGeom prst="line">
            <a:avLst/>
          </a:prstGeom>
          <a:noFill/>
          <a:ln w="50800">
            <a:solidFill>
              <a:srgbClr val="117CB2"/>
            </a:solidFill>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Content Placeholder 2"/>
          <p:cNvSpPr txBox="1">
            <a:spLocks/>
          </p:cNvSpPr>
          <p:nvPr/>
        </p:nvSpPr>
        <p:spPr>
          <a:xfrm>
            <a:off x="427756" y="141277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b="1" dirty="0" smtClean="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38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76400"/>
            <a:ext cx="7467600" cy="506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509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0070C0"/>
                </a:solidFill>
              </a:rPr>
              <a:t>Implementation</a:t>
            </a:r>
            <a:endParaRPr lang="en-US" dirty="0">
              <a:solidFill>
                <a:srgbClr val="0070C0"/>
              </a:solidFill>
            </a:endParaRP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120775877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3409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Two faces</a:t>
            </a:r>
            <a:endParaRPr lang="en-US" dirty="0">
              <a:solidFill>
                <a:srgbClr val="0070C0"/>
              </a:solidFill>
            </a:endParaRPr>
          </a:p>
        </p:txBody>
      </p:sp>
      <p:sp>
        <p:nvSpPr>
          <p:cNvPr id="3" name="Content Placeholder 2"/>
          <p:cNvSpPr>
            <a:spLocks noGrp="1"/>
          </p:cNvSpPr>
          <p:nvPr>
            <p:ph idx="1"/>
          </p:nvPr>
        </p:nvSpPr>
        <p:spPr/>
        <p:txBody>
          <a:bodyPr/>
          <a:lstStyle/>
          <a:p>
            <a:r>
              <a:rPr lang="en-GB" dirty="0" err="1"/>
              <a:t>HiAP</a:t>
            </a:r>
            <a:r>
              <a:rPr lang="en-GB" dirty="0"/>
              <a:t> is a goal and a means to change the content of policies and the way decisions in society affecting health are made. </a:t>
            </a:r>
            <a:endParaRPr lang="en-US" dirty="0"/>
          </a:p>
        </p:txBody>
      </p:sp>
    </p:spTree>
    <p:extLst>
      <p:ext uri="{BB962C8B-B14F-4D97-AF65-F5344CB8AC3E}">
        <p14:creationId xmlns:p14="http://schemas.microsoft.com/office/powerpoint/2010/main" val="2782398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0070C0"/>
                </a:solidFill>
              </a:rPr>
              <a:t>Health in All Policies impact chain</a:t>
            </a:r>
            <a:endParaRPr lang="en-GB" dirty="0">
              <a:solidFill>
                <a:srgbClr val="0070C0"/>
              </a:solidFill>
            </a:endParaRPr>
          </a:p>
        </p:txBody>
      </p:sp>
      <p:sp>
        <p:nvSpPr>
          <p:cNvPr id="4" name="Date Placeholder 3"/>
          <p:cNvSpPr>
            <a:spLocks noGrp="1"/>
          </p:cNvSpPr>
          <p:nvPr>
            <p:ph type="dt" sz="half" idx="10"/>
          </p:nvPr>
        </p:nvSpPr>
        <p:spPr/>
        <p:txBody>
          <a:bodyPr/>
          <a:lstStyle/>
          <a:p>
            <a:fld id="{A407B77F-F0F2-8A44-8F2E-FC561A5B1055}" type="datetime1">
              <a:rPr lang="en-GB" smtClean="0"/>
              <a:t>18/06/2018</a:t>
            </a:fld>
            <a:endParaRPr lang="en-US"/>
          </a:p>
        </p:txBody>
      </p:sp>
      <p:sp>
        <p:nvSpPr>
          <p:cNvPr id="5" name="Slide Number Placeholder 4"/>
          <p:cNvSpPr>
            <a:spLocks noGrp="1"/>
          </p:cNvSpPr>
          <p:nvPr>
            <p:ph type="sldNum" sz="quarter" idx="12"/>
          </p:nvPr>
        </p:nvSpPr>
        <p:spPr/>
        <p:txBody>
          <a:bodyPr/>
          <a:lstStyle/>
          <a:p>
            <a:fld id="{41212A5A-F9B5-467C-81F6-A6659102D0DB}" type="slidenum">
              <a:rPr lang="en-US" smtClean="0"/>
              <a:t>5</a:t>
            </a:fld>
            <a:endParaRPr lang="en-US"/>
          </a:p>
        </p:txBody>
      </p:sp>
      <p:grpSp>
        <p:nvGrpSpPr>
          <p:cNvPr id="8" name="Gruppe 71"/>
          <p:cNvGrpSpPr/>
          <p:nvPr/>
        </p:nvGrpSpPr>
        <p:grpSpPr>
          <a:xfrm>
            <a:off x="395536" y="1781120"/>
            <a:ext cx="8640960" cy="4096152"/>
            <a:chOff x="395536" y="1703190"/>
            <a:chExt cx="8352928" cy="2671206"/>
          </a:xfrm>
        </p:grpSpPr>
        <p:sp>
          <p:nvSpPr>
            <p:cNvPr id="9" name="Proces 4"/>
            <p:cNvSpPr/>
            <p:nvPr/>
          </p:nvSpPr>
          <p:spPr>
            <a:xfrm>
              <a:off x="395536" y="2070274"/>
              <a:ext cx="2016224" cy="230412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a:p>
              <a:pPr algn="ctr"/>
              <a:r>
                <a:rPr lang="en-GB" i="1" u="sng" dirty="0" smtClean="0"/>
                <a:t>WHAT</a:t>
              </a:r>
            </a:p>
            <a:p>
              <a:pPr algn="ctr"/>
              <a:r>
                <a:rPr lang="en-GB" i="1" dirty="0" smtClean="0"/>
                <a:t>*Interventions on SDH "Healthy policy“</a:t>
              </a:r>
            </a:p>
            <a:p>
              <a:pPr algn="ctr"/>
              <a:endParaRPr lang="en-GB" i="1" dirty="0" smtClean="0"/>
            </a:p>
            <a:p>
              <a:pPr algn="ctr"/>
              <a:r>
                <a:rPr lang="en-GB" i="1" u="sng" dirty="0" smtClean="0"/>
                <a:t>HOW</a:t>
              </a:r>
            </a:p>
            <a:p>
              <a:pPr algn="ctr"/>
              <a:r>
                <a:rPr lang="en-GB" i="1" dirty="0" smtClean="0"/>
                <a:t>* Strategic partnerships</a:t>
              </a:r>
            </a:p>
            <a:p>
              <a:pPr algn="ctr"/>
              <a:endParaRPr lang="en-GB" i="1" dirty="0" smtClean="0"/>
            </a:p>
            <a:p>
              <a:pPr algn="ctr"/>
              <a:r>
                <a:rPr lang="en-GB" i="1" dirty="0" smtClean="0"/>
                <a:t>*Governance of systems of decision-making</a:t>
              </a:r>
              <a:endParaRPr lang="da-DK" i="1" dirty="0"/>
            </a:p>
          </p:txBody>
        </p:sp>
        <p:sp>
          <p:nvSpPr>
            <p:cNvPr id="10" name="Proces 5"/>
            <p:cNvSpPr/>
            <p:nvPr/>
          </p:nvSpPr>
          <p:spPr>
            <a:xfrm>
              <a:off x="3107267" y="2345842"/>
              <a:ext cx="1368152" cy="50405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Exposure risk factor</a:t>
              </a:r>
              <a:endParaRPr lang="da-DK" dirty="0"/>
            </a:p>
          </p:txBody>
        </p:sp>
        <p:sp>
          <p:nvSpPr>
            <p:cNvPr id="11" name="Proces 6"/>
            <p:cNvSpPr/>
            <p:nvPr/>
          </p:nvSpPr>
          <p:spPr>
            <a:xfrm>
              <a:off x="4860032" y="2345842"/>
              <a:ext cx="1368152" cy="50405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Attribute risk factor</a:t>
              </a:r>
              <a:endParaRPr lang="da-DK" dirty="0"/>
            </a:p>
          </p:txBody>
        </p:sp>
        <p:sp>
          <p:nvSpPr>
            <p:cNvPr id="12" name="Proces 7"/>
            <p:cNvSpPr/>
            <p:nvPr/>
          </p:nvSpPr>
          <p:spPr>
            <a:xfrm>
              <a:off x="6732240" y="2345842"/>
              <a:ext cx="2016224" cy="158417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Well-being, morbidity, and mortality (</a:t>
              </a:r>
              <a:r>
                <a:rPr lang="en-GB" i="1" dirty="0" smtClean="0"/>
                <a:t>level and distribution</a:t>
              </a:r>
              <a:r>
                <a:rPr lang="en-GB" dirty="0" smtClean="0"/>
                <a:t>)</a:t>
              </a:r>
              <a:endParaRPr lang="da-DK" dirty="0"/>
            </a:p>
          </p:txBody>
        </p:sp>
        <p:sp>
          <p:nvSpPr>
            <p:cNvPr id="13" name="Proces 8"/>
            <p:cNvSpPr/>
            <p:nvPr/>
          </p:nvSpPr>
          <p:spPr>
            <a:xfrm>
              <a:off x="3099771" y="3420286"/>
              <a:ext cx="3128414" cy="50405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Determinants</a:t>
              </a:r>
              <a:endParaRPr lang="da-DK" dirty="0"/>
            </a:p>
          </p:txBody>
        </p:sp>
        <p:cxnSp>
          <p:nvCxnSpPr>
            <p:cNvPr id="14" name="Vinklet forbindelse 10"/>
            <p:cNvCxnSpPr>
              <a:stCxn id="9" idx="3"/>
              <a:endCxn id="10" idx="1"/>
            </p:cNvCxnSpPr>
            <p:nvPr/>
          </p:nvCxnSpPr>
          <p:spPr>
            <a:xfrm flipV="1">
              <a:off x="2411760" y="2597870"/>
              <a:ext cx="695507" cy="62446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Vinklet forbindelse 12"/>
            <p:cNvCxnSpPr>
              <a:stCxn id="9" idx="3"/>
              <a:endCxn id="13" idx="1"/>
            </p:cNvCxnSpPr>
            <p:nvPr/>
          </p:nvCxnSpPr>
          <p:spPr>
            <a:xfrm>
              <a:off x="2411760" y="3222335"/>
              <a:ext cx="688010" cy="449979"/>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Lige pilforbindelse 19"/>
            <p:cNvCxnSpPr>
              <a:stCxn id="10" idx="3"/>
              <a:endCxn id="11" idx="1"/>
            </p:cNvCxnSpPr>
            <p:nvPr/>
          </p:nvCxnSpPr>
          <p:spPr>
            <a:xfrm>
              <a:off x="4475419" y="2597870"/>
              <a:ext cx="3846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Vinklet forbindelse 21"/>
            <p:cNvCxnSpPr>
              <a:stCxn id="13" idx="0"/>
              <a:endCxn id="10" idx="2"/>
            </p:cNvCxnSpPr>
            <p:nvPr/>
          </p:nvCxnSpPr>
          <p:spPr>
            <a:xfrm rot="16200000" flipV="1">
              <a:off x="3942467" y="2698774"/>
              <a:ext cx="570388" cy="87263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Vinklet forbindelse 25"/>
            <p:cNvCxnSpPr>
              <a:stCxn id="13" idx="0"/>
              <a:endCxn id="11" idx="2"/>
            </p:cNvCxnSpPr>
            <p:nvPr/>
          </p:nvCxnSpPr>
          <p:spPr>
            <a:xfrm rot="5400000" flipH="1" flipV="1">
              <a:off x="4818849" y="2695027"/>
              <a:ext cx="570388" cy="88013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Vinklet forbindelse 27"/>
            <p:cNvCxnSpPr>
              <a:stCxn id="13" idx="3"/>
              <a:endCxn id="12" idx="1"/>
            </p:cNvCxnSpPr>
            <p:nvPr/>
          </p:nvCxnSpPr>
          <p:spPr>
            <a:xfrm flipV="1">
              <a:off x="6228185" y="3137930"/>
              <a:ext cx="504055" cy="53438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Vinklet forbindelse 29"/>
            <p:cNvCxnSpPr>
              <a:stCxn id="11" idx="3"/>
              <a:endCxn id="12" idx="1"/>
            </p:cNvCxnSpPr>
            <p:nvPr/>
          </p:nvCxnSpPr>
          <p:spPr>
            <a:xfrm>
              <a:off x="6228184" y="2597870"/>
              <a:ext cx="504056" cy="54006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kstboks 66"/>
            <p:cNvSpPr txBox="1"/>
            <p:nvPr/>
          </p:nvSpPr>
          <p:spPr>
            <a:xfrm>
              <a:off x="827584" y="1703190"/>
              <a:ext cx="1224136" cy="369332"/>
            </a:xfrm>
            <a:prstGeom prst="rect">
              <a:avLst/>
            </a:prstGeom>
            <a:noFill/>
          </p:spPr>
          <p:txBody>
            <a:bodyPr wrap="square" rtlCol="0">
              <a:spAutoFit/>
            </a:bodyPr>
            <a:lstStyle/>
            <a:p>
              <a:pPr algn="ctr"/>
              <a:r>
                <a:rPr lang="en-GB" dirty="0" smtClean="0"/>
                <a:t>Output</a:t>
              </a:r>
              <a:endParaRPr lang="da-DK" dirty="0"/>
            </a:p>
          </p:txBody>
        </p:sp>
        <p:sp>
          <p:nvSpPr>
            <p:cNvPr id="22" name="Tekstboks 67"/>
            <p:cNvSpPr txBox="1"/>
            <p:nvPr/>
          </p:nvSpPr>
          <p:spPr>
            <a:xfrm>
              <a:off x="3166987" y="1885608"/>
              <a:ext cx="1496991" cy="369332"/>
            </a:xfrm>
            <a:prstGeom prst="rect">
              <a:avLst/>
            </a:prstGeom>
            <a:noFill/>
          </p:spPr>
          <p:txBody>
            <a:bodyPr wrap="square" rtlCol="0">
              <a:spAutoFit/>
            </a:bodyPr>
            <a:lstStyle/>
            <a:p>
              <a:pPr algn="ctr"/>
              <a:r>
                <a:rPr lang="en-GB" dirty="0" smtClean="0"/>
                <a:t>Outcome 1</a:t>
              </a:r>
              <a:endParaRPr lang="da-DK" dirty="0"/>
            </a:p>
          </p:txBody>
        </p:sp>
        <p:sp>
          <p:nvSpPr>
            <p:cNvPr id="23" name="Tekstboks 68"/>
            <p:cNvSpPr txBox="1"/>
            <p:nvPr/>
          </p:nvSpPr>
          <p:spPr>
            <a:xfrm>
              <a:off x="4919753" y="1885608"/>
              <a:ext cx="1452447" cy="369332"/>
            </a:xfrm>
            <a:prstGeom prst="rect">
              <a:avLst/>
            </a:prstGeom>
            <a:noFill/>
          </p:spPr>
          <p:txBody>
            <a:bodyPr wrap="square" rtlCol="0">
              <a:spAutoFit/>
            </a:bodyPr>
            <a:lstStyle/>
            <a:p>
              <a:pPr algn="ctr"/>
              <a:r>
                <a:rPr lang="en-GB" dirty="0" smtClean="0"/>
                <a:t>Outcome 2</a:t>
              </a:r>
              <a:endParaRPr lang="da-DK" dirty="0"/>
            </a:p>
          </p:txBody>
        </p:sp>
        <p:sp>
          <p:nvSpPr>
            <p:cNvPr id="24" name="Tekstboks 69"/>
            <p:cNvSpPr txBox="1"/>
            <p:nvPr/>
          </p:nvSpPr>
          <p:spPr>
            <a:xfrm>
              <a:off x="4043370" y="4005064"/>
              <a:ext cx="1896782" cy="369332"/>
            </a:xfrm>
            <a:prstGeom prst="rect">
              <a:avLst/>
            </a:prstGeom>
            <a:noFill/>
          </p:spPr>
          <p:txBody>
            <a:bodyPr wrap="square" rtlCol="0">
              <a:spAutoFit/>
            </a:bodyPr>
            <a:lstStyle/>
            <a:p>
              <a:r>
                <a:rPr lang="en-GB" dirty="0" smtClean="0"/>
                <a:t>Outcome 3</a:t>
              </a:r>
              <a:endParaRPr lang="da-DK" dirty="0"/>
            </a:p>
          </p:txBody>
        </p:sp>
        <p:sp>
          <p:nvSpPr>
            <p:cNvPr id="25" name="Tekstboks 70"/>
            <p:cNvSpPr txBox="1"/>
            <p:nvPr/>
          </p:nvSpPr>
          <p:spPr>
            <a:xfrm>
              <a:off x="7164288" y="1739416"/>
              <a:ext cx="1152128" cy="369332"/>
            </a:xfrm>
            <a:prstGeom prst="rect">
              <a:avLst/>
            </a:prstGeom>
            <a:noFill/>
          </p:spPr>
          <p:txBody>
            <a:bodyPr wrap="square" rtlCol="0">
              <a:spAutoFit/>
            </a:bodyPr>
            <a:lstStyle/>
            <a:p>
              <a:pPr algn="ctr"/>
              <a:r>
                <a:rPr lang="en-GB" dirty="0" smtClean="0"/>
                <a:t>Impact</a:t>
              </a:r>
              <a:endParaRPr lang="da-DK" dirty="0"/>
            </a:p>
          </p:txBody>
        </p:sp>
      </p:grpSp>
    </p:spTree>
    <p:extLst>
      <p:ext uri="{BB962C8B-B14F-4D97-AF65-F5344CB8AC3E}">
        <p14:creationId xmlns:p14="http://schemas.microsoft.com/office/powerpoint/2010/main" val="3921100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Types of </a:t>
            </a:r>
            <a:r>
              <a:rPr lang="en-GB" dirty="0" err="1" smtClean="0">
                <a:solidFill>
                  <a:srgbClr val="0070C0"/>
                </a:solidFill>
              </a:rPr>
              <a:t>HiAP</a:t>
            </a:r>
            <a:r>
              <a:rPr lang="en-GB" dirty="0" smtClean="0">
                <a:solidFill>
                  <a:srgbClr val="0070C0"/>
                </a:solidFill>
              </a:rPr>
              <a:t> strategies</a:t>
            </a:r>
            <a:endParaRPr lang="en-US" dirty="0">
              <a:solidFill>
                <a:srgbClr val="0070C0"/>
              </a:solidFill>
            </a:endParaRPr>
          </a:p>
        </p:txBody>
      </p:sp>
      <p:sp>
        <p:nvSpPr>
          <p:cNvPr id="3" name="Content Placeholder 2"/>
          <p:cNvSpPr>
            <a:spLocks noGrp="1"/>
          </p:cNvSpPr>
          <p:nvPr>
            <p:ph idx="1"/>
          </p:nvPr>
        </p:nvSpPr>
        <p:spPr/>
        <p:txBody>
          <a:bodyPr>
            <a:normAutofit/>
          </a:bodyPr>
          <a:lstStyle/>
          <a:p>
            <a:r>
              <a:rPr lang="en-US" dirty="0"/>
              <a:t>Health at the </a:t>
            </a:r>
            <a:r>
              <a:rPr lang="en-US" dirty="0" smtClean="0"/>
              <a:t>core: e.g. seat-belts</a:t>
            </a:r>
          </a:p>
          <a:p>
            <a:r>
              <a:rPr lang="en-US" dirty="0" smtClean="0"/>
              <a:t>Win-win</a:t>
            </a:r>
            <a:r>
              <a:rPr lang="en-US" dirty="0"/>
              <a:t>: </a:t>
            </a:r>
            <a:r>
              <a:rPr lang="en-US" dirty="0" smtClean="0"/>
              <a:t>e.g. providing </a:t>
            </a:r>
            <a:r>
              <a:rPr lang="en-US" dirty="0"/>
              <a:t>healthy </a:t>
            </a:r>
            <a:r>
              <a:rPr lang="en-US" dirty="0" smtClean="0"/>
              <a:t>school lunches </a:t>
            </a:r>
            <a:r>
              <a:rPr lang="en-US" dirty="0"/>
              <a:t>that promote learning and </a:t>
            </a:r>
            <a:r>
              <a:rPr lang="en-US" dirty="0" smtClean="0"/>
              <a:t>health</a:t>
            </a:r>
            <a:endParaRPr lang="en-US" dirty="0"/>
          </a:p>
          <a:p>
            <a:r>
              <a:rPr lang="en-US" dirty="0"/>
              <a:t>Co-operation: </a:t>
            </a:r>
            <a:r>
              <a:rPr lang="en-US" dirty="0" smtClean="0"/>
              <a:t>benefits the government </a:t>
            </a:r>
            <a:r>
              <a:rPr lang="en-US" dirty="0"/>
              <a:t>as a </a:t>
            </a:r>
            <a:r>
              <a:rPr lang="en-US" dirty="0" smtClean="0"/>
              <a:t>whole </a:t>
            </a:r>
            <a:endParaRPr lang="en-US" dirty="0"/>
          </a:p>
          <a:p>
            <a:r>
              <a:rPr lang="en-US" dirty="0"/>
              <a:t>Damage </a:t>
            </a:r>
            <a:r>
              <a:rPr lang="en-US" dirty="0" smtClean="0"/>
              <a:t>limitation</a:t>
            </a:r>
            <a:endParaRPr lang="en-US" dirty="0"/>
          </a:p>
        </p:txBody>
      </p:sp>
      <p:sp>
        <p:nvSpPr>
          <p:cNvPr id="4" name="TextBox 3"/>
          <p:cNvSpPr txBox="1"/>
          <p:nvPr/>
        </p:nvSpPr>
        <p:spPr>
          <a:xfrm>
            <a:off x="7315200" y="6096000"/>
            <a:ext cx="1600200" cy="461665"/>
          </a:xfrm>
          <a:prstGeom prst="rect">
            <a:avLst/>
          </a:prstGeom>
          <a:noFill/>
        </p:spPr>
        <p:txBody>
          <a:bodyPr wrap="square" rtlCol="0">
            <a:spAutoFit/>
          </a:bodyPr>
          <a:lstStyle/>
          <a:p>
            <a:r>
              <a:rPr lang="en-GB" sz="2400" dirty="0" err="1" smtClean="0"/>
              <a:t>Ollila</a:t>
            </a:r>
            <a:r>
              <a:rPr lang="en-GB" sz="2400" dirty="0" smtClean="0"/>
              <a:t> 2011</a:t>
            </a:r>
            <a:endParaRPr lang="en-US" sz="2400" dirty="0"/>
          </a:p>
        </p:txBody>
      </p:sp>
    </p:spTree>
    <p:extLst>
      <p:ext uri="{BB962C8B-B14F-4D97-AF65-F5344CB8AC3E}">
        <p14:creationId xmlns:p14="http://schemas.microsoft.com/office/powerpoint/2010/main" val="2336523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a:xfrm>
            <a:off x="1712" y="0"/>
            <a:ext cx="9180511" cy="1619943"/>
          </a:xfrm>
          <a:prstGeom prst="wave">
            <a:avLst>
              <a:gd name="adj1" fmla="val 12500"/>
              <a:gd name="adj2" fmla="val 210"/>
            </a:avLst>
          </a:prstGeom>
          <a:solidFill>
            <a:srgbClr val="0099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err="1" smtClean="0"/>
              <a:t>HiAP</a:t>
            </a:r>
            <a:r>
              <a:rPr lang="en-US" sz="4400" b="1" dirty="0" smtClean="0"/>
              <a:t> for equity</a:t>
            </a:r>
            <a:endParaRPr lang="en-US" sz="3600"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907"/>
          <a:stretch/>
        </p:blipFill>
        <p:spPr bwMode="auto">
          <a:xfrm>
            <a:off x="324767" y="1759643"/>
            <a:ext cx="8534400" cy="482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194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79B4854-0A71-41CF-8223-C77FAF3CDEFC}" type="slidenum">
              <a:rPr lang="en-US" smtClean="0">
                <a:solidFill>
                  <a:prstClr val="white"/>
                </a:solidFill>
              </a:rPr>
              <a:pPr>
                <a:defRPr/>
              </a:pPr>
              <a:t>8</a:t>
            </a:fld>
            <a:endParaRPr lang="en-US" dirty="0">
              <a:solidFill>
                <a:prstClr val="white"/>
              </a:solidFill>
            </a:endParaRPr>
          </a:p>
        </p:txBody>
      </p:sp>
      <p:sp>
        <p:nvSpPr>
          <p:cNvPr id="8" name="Title 1"/>
          <p:cNvSpPr txBox="1">
            <a:spLocks/>
          </p:cNvSpPr>
          <p:nvPr/>
        </p:nvSpPr>
        <p:spPr bwMode="auto">
          <a:xfrm>
            <a:off x="0" y="370460"/>
            <a:ext cx="891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r"/>
            <a:r>
              <a:rPr lang="en-ZA" dirty="0">
                <a:solidFill>
                  <a:srgbClr val="0070C0"/>
                </a:solidFill>
                <a:latin typeface="Arial" panose="020B0604020202020204" pitchFamily="34" charset="0"/>
                <a:cs typeface="Arial" panose="020B0604020202020204" pitchFamily="34" charset="0"/>
              </a:rPr>
              <a:t>The New role for the Health </a:t>
            </a:r>
            <a:r>
              <a:rPr lang="en-ZA" dirty="0" smtClean="0">
                <a:solidFill>
                  <a:srgbClr val="0070C0"/>
                </a:solidFill>
                <a:latin typeface="Arial" panose="020B0604020202020204" pitchFamily="34" charset="0"/>
                <a:cs typeface="Arial" panose="020B0604020202020204" pitchFamily="34" charset="0"/>
              </a:rPr>
              <a:t>Sector</a:t>
            </a:r>
          </a:p>
          <a:p>
            <a:pPr algn="r"/>
            <a:r>
              <a:rPr lang="en-ZA" sz="3700" dirty="0" smtClean="0">
                <a:solidFill>
                  <a:srgbClr val="3599CC"/>
                </a:solidFill>
                <a:latin typeface="Tw Cen MT" panose="020B0602020104020603" pitchFamily="34" charset="0"/>
              </a:rPr>
              <a:t>(</a:t>
            </a:r>
            <a:r>
              <a:rPr lang="en-ZA" sz="3000" dirty="0" smtClean="0">
                <a:solidFill>
                  <a:srgbClr val="3599CC"/>
                </a:solidFill>
                <a:latin typeface="Tw Cen MT" panose="020B0602020104020603" pitchFamily="34" charset="0"/>
              </a:rPr>
              <a:t>including </a:t>
            </a:r>
            <a:r>
              <a:rPr lang="en-ZA" sz="3000" dirty="0">
                <a:solidFill>
                  <a:srgbClr val="3599CC"/>
                </a:solidFill>
                <a:latin typeface="Tw Cen MT" panose="020B0602020104020603" pitchFamily="34" charset="0"/>
              </a:rPr>
              <a:t>Ministry of Health</a:t>
            </a:r>
            <a:r>
              <a:rPr lang="en-ZA" sz="3700" dirty="0" smtClean="0">
                <a:solidFill>
                  <a:srgbClr val="3599CC"/>
                </a:solidFill>
                <a:latin typeface="Tw Cen MT" panose="020B0602020104020603" pitchFamily="34" charset="0"/>
              </a:rPr>
              <a:t>)</a:t>
            </a:r>
            <a:endParaRPr lang="en-US" sz="3700" dirty="0">
              <a:solidFill>
                <a:srgbClr val="3599CC"/>
              </a:solidFill>
              <a:latin typeface="Tw Cen MT" panose="020B0602020104020603" pitchFamily="34" charset="0"/>
            </a:endParaRPr>
          </a:p>
        </p:txBody>
      </p:sp>
      <p:grpSp>
        <p:nvGrpSpPr>
          <p:cNvPr id="2" name="Group 1"/>
          <p:cNvGrpSpPr/>
          <p:nvPr/>
        </p:nvGrpSpPr>
        <p:grpSpPr>
          <a:xfrm>
            <a:off x="60997" y="919824"/>
            <a:ext cx="3704695" cy="4019576"/>
            <a:chOff x="60997" y="919824"/>
            <a:chExt cx="3704695" cy="4019576"/>
          </a:xfrm>
        </p:grpSpPr>
        <p:sp>
          <p:nvSpPr>
            <p:cNvPr id="7" name="Rounded Rectangle 13"/>
            <p:cNvSpPr/>
            <p:nvPr/>
          </p:nvSpPr>
          <p:spPr>
            <a:xfrm>
              <a:off x="457200" y="1953640"/>
              <a:ext cx="2985760" cy="2985760"/>
            </a:xfrm>
            <a:custGeom>
              <a:avLst/>
              <a:gdLst/>
              <a:ahLst/>
              <a:cxnLst/>
              <a:rect l="l" t="t" r="r" b="b"/>
              <a:pathLst>
                <a:path w="3581400" h="3581400">
                  <a:moveTo>
                    <a:pt x="1790700" y="723900"/>
                  </a:moveTo>
                  <a:cubicBezTo>
                    <a:pt x="1201523" y="723900"/>
                    <a:pt x="723900" y="1201523"/>
                    <a:pt x="723900" y="1790700"/>
                  </a:cubicBezTo>
                  <a:cubicBezTo>
                    <a:pt x="723900" y="2379877"/>
                    <a:pt x="1201523" y="2857500"/>
                    <a:pt x="1790700" y="2857500"/>
                  </a:cubicBezTo>
                  <a:cubicBezTo>
                    <a:pt x="2379877" y="2857500"/>
                    <a:pt x="2857500" y="2379877"/>
                    <a:pt x="2857500" y="1790700"/>
                  </a:cubicBezTo>
                  <a:cubicBezTo>
                    <a:pt x="2857500" y="1201523"/>
                    <a:pt x="2379877" y="723900"/>
                    <a:pt x="1790700" y="723900"/>
                  </a:cubicBezTo>
                  <a:close/>
                  <a:moveTo>
                    <a:pt x="1638302" y="0"/>
                  </a:moveTo>
                  <a:lnTo>
                    <a:pt x="1943098" y="0"/>
                  </a:lnTo>
                  <a:cubicBezTo>
                    <a:pt x="1985183" y="0"/>
                    <a:pt x="2019300" y="34117"/>
                    <a:pt x="2019300" y="76202"/>
                  </a:cubicBezTo>
                  <a:lnTo>
                    <a:pt x="2019300" y="324174"/>
                  </a:lnTo>
                  <a:cubicBezTo>
                    <a:pt x="2126157" y="338797"/>
                    <a:pt x="2228988" y="366599"/>
                    <a:pt x="2326253" y="405895"/>
                  </a:cubicBezTo>
                  <a:lnTo>
                    <a:pt x="2449976" y="191601"/>
                  </a:lnTo>
                  <a:cubicBezTo>
                    <a:pt x="2471018" y="155155"/>
                    <a:pt x="2517623" y="142667"/>
                    <a:pt x="2554070" y="163709"/>
                  </a:cubicBezTo>
                  <a:lnTo>
                    <a:pt x="2818031" y="316107"/>
                  </a:lnTo>
                  <a:cubicBezTo>
                    <a:pt x="2854477" y="337150"/>
                    <a:pt x="2866965" y="383755"/>
                    <a:pt x="2845923" y="420201"/>
                  </a:cubicBezTo>
                  <a:lnTo>
                    <a:pt x="2722446" y="634069"/>
                  </a:lnTo>
                  <a:cubicBezTo>
                    <a:pt x="2805661" y="700279"/>
                    <a:pt x="2881121" y="775739"/>
                    <a:pt x="2947331" y="858954"/>
                  </a:cubicBezTo>
                  <a:lnTo>
                    <a:pt x="3161199" y="735478"/>
                  </a:lnTo>
                  <a:cubicBezTo>
                    <a:pt x="3197646" y="714435"/>
                    <a:pt x="3244250" y="726923"/>
                    <a:pt x="3265293" y="763369"/>
                  </a:cubicBezTo>
                  <a:lnTo>
                    <a:pt x="3417691" y="1027331"/>
                  </a:lnTo>
                  <a:cubicBezTo>
                    <a:pt x="3438733" y="1063777"/>
                    <a:pt x="3426246" y="1110382"/>
                    <a:pt x="3389799" y="1131424"/>
                  </a:cubicBezTo>
                  <a:lnTo>
                    <a:pt x="3175505" y="1255147"/>
                  </a:lnTo>
                  <a:cubicBezTo>
                    <a:pt x="3214802" y="1352412"/>
                    <a:pt x="3242603" y="1455243"/>
                    <a:pt x="3257227" y="1562100"/>
                  </a:cubicBezTo>
                  <a:lnTo>
                    <a:pt x="3505198" y="1562100"/>
                  </a:lnTo>
                  <a:cubicBezTo>
                    <a:pt x="3547283" y="1562100"/>
                    <a:pt x="3581400" y="1596217"/>
                    <a:pt x="3581400" y="1638302"/>
                  </a:cubicBezTo>
                  <a:lnTo>
                    <a:pt x="3581400" y="1943098"/>
                  </a:lnTo>
                  <a:cubicBezTo>
                    <a:pt x="3581400" y="1985183"/>
                    <a:pt x="3547283" y="2019300"/>
                    <a:pt x="3505198" y="2019300"/>
                  </a:cubicBezTo>
                  <a:lnTo>
                    <a:pt x="3257227" y="2019300"/>
                  </a:lnTo>
                  <a:cubicBezTo>
                    <a:pt x="3242603" y="2126157"/>
                    <a:pt x="3214802" y="2228988"/>
                    <a:pt x="3175505" y="2326254"/>
                  </a:cubicBezTo>
                  <a:lnTo>
                    <a:pt x="3389799" y="2449976"/>
                  </a:lnTo>
                  <a:cubicBezTo>
                    <a:pt x="3426246" y="2471018"/>
                    <a:pt x="3438733" y="2517623"/>
                    <a:pt x="3417691" y="2554070"/>
                  </a:cubicBezTo>
                  <a:lnTo>
                    <a:pt x="3265293" y="2818031"/>
                  </a:lnTo>
                  <a:cubicBezTo>
                    <a:pt x="3244250" y="2854478"/>
                    <a:pt x="3197646" y="2866965"/>
                    <a:pt x="3161199" y="2845923"/>
                  </a:cubicBezTo>
                  <a:lnTo>
                    <a:pt x="2947331" y="2722446"/>
                  </a:lnTo>
                  <a:cubicBezTo>
                    <a:pt x="2881121" y="2805661"/>
                    <a:pt x="2805661" y="2881122"/>
                    <a:pt x="2722446" y="2947331"/>
                  </a:cubicBezTo>
                  <a:lnTo>
                    <a:pt x="2845923" y="3161199"/>
                  </a:lnTo>
                  <a:cubicBezTo>
                    <a:pt x="2866965" y="3197646"/>
                    <a:pt x="2854477" y="3244250"/>
                    <a:pt x="2818031" y="3265293"/>
                  </a:cubicBezTo>
                  <a:lnTo>
                    <a:pt x="2554070" y="3417691"/>
                  </a:lnTo>
                  <a:cubicBezTo>
                    <a:pt x="2517623" y="3438733"/>
                    <a:pt x="2471018" y="3426246"/>
                    <a:pt x="2449976" y="3389799"/>
                  </a:cubicBezTo>
                  <a:lnTo>
                    <a:pt x="2326253" y="3175505"/>
                  </a:lnTo>
                  <a:cubicBezTo>
                    <a:pt x="2228988" y="3214802"/>
                    <a:pt x="2126157" y="3242603"/>
                    <a:pt x="2019300" y="3257227"/>
                  </a:cubicBezTo>
                  <a:lnTo>
                    <a:pt x="2019300" y="3505198"/>
                  </a:lnTo>
                  <a:cubicBezTo>
                    <a:pt x="2019300" y="3547283"/>
                    <a:pt x="1985183" y="3581400"/>
                    <a:pt x="1943098" y="3581400"/>
                  </a:cubicBezTo>
                  <a:lnTo>
                    <a:pt x="1638302" y="3581400"/>
                  </a:lnTo>
                  <a:cubicBezTo>
                    <a:pt x="1596217" y="3581400"/>
                    <a:pt x="1562100" y="3547283"/>
                    <a:pt x="1562100" y="3505198"/>
                  </a:cubicBezTo>
                  <a:lnTo>
                    <a:pt x="1562100" y="3257227"/>
                  </a:lnTo>
                  <a:cubicBezTo>
                    <a:pt x="1455243" y="3242603"/>
                    <a:pt x="1352412" y="3214802"/>
                    <a:pt x="1255146" y="3175505"/>
                  </a:cubicBezTo>
                  <a:lnTo>
                    <a:pt x="1131424" y="3389799"/>
                  </a:lnTo>
                  <a:cubicBezTo>
                    <a:pt x="1110382" y="3426246"/>
                    <a:pt x="1063777" y="3438733"/>
                    <a:pt x="1027330" y="3417691"/>
                  </a:cubicBezTo>
                  <a:lnTo>
                    <a:pt x="763369" y="3265293"/>
                  </a:lnTo>
                  <a:cubicBezTo>
                    <a:pt x="726923" y="3244250"/>
                    <a:pt x="714435" y="3197646"/>
                    <a:pt x="735477" y="3161199"/>
                  </a:cubicBezTo>
                  <a:lnTo>
                    <a:pt x="858954" y="2947331"/>
                  </a:lnTo>
                  <a:cubicBezTo>
                    <a:pt x="775739" y="2881121"/>
                    <a:pt x="700278" y="2805661"/>
                    <a:pt x="634069" y="2722446"/>
                  </a:cubicBezTo>
                  <a:lnTo>
                    <a:pt x="420201" y="2845923"/>
                  </a:lnTo>
                  <a:cubicBezTo>
                    <a:pt x="383754" y="2866965"/>
                    <a:pt x="337150" y="2854477"/>
                    <a:pt x="316107" y="2818031"/>
                  </a:cubicBezTo>
                  <a:lnTo>
                    <a:pt x="163709" y="2554069"/>
                  </a:lnTo>
                  <a:cubicBezTo>
                    <a:pt x="142667" y="2517623"/>
                    <a:pt x="155154" y="2471018"/>
                    <a:pt x="191601" y="2449976"/>
                  </a:cubicBezTo>
                  <a:lnTo>
                    <a:pt x="405895" y="2326253"/>
                  </a:lnTo>
                  <a:cubicBezTo>
                    <a:pt x="366598" y="2228988"/>
                    <a:pt x="338797" y="2126157"/>
                    <a:pt x="324173" y="2019300"/>
                  </a:cubicBezTo>
                  <a:lnTo>
                    <a:pt x="76202" y="2019300"/>
                  </a:lnTo>
                  <a:cubicBezTo>
                    <a:pt x="34117" y="2019300"/>
                    <a:pt x="0" y="1985183"/>
                    <a:pt x="0" y="1943098"/>
                  </a:cubicBezTo>
                  <a:lnTo>
                    <a:pt x="0" y="1638302"/>
                  </a:lnTo>
                  <a:cubicBezTo>
                    <a:pt x="0" y="1596217"/>
                    <a:pt x="34117" y="1562100"/>
                    <a:pt x="76202" y="1562100"/>
                  </a:cubicBezTo>
                  <a:lnTo>
                    <a:pt x="324173" y="1562100"/>
                  </a:lnTo>
                  <a:cubicBezTo>
                    <a:pt x="338797" y="1455243"/>
                    <a:pt x="366598" y="1352413"/>
                    <a:pt x="405895" y="1255147"/>
                  </a:cubicBezTo>
                  <a:lnTo>
                    <a:pt x="191601" y="1131425"/>
                  </a:lnTo>
                  <a:cubicBezTo>
                    <a:pt x="155154" y="1110382"/>
                    <a:pt x="142667" y="1063777"/>
                    <a:pt x="163709" y="1027331"/>
                  </a:cubicBezTo>
                  <a:lnTo>
                    <a:pt x="316107" y="763370"/>
                  </a:lnTo>
                  <a:cubicBezTo>
                    <a:pt x="337150" y="726923"/>
                    <a:pt x="383754" y="714435"/>
                    <a:pt x="420201" y="735478"/>
                  </a:cubicBezTo>
                  <a:lnTo>
                    <a:pt x="634068" y="858954"/>
                  </a:lnTo>
                  <a:cubicBezTo>
                    <a:pt x="700278" y="775739"/>
                    <a:pt x="775739" y="700279"/>
                    <a:pt x="858954" y="634069"/>
                  </a:cubicBezTo>
                  <a:lnTo>
                    <a:pt x="735477" y="420201"/>
                  </a:lnTo>
                  <a:cubicBezTo>
                    <a:pt x="714435" y="383755"/>
                    <a:pt x="726923" y="337150"/>
                    <a:pt x="763369" y="316107"/>
                  </a:cubicBezTo>
                  <a:lnTo>
                    <a:pt x="1027330" y="163709"/>
                  </a:lnTo>
                  <a:cubicBezTo>
                    <a:pt x="1063777" y="142667"/>
                    <a:pt x="1110382" y="155155"/>
                    <a:pt x="1131424" y="191601"/>
                  </a:cubicBezTo>
                  <a:lnTo>
                    <a:pt x="1255147" y="405895"/>
                  </a:lnTo>
                  <a:cubicBezTo>
                    <a:pt x="1352412" y="366599"/>
                    <a:pt x="1455243" y="338797"/>
                    <a:pt x="1562100" y="324174"/>
                  </a:cubicBezTo>
                  <a:lnTo>
                    <a:pt x="1562100" y="76202"/>
                  </a:lnTo>
                  <a:cubicBezTo>
                    <a:pt x="1562100" y="34117"/>
                    <a:pt x="1596217" y="0"/>
                    <a:pt x="1638302" y="0"/>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2700000" scaled="1"/>
              <a:tileRect/>
            </a:gradFill>
            <a:ln w="34925" cap="flat" cmpd="sng" algn="ctr">
              <a:solidFill>
                <a:srgbClr val="FFFFFF"/>
              </a:solidFill>
              <a:prstDash val="soli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rtlCol="0" anchor="ctr"/>
            <a:lstStyle/>
            <a:p>
              <a:pPr algn="ctr" fontAlgn="auto">
                <a:spcBef>
                  <a:spcPts val="0"/>
                </a:spcBef>
                <a:spcAft>
                  <a:spcPts val="0"/>
                </a:spcAft>
                <a:defRPr/>
              </a:pPr>
              <a:endParaRPr lang="en-US" kern="0" dirty="0" smtClean="0">
                <a:solidFill>
                  <a:prstClr val="white"/>
                </a:solidFill>
                <a:latin typeface="Candara" panose="020E0502030303020204" pitchFamily="34" charset="0"/>
              </a:endParaRPr>
            </a:p>
          </p:txBody>
        </p:sp>
        <p:sp>
          <p:nvSpPr>
            <p:cNvPr id="11" name="TextBox 10"/>
            <p:cNvSpPr txBox="1"/>
            <p:nvPr/>
          </p:nvSpPr>
          <p:spPr>
            <a:xfrm>
              <a:off x="1321633" y="3303378"/>
              <a:ext cx="1239442" cy="523220"/>
            </a:xfrm>
            <a:prstGeom prst="rect">
              <a:avLst/>
            </a:prstGeom>
            <a:noFill/>
          </p:spPr>
          <p:txBody>
            <a:bodyPr wrap="none" rtlCol="0">
              <a:spAutoFit/>
            </a:bodyPr>
            <a:lstStyle/>
            <a:p>
              <a:pPr fontAlgn="auto">
                <a:spcBef>
                  <a:spcPts val="0"/>
                </a:spcBef>
                <a:spcAft>
                  <a:spcPts val="0"/>
                </a:spcAft>
              </a:pPr>
              <a:r>
                <a:rPr lang="en-US" sz="2800" b="1" dirty="0" smtClean="0">
                  <a:solidFill>
                    <a:prstClr val="black"/>
                  </a:solidFill>
                  <a:latin typeface="Candara" panose="020E0502030303020204" pitchFamily="34" charset="0"/>
                </a:rPr>
                <a:t>Leader</a:t>
              </a:r>
              <a:endParaRPr lang="en-US" sz="2800" b="1" dirty="0">
                <a:solidFill>
                  <a:prstClr val="black"/>
                </a:solidFill>
                <a:latin typeface="Candara" panose="020E0502030303020204" pitchFamily="34" charset="0"/>
              </a:endParaRPr>
            </a:p>
          </p:txBody>
        </p:sp>
        <p:sp>
          <p:nvSpPr>
            <p:cNvPr id="14" name="TextBox 13"/>
            <p:cNvSpPr txBox="1"/>
            <p:nvPr/>
          </p:nvSpPr>
          <p:spPr>
            <a:xfrm>
              <a:off x="60997" y="919824"/>
              <a:ext cx="3704695" cy="1446550"/>
            </a:xfrm>
            <a:prstGeom prst="rect">
              <a:avLst/>
            </a:prstGeom>
            <a:noFill/>
          </p:spPr>
          <p:txBody>
            <a:bodyPr wrap="square" rtlCol="0">
              <a:spAutoFit/>
            </a:bodyPr>
            <a:lstStyle/>
            <a:p>
              <a:pPr fontAlgn="auto">
                <a:spcBef>
                  <a:spcPts val="0"/>
                </a:spcBef>
                <a:spcAft>
                  <a:spcPts val="0"/>
                </a:spcAft>
              </a:pPr>
              <a:r>
                <a:rPr lang="en-US" sz="2000" b="1" dirty="0" smtClean="0">
                  <a:solidFill>
                    <a:srgbClr val="002060"/>
                  </a:solidFill>
                  <a:latin typeface="Candara" panose="020E0502030303020204" pitchFamily="34" charset="0"/>
                </a:rPr>
                <a:t>Leader</a:t>
              </a:r>
            </a:p>
            <a:p>
              <a:pPr fontAlgn="auto">
                <a:spcBef>
                  <a:spcPts val="0"/>
                </a:spcBef>
                <a:spcAft>
                  <a:spcPts val="0"/>
                </a:spcAft>
              </a:pPr>
              <a:r>
                <a:rPr lang="en-ZA" sz="1700" dirty="0" smtClean="0">
                  <a:solidFill>
                    <a:srgbClr val="002060"/>
                  </a:solidFill>
                  <a:latin typeface="Candara" panose="020E0502030303020204" pitchFamily="34" charset="0"/>
                </a:rPr>
                <a:t>- </a:t>
              </a:r>
              <a:r>
                <a:rPr lang="en-ZA" sz="1700" dirty="0">
                  <a:solidFill>
                    <a:srgbClr val="002060"/>
                  </a:solidFill>
                  <a:latin typeface="Candara" panose="020E0502030303020204" pitchFamily="34" charset="0"/>
                </a:rPr>
                <a:t>Work with other arms of government to achieve their goals</a:t>
              </a:r>
            </a:p>
            <a:p>
              <a:pPr fontAlgn="auto">
                <a:spcBef>
                  <a:spcPts val="0"/>
                </a:spcBef>
                <a:spcAft>
                  <a:spcPts val="0"/>
                </a:spcAft>
              </a:pPr>
              <a:r>
                <a:rPr lang="en-ZA" sz="1700" dirty="0">
                  <a:solidFill>
                    <a:srgbClr val="002060"/>
                  </a:solidFill>
                  <a:latin typeface="Candara" panose="020E0502030303020204" pitchFamily="34" charset="0"/>
                </a:rPr>
                <a:t>- Understand other sectors' political and administrative </a:t>
              </a:r>
              <a:r>
                <a:rPr lang="en-ZA" sz="1700" dirty="0" smtClean="0">
                  <a:solidFill>
                    <a:srgbClr val="002060"/>
                  </a:solidFill>
                  <a:latin typeface="Candara" panose="020E0502030303020204" pitchFamily="34" charset="0"/>
                </a:rPr>
                <a:t>imperatives</a:t>
              </a:r>
              <a:r>
                <a:rPr lang="en-US" sz="1700" dirty="0" smtClean="0">
                  <a:solidFill>
                    <a:srgbClr val="002060"/>
                  </a:solidFill>
                  <a:latin typeface="Candara" panose="020E0502030303020204" pitchFamily="34" charset="0"/>
                </a:rPr>
                <a:t> </a:t>
              </a:r>
            </a:p>
          </p:txBody>
        </p:sp>
      </p:grpSp>
      <p:grpSp>
        <p:nvGrpSpPr>
          <p:cNvPr id="3" name="Group 2"/>
          <p:cNvGrpSpPr/>
          <p:nvPr/>
        </p:nvGrpSpPr>
        <p:grpSpPr>
          <a:xfrm>
            <a:off x="3344696" y="1388300"/>
            <a:ext cx="5873256" cy="3121460"/>
            <a:chOff x="3344696" y="1388300"/>
            <a:chExt cx="5873256" cy="3121460"/>
          </a:xfrm>
        </p:grpSpPr>
        <p:sp>
          <p:nvSpPr>
            <p:cNvPr id="9" name="Rounded Rectangle 13"/>
            <p:cNvSpPr/>
            <p:nvPr/>
          </p:nvSpPr>
          <p:spPr>
            <a:xfrm>
              <a:off x="3344696" y="1524000"/>
              <a:ext cx="2985760" cy="2985760"/>
            </a:xfrm>
            <a:custGeom>
              <a:avLst/>
              <a:gdLst/>
              <a:ahLst/>
              <a:cxnLst/>
              <a:rect l="l" t="t" r="r" b="b"/>
              <a:pathLst>
                <a:path w="3581400" h="3581400">
                  <a:moveTo>
                    <a:pt x="1790700" y="723900"/>
                  </a:moveTo>
                  <a:cubicBezTo>
                    <a:pt x="1201523" y="723900"/>
                    <a:pt x="723900" y="1201523"/>
                    <a:pt x="723900" y="1790700"/>
                  </a:cubicBezTo>
                  <a:cubicBezTo>
                    <a:pt x="723900" y="2379877"/>
                    <a:pt x="1201523" y="2857500"/>
                    <a:pt x="1790700" y="2857500"/>
                  </a:cubicBezTo>
                  <a:cubicBezTo>
                    <a:pt x="2379877" y="2857500"/>
                    <a:pt x="2857500" y="2379877"/>
                    <a:pt x="2857500" y="1790700"/>
                  </a:cubicBezTo>
                  <a:cubicBezTo>
                    <a:pt x="2857500" y="1201523"/>
                    <a:pt x="2379877" y="723900"/>
                    <a:pt x="1790700" y="723900"/>
                  </a:cubicBezTo>
                  <a:close/>
                  <a:moveTo>
                    <a:pt x="1638302" y="0"/>
                  </a:moveTo>
                  <a:lnTo>
                    <a:pt x="1943098" y="0"/>
                  </a:lnTo>
                  <a:cubicBezTo>
                    <a:pt x="1985183" y="0"/>
                    <a:pt x="2019300" y="34117"/>
                    <a:pt x="2019300" y="76202"/>
                  </a:cubicBezTo>
                  <a:lnTo>
                    <a:pt x="2019300" y="324174"/>
                  </a:lnTo>
                  <a:cubicBezTo>
                    <a:pt x="2126157" y="338797"/>
                    <a:pt x="2228988" y="366599"/>
                    <a:pt x="2326253" y="405895"/>
                  </a:cubicBezTo>
                  <a:lnTo>
                    <a:pt x="2449976" y="191601"/>
                  </a:lnTo>
                  <a:cubicBezTo>
                    <a:pt x="2471018" y="155155"/>
                    <a:pt x="2517623" y="142667"/>
                    <a:pt x="2554070" y="163709"/>
                  </a:cubicBezTo>
                  <a:lnTo>
                    <a:pt x="2818031" y="316107"/>
                  </a:lnTo>
                  <a:cubicBezTo>
                    <a:pt x="2854477" y="337150"/>
                    <a:pt x="2866965" y="383755"/>
                    <a:pt x="2845923" y="420201"/>
                  </a:cubicBezTo>
                  <a:lnTo>
                    <a:pt x="2722446" y="634069"/>
                  </a:lnTo>
                  <a:cubicBezTo>
                    <a:pt x="2805661" y="700279"/>
                    <a:pt x="2881121" y="775739"/>
                    <a:pt x="2947331" y="858954"/>
                  </a:cubicBezTo>
                  <a:lnTo>
                    <a:pt x="3161199" y="735478"/>
                  </a:lnTo>
                  <a:cubicBezTo>
                    <a:pt x="3197646" y="714435"/>
                    <a:pt x="3244250" y="726923"/>
                    <a:pt x="3265293" y="763369"/>
                  </a:cubicBezTo>
                  <a:lnTo>
                    <a:pt x="3417691" y="1027331"/>
                  </a:lnTo>
                  <a:cubicBezTo>
                    <a:pt x="3438733" y="1063777"/>
                    <a:pt x="3426246" y="1110382"/>
                    <a:pt x="3389799" y="1131424"/>
                  </a:cubicBezTo>
                  <a:lnTo>
                    <a:pt x="3175505" y="1255147"/>
                  </a:lnTo>
                  <a:cubicBezTo>
                    <a:pt x="3214802" y="1352412"/>
                    <a:pt x="3242603" y="1455243"/>
                    <a:pt x="3257227" y="1562100"/>
                  </a:cubicBezTo>
                  <a:lnTo>
                    <a:pt x="3505198" y="1562100"/>
                  </a:lnTo>
                  <a:cubicBezTo>
                    <a:pt x="3547283" y="1562100"/>
                    <a:pt x="3581400" y="1596217"/>
                    <a:pt x="3581400" y="1638302"/>
                  </a:cubicBezTo>
                  <a:lnTo>
                    <a:pt x="3581400" y="1943098"/>
                  </a:lnTo>
                  <a:cubicBezTo>
                    <a:pt x="3581400" y="1985183"/>
                    <a:pt x="3547283" y="2019300"/>
                    <a:pt x="3505198" y="2019300"/>
                  </a:cubicBezTo>
                  <a:lnTo>
                    <a:pt x="3257227" y="2019300"/>
                  </a:lnTo>
                  <a:cubicBezTo>
                    <a:pt x="3242603" y="2126157"/>
                    <a:pt x="3214802" y="2228988"/>
                    <a:pt x="3175505" y="2326254"/>
                  </a:cubicBezTo>
                  <a:lnTo>
                    <a:pt x="3389799" y="2449976"/>
                  </a:lnTo>
                  <a:cubicBezTo>
                    <a:pt x="3426246" y="2471018"/>
                    <a:pt x="3438733" y="2517623"/>
                    <a:pt x="3417691" y="2554070"/>
                  </a:cubicBezTo>
                  <a:lnTo>
                    <a:pt x="3265293" y="2818031"/>
                  </a:lnTo>
                  <a:cubicBezTo>
                    <a:pt x="3244250" y="2854478"/>
                    <a:pt x="3197646" y="2866965"/>
                    <a:pt x="3161199" y="2845923"/>
                  </a:cubicBezTo>
                  <a:lnTo>
                    <a:pt x="2947331" y="2722446"/>
                  </a:lnTo>
                  <a:cubicBezTo>
                    <a:pt x="2881121" y="2805661"/>
                    <a:pt x="2805661" y="2881122"/>
                    <a:pt x="2722446" y="2947331"/>
                  </a:cubicBezTo>
                  <a:lnTo>
                    <a:pt x="2845923" y="3161199"/>
                  </a:lnTo>
                  <a:cubicBezTo>
                    <a:pt x="2866965" y="3197646"/>
                    <a:pt x="2854477" y="3244250"/>
                    <a:pt x="2818031" y="3265293"/>
                  </a:cubicBezTo>
                  <a:lnTo>
                    <a:pt x="2554070" y="3417691"/>
                  </a:lnTo>
                  <a:cubicBezTo>
                    <a:pt x="2517623" y="3438733"/>
                    <a:pt x="2471018" y="3426246"/>
                    <a:pt x="2449976" y="3389799"/>
                  </a:cubicBezTo>
                  <a:lnTo>
                    <a:pt x="2326253" y="3175505"/>
                  </a:lnTo>
                  <a:cubicBezTo>
                    <a:pt x="2228988" y="3214802"/>
                    <a:pt x="2126157" y="3242603"/>
                    <a:pt x="2019300" y="3257227"/>
                  </a:cubicBezTo>
                  <a:lnTo>
                    <a:pt x="2019300" y="3505198"/>
                  </a:lnTo>
                  <a:cubicBezTo>
                    <a:pt x="2019300" y="3547283"/>
                    <a:pt x="1985183" y="3581400"/>
                    <a:pt x="1943098" y="3581400"/>
                  </a:cubicBezTo>
                  <a:lnTo>
                    <a:pt x="1638302" y="3581400"/>
                  </a:lnTo>
                  <a:cubicBezTo>
                    <a:pt x="1596217" y="3581400"/>
                    <a:pt x="1562100" y="3547283"/>
                    <a:pt x="1562100" y="3505198"/>
                  </a:cubicBezTo>
                  <a:lnTo>
                    <a:pt x="1562100" y="3257227"/>
                  </a:lnTo>
                  <a:cubicBezTo>
                    <a:pt x="1455243" y="3242603"/>
                    <a:pt x="1352412" y="3214802"/>
                    <a:pt x="1255146" y="3175505"/>
                  </a:cubicBezTo>
                  <a:lnTo>
                    <a:pt x="1131424" y="3389799"/>
                  </a:lnTo>
                  <a:cubicBezTo>
                    <a:pt x="1110382" y="3426246"/>
                    <a:pt x="1063777" y="3438733"/>
                    <a:pt x="1027330" y="3417691"/>
                  </a:cubicBezTo>
                  <a:lnTo>
                    <a:pt x="763369" y="3265293"/>
                  </a:lnTo>
                  <a:cubicBezTo>
                    <a:pt x="726923" y="3244250"/>
                    <a:pt x="714435" y="3197646"/>
                    <a:pt x="735477" y="3161199"/>
                  </a:cubicBezTo>
                  <a:lnTo>
                    <a:pt x="858954" y="2947331"/>
                  </a:lnTo>
                  <a:cubicBezTo>
                    <a:pt x="775739" y="2881121"/>
                    <a:pt x="700278" y="2805661"/>
                    <a:pt x="634069" y="2722446"/>
                  </a:cubicBezTo>
                  <a:lnTo>
                    <a:pt x="420201" y="2845923"/>
                  </a:lnTo>
                  <a:cubicBezTo>
                    <a:pt x="383754" y="2866965"/>
                    <a:pt x="337150" y="2854477"/>
                    <a:pt x="316107" y="2818031"/>
                  </a:cubicBezTo>
                  <a:lnTo>
                    <a:pt x="163709" y="2554069"/>
                  </a:lnTo>
                  <a:cubicBezTo>
                    <a:pt x="142667" y="2517623"/>
                    <a:pt x="155154" y="2471018"/>
                    <a:pt x="191601" y="2449976"/>
                  </a:cubicBezTo>
                  <a:lnTo>
                    <a:pt x="405895" y="2326253"/>
                  </a:lnTo>
                  <a:cubicBezTo>
                    <a:pt x="366598" y="2228988"/>
                    <a:pt x="338797" y="2126157"/>
                    <a:pt x="324173" y="2019300"/>
                  </a:cubicBezTo>
                  <a:lnTo>
                    <a:pt x="76202" y="2019300"/>
                  </a:lnTo>
                  <a:cubicBezTo>
                    <a:pt x="34117" y="2019300"/>
                    <a:pt x="0" y="1985183"/>
                    <a:pt x="0" y="1943098"/>
                  </a:cubicBezTo>
                  <a:lnTo>
                    <a:pt x="0" y="1638302"/>
                  </a:lnTo>
                  <a:cubicBezTo>
                    <a:pt x="0" y="1596217"/>
                    <a:pt x="34117" y="1562100"/>
                    <a:pt x="76202" y="1562100"/>
                  </a:cubicBezTo>
                  <a:lnTo>
                    <a:pt x="324173" y="1562100"/>
                  </a:lnTo>
                  <a:cubicBezTo>
                    <a:pt x="338797" y="1455243"/>
                    <a:pt x="366598" y="1352413"/>
                    <a:pt x="405895" y="1255147"/>
                  </a:cubicBezTo>
                  <a:lnTo>
                    <a:pt x="191601" y="1131425"/>
                  </a:lnTo>
                  <a:cubicBezTo>
                    <a:pt x="155154" y="1110382"/>
                    <a:pt x="142667" y="1063777"/>
                    <a:pt x="163709" y="1027331"/>
                  </a:cubicBezTo>
                  <a:lnTo>
                    <a:pt x="316107" y="763370"/>
                  </a:lnTo>
                  <a:cubicBezTo>
                    <a:pt x="337150" y="726923"/>
                    <a:pt x="383754" y="714435"/>
                    <a:pt x="420201" y="735478"/>
                  </a:cubicBezTo>
                  <a:lnTo>
                    <a:pt x="634068" y="858954"/>
                  </a:lnTo>
                  <a:cubicBezTo>
                    <a:pt x="700278" y="775739"/>
                    <a:pt x="775739" y="700279"/>
                    <a:pt x="858954" y="634069"/>
                  </a:cubicBezTo>
                  <a:lnTo>
                    <a:pt x="735477" y="420201"/>
                  </a:lnTo>
                  <a:cubicBezTo>
                    <a:pt x="714435" y="383755"/>
                    <a:pt x="726923" y="337150"/>
                    <a:pt x="763369" y="316107"/>
                  </a:cubicBezTo>
                  <a:lnTo>
                    <a:pt x="1027330" y="163709"/>
                  </a:lnTo>
                  <a:cubicBezTo>
                    <a:pt x="1063777" y="142667"/>
                    <a:pt x="1110382" y="155155"/>
                    <a:pt x="1131424" y="191601"/>
                  </a:cubicBezTo>
                  <a:lnTo>
                    <a:pt x="1255147" y="405895"/>
                  </a:lnTo>
                  <a:cubicBezTo>
                    <a:pt x="1352412" y="366599"/>
                    <a:pt x="1455243" y="338797"/>
                    <a:pt x="1562100" y="324174"/>
                  </a:cubicBezTo>
                  <a:lnTo>
                    <a:pt x="1562100" y="76202"/>
                  </a:lnTo>
                  <a:cubicBezTo>
                    <a:pt x="1562100" y="34117"/>
                    <a:pt x="1596217" y="0"/>
                    <a:pt x="1638302" y="0"/>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2700000" scaled="1"/>
              <a:tileRect/>
            </a:gradFill>
            <a:ln w="34925" cap="flat" cmpd="sng" algn="ctr">
              <a:solidFill>
                <a:srgbClr val="FFFFFF"/>
              </a:solidFill>
              <a:prstDash val="soli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rtlCol="0" anchor="ctr"/>
            <a:lstStyle/>
            <a:p>
              <a:pPr algn="ctr" fontAlgn="auto">
                <a:spcBef>
                  <a:spcPts val="0"/>
                </a:spcBef>
                <a:spcAft>
                  <a:spcPts val="0"/>
                </a:spcAft>
                <a:defRPr/>
              </a:pPr>
              <a:endParaRPr lang="en-US" kern="0" dirty="0" smtClean="0">
                <a:solidFill>
                  <a:prstClr val="white"/>
                </a:solidFill>
                <a:latin typeface="Candara" panose="020E0502030303020204" pitchFamily="34" charset="0"/>
              </a:endParaRPr>
            </a:p>
          </p:txBody>
        </p:sp>
        <p:sp>
          <p:nvSpPr>
            <p:cNvPr id="12" name="TextBox 11"/>
            <p:cNvSpPr txBox="1"/>
            <p:nvPr/>
          </p:nvSpPr>
          <p:spPr>
            <a:xfrm>
              <a:off x="4216316" y="2834850"/>
              <a:ext cx="1346844" cy="523220"/>
            </a:xfrm>
            <a:prstGeom prst="rect">
              <a:avLst/>
            </a:prstGeom>
            <a:noFill/>
          </p:spPr>
          <p:txBody>
            <a:bodyPr wrap="none" rtlCol="0">
              <a:spAutoFit/>
            </a:bodyPr>
            <a:lstStyle/>
            <a:p>
              <a:pPr fontAlgn="auto">
                <a:spcBef>
                  <a:spcPts val="0"/>
                </a:spcBef>
                <a:spcAft>
                  <a:spcPts val="0"/>
                </a:spcAft>
              </a:pPr>
              <a:r>
                <a:rPr lang="en-US" sz="2800" b="1" dirty="0" smtClean="0">
                  <a:solidFill>
                    <a:prstClr val="black"/>
                  </a:solidFill>
                  <a:latin typeface="Candara" panose="020E0502030303020204" pitchFamily="34" charset="0"/>
                </a:rPr>
                <a:t>Partner</a:t>
              </a:r>
              <a:endParaRPr lang="en-US" sz="2800" b="1" dirty="0">
                <a:solidFill>
                  <a:prstClr val="black"/>
                </a:solidFill>
                <a:latin typeface="Candara" panose="020E0502030303020204" pitchFamily="34" charset="0"/>
              </a:endParaRPr>
            </a:p>
          </p:txBody>
        </p:sp>
        <p:sp>
          <p:nvSpPr>
            <p:cNvPr id="15" name="TextBox 14"/>
            <p:cNvSpPr txBox="1"/>
            <p:nvPr/>
          </p:nvSpPr>
          <p:spPr>
            <a:xfrm>
              <a:off x="6394415" y="1388300"/>
              <a:ext cx="2823537" cy="1661993"/>
            </a:xfrm>
            <a:prstGeom prst="rect">
              <a:avLst/>
            </a:prstGeom>
            <a:noFill/>
          </p:spPr>
          <p:txBody>
            <a:bodyPr wrap="square" rtlCol="0">
              <a:spAutoFit/>
            </a:bodyPr>
            <a:lstStyle/>
            <a:p>
              <a:pPr fontAlgn="auto">
                <a:spcBef>
                  <a:spcPts val="0"/>
                </a:spcBef>
                <a:spcAft>
                  <a:spcPts val="0"/>
                </a:spcAft>
              </a:pPr>
              <a:r>
                <a:rPr lang="en-US" sz="1700" b="1" dirty="0" smtClean="0">
                  <a:solidFill>
                    <a:srgbClr val="002060"/>
                  </a:solidFill>
                  <a:latin typeface="Candara" panose="020E0502030303020204" pitchFamily="34" charset="0"/>
                </a:rPr>
                <a:t>Partner</a:t>
              </a:r>
            </a:p>
            <a:p>
              <a:pPr fontAlgn="auto">
                <a:spcBef>
                  <a:spcPts val="0"/>
                </a:spcBef>
                <a:spcAft>
                  <a:spcPts val="0"/>
                </a:spcAft>
              </a:pPr>
              <a:r>
                <a:rPr lang="en-ZA" sz="1700" dirty="0" smtClean="0">
                  <a:solidFill>
                    <a:srgbClr val="002060"/>
                  </a:solidFill>
                  <a:latin typeface="Candara" panose="020E0502030303020204" pitchFamily="34" charset="0"/>
                </a:rPr>
                <a:t>- Sectors </a:t>
              </a:r>
              <a:r>
                <a:rPr lang="en-ZA" sz="1700" dirty="0">
                  <a:solidFill>
                    <a:srgbClr val="002060"/>
                  </a:solidFill>
                  <a:latin typeface="Candara" panose="020E0502030303020204" pitchFamily="34" charset="0"/>
                </a:rPr>
                <a:t>other than health</a:t>
              </a:r>
            </a:p>
            <a:p>
              <a:pPr fontAlgn="auto">
                <a:spcBef>
                  <a:spcPts val="0"/>
                </a:spcBef>
                <a:spcAft>
                  <a:spcPts val="0"/>
                </a:spcAft>
              </a:pPr>
              <a:r>
                <a:rPr lang="en-ZA" sz="1700" dirty="0" smtClean="0">
                  <a:solidFill>
                    <a:srgbClr val="002060"/>
                  </a:solidFill>
                  <a:latin typeface="Candara" panose="020E0502030303020204" pitchFamily="34" charset="0"/>
                </a:rPr>
                <a:t>- Evaluate </a:t>
              </a:r>
              <a:r>
                <a:rPr lang="en-ZA" sz="1700" dirty="0">
                  <a:solidFill>
                    <a:srgbClr val="002060"/>
                  </a:solidFill>
                  <a:latin typeface="Candara" panose="020E0502030303020204" pitchFamily="34" charset="0"/>
                </a:rPr>
                <a:t>the </a:t>
              </a:r>
              <a:r>
                <a:rPr lang="en-ZA" sz="1700" dirty="0" smtClean="0">
                  <a:solidFill>
                    <a:srgbClr val="002060"/>
                  </a:solidFill>
                  <a:latin typeface="Candara" panose="020E0502030303020204" pitchFamily="34" charset="0"/>
                </a:rPr>
                <a:t>effectiveness</a:t>
              </a:r>
              <a:endParaRPr lang="en-ZA" sz="1700" dirty="0" smtClean="0">
                <a:solidFill>
                  <a:srgbClr val="002060"/>
                </a:solidFill>
                <a:latin typeface="Candara" panose="020E0502030303020204" pitchFamily="34" charset="0"/>
              </a:endParaRPr>
            </a:p>
            <a:p>
              <a:pPr fontAlgn="auto">
                <a:spcBef>
                  <a:spcPts val="0"/>
                </a:spcBef>
                <a:spcAft>
                  <a:spcPts val="0"/>
                </a:spcAft>
              </a:pPr>
              <a:r>
                <a:rPr lang="en-ZA" sz="1700" dirty="0" smtClean="0">
                  <a:solidFill>
                    <a:srgbClr val="002060"/>
                  </a:solidFill>
                  <a:latin typeface="Candara" panose="020E0502030303020204" pitchFamily="34" charset="0"/>
                </a:rPr>
                <a:t>- </a:t>
              </a:r>
              <a:r>
                <a:rPr lang="en-ZA" sz="1700" dirty="0">
                  <a:solidFill>
                    <a:srgbClr val="002060"/>
                  </a:solidFill>
                  <a:latin typeface="Candara" panose="020E0502030303020204" pitchFamily="34" charset="0"/>
                </a:rPr>
                <a:t>I</a:t>
              </a:r>
              <a:r>
                <a:rPr lang="en-ZA" sz="1700" dirty="0" smtClean="0">
                  <a:solidFill>
                    <a:srgbClr val="002060"/>
                  </a:solidFill>
                  <a:latin typeface="Candara" panose="020E0502030303020204" pitchFamily="34" charset="0"/>
                </a:rPr>
                <a:t>ntegrated </a:t>
              </a:r>
              <a:r>
                <a:rPr lang="en-ZA" sz="1700" dirty="0">
                  <a:solidFill>
                    <a:srgbClr val="002060"/>
                  </a:solidFill>
                  <a:latin typeface="Candara" panose="020E0502030303020204" pitchFamily="34" charset="0"/>
                </a:rPr>
                <a:t>policy-making </a:t>
              </a:r>
            </a:p>
            <a:p>
              <a:pPr fontAlgn="auto">
                <a:spcBef>
                  <a:spcPts val="0"/>
                </a:spcBef>
                <a:spcAft>
                  <a:spcPts val="0"/>
                </a:spcAft>
              </a:pPr>
              <a:r>
                <a:rPr lang="en-ZA" sz="1700" dirty="0" smtClean="0">
                  <a:solidFill>
                    <a:srgbClr val="002060"/>
                  </a:solidFill>
                  <a:latin typeface="Candara" panose="020E0502030303020204" pitchFamily="34" charset="0"/>
                </a:rPr>
                <a:t>- Build </a:t>
              </a:r>
              <a:r>
                <a:rPr lang="en-ZA" sz="1700" dirty="0" smtClean="0">
                  <a:solidFill>
                    <a:srgbClr val="002060"/>
                  </a:solidFill>
                  <a:latin typeface="Candara" panose="020E0502030303020204" pitchFamily="34" charset="0"/>
                </a:rPr>
                <a:t>capacity</a:t>
              </a:r>
              <a:endParaRPr lang="en-ZA" sz="1700" dirty="0" smtClean="0">
                <a:solidFill>
                  <a:srgbClr val="002060"/>
                </a:solidFill>
                <a:latin typeface="Candara" panose="020E0502030303020204" pitchFamily="34" charset="0"/>
              </a:endParaRPr>
            </a:p>
            <a:p>
              <a:pPr fontAlgn="auto">
                <a:spcBef>
                  <a:spcPts val="0"/>
                </a:spcBef>
                <a:spcAft>
                  <a:spcPts val="0"/>
                </a:spcAft>
              </a:pPr>
              <a:r>
                <a:rPr lang="en-ZA" sz="1700" dirty="0" smtClean="0">
                  <a:solidFill>
                    <a:srgbClr val="002060"/>
                  </a:solidFill>
                  <a:latin typeface="Candara" panose="020E0502030303020204" pitchFamily="34" charset="0"/>
                </a:rPr>
                <a:t>- Resource mobilization</a:t>
              </a:r>
              <a:endParaRPr lang="en-ZA" sz="1700" dirty="0">
                <a:solidFill>
                  <a:srgbClr val="002060"/>
                </a:solidFill>
                <a:latin typeface="Candara" panose="020E0502030303020204" pitchFamily="34" charset="0"/>
              </a:endParaRPr>
            </a:p>
          </p:txBody>
        </p:sp>
      </p:grpSp>
      <p:grpSp>
        <p:nvGrpSpPr>
          <p:cNvPr id="17" name="Group 16"/>
          <p:cNvGrpSpPr/>
          <p:nvPr/>
        </p:nvGrpSpPr>
        <p:grpSpPr>
          <a:xfrm>
            <a:off x="2430296" y="3235080"/>
            <a:ext cx="6713704" cy="2985760"/>
            <a:chOff x="2430296" y="3235080"/>
            <a:chExt cx="6713704" cy="2985760"/>
          </a:xfrm>
        </p:grpSpPr>
        <p:sp>
          <p:nvSpPr>
            <p:cNvPr id="10" name="Rounded Rectangle 13"/>
            <p:cNvSpPr/>
            <p:nvPr/>
          </p:nvSpPr>
          <p:spPr>
            <a:xfrm>
              <a:off x="2430296" y="3235080"/>
              <a:ext cx="3180498" cy="2985760"/>
            </a:xfrm>
            <a:custGeom>
              <a:avLst/>
              <a:gdLst/>
              <a:ahLst/>
              <a:cxnLst/>
              <a:rect l="l" t="t" r="r" b="b"/>
              <a:pathLst>
                <a:path w="3581400" h="3581400">
                  <a:moveTo>
                    <a:pt x="1790700" y="723900"/>
                  </a:moveTo>
                  <a:cubicBezTo>
                    <a:pt x="1201523" y="723900"/>
                    <a:pt x="723900" y="1201523"/>
                    <a:pt x="723900" y="1790700"/>
                  </a:cubicBezTo>
                  <a:cubicBezTo>
                    <a:pt x="723900" y="2379877"/>
                    <a:pt x="1201523" y="2857500"/>
                    <a:pt x="1790700" y="2857500"/>
                  </a:cubicBezTo>
                  <a:cubicBezTo>
                    <a:pt x="2379877" y="2857500"/>
                    <a:pt x="2857500" y="2379877"/>
                    <a:pt x="2857500" y="1790700"/>
                  </a:cubicBezTo>
                  <a:cubicBezTo>
                    <a:pt x="2857500" y="1201523"/>
                    <a:pt x="2379877" y="723900"/>
                    <a:pt x="1790700" y="723900"/>
                  </a:cubicBezTo>
                  <a:close/>
                  <a:moveTo>
                    <a:pt x="1638302" y="0"/>
                  </a:moveTo>
                  <a:lnTo>
                    <a:pt x="1943098" y="0"/>
                  </a:lnTo>
                  <a:cubicBezTo>
                    <a:pt x="1985183" y="0"/>
                    <a:pt x="2019300" y="34117"/>
                    <a:pt x="2019300" y="76202"/>
                  </a:cubicBezTo>
                  <a:lnTo>
                    <a:pt x="2019300" y="324174"/>
                  </a:lnTo>
                  <a:cubicBezTo>
                    <a:pt x="2126157" y="338797"/>
                    <a:pt x="2228988" y="366599"/>
                    <a:pt x="2326253" y="405895"/>
                  </a:cubicBezTo>
                  <a:lnTo>
                    <a:pt x="2449976" y="191601"/>
                  </a:lnTo>
                  <a:cubicBezTo>
                    <a:pt x="2471018" y="155155"/>
                    <a:pt x="2517623" y="142667"/>
                    <a:pt x="2554070" y="163709"/>
                  </a:cubicBezTo>
                  <a:lnTo>
                    <a:pt x="2818031" y="316107"/>
                  </a:lnTo>
                  <a:cubicBezTo>
                    <a:pt x="2854477" y="337150"/>
                    <a:pt x="2866965" y="383755"/>
                    <a:pt x="2845923" y="420201"/>
                  </a:cubicBezTo>
                  <a:lnTo>
                    <a:pt x="2722446" y="634069"/>
                  </a:lnTo>
                  <a:cubicBezTo>
                    <a:pt x="2805661" y="700279"/>
                    <a:pt x="2881121" y="775739"/>
                    <a:pt x="2947331" y="858954"/>
                  </a:cubicBezTo>
                  <a:lnTo>
                    <a:pt x="3161199" y="735478"/>
                  </a:lnTo>
                  <a:cubicBezTo>
                    <a:pt x="3197646" y="714435"/>
                    <a:pt x="3244250" y="726923"/>
                    <a:pt x="3265293" y="763369"/>
                  </a:cubicBezTo>
                  <a:lnTo>
                    <a:pt x="3417691" y="1027331"/>
                  </a:lnTo>
                  <a:cubicBezTo>
                    <a:pt x="3438733" y="1063777"/>
                    <a:pt x="3426246" y="1110382"/>
                    <a:pt x="3389799" y="1131424"/>
                  </a:cubicBezTo>
                  <a:lnTo>
                    <a:pt x="3175505" y="1255147"/>
                  </a:lnTo>
                  <a:cubicBezTo>
                    <a:pt x="3214802" y="1352412"/>
                    <a:pt x="3242603" y="1455243"/>
                    <a:pt x="3257227" y="1562100"/>
                  </a:cubicBezTo>
                  <a:lnTo>
                    <a:pt x="3505198" y="1562100"/>
                  </a:lnTo>
                  <a:cubicBezTo>
                    <a:pt x="3547283" y="1562100"/>
                    <a:pt x="3581400" y="1596217"/>
                    <a:pt x="3581400" y="1638302"/>
                  </a:cubicBezTo>
                  <a:lnTo>
                    <a:pt x="3581400" y="1943098"/>
                  </a:lnTo>
                  <a:cubicBezTo>
                    <a:pt x="3581400" y="1985183"/>
                    <a:pt x="3547283" y="2019300"/>
                    <a:pt x="3505198" y="2019300"/>
                  </a:cubicBezTo>
                  <a:lnTo>
                    <a:pt x="3257227" y="2019300"/>
                  </a:lnTo>
                  <a:cubicBezTo>
                    <a:pt x="3242603" y="2126157"/>
                    <a:pt x="3214802" y="2228988"/>
                    <a:pt x="3175505" y="2326254"/>
                  </a:cubicBezTo>
                  <a:lnTo>
                    <a:pt x="3389799" y="2449976"/>
                  </a:lnTo>
                  <a:cubicBezTo>
                    <a:pt x="3426246" y="2471018"/>
                    <a:pt x="3438733" y="2517623"/>
                    <a:pt x="3417691" y="2554070"/>
                  </a:cubicBezTo>
                  <a:lnTo>
                    <a:pt x="3265293" y="2818031"/>
                  </a:lnTo>
                  <a:cubicBezTo>
                    <a:pt x="3244250" y="2854478"/>
                    <a:pt x="3197646" y="2866965"/>
                    <a:pt x="3161199" y="2845923"/>
                  </a:cubicBezTo>
                  <a:lnTo>
                    <a:pt x="2947331" y="2722446"/>
                  </a:lnTo>
                  <a:cubicBezTo>
                    <a:pt x="2881121" y="2805661"/>
                    <a:pt x="2805661" y="2881122"/>
                    <a:pt x="2722446" y="2947331"/>
                  </a:cubicBezTo>
                  <a:lnTo>
                    <a:pt x="2845923" y="3161199"/>
                  </a:lnTo>
                  <a:cubicBezTo>
                    <a:pt x="2866965" y="3197646"/>
                    <a:pt x="2854477" y="3244250"/>
                    <a:pt x="2818031" y="3265293"/>
                  </a:cubicBezTo>
                  <a:lnTo>
                    <a:pt x="2554070" y="3417691"/>
                  </a:lnTo>
                  <a:cubicBezTo>
                    <a:pt x="2517623" y="3438733"/>
                    <a:pt x="2471018" y="3426246"/>
                    <a:pt x="2449976" y="3389799"/>
                  </a:cubicBezTo>
                  <a:lnTo>
                    <a:pt x="2326253" y="3175505"/>
                  </a:lnTo>
                  <a:cubicBezTo>
                    <a:pt x="2228988" y="3214802"/>
                    <a:pt x="2126157" y="3242603"/>
                    <a:pt x="2019300" y="3257227"/>
                  </a:cubicBezTo>
                  <a:lnTo>
                    <a:pt x="2019300" y="3505198"/>
                  </a:lnTo>
                  <a:cubicBezTo>
                    <a:pt x="2019300" y="3547283"/>
                    <a:pt x="1985183" y="3581400"/>
                    <a:pt x="1943098" y="3581400"/>
                  </a:cubicBezTo>
                  <a:lnTo>
                    <a:pt x="1638302" y="3581400"/>
                  </a:lnTo>
                  <a:cubicBezTo>
                    <a:pt x="1596217" y="3581400"/>
                    <a:pt x="1562100" y="3547283"/>
                    <a:pt x="1562100" y="3505198"/>
                  </a:cubicBezTo>
                  <a:lnTo>
                    <a:pt x="1562100" y="3257227"/>
                  </a:lnTo>
                  <a:cubicBezTo>
                    <a:pt x="1455243" y="3242603"/>
                    <a:pt x="1352412" y="3214802"/>
                    <a:pt x="1255146" y="3175505"/>
                  </a:cubicBezTo>
                  <a:lnTo>
                    <a:pt x="1131424" y="3389799"/>
                  </a:lnTo>
                  <a:cubicBezTo>
                    <a:pt x="1110382" y="3426246"/>
                    <a:pt x="1063777" y="3438733"/>
                    <a:pt x="1027330" y="3417691"/>
                  </a:cubicBezTo>
                  <a:lnTo>
                    <a:pt x="763369" y="3265293"/>
                  </a:lnTo>
                  <a:cubicBezTo>
                    <a:pt x="726923" y="3244250"/>
                    <a:pt x="714435" y="3197646"/>
                    <a:pt x="735477" y="3161199"/>
                  </a:cubicBezTo>
                  <a:lnTo>
                    <a:pt x="858954" y="2947331"/>
                  </a:lnTo>
                  <a:cubicBezTo>
                    <a:pt x="775739" y="2881121"/>
                    <a:pt x="700278" y="2805661"/>
                    <a:pt x="634069" y="2722446"/>
                  </a:cubicBezTo>
                  <a:lnTo>
                    <a:pt x="420201" y="2845923"/>
                  </a:lnTo>
                  <a:cubicBezTo>
                    <a:pt x="383754" y="2866965"/>
                    <a:pt x="337150" y="2854477"/>
                    <a:pt x="316107" y="2818031"/>
                  </a:cubicBezTo>
                  <a:lnTo>
                    <a:pt x="163709" y="2554069"/>
                  </a:lnTo>
                  <a:cubicBezTo>
                    <a:pt x="142667" y="2517623"/>
                    <a:pt x="155154" y="2471018"/>
                    <a:pt x="191601" y="2449976"/>
                  </a:cubicBezTo>
                  <a:lnTo>
                    <a:pt x="405895" y="2326253"/>
                  </a:lnTo>
                  <a:cubicBezTo>
                    <a:pt x="366598" y="2228988"/>
                    <a:pt x="338797" y="2126157"/>
                    <a:pt x="324173" y="2019300"/>
                  </a:cubicBezTo>
                  <a:lnTo>
                    <a:pt x="76202" y="2019300"/>
                  </a:lnTo>
                  <a:cubicBezTo>
                    <a:pt x="34117" y="2019300"/>
                    <a:pt x="0" y="1985183"/>
                    <a:pt x="0" y="1943098"/>
                  </a:cubicBezTo>
                  <a:lnTo>
                    <a:pt x="0" y="1638302"/>
                  </a:lnTo>
                  <a:cubicBezTo>
                    <a:pt x="0" y="1596217"/>
                    <a:pt x="34117" y="1562100"/>
                    <a:pt x="76202" y="1562100"/>
                  </a:cubicBezTo>
                  <a:lnTo>
                    <a:pt x="324173" y="1562100"/>
                  </a:lnTo>
                  <a:cubicBezTo>
                    <a:pt x="338797" y="1455243"/>
                    <a:pt x="366598" y="1352413"/>
                    <a:pt x="405895" y="1255147"/>
                  </a:cubicBezTo>
                  <a:lnTo>
                    <a:pt x="191601" y="1131425"/>
                  </a:lnTo>
                  <a:cubicBezTo>
                    <a:pt x="155154" y="1110382"/>
                    <a:pt x="142667" y="1063777"/>
                    <a:pt x="163709" y="1027331"/>
                  </a:cubicBezTo>
                  <a:lnTo>
                    <a:pt x="316107" y="763370"/>
                  </a:lnTo>
                  <a:cubicBezTo>
                    <a:pt x="337150" y="726923"/>
                    <a:pt x="383754" y="714435"/>
                    <a:pt x="420201" y="735478"/>
                  </a:cubicBezTo>
                  <a:lnTo>
                    <a:pt x="634068" y="858954"/>
                  </a:lnTo>
                  <a:cubicBezTo>
                    <a:pt x="700278" y="775739"/>
                    <a:pt x="775739" y="700279"/>
                    <a:pt x="858954" y="634069"/>
                  </a:cubicBezTo>
                  <a:lnTo>
                    <a:pt x="735477" y="420201"/>
                  </a:lnTo>
                  <a:cubicBezTo>
                    <a:pt x="714435" y="383755"/>
                    <a:pt x="726923" y="337150"/>
                    <a:pt x="763369" y="316107"/>
                  </a:cubicBezTo>
                  <a:lnTo>
                    <a:pt x="1027330" y="163709"/>
                  </a:lnTo>
                  <a:cubicBezTo>
                    <a:pt x="1063777" y="142667"/>
                    <a:pt x="1110382" y="155155"/>
                    <a:pt x="1131424" y="191601"/>
                  </a:cubicBezTo>
                  <a:lnTo>
                    <a:pt x="1255147" y="405895"/>
                  </a:lnTo>
                  <a:cubicBezTo>
                    <a:pt x="1352412" y="366599"/>
                    <a:pt x="1455243" y="338797"/>
                    <a:pt x="1562100" y="324174"/>
                  </a:cubicBezTo>
                  <a:lnTo>
                    <a:pt x="1562100" y="76202"/>
                  </a:lnTo>
                  <a:cubicBezTo>
                    <a:pt x="1562100" y="34117"/>
                    <a:pt x="1596217" y="0"/>
                    <a:pt x="1638302" y="0"/>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2700000" scaled="1"/>
              <a:tileRect/>
            </a:gradFill>
            <a:ln w="34925" cap="flat" cmpd="sng" algn="ctr">
              <a:solidFill>
                <a:srgbClr val="FFFFFF"/>
              </a:solidFill>
              <a:prstDash val="soli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rtlCol="0" anchor="ctr"/>
            <a:lstStyle/>
            <a:p>
              <a:pPr algn="ctr" fontAlgn="auto">
                <a:spcBef>
                  <a:spcPts val="0"/>
                </a:spcBef>
                <a:spcAft>
                  <a:spcPts val="0"/>
                </a:spcAft>
                <a:defRPr/>
              </a:pPr>
              <a:endParaRPr lang="en-US" kern="0" dirty="0" smtClean="0">
                <a:solidFill>
                  <a:prstClr val="white"/>
                </a:solidFill>
                <a:latin typeface="Candara" panose="020E0502030303020204" pitchFamily="34" charset="0"/>
              </a:endParaRPr>
            </a:p>
          </p:txBody>
        </p:sp>
        <p:sp>
          <p:nvSpPr>
            <p:cNvPr id="13" name="TextBox 12"/>
            <p:cNvSpPr txBox="1"/>
            <p:nvPr/>
          </p:nvSpPr>
          <p:spPr>
            <a:xfrm>
              <a:off x="3244562" y="4558020"/>
              <a:ext cx="1630575" cy="461665"/>
            </a:xfrm>
            <a:prstGeom prst="rect">
              <a:avLst/>
            </a:prstGeom>
            <a:noFill/>
          </p:spPr>
          <p:txBody>
            <a:bodyPr wrap="none" rtlCol="0">
              <a:spAutoFit/>
            </a:bodyPr>
            <a:lstStyle/>
            <a:p>
              <a:pPr fontAlgn="auto">
                <a:spcBef>
                  <a:spcPts val="0"/>
                </a:spcBef>
                <a:spcAft>
                  <a:spcPts val="0"/>
                </a:spcAft>
              </a:pPr>
              <a:r>
                <a:rPr lang="en-US" sz="2400" b="1" dirty="0" smtClean="0">
                  <a:solidFill>
                    <a:prstClr val="black"/>
                  </a:solidFill>
                  <a:latin typeface="Candara" panose="020E0502030303020204" pitchFamily="34" charset="0"/>
                </a:rPr>
                <a:t>Negotiator</a:t>
              </a:r>
              <a:endParaRPr lang="en-US" sz="2400" b="1" dirty="0">
                <a:solidFill>
                  <a:prstClr val="black"/>
                </a:solidFill>
                <a:latin typeface="Candara" panose="020E0502030303020204" pitchFamily="34" charset="0"/>
              </a:endParaRPr>
            </a:p>
          </p:txBody>
        </p:sp>
        <p:sp>
          <p:nvSpPr>
            <p:cNvPr id="16" name="TextBox 15"/>
            <p:cNvSpPr txBox="1"/>
            <p:nvPr/>
          </p:nvSpPr>
          <p:spPr>
            <a:xfrm>
              <a:off x="6178911" y="3534790"/>
              <a:ext cx="2965089" cy="1708160"/>
            </a:xfrm>
            <a:prstGeom prst="rect">
              <a:avLst/>
            </a:prstGeom>
            <a:noFill/>
          </p:spPr>
          <p:txBody>
            <a:bodyPr wrap="square" rtlCol="0">
              <a:spAutoFit/>
            </a:bodyPr>
            <a:lstStyle/>
            <a:p>
              <a:pPr fontAlgn="auto">
                <a:spcBef>
                  <a:spcPts val="0"/>
                </a:spcBef>
                <a:spcAft>
                  <a:spcPts val="0"/>
                </a:spcAft>
              </a:pPr>
              <a:r>
                <a:rPr lang="en-US" sz="2000" b="1" dirty="0" smtClean="0">
                  <a:solidFill>
                    <a:srgbClr val="002060"/>
                  </a:solidFill>
                  <a:latin typeface="Candara" panose="020E0502030303020204" pitchFamily="34" charset="0"/>
                </a:rPr>
                <a:t>Negotiator</a:t>
              </a:r>
            </a:p>
            <a:p>
              <a:pPr fontAlgn="auto">
                <a:spcBef>
                  <a:spcPts val="0"/>
                </a:spcBef>
                <a:spcAft>
                  <a:spcPts val="0"/>
                </a:spcAft>
              </a:pPr>
              <a:r>
                <a:rPr lang="en-ZA" sz="1700" dirty="0" smtClean="0">
                  <a:solidFill>
                    <a:srgbClr val="002060"/>
                  </a:solidFill>
                  <a:latin typeface="Candara" panose="020E0502030303020204" pitchFamily="34" charset="0"/>
                </a:rPr>
                <a:t>- </a:t>
              </a:r>
              <a:r>
                <a:rPr lang="en-ZA" sz="1700" dirty="0" smtClean="0">
                  <a:solidFill>
                    <a:srgbClr val="002060"/>
                  </a:solidFill>
                  <a:latin typeface="Candara" panose="020E0502030303020204" pitchFamily="34" charset="0"/>
                </a:rPr>
                <a:t>Technical </a:t>
              </a:r>
              <a:r>
                <a:rPr lang="en-ZA" sz="1700" dirty="0" smtClean="0">
                  <a:solidFill>
                    <a:srgbClr val="002060"/>
                  </a:solidFill>
                  <a:latin typeface="Candara" panose="020E0502030303020204" pitchFamily="34" charset="0"/>
                </a:rPr>
                <a:t>knowledge </a:t>
              </a:r>
              <a:r>
                <a:rPr lang="en-ZA" sz="1700" dirty="0">
                  <a:solidFill>
                    <a:srgbClr val="002060"/>
                  </a:solidFill>
                  <a:latin typeface="Candara" panose="020E0502030303020204" pitchFamily="34" charset="0"/>
                </a:rPr>
                <a:t>but </a:t>
              </a:r>
              <a:r>
                <a:rPr lang="en-ZA" sz="1700" dirty="0" smtClean="0">
                  <a:solidFill>
                    <a:srgbClr val="002060"/>
                  </a:solidFill>
                  <a:latin typeface="Candara" panose="020E0502030303020204" pitchFamily="34" charset="0"/>
                </a:rPr>
                <a:t>no control</a:t>
              </a:r>
              <a:endParaRPr lang="en-ZA" sz="1700" dirty="0">
                <a:solidFill>
                  <a:srgbClr val="002060"/>
                </a:solidFill>
                <a:latin typeface="Candara" panose="020E0502030303020204" pitchFamily="34" charset="0"/>
              </a:endParaRPr>
            </a:p>
            <a:p>
              <a:pPr fontAlgn="auto">
                <a:spcBef>
                  <a:spcPts val="0"/>
                </a:spcBef>
                <a:spcAft>
                  <a:spcPts val="0"/>
                </a:spcAft>
              </a:pPr>
              <a:r>
                <a:rPr lang="en-ZA" sz="1700" dirty="0" smtClean="0">
                  <a:solidFill>
                    <a:srgbClr val="002060"/>
                  </a:solidFill>
                  <a:latin typeface="Candara" panose="020E0502030303020204" pitchFamily="34" charset="0"/>
                </a:rPr>
                <a:t>- Intersectoral </a:t>
              </a:r>
              <a:r>
                <a:rPr lang="en-ZA" sz="1700" dirty="0">
                  <a:solidFill>
                    <a:srgbClr val="002060"/>
                  </a:solidFill>
                  <a:latin typeface="Candara" panose="020E0502030303020204" pitchFamily="34" charset="0"/>
                </a:rPr>
                <a:t>platforms </a:t>
              </a:r>
              <a:r>
                <a:rPr lang="en-ZA" sz="1700" dirty="0" smtClean="0">
                  <a:solidFill>
                    <a:srgbClr val="002060"/>
                  </a:solidFill>
                  <a:latin typeface="Candara" panose="020E0502030303020204" pitchFamily="34" charset="0"/>
                </a:rPr>
                <a:t>- </a:t>
              </a:r>
              <a:r>
                <a:rPr lang="en-ZA" sz="1700" dirty="0" smtClean="0">
                  <a:solidFill>
                    <a:srgbClr val="002060"/>
                  </a:solidFill>
                  <a:latin typeface="Candara" panose="020E0502030303020204" pitchFamily="34" charset="0"/>
                </a:rPr>
                <a:t>Evidence </a:t>
              </a:r>
              <a:r>
                <a:rPr lang="en-ZA" sz="1700" dirty="0">
                  <a:solidFill>
                    <a:srgbClr val="002060"/>
                  </a:solidFill>
                  <a:latin typeface="Candara" panose="020E0502030303020204" pitchFamily="34" charset="0"/>
                </a:rPr>
                <a:t>base</a:t>
              </a:r>
            </a:p>
            <a:p>
              <a:pPr fontAlgn="auto">
                <a:spcBef>
                  <a:spcPts val="0"/>
                </a:spcBef>
                <a:spcAft>
                  <a:spcPts val="0"/>
                </a:spcAft>
              </a:pPr>
              <a:r>
                <a:rPr lang="en-ZA" sz="1700" dirty="0" smtClean="0">
                  <a:solidFill>
                    <a:srgbClr val="002060"/>
                  </a:solidFill>
                  <a:latin typeface="Candara" panose="020E0502030303020204" pitchFamily="34" charset="0"/>
                </a:rPr>
                <a:t>- </a:t>
              </a:r>
              <a:r>
                <a:rPr lang="en-ZA" sz="1700" dirty="0" smtClean="0">
                  <a:solidFill>
                    <a:srgbClr val="002060"/>
                  </a:solidFill>
                  <a:latin typeface="Candara" panose="020E0502030303020204" pitchFamily="34" charset="0"/>
                </a:rPr>
                <a:t>Policy, legislative </a:t>
              </a:r>
              <a:r>
                <a:rPr lang="en-ZA" sz="1700" dirty="0">
                  <a:solidFill>
                    <a:srgbClr val="002060"/>
                  </a:solidFill>
                  <a:latin typeface="Candara" panose="020E0502030303020204" pitchFamily="34" charset="0"/>
                </a:rPr>
                <a:t>coherence</a:t>
              </a:r>
            </a:p>
          </p:txBody>
        </p:sp>
      </p:grpSp>
    </p:spTree>
    <p:extLst>
      <p:ext uri="{BB962C8B-B14F-4D97-AF65-F5344CB8AC3E}">
        <p14:creationId xmlns:p14="http://schemas.microsoft.com/office/powerpoint/2010/main" val="416006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1143000"/>
          </a:xfrm>
        </p:spPr>
        <p:txBody>
          <a:bodyPr/>
          <a:lstStyle/>
          <a:p>
            <a:r>
              <a:rPr lang="en-US" dirty="0" smtClean="0">
                <a:solidFill>
                  <a:srgbClr val="0070C0"/>
                </a:solidFill>
              </a:rPr>
              <a:t>Key </a:t>
            </a:r>
            <a:r>
              <a:rPr lang="en-US" dirty="0" smtClean="0">
                <a:solidFill>
                  <a:srgbClr val="0070C0"/>
                </a:solidFill>
              </a:rPr>
              <a:t>lessons</a:t>
            </a:r>
            <a:endParaRPr lang="en-US" dirty="0">
              <a:solidFill>
                <a:srgbClr val="0070C0"/>
              </a:solidFill>
            </a:endParaRPr>
          </a:p>
        </p:txBody>
      </p:sp>
      <p:sp>
        <p:nvSpPr>
          <p:cNvPr id="3" name="Content Placeholder 2"/>
          <p:cNvSpPr>
            <a:spLocks noGrp="1"/>
          </p:cNvSpPr>
          <p:nvPr>
            <p:ph idx="1"/>
          </p:nvPr>
        </p:nvSpPr>
        <p:spPr>
          <a:xfrm>
            <a:off x="304800" y="1219200"/>
            <a:ext cx="8382000" cy="4906963"/>
          </a:xfrm>
        </p:spPr>
        <p:txBody>
          <a:bodyPr>
            <a:noAutofit/>
          </a:bodyPr>
          <a:lstStyle/>
          <a:p>
            <a:pPr marL="0" indent="0">
              <a:buNone/>
            </a:pPr>
            <a:r>
              <a:rPr lang="en-AU" sz="2000" b="1" dirty="0"/>
              <a:t>a) </a:t>
            </a:r>
            <a:r>
              <a:rPr lang="en-AU" sz="2000" b="1" dirty="0" smtClean="0"/>
              <a:t>How </a:t>
            </a:r>
            <a:r>
              <a:rPr lang="en-AU" sz="2000" b="1" dirty="0"/>
              <a:t>do we </a:t>
            </a:r>
            <a:r>
              <a:rPr lang="en-AU" sz="2000" b="1" dirty="0" smtClean="0"/>
              <a:t>communicate </a:t>
            </a:r>
            <a:r>
              <a:rPr lang="en-AU" sz="2000" b="1" dirty="0"/>
              <a:t>this approach to other sectors?</a:t>
            </a:r>
            <a:endParaRPr lang="en-US" sz="2000" dirty="0"/>
          </a:p>
          <a:p>
            <a:r>
              <a:rPr lang="en-AU" sz="2000" dirty="0"/>
              <a:t>N</a:t>
            </a:r>
            <a:r>
              <a:rPr lang="en-AU" sz="2000" dirty="0" smtClean="0"/>
              <a:t>ot </a:t>
            </a:r>
            <a:r>
              <a:rPr lang="en-AU" sz="2000" dirty="0"/>
              <a:t>use the </a:t>
            </a:r>
            <a:r>
              <a:rPr lang="en-AU" sz="2000" dirty="0" smtClean="0"/>
              <a:t>term</a:t>
            </a:r>
            <a:endParaRPr lang="en-US" sz="2000" dirty="0" smtClean="0"/>
          </a:p>
          <a:p>
            <a:r>
              <a:rPr lang="en-AU" sz="2000" dirty="0"/>
              <a:t>Q</a:t>
            </a:r>
            <a:r>
              <a:rPr lang="en-AU" sz="2000" dirty="0" smtClean="0"/>
              <a:t>uality </a:t>
            </a:r>
            <a:r>
              <a:rPr lang="en-AU" sz="2000" dirty="0"/>
              <a:t>improvement tool</a:t>
            </a:r>
            <a:r>
              <a:rPr lang="en-AU" sz="2000" dirty="0" smtClean="0"/>
              <a:t>.</a:t>
            </a:r>
            <a:endParaRPr lang="en-US" sz="2000" dirty="0"/>
          </a:p>
          <a:p>
            <a:pPr marL="0" indent="0">
              <a:buNone/>
            </a:pPr>
            <a:r>
              <a:rPr lang="en-AU" sz="2000" b="1" dirty="0" smtClean="0"/>
              <a:t>b</a:t>
            </a:r>
            <a:r>
              <a:rPr lang="en-AU" sz="2000" b="1" dirty="0"/>
              <a:t>) What opportunities exist for beginning </a:t>
            </a:r>
            <a:r>
              <a:rPr lang="en-AU" sz="2000" b="1" dirty="0" err="1"/>
              <a:t>HiAP</a:t>
            </a:r>
            <a:r>
              <a:rPr lang="en-AU" sz="2000" b="1" dirty="0"/>
              <a:t>?</a:t>
            </a:r>
            <a:endParaRPr lang="en-US" sz="2000" dirty="0"/>
          </a:p>
          <a:p>
            <a:r>
              <a:rPr lang="en-AU" sz="2000" dirty="0" smtClean="0"/>
              <a:t>From </a:t>
            </a:r>
            <a:r>
              <a:rPr lang="en-AU" sz="2000" dirty="0"/>
              <a:t>the health sector’s perspective, </a:t>
            </a:r>
            <a:r>
              <a:rPr lang="en-AU" sz="2000" dirty="0" smtClean="0"/>
              <a:t>close </a:t>
            </a:r>
            <a:r>
              <a:rPr lang="en-AU" sz="2000" dirty="0"/>
              <a:t>link with </a:t>
            </a:r>
            <a:r>
              <a:rPr lang="en-AU" sz="2000" dirty="0" smtClean="0"/>
              <a:t>community </a:t>
            </a:r>
            <a:r>
              <a:rPr lang="en-AU" sz="2000" dirty="0" smtClean="0"/>
              <a:t>health </a:t>
            </a:r>
            <a:endParaRPr lang="en-AU" sz="2000" dirty="0" smtClean="0"/>
          </a:p>
          <a:p>
            <a:r>
              <a:rPr lang="en-AU" sz="2000" dirty="0" smtClean="0"/>
              <a:t>Noncommunicable </a:t>
            </a:r>
            <a:r>
              <a:rPr lang="en-AU" sz="2000" dirty="0"/>
              <a:t>Disease </a:t>
            </a:r>
            <a:r>
              <a:rPr lang="en-AU" sz="2000" dirty="0" smtClean="0"/>
              <a:t>Actions // urban health//air pollution</a:t>
            </a:r>
          </a:p>
          <a:p>
            <a:pPr marL="0" indent="0">
              <a:buNone/>
            </a:pPr>
            <a:r>
              <a:rPr lang="en-AU" sz="2000" b="1" dirty="0" smtClean="0"/>
              <a:t>c</a:t>
            </a:r>
            <a:r>
              <a:rPr lang="en-AU" sz="2000" b="1" dirty="0"/>
              <a:t>) How do we maintain the sustainability of </a:t>
            </a:r>
            <a:r>
              <a:rPr lang="en-AU" sz="2000" b="1" dirty="0" err="1"/>
              <a:t>HiAP</a:t>
            </a:r>
            <a:r>
              <a:rPr lang="en-AU" sz="2000" b="1" dirty="0"/>
              <a:t> processes?</a:t>
            </a:r>
            <a:endParaRPr lang="en-US" sz="2000" dirty="0"/>
          </a:p>
          <a:p>
            <a:r>
              <a:rPr lang="en-AU" sz="2000" dirty="0"/>
              <a:t>Developing and sustaining </a:t>
            </a:r>
            <a:r>
              <a:rPr lang="en-AU" sz="2000" dirty="0" smtClean="0"/>
              <a:t>partnerships, commitment, community </a:t>
            </a:r>
            <a:endParaRPr lang="en-AU" sz="2000" dirty="0"/>
          </a:p>
          <a:p>
            <a:r>
              <a:rPr lang="en-AU" sz="2000" dirty="0"/>
              <a:t>Good quality information relevant to the country</a:t>
            </a:r>
          </a:p>
          <a:p>
            <a:pPr marL="0" indent="0">
              <a:buNone/>
            </a:pPr>
            <a:r>
              <a:rPr lang="en-AU" sz="2000" b="1" dirty="0" smtClean="0"/>
              <a:t>d</a:t>
            </a:r>
            <a:r>
              <a:rPr lang="en-AU" sz="2000" b="1" dirty="0"/>
              <a:t>) What </a:t>
            </a:r>
            <a:r>
              <a:rPr lang="en-US" sz="2000" b="1" dirty="0"/>
              <a:t>are the main barriers to be addressed?</a:t>
            </a:r>
            <a:endParaRPr lang="en-US" sz="2000" dirty="0"/>
          </a:p>
          <a:p>
            <a:r>
              <a:rPr lang="en-AU" sz="2000" dirty="0"/>
              <a:t>Siloed structures and </a:t>
            </a:r>
            <a:r>
              <a:rPr lang="en-AU" sz="2000" dirty="0" smtClean="0"/>
              <a:t>funding</a:t>
            </a:r>
            <a:endParaRPr lang="en-AU" sz="2000" dirty="0"/>
          </a:p>
          <a:p>
            <a:r>
              <a:rPr lang="en-AU" sz="2000" dirty="0"/>
              <a:t>Capacity to see and coordinate activity beyond these </a:t>
            </a:r>
            <a:r>
              <a:rPr lang="en-AU" sz="2000" dirty="0" smtClean="0"/>
              <a:t>silos</a:t>
            </a:r>
            <a:endParaRPr lang="en-US" sz="2000" dirty="0"/>
          </a:p>
          <a:p>
            <a:r>
              <a:rPr lang="en-AU" sz="2000" dirty="0"/>
              <a:t>Lack of knowledge </a:t>
            </a:r>
            <a:r>
              <a:rPr lang="en-AU" sz="2000" dirty="0" smtClean="0"/>
              <a:t>why necessary </a:t>
            </a:r>
            <a:r>
              <a:rPr lang="en-AU" sz="2000" dirty="0"/>
              <a:t>and what </a:t>
            </a:r>
            <a:r>
              <a:rPr lang="en-AU" sz="2000" dirty="0" smtClean="0"/>
              <a:t>outcomes</a:t>
            </a:r>
            <a:endParaRPr lang="en-US" sz="2000" dirty="0"/>
          </a:p>
          <a:p>
            <a:pPr marL="0" indent="0">
              <a:buNone/>
            </a:pPr>
            <a:endParaRPr lang="en-AU" sz="2000" dirty="0" smtClean="0"/>
          </a:p>
          <a:p>
            <a:pPr marL="0" indent="0">
              <a:buNone/>
            </a:pPr>
            <a:r>
              <a:rPr lang="en-AU" sz="1800" dirty="0"/>
              <a:t> </a:t>
            </a:r>
            <a:endParaRPr lang="en-US" sz="1800"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726"/>
          <a:stretch/>
        </p:blipFill>
        <p:spPr bwMode="auto">
          <a:xfrm>
            <a:off x="7239000" y="4191000"/>
            <a:ext cx="2027690" cy="2514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228601"/>
            <a:ext cx="1955800" cy="2562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489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7C77D79AA4A94EAD57020756B8A4FF" ma:contentTypeVersion="0" ma:contentTypeDescription="Create a new document." ma:contentTypeScope="" ma:versionID="4762ac9fc147c558906f6ec678d4ecac">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ED54F3-D76D-44DF-A8EC-CED72981D117}"/>
</file>

<file path=customXml/itemProps2.xml><?xml version="1.0" encoding="utf-8"?>
<ds:datastoreItem xmlns:ds="http://schemas.openxmlformats.org/officeDocument/2006/customXml" ds:itemID="{31C21562-73B1-47AA-BB0A-40A2884FA161}"/>
</file>

<file path=customXml/itemProps3.xml><?xml version="1.0" encoding="utf-8"?>
<ds:datastoreItem xmlns:ds="http://schemas.openxmlformats.org/officeDocument/2006/customXml" ds:itemID="{8749DE5D-5F25-443F-B508-CF3E1623777C}"/>
</file>

<file path=docProps/app.xml><?xml version="1.0" encoding="utf-8"?>
<Properties xmlns="http://schemas.openxmlformats.org/officeDocument/2006/extended-properties" xmlns:vt="http://schemas.openxmlformats.org/officeDocument/2006/docPropsVTypes">
  <TotalTime>1964</TotalTime>
  <Words>969</Words>
  <Application>Microsoft Office PowerPoint</Application>
  <PresentationFormat>On-screen Show (4:3)</PresentationFormat>
  <Paragraphs>205</Paragraphs>
  <Slides>27</Slides>
  <Notes>4</Notes>
  <HiddenSlides>0</HiddenSlides>
  <MMClips>0</MMClips>
  <ScaleCrop>false</ScaleCrop>
  <HeadingPairs>
    <vt:vector size="4" baseType="variant">
      <vt:variant>
        <vt:lpstr>Theme</vt:lpstr>
      </vt:variant>
      <vt:variant>
        <vt:i4>5</vt:i4>
      </vt:variant>
      <vt:variant>
        <vt:lpstr>Slide Titles</vt:lpstr>
      </vt:variant>
      <vt:variant>
        <vt:i4>27</vt:i4>
      </vt:variant>
    </vt:vector>
  </HeadingPairs>
  <TitlesOfParts>
    <vt:vector size="32" baseType="lpstr">
      <vt:lpstr>Custom Design</vt:lpstr>
      <vt:lpstr>1_Custom Design</vt:lpstr>
      <vt:lpstr>3_Custom Design</vt:lpstr>
      <vt:lpstr>Office Theme</vt:lpstr>
      <vt:lpstr>2_Custom Design</vt:lpstr>
      <vt:lpstr>PowerPoint Presentation</vt:lpstr>
      <vt:lpstr>Learning objectives of the session </vt:lpstr>
      <vt:lpstr>Implementation</vt:lpstr>
      <vt:lpstr>Two faces</vt:lpstr>
      <vt:lpstr>Health in All Policies impact chain</vt:lpstr>
      <vt:lpstr>Types of HiAP strategies</vt:lpstr>
      <vt:lpstr>PowerPoint Presentation</vt:lpstr>
      <vt:lpstr>PowerPoint Presentation</vt:lpstr>
      <vt:lpstr>Key lessons</vt:lpstr>
      <vt:lpstr>Practical Lessons – 13 country study</vt:lpstr>
      <vt:lpstr>Emerging practice</vt:lpstr>
      <vt:lpstr>Governance (and..for HiAP)</vt:lpstr>
      <vt:lpstr>Distinguishing features</vt:lpstr>
      <vt:lpstr>Learning objectives of the session </vt:lpstr>
      <vt:lpstr>South Australia</vt:lpstr>
      <vt:lpstr>SA Governance</vt:lpstr>
      <vt:lpstr>SA Challenges</vt:lpstr>
      <vt:lpstr>Norway</vt:lpstr>
      <vt:lpstr>Norway– local government</vt:lpstr>
      <vt:lpstr>HiAP</vt:lpstr>
      <vt:lpstr>PowerPoint Presentation</vt:lpstr>
      <vt:lpstr>Other</vt:lpstr>
      <vt:lpstr>Intersectoral Intervention packages</vt:lpstr>
      <vt:lpstr>Misvaluation of policy interventions</vt:lpstr>
      <vt:lpstr>Discussion</vt:lpstr>
      <vt:lpstr>Unintended consequences</vt:lpstr>
      <vt:lpstr>Social determinants actions, Health in All Policies, and changing practice..a map..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orielle</dc:creator>
  <cp:lastModifiedBy>VALENTINE, Nicole Britt</cp:lastModifiedBy>
  <cp:revision>115</cp:revision>
  <cp:lastPrinted>2015-11-24T09:10:06Z</cp:lastPrinted>
  <dcterms:created xsi:type="dcterms:W3CDTF">2015-03-29T13:54:04Z</dcterms:created>
  <dcterms:modified xsi:type="dcterms:W3CDTF">2018-06-18T10:53:56Z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0x010100407C77D79AA4A94EAD57020756B8A4FF</vt:lpwstr>
  </property>
</Properties>
</file>