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8" r:id="rId3"/>
    <p:sldId id="259" r:id="rId4"/>
    <p:sldId id="261" r:id="rId5"/>
    <p:sldId id="260"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448FB48-D574-1142-BCE3-D43DE15F7857}">
          <p14:sldIdLst>
            <p14:sldId id="256"/>
            <p14:sldId id="258"/>
            <p14:sldId id="259"/>
            <p14:sldId id="261"/>
            <p14:sldId id="260"/>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C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62462" autoAdjust="0"/>
  </p:normalViewPr>
  <p:slideViewPr>
    <p:cSldViewPr>
      <p:cViewPr varScale="1">
        <p:scale>
          <a:sx n="55" d="100"/>
          <a:sy n="55" d="100"/>
        </p:scale>
        <p:origin x="1332"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467FC2-74FD-A642-82D8-287BE5BA14B2}" type="datetimeFigureOut">
              <a:rPr lang="en-US" smtClean="0"/>
              <a:t>6/13/2018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5656EA-BB08-7041-AC40-5BC769639A21}" type="slidenum">
              <a:rPr lang="en-US" smtClean="0"/>
              <a:t>‹#›</a:t>
            </a:fld>
            <a:endParaRPr lang="en-US"/>
          </a:p>
        </p:txBody>
      </p:sp>
    </p:spTree>
    <p:extLst>
      <p:ext uri="{BB962C8B-B14F-4D97-AF65-F5344CB8AC3E}">
        <p14:creationId xmlns:p14="http://schemas.microsoft.com/office/powerpoint/2010/main" val="3717894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B79FD-4626-7549-8C3C-513BD754350B}" type="datetimeFigureOut">
              <a:rPr lang="en-US" smtClean="0"/>
              <a:t>6/13/2018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0AEDA7-70E7-2645-BCE4-C50E59BDF1E6}" type="slidenum">
              <a:rPr lang="en-US" smtClean="0"/>
              <a:t>‹#›</a:t>
            </a:fld>
            <a:endParaRPr lang="en-US"/>
          </a:p>
        </p:txBody>
      </p:sp>
    </p:spTree>
    <p:extLst>
      <p:ext uri="{BB962C8B-B14F-4D97-AF65-F5344CB8AC3E}">
        <p14:creationId xmlns:p14="http://schemas.microsoft.com/office/powerpoint/2010/main" val="3462077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AEDA7-70E7-2645-BCE4-C50E59BDF1E6}" type="slidenum">
              <a:rPr lang="en-US" smtClean="0"/>
              <a:t>1</a:t>
            </a:fld>
            <a:endParaRPr lang="en-US"/>
          </a:p>
        </p:txBody>
      </p:sp>
    </p:spTree>
    <p:extLst>
      <p:ext uri="{BB962C8B-B14F-4D97-AF65-F5344CB8AC3E}">
        <p14:creationId xmlns:p14="http://schemas.microsoft.com/office/powerpoint/2010/main" val="56388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AEDA7-70E7-2645-BCE4-C50E59BDF1E6}" type="slidenum">
              <a:rPr lang="en-US" smtClean="0"/>
              <a:t>2</a:t>
            </a:fld>
            <a:endParaRPr lang="en-US"/>
          </a:p>
        </p:txBody>
      </p:sp>
    </p:spTree>
    <p:extLst>
      <p:ext uri="{BB962C8B-B14F-4D97-AF65-F5344CB8AC3E}">
        <p14:creationId xmlns:p14="http://schemas.microsoft.com/office/powerpoint/2010/main" val="149892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AEDA7-70E7-2645-BCE4-C50E59BDF1E6}" type="slidenum">
              <a:rPr lang="en-US" smtClean="0"/>
              <a:t>3</a:t>
            </a:fld>
            <a:endParaRPr lang="en-US"/>
          </a:p>
        </p:txBody>
      </p:sp>
    </p:spTree>
    <p:extLst>
      <p:ext uri="{BB962C8B-B14F-4D97-AF65-F5344CB8AC3E}">
        <p14:creationId xmlns:p14="http://schemas.microsoft.com/office/powerpoint/2010/main" val="263445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AEDA7-70E7-2645-BCE4-C50E59BDF1E6}" type="slidenum">
              <a:rPr lang="en-US" smtClean="0"/>
              <a:t>4</a:t>
            </a:fld>
            <a:endParaRPr lang="en-US"/>
          </a:p>
        </p:txBody>
      </p:sp>
    </p:spTree>
    <p:extLst>
      <p:ext uri="{BB962C8B-B14F-4D97-AF65-F5344CB8AC3E}">
        <p14:creationId xmlns:p14="http://schemas.microsoft.com/office/powerpoint/2010/main" val="7335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AEDA7-70E7-2645-BCE4-C50E59BDF1E6}" type="slidenum">
              <a:rPr lang="en-US" smtClean="0"/>
              <a:t>5</a:t>
            </a:fld>
            <a:endParaRPr lang="en-US"/>
          </a:p>
        </p:txBody>
      </p:sp>
    </p:spTree>
    <p:extLst>
      <p:ext uri="{BB962C8B-B14F-4D97-AF65-F5344CB8AC3E}">
        <p14:creationId xmlns:p14="http://schemas.microsoft.com/office/powerpoint/2010/main" val="286333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smtClean="0"/>
          </a:p>
          <a:p>
            <a:endParaRPr lang="en-US" dirty="0"/>
          </a:p>
        </p:txBody>
      </p:sp>
      <p:sp>
        <p:nvSpPr>
          <p:cNvPr id="4" name="Slide Number Placeholder 3"/>
          <p:cNvSpPr>
            <a:spLocks noGrp="1"/>
          </p:cNvSpPr>
          <p:nvPr>
            <p:ph type="sldNum" sz="quarter" idx="10"/>
          </p:nvPr>
        </p:nvSpPr>
        <p:spPr/>
        <p:txBody>
          <a:bodyPr/>
          <a:lstStyle/>
          <a:p>
            <a:fld id="{850AEDA7-70E7-2645-BCE4-C50E59BDF1E6}" type="slidenum">
              <a:rPr lang="en-US" smtClean="0"/>
              <a:t>6</a:t>
            </a:fld>
            <a:endParaRPr lang="en-US"/>
          </a:p>
        </p:txBody>
      </p:sp>
    </p:spTree>
    <p:extLst>
      <p:ext uri="{BB962C8B-B14F-4D97-AF65-F5344CB8AC3E}">
        <p14:creationId xmlns:p14="http://schemas.microsoft.com/office/powerpoint/2010/main" val="306315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000" baseline="0"/>
            </a:lvl1pPr>
          </a:lstStyle>
          <a:p>
            <a:r>
              <a:rPr lang="en-US" dirty="0" smtClean="0"/>
              <a:t>Title of the session</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Facilitators/organizers of the session</a:t>
            </a:r>
            <a:endParaRPr lang="en-US" dirty="0"/>
          </a:p>
        </p:txBody>
      </p:sp>
    </p:spTree>
    <p:extLst>
      <p:ext uri="{BB962C8B-B14F-4D97-AF65-F5344CB8AC3E}">
        <p14:creationId xmlns:p14="http://schemas.microsoft.com/office/powerpoint/2010/main" val="218882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6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037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31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12853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054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75C9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75C9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782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1326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22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73349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06755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51720" y="5949280"/>
            <a:ext cx="5004048" cy="535433"/>
          </a:xfrm>
          <a:prstGeom prst="rect">
            <a:avLst/>
          </a:prstGeom>
        </p:spPr>
      </p:pic>
      <p:sp>
        <p:nvSpPr>
          <p:cNvPr id="9" name="Footer Placeholder 4"/>
          <p:cNvSpPr txBox="1">
            <a:spLocks/>
          </p:cNvSpPr>
          <p:nvPr userDrawn="1"/>
        </p:nvSpPr>
        <p:spPr>
          <a:xfrm>
            <a:off x="467544" y="6483351"/>
            <a:ext cx="8208911" cy="37347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Health in All Policies workshop: the case of air pollution, urban health, and sustainability </a:t>
            </a:r>
            <a:br>
              <a:rPr lang="en-US" sz="1200" dirty="0" smtClean="0"/>
            </a:br>
            <a:r>
              <a:rPr lang="en-US" sz="1200" dirty="0" smtClean="0"/>
              <a:t>18-20 June 2018, Washington DC</a:t>
            </a:r>
            <a:endParaRPr lang="en-US" sz="1200" dirty="0"/>
          </a:p>
        </p:txBody>
      </p:sp>
    </p:spTree>
    <p:extLst>
      <p:ext uri="{BB962C8B-B14F-4D97-AF65-F5344CB8AC3E}">
        <p14:creationId xmlns:p14="http://schemas.microsoft.com/office/powerpoint/2010/main" val="2139385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kern="1200">
          <a:solidFill>
            <a:srgbClr val="275C9D"/>
          </a:solidFill>
          <a:latin typeface="+mj-lt"/>
          <a:ea typeface="+mj-ea"/>
          <a:cs typeface="+mj-cs"/>
        </a:defRPr>
      </a:lvl1pPr>
    </p:titleStyle>
    <p:bodyStyle>
      <a:lvl1pPr marL="342900" indent="-342900" algn="l" defTabSz="914400" rtl="0" eaLnBrk="1" latinLnBrk="0" hangingPunct="1">
        <a:spcBef>
          <a:spcPct val="20000"/>
        </a:spcBef>
        <a:buClr>
          <a:srgbClr val="275C9D"/>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gif"/><Relationship Id="rId18" Type="http://schemas.openxmlformats.org/officeDocument/2006/relationships/image" Target="../media/image23.jpeg"/><Relationship Id="rId3" Type="http://schemas.openxmlformats.org/officeDocument/2006/relationships/image" Target="../media/image8.jpeg"/><Relationship Id="rId21" Type="http://schemas.openxmlformats.org/officeDocument/2006/relationships/image" Target="../media/image26.jpeg"/><Relationship Id="rId7" Type="http://schemas.openxmlformats.org/officeDocument/2006/relationships/image" Target="../media/image12.jpeg"/><Relationship Id="rId12" Type="http://schemas.openxmlformats.org/officeDocument/2006/relationships/image" Target="../media/image17.gif"/><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image" Target="../media/image6.jpeg"/><Relationship Id="rId5" Type="http://schemas.openxmlformats.org/officeDocument/2006/relationships/image" Target="../media/image10.jpeg"/><Relationship Id="rId15" Type="http://schemas.openxmlformats.org/officeDocument/2006/relationships/image" Target="../media/image20.jpe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gif"/><Relationship Id="rId9" Type="http://schemas.openxmlformats.org/officeDocument/2006/relationships/image" Target="../media/image14.gif"/><Relationship Id="rId14" Type="http://schemas.openxmlformats.org/officeDocument/2006/relationships/image" Target="../media/image19.jpeg"/><Relationship Id="rId22"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8074"/>
            <a:ext cx="7772400" cy="1470025"/>
          </a:xfrm>
        </p:spPr>
        <p:txBody>
          <a:bodyPr/>
          <a:lstStyle/>
          <a:p>
            <a:r>
              <a:rPr lang="en-US" dirty="0" smtClean="0"/>
              <a:t>State Level: California’s Health in All Policies Task Force</a:t>
            </a:r>
            <a:endParaRPr lang="en-US" dirty="0"/>
          </a:p>
        </p:txBody>
      </p:sp>
      <p:sp>
        <p:nvSpPr>
          <p:cNvPr id="3" name="Subtitle 2"/>
          <p:cNvSpPr>
            <a:spLocks noGrp="1"/>
          </p:cNvSpPr>
          <p:nvPr>
            <p:ph type="subTitle" idx="1"/>
          </p:nvPr>
        </p:nvSpPr>
        <p:spPr>
          <a:xfrm>
            <a:off x="1371600" y="2740438"/>
            <a:ext cx="6400800" cy="1752600"/>
          </a:xfrm>
        </p:spPr>
        <p:txBody>
          <a:bodyPr/>
          <a:lstStyle/>
          <a:p>
            <a:r>
              <a:rPr lang="en-US" b="1" dirty="0"/>
              <a:t>Lianne Dillon, MPH</a:t>
            </a:r>
            <a:r>
              <a:rPr lang="en-US" dirty="0"/>
              <a:t/>
            </a:r>
            <a:br>
              <a:rPr lang="en-US" dirty="0"/>
            </a:br>
            <a:r>
              <a:rPr lang="en-US" dirty="0"/>
              <a:t>Deputy Program Director, Public Health Institute</a:t>
            </a:r>
            <a:br>
              <a:rPr lang="en-US" dirty="0"/>
            </a:br>
            <a:r>
              <a:rPr lang="en-US" dirty="0" smtClean="0"/>
              <a:t>California Health in All Policies Task Force</a:t>
            </a:r>
            <a:br>
              <a:rPr lang="en-US" dirty="0" smtClean="0"/>
            </a:br>
            <a:r>
              <a:rPr lang="en-US" dirty="0" smtClean="0"/>
              <a:t>California </a:t>
            </a:r>
            <a:r>
              <a:rPr lang="en-US" dirty="0"/>
              <a:t>Strategic </a:t>
            </a:r>
            <a:r>
              <a:rPr lang="en-US" dirty="0" smtClean="0"/>
              <a:t>Growth </a:t>
            </a:r>
            <a:r>
              <a:rPr lang="en-US" dirty="0"/>
              <a:t>Council</a:t>
            </a:r>
            <a:br>
              <a:rPr lang="en-US" dirty="0"/>
            </a:br>
            <a:endParaRPr lang="en-US" dirty="0"/>
          </a:p>
        </p:txBody>
      </p:sp>
      <p:sp>
        <p:nvSpPr>
          <p:cNvPr id="4" name="TextBox 3"/>
          <p:cNvSpPr txBox="1"/>
          <p:nvPr/>
        </p:nvSpPr>
        <p:spPr>
          <a:xfrm>
            <a:off x="1866900" y="5336244"/>
            <a:ext cx="5410200" cy="523220"/>
          </a:xfrm>
          <a:prstGeom prst="rect">
            <a:avLst/>
          </a:prstGeom>
          <a:noFill/>
        </p:spPr>
        <p:txBody>
          <a:bodyPr wrap="square" rtlCol="0">
            <a:spAutoFit/>
          </a:bodyPr>
          <a:lstStyle/>
          <a:p>
            <a:r>
              <a:rPr lang="en-US" sz="1400" dirty="0" smtClean="0"/>
              <a:t>Workshop Session 1.3.1</a:t>
            </a:r>
            <a:r>
              <a:rPr lang="en-US" sz="1400" dirty="0"/>
              <a:t>. Health in All Policies in the SDGs era</a:t>
            </a:r>
          </a:p>
          <a:p>
            <a:endParaRPr lang="en-US" sz="1400" dirty="0"/>
          </a:p>
        </p:txBody>
      </p:sp>
      <p:pic>
        <p:nvPicPr>
          <p:cNvPr id="5" name="Picture 4" descr="hiap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0348" y="4297170"/>
            <a:ext cx="2346270" cy="863227"/>
          </a:xfrm>
          <a:prstGeom prst="rect">
            <a:avLst/>
          </a:prstGeom>
        </p:spPr>
      </p:pic>
      <p:pic>
        <p:nvPicPr>
          <p:cNvPr id="1026" name="Picture 2" descr="Image result for CDP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881" y="4095141"/>
            <a:ext cx="1272545" cy="1065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rategic Growth Counc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46" y="4297170"/>
            <a:ext cx="1877264" cy="938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ublic health institu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4594" y="4414454"/>
            <a:ext cx="1283311" cy="74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657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California HiAP Task Force </a:t>
            </a:r>
            <a:br>
              <a:rPr lang="en-US" sz="3600" dirty="0"/>
            </a:br>
            <a:r>
              <a:rPr lang="en-US" sz="3600" dirty="0"/>
              <a:t>Established 2010</a:t>
            </a:r>
          </a:p>
        </p:txBody>
      </p:sp>
      <p:pic>
        <p:nvPicPr>
          <p:cNvPr id="4" name="Picture 3" descr="hiap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935" y="6278562"/>
            <a:ext cx="1295400" cy="476596"/>
          </a:xfrm>
          <a:prstGeom prst="rect">
            <a:avLst/>
          </a:prstGeom>
        </p:spPr>
      </p:pic>
      <p:pic>
        <p:nvPicPr>
          <p:cNvPr id="6" name="Picture 3" descr="GAS+Clinton obesity summit 02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203" y="2099254"/>
            <a:ext cx="3165475" cy="28019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16"/>
          <p:cNvSpPr txBox="1">
            <a:spLocks/>
          </p:cNvSpPr>
          <p:nvPr/>
        </p:nvSpPr>
        <p:spPr>
          <a:xfrm>
            <a:off x="3694843" y="1569217"/>
            <a:ext cx="5257800" cy="4343400"/>
          </a:xfrm>
          <a:prstGeom prst="rect">
            <a:avLst/>
          </a:prstGeom>
          <a:ln w="38100">
            <a:solidFill>
              <a:schemeClr val="tx2"/>
            </a:solidFill>
          </a:ln>
        </p:spPr>
        <p:txBody>
          <a:bodyPr vert="horz">
            <a:normAutofit fontScale="62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lnSpc>
                <a:spcPct val="80000"/>
              </a:lnSpc>
              <a:buFont typeface="Wingdings" pitchFamily="2" charset="2"/>
              <a:buNone/>
            </a:pPr>
            <a:endParaRPr lang="en-US" sz="1600" b="1" dirty="0" smtClean="0">
              <a:ea typeface="ＭＳ Ｐゴシック" pitchFamily="34" charset="-128"/>
            </a:endParaRPr>
          </a:p>
          <a:p>
            <a:pPr marL="0" indent="0" algn="ctr">
              <a:lnSpc>
                <a:spcPct val="80000"/>
              </a:lnSpc>
              <a:buFont typeface="Wingdings" pitchFamily="2" charset="2"/>
              <a:buNone/>
            </a:pPr>
            <a:r>
              <a:rPr lang="en-US" sz="1600" b="1" dirty="0" smtClean="0">
                <a:ea typeface="ＭＳ Ｐゴシック" pitchFamily="34" charset="-128"/>
              </a:rPr>
              <a:t>EXECUTIVE ORDER   S-04-10 </a:t>
            </a:r>
          </a:p>
          <a:p>
            <a:pPr marL="0" indent="0">
              <a:lnSpc>
                <a:spcPct val="110000"/>
              </a:lnSpc>
            </a:pPr>
            <a:endParaRPr lang="en-US" sz="1200" dirty="0" smtClean="0">
              <a:latin typeface="Arial" pitchFamily="34" charset="0"/>
              <a:ea typeface="ＭＳ Ｐゴシック" pitchFamily="34" charset="-128"/>
              <a:cs typeface="Arial" pitchFamily="34" charset="0"/>
            </a:endParaRPr>
          </a:p>
          <a:p>
            <a:pPr marL="0" indent="0">
              <a:lnSpc>
                <a:spcPct val="110000"/>
              </a:lnSpc>
              <a:buFont typeface="Wingdings" pitchFamily="2" charset="2"/>
              <a:buNone/>
            </a:pPr>
            <a:r>
              <a:rPr lang="en-US" sz="1400" dirty="0" smtClean="0">
                <a:latin typeface="Arial" pitchFamily="34" charset="0"/>
                <a:ea typeface="ＭＳ Ｐゴシック" pitchFamily="34" charset="-128"/>
                <a:cs typeface="Arial" pitchFamily="34" charset="0"/>
              </a:rPr>
              <a:t>WHEREAS the Strategic Growth Council (SGC) was established to enhance collaboration between state agencies ….</a:t>
            </a:r>
          </a:p>
          <a:p>
            <a:pPr marL="0" indent="0">
              <a:lnSpc>
                <a:spcPct val="110000"/>
              </a:lnSpc>
              <a:buFont typeface="Wingdings" pitchFamily="2" charset="2"/>
              <a:buNone/>
            </a:pPr>
            <a:r>
              <a:rPr lang="en-US" sz="1400" dirty="0" smtClean="0">
                <a:latin typeface="Arial" pitchFamily="34" charset="0"/>
                <a:ea typeface="ＭＳ Ｐゴシック" pitchFamily="34" charset="-128"/>
                <a:cs typeface="Arial" pitchFamily="34" charset="0"/>
              </a:rPr>
              <a:t>WHEREAS policies related to air and water quality, natural resources and agricultural land, affordable housing, infrastructure systems, public health, sustainable communities, and climate change all significantly influence the physical, economic, and social environments in which people live, shop, work, study, and play……</a:t>
            </a:r>
          </a:p>
          <a:p>
            <a:pPr marL="0" indent="0">
              <a:lnSpc>
                <a:spcPct val="110000"/>
              </a:lnSpc>
              <a:buFont typeface="Wingdings" pitchFamily="2" charset="2"/>
              <a:buNone/>
            </a:pPr>
            <a:r>
              <a:rPr lang="en-US" sz="1400" dirty="0" smtClean="0">
                <a:latin typeface="Arial" pitchFamily="34" charset="0"/>
                <a:ea typeface="ＭＳ Ｐゴシック" pitchFamily="34" charset="-128"/>
                <a:cs typeface="Arial" pitchFamily="34" charset="0"/>
              </a:rPr>
              <a:t>WHEREAS to improve health outcomes, agencies should collaborate with each other to ensure that health is considered when policies are developed.</a:t>
            </a:r>
          </a:p>
          <a:p>
            <a:pPr marL="0" indent="0">
              <a:lnSpc>
                <a:spcPct val="110000"/>
              </a:lnSpc>
              <a:buFont typeface="Wingdings" pitchFamily="2" charset="2"/>
              <a:buNone/>
            </a:pPr>
            <a:r>
              <a:rPr lang="en-US" sz="1400" dirty="0" smtClean="0">
                <a:latin typeface="Arial" pitchFamily="34" charset="0"/>
                <a:ea typeface="ＭＳ Ｐゴシック" pitchFamily="34" charset="-128"/>
                <a:cs typeface="Arial" pitchFamily="34" charset="0"/>
              </a:rPr>
              <a:t>NOW, THEREFORE, I, ARNOLD SCHWARZENEGGER, Governor of the State of California, by virtue of the power vested in me by the Constitution and statutes of the State of California, do hereby order effective immediately:</a:t>
            </a:r>
          </a:p>
          <a:p>
            <a:pPr marL="0" indent="0">
              <a:lnSpc>
                <a:spcPct val="110000"/>
              </a:lnSpc>
              <a:buFont typeface="Wingdings" pitchFamily="2" charset="2"/>
              <a:buNone/>
            </a:pPr>
            <a:r>
              <a:rPr lang="en-US" sz="1400" dirty="0" smtClean="0">
                <a:latin typeface="Arial" pitchFamily="34" charset="0"/>
                <a:ea typeface="ＭＳ Ｐゴシック" pitchFamily="34" charset="-128"/>
                <a:cs typeface="Arial" pitchFamily="34" charset="0"/>
              </a:rPr>
              <a:t>1. The SGC shall </a:t>
            </a:r>
            <a:r>
              <a:rPr lang="en-US" sz="1400" b="1" dirty="0" smtClean="0">
                <a:solidFill>
                  <a:schemeClr val="accent1"/>
                </a:solidFill>
                <a:latin typeface="Arial" pitchFamily="34" charset="0"/>
                <a:ea typeface="ＭＳ Ｐゴシック" pitchFamily="34" charset="-128"/>
                <a:cs typeface="Arial" pitchFamily="34" charset="0"/>
              </a:rPr>
              <a:t>establish a Health in All Policies (HiAP) Task Force </a:t>
            </a:r>
            <a:r>
              <a:rPr lang="en-US" sz="1400" dirty="0" smtClean="0">
                <a:latin typeface="Arial" pitchFamily="34" charset="0"/>
                <a:ea typeface="ＭＳ Ｐゴシック" pitchFamily="34" charset="-128"/>
                <a:cs typeface="Arial" pitchFamily="34" charset="0"/>
              </a:rPr>
              <a:t>to collaborate with existing SGC working groups to identify priority programs, policies, and strategies to improve the health of Californians while advancing the SGC’s goals of improving air and water quality, protecting natural resources and agricultural lands, increasing the availability of affordable housing, improving infrastructure systems, promoting public health, planning sustainable communities, and meeting the state’s climate change goals. …</a:t>
            </a:r>
          </a:p>
          <a:p>
            <a:pPr marL="0" indent="0">
              <a:lnSpc>
                <a:spcPct val="110000"/>
              </a:lnSpc>
              <a:buFont typeface="Wingdings" pitchFamily="2" charset="2"/>
              <a:buNone/>
            </a:pPr>
            <a:r>
              <a:rPr lang="en-US" sz="1400" dirty="0" smtClean="0">
                <a:latin typeface="Arial" pitchFamily="34" charset="0"/>
                <a:ea typeface="ＭＳ Ｐゴシック" pitchFamily="34" charset="-128"/>
                <a:cs typeface="Arial" pitchFamily="34" charset="0"/>
              </a:rPr>
              <a:t>2. The Task Force shall be facilitated and staffed by the California Department of Public Health</a:t>
            </a:r>
          </a:p>
          <a:p>
            <a:pPr marL="0" indent="0">
              <a:lnSpc>
                <a:spcPct val="110000"/>
              </a:lnSpc>
              <a:buFont typeface="Wingdings" pitchFamily="2" charset="2"/>
              <a:buNone/>
            </a:pPr>
            <a:r>
              <a:rPr lang="en-US" sz="1400" dirty="0" smtClean="0">
                <a:latin typeface="Arial" pitchFamily="34" charset="0"/>
                <a:ea typeface="ＭＳ Ｐゴシック" pitchFamily="34" charset="-128"/>
                <a:cs typeface="Arial" pitchFamily="34" charset="0"/>
              </a:rPr>
              <a:t>3…. shall submit a report to the SGC outlining recommended programs, policies, and strategies for consideration, and the report shall also describe the benefits for health, climate change, equity, and economic well-being that may result if the recommendations are implemented.</a:t>
            </a:r>
          </a:p>
          <a:p>
            <a:pPr marL="0" indent="0">
              <a:lnSpc>
                <a:spcPct val="110000"/>
              </a:lnSpc>
              <a:buFont typeface="Wingdings" pitchFamily="2" charset="2"/>
              <a:buNone/>
            </a:pPr>
            <a:r>
              <a:rPr lang="en-US" sz="1400" dirty="0" smtClean="0">
                <a:latin typeface="Arial" pitchFamily="34" charset="0"/>
                <a:ea typeface="ＭＳ Ｐゴシック" pitchFamily="34" charset="-128"/>
                <a:cs typeface="Arial" pitchFamily="34" charset="0"/>
              </a:rPr>
              <a:t>IT IS FURTHER ORDERED that the agencies and departments under my direct executive authority shall cooperate in the implementation of this Order. </a:t>
            </a:r>
          </a:p>
        </p:txBody>
      </p:sp>
      <p:sp>
        <p:nvSpPr>
          <p:cNvPr id="8" name="Rounded Rectangular Callout 7"/>
          <p:cNvSpPr/>
          <p:nvPr/>
        </p:nvSpPr>
        <p:spPr>
          <a:xfrm>
            <a:off x="6553200" y="2099254"/>
            <a:ext cx="2102578" cy="1320085"/>
          </a:xfrm>
          <a:prstGeom prst="wedgeRoundRectCallout">
            <a:avLst>
              <a:gd name="adj1" fmla="val -65023"/>
              <a:gd name="adj2" fmla="val 825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accent1"/>
                </a:solidFill>
                <a:latin typeface="Arial" pitchFamily="34" charset="0"/>
                <a:ea typeface="ＭＳ Ｐゴシック" pitchFamily="34" charset="-128"/>
                <a:cs typeface="Arial" pitchFamily="34" charset="0"/>
              </a:rPr>
              <a:t>…establish </a:t>
            </a:r>
            <a:r>
              <a:rPr lang="en-US" b="1" dirty="0">
                <a:solidFill>
                  <a:schemeClr val="accent1"/>
                </a:solidFill>
                <a:latin typeface="Arial" pitchFamily="34" charset="0"/>
                <a:ea typeface="ＭＳ Ｐゴシック" pitchFamily="34" charset="-128"/>
                <a:cs typeface="Arial" pitchFamily="34" charset="0"/>
              </a:rPr>
              <a:t>a Health in All Policies (HiAP) Task </a:t>
            </a:r>
            <a:r>
              <a:rPr lang="en-US" b="1" dirty="0" smtClean="0">
                <a:solidFill>
                  <a:schemeClr val="accent1"/>
                </a:solidFill>
                <a:latin typeface="Arial" pitchFamily="34" charset="0"/>
                <a:ea typeface="ＭＳ Ｐゴシック" pitchFamily="34" charset="-128"/>
                <a:cs typeface="Arial" pitchFamily="34" charset="0"/>
              </a:rPr>
              <a:t>Force</a:t>
            </a:r>
            <a:r>
              <a:rPr lang="en-US" sz="2000" b="1" dirty="0" smtClean="0">
                <a:solidFill>
                  <a:schemeClr val="accent1"/>
                </a:solidFill>
                <a:latin typeface="Arial" pitchFamily="34" charset="0"/>
                <a:ea typeface="ＭＳ Ｐゴシック" pitchFamily="34" charset="-128"/>
                <a:cs typeface="Arial" pitchFamily="34" charset="0"/>
              </a:rPr>
              <a:t>…</a:t>
            </a:r>
            <a:endParaRPr lang="en-US" sz="2000" dirty="0"/>
          </a:p>
        </p:txBody>
      </p:sp>
    </p:spTree>
    <p:extLst>
      <p:ext uri="{BB962C8B-B14F-4D97-AF65-F5344CB8AC3E}">
        <p14:creationId xmlns:p14="http://schemas.microsoft.com/office/powerpoint/2010/main" val="2679331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62" y="45484"/>
            <a:ext cx="8229600" cy="1143000"/>
          </a:xfrm>
        </p:spPr>
        <p:txBody>
          <a:bodyPr>
            <a:normAutofit fontScale="90000"/>
          </a:bodyPr>
          <a:lstStyle/>
          <a:p>
            <a:r>
              <a:rPr lang="en-US" dirty="0"/>
              <a:t>California </a:t>
            </a:r>
            <a:r>
              <a:rPr lang="en-US" dirty="0" smtClean="0"/>
              <a:t>HiAP Task Force - Members</a:t>
            </a:r>
            <a:endParaRPr lang="en-US" dirty="0"/>
          </a:p>
        </p:txBody>
      </p:sp>
      <p:sp>
        <p:nvSpPr>
          <p:cNvPr id="6" name="Content Placeholder 29"/>
          <p:cNvSpPr txBox="1">
            <a:spLocks/>
          </p:cNvSpPr>
          <p:nvPr/>
        </p:nvSpPr>
        <p:spPr>
          <a:xfrm>
            <a:off x="337151" y="4220064"/>
            <a:ext cx="8387783" cy="1611701"/>
          </a:xfrm>
          <a:prstGeom prst="round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spcBef>
                <a:spcPts val="0"/>
              </a:spcBef>
              <a:buFont typeface="Wingdings 2"/>
              <a:buChar char="R"/>
            </a:pPr>
            <a:r>
              <a:rPr lang="en-US" sz="2400" dirty="0" smtClean="0">
                <a:ln w="0">
                  <a:noFill/>
                </a:ln>
                <a:solidFill>
                  <a:schemeClr val="accent1"/>
                </a:solidFill>
                <a:latin typeface="Helvetica" panose="020B0604020202020204" pitchFamily="34" charset="0"/>
                <a:cs typeface="Helvetica" panose="020B0604020202020204" pitchFamily="34" charset="0"/>
              </a:rPr>
              <a:t>Facilitated by State Health Department</a:t>
            </a:r>
          </a:p>
          <a:p>
            <a:pPr algn="ctr">
              <a:spcBef>
                <a:spcPts val="0"/>
              </a:spcBef>
              <a:buFont typeface="Wingdings 2"/>
              <a:buChar char="R"/>
            </a:pPr>
            <a:r>
              <a:rPr lang="en-US" sz="2400" dirty="0" smtClean="0">
                <a:ln w="0">
                  <a:noFill/>
                </a:ln>
                <a:solidFill>
                  <a:schemeClr val="accent1"/>
                </a:solidFill>
                <a:latin typeface="Helvetica" panose="020B0604020202020204" pitchFamily="34" charset="0"/>
                <a:cs typeface="Helvetica" panose="020B0604020202020204" pitchFamily="34" charset="0"/>
              </a:rPr>
              <a:t>Accountable to Strategic Growth Council (Cabinet)</a:t>
            </a:r>
          </a:p>
          <a:p>
            <a:pPr algn="ctr">
              <a:spcBef>
                <a:spcPts val="0"/>
              </a:spcBef>
              <a:buFont typeface="Wingdings 2"/>
              <a:buChar char="R"/>
            </a:pPr>
            <a:r>
              <a:rPr lang="en-US" sz="2400" dirty="0" smtClean="0">
                <a:ln w="0">
                  <a:noFill/>
                </a:ln>
                <a:solidFill>
                  <a:schemeClr val="accent1"/>
                </a:solidFill>
                <a:latin typeface="Helvetica" panose="020B0604020202020204" pitchFamily="34" charset="0"/>
                <a:cs typeface="Helvetica" panose="020B0604020202020204" pitchFamily="34" charset="0"/>
              </a:rPr>
              <a:t>Mandate: Collaborate to advance health, equity, &amp; sustainability</a:t>
            </a:r>
          </a:p>
        </p:txBody>
      </p:sp>
      <p:pic>
        <p:nvPicPr>
          <p:cNvPr id="7" name="Picture 6" descr="http://store.parks.ca.gov/images/products/preview/10-209-04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763" y="1905016"/>
            <a:ext cx="836048" cy="964671"/>
          </a:xfrm>
          <a:prstGeom prst="rect">
            <a:avLst/>
          </a:prstGeom>
          <a:noFill/>
          <a:ln>
            <a:noFill/>
          </a:ln>
        </p:spPr>
      </p:pic>
      <p:pic>
        <p:nvPicPr>
          <p:cNvPr id="8" name="Picture 7" descr="http://www.cdfa.ca.gov/Images/cdfa_logo_.gif"/>
          <p:cNvPicPr/>
          <p:nvPr/>
        </p:nvPicPr>
        <p:blipFill>
          <a:blip r:embed="rId4">
            <a:extLst>
              <a:ext uri="{28A0092B-C50C-407E-A947-70E740481C1C}">
                <a14:useLocalDpi xmlns:a14="http://schemas.microsoft.com/office/drawing/2010/main" val="0"/>
              </a:ext>
            </a:extLst>
          </a:blip>
          <a:srcRect/>
          <a:stretch>
            <a:fillRect/>
          </a:stretch>
        </p:blipFill>
        <p:spPr bwMode="auto">
          <a:xfrm>
            <a:off x="71426" y="1001814"/>
            <a:ext cx="1309897" cy="707425"/>
          </a:xfrm>
          <a:prstGeom prst="rect">
            <a:avLst/>
          </a:prstGeom>
          <a:noFill/>
          <a:ln>
            <a:noFill/>
          </a:ln>
        </p:spPr>
      </p:pic>
      <p:pic>
        <p:nvPicPr>
          <p:cNvPr id="9" name="Picture 8" descr="http://www.bikesgv.org/uploads/1/0/3/4/10345694/3229627.jpg"/>
          <p:cNvPicPr/>
          <p:nvPr/>
        </p:nvPicPr>
        <p:blipFill>
          <a:blip r:embed="rId5">
            <a:extLst>
              <a:ext uri="{28A0092B-C50C-407E-A947-70E740481C1C}">
                <a14:useLocalDpi xmlns:a14="http://schemas.microsoft.com/office/drawing/2010/main" val="0"/>
              </a:ext>
            </a:extLst>
          </a:blip>
          <a:srcRect/>
          <a:stretch>
            <a:fillRect/>
          </a:stretch>
        </p:blipFill>
        <p:spPr bwMode="auto">
          <a:xfrm>
            <a:off x="1635514" y="976832"/>
            <a:ext cx="1089275" cy="771737"/>
          </a:xfrm>
          <a:prstGeom prst="rect">
            <a:avLst/>
          </a:prstGeom>
          <a:noFill/>
          <a:ln>
            <a:noFill/>
          </a:ln>
        </p:spPr>
      </p:pic>
      <p:pic>
        <p:nvPicPr>
          <p:cNvPr id="10" name="Picture 9" descr="http://calfire.ca.gov/about/images/CAL_FIRE_logo_larg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4977" y="936137"/>
            <a:ext cx="665891" cy="900360"/>
          </a:xfrm>
          <a:prstGeom prst="rect">
            <a:avLst/>
          </a:prstGeom>
          <a:noFill/>
          <a:ln>
            <a:noFill/>
          </a:ln>
        </p:spPr>
      </p:pic>
      <p:pic>
        <p:nvPicPr>
          <p:cNvPr id="11" name="Picture 10" descr="http://www.voklaw.com/site/loan_modification_services/wp-content/uploads/2012/08/MH2_SH4_California-Office-of-the-Attorney-General-body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9937" y="936145"/>
            <a:ext cx="900359" cy="900359"/>
          </a:xfrm>
          <a:prstGeom prst="rect">
            <a:avLst/>
          </a:prstGeom>
          <a:noFill/>
          <a:ln>
            <a:noFill/>
          </a:ln>
        </p:spPr>
      </p:pic>
      <p:pic>
        <p:nvPicPr>
          <p:cNvPr id="12" name="Picture 11" descr="http://foodbankedc.org/wp-content/uploads/2010/06/cdss.gif"/>
          <p:cNvPicPr/>
          <p:nvPr/>
        </p:nvPicPr>
        <p:blipFill>
          <a:blip r:embed="rId8">
            <a:extLst>
              <a:ext uri="{28A0092B-C50C-407E-A947-70E740481C1C}">
                <a14:useLocalDpi xmlns:a14="http://schemas.microsoft.com/office/drawing/2010/main" val="0"/>
              </a:ext>
            </a:extLst>
          </a:blip>
          <a:srcRect/>
          <a:stretch>
            <a:fillRect/>
          </a:stretch>
        </p:blipFill>
        <p:spPr bwMode="auto">
          <a:xfrm>
            <a:off x="2215803" y="2040743"/>
            <a:ext cx="542179" cy="836047"/>
          </a:xfrm>
          <a:prstGeom prst="rect">
            <a:avLst/>
          </a:prstGeom>
          <a:noFill/>
          <a:ln>
            <a:noFill/>
          </a:ln>
        </p:spPr>
      </p:pic>
      <p:pic>
        <p:nvPicPr>
          <p:cNvPr id="13" name="Picture 12" descr="http://ceres.ca.gov/planning/financing/oprlogo.gif"/>
          <p:cNvPicPr/>
          <p:nvPr/>
        </p:nvPicPr>
        <p:blipFill>
          <a:blip r:embed="rId9">
            <a:extLst>
              <a:ext uri="{28A0092B-C50C-407E-A947-70E740481C1C}">
                <a14:useLocalDpi xmlns:a14="http://schemas.microsoft.com/office/drawing/2010/main" val="0"/>
              </a:ext>
            </a:extLst>
          </a:blip>
          <a:srcRect/>
          <a:stretch>
            <a:fillRect/>
          </a:stretch>
        </p:blipFill>
        <p:spPr bwMode="auto">
          <a:xfrm>
            <a:off x="7410608" y="1840688"/>
            <a:ext cx="1028981" cy="1028982"/>
          </a:xfrm>
          <a:prstGeom prst="rect">
            <a:avLst/>
          </a:prstGeom>
          <a:noFill/>
          <a:ln>
            <a:noFill/>
          </a:ln>
        </p:spPr>
      </p:pic>
      <p:pic>
        <p:nvPicPr>
          <p:cNvPr id="14" name="Picture 13" descr="http://www.csd.ca.gov/portals/0/Documents/CSD-logo-color-fin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7882" y="3053359"/>
            <a:ext cx="900359" cy="900359"/>
          </a:xfrm>
          <a:prstGeom prst="rect">
            <a:avLst/>
          </a:prstGeom>
          <a:noFill/>
          <a:ln>
            <a:noFill/>
          </a:ln>
        </p:spPr>
      </p:pic>
      <p:pic>
        <p:nvPicPr>
          <p:cNvPr id="15" name="Picture 14" descr="http://housingcd.files.wordpress.com/2012/11/hcd-logo-large1.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33977" y="1905000"/>
            <a:ext cx="964670" cy="964670"/>
          </a:xfrm>
          <a:prstGeom prst="rect">
            <a:avLst/>
          </a:prstGeom>
          <a:noFill/>
          <a:ln>
            <a:noFill/>
          </a:ln>
        </p:spPr>
      </p:pic>
      <p:pic>
        <p:nvPicPr>
          <p:cNvPr id="16" name="Picture 15" descr="http://ih.constantcontact.com/fs122/1104207082485/img/487.gif?a=1111689575373"/>
          <p:cNvPicPr/>
          <p:nvPr/>
        </p:nvPicPr>
        <p:blipFill>
          <a:blip r:embed="rId12">
            <a:extLst>
              <a:ext uri="{28A0092B-C50C-407E-A947-70E740481C1C}">
                <a14:useLocalDpi xmlns:a14="http://schemas.microsoft.com/office/drawing/2010/main" val="0"/>
              </a:ext>
            </a:extLst>
          </a:blip>
          <a:srcRect/>
          <a:stretch>
            <a:fillRect/>
          </a:stretch>
        </p:blipFill>
        <p:spPr bwMode="auto">
          <a:xfrm>
            <a:off x="1044845" y="1937163"/>
            <a:ext cx="773523" cy="900359"/>
          </a:xfrm>
          <a:prstGeom prst="rect">
            <a:avLst/>
          </a:prstGeom>
          <a:noFill/>
          <a:ln>
            <a:noFill/>
          </a:ln>
        </p:spPr>
      </p:pic>
      <p:pic>
        <p:nvPicPr>
          <p:cNvPr id="17" name="Picture 16" descr="http://www.hnmagazine.com/sites/default/files/caltrans_logo.gif"/>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58" y="2040743"/>
            <a:ext cx="886068" cy="707425"/>
          </a:xfrm>
          <a:prstGeom prst="rect">
            <a:avLst/>
          </a:prstGeom>
          <a:noFill/>
          <a:ln>
            <a:noFill/>
          </a:ln>
        </p:spPr>
      </p:pic>
      <p:pic>
        <p:nvPicPr>
          <p:cNvPr id="18" name="Picture 17" descr="http://upload.wikimedia.org/wikipedia/commons/4/40/Seal_of_the_California_Department_of_Education.jpg"/>
          <p:cNvPicPr/>
          <p:nvPr/>
        </p:nvPicPr>
        <p:blipFill>
          <a:blip r:embed="rId14">
            <a:extLst>
              <a:ext uri="{28A0092B-C50C-407E-A947-70E740481C1C}">
                <a14:useLocalDpi xmlns:a14="http://schemas.microsoft.com/office/drawing/2010/main" val="0"/>
              </a:ext>
            </a:extLst>
          </a:blip>
          <a:srcRect/>
          <a:stretch>
            <a:fillRect/>
          </a:stretch>
        </p:blipFill>
        <p:spPr bwMode="auto">
          <a:xfrm>
            <a:off x="122805" y="3049158"/>
            <a:ext cx="964670" cy="900359"/>
          </a:xfrm>
          <a:prstGeom prst="rect">
            <a:avLst/>
          </a:prstGeom>
          <a:noFill/>
          <a:ln>
            <a:noFill/>
          </a:ln>
        </p:spPr>
      </p:pic>
      <p:pic>
        <p:nvPicPr>
          <p:cNvPr id="19" name="Picture 18" descr="http://www.dof.ca.gov/graphics/ca_department/dof_seal.jpg"/>
          <p:cNvPicPr/>
          <p:nvPr/>
        </p:nvPicPr>
        <p:blipFill>
          <a:blip r:embed="rId15">
            <a:extLst>
              <a:ext uri="{28A0092B-C50C-407E-A947-70E740481C1C}">
                <a14:useLocalDpi xmlns:a14="http://schemas.microsoft.com/office/drawing/2010/main" val="0"/>
              </a:ext>
            </a:extLst>
          </a:blip>
          <a:srcRect/>
          <a:stretch>
            <a:fillRect/>
          </a:stretch>
        </p:blipFill>
        <p:spPr bwMode="auto">
          <a:xfrm>
            <a:off x="1354454" y="3133704"/>
            <a:ext cx="837387" cy="837387"/>
          </a:xfrm>
          <a:prstGeom prst="rect">
            <a:avLst/>
          </a:prstGeom>
          <a:noFill/>
          <a:ln>
            <a:noFill/>
          </a:ln>
        </p:spPr>
      </p:pic>
      <p:pic>
        <p:nvPicPr>
          <p:cNvPr id="20" name="Picture 19" descr="http://profile.ak.fbcdn.net/hprofile-ak-xpa1/t1.0-1/p160x160/1544391_694573563897896_105481633_n.png"/>
          <p:cNvPicPr/>
          <p:nvPr/>
        </p:nvPicPr>
        <p:blipFill>
          <a:blip r:embed="rId16">
            <a:extLst>
              <a:ext uri="{28A0092B-C50C-407E-A947-70E740481C1C}">
                <a14:useLocalDpi xmlns:a14="http://schemas.microsoft.com/office/drawing/2010/main" val="0"/>
              </a:ext>
            </a:extLst>
          </a:blip>
          <a:srcRect/>
          <a:stretch>
            <a:fillRect/>
          </a:stretch>
        </p:blipFill>
        <p:spPr bwMode="auto">
          <a:xfrm>
            <a:off x="6674558" y="976832"/>
            <a:ext cx="900359" cy="900359"/>
          </a:xfrm>
          <a:prstGeom prst="rect">
            <a:avLst/>
          </a:prstGeom>
          <a:noFill/>
          <a:ln>
            <a:noFill/>
          </a:ln>
        </p:spPr>
      </p:pic>
      <p:pic>
        <p:nvPicPr>
          <p:cNvPr id="21" name="Picture 20" descr="http://seiu1000.org/campaigns/cdcr/California-CDCR-Logo.pn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24789" y="3070732"/>
            <a:ext cx="900359" cy="900359"/>
          </a:xfrm>
          <a:prstGeom prst="rect">
            <a:avLst/>
          </a:prstGeom>
          <a:noFill/>
          <a:ln>
            <a:noFill/>
          </a:ln>
        </p:spPr>
      </p:pic>
      <p:pic>
        <p:nvPicPr>
          <p:cNvPr id="22" name="Picture 21" descr="http://www.teamcoalition.org/images/ots.jp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36939" y="1001814"/>
            <a:ext cx="1112051" cy="748513"/>
          </a:xfrm>
          <a:prstGeom prst="rect">
            <a:avLst/>
          </a:prstGeom>
          <a:noFill/>
          <a:ln>
            <a:noFill/>
          </a:ln>
        </p:spPr>
      </p:pic>
      <p:pic>
        <p:nvPicPr>
          <p:cNvPr id="23" name="Picture 22" descr="http://afaftranslations.com/wp-content/uploads/2013/08/dept-general-services-CA-Logo.pn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44844" y="3165797"/>
            <a:ext cx="1350539" cy="578802"/>
          </a:xfrm>
          <a:prstGeom prst="rect">
            <a:avLst/>
          </a:prstGeom>
          <a:noFill/>
          <a:ln>
            <a:noFill/>
          </a:ln>
        </p:spPr>
      </p:pic>
      <p:pic>
        <p:nvPicPr>
          <p:cNvPr id="24" name="Picture 23" descr="http://www.resources.ca.gov/images/ca_department/natural_resources_logo.jpg"/>
          <p:cNvPicPr/>
          <p:nvPr/>
        </p:nvPicPr>
        <p:blipFill>
          <a:blip r:embed="rId20">
            <a:extLst>
              <a:ext uri="{28A0092B-C50C-407E-A947-70E740481C1C}">
                <a14:useLocalDpi xmlns:a14="http://schemas.microsoft.com/office/drawing/2010/main" val="0"/>
              </a:ext>
            </a:extLst>
          </a:blip>
          <a:srcRect/>
          <a:stretch>
            <a:fillRect/>
          </a:stretch>
        </p:blipFill>
        <p:spPr bwMode="auto">
          <a:xfrm>
            <a:off x="3038872" y="2097949"/>
            <a:ext cx="1350539" cy="514491"/>
          </a:xfrm>
          <a:prstGeom prst="rect">
            <a:avLst/>
          </a:prstGeom>
          <a:noFill/>
          <a:ln>
            <a:noFill/>
          </a:ln>
        </p:spPr>
      </p:pic>
      <p:pic>
        <p:nvPicPr>
          <p:cNvPr id="25" name="Picture 24" descr="https://ssw1.hcd.ca.gov/requestor/pages/images/BCSH_logo_final_color_small.jpg"/>
          <p:cNvPicPr/>
          <p:nvPr/>
        </p:nvPicPr>
        <p:blipFill>
          <a:blip r:embed="rId21">
            <a:extLst>
              <a:ext uri="{28A0092B-C50C-407E-A947-70E740481C1C}">
                <a14:useLocalDpi xmlns:a14="http://schemas.microsoft.com/office/drawing/2010/main" val="0"/>
              </a:ext>
            </a:extLst>
          </a:blip>
          <a:srcRect/>
          <a:stretch>
            <a:fillRect/>
          </a:stretch>
        </p:blipFill>
        <p:spPr bwMode="auto">
          <a:xfrm>
            <a:off x="6516312" y="2872773"/>
            <a:ext cx="2545659" cy="405965"/>
          </a:xfrm>
          <a:prstGeom prst="rect">
            <a:avLst/>
          </a:prstGeom>
          <a:noFill/>
          <a:ln>
            <a:noFill/>
          </a:ln>
        </p:spPr>
      </p:pic>
      <p:pic>
        <p:nvPicPr>
          <p:cNvPr id="26" name="Picture 25" descr="http://dvtfaqskbwkln.cloudfront.net/usa/ca/user_content/generic/192024/department/thumb_ee779dbe-2866-4495-aff6-4ffa3cc730ef.gif"/>
          <p:cNvPicPr/>
          <p:nvPr/>
        </p:nvPicPr>
        <p:blipFill>
          <a:blip r:embed="rId22">
            <a:extLst>
              <a:ext uri="{28A0092B-C50C-407E-A947-70E740481C1C}">
                <a14:useLocalDpi xmlns:a14="http://schemas.microsoft.com/office/drawing/2010/main" val="0"/>
              </a:ext>
            </a:extLst>
          </a:blip>
          <a:srcRect/>
          <a:stretch>
            <a:fillRect/>
          </a:stretch>
        </p:blipFill>
        <p:spPr bwMode="auto">
          <a:xfrm>
            <a:off x="5238278" y="1137610"/>
            <a:ext cx="1011116" cy="450179"/>
          </a:xfrm>
          <a:prstGeom prst="rect">
            <a:avLst/>
          </a:prstGeom>
          <a:noFill/>
          <a:ln>
            <a:noFill/>
          </a:ln>
        </p:spPr>
      </p:pic>
      <p:pic>
        <p:nvPicPr>
          <p:cNvPr id="27" name="Picture 26" descr="http://www.calsta.ca.gov/res/images/home/calsta_logo_web.png"/>
          <p:cNvPicPr/>
          <p:nvPr/>
        </p:nvPicPr>
        <p:blipFill>
          <a:blip r:embed="rId23">
            <a:extLst>
              <a:ext uri="{28A0092B-C50C-407E-A947-70E740481C1C}">
                <a14:useLocalDpi xmlns:a14="http://schemas.microsoft.com/office/drawing/2010/main" val="0"/>
              </a:ext>
            </a:extLst>
          </a:blip>
          <a:srcRect/>
          <a:stretch>
            <a:fillRect/>
          </a:stretch>
        </p:blipFill>
        <p:spPr bwMode="auto">
          <a:xfrm>
            <a:off x="6671027" y="3573439"/>
            <a:ext cx="2508142" cy="385868"/>
          </a:xfrm>
          <a:prstGeom prst="rect">
            <a:avLst/>
          </a:prstGeom>
          <a:noFill/>
          <a:ln>
            <a:noFill/>
          </a:ln>
        </p:spPr>
      </p:pic>
      <p:pic>
        <p:nvPicPr>
          <p:cNvPr id="48" name="Picture 47" descr="hiap_logo.jp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627935" y="6278562"/>
            <a:ext cx="1295400" cy="476596"/>
          </a:xfrm>
          <a:prstGeom prst="rect">
            <a:avLst/>
          </a:prstGeom>
        </p:spPr>
      </p:pic>
    </p:spTree>
    <p:extLst>
      <p:ext uri="{BB962C8B-B14F-4D97-AF65-F5344CB8AC3E}">
        <p14:creationId xmlns:p14="http://schemas.microsoft.com/office/powerpoint/2010/main" val="3408775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HiAP </a:t>
            </a:r>
            <a:r>
              <a:rPr lang="en-US" sz="3600" dirty="0"/>
              <a:t>Task Force Vision (what we want) &amp; Purpose (what we do)</a:t>
            </a:r>
          </a:p>
        </p:txBody>
      </p:sp>
      <p:sp>
        <p:nvSpPr>
          <p:cNvPr id="4" name="Content Placeholder 2"/>
          <p:cNvSpPr>
            <a:spLocks noGrp="1"/>
          </p:cNvSpPr>
          <p:nvPr>
            <p:ph idx="1"/>
          </p:nvPr>
        </p:nvSpPr>
        <p:spPr/>
        <p:txBody>
          <a:bodyPr>
            <a:normAutofit/>
          </a:bodyPr>
          <a:lstStyle/>
          <a:p>
            <a:pPr marL="0" indent="0">
              <a:buNone/>
            </a:pPr>
            <a:r>
              <a:rPr lang="en-US" sz="2400" b="1" dirty="0" smtClean="0">
                <a:solidFill>
                  <a:srgbClr val="275C9D"/>
                </a:solidFill>
                <a:latin typeface="+mj-lt"/>
                <a:cs typeface="Helvetica"/>
              </a:rPr>
              <a:t>VISION : </a:t>
            </a:r>
            <a:r>
              <a:rPr lang="en-US" sz="2400" dirty="0" smtClean="0">
                <a:cs typeface="Helvetica"/>
              </a:rPr>
              <a:t>California </a:t>
            </a:r>
            <a:r>
              <a:rPr lang="en-US" sz="2400" dirty="0">
                <a:cs typeface="Helvetica"/>
              </a:rPr>
              <a:t>government advances health, equity, and sustainability in all policies</a:t>
            </a:r>
            <a:r>
              <a:rPr lang="en-US" sz="2400" dirty="0"/>
              <a:t>.</a:t>
            </a:r>
          </a:p>
          <a:p>
            <a:pPr marL="0" indent="0">
              <a:buNone/>
            </a:pPr>
            <a:endParaRPr lang="en-US" sz="2400" dirty="0" smtClean="0">
              <a:latin typeface="+mj-lt"/>
              <a:cs typeface="Helvetica"/>
            </a:endParaRPr>
          </a:p>
          <a:p>
            <a:pPr marL="0" indent="0">
              <a:buNone/>
            </a:pPr>
            <a:r>
              <a:rPr lang="en-US" sz="2400" b="1" dirty="0" smtClean="0">
                <a:solidFill>
                  <a:srgbClr val="275C9D"/>
                </a:solidFill>
                <a:latin typeface="+mj-lt"/>
                <a:cs typeface="Helvetica"/>
              </a:rPr>
              <a:t>PURPOSE</a:t>
            </a:r>
          </a:p>
          <a:p>
            <a:pPr>
              <a:buFont typeface="+mj-lt"/>
              <a:buAutoNum type="arabicPeriod"/>
            </a:pPr>
            <a:r>
              <a:rPr lang="en-US" sz="2400" dirty="0" smtClean="0">
                <a:latin typeface="+mj-lt"/>
                <a:cs typeface="Helvetica"/>
              </a:rPr>
              <a:t>Promote </a:t>
            </a:r>
            <a:r>
              <a:rPr lang="en-US" sz="2400" dirty="0">
                <a:latin typeface="+mj-lt"/>
                <a:cs typeface="Helvetica"/>
              </a:rPr>
              <a:t>a </a:t>
            </a:r>
            <a:r>
              <a:rPr lang="en-US" sz="2400" u="sng" dirty="0">
                <a:latin typeface="+mj-lt"/>
                <a:cs typeface="Helvetica"/>
              </a:rPr>
              <a:t>government culture </a:t>
            </a:r>
            <a:r>
              <a:rPr lang="en-US" sz="2400" dirty="0">
                <a:latin typeface="+mj-lt"/>
                <a:cs typeface="Helvetica"/>
              </a:rPr>
              <a:t>that prioritizes the health and equity of all Californians across policy areas. </a:t>
            </a:r>
          </a:p>
          <a:p>
            <a:pPr>
              <a:buFont typeface="+mj-lt"/>
              <a:buAutoNum type="arabicPeriod"/>
            </a:pPr>
            <a:r>
              <a:rPr lang="en-US" sz="2400" dirty="0">
                <a:latin typeface="+mj-lt"/>
                <a:cs typeface="Helvetica"/>
              </a:rPr>
              <a:t>Infuse state </a:t>
            </a:r>
            <a:r>
              <a:rPr lang="en-US" sz="2400" u="sng" dirty="0">
                <a:latin typeface="+mj-lt"/>
                <a:cs typeface="Helvetica"/>
              </a:rPr>
              <a:t>agency and department practices </a:t>
            </a:r>
            <a:r>
              <a:rPr lang="en-US" sz="2400" dirty="0">
                <a:latin typeface="+mj-lt"/>
                <a:cs typeface="Helvetica"/>
              </a:rPr>
              <a:t>with health and equity considerations.</a:t>
            </a:r>
          </a:p>
          <a:p>
            <a:pPr>
              <a:buFont typeface="+mj-lt"/>
              <a:buAutoNum type="arabicPeriod"/>
            </a:pPr>
            <a:r>
              <a:rPr lang="en-US" sz="2400" dirty="0">
                <a:latin typeface="+mj-lt"/>
                <a:cs typeface="Helvetica"/>
              </a:rPr>
              <a:t>Provide a forum for departments and agencies to identify shared goals and opportunities to </a:t>
            </a:r>
            <a:r>
              <a:rPr lang="en-US" sz="2400" u="sng" dirty="0">
                <a:latin typeface="+mj-lt"/>
                <a:cs typeface="Helvetica"/>
              </a:rPr>
              <a:t>enhance performance through collaboration</a:t>
            </a:r>
            <a:r>
              <a:rPr lang="en-US" sz="2400" dirty="0" smtClean="0">
                <a:latin typeface="+mj-lt"/>
                <a:cs typeface="Helvetica"/>
              </a:rPr>
              <a:t>.</a:t>
            </a:r>
            <a:endParaRPr lang="en-US" sz="2400" dirty="0">
              <a:latin typeface="+mj-lt"/>
              <a:cs typeface="Helvetica"/>
            </a:endParaRPr>
          </a:p>
        </p:txBody>
      </p:sp>
      <p:pic>
        <p:nvPicPr>
          <p:cNvPr id="5" name="Picture 4" descr="hiap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935" y="6278562"/>
            <a:ext cx="1295400" cy="476596"/>
          </a:xfrm>
          <a:prstGeom prst="rect">
            <a:avLst/>
          </a:prstGeom>
        </p:spPr>
      </p:pic>
    </p:spTree>
    <p:extLst>
      <p:ext uri="{BB962C8B-B14F-4D97-AF65-F5344CB8AC3E}">
        <p14:creationId xmlns:p14="http://schemas.microsoft.com/office/powerpoint/2010/main" val="246451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California HiAP Task Force: </a:t>
            </a:r>
            <a:br>
              <a:rPr lang="en-US" dirty="0"/>
            </a:br>
            <a:r>
              <a:rPr lang="en-US" dirty="0"/>
              <a:t>Features of Current Structure</a:t>
            </a:r>
          </a:p>
        </p:txBody>
      </p:sp>
      <p:sp>
        <p:nvSpPr>
          <p:cNvPr id="3" name="Content Placeholder 2"/>
          <p:cNvSpPr>
            <a:spLocks noGrp="1"/>
          </p:cNvSpPr>
          <p:nvPr>
            <p:ph idx="1"/>
          </p:nvPr>
        </p:nvSpPr>
        <p:spPr/>
        <p:txBody>
          <a:bodyPr>
            <a:normAutofit fontScale="70000" lnSpcReduction="20000"/>
          </a:bodyPr>
          <a:lstStyle/>
          <a:p>
            <a:pPr>
              <a:lnSpc>
                <a:spcPct val="150000"/>
              </a:lnSpc>
            </a:pPr>
            <a:r>
              <a:rPr lang="en-US" sz="3400" dirty="0"/>
              <a:t>Participation is </a:t>
            </a:r>
            <a:r>
              <a:rPr lang="en-US" sz="3400" u="sng" dirty="0"/>
              <a:t>voluntary and not funded</a:t>
            </a:r>
          </a:p>
          <a:p>
            <a:pPr>
              <a:lnSpc>
                <a:spcPct val="150000"/>
              </a:lnSpc>
            </a:pPr>
            <a:r>
              <a:rPr lang="en-US" sz="3400" dirty="0"/>
              <a:t>Quarterly plenary meetings and smaller working groups</a:t>
            </a:r>
          </a:p>
          <a:p>
            <a:pPr>
              <a:lnSpc>
                <a:spcPct val="150000"/>
              </a:lnSpc>
            </a:pPr>
            <a:r>
              <a:rPr lang="en-US" sz="3400" dirty="0"/>
              <a:t>Consensus decision-making</a:t>
            </a:r>
          </a:p>
          <a:p>
            <a:pPr>
              <a:lnSpc>
                <a:spcPct val="150000"/>
              </a:lnSpc>
            </a:pPr>
            <a:r>
              <a:rPr lang="en-US" sz="3400" dirty="0"/>
              <a:t>Priorities driven by community stakeholders</a:t>
            </a:r>
          </a:p>
          <a:p>
            <a:pPr>
              <a:lnSpc>
                <a:spcPct val="150000"/>
              </a:lnSpc>
            </a:pPr>
            <a:r>
              <a:rPr lang="en-US" sz="3400" dirty="0"/>
              <a:t>Focus on making existing work stronger</a:t>
            </a:r>
          </a:p>
          <a:p>
            <a:pPr>
              <a:lnSpc>
                <a:spcPct val="150000"/>
              </a:lnSpc>
            </a:pPr>
            <a:r>
              <a:rPr lang="en-US" sz="3400" dirty="0"/>
              <a:t>Public accountability to the Strategic Growth Council</a:t>
            </a:r>
          </a:p>
          <a:p>
            <a:pPr>
              <a:lnSpc>
                <a:spcPct val="150000"/>
              </a:lnSpc>
            </a:pPr>
            <a:r>
              <a:rPr lang="en-US" sz="3400" b="1" dirty="0"/>
              <a:t>Backbone staff team – blended PHI and health department</a:t>
            </a:r>
          </a:p>
          <a:p>
            <a:endParaRPr lang="en-US" dirty="0"/>
          </a:p>
        </p:txBody>
      </p:sp>
      <p:pic>
        <p:nvPicPr>
          <p:cNvPr id="4" name="Picture 3" descr="hiap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935" y="6278562"/>
            <a:ext cx="1295400" cy="476596"/>
          </a:xfrm>
          <a:prstGeom prst="rect">
            <a:avLst/>
          </a:prstGeom>
        </p:spPr>
      </p:pic>
    </p:spTree>
    <p:extLst>
      <p:ext uri="{BB962C8B-B14F-4D97-AF65-F5344CB8AC3E}">
        <p14:creationId xmlns:p14="http://schemas.microsoft.com/office/powerpoint/2010/main" val="328204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HiAP Task Force Staff</a:t>
            </a:r>
          </a:p>
        </p:txBody>
      </p:sp>
      <p:sp>
        <p:nvSpPr>
          <p:cNvPr id="3" name="Content Placeholder 2"/>
          <p:cNvSpPr>
            <a:spLocks noGrp="1"/>
          </p:cNvSpPr>
          <p:nvPr>
            <p:ph idx="1"/>
          </p:nvPr>
        </p:nvSpPr>
        <p:spPr>
          <a:xfrm>
            <a:off x="152400" y="1369125"/>
            <a:ext cx="8229600" cy="4525963"/>
          </a:xfrm>
        </p:spPr>
        <p:txBody>
          <a:bodyPr/>
          <a:lstStyle/>
          <a:p>
            <a:pPr marL="0" indent="0">
              <a:spcBef>
                <a:spcPts val="600"/>
              </a:spcBef>
              <a:buNone/>
            </a:pPr>
            <a:r>
              <a:rPr lang="en-US" sz="2400" dirty="0">
                <a:cs typeface="Helvetica"/>
              </a:rPr>
              <a:t>Support multi-agency collaboration</a:t>
            </a:r>
          </a:p>
          <a:p>
            <a:pPr marL="857250" lvl="1" indent="-457200">
              <a:spcBef>
                <a:spcPts val="600"/>
              </a:spcBef>
            </a:pPr>
            <a:r>
              <a:rPr lang="en-US" sz="2400" dirty="0">
                <a:cs typeface="Helvetica"/>
              </a:rPr>
              <a:t>Convene &amp; facilitate</a:t>
            </a:r>
          </a:p>
          <a:p>
            <a:pPr marL="857250" lvl="1" indent="-457200">
              <a:spcBef>
                <a:spcPts val="600"/>
              </a:spcBef>
            </a:pPr>
            <a:r>
              <a:rPr lang="en-US" sz="2400" dirty="0">
                <a:cs typeface="Helvetica"/>
              </a:rPr>
              <a:t>Subject matter research</a:t>
            </a:r>
          </a:p>
          <a:p>
            <a:pPr marL="857250" lvl="1" indent="-457200">
              <a:spcBef>
                <a:spcPts val="600"/>
              </a:spcBef>
            </a:pPr>
            <a:r>
              <a:rPr lang="en-US" sz="2400" dirty="0">
                <a:cs typeface="Helvetica"/>
              </a:rPr>
              <a:t>Stakeholder engagement</a:t>
            </a:r>
          </a:p>
          <a:p>
            <a:pPr marL="857250" lvl="1" indent="-457200">
              <a:spcBef>
                <a:spcPts val="600"/>
              </a:spcBef>
            </a:pPr>
            <a:r>
              <a:rPr lang="en-US" sz="2400" dirty="0">
                <a:cs typeface="Helvetica"/>
              </a:rPr>
              <a:t>Consensus building</a:t>
            </a:r>
          </a:p>
          <a:p>
            <a:pPr marL="514350" indent="-514350">
              <a:spcBef>
                <a:spcPts val="600"/>
              </a:spcBef>
              <a:buAutoNum type="arabicPeriod"/>
            </a:pPr>
            <a:endParaRPr lang="en-US" sz="2400" dirty="0">
              <a:cs typeface="Helvetica"/>
            </a:endParaRPr>
          </a:p>
          <a:p>
            <a:pPr marL="0" indent="0">
              <a:spcBef>
                <a:spcPts val="600"/>
              </a:spcBef>
              <a:buNone/>
            </a:pPr>
            <a:r>
              <a:rPr lang="en-US" sz="2400" dirty="0">
                <a:cs typeface="Helvetica"/>
              </a:rPr>
              <a:t>Support growth of the field</a:t>
            </a:r>
          </a:p>
          <a:p>
            <a:pPr marL="914400" lvl="1" indent="-514350">
              <a:spcBef>
                <a:spcPts val="600"/>
              </a:spcBef>
            </a:pPr>
            <a:r>
              <a:rPr lang="en-US" sz="2400" dirty="0">
                <a:cs typeface="Helvetica"/>
              </a:rPr>
              <a:t>Curriculum, trainings</a:t>
            </a:r>
          </a:p>
          <a:p>
            <a:endParaRPr lang="en-US" dirty="0"/>
          </a:p>
        </p:txBody>
      </p:sp>
      <p:pic>
        <p:nvPicPr>
          <p:cNvPr id="4" name="Picture 3" descr="hiap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935" y="6278562"/>
            <a:ext cx="1295400" cy="476596"/>
          </a:xfrm>
          <a:prstGeom prst="rect">
            <a:avLst/>
          </a:prstGeom>
        </p:spPr>
      </p:pic>
      <p:pic>
        <p:nvPicPr>
          <p:cNvPr id="5" name="Picture 4"/>
          <p:cNvPicPr>
            <a:picLocks noChangeAspect="1"/>
          </p:cNvPicPr>
          <p:nvPr/>
        </p:nvPicPr>
        <p:blipFill rotWithShape="1">
          <a:blip r:embed="rId4"/>
          <a:srcRect l="12084" t="21481" r="34583" b="8149"/>
          <a:stretch/>
        </p:blipFill>
        <p:spPr>
          <a:xfrm>
            <a:off x="-1600200" y="8153400"/>
            <a:ext cx="5646821" cy="4191000"/>
          </a:xfrm>
          <a:prstGeom prst="rect">
            <a:avLst/>
          </a:prstGeom>
        </p:spPr>
      </p:pic>
      <p:pic>
        <p:nvPicPr>
          <p:cNvPr id="6" name="Picture 5"/>
          <p:cNvPicPr>
            <a:picLocks noChangeAspect="1"/>
          </p:cNvPicPr>
          <p:nvPr/>
        </p:nvPicPr>
        <p:blipFill rotWithShape="1">
          <a:blip r:embed="rId4"/>
          <a:srcRect l="12084" t="21481" r="34583" b="8149"/>
          <a:stretch/>
        </p:blipFill>
        <p:spPr>
          <a:xfrm rot="896647">
            <a:off x="4412847" y="2087209"/>
            <a:ext cx="4722796" cy="3505200"/>
          </a:xfrm>
          <a:prstGeom prst="rect">
            <a:avLst/>
          </a:prstGeom>
        </p:spPr>
      </p:pic>
    </p:spTree>
    <p:extLst>
      <p:ext uri="{BB962C8B-B14F-4D97-AF65-F5344CB8AC3E}">
        <p14:creationId xmlns:p14="http://schemas.microsoft.com/office/powerpoint/2010/main" val="2416361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2C69B2"/>
      </a:dk2>
      <a:lt2>
        <a:srgbClr val="EEECE1"/>
      </a:lt2>
      <a:accent1>
        <a:srgbClr val="2C69B2"/>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7C77D79AA4A94EAD57020756B8A4FF" ma:contentTypeVersion="0" ma:contentTypeDescription="Create a new document." ma:contentTypeScope="" ma:versionID="4762ac9fc147c558906f6ec678d4eca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3584FE-53F6-45E3-B5AB-147BA811E4D4}"/>
</file>

<file path=customXml/itemProps2.xml><?xml version="1.0" encoding="utf-8"?>
<ds:datastoreItem xmlns:ds="http://schemas.openxmlformats.org/officeDocument/2006/customXml" ds:itemID="{CAA2FC82-8599-457F-827C-FAA2CF4343DC}"/>
</file>

<file path=customXml/itemProps3.xml><?xml version="1.0" encoding="utf-8"?>
<ds:datastoreItem xmlns:ds="http://schemas.openxmlformats.org/officeDocument/2006/customXml" ds:itemID="{F66F25B2-E8BF-410B-9DC6-2CE2164C99CC}"/>
</file>

<file path=docProps/app.xml><?xml version="1.0" encoding="utf-8"?>
<Properties xmlns="http://schemas.openxmlformats.org/officeDocument/2006/extended-properties" xmlns:vt="http://schemas.openxmlformats.org/officeDocument/2006/docPropsVTypes">
  <Template>HiAP PPT Template</Template>
  <TotalTime>227</TotalTime>
  <Words>545</Words>
  <Application>Microsoft Office PowerPoint</Application>
  <PresentationFormat>On-screen Show (4:3)</PresentationFormat>
  <Paragraphs>50</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ＭＳ Ｐゴシック</vt:lpstr>
      <vt:lpstr>Arial</vt:lpstr>
      <vt:lpstr>Calibri</vt:lpstr>
      <vt:lpstr>Helvetica</vt:lpstr>
      <vt:lpstr>Wingdings</vt:lpstr>
      <vt:lpstr>Wingdings 2</vt:lpstr>
      <vt:lpstr>Wingdings 3</vt:lpstr>
      <vt:lpstr>Office Theme</vt:lpstr>
      <vt:lpstr>State Level: California’s Health in All Policies Task Force</vt:lpstr>
      <vt:lpstr>California HiAP Task Force  Established 2010</vt:lpstr>
      <vt:lpstr>California HiAP Task Force - Members</vt:lpstr>
      <vt:lpstr>HiAP Task Force Vision (what we want) &amp; Purpose (what we do)</vt:lpstr>
      <vt:lpstr>California HiAP Task Force:  Features of Current Structure</vt:lpstr>
      <vt:lpstr>Role of HiAP Task Force Staff</vt:lpstr>
    </vt:vector>
  </TitlesOfParts>
  <Company>Governor's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Level: California’s Health in All Policies Task Force</dc:title>
  <dc:creator>Lianne Dillon</dc:creator>
  <cp:lastModifiedBy>Lianne Dillon</cp:lastModifiedBy>
  <cp:revision>9</cp:revision>
  <dcterms:created xsi:type="dcterms:W3CDTF">2018-06-12T23:52:45Z</dcterms:created>
  <dcterms:modified xsi:type="dcterms:W3CDTF">2018-06-13T22:38:56Z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0x010100407C77D79AA4A94EAD57020756B8A4FF</vt:lpwstr>
  </property>
</Properties>
</file>