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rawing4.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drawing3.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269" r:id="rId3"/>
    <p:sldId id="288" r:id="rId4"/>
    <p:sldId id="285" r:id="rId5"/>
    <p:sldId id="286" r:id="rId6"/>
    <p:sldId id="287" r:id="rId7"/>
    <p:sldId id="271" r:id="rId8"/>
    <p:sldId id="275" r:id="rId9"/>
    <p:sldId id="270" r:id="rId10"/>
    <p:sldId id="273" r:id="rId11"/>
    <p:sldId id="274" r:id="rId12"/>
    <p:sldId id="277" r:id="rId13"/>
    <p:sldId id="282" r:id="rId14"/>
    <p:sldId id="279" r:id="rId15"/>
    <p:sldId id="280" r:id="rId16"/>
    <p:sldId id="283"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48FB48-D574-1142-BCE3-D43DE15F7857}">
          <p14:sldIdLst>
            <p14:sldId id="263"/>
            <p14:sldId id="269"/>
            <p14:sldId id="288"/>
            <p14:sldId id="285"/>
            <p14:sldId id="286"/>
            <p14:sldId id="287"/>
            <p14:sldId id="271"/>
            <p14:sldId id="275"/>
            <p14:sldId id="270"/>
            <p14:sldId id="273"/>
            <p14:sldId id="274"/>
            <p14:sldId id="277"/>
            <p14:sldId id="282"/>
            <p14:sldId id="279"/>
            <p14:sldId id="280"/>
            <p14:sldId id="2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7B19"/>
    <a:srgbClr val="275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6241" autoAdjust="0"/>
  </p:normalViewPr>
  <p:slideViewPr>
    <p:cSldViewPr>
      <p:cViewPr varScale="1">
        <p:scale>
          <a:sx n="67" d="100"/>
          <a:sy n="67" d="100"/>
        </p:scale>
        <p:origin x="-1906"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B5261-6D33-48EA-878F-6CBA7F2C0C07}" type="doc">
      <dgm:prSet loTypeId="urn:microsoft.com/office/officeart/2005/8/layout/arrow2" loCatId="process" qsTypeId="urn:microsoft.com/office/officeart/2005/8/quickstyle/simple1" qsCatId="simple" csTypeId="urn:microsoft.com/office/officeart/2005/8/colors/accent3_1" csCatId="accent3" phldr="1"/>
      <dgm:spPr/>
    </dgm:pt>
    <dgm:pt modelId="{20FA208E-697D-4681-A88B-2379DB1B0AB2}">
      <dgm:prSet phldrT="[Text]"/>
      <dgm:spPr/>
      <dgm:t>
        <a:bodyPr/>
        <a:lstStyle/>
        <a:p>
          <a:r>
            <a:rPr lang="en-US" dirty="0" smtClean="0"/>
            <a:t>Coalition of the Willing</a:t>
          </a:r>
          <a:endParaRPr lang="en-US" dirty="0"/>
        </a:p>
      </dgm:t>
    </dgm:pt>
    <dgm:pt modelId="{A68818AD-32F4-4623-A754-EA48829E967F}" type="parTrans" cxnId="{2B7B0A8D-DAD0-4B53-BB85-A4A0517F65A2}">
      <dgm:prSet/>
      <dgm:spPr/>
      <dgm:t>
        <a:bodyPr/>
        <a:lstStyle/>
        <a:p>
          <a:endParaRPr lang="en-US"/>
        </a:p>
      </dgm:t>
    </dgm:pt>
    <dgm:pt modelId="{13C2564A-71D6-447B-A108-CA5A76DEDEA6}" type="sibTrans" cxnId="{2B7B0A8D-DAD0-4B53-BB85-A4A0517F65A2}">
      <dgm:prSet/>
      <dgm:spPr/>
      <dgm:t>
        <a:bodyPr/>
        <a:lstStyle/>
        <a:p>
          <a:endParaRPr lang="en-US"/>
        </a:p>
      </dgm:t>
    </dgm:pt>
    <dgm:pt modelId="{56EBF2F1-63EB-42F3-96F4-977F056B0BE2}">
      <dgm:prSet phldrT="[Text]"/>
      <dgm:spPr/>
      <dgm:t>
        <a:bodyPr/>
        <a:lstStyle/>
        <a:p>
          <a:r>
            <a:rPr lang="en-US" dirty="0" smtClean="0"/>
            <a:t>Coalition of the Curious</a:t>
          </a:r>
        </a:p>
        <a:p>
          <a:endParaRPr lang="en-US" dirty="0"/>
        </a:p>
      </dgm:t>
    </dgm:pt>
    <dgm:pt modelId="{7A90BAAC-6FBB-45A4-A5A8-49C6649A3D91}" type="parTrans" cxnId="{11289543-7B2D-4DBA-AC80-BCF48051146C}">
      <dgm:prSet/>
      <dgm:spPr/>
      <dgm:t>
        <a:bodyPr/>
        <a:lstStyle/>
        <a:p>
          <a:endParaRPr lang="en-US"/>
        </a:p>
      </dgm:t>
    </dgm:pt>
    <dgm:pt modelId="{4E947298-A674-46FD-8924-438A84EF24FF}" type="sibTrans" cxnId="{11289543-7B2D-4DBA-AC80-BCF48051146C}">
      <dgm:prSet/>
      <dgm:spPr/>
      <dgm:t>
        <a:bodyPr/>
        <a:lstStyle/>
        <a:p>
          <a:endParaRPr lang="en-US"/>
        </a:p>
      </dgm:t>
    </dgm:pt>
    <dgm:pt modelId="{EF60024B-F287-45FD-9C03-B4314CF985E0}">
      <dgm:prSet phldrT="[Text]"/>
      <dgm:spPr/>
      <dgm:t>
        <a:bodyPr/>
        <a:lstStyle/>
        <a:p>
          <a:r>
            <a:rPr lang="en-US" dirty="0" smtClean="0"/>
            <a:t>Coalition of the Necessary</a:t>
          </a:r>
          <a:endParaRPr lang="en-US" dirty="0"/>
        </a:p>
      </dgm:t>
    </dgm:pt>
    <dgm:pt modelId="{E140F864-6D80-4993-AED2-087A482B1498}" type="parTrans" cxnId="{62BF9FA4-7F28-41F5-A5EA-64D150DDD220}">
      <dgm:prSet/>
      <dgm:spPr/>
      <dgm:t>
        <a:bodyPr/>
        <a:lstStyle/>
        <a:p>
          <a:endParaRPr lang="en-US"/>
        </a:p>
      </dgm:t>
    </dgm:pt>
    <dgm:pt modelId="{86C7134C-5B17-48A0-B823-53B4CA48899C}" type="sibTrans" cxnId="{62BF9FA4-7F28-41F5-A5EA-64D150DDD220}">
      <dgm:prSet/>
      <dgm:spPr/>
      <dgm:t>
        <a:bodyPr/>
        <a:lstStyle/>
        <a:p>
          <a:endParaRPr lang="en-US"/>
        </a:p>
      </dgm:t>
    </dgm:pt>
    <dgm:pt modelId="{653DF909-16FB-4D4A-AB31-658941E75B2E}" type="pres">
      <dgm:prSet presAssocID="{047B5261-6D33-48EA-878F-6CBA7F2C0C07}" presName="arrowDiagram" presStyleCnt="0">
        <dgm:presLayoutVars>
          <dgm:chMax val="5"/>
          <dgm:dir/>
          <dgm:resizeHandles val="exact"/>
        </dgm:presLayoutVars>
      </dgm:prSet>
      <dgm:spPr/>
    </dgm:pt>
    <dgm:pt modelId="{DB5B6F04-23FE-43FB-B829-00BA4116019E}" type="pres">
      <dgm:prSet presAssocID="{047B5261-6D33-48EA-878F-6CBA7F2C0C07}" presName="arrow" presStyleLbl="bgShp" presStyleIdx="0" presStyleCnt="1"/>
      <dgm:spPr/>
    </dgm:pt>
    <dgm:pt modelId="{64C301C4-5085-4575-A16F-61191999144E}" type="pres">
      <dgm:prSet presAssocID="{047B5261-6D33-48EA-878F-6CBA7F2C0C07}" presName="arrowDiagram3" presStyleCnt="0"/>
      <dgm:spPr/>
    </dgm:pt>
    <dgm:pt modelId="{B8BC7613-350F-4DA0-A92B-C35338EE3FEA}" type="pres">
      <dgm:prSet presAssocID="{20FA208E-697D-4681-A88B-2379DB1B0AB2}" presName="bullet3a" presStyleLbl="node1" presStyleIdx="0" presStyleCnt="3"/>
      <dgm:spPr>
        <a:solidFill>
          <a:schemeClr val="accent3"/>
        </a:solidFill>
      </dgm:spPr>
    </dgm:pt>
    <dgm:pt modelId="{5E19A95F-AEC4-4770-92B0-70F6030BFCC4}" type="pres">
      <dgm:prSet presAssocID="{20FA208E-697D-4681-A88B-2379DB1B0AB2}" presName="textBox3a" presStyleLbl="revTx" presStyleIdx="0" presStyleCnt="3">
        <dgm:presLayoutVars>
          <dgm:bulletEnabled val="1"/>
        </dgm:presLayoutVars>
      </dgm:prSet>
      <dgm:spPr/>
      <dgm:t>
        <a:bodyPr/>
        <a:lstStyle/>
        <a:p>
          <a:endParaRPr lang="en-US"/>
        </a:p>
      </dgm:t>
    </dgm:pt>
    <dgm:pt modelId="{70E7807E-758C-4C0E-9D07-B8CF955D5865}" type="pres">
      <dgm:prSet presAssocID="{56EBF2F1-63EB-42F3-96F4-977F056B0BE2}" presName="bullet3b" presStyleLbl="node1" presStyleIdx="1" presStyleCnt="3"/>
      <dgm:spPr>
        <a:solidFill>
          <a:schemeClr val="accent3"/>
        </a:solidFill>
      </dgm:spPr>
    </dgm:pt>
    <dgm:pt modelId="{C0939A73-F1CF-4AD4-9218-49936FD521B8}" type="pres">
      <dgm:prSet presAssocID="{56EBF2F1-63EB-42F3-96F4-977F056B0BE2}" presName="textBox3b" presStyleLbl="revTx" presStyleIdx="1" presStyleCnt="3">
        <dgm:presLayoutVars>
          <dgm:bulletEnabled val="1"/>
        </dgm:presLayoutVars>
      </dgm:prSet>
      <dgm:spPr/>
      <dgm:t>
        <a:bodyPr/>
        <a:lstStyle/>
        <a:p>
          <a:endParaRPr lang="en-US"/>
        </a:p>
      </dgm:t>
    </dgm:pt>
    <dgm:pt modelId="{7FB5B04C-4242-4796-B286-C6FA9AAB1504}" type="pres">
      <dgm:prSet presAssocID="{EF60024B-F287-45FD-9C03-B4314CF985E0}" presName="bullet3c" presStyleLbl="node1" presStyleIdx="2" presStyleCnt="3"/>
      <dgm:spPr>
        <a:solidFill>
          <a:schemeClr val="accent3"/>
        </a:solidFill>
      </dgm:spPr>
    </dgm:pt>
    <dgm:pt modelId="{6AF22A90-5ED2-48CC-B4A1-4E95A9A39BF7}" type="pres">
      <dgm:prSet presAssocID="{EF60024B-F287-45FD-9C03-B4314CF985E0}" presName="textBox3c" presStyleLbl="revTx" presStyleIdx="2" presStyleCnt="3">
        <dgm:presLayoutVars>
          <dgm:bulletEnabled val="1"/>
        </dgm:presLayoutVars>
      </dgm:prSet>
      <dgm:spPr/>
      <dgm:t>
        <a:bodyPr/>
        <a:lstStyle/>
        <a:p>
          <a:endParaRPr lang="en-US"/>
        </a:p>
      </dgm:t>
    </dgm:pt>
  </dgm:ptLst>
  <dgm:cxnLst>
    <dgm:cxn modelId="{681B99BC-2882-46A4-A9D4-E4D58912A853}" type="presOf" srcId="{20FA208E-697D-4681-A88B-2379DB1B0AB2}" destId="{5E19A95F-AEC4-4770-92B0-70F6030BFCC4}" srcOrd="0" destOrd="0" presId="urn:microsoft.com/office/officeart/2005/8/layout/arrow2"/>
    <dgm:cxn modelId="{2927D022-DB7B-403D-9404-DE5CE54E850F}" type="presOf" srcId="{EF60024B-F287-45FD-9C03-B4314CF985E0}" destId="{6AF22A90-5ED2-48CC-B4A1-4E95A9A39BF7}" srcOrd="0" destOrd="0" presId="urn:microsoft.com/office/officeart/2005/8/layout/arrow2"/>
    <dgm:cxn modelId="{9C47445D-3F73-4991-BB2E-94F0596424CF}" type="presOf" srcId="{56EBF2F1-63EB-42F3-96F4-977F056B0BE2}" destId="{C0939A73-F1CF-4AD4-9218-49936FD521B8}" srcOrd="0" destOrd="0" presId="urn:microsoft.com/office/officeart/2005/8/layout/arrow2"/>
    <dgm:cxn modelId="{62BF9FA4-7F28-41F5-A5EA-64D150DDD220}" srcId="{047B5261-6D33-48EA-878F-6CBA7F2C0C07}" destId="{EF60024B-F287-45FD-9C03-B4314CF985E0}" srcOrd="2" destOrd="0" parTransId="{E140F864-6D80-4993-AED2-087A482B1498}" sibTransId="{86C7134C-5B17-48A0-B823-53B4CA48899C}"/>
    <dgm:cxn modelId="{FD083405-C8B9-4988-B06E-705AA5D95FF0}" type="presOf" srcId="{047B5261-6D33-48EA-878F-6CBA7F2C0C07}" destId="{653DF909-16FB-4D4A-AB31-658941E75B2E}" srcOrd="0" destOrd="0" presId="urn:microsoft.com/office/officeart/2005/8/layout/arrow2"/>
    <dgm:cxn modelId="{2B7B0A8D-DAD0-4B53-BB85-A4A0517F65A2}" srcId="{047B5261-6D33-48EA-878F-6CBA7F2C0C07}" destId="{20FA208E-697D-4681-A88B-2379DB1B0AB2}" srcOrd="0" destOrd="0" parTransId="{A68818AD-32F4-4623-A754-EA48829E967F}" sibTransId="{13C2564A-71D6-447B-A108-CA5A76DEDEA6}"/>
    <dgm:cxn modelId="{11289543-7B2D-4DBA-AC80-BCF48051146C}" srcId="{047B5261-6D33-48EA-878F-6CBA7F2C0C07}" destId="{56EBF2F1-63EB-42F3-96F4-977F056B0BE2}" srcOrd="1" destOrd="0" parTransId="{7A90BAAC-6FBB-45A4-A5A8-49C6649A3D91}" sibTransId="{4E947298-A674-46FD-8924-438A84EF24FF}"/>
    <dgm:cxn modelId="{02E93BF8-2DBB-40E9-95FF-EDD0F00E58F1}" type="presParOf" srcId="{653DF909-16FB-4D4A-AB31-658941E75B2E}" destId="{DB5B6F04-23FE-43FB-B829-00BA4116019E}" srcOrd="0" destOrd="0" presId="urn:microsoft.com/office/officeart/2005/8/layout/arrow2"/>
    <dgm:cxn modelId="{E9F385C0-A0FB-4CD8-A1EC-37ABE8D3984A}" type="presParOf" srcId="{653DF909-16FB-4D4A-AB31-658941E75B2E}" destId="{64C301C4-5085-4575-A16F-61191999144E}" srcOrd="1" destOrd="0" presId="urn:microsoft.com/office/officeart/2005/8/layout/arrow2"/>
    <dgm:cxn modelId="{C47F5376-888F-4371-B33E-D577A5F229B8}" type="presParOf" srcId="{64C301C4-5085-4575-A16F-61191999144E}" destId="{B8BC7613-350F-4DA0-A92B-C35338EE3FEA}" srcOrd="0" destOrd="0" presId="urn:microsoft.com/office/officeart/2005/8/layout/arrow2"/>
    <dgm:cxn modelId="{8C272669-DE54-43DD-A5CE-AE2923AAA878}" type="presParOf" srcId="{64C301C4-5085-4575-A16F-61191999144E}" destId="{5E19A95F-AEC4-4770-92B0-70F6030BFCC4}" srcOrd="1" destOrd="0" presId="urn:microsoft.com/office/officeart/2005/8/layout/arrow2"/>
    <dgm:cxn modelId="{88180109-8226-406E-BD59-F46DA4261FBB}" type="presParOf" srcId="{64C301C4-5085-4575-A16F-61191999144E}" destId="{70E7807E-758C-4C0E-9D07-B8CF955D5865}" srcOrd="2" destOrd="0" presId="urn:microsoft.com/office/officeart/2005/8/layout/arrow2"/>
    <dgm:cxn modelId="{006BE198-957E-47F9-B4BA-FFD6B12A0749}" type="presParOf" srcId="{64C301C4-5085-4575-A16F-61191999144E}" destId="{C0939A73-F1CF-4AD4-9218-49936FD521B8}" srcOrd="3" destOrd="0" presId="urn:microsoft.com/office/officeart/2005/8/layout/arrow2"/>
    <dgm:cxn modelId="{A2DD7EC8-0C31-4317-AAB4-B659585921C2}" type="presParOf" srcId="{64C301C4-5085-4575-A16F-61191999144E}" destId="{7FB5B04C-4242-4796-B286-C6FA9AAB1504}" srcOrd="4" destOrd="0" presId="urn:microsoft.com/office/officeart/2005/8/layout/arrow2"/>
    <dgm:cxn modelId="{37FAB15A-669D-40FF-B1FA-F18A9A6F3CFB}" type="presParOf" srcId="{64C301C4-5085-4575-A16F-61191999144E}" destId="{6AF22A90-5ED2-48CC-B4A1-4E95A9A39BF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9913D9-1D9B-4406-B42F-F9AD4DA01F8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3123A99-AD75-4CE5-99EB-92266C8A4739}">
      <dgm:prSet phldrT="[Text]"/>
      <dgm:spPr>
        <a:solidFill>
          <a:schemeClr val="accent4"/>
        </a:solidFill>
      </dgm:spPr>
      <dgm:t>
        <a:bodyPr/>
        <a:lstStyle/>
        <a:p>
          <a:r>
            <a:rPr lang="en-US" dirty="0" smtClean="0"/>
            <a:t>LMPHW</a:t>
          </a:r>
          <a:endParaRPr lang="en-US" dirty="0"/>
        </a:p>
      </dgm:t>
    </dgm:pt>
    <dgm:pt modelId="{3CA8D8C2-3948-4442-AA6D-1F21D4ABCBCD}" type="parTrans" cxnId="{0E5D713F-91BB-4DC5-A20A-68A78D2F1EF8}">
      <dgm:prSet/>
      <dgm:spPr/>
      <dgm:t>
        <a:bodyPr/>
        <a:lstStyle/>
        <a:p>
          <a:endParaRPr lang="en-US"/>
        </a:p>
      </dgm:t>
    </dgm:pt>
    <dgm:pt modelId="{7DA3F8C6-C3A0-4BD6-8EB1-2B7C207D5E5D}" type="sibTrans" cxnId="{0E5D713F-91BB-4DC5-A20A-68A78D2F1EF8}">
      <dgm:prSet/>
      <dgm:spPr/>
      <dgm:t>
        <a:bodyPr/>
        <a:lstStyle/>
        <a:p>
          <a:endParaRPr lang="en-US" dirty="0"/>
        </a:p>
      </dgm:t>
    </dgm:pt>
    <dgm:pt modelId="{B50A5E50-5E09-4994-AA12-C63306DDC74B}">
      <dgm:prSet phldrT="[Text]"/>
      <dgm:spPr>
        <a:solidFill>
          <a:schemeClr val="accent3">
            <a:lumMod val="75000"/>
          </a:schemeClr>
        </a:solidFill>
        <a:ln>
          <a:solidFill>
            <a:schemeClr val="accent3">
              <a:lumMod val="75000"/>
            </a:schemeClr>
          </a:solidFill>
        </a:ln>
      </dgm:spPr>
      <dgm:t>
        <a:bodyPr/>
        <a:lstStyle/>
        <a:p>
          <a:r>
            <a:rPr lang="en-US" b="1" dirty="0" smtClean="0"/>
            <a:t>MHHL </a:t>
          </a:r>
        </a:p>
        <a:p>
          <a:r>
            <a:rPr lang="en-US" b="1" dirty="0" smtClean="0"/>
            <a:t>Leadership </a:t>
          </a:r>
        </a:p>
        <a:p>
          <a:r>
            <a:rPr lang="en-US" b="1" dirty="0" smtClean="0"/>
            <a:t>Team</a:t>
          </a:r>
          <a:endParaRPr lang="en-US" b="1" dirty="0"/>
        </a:p>
      </dgm:t>
    </dgm:pt>
    <dgm:pt modelId="{355B72E4-0700-4028-8E22-119F3BC2F2FB}" type="parTrans" cxnId="{247A1E6B-81D0-44F7-A859-61E2A3BE9F61}">
      <dgm:prSet/>
      <dgm:spPr/>
      <dgm:t>
        <a:bodyPr/>
        <a:lstStyle/>
        <a:p>
          <a:endParaRPr lang="en-US"/>
        </a:p>
      </dgm:t>
    </dgm:pt>
    <dgm:pt modelId="{6D88305C-3721-4F0A-A175-7D7A70CE4B66}" type="sibTrans" cxnId="{247A1E6B-81D0-44F7-A859-61E2A3BE9F61}">
      <dgm:prSet/>
      <dgm:spPr/>
      <dgm:t>
        <a:bodyPr/>
        <a:lstStyle/>
        <a:p>
          <a:endParaRPr lang="en-US" dirty="0"/>
        </a:p>
      </dgm:t>
    </dgm:pt>
    <dgm:pt modelId="{970DE1DC-E763-4520-AAFB-91218569F05E}">
      <dgm:prSet phldrT="[Text]"/>
      <dgm:spPr/>
      <dgm:t>
        <a:bodyPr/>
        <a:lstStyle/>
        <a:p>
          <a:r>
            <a:rPr lang="en-US" b="1" dirty="0" smtClean="0"/>
            <a:t>MHHL</a:t>
          </a:r>
        </a:p>
        <a:p>
          <a:r>
            <a:rPr lang="en-US" b="1" dirty="0" smtClean="0"/>
            <a:t>Community</a:t>
          </a:r>
        </a:p>
        <a:p>
          <a:r>
            <a:rPr lang="en-US" b="1" dirty="0" smtClean="0"/>
            <a:t>Coalition</a:t>
          </a:r>
          <a:endParaRPr lang="en-US" b="1" dirty="0"/>
        </a:p>
      </dgm:t>
    </dgm:pt>
    <dgm:pt modelId="{F80FB6B0-3DB5-4DB7-B7B2-10373B3B66E9}" type="parTrans" cxnId="{A7968F5B-235E-4B76-B163-50D7F98ED747}">
      <dgm:prSet/>
      <dgm:spPr/>
      <dgm:t>
        <a:bodyPr/>
        <a:lstStyle/>
        <a:p>
          <a:endParaRPr lang="en-US"/>
        </a:p>
      </dgm:t>
    </dgm:pt>
    <dgm:pt modelId="{76EC4EB4-A705-4F1F-9FAD-3FA3DE214789}" type="sibTrans" cxnId="{A7968F5B-235E-4B76-B163-50D7F98ED747}">
      <dgm:prSet/>
      <dgm:spPr/>
      <dgm:t>
        <a:bodyPr/>
        <a:lstStyle/>
        <a:p>
          <a:endParaRPr lang="en-US" dirty="0"/>
        </a:p>
      </dgm:t>
    </dgm:pt>
    <dgm:pt modelId="{537308DA-2CF4-47B6-B11C-3573A3D8282B}" type="pres">
      <dgm:prSet presAssocID="{E39913D9-1D9B-4406-B42F-F9AD4DA01F80}" presName="Name0" presStyleCnt="0">
        <dgm:presLayoutVars>
          <dgm:dir/>
          <dgm:resizeHandles val="exact"/>
        </dgm:presLayoutVars>
      </dgm:prSet>
      <dgm:spPr/>
      <dgm:t>
        <a:bodyPr/>
        <a:lstStyle/>
        <a:p>
          <a:endParaRPr lang="en-US"/>
        </a:p>
      </dgm:t>
    </dgm:pt>
    <dgm:pt modelId="{9193E464-3E71-4D06-8722-114B40C367F1}" type="pres">
      <dgm:prSet presAssocID="{13123A99-AD75-4CE5-99EB-92266C8A4739}" presName="node" presStyleLbl="node1" presStyleIdx="0" presStyleCnt="3">
        <dgm:presLayoutVars>
          <dgm:bulletEnabled val="1"/>
        </dgm:presLayoutVars>
      </dgm:prSet>
      <dgm:spPr/>
      <dgm:t>
        <a:bodyPr/>
        <a:lstStyle/>
        <a:p>
          <a:endParaRPr lang="en-US"/>
        </a:p>
      </dgm:t>
    </dgm:pt>
    <dgm:pt modelId="{08AC722F-9212-45F9-8063-52A138687BEF}" type="pres">
      <dgm:prSet presAssocID="{7DA3F8C6-C3A0-4BD6-8EB1-2B7C207D5E5D}" presName="sibTrans" presStyleLbl="sibTrans2D1" presStyleIdx="0" presStyleCnt="3"/>
      <dgm:spPr/>
      <dgm:t>
        <a:bodyPr/>
        <a:lstStyle/>
        <a:p>
          <a:endParaRPr lang="en-US"/>
        </a:p>
      </dgm:t>
    </dgm:pt>
    <dgm:pt modelId="{46228B3D-1940-450A-8A10-AF2C665F6E7A}" type="pres">
      <dgm:prSet presAssocID="{7DA3F8C6-C3A0-4BD6-8EB1-2B7C207D5E5D}" presName="connectorText" presStyleLbl="sibTrans2D1" presStyleIdx="0" presStyleCnt="3"/>
      <dgm:spPr/>
      <dgm:t>
        <a:bodyPr/>
        <a:lstStyle/>
        <a:p>
          <a:endParaRPr lang="en-US"/>
        </a:p>
      </dgm:t>
    </dgm:pt>
    <dgm:pt modelId="{167A2655-D469-4B73-934E-6DA9BDE10BF2}" type="pres">
      <dgm:prSet presAssocID="{B50A5E50-5E09-4994-AA12-C63306DDC74B}" presName="node" presStyleLbl="node1" presStyleIdx="1" presStyleCnt="3" custScaleY="117396">
        <dgm:presLayoutVars>
          <dgm:bulletEnabled val="1"/>
        </dgm:presLayoutVars>
      </dgm:prSet>
      <dgm:spPr/>
      <dgm:t>
        <a:bodyPr/>
        <a:lstStyle/>
        <a:p>
          <a:endParaRPr lang="en-US"/>
        </a:p>
      </dgm:t>
    </dgm:pt>
    <dgm:pt modelId="{09E83E3C-92C3-4258-8118-0CE24D2DB42D}" type="pres">
      <dgm:prSet presAssocID="{6D88305C-3721-4F0A-A175-7D7A70CE4B66}" presName="sibTrans" presStyleLbl="sibTrans2D1" presStyleIdx="1" presStyleCnt="3"/>
      <dgm:spPr/>
      <dgm:t>
        <a:bodyPr/>
        <a:lstStyle/>
        <a:p>
          <a:endParaRPr lang="en-US"/>
        </a:p>
      </dgm:t>
    </dgm:pt>
    <dgm:pt modelId="{D72B8358-3461-404F-9CE9-45DB49C99101}" type="pres">
      <dgm:prSet presAssocID="{6D88305C-3721-4F0A-A175-7D7A70CE4B66}" presName="connectorText" presStyleLbl="sibTrans2D1" presStyleIdx="1" presStyleCnt="3"/>
      <dgm:spPr/>
      <dgm:t>
        <a:bodyPr/>
        <a:lstStyle/>
        <a:p>
          <a:endParaRPr lang="en-US"/>
        </a:p>
      </dgm:t>
    </dgm:pt>
    <dgm:pt modelId="{2FA4AE6B-BDF9-4C85-A59C-AAB21E76EB4A}" type="pres">
      <dgm:prSet presAssocID="{970DE1DC-E763-4520-AAFB-91218569F05E}" presName="node" presStyleLbl="node1" presStyleIdx="2" presStyleCnt="3" custScaleY="126045">
        <dgm:presLayoutVars>
          <dgm:bulletEnabled val="1"/>
        </dgm:presLayoutVars>
      </dgm:prSet>
      <dgm:spPr/>
      <dgm:t>
        <a:bodyPr/>
        <a:lstStyle/>
        <a:p>
          <a:endParaRPr lang="en-US"/>
        </a:p>
      </dgm:t>
    </dgm:pt>
    <dgm:pt modelId="{5D849E60-6997-434E-B584-2309A3517B79}" type="pres">
      <dgm:prSet presAssocID="{76EC4EB4-A705-4F1F-9FAD-3FA3DE214789}" presName="sibTrans" presStyleLbl="sibTrans2D1" presStyleIdx="2" presStyleCnt="3"/>
      <dgm:spPr/>
      <dgm:t>
        <a:bodyPr/>
        <a:lstStyle/>
        <a:p>
          <a:endParaRPr lang="en-US"/>
        </a:p>
      </dgm:t>
    </dgm:pt>
    <dgm:pt modelId="{6E0408E8-D04F-4133-86F2-16F085124108}" type="pres">
      <dgm:prSet presAssocID="{76EC4EB4-A705-4F1F-9FAD-3FA3DE214789}" presName="connectorText" presStyleLbl="sibTrans2D1" presStyleIdx="2" presStyleCnt="3"/>
      <dgm:spPr/>
      <dgm:t>
        <a:bodyPr/>
        <a:lstStyle/>
        <a:p>
          <a:endParaRPr lang="en-US"/>
        </a:p>
      </dgm:t>
    </dgm:pt>
  </dgm:ptLst>
  <dgm:cxnLst>
    <dgm:cxn modelId="{E80C099B-CB5D-4195-8FC9-B924469F33E9}" type="presOf" srcId="{76EC4EB4-A705-4F1F-9FAD-3FA3DE214789}" destId="{6E0408E8-D04F-4133-86F2-16F085124108}" srcOrd="1" destOrd="0" presId="urn:microsoft.com/office/officeart/2005/8/layout/cycle7"/>
    <dgm:cxn modelId="{0E5D713F-91BB-4DC5-A20A-68A78D2F1EF8}" srcId="{E39913D9-1D9B-4406-B42F-F9AD4DA01F80}" destId="{13123A99-AD75-4CE5-99EB-92266C8A4739}" srcOrd="0" destOrd="0" parTransId="{3CA8D8C2-3948-4442-AA6D-1F21D4ABCBCD}" sibTransId="{7DA3F8C6-C3A0-4BD6-8EB1-2B7C207D5E5D}"/>
    <dgm:cxn modelId="{03C46DF5-AADB-4379-999E-A013A304CA8E}" type="presOf" srcId="{13123A99-AD75-4CE5-99EB-92266C8A4739}" destId="{9193E464-3E71-4D06-8722-114B40C367F1}" srcOrd="0" destOrd="0" presId="urn:microsoft.com/office/officeart/2005/8/layout/cycle7"/>
    <dgm:cxn modelId="{C3D8245F-F6A4-43A1-85BB-73C114475CA6}" type="presOf" srcId="{B50A5E50-5E09-4994-AA12-C63306DDC74B}" destId="{167A2655-D469-4B73-934E-6DA9BDE10BF2}" srcOrd="0" destOrd="0" presId="urn:microsoft.com/office/officeart/2005/8/layout/cycle7"/>
    <dgm:cxn modelId="{A7968F5B-235E-4B76-B163-50D7F98ED747}" srcId="{E39913D9-1D9B-4406-B42F-F9AD4DA01F80}" destId="{970DE1DC-E763-4520-AAFB-91218569F05E}" srcOrd="2" destOrd="0" parTransId="{F80FB6B0-3DB5-4DB7-B7B2-10373B3B66E9}" sibTransId="{76EC4EB4-A705-4F1F-9FAD-3FA3DE214789}"/>
    <dgm:cxn modelId="{6A08FBD8-6F2A-49A8-9906-E33B9DD86840}" type="presOf" srcId="{E39913D9-1D9B-4406-B42F-F9AD4DA01F80}" destId="{537308DA-2CF4-47B6-B11C-3573A3D8282B}" srcOrd="0" destOrd="0" presId="urn:microsoft.com/office/officeart/2005/8/layout/cycle7"/>
    <dgm:cxn modelId="{0EE13F32-AE5B-46B1-A1C4-D22BFED4484C}" type="presOf" srcId="{76EC4EB4-A705-4F1F-9FAD-3FA3DE214789}" destId="{5D849E60-6997-434E-B584-2309A3517B79}" srcOrd="0" destOrd="0" presId="urn:microsoft.com/office/officeart/2005/8/layout/cycle7"/>
    <dgm:cxn modelId="{0E498821-68AF-450C-A3BF-54EE2DC1BFA1}" type="presOf" srcId="{970DE1DC-E763-4520-AAFB-91218569F05E}" destId="{2FA4AE6B-BDF9-4C85-A59C-AAB21E76EB4A}" srcOrd="0" destOrd="0" presId="urn:microsoft.com/office/officeart/2005/8/layout/cycle7"/>
    <dgm:cxn modelId="{247A1E6B-81D0-44F7-A859-61E2A3BE9F61}" srcId="{E39913D9-1D9B-4406-B42F-F9AD4DA01F80}" destId="{B50A5E50-5E09-4994-AA12-C63306DDC74B}" srcOrd="1" destOrd="0" parTransId="{355B72E4-0700-4028-8E22-119F3BC2F2FB}" sibTransId="{6D88305C-3721-4F0A-A175-7D7A70CE4B66}"/>
    <dgm:cxn modelId="{EED8FCF6-F29B-4F4D-9D37-5FF725C975E4}" type="presOf" srcId="{6D88305C-3721-4F0A-A175-7D7A70CE4B66}" destId="{D72B8358-3461-404F-9CE9-45DB49C99101}" srcOrd="1" destOrd="0" presId="urn:microsoft.com/office/officeart/2005/8/layout/cycle7"/>
    <dgm:cxn modelId="{13430ECE-935B-4745-B37D-C663AAD39DF1}" type="presOf" srcId="{7DA3F8C6-C3A0-4BD6-8EB1-2B7C207D5E5D}" destId="{46228B3D-1940-450A-8A10-AF2C665F6E7A}" srcOrd="1" destOrd="0" presId="urn:microsoft.com/office/officeart/2005/8/layout/cycle7"/>
    <dgm:cxn modelId="{AFE7E5F4-9A03-4980-8150-327337A77F88}" type="presOf" srcId="{6D88305C-3721-4F0A-A175-7D7A70CE4B66}" destId="{09E83E3C-92C3-4258-8118-0CE24D2DB42D}" srcOrd="0" destOrd="0" presId="urn:microsoft.com/office/officeart/2005/8/layout/cycle7"/>
    <dgm:cxn modelId="{04392E6E-8463-461D-A552-4E5B25E4CC09}" type="presOf" srcId="{7DA3F8C6-C3A0-4BD6-8EB1-2B7C207D5E5D}" destId="{08AC722F-9212-45F9-8063-52A138687BEF}" srcOrd="0" destOrd="0" presId="urn:microsoft.com/office/officeart/2005/8/layout/cycle7"/>
    <dgm:cxn modelId="{395BF489-89C6-4E93-96EB-65851A2DE345}" type="presParOf" srcId="{537308DA-2CF4-47B6-B11C-3573A3D8282B}" destId="{9193E464-3E71-4D06-8722-114B40C367F1}" srcOrd="0" destOrd="0" presId="urn:microsoft.com/office/officeart/2005/8/layout/cycle7"/>
    <dgm:cxn modelId="{87361FBE-B396-4C73-8FA0-4C80A55C524E}" type="presParOf" srcId="{537308DA-2CF4-47B6-B11C-3573A3D8282B}" destId="{08AC722F-9212-45F9-8063-52A138687BEF}" srcOrd="1" destOrd="0" presId="urn:microsoft.com/office/officeart/2005/8/layout/cycle7"/>
    <dgm:cxn modelId="{86074FDE-2630-40A1-8FAA-7C48ED78F921}" type="presParOf" srcId="{08AC722F-9212-45F9-8063-52A138687BEF}" destId="{46228B3D-1940-450A-8A10-AF2C665F6E7A}" srcOrd="0" destOrd="0" presId="urn:microsoft.com/office/officeart/2005/8/layout/cycle7"/>
    <dgm:cxn modelId="{0F42F2C6-4127-464C-A4B4-E59C12D8911F}" type="presParOf" srcId="{537308DA-2CF4-47B6-B11C-3573A3D8282B}" destId="{167A2655-D469-4B73-934E-6DA9BDE10BF2}" srcOrd="2" destOrd="0" presId="urn:microsoft.com/office/officeart/2005/8/layout/cycle7"/>
    <dgm:cxn modelId="{A079290B-A71F-4F8D-8F3F-8DDD7A013523}" type="presParOf" srcId="{537308DA-2CF4-47B6-B11C-3573A3D8282B}" destId="{09E83E3C-92C3-4258-8118-0CE24D2DB42D}" srcOrd="3" destOrd="0" presId="urn:microsoft.com/office/officeart/2005/8/layout/cycle7"/>
    <dgm:cxn modelId="{AE932C42-A542-447B-B8BB-BDAF9B3754EF}" type="presParOf" srcId="{09E83E3C-92C3-4258-8118-0CE24D2DB42D}" destId="{D72B8358-3461-404F-9CE9-45DB49C99101}" srcOrd="0" destOrd="0" presId="urn:microsoft.com/office/officeart/2005/8/layout/cycle7"/>
    <dgm:cxn modelId="{03D771D1-ED6B-4AF9-BB35-D0FEA919AD86}" type="presParOf" srcId="{537308DA-2CF4-47B6-B11C-3573A3D8282B}" destId="{2FA4AE6B-BDF9-4C85-A59C-AAB21E76EB4A}" srcOrd="4" destOrd="0" presId="urn:microsoft.com/office/officeart/2005/8/layout/cycle7"/>
    <dgm:cxn modelId="{30107738-2B89-4063-ACC5-B2EC1A76063B}" type="presParOf" srcId="{537308DA-2CF4-47B6-B11C-3573A3D8282B}" destId="{5D849E60-6997-434E-B584-2309A3517B79}" srcOrd="5" destOrd="0" presId="urn:microsoft.com/office/officeart/2005/8/layout/cycle7"/>
    <dgm:cxn modelId="{3E2B2F38-975E-4E11-A467-6241DD0ED393}" type="presParOf" srcId="{5D849E60-6997-434E-B584-2309A3517B79}" destId="{6E0408E8-D04F-4133-86F2-16F08512410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A96B05-7FE1-4DFC-B104-552FBC553322}" type="doc">
      <dgm:prSet loTypeId="urn:microsoft.com/office/officeart/2005/8/layout/gear1" loCatId="cycle" qsTypeId="urn:microsoft.com/office/officeart/2005/8/quickstyle/simple1" qsCatId="simple" csTypeId="urn:microsoft.com/office/officeart/2005/8/colors/colorful3" csCatId="colorful" phldr="1"/>
      <dgm:spPr/>
    </dgm:pt>
    <dgm:pt modelId="{7AB4A6F7-EBC6-4C95-B95D-A97DD8CE7E58}">
      <dgm:prSet phldrT="[Text]" custT="1"/>
      <dgm:spPr>
        <a:solidFill>
          <a:schemeClr val="bg1">
            <a:lumMod val="50000"/>
          </a:schemeClr>
        </a:solidFill>
        <a:ln>
          <a:solidFill>
            <a:schemeClr val="bg1"/>
          </a:solidFill>
        </a:ln>
      </dgm:spPr>
      <dgm:t>
        <a:bodyPr/>
        <a:lstStyle/>
        <a:p>
          <a:r>
            <a:rPr lang="en-US" sz="1600" b="1" dirty="0" smtClean="0"/>
            <a:t>Role Model</a:t>
          </a:r>
          <a:endParaRPr lang="en-US" sz="1600" b="1" dirty="0"/>
        </a:p>
      </dgm:t>
    </dgm:pt>
    <dgm:pt modelId="{E66F3ABC-1984-41D7-8680-3CCAFA73B076}" type="parTrans" cxnId="{5513D316-DFA5-44D9-94E0-161FFBD0AD67}">
      <dgm:prSet/>
      <dgm:spPr/>
      <dgm:t>
        <a:bodyPr/>
        <a:lstStyle/>
        <a:p>
          <a:endParaRPr lang="en-US"/>
        </a:p>
      </dgm:t>
    </dgm:pt>
    <dgm:pt modelId="{E2572013-9422-4333-B3E3-1894D63DC6C6}" type="sibTrans" cxnId="{5513D316-DFA5-44D9-94E0-161FFBD0AD67}">
      <dgm:prSet/>
      <dgm:spPr>
        <a:solidFill>
          <a:schemeClr val="bg1">
            <a:lumMod val="50000"/>
          </a:schemeClr>
        </a:solidFill>
        <a:ln>
          <a:solidFill>
            <a:schemeClr val="bg1"/>
          </a:solidFill>
        </a:ln>
      </dgm:spPr>
      <dgm:t>
        <a:bodyPr/>
        <a:lstStyle/>
        <a:p>
          <a:endParaRPr lang="en-US"/>
        </a:p>
      </dgm:t>
    </dgm:pt>
    <dgm:pt modelId="{78F5A8DE-4E1D-4A09-ADD5-75A36EAFED16}">
      <dgm:prSet phldrT="[Text]" custT="1"/>
      <dgm:spPr>
        <a:solidFill>
          <a:schemeClr val="accent2"/>
        </a:solidFill>
        <a:ln>
          <a:solidFill>
            <a:schemeClr val="bg1"/>
          </a:solidFill>
        </a:ln>
      </dgm:spPr>
      <dgm:t>
        <a:bodyPr/>
        <a:lstStyle/>
        <a:p>
          <a:r>
            <a:rPr lang="en-US" sz="1600" b="1" dirty="0" smtClean="0"/>
            <a:t>Regulator</a:t>
          </a:r>
          <a:endParaRPr lang="en-US" sz="1600" b="1" dirty="0"/>
        </a:p>
      </dgm:t>
    </dgm:pt>
    <dgm:pt modelId="{AC50E5C5-F917-4346-B783-071E6C0BF4C1}" type="parTrans" cxnId="{90574630-EA9E-40F4-89A5-F9CBF6701E65}">
      <dgm:prSet/>
      <dgm:spPr/>
      <dgm:t>
        <a:bodyPr/>
        <a:lstStyle/>
        <a:p>
          <a:endParaRPr lang="en-US"/>
        </a:p>
      </dgm:t>
    </dgm:pt>
    <dgm:pt modelId="{C118DEC8-2F8E-4D3C-8185-1C617A39BBE5}" type="sibTrans" cxnId="{90574630-EA9E-40F4-89A5-F9CBF6701E65}">
      <dgm:prSet/>
      <dgm:spPr>
        <a:solidFill>
          <a:schemeClr val="accent2"/>
        </a:solidFill>
        <a:ln>
          <a:solidFill>
            <a:schemeClr val="bg1"/>
          </a:solidFill>
        </a:ln>
      </dgm:spPr>
      <dgm:t>
        <a:bodyPr/>
        <a:lstStyle/>
        <a:p>
          <a:endParaRPr lang="en-US"/>
        </a:p>
      </dgm:t>
    </dgm:pt>
    <dgm:pt modelId="{98C5F08A-0F99-4F9B-8481-11B774984B15}">
      <dgm:prSet phldrT="[Text]"/>
      <dgm:spPr>
        <a:solidFill>
          <a:schemeClr val="bg1">
            <a:lumMod val="65000"/>
          </a:schemeClr>
        </a:solidFill>
        <a:ln>
          <a:solidFill>
            <a:schemeClr val="bg1">
              <a:lumMod val="50000"/>
            </a:schemeClr>
          </a:solidFill>
        </a:ln>
      </dgm:spPr>
      <dgm:t>
        <a:bodyPr/>
        <a:lstStyle/>
        <a:p>
          <a:r>
            <a:rPr lang="en-US" b="1" dirty="0" smtClean="0"/>
            <a:t>Convener &amp; Collaborator</a:t>
          </a:r>
          <a:endParaRPr lang="en-US" b="1" dirty="0"/>
        </a:p>
      </dgm:t>
    </dgm:pt>
    <dgm:pt modelId="{4954FE19-CADA-456E-AD2E-7A196BC6F439}" type="parTrans" cxnId="{1DD33373-5A87-40A6-B71D-D02E78998C20}">
      <dgm:prSet/>
      <dgm:spPr/>
      <dgm:t>
        <a:bodyPr/>
        <a:lstStyle/>
        <a:p>
          <a:endParaRPr lang="en-US"/>
        </a:p>
      </dgm:t>
    </dgm:pt>
    <dgm:pt modelId="{5ED8EB79-23D2-4FE4-AB3F-7DD229A84244}" type="sibTrans" cxnId="{1DD33373-5A87-40A6-B71D-D02E78998C20}">
      <dgm:prSet/>
      <dgm:spPr>
        <a:solidFill>
          <a:schemeClr val="bg1">
            <a:lumMod val="65000"/>
          </a:schemeClr>
        </a:solidFill>
        <a:ln>
          <a:solidFill>
            <a:schemeClr val="bg1">
              <a:lumMod val="50000"/>
            </a:schemeClr>
          </a:solidFill>
        </a:ln>
      </dgm:spPr>
      <dgm:t>
        <a:bodyPr/>
        <a:lstStyle/>
        <a:p>
          <a:endParaRPr lang="en-US"/>
        </a:p>
      </dgm:t>
    </dgm:pt>
    <dgm:pt modelId="{DFC0D76F-4DC3-4268-8CFC-F9E9E234BCA4}" type="pres">
      <dgm:prSet presAssocID="{40A96B05-7FE1-4DFC-B104-552FBC553322}" presName="composite" presStyleCnt="0">
        <dgm:presLayoutVars>
          <dgm:chMax val="3"/>
          <dgm:animLvl val="lvl"/>
          <dgm:resizeHandles val="exact"/>
        </dgm:presLayoutVars>
      </dgm:prSet>
      <dgm:spPr/>
    </dgm:pt>
    <dgm:pt modelId="{22CEA379-F98F-4B07-A3B4-278982501484}" type="pres">
      <dgm:prSet presAssocID="{7AB4A6F7-EBC6-4C95-B95D-A97DD8CE7E58}" presName="gear1" presStyleLbl="node1" presStyleIdx="0" presStyleCnt="3" custLinFactNeighborX="2058" custLinFactNeighborY="-188">
        <dgm:presLayoutVars>
          <dgm:chMax val="1"/>
          <dgm:bulletEnabled val="1"/>
        </dgm:presLayoutVars>
      </dgm:prSet>
      <dgm:spPr/>
      <dgm:t>
        <a:bodyPr/>
        <a:lstStyle/>
        <a:p>
          <a:endParaRPr lang="en-US"/>
        </a:p>
      </dgm:t>
    </dgm:pt>
    <dgm:pt modelId="{CF0BFE61-8EAE-4FD5-B7AE-3F313EC46E85}" type="pres">
      <dgm:prSet presAssocID="{7AB4A6F7-EBC6-4C95-B95D-A97DD8CE7E58}" presName="gear1srcNode" presStyleLbl="node1" presStyleIdx="0" presStyleCnt="3"/>
      <dgm:spPr/>
      <dgm:t>
        <a:bodyPr/>
        <a:lstStyle/>
        <a:p>
          <a:endParaRPr lang="en-US"/>
        </a:p>
      </dgm:t>
    </dgm:pt>
    <dgm:pt modelId="{D9F25A41-B171-4F84-88E6-6335E1A79B61}" type="pres">
      <dgm:prSet presAssocID="{7AB4A6F7-EBC6-4C95-B95D-A97DD8CE7E58}" presName="gear1dstNode" presStyleLbl="node1" presStyleIdx="0" presStyleCnt="3"/>
      <dgm:spPr/>
      <dgm:t>
        <a:bodyPr/>
        <a:lstStyle/>
        <a:p>
          <a:endParaRPr lang="en-US"/>
        </a:p>
      </dgm:t>
    </dgm:pt>
    <dgm:pt modelId="{98A4822F-5DFF-4F0F-BCF4-AC06A319571B}" type="pres">
      <dgm:prSet presAssocID="{78F5A8DE-4E1D-4A09-ADD5-75A36EAFED16}" presName="gear2" presStyleLbl="node1" presStyleIdx="1" presStyleCnt="3" custScaleX="120224" custScaleY="109943" custLinFactNeighborX="2021" custLinFactNeighborY="-3233">
        <dgm:presLayoutVars>
          <dgm:chMax val="1"/>
          <dgm:bulletEnabled val="1"/>
        </dgm:presLayoutVars>
      </dgm:prSet>
      <dgm:spPr/>
      <dgm:t>
        <a:bodyPr/>
        <a:lstStyle/>
        <a:p>
          <a:endParaRPr lang="en-US"/>
        </a:p>
      </dgm:t>
    </dgm:pt>
    <dgm:pt modelId="{D8F4EFEB-37C6-4553-B2A5-F16857760835}" type="pres">
      <dgm:prSet presAssocID="{78F5A8DE-4E1D-4A09-ADD5-75A36EAFED16}" presName="gear2srcNode" presStyleLbl="node1" presStyleIdx="1" presStyleCnt="3"/>
      <dgm:spPr/>
      <dgm:t>
        <a:bodyPr/>
        <a:lstStyle/>
        <a:p>
          <a:endParaRPr lang="en-US"/>
        </a:p>
      </dgm:t>
    </dgm:pt>
    <dgm:pt modelId="{2CB8FE15-45D7-40EC-8C3C-18F2B2FB7D92}" type="pres">
      <dgm:prSet presAssocID="{78F5A8DE-4E1D-4A09-ADD5-75A36EAFED16}" presName="gear2dstNode" presStyleLbl="node1" presStyleIdx="1" presStyleCnt="3"/>
      <dgm:spPr/>
      <dgm:t>
        <a:bodyPr/>
        <a:lstStyle/>
        <a:p>
          <a:endParaRPr lang="en-US"/>
        </a:p>
      </dgm:t>
    </dgm:pt>
    <dgm:pt modelId="{AFE2CAB8-75A1-4FFB-9801-5F39DE7C8A7F}" type="pres">
      <dgm:prSet presAssocID="{98C5F08A-0F99-4F9B-8481-11B774984B15}" presName="gear3" presStyleLbl="node1" presStyleIdx="2" presStyleCnt="3"/>
      <dgm:spPr/>
      <dgm:t>
        <a:bodyPr/>
        <a:lstStyle/>
        <a:p>
          <a:endParaRPr lang="en-US"/>
        </a:p>
      </dgm:t>
    </dgm:pt>
    <dgm:pt modelId="{FE13E8BE-A1E2-4334-BF3B-20C258570DC8}" type="pres">
      <dgm:prSet presAssocID="{98C5F08A-0F99-4F9B-8481-11B774984B15}" presName="gear3tx" presStyleLbl="node1" presStyleIdx="2" presStyleCnt="3">
        <dgm:presLayoutVars>
          <dgm:chMax val="1"/>
          <dgm:bulletEnabled val="1"/>
        </dgm:presLayoutVars>
      </dgm:prSet>
      <dgm:spPr/>
      <dgm:t>
        <a:bodyPr/>
        <a:lstStyle/>
        <a:p>
          <a:endParaRPr lang="en-US"/>
        </a:p>
      </dgm:t>
    </dgm:pt>
    <dgm:pt modelId="{5907D632-FF13-4DC6-A583-0CE4BBDDC1B1}" type="pres">
      <dgm:prSet presAssocID="{98C5F08A-0F99-4F9B-8481-11B774984B15}" presName="gear3srcNode" presStyleLbl="node1" presStyleIdx="2" presStyleCnt="3"/>
      <dgm:spPr/>
      <dgm:t>
        <a:bodyPr/>
        <a:lstStyle/>
        <a:p>
          <a:endParaRPr lang="en-US"/>
        </a:p>
      </dgm:t>
    </dgm:pt>
    <dgm:pt modelId="{81A7E5C6-3C44-4059-8C4A-A8EDBD94B62C}" type="pres">
      <dgm:prSet presAssocID="{98C5F08A-0F99-4F9B-8481-11B774984B15}" presName="gear3dstNode" presStyleLbl="node1" presStyleIdx="2" presStyleCnt="3"/>
      <dgm:spPr/>
      <dgm:t>
        <a:bodyPr/>
        <a:lstStyle/>
        <a:p>
          <a:endParaRPr lang="en-US"/>
        </a:p>
      </dgm:t>
    </dgm:pt>
    <dgm:pt modelId="{48220A94-0233-4542-84A9-81EB3153A447}" type="pres">
      <dgm:prSet presAssocID="{E2572013-9422-4333-B3E3-1894D63DC6C6}" presName="connector1" presStyleLbl="sibTrans2D1" presStyleIdx="0" presStyleCnt="3" custScaleX="100545"/>
      <dgm:spPr/>
      <dgm:t>
        <a:bodyPr/>
        <a:lstStyle/>
        <a:p>
          <a:endParaRPr lang="en-US"/>
        </a:p>
      </dgm:t>
    </dgm:pt>
    <dgm:pt modelId="{A358B5F2-9790-4004-9597-5F5FD2794801}" type="pres">
      <dgm:prSet presAssocID="{C118DEC8-2F8E-4D3C-8185-1C617A39BBE5}" presName="connector2" presStyleLbl="sibTrans2D1" presStyleIdx="1" presStyleCnt="3"/>
      <dgm:spPr/>
      <dgm:t>
        <a:bodyPr/>
        <a:lstStyle/>
        <a:p>
          <a:endParaRPr lang="en-US"/>
        </a:p>
      </dgm:t>
    </dgm:pt>
    <dgm:pt modelId="{2E393948-BE69-493E-85A2-4A98BDEC1D01}" type="pres">
      <dgm:prSet presAssocID="{5ED8EB79-23D2-4FE4-AB3F-7DD229A84244}" presName="connector3" presStyleLbl="sibTrans2D1" presStyleIdx="2" presStyleCnt="3"/>
      <dgm:spPr/>
      <dgm:t>
        <a:bodyPr/>
        <a:lstStyle/>
        <a:p>
          <a:endParaRPr lang="en-US"/>
        </a:p>
      </dgm:t>
    </dgm:pt>
  </dgm:ptLst>
  <dgm:cxnLst>
    <dgm:cxn modelId="{424DF037-9AFC-4308-88F1-A4C195270965}" type="presOf" srcId="{40A96B05-7FE1-4DFC-B104-552FBC553322}" destId="{DFC0D76F-4DC3-4268-8CFC-F9E9E234BCA4}" srcOrd="0" destOrd="0" presId="urn:microsoft.com/office/officeart/2005/8/layout/gear1"/>
    <dgm:cxn modelId="{C5BCA147-3631-43AB-8542-F3A6A09C7E1A}" type="presOf" srcId="{E2572013-9422-4333-B3E3-1894D63DC6C6}" destId="{48220A94-0233-4542-84A9-81EB3153A447}" srcOrd="0" destOrd="0" presId="urn:microsoft.com/office/officeart/2005/8/layout/gear1"/>
    <dgm:cxn modelId="{54DD6A59-7AA5-4747-BA2B-C9F5FE6F218B}" type="presOf" srcId="{5ED8EB79-23D2-4FE4-AB3F-7DD229A84244}" destId="{2E393948-BE69-493E-85A2-4A98BDEC1D01}" srcOrd="0" destOrd="0" presId="urn:microsoft.com/office/officeart/2005/8/layout/gear1"/>
    <dgm:cxn modelId="{989DCBB8-503F-4EC4-9751-8969E586562D}" type="presOf" srcId="{78F5A8DE-4E1D-4A09-ADD5-75A36EAFED16}" destId="{2CB8FE15-45D7-40EC-8C3C-18F2B2FB7D92}" srcOrd="2" destOrd="0" presId="urn:microsoft.com/office/officeart/2005/8/layout/gear1"/>
    <dgm:cxn modelId="{90574630-EA9E-40F4-89A5-F9CBF6701E65}" srcId="{40A96B05-7FE1-4DFC-B104-552FBC553322}" destId="{78F5A8DE-4E1D-4A09-ADD5-75A36EAFED16}" srcOrd="1" destOrd="0" parTransId="{AC50E5C5-F917-4346-B783-071E6C0BF4C1}" sibTransId="{C118DEC8-2F8E-4D3C-8185-1C617A39BBE5}"/>
    <dgm:cxn modelId="{66CE9120-10D2-467E-BE91-BC95DC78F1DF}" type="presOf" srcId="{98C5F08A-0F99-4F9B-8481-11B774984B15}" destId="{FE13E8BE-A1E2-4334-BF3B-20C258570DC8}" srcOrd="1" destOrd="0" presId="urn:microsoft.com/office/officeart/2005/8/layout/gear1"/>
    <dgm:cxn modelId="{671998B6-A61E-44C4-88AD-27A3FFA402BF}" type="presOf" srcId="{98C5F08A-0F99-4F9B-8481-11B774984B15}" destId="{AFE2CAB8-75A1-4FFB-9801-5F39DE7C8A7F}" srcOrd="0" destOrd="0" presId="urn:microsoft.com/office/officeart/2005/8/layout/gear1"/>
    <dgm:cxn modelId="{747486EB-9F5B-4883-97A1-0259E425E149}" type="presOf" srcId="{78F5A8DE-4E1D-4A09-ADD5-75A36EAFED16}" destId="{98A4822F-5DFF-4F0F-BCF4-AC06A319571B}" srcOrd="0" destOrd="0" presId="urn:microsoft.com/office/officeart/2005/8/layout/gear1"/>
    <dgm:cxn modelId="{4EC59FAD-6EF4-4FE7-BCC6-DE850300EB0E}" type="presOf" srcId="{C118DEC8-2F8E-4D3C-8185-1C617A39BBE5}" destId="{A358B5F2-9790-4004-9597-5F5FD2794801}" srcOrd="0" destOrd="0" presId="urn:microsoft.com/office/officeart/2005/8/layout/gear1"/>
    <dgm:cxn modelId="{1DD33373-5A87-40A6-B71D-D02E78998C20}" srcId="{40A96B05-7FE1-4DFC-B104-552FBC553322}" destId="{98C5F08A-0F99-4F9B-8481-11B774984B15}" srcOrd="2" destOrd="0" parTransId="{4954FE19-CADA-456E-AD2E-7A196BC6F439}" sibTransId="{5ED8EB79-23D2-4FE4-AB3F-7DD229A84244}"/>
    <dgm:cxn modelId="{5513D316-DFA5-44D9-94E0-161FFBD0AD67}" srcId="{40A96B05-7FE1-4DFC-B104-552FBC553322}" destId="{7AB4A6F7-EBC6-4C95-B95D-A97DD8CE7E58}" srcOrd="0" destOrd="0" parTransId="{E66F3ABC-1984-41D7-8680-3CCAFA73B076}" sibTransId="{E2572013-9422-4333-B3E3-1894D63DC6C6}"/>
    <dgm:cxn modelId="{98E1BBF6-6ACB-4343-B4F4-90E74B1AF8F5}" type="presOf" srcId="{98C5F08A-0F99-4F9B-8481-11B774984B15}" destId="{5907D632-FF13-4DC6-A583-0CE4BBDDC1B1}" srcOrd="2" destOrd="0" presId="urn:microsoft.com/office/officeart/2005/8/layout/gear1"/>
    <dgm:cxn modelId="{DC42A866-85A2-4C14-98F5-A0A3DBB1A6DA}" type="presOf" srcId="{7AB4A6F7-EBC6-4C95-B95D-A97DD8CE7E58}" destId="{22CEA379-F98F-4B07-A3B4-278982501484}" srcOrd="0" destOrd="0" presId="urn:microsoft.com/office/officeart/2005/8/layout/gear1"/>
    <dgm:cxn modelId="{53DA46E1-058D-4532-B26E-7BD621323047}" type="presOf" srcId="{98C5F08A-0F99-4F9B-8481-11B774984B15}" destId="{81A7E5C6-3C44-4059-8C4A-A8EDBD94B62C}" srcOrd="3" destOrd="0" presId="urn:microsoft.com/office/officeart/2005/8/layout/gear1"/>
    <dgm:cxn modelId="{69756710-5AE0-44A3-A0F4-074D47CDE554}" type="presOf" srcId="{7AB4A6F7-EBC6-4C95-B95D-A97DD8CE7E58}" destId="{D9F25A41-B171-4F84-88E6-6335E1A79B61}" srcOrd="2" destOrd="0" presId="urn:microsoft.com/office/officeart/2005/8/layout/gear1"/>
    <dgm:cxn modelId="{E636788E-8AB0-4B63-85B7-EC4C999FFA9B}" type="presOf" srcId="{78F5A8DE-4E1D-4A09-ADD5-75A36EAFED16}" destId="{D8F4EFEB-37C6-4553-B2A5-F16857760835}" srcOrd="1" destOrd="0" presId="urn:microsoft.com/office/officeart/2005/8/layout/gear1"/>
    <dgm:cxn modelId="{B6CEDC26-0C73-4C7B-84FF-1FCAF07EFD5E}" type="presOf" srcId="{7AB4A6F7-EBC6-4C95-B95D-A97DD8CE7E58}" destId="{CF0BFE61-8EAE-4FD5-B7AE-3F313EC46E85}" srcOrd="1" destOrd="0" presId="urn:microsoft.com/office/officeart/2005/8/layout/gear1"/>
    <dgm:cxn modelId="{14079BF0-C905-40A8-8AB5-8EE91A08D8E7}" type="presParOf" srcId="{DFC0D76F-4DC3-4268-8CFC-F9E9E234BCA4}" destId="{22CEA379-F98F-4B07-A3B4-278982501484}" srcOrd="0" destOrd="0" presId="urn:microsoft.com/office/officeart/2005/8/layout/gear1"/>
    <dgm:cxn modelId="{CAC2579C-C66B-4200-96EA-C2639D374249}" type="presParOf" srcId="{DFC0D76F-4DC3-4268-8CFC-F9E9E234BCA4}" destId="{CF0BFE61-8EAE-4FD5-B7AE-3F313EC46E85}" srcOrd="1" destOrd="0" presId="urn:microsoft.com/office/officeart/2005/8/layout/gear1"/>
    <dgm:cxn modelId="{16242B9D-A781-4246-AA35-615ACE55B615}" type="presParOf" srcId="{DFC0D76F-4DC3-4268-8CFC-F9E9E234BCA4}" destId="{D9F25A41-B171-4F84-88E6-6335E1A79B61}" srcOrd="2" destOrd="0" presId="urn:microsoft.com/office/officeart/2005/8/layout/gear1"/>
    <dgm:cxn modelId="{469015FA-5661-4BA2-BC4B-F1BD1BDBD9FD}" type="presParOf" srcId="{DFC0D76F-4DC3-4268-8CFC-F9E9E234BCA4}" destId="{98A4822F-5DFF-4F0F-BCF4-AC06A319571B}" srcOrd="3" destOrd="0" presId="urn:microsoft.com/office/officeart/2005/8/layout/gear1"/>
    <dgm:cxn modelId="{40FA2B9D-10AA-401C-A2F5-3EEF51D30E7F}" type="presParOf" srcId="{DFC0D76F-4DC3-4268-8CFC-F9E9E234BCA4}" destId="{D8F4EFEB-37C6-4553-B2A5-F16857760835}" srcOrd="4" destOrd="0" presId="urn:microsoft.com/office/officeart/2005/8/layout/gear1"/>
    <dgm:cxn modelId="{C22DD3E7-65B1-4F01-91D8-A18097D159B5}" type="presParOf" srcId="{DFC0D76F-4DC3-4268-8CFC-F9E9E234BCA4}" destId="{2CB8FE15-45D7-40EC-8C3C-18F2B2FB7D92}" srcOrd="5" destOrd="0" presId="urn:microsoft.com/office/officeart/2005/8/layout/gear1"/>
    <dgm:cxn modelId="{679E3998-B2F4-4856-AC16-AFC2A180E59B}" type="presParOf" srcId="{DFC0D76F-4DC3-4268-8CFC-F9E9E234BCA4}" destId="{AFE2CAB8-75A1-4FFB-9801-5F39DE7C8A7F}" srcOrd="6" destOrd="0" presId="urn:microsoft.com/office/officeart/2005/8/layout/gear1"/>
    <dgm:cxn modelId="{1F3D799A-D667-4C39-8E3A-9ECA8A35DC20}" type="presParOf" srcId="{DFC0D76F-4DC3-4268-8CFC-F9E9E234BCA4}" destId="{FE13E8BE-A1E2-4334-BF3B-20C258570DC8}" srcOrd="7" destOrd="0" presId="urn:microsoft.com/office/officeart/2005/8/layout/gear1"/>
    <dgm:cxn modelId="{2AE3A0FF-3992-425B-B047-4CF22D7DADED}" type="presParOf" srcId="{DFC0D76F-4DC3-4268-8CFC-F9E9E234BCA4}" destId="{5907D632-FF13-4DC6-A583-0CE4BBDDC1B1}" srcOrd="8" destOrd="0" presId="urn:microsoft.com/office/officeart/2005/8/layout/gear1"/>
    <dgm:cxn modelId="{7BCD4E37-E89B-4463-B15D-0741420DFFCE}" type="presParOf" srcId="{DFC0D76F-4DC3-4268-8CFC-F9E9E234BCA4}" destId="{81A7E5C6-3C44-4059-8C4A-A8EDBD94B62C}" srcOrd="9" destOrd="0" presId="urn:microsoft.com/office/officeart/2005/8/layout/gear1"/>
    <dgm:cxn modelId="{CB2E49D4-58D5-462D-8F12-A6154EF90B9C}" type="presParOf" srcId="{DFC0D76F-4DC3-4268-8CFC-F9E9E234BCA4}" destId="{48220A94-0233-4542-84A9-81EB3153A447}" srcOrd="10" destOrd="0" presId="urn:microsoft.com/office/officeart/2005/8/layout/gear1"/>
    <dgm:cxn modelId="{C2008269-7AD9-4644-8F7E-EAE39FC5B886}" type="presParOf" srcId="{DFC0D76F-4DC3-4268-8CFC-F9E9E234BCA4}" destId="{A358B5F2-9790-4004-9597-5F5FD2794801}" srcOrd="11" destOrd="0" presId="urn:microsoft.com/office/officeart/2005/8/layout/gear1"/>
    <dgm:cxn modelId="{65E946CA-A096-4FFC-9E89-3F296291F90F}" type="presParOf" srcId="{DFC0D76F-4DC3-4268-8CFC-F9E9E234BCA4}" destId="{2E393948-BE69-493E-85A2-4A98BDEC1D0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E1A02-C6A9-44AB-B1BF-4CAF604334D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6D23285D-E682-4E01-B74A-A2FF2BAEECF2}">
      <dgm:prSet phldrT="[Text]"/>
      <dgm:spPr>
        <a:solidFill>
          <a:schemeClr val="accent5">
            <a:lumMod val="75000"/>
          </a:schemeClr>
        </a:solidFill>
      </dgm:spPr>
      <dgm:t>
        <a:bodyPr/>
        <a:lstStyle/>
        <a:p>
          <a:r>
            <a:rPr lang="en-US" dirty="0" smtClean="0"/>
            <a:t>Office of the Chief Medical Examiner</a:t>
          </a:r>
          <a:endParaRPr lang="en-US" dirty="0"/>
        </a:p>
      </dgm:t>
    </dgm:pt>
    <dgm:pt modelId="{C97846E0-699F-4C0B-B571-797ABFB2C7DA}" type="parTrans" cxnId="{E0C18A0C-5B10-40B8-B40C-3239AA611F5B}">
      <dgm:prSet/>
      <dgm:spPr/>
      <dgm:t>
        <a:bodyPr/>
        <a:lstStyle/>
        <a:p>
          <a:endParaRPr lang="en-US"/>
        </a:p>
      </dgm:t>
    </dgm:pt>
    <dgm:pt modelId="{32CEFB31-43E3-459E-A57E-CD6E02AAC626}" type="sibTrans" cxnId="{E0C18A0C-5B10-40B8-B40C-3239AA611F5B}">
      <dgm:prSet/>
      <dgm:spPr>
        <a:solidFill>
          <a:schemeClr val="accent5"/>
        </a:solidFill>
      </dgm:spPr>
      <dgm:t>
        <a:bodyPr/>
        <a:lstStyle/>
        <a:p>
          <a:r>
            <a:rPr lang="en-US" dirty="0" smtClean="0"/>
            <a:t>Safer Stronger DC Office of Neighborhood Safer &amp; Engagement</a:t>
          </a:r>
          <a:endParaRPr lang="en-US" dirty="0"/>
        </a:p>
      </dgm:t>
    </dgm:pt>
    <dgm:pt modelId="{B857F1E6-A5AE-444A-B58A-A2DE1D638204}">
      <dgm:prSet phldrT="[Text]" custT="1"/>
      <dgm:spPr>
        <a:solidFill>
          <a:srgbClr val="C00000"/>
        </a:solidFill>
        <a:ln w="38100">
          <a:solidFill>
            <a:schemeClr val="bg1">
              <a:lumMod val="50000"/>
            </a:schemeClr>
          </a:solidFill>
        </a:ln>
      </dgm:spPr>
      <dgm:t>
        <a:bodyPr/>
        <a:lstStyle/>
        <a:p>
          <a:endParaRPr lang="en-US" sz="2800" dirty="0"/>
        </a:p>
      </dgm:t>
    </dgm:pt>
    <dgm:pt modelId="{5092893F-469E-4996-8A2A-A099C6F77E80}" type="parTrans" cxnId="{D8C1C6FF-A0DF-413B-9ADE-DB7DB60332D1}">
      <dgm:prSet/>
      <dgm:spPr/>
      <dgm:t>
        <a:bodyPr/>
        <a:lstStyle/>
        <a:p>
          <a:endParaRPr lang="en-US"/>
        </a:p>
      </dgm:t>
    </dgm:pt>
    <dgm:pt modelId="{D15FF29E-F889-4F80-ABCF-93119B783C85}" type="sibTrans" cxnId="{D8C1C6FF-A0DF-413B-9ADE-DB7DB60332D1}">
      <dgm:prSet/>
      <dgm:spPr>
        <a:solidFill>
          <a:schemeClr val="accent3"/>
        </a:solidFill>
      </dgm:spPr>
      <dgm:t>
        <a:bodyPr/>
        <a:lstStyle/>
        <a:p>
          <a:r>
            <a:rPr lang="en-US" dirty="0" smtClean="0"/>
            <a:t>DOEE</a:t>
          </a:r>
          <a:endParaRPr lang="en-US" dirty="0"/>
        </a:p>
      </dgm:t>
    </dgm:pt>
    <dgm:pt modelId="{F0536543-7D42-4164-B9C9-B75A62A5527D}">
      <dgm:prSet phldrT="[Text]" custT="1"/>
      <dgm:spPr/>
      <dgm:t>
        <a:bodyPr/>
        <a:lstStyle/>
        <a:p>
          <a:r>
            <a:rPr lang="en-US" sz="2800" dirty="0" smtClean="0"/>
            <a:t>OP</a:t>
          </a:r>
          <a:endParaRPr lang="en-US" sz="2800" dirty="0"/>
        </a:p>
      </dgm:t>
    </dgm:pt>
    <dgm:pt modelId="{1B1D87A8-86A3-4935-8A45-C1A1F4D935A0}" type="parTrans" cxnId="{0C6548AE-485D-483D-BEE7-B845F90BE0BA}">
      <dgm:prSet/>
      <dgm:spPr/>
      <dgm:t>
        <a:bodyPr/>
        <a:lstStyle/>
        <a:p>
          <a:endParaRPr lang="en-US"/>
        </a:p>
      </dgm:t>
    </dgm:pt>
    <dgm:pt modelId="{5FB1AF93-F17D-4960-8E74-943962488D3E}" type="sibTrans" cxnId="{0C6548AE-485D-483D-BEE7-B845F90BE0BA}">
      <dgm:prSet/>
      <dgm:spPr>
        <a:solidFill>
          <a:schemeClr val="accent1"/>
        </a:solidFill>
      </dgm:spPr>
      <dgm:t>
        <a:bodyPr/>
        <a:lstStyle/>
        <a:p>
          <a:r>
            <a:rPr lang="en-US" dirty="0" smtClean="0"/>
            <a:t>Homeland Security &amp; Emergency Management</a:t>
          </a:r>
          <a:endParaRPr lang="en-US" dirty="0"/>
        </a:p>
      </dgm:t>
    </dgm:pt>
    <dgm:pt modelId="{1B46D1A6-571C-4537-94F7-ECBBDE615FAE}" type="pres">
      <dgm:prSet presAssocID="{DDDE1A02-C6A9-44AB-B1BF-4CAF604334D3}" presName="Name0" presStyleCnt="0">
        <dgm:presLayoutVars>
          <dgm:chMax/>
          <dgm:chPref/>
          <dgm:dir/>
          <dgm:animLvl val="lvl"/>
        </dgm:presLayoutVars>
      </dgm:prSet>
      <dgm:spPr/>
      <dgm:t>
        <a:bodyPr/>
        <a:lstStyle/>
        <a:p>
          <a:endParaRPr lang="en-US"/>
        </a:p>
      </dgm:t>
    </dgm:pt>
    <dgm:pt modelId="{75FA3B4C-BFE3-45BF-9A5A-2DFBCE6E0BA3}" type="pres">
      <dgm:prSet presAssocID="{6D23285D-E682-4E01-B74A-A2FF2BAEECF2}" presName="composite" presStyleCnt="0"/>
      <dgm:spPr/>
    </dgm:pt>
    <dgm:pt modelId="{5C765F09-D896-4AB4-8840-89CD363D4617}" type="pres">
      <dgm:prSet presAssocID="{6D23285D-E682-4E01-B74A-A2FF2BAEECF2}" presName="Parent1" presStyleLbl="node1" presStyleIdx="0" presStyleCnt="6" custLinFactX="100000" custLinFactNeighborX="115267" custLinFactNeighborY="24504">
        <dgm:presLayoutVars>
          <dgm:chMax val="1"/>
          <dgm:chPref val="1"/>
          <dgm:bulletEnabled val="1"/>
        </dgm:presLayoutVars>
      </dgm:prSet>
      <dgm:spPr/>
      <dgm:t>
        <a:bodyPr/>
        <a:lstStyle/>
        <a:p>
          <a:endParaRPr lang="en-US"/>
        </a:p>
      </dgm:t>
    </dgm:pt>
    <dgm:pt modelId="{327C60F5-D7E6-4A67-B9EE-2411003C3F69}" type="pres">
      <dgm:prSet presAssocID="{6D23285D-E682-4E01-B74A-A2FF2BAEECF2}" presName="Childtext1" presStyleLbl="revTx" presStyleIdx="0" presStyleCnt="3">
        <dgm:presLayoutVars>
          <dgm:chMax val="0"/>
          <dgm:chPref val="0"/>
          <dgm:bulletEnabled val="1"/>
        </dgm:presLayoutVars>
      </dgm:prSet>
      <dgm:spPr/>
      <dgm:t>
        <a:bodyPr/>
        <a:lstStyle/>
        <a:p>
          <a:endParaRPr lang="en-US"/>
        </a:p>
      </dgm:t>
    </dgm:pt>
    <dgm:pt modelId="{D8FD25E1-CBE2-4820-AD1A-C2978007E929}" type="pres">
      <dgm:prSet presAssocID="{6D23285D-E682-4E01-B74A-A2FF2BAEECF2}" presName="BalanceSpacing" presStyleCnt="0"/>
      <dgm:spPr/>
    </dgm:pt>
    <dgm:pt modelId="{5B23ECE6-CDC9-4EA2-876B-BFD1B69490FE}" type="pres">
      <dgm:prSet presAssocID="{6D23285D-E682-4E01-B74A-A2FF2BAEECF2}" presName="BalanceSpacing1" presStyleCnt="0"/>
      <dgm:spPr/>
    </dgm:pt>
    <dgm:pt modelId="{3E3AC048-DAC0-4460-849B-0D333287A17D}" type="pres">
      <dgm:prSet presAssocID="{32CEFB31-43E3-459E-A57E-CD6E02AAC626}" presName="Accent1Text" presStyleLbl="node1" presStyleIdx="1" presStyleCnt="6" custLinFactX="166468" custLinFactY="15363" custLinFactNeighborX="200000" custLinFactNeighborY="100000"/>
      <dgm:spPr/>
      <dgm:t>
        <a:bodyPr/>
        <a:lstStyle/>
        <a:p>
          <a:endParaRPr lang="en-US"/>
        </a:p>
      </dgm:t>
    </dgm:pt>
    <dgm:pt modelId="{F4051E27-3953-44F1-8C90-1FC61B28E1B1}" type="pres">
      <dgm:prSet presAssocID="{32CEFB31-43E3-459E-A57E-CD6E02AAC626}" presName="spaceBetweenRectangles" presStyleCnt="0"/>
      <dgm:spPr/>
    </dgm:pt>
    <dgm:pt modelId="{3B9957BE-B05D-4F83-B565-7FBC842DDD81}" type="pres">
      <dgm:prSet presAssocID="{B857F1E6-A5AE-444A-B58A-A2DE1D638204}" presName="composite" presStyleCnt="0"/>
      <dgm:spPr/>
    </dgm:pt>
    <dgm:pt modelId="{54E6BC51-940A-4F5D-A3D1-94E821F9BBCA}" type="pres">
      <dgm:prSet presAssocID="{B857F1E6-A5AE-444A-B58A-A2DE1D638204}" presName="Parent1" presStyleLbl="node1" presStyleIdx="2" presStyleCnt="6" custScaleX="164895" custScaleY="139098" custLinFactNeighborX="14165" custLinFactNeighborY="3283">
        <dgm:presLayoutVars>
          <dgm:chMax val="1"/>
          <dgm:chPref val="1"/>
          <dgm:bulletEnabled val="1"/>
        </dgm:presLayoutVars>
      </dgm:prSet>
      <dgm:spPr/>
      <dgm:t>
        <a:bodyPr/>
        <a:lstStyle/>
        <a:p>
          <a:endParaRPr lang="en-US"/>
        </a:p>
      </dgm:t>
    </dgm:pt>
    <dgm:pt modelId="{46A8D75E-3448-4C6A-B5D6-D4825E74C334}" type="pres">
      <dgm:prSet presAssocID="{B857F1E6-A5AE-444A-B58A-A2DE1D638204}" presName="Childtext1" presStyleLbl="revTx" presStyleIdx="1" presStyleCnt="3">
        <dgm:presLayoutVars>
          <dgm:chMax val="0"/>
          <dgm:chPref val="0"/>
          <dgm:bulletEnabled val="1"/>
        </dgm:presLayoutVars>
      </dgm:prSet>
      <dgm:spPr/>
      <dgm:t>
        <a:bodyPr/>
        <a:lstStyle/>
        <a:p>
          <a:endParaRPr lang="en-US"/>
        </a:p>
      </dgm:t>
    </dgm:pt>
    <dgm:pt modelId="{310600C6-7E15-42B1-ABBA-A122970F284D}" type="pres">
      <dgm:prSet presAssocID="{B857F1E6-A5AE-444A-B58A-A2DE1D638204}" presName="BalanceSpacing" presStyleCnt="0"/>
      <dgm:spPr/>
    </dgm:pt>
    <dgm:pt modelId="{4EE307FD-E53E-417B-9B2D-EDD136C0B340}" type="pres">
      <dgm:prSet presAssocID="{B857F1E6-A5AE-444A-B58A-A2DE1D638204}" presName="BalanceSpacing1" presStyleCnt="0"/>
      <dgm:spPr/>
    </dgm:pt>
    <dgm:pt modelId="{8C97D962-15AF-4CC7-A1A0-4A1069E012CE}" type="pres">
      <dgm:prSet presAssocID="{D15FF29E-F889-4F80-ABCF-93119B783C85}" presName="Accent1Text" presStyleLbl="node1" presStyleIdx="3" presStyleCnt="6" custScaleX="124638" custScaleY="118537" custLinFactNeighborX="80140" custLinFactNeighborY="4032"/>
      <dgm:spPr/>
      <dgm:t>
        <a:bodyPr/>
        <a:lstStyle/>
        <a:p>
          <a:endParaRPr lang="en-US"/>
        </a:p>
      </dgm:t>
    </dgm:pt>
    <dgm:pt modelId="{B50209AF-C411-4985-B863-0DE4FE612BC9}" type="pres">
      <dgm:prSet presAssocID="{D15FF29E-F889-4F80-ABCF-93119B783C85}" presName="spaceBetweenRectangles" presStyleCnt="0"/>
      <dgm:spPr/>
    </dgm:pt>
    <dgm:pt modelId="{F6D10EC4-4E86-403B-AA39-4335A4D56E1E}" type="pres">
      <dgm:prSet presAssocID="{F0536543-7D42-4164-B9C9-B75A62A5527D}" presName="composite" presStyleCnt="0"/>
      <dgm:spPr/>
    </dgm:pt>
    <dgm:pt modelId="{06B80877-ECCB-4FCD-851D-CEED93044FA9}" type="pres">
      <dgm:prSet presAssocID="{F0536543-7D42-4164-B9C9-B75A62A5527D}" presName="Parent1" presStyleLbl="node1" presStyleIdx="4" presStyleCnt="6" custScaleX="123923" custScaleY="118537" custLinFactX="-100000" custLinFactY="-9666" custLinFactNeighborX="-109127" custLinFactNeighborY="-100000">
        <dgm:presLayoutVars>
          <dgm:chMax val="1"/>
          <dgm:chPref val="1"/>
          <dgm:bulletEnabled val="1"/>
        </dgm:presLayoutVars>
      </dgm:prSet>
      <dgm:spPr/>
      <dgm:t>
        <a:bodyPr/>
        <a:lstStyle/>
        <a:p>
          <a:endParaRPr lang="en-US"/>
        </a:p>
      </dgm:t>
    </dgm:pt>
    <dgm:pt modelId="{07ED611C-A17A-4AB2-AE07-6A6C22E0930E}" type="pres">
      <dgm:prSet presAssocID="{F0536543-7D42-4164-B9C9-B75A62A5527D}" presName="Childtext1" presStyleLbl="revTx" presStyleIdx="2" presStyleCnt="3">
        <dgm:presLayoutVars>
          <dgm:chMax val="0"/>
          <dgm:chPref val="0"/>
          <dgm:bulletEnabled val="1"/>
        </dgm:presLayoutVars>
      </dgm:prSet>
      <dgm:spPr/>
      <dgm:t>
        <a:bodyPr/>
        <a:lstStyle/>
        <a:p>
          <a:endParaRPr lang="en-US"/>
        </a:p>
      </dgm:t>
    </dgm:pt>
    <dgm:pt modelId="{3A5F0608-19A8-4E84-9489-BAD23940D23D}" type="pres">
      <dgm:prSet presAssocID="{F0536543-7D42-4164-B9C9-B75A62A5527D}" presName="BalanceSpacing" presStyleCnt="0"/>
      <dgm:spPr/>
    </dgm:pt>
    <dgm:pt modelId="{FC0BF53E-A865-4467-AF78-039614FE4C30}" type="pres">
      <dgm:prSet presAssocID="{F0536543-7D42-4164-B9C9-B75A62A5527D}" presName="BalanceSpacing1" presStyleCnt="0"/>
      <dgm:spPr/>
    </dgm:pt>
    <dgm:pt modelId="{350BFDC8-E357-43C1-B67E-D1240B07410F}" type="pres">
      <dgm:prSet presAssocID="{5FB1AF93-F17D-4960-8E74-943962488D3E}" presName="Accent1Text" presStyleLbl="node1" presStyleIdx="5" presStyleCnt="6" custLinFactX="107638" custLinFactNeighborX="200000" custLinFactNeighborY="-19744"/>
      <dgm:spPr/>
      <dgm:t>
        <a:bodyPr/>
        <a:lstStyle/>
        <a:p>
          <a:endParaRPr lang="en-US"/>
        </a:p>
      </dgm:t>
    </dgm:pt>
  </dgm:ptLst>
  <dgm:cxnLst>
    <dgm:cxn modelId="{5F02E307-136F-481E-A4B5-ED052D702669}" type="presOf" srcId="{6D23285D-E682-4E01-B74A-A2FF2BAEECF2}" destId="{5C765F09-D896-4AB4-8840-89CD363D4617}" srcOrd="0" destOrd="0" presId="urn:microsoft.com/office/officeart/2008/layout/AlternatingHexagons"/>
    <dgm:cxn modelId="{E0C18A0C-5B10-40B8-B40C-3239AA611F5B}" srcId="{DDDE1A02-C6A9-44AB-B1BF-4CAF604334D3}" destId="{6D23285D-E682-4E01-B74A-A2FF2BAEECF2}" srcOrd="0" destOrd="0" parTransId="{C97846E0-699F-4C0B-B571-797ABFB2C7DA}" sibTransId="{32CEFB31-43E3-459E-A57E-CD6E02AAC626}"/>
    <dgm:cxn modelId="{B8AC50B1-DE3A-476A-B198-80FD0C0EB01B}" type="presOf" srcId="{5FB1AF93-F17D-4960-8E74-943962488D3E}" destId="{350BFDC8-E357-43C1-B67E-D1240B07410F}" srcOrd="0" destOrd="0" presId="urn:microsoft.com/office/officeart/2008/layout/AlternatingHexagons"/>
    <dgm:cxn modelId="{46CAD109-4377-48BF-8679-5DC2B77056A2}" type="presOf" srcId="{DDDE1A02-C6A9-44AB-B1BF-4CAF604334D3}" destId="{1B46D1A6-571C-4537-94F7-ECBBDE615FAE}" srcOrd="0" destOrd="0" presId="urn:microsoft.com/office/officeart/2008/layout/AlternatingHexagons"/>
    <dgm:cxn modelId="{6C2351A7-A76B-433B-8EBD-F7BD0C4EB512}" type="presOf" srcId="{D15FF29E-F889-4F80-ABCF-93119B783C85}" destId="{8C97D962-15AF-4CC7-A1A0-4A1069E012CE}" srcOrd="0" destOrd="0" presId="urn:microsoft.com/office/officeart/2008/layout/AlternatingHexagons"/>
    <dgm:cxn modelId="{D8C1C6FF-A0DF-413B-9ADE-DB7DB60332D1}" srcId="{DDDE1A02-C6A9-44AB-B1BF-4CAF604334D3}" destId="{B857F1E6-A5AE-444A-B58A-A2DE1D638204}" srcOrd="1" destOrd="0" parTransId="{5092893F-469E-4996-8A2A-A099C6F77E80}" sibTransId="{D15FF29E-F889-4F80-ABCF-93119B783C85}"/>
    <dgm:cxn modelId="{2EE21C0E-4A85-4894-91B8-6E382EEC1590}" type="presOf" srcId="{B857F1E6-A5AE-444A-B58A-A2DE1D638204}" destId="{54E6BC51-940A-4F5D-A3D1-94E821F9BBCA}" srcOrd="0" destOrd="0" presId="urn:microsoft.com/office/officeart/2008/layout/AlternatingHexagons"/>
    <dgm:cxn modelId="{CB5381CE-5B7E-4E69-B34A-857AF5229288}" type="presOf" srcId="{32CEFB31-43E3-459E-A57E-CD6E02AAC626}" destId="{3E3AC048-DAC0-4460-849B-0D333287A17D}" srcOrd="0" destOrd="0" presId="urn:microsoft.com/office/officeart/2008/layout/AlternatingHexagons"/>
    <dgm:cxn modelId="{0C6548AE-485D-483D-BEE7-B845F90BE0BA}" srcId="{DDDE1A02-C6A9-44AB-B1BF-4CAF604334D3}" destId="{F0536543-7D42-4164-B9C9-B75A62A5527D}" srcOrd="2" destOrd="0" parTransId="{1B1D87A8-86A3-4935-8A45-C1A1F4D935A0}" sibTransId="{5FB1AF93-F17D-4960-8E74-943962488D3E}"/>
    <dgm:cxn modelId="{8131285E-AB83-4233-912B-2511779080D2}" type="presOf" srcId="{F0536543-7D42-4164-B9C9-B75A62A5527D}" destId="{06B80877-ECCB-4FCD-851D-CEED93044FA9}" srcOrd="0" destOrd="0" presId="urn:microsoft.com/office/officeart/2008/layout/AlternatingHexagons"/>
    <dgm:cxn modelId="{C27B7F60-C4AD-453E-B674-8AE3397F1306}" type="presParOf" srcId="{1B46D1A6-571C-4537-94F7-ECBBDE615FAE}" destId="{75FA3B4C-BFE3-45BF-9A5A-2DFBCE6E0BA3}" srcOrd="0" destOrd="0" presId="urn:microsoft.com/office/officeart/2008/layout/AlternatingHexagons"/>
    <dgm:cxn modelId="{38D22EB3-CC84-4870-98FA-4B640D539E1A}" type="presParOf" srcId="{75FA3B4C-BFE3-45BF-9A5A-2DFBCE6E0BA3}" destId="{5C765F09-D896-4AB4-8840-89CD363D4617}" srcOrd="0" destOrd="0" presId="urn:microsoft.com/office/officeart/2008/layout/AlternatingHexagons"/>
    <dgm:cxn modelId="{3A2F6A7F-D1EF-48DD-A890-A3231921A384}" type="presParOf" srcId="{75FA3B4C-BFE3-45BF-9A5A-2DFBCE6E0BA3}" destId="{327C60F5-D7E6-4A67-B9EE-2411003C3F69}" srcOrd="1" destOrd="0" presId="urn:microsoft.com/office/officeart/2008/layout/AlternatingHexagons"/>
    <dgm:cxn modelId="{44068FBE-BB46-47C1-90C8-2D2AB965A06D}" type="presParOf" srcId="{75FA3B4C-BFE3-45BF-9A5A-2DFBCE6E0BA3}" destId="{D8FD25E1-CBE2-4820-AD1A-C2978007E929}" srcOrd="2" destOrd="0" presId="urn:microsoft.com/office/officeart/2008/layout/AlternatingHexagons"/>
    <dgm:cxn modelId="{027ACAE1-8483-470A-AE75-F465DD4DDE7F}" type="presParOf" srcId="{75FA3B4C-BFE3-45BF-9A5A-2DFBCE6E0BA3}" destId="{5B23ECE6-CDC9-4EA2-876B-BFD1B69490FE}" srcOrd="3" destOrd="0" presId="urn:microsoft.com/office/officeart/2008/layout/AlternatingHexagons"/>
    <dgm:cxn modelId="{AB35D7B0-F933-410D-BD05-164F3426BC3B}" type="presParOf" srcId="{75FA3B4C-BFE3-45BF-9A5A-2DFBCE6E0BA3}" destId="{3E3AC048-DAC0-4460-849B-0D333287A17D}" srcOrd="4" destOrd="0" presId="urn:microsoft.com/office/officeart/2008/layout/AlternatingHexagons"/>
    <dgm:cxn modelId="{76EF5FDA-5BC3-4152-8A3D-8D8AD4B12152}" type="presParOf" srcId="{1B46D1A6-571C-4537-94F7-ECBBDE615FAE}" destId="{F4051E27-3953-44F1-8C90-1FC61B28E1B1}" srcOrd="1" destOrd="0" presId="urn:microsoft.com/office/officeart/2008/layout/AlternatingHexagons"/>
    <dgm:cxn modelId="{BC02D62F-9E61-46E1-9022-89AEA081B641}" type="presParOf" srcId="{1B46D1A6-571C-4537-94F7-ECBBDE615FAE}" destId="{3B9957BE-B05D-4F83-B565-7FBC842DDD81}" srcOrd="2" destOrd="0" presId="urn:microsoft.com/office/officeart/2008/layout/AlternatingHexagons"/>
    <dgm:cxn modelId="{B8500214-04B3-42FD-9F74-27051D3A9C0E}" type="presParOf" srcId="{3B9957BE-B05D-4F83-B565-7FBC842DDD81}" destId="{54E6BC51-940A-4F5D-A3D1-94E821F9BBCA}" srcOrd="0" destOrd="0" presId="urn:microsoft.com/office/officeart/2008/layout/AlternatingHexagons"/>
    <dgm:cxn modelId="{1C0A2BF9-0CD8-4019-AC57-E943A8366355}" type="presParOf" srcId="{3B9957BE-B05D-4F83-B565-7FBC842DDD81}" destId="{46A8D75E-3448-4C6A-B5D6-D4825E74C334}" srcOrd="1" destOrd="0" presId="urn:microsoft.com/office/officeart/2008/layout/AlternatingHexagons"/>
    <dgm:cxn modelId="{844CB6F4-153D-4431-8632-AF7A39B29D96}" type="presParOf" srcId="{3B9957BE-B05D-4F83-B565-7FBC842DDD81}" destId="{310600C6-7E15-42B1-ABBA-A122970F284D}" srcOrd="2" destOrd="0" presId="urn:microsoft.com/office/officeart/2008/layout/AlternatingHexagons"/>
    <dgm:cxn modelId="{2EE91C52-CCA7-4D7B-8786-04636FD6D667}" type="presParOf" srcId="{3B9957BE-B05D-4F83-B565-7FBC842DDD81}" destId="{4EE307FD-E53E-417B-9B2D-EDD136C0B340}" srcOrd="3" destOrd="0" presId="urn:microsoft.com/office/officeart/2008/layout/AlternatingHexagons"/>
    <dgm:cxn modelId="{9D8E11AB-99BC-4012-A449-54D83593A15D}" type="presParOf" srcId="{3B9957BE-B05D-4F83-B565-7FBC842DDD81}" destId="{8C97D962-15AF-4CC7-A1A0-4A1069E012CE}" srcOrd="4" destOrd="0" presId="urn:microsoft.com/office/officeart/2008/layout/AlternatingHexagons"/>
    <dgm:cxn modelId="{A58D7E00-521D-4436-81DD-3509B9FEB546}" type="presParOf" srcId="{1B46D1A6-571C-4537-94F7-ECBBDE615FAE}" destId="{B50209AF-C411-4985-B863-0DE4FE612BC9}" srcOrd="3" destOrd="0" presId="urn:microsoft.com/office/officeart/2008/layout/AlternatingHexagons"/>
    <dgm:cxn modelId="{BC687291-1762-4A00-8127-1A498D8E3B94}" type="presParOf" srcId="{1B46D1A6-571C-4537-94F7-ECBBDE615FAE}" destId="{F6D10EC4-4E86-403B-AA39-4335A4D56E1E}" srcOrd="4" destOrd="0" presId="urn:microsoft.com/office/officeart/2008/layout/AlternatingHexagons"/>
    <dgm:cxn modelId="{E63CF8F9-3C32-448D-AB80-652BC0F4B86C}" type="presParOf" srcId="{F6D10EC4-4E86-403B-AA39-4335A4D56E1E}" destId="{06B80877-ECCB-4FCD-851D-CEED93044FA9}" srcOrd="0" destOrd="0" presId="urn:microsoft.com/office/officeart/2008/layout/AlternatingHexagons"/>
    <dgm:cxn modelId="{3BBC4334-0096-42FF-ABCD-9BD73CF6D6CA}" type="presParOf" srcId="{F6D10EC4-4E86-403B-AA39-4335A4D56E1E}" destId="{07ED611C-A17A-4AB2-AE07-6A6C22E0930E}" srcOrd="1" destOrd="0" presId="urn:microsoft.com/office/officeart/2008/layout/AlternatingHexagons"/>
    <dgm:cxn modelId="{FFD07231-38B3-4A9A-9FE3-2D6ABE5D247D}" type="presParOf" srcId="{F6D10EC4-4E86-403B-AA39-4335A4D56E1E}" destId="{3A5F0608-19A8-4E84-9489-BAD23940D23D}" srcOrd="2" destOrd="0" presId="urn:microsoft.com/office/officeart/2008/layout/AlternatingHexagons"/>
    <dgm:cxn modelId="{227E6898-AAB7-42F4-B400-B9AD60105C60}" type="presParOf" srcId="{F6D10EC4-4E86-403B-AA39-4335A4D56E1E}" destId="{FC0BF53E-A865-4467-AF78-039614FE4C30}" srcOrd="3" destOrd="0" presId="urn:microsoft.com/office/officeart/2008/layout/AlternatingHexagons"/>
    <dgm:cxn modelId="{3A8D2009-6AC3-47AF-9AC5-E8C4B2323199}" type="presParOf" srcId="{F6D10EC4-4E86-403B-AA39-4335A4D56E1E}" destId="{350BFDC8-E357-43C1-B67E-D1240B07410F}"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B6F04-23FE-43FB-B829-00BA4116019E}">
      <dsp:nvSpPr>
        <dsp:cNvPr id="0" name=""/>
        <dsp:cNvSpPr/>
      </dsp:nvSpPr>
      <dsp:spPr>
        <a:xfrm>
          <a:off x="441143" y="0"/>
          <a:ext cx="6544491" cy="4090307"/>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C7613-350F-4DA0-A92B-C35338EE3FEA}">
      <dsp:nvSpPr>
        <dsp:cNvPr id="0" name=""/>
        <dsp:cNvSpPr/>
      </dsp:nvSpPr>
      <dsp:spPr>
        <a:xfrm>
          <a:off x="1272293" y="2823129"/>
          <a:ext cx="170156" cy="170156"/>
        </a:xfrm>
        <a:prstGeom prst="ellipse">
          <a:avLst/>
        </a:prstGeom>
        <a:solidFill>
          <a:schemeClr val="accent3"/>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9A95F-AEC4-4770-92B0-70F6030BFCC4}">
      <dsp:nvSpPr>
        <dsp:cNvPr id="0" name=""/>
        <dsp:cNvSpPr/>
      </dsp:nvSpPr>
      <dsp:spPr>
        <a:xfrm>
          <a:off x="1357372" y="2908208"/>
          <a:ext cx="1524866" cy="118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63" tIns="0" rIns="0" bIns="0" numCol="1" spcCol="1270" anchor="t" anchorCtr="0">
          <a:noAutofit/>
        </a:bodyPr>
        <a:lstStyle/>
        <a:p>
          <a:pPr lvl="0" algn="l" defTabSz="977900">
            <a:lnSpc>
              <a:spcPct val="90000"/>
            </a:lnSpc>
            <a:spcBef>
              <a:spcPct val="0"/>
            </a:spcBef>
            <a:spcAft>
              <a:spcPct val="35000"/>
            </a:spcAft>
          </a:pPr>
          <a:r>
            <a:rPr lang="en-US" sz="2200" kern="1200" dirty="0" smtClean="0"/>
            <a:t>Coalition of the Willing</a:t>
          </a:r>
          <a:endParaRPr lang="en-US" sz="2200" kern="1200" dirty="0"/>
        </a:p>
      </dsp:txBody>
      <dsp:txXfrm>
        <a:off x="1357372" y="2908208"/>
        <a:ext cx="1524866" cy="1182098"/>
      </dsp:txXfrm>
    </dsp:sp>
    <dsp:sp modelId="{70E7807E-758C-4C0E-9D07-B8CF955D5865}">
      <dsp:nvSpPr>
        <dsp:cNvPr id="0" name=""/>
        <dsp:cNvSpPr/>
      </dsp:nvSpPr>
      <dsp:spPr>
        <a:xfrm>
          <a:off x="2774254" y="1711384"/>
          <a:ext cx="307591" cy="307591"/>
        </a:xfrm>
        <a:prstGeom prst="ellipse">
          <a:avLst/>
        </a:prstGeom>
        <a:solidFill>
          <a:schemeClr val="accent3"/>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39A73-F1CF-4AD4-9218-49936FD521B8}">
      <dsp:nvSpPr>
        <dsp:cNvPr id="0" name=""/>
        <dsp:cNvSpPr/>
      </dsp:nvSpPr>
      <dsp:spPr>
        <a:xfrm>
          <a:off x="2928050" y="1865179"/>
          <a:ext cx="1570677" cy="222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86" tIns="0" rIns="0" bIns="0" numCol="1" spcCol="1270" anchor="t" anchorCtr="0">
          <a:noAutofit/>
        </a:bodyPr>
        <a:lstStyle/>
        <a:p>
          <a:pPr lvl="0" algn="l" defTabSz="977900">
            <a:lnSpc>
              <a:spcPct val="90000"/>
            </a:lnSpc>
            <a:spcBef>
              <a:spcPct val="0"/>
            </a:spcBef>
            <a:spcAft>
              <a:spcPct val="35000"/>
            </a:spcAft>
          </a:pPr>
          <a:r>
            <a:rPr lang="en-US" sz="2200" kern="1200" dirty="0" smtClean="0"/>
            <a:t>Coalition of the Curious</a:t>
          </a:r>
        </a:p>
        <a:p>
          <a:pPr lvl="0" algn="l" defTabSz="977900">
            <a:lnSpc>
              <a:spcPct val="90000"/>
            </a:lnSpc>
            <a:spcBef>
              <a:spcPct val="0"/>
            </a:spcBef>
            <a:spcAft>
              <a:spcPct val="35000"/>
            </a:spcAft>
          </a:pPr>
          <a:endParaRPr lang="en-US" sz="2200" kern="1200" dirty="0"/>
        </a:p>
      </dsp:txBody>
      <dsp:txXfrm>
        <a:off x="2928050" y="1865179"/>
        <a:ext cx="1570677" cy="2225127"/>
      </dsp:txXfrm>
    </dsp:sp>
    <dsp:sp modelId="{7FB5B04C-4242-4796-B286-C6FA9AAB1504}">
      <dsp:nvSpPr>
        <dsp:cNvPr id="0" name=""/>
        <dsp:cNvSpPr/>
      </dsp:nvSpPr>
      <dsp:spPr>
        <a:xfrm>
          <a:off x="4580534" y="1034847"/>
          <a:ext cx="425391" cy="425391"/>
        </a:xfrm>
        <a:prstGeom prst="ellipse">
          <a:avLst/>
        </a:prstGeom>
        <a:solidFill>
          <a:schemeClr val="accent3"/>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22A90-5ED2-48CC-B4A1-4E95A9A39BF7}">
      <dsp:nvSpPr>
        <dsp:cNvPr id="0" name=""/>
        <dsp:cNvSpPr/>
      </dsp:nvSpPr>
      <dsp:spPr>
        <a:xfrm>
          <a:off x="4793230" y="1247543"/>
          <a:ext cx="1570677" cy="2842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406" tIns="0" rIns="0" bIns="0" numCol="1" spcCol="1270" anchor="t" anchorCtr="0">
          <a:noAutofit/>
        </a:bodyPr>
        <a:lstStyle/>
        <a:p>
          <a:pPr lvl="0" algn="l" defTabSz="977900">
            <a:lnSpc>
              <a:spcPct val="90000"/>
            </a:lnSpc>
            <a:spcBef>
              <a:spcPct val="0"/>
            </a:spcBef>
            <a:spcAft>
              <a:spcPct val="35000"/>
            </a:spcAft>
          </a:pPr>
          <a:r>
            <a:rPr lang="en-US" sz="2200" kern="1200" dirty="0" smtClean="0"/>
            <a:t>Coalition of the Necessary</a:t>
          </a:r>
          <a:endParaRPr lang="en-US" sz="2200" kern="1200" dirty="0"/>
        </a:p>
      </dsp:txBody>
      <dsp:txXfrm>
        <a:off x="4793230" y="1247543"/>
        <a:ext cx="1570677" cy="2842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3E464-3E71-4D06-8722-114B40C367F1}">
      <dsp:nvSpPr>
        <dsp:cNvPr id="0" name=""/>
        <dsp:cNvSpPr/>
      </dsp:nvSpPr>
      <dsp:spPr>
        <a:xfrm>
          <a:off x="2207586" y="-56055"/>
          <a:ext cx="1757027" cy="878513"/>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LMPHW</a:t>
          </a:r>
          <a:endParaRPr lang="en-US" sz="1600" kern="1200" dirty="0"/>
        </a:p>
      </dsp:txBody>
      <dsp:txXfrm>
        <a:off x="2233317" y="-30324"/>
        <a:ext cx="1705565" cy="827051"/>
      </dsp:txXfrm>
    </dsp:sp>
    <dsp:sp modelId="{08AC722F-9212-45F9-8063-52A138687BEF}">
      <dsp:nvSpPr>
        <dsp:cNvPr id="0" name=""/>
        <dsp:cNvSpPr/>
      </dsp:nvSpPr>
      <dsp:spPr>
        <a:xfrm rot="3600000">
          <a:off x="3331473" y="1448087"/>
          <a:ext cx="916401" cy="3074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423717" y="1509583"/>
        <a:ext cx="731913" cy="184487"/>
      </dsp:txXfrm>
    </dsp:sp>
    <dsp:sp modelId="{167A2655-D469-4B73-934E-6DA9BDE10BF2}">
      <dsp:nvSpPr>
        <dsp:cNvPr id="0" name=""/>
        <dsp:cNvSpPr/>
      </dsp:nvSpPr>
      <dsp:spPr>
        <a:xfrm>
          <a:off x="3658851" y="2381195"/>
          <a:ext cx="1757027" cy="1031340"/>
        </a:xfrm>
        <a:prstGeom prst="roundRect">
          <a:avLst>
            <a:gd name="adj" fmla="val 10000"/>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MHHL </a:t>
          </a:r>
        </a:p>
        <a:p>
          <a:pPr lvl="0" algn="ctr" defTabSz="666750">
            <a:lnSpc>
              <a:spcPct val="90000"/>
            </a:lnSpc>
            <a:spcBef>
              <a:spcPct val="0"/>
            </a:spcBef>
            <a:spcAft>
              <a:spcPct val="35000"/>
            </a:spcAft>
          </a:pPr>
          <a:r>
            <a:rPr lang="en-US" sz="1500" b="1" kern="1200" dirty="0" smtClean="0"/>
            <a:t>Leadership </a:t>
          </a:r>
        </a:p>
        <a:p>
          <a:pPr lvl="0" algn="ctr" defTabSz="666750">
            <a:lnSpc>
              <a:spcPct val="90000"/>
            </a:lnSpc>
            <a:spcBef>
              <a:spcPct val="0"/>
            </a:spcBef>
            <a:spcAft>
              <a:spcPct val="35000"/>
            </a:spcAft>
          </a:pPr>
          <a:r>
            <a:rPr lang="en-US" sz="1500" b="1" kern="1200" dirty="0" smtClean="0"/>
            <a:t>Team</a:t>
          </a:r>
          <a:endParaRPr lang="en-US" sz="1500" b="1" kern="1200" dirty="0"/>
        </a:p>
      </dsp:txBody>
      <dsp:txXfrm>
        <a:off x="3689058" y="2411402"/>
        <a:ext cx="1696613" cy="970926"/>
      </dsp:txXfrm>
    </dsp:sp>
    <dsp:sp modelId="{09E83E3C-92C3-4258-8118-0CE24D2DB42D}">
      <dsp:nvSpPr>
        <dsp:cNvPr id="0" name=""/>
        <dsp:cNvSpPr/>
      </dsp:nvSpPr>
      <dsp:spPr>
        <a:xfrm rot="10800000">
          <a:off x="2627899" y="2743126"/>
          <a:ext cx="916401" cy="3074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720143" y="2804622"/>
        <a:ext cx="731913" cy="184487"/>
      </dsp:txXfrm>
    </dsp:sp>
    <dsp:sp modelId="{2FA4AE6B-BDF9-4C85-A59C-AAB21E76EB4A}">
      <dsp:nvSpPr>
        <dsp:cNvPr id="0" name=""/>
        <dsp:cNvSpPr/>
      </dsp:nvSpPr>
      <dsp:spPr>
        <a:xfrm>
          <a:off x="756321" y="2343204"/>
          <a:ext cx="1757027" cy="1107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MHHL</a:t>
          </a:r>
        </a:p>
        <a:p>
          <a:pPr lvl="0" algn="ctr" defTabSz="622300">
            <a:lnSpc>
              <a:spcPct val="90000"/>
            </a:lnSpc>
            <a:spcBef>
              <a:spcPct val="0"/>
            </a:spcBef>
            <a:spcAft>
              <a:spcPct val="35000"/>
            </a:spcAft>
          </a:pPr>
          <a:r>
            <a:rPr lang="en-US" sz="1400" b="1" kern="1200" dirty="0" smtClean="0"/>
            <a:t>Community</a:t>
          </a:r>
        </a:p>
        <a:p>
          <a:pPr lvl="0" algn="ctr" defTabSz="622300">
            <a:lnSpc>
              <a:spcPct val="90000"/>
            </a:lnSpc>
            <a:spcBef>
              <a:spcPct val="0"/>
            </a:spcBef>
            <a:spcAft>
              <a:spcPct val="35000"/>
            </a:spcAft>
          </a:pPr>
          <a:r>
            <a:rPr lang="en-US" sz="1400" b="1" kern="1200" dirty="0" smtClean="0"/>
            <a:t>Coalition</a:t>
          </a:r>
          <a:endParaRPr lang="en-US" sz="1400" b="1" kern="1200" dirty="0"/>
        </a:p>
      </dsp:txBody>
      <dsp:txXfrm>
        <a:off x="788753" y="2375636"/>
        <a:ext cx="1692163" cy="1042458"/>
      </dsp:txXfrm>
    </dsp:sp>
    <dsp:sp modelId="{5D849E60-6997-434E-B584-2309A3517B79}">
      <dsp:nvSpPr>
        <dsp:cNvPr id="0" name=""/>
        <dsp:cNvSpPr/>
      </dsp:nvSpPr>
      <dsp:spPr>
        <a:xfrm rot="18000000">
          <a:off x="1935292" y="1429091"/>
          <a:ext cx="916401" cy="3074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027536" y="1490587"/>
        <a:ext cx="731913" cy="184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A379-F98F-4B07-A3B4-278982501484}">
      <dsp:nvSpPr>
        <dsp:cNvPr id="0" name=""/>
        <dsp:cNvSpPr/>
      </dsp:nvSpPr>
      <dsp:spPr>
        <a:xfrm>
          <a:off x="1817370" y="2056875"/>
          <a:ext cx="2221230" cy="2221230"/>
        </a:xfrm>
        <a:prstGeom prst="gear9">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Role Model</a:t>
          </a:r>
          <a:endParaRPr lang="en-US" sz="1600" b="1" kern="1200" dirty="0"/>
        </a:p>
      </dsp:txBody>
      <dsp:txXfrm>
        <a:off x="2263936" y="2577188"/>
        <a:ext cx="1328098" cy="1141758"/>
      </dsp:txXfrm>
    </dsp:sp>
    <dsp:sp modelId="{98A4822F-5DFF-4F0F-BCF4-AC06A319571B}">
      <dsp:nvSpPr>
        <dsp:cNvPr id="0" name=""/>
        <dsp:cNvSpPr/>
      </dsp:nvSpPr>
      <dsp:spPr>
        <a:xfrm>
          <a:off x="394312" y="1403494"/>
          <a:ext cx="1942146" cy="1776063"/>
        </a:xfrm>
        <a:prstGeom prst="gear6">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Regulator</a:t>
          </a:r>
          <a:endParaRPr lang="en-US" sz="1600" b="1" kern="1200" dirty="0"/>
        </a:p>
      </dsp:txBody>
      <dsp:txXfrm>
        <a:off x="865583" y="1853326"/>
        <a:ext cx="999604" cy="876399"/>
      </dsp:txXfrm>
    </dsp:sp>
    <dsp:sp modelId="{AFE2CAB8-75A1-4FFB-9801-5F39DE7C8A7F}">
      <dsp:nvSpPr>
        <dsp:cNvPr id="0" name=""/>
        <dsp:cNvSpPr/>
      </dsp:nvSpPr>
      <dsp:spPr>
        <a:xfrm rot="20700000">
          <a:off x="1429829" y="421544"/>
          <a:ext cx="1582801" cy="1582801"/>
        </a:xfrm>
        <a:prstGeom prst="gear6">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Convener &amp; Collaborator</a:t>
          </a:r>
          <a:endParaRPr lang="en-US" sz="1100" b="1" kern="1200" dirty="0"/>
        </a:p>
      </dsp:txBody>
      <dsp:txXfrm rot="-20700000">
        <a:off x="1776984" y="768699"/>
        <a:ext cx="888492" cy="888492"/>
      </dsp:txXfrm>
    </dsp:sp>
    <dsp:sp modelId="{48220A94-0233-4542-84A9-81EB3153A447}">
      <dsp:nvSpPr>
        <dsp:cNvPr id="0" name=""/>
        <dsp:cNvSpPr/>
      </dsp:nvSpPr>
      <dsp:spPr>
        <a:xfrm>
          <a:off x="1637126" y="1726837"/>
          <a:ext cx="2858669" cy="2843174"/>
        </a:xfrm>
        <a:prstGeom prst="circularArrow">
          <a:avLst>
            <a:gd name="adj1" fmla="val 4687"/>
            <a:gd name="adj2" fmla="val 299029"/>
            <a:gd name="adj3" fmla="val 2512446"/>
            <a:gd name="adj4" fmla="val 15869313"/>
            <a:gd name="adj5" fmla="val 5469"/>
          </a:avLst>
        </a:prstGeom>
        <a:solidFill>
          <a:schemeClr val="bg1">
            <a:lumMod val="5000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A358B5F2-9790-4004-9597-5F5FD2794801}">
      <dsp:nvSpPr>
        <dsp:cNvPr id="0" name=""/>
        <dsp:cNvSpPr/>
      </dsp:nvSpPr>
      <dsp:spPr>
        <a:xfrm>
          <a:off x="238926" y="1179265"/>
          <a:ext cx="2065743" cy="2065743"/>
        </a:xfrm>
        <a:prstGeom prst="leftCircularArrow">
          <a:avLst>
            <a:gd name="adj1" fmla="val 6452"/>
            <a:gd name="adj2" fmla="val 429999"/>
            <a:gd name="adj3" fmla="val 10489124"/>
            <a:gd name="adj4" fmla="val 14837806"/>
            <a:gd name="adj5" fmla="val 7527"/>
          </a:avLst>
        </a:prstGeom>
        <a:solidFill>
          <a:schemeClr val="accent2"/>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E393948-BE69-493E-85A2-4A98BDEC1D01}">
      <dsp:nvSpPr>
        <dsp:cNvPr id="0" name=""/>
        <dsp:cNvSpPr/>
      </dsp:nvSpPr>
      <dsp:spPr>
        <a:xfrm>
          <a:off x="1063710" y="75519"/>
          <a:ext cx="2227287" cy="2227287"/>
        </a:xfrm>
        <a:prstGeom prst="circularArrow">
          <a:avLst>
            <a:gd name="adj1" fmla="val 5984"/>
            <a:gd name="adj2" fmla="val 394124"/>
            <a:gd name="adj3" fmla="val 13313824"/>
            <a:gd name="adj4" fmla="val 10508221"/>
            <a:gd name="adj5" fmla="val 6981"/>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5F09-D896-4AB4-8840-89CD363D4617}">
      <dsp:nvSpPr>
        <dsp:cNvPr id="0" name=""/>
        <dsp:cNvSpPr/>
      </dsp:nvSpPr>
      <dsp:spPr>
        <a:xfrm rot="5400000">
          <a:off x="6340643" y="429001"/>
          <a:ext cx="1382117" cy="1202442"/>
        </a:xfrm>
        <a:prstGeom prst="hexagon">
          <a:avLst>
            <a:gd name="adj" fmla="val 25000"/>
            <a:gd name="vf" fmla="val 11547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Office of the Chief Medical Examiner</a:t>
          </a:r>
          <a:endParaRPr lang="en-US" sz="1300" kern="1200" dirty="0"/>
        </a:p>
      </dsp:txBody>
      <dsp:txXfrm rot="-5400000">
        <a:off x="6617861" y="554544"/>
        <a:ext cx="827680" cy="951357"/>
      </dsp:txXfrm>
    </dsp:sp>
    <dsp:sp modelId="{327C60F5-D7E6-4A67-B9EE-2411003C3F69}">
      <dsp:nvSpPr>
        <dsp:cNvPr id="0" name=""/>
        <dsp:cNvSpPr/>
      </dsp:nvSpPr>
      <dsp:spPr>
        <a:xfrm>
          <a:off x="5080950" y="276913"/>
          <a:ext cx="1542442" cy="829270"/>
        </a:xfrm>
        <a:prstGeom prst="rect">
          <a:avLst/>
        </a:prstGeom>
        <a:noFill/>
        <a:ln>
          <a:noFill/>
        </a:ln>
        <a:effectLst/>
      </dsp:spPr>
      <dsp:style>
        <a:lnRef idx="0">
          <a:scrgbClr r="0" g="0" b="0"/>
        </a:lnRef>
        <a:fillRef idx="0">
          <a:scrgbClr r="0" g="0" b="0"/>
        </a:fillRef>
        <a:effectRef idx="0">
          <a:scrgbClr r="0" g="0" b="0"/>
        </a:effectRef>
        <a:fontRef idx="minor"/>
      </dsp:style>
    </dsp:sp>
    <dsp:sp modelId="{3E3AC048-DAC0-4460-849B-0D333287A17D}">
      <dsp:nvSpPr>
        <dsp:cNvPr id="0" name=""/>
        <dsp:cNvSpPr/>
      </dsp:nvSpPr>
      <dsp:spPr>
        <a:xfrm rot="5400000">
          <a:off x="6860110" y="1684779"/>
          <a:ext cx="1382117" cy="1202442"/>
        </a:xfrm>
        <a:prstGeom prst="hexagon">
          <a:avLst>
            <a:gd name="adj" fmla="val 2500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Safer Stronger DC Office of Neighborhood Safer &amp; Engagement</a:t>
          </a:r>
          <a:endParaRPr lang="en-US" sz="1000" kern="1200" dirty="0"/>
        </a:p>
      </dsp:txBody>
      <dsp:txXfrm rot="-5400000">
        <a:off x="7137328" y="1810322"/>
        <a:ext cx="827680" cy="951357"/>
      </dsp:txXfrm>
    </dsp:sp>
    <dsp:sp modelId="{54E6BC51-940A-4F5D-A3D1-94E821F9BBCA}">
      <dsp:nvSpPr>
        <dsp:cNvPr id="0" name=""/>
        <dsp:cNvSpPr/>
      </dsp:nvSpPr>
      <dsp:spPr>
        <a:xfrm rot="5400000">
          <a:off x="3000511" y="1188871"/>
          <a:ext cx="1922497" cy="1982766"/>
        </a:xfrm>
        <a:prstGeom prst="hexagon">
          <a:avLst>
            <a:gd name="adj" fmla="val 25000"/>
            <a:gd name="vf" fmla="val 115470"/>
          </a:avLst>
        </a:prstGeom>
        <a:solidFill>
          <a:srgbClr val="C00000"/>
        </a:solidFill>
        <a:ln w="381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3300838" y="1539421"/>
        <a:ext cx="1321844" cy="1281665"/>
      </dsp:txXfrm>
    </dsp:sp>
    <dsp:sp modelId="{46A8D75E-3448-4C6A-B5D6-D4825E74C334}">
      <dsp:nvSpPr>
        <dsp:cNvPr id="0" name=""/>
        <dsp:cNvSpPr/>
      </dsp:nvSpPr>
      <dsp:spPr>
        <a:xfrm>
          <a:off x="1647770" y="1720244"/>
          <a:ext cx="1492686" cy="829270"/>
        </a:xfrm>
        <a:prstGeom prst="rect">
          <a:avLst/>
        </a:prstGeom>
        <a:noFill/>
        <a:ln>
          <a:noFill/>
        </a:ln>
        <a:effectLst/>
      </dsp:spPr>
      <dsp:style>
        <a:lnRef idx="0">
          <a:scrgbClr r="0" g="0" b="0"/>
        </a:lnRef>
        <a:fillRef idx="0">
          <a:scrgbClr r="0" g="0" b="0"/>
        </a:fillRef>
        <a:effectRef idx="0">
          <a:scrgbClr r="0" g="0" b="0"/>
        </a:effectRef>
        <a:fontRef idx="minor"/>
      </dsp:style>
    </dsp:sp>
    <dsp:sp modelId="{8C97D962-15AF-4CC7-A1A0-4A1069E012CE}">
      <dsp:nvSpPr>
        <dsp:cNvPr id="0" name=""/>
        <dsp:cNvSpPr/>
      </dsp:nvSpPr>
      <dsp:spPr>
        <a:xfrm rot="5400000">
          <a:off x="5234549" y="1441257"/>
          <a:ext cx="1638320" cy="1498699"/>
        </a:xfrm>
        <a:prstGeom prst="hexagon">
          <a:avLst>
            <a:gd name="adj" fmla="val 25000"/>
            <a:gd name="vf" fmla="val 1154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DOEE</a:t>
          </a:r>
          <a:endParaRPr lang="en-US" sz="2800" kern="1200" dirty="0"/>
        </a:p>
      </dsp:txBody>
      <dsp:txXfrm rot="-5400000">
        <a:off x="5543499" y="1632865"/>
        <a:ext cx="1020419" cy="1115484"/>
      </dsp:txXfrm>
    </dsp:sp>
    <dsp:sp modelId="{06B80877-ECCB-4FCD-851D-CEED93044FA9}">
      <dsp:nvSpPr>
        <dsp:cNvPr id="0" name=""/>
        <dsp:cNvSpPr/>
      </dsp:nvSpPr>
      <dsp:spPr>
        <a:xfrm rot="5400000">
          <a:off x="1109450" y="1445548"/>
          <a:ext cx="1638320" cy="1490102"/>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OP</a:t>
          </a:r>
          <a:endParaRPr lang="en-US" sz="2800" kern="1200" dirty="0"/>
        </a:p>
      </dsp:txBody>
      <dsp:txXfrm rot="-5400000">
        <a:off x="1420675" y="1632141"/>
        <a:ext cx="1015870" cy="1116916"/>
      </dsp:txXfrm>
    </dsp:sp>
    <dsp:sp modelId="{07ED611C-A17A-4AB2-AE07-6A6C22E0930E}">
      <dsp:nvSpPr>
        <dsp:cNvPr id="0" name=""/>
        <dsp:cNvSpPr/>
      </dsp:nvSpPr>
      <dsp:spPr>
        <a:xfrm>
          <a:off x="5080950" y="3291677"/>
          <a:ext cx="1542442" cy="829270"/>
        </a:xfrm>
        <a:prstGeom prst="rect">
          <a:avLst/>
        </a:prstGeom>
        <a:noFill/>
        <a:ln>
          <a:noFill/>
        </a:ln>
        <a:effectLst/>
      </dsp:spPr>
      <dsp:style>
        <a:lnRef idx="0">
          <a:scrgbClr r="0" g="0" b="0"/>
        </a:lnRef>
        <a:fillRef idx="0">
          <a:scrgbClr r="0" g="0" b="0"/>
        </a:fillRef>
        <a:effectRef idx="0">
          <a:scrgbClr r="0" g="0" b="0"/>
        </a:effectRef>
        <a:fontRef idx="minor"/>
      </dsp:style>
    </dsp:sp>
    <dsp:sp modelId="{350BFDC8-E357-43C1-B67E-D1240B07410F}">
      <dsp:nvSpPr>
        <dsp:cNvPr id="0" name=""/>
        <dsp:cNvSpPr/>
      </dsp:nvSpPr>
      <dsp:spPr>
        <a:xfrm rot="5400000">
          <a:off x="6152713" y="2832206"/>
          <a:ext cx="1382117" cy="1202442"/>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Homeland Security &amp; Emergency Management</a:t>
          </a:r>
          <a:endParaRPr lang="en-US" sz="1100" kern="1200" dirty="0"/>
        </a:p>
      </dsp:txBody>
      <dsp:txXfrm rot="-5400000">
        <a:off x="6429931" y="2957749"/>
        <a:ext cx="827680" cy="9513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5467FC2-74FD-A642-82D8-287BE5BA14B2}" type="datetimeFigureOut">
              <a:rPr lang="en-US" smtClean="0"/>
              <a:t>6/16/2018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A5656EA-BB08-7041-AC40-5BC769639A21}" type="slidenum">
              <a:rPr lang="en-US" smtClean="0"/>
              <a:t>‹#›</a:t>
            </a:fld>
            <a:endParaRPr lang="en-US"/>
          </a:p>
        </p:txBody>
      </p:sp>
    </p:spTree>
    <p:extLst>
      <p:ext uri="{BB962C8B-B14F-4D97-AF65-F5344CB8AC3E}">
        <p14:creationId xmlns:p14="http://schemas.microsoft.com/office/powerpoint/2010/main" val="3717894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6EB79FD-4626-7549-8C3C-513BD754350B}" type="datetimeFigureOut">
              <a:rPr lang="en-US" smtClean="0"/>
              <a:t>6/16/2018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50AEDA7-70E7-2645-BCE4-C50E59BDF1E6}" type="slidenum">
              <a:rPr lang="en-US" smtClean="0"/>
              <a:t>‹#›</a:t>
            </a:fld>
            <a:endParaRPr lang="en-US"/>
          </a:p>
        </p:txBody>
      </p:sp>
    </p:spTree>
    <p:extLst>
      <p:ext uri="{BB962C8B-B14F-4D97-AF65-F5344CB8AC3E}">
        <p14:creationId xmlns:p14="http://schemas.microsoft.com/office/powerpoint/2010/main" val="3462077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Bicycling 2010: http://www.bicycling.com/rides/best-cities/americas-top-50-bike-friendly-cities</a:t>
            </a:r>
            <a:endParaRPr lang="en-US" dirty="0"/>
          </a:p>
        </p:txBody>
      </p:sp>
      <p:sp>
        <p:nvSpPr>
          <p:cNvPr id="4" name="Slide Number Placeholder 3"/>
          <p:cNvSpPr>
            <a:spLocks noGrp="1"/>
          </p:cNvSpPr>
          <p:nvPr>
            <p:ph type="sldNum" sz="quarter" idx="10"/>
          </p:nvPr>
        </p:nvSpPr>
        <p:spPr/>
        <p:txBody>
          <a:bodyPr/>
          <a:lstStyle/>
          <a:p>
            <a:fld id="{C6C4ABF9-C256-4D5E-B968-B8EA43C62C32}" type="slidenum">
              <a:rPr lang="en-US" smtClean="0"/>
              <a:t>3</a:t>
            </a:fld>
            <a:endParaRPr lang="en-US"/>
          </a:p>
        </p:txBody>
      </p:sp>
    </p:spTree>
    <p:extLst>
      <p:ext uri="{BB962C8B-B14F-4D97-AF65-F5344CB8AC3E}">
        <p14:creationId xmlns:p14="http://schemas.microsoft.com/office/powerpoint/2010/main" val="380941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https://en.wikipedia.org/wiki/List_of_United_States_cities_by_population</a:t>
            </a:r>
          </a:p>
          <a:p>
            <a:r>
              <a:rPr lang="en-US" dirty="0" smtClean="0"/>
              <a:t>“List of United States cities by population” - From Wikipedia, the free encyclopedia</a:t>
            </a:r>
          </a:p>
          <a:p>
            <a:endParaRPr lang="en-US" dirty="0" smtClean="0"/>
          </a:p>
          <a:p>
            <a:r>
              <a:rPr lang="en-US" dirty="0" smtClean="0"/>
              <a:t>MSA</a:t>
            </a:r>
            <a:r>
              <a:rPr lang="en-US" baseline="0" dirty="0" smtClean="0"/>
              <a:t> 2015 Data </a:t>
            </a:r>
            <a:r>
              <a:rPr lang="en-US" dirty="0" smtClean="0"/>
              <a:t>: https://en.wikipedia.org/wiki/List_of_Metropolitan_Statistical_Areas</a:t>
            </a:r>
          </a:p>
          <a:p>
            <a:pPr marL="173384" indent="-173384">
              <a:buFont typeface="Arial" panose="020B0604020202020204" pitchFamily="34" charset="0"/>
              <a:buChar char="•"/>
            </a:pPr>
            <a:r>
              <a:rPr lang="en-US" dirty="0" smtClean="0"/>
              <a:t>Louisville Jefferson County KY-IN MSA</a:t>
            </a:r>
          </a:p>
          <a:p>
            <a:pPr marL="173384" indent="-173384">
              <a:buFont typeface="Arial" panose="020B0604020202020204" pitchFamily="34" charset="0"/>
              <a:buChar char="•"/>
            </a:pPr>
            <a:r>
              <a:rPr lang="en-US" dirty="0" smtClean="0"/>
              <a:t>Washington- Arlington- Alexandria DC-VA-MD-WV MSA</a:t>
            </a:r>
          </a:p>
          <a:p>
            <a:pPr marL="173384" indent="-173384">
              <a:buFont typeface="Arial" panose="020B0604020202020204" pitchFamily="34" charset="0"/>
              <a:buChar char="•"/>
            </a:pPr>
            <a:r>
              <a:rPr lang="en-US" dirty="0" smtClean="0"/>
              <a:t>Kansas City, MO-KS MSA</a:t>
            </a:r>
          </a:p>
          <a:p>
            <a:endParaRPr lang="en-US" dirty="0"/>
          </a:p>
        </p:txBody>
      </p:sp>
      <p:sp>
        <p:nvSpPr>
          <p:cNvPr id="4" name="Slide Number Placeholder 3"/>
          <p:cNvSpPr>
            <a:spLocks noGrp="1"/>
          </p:cNvSpPr>
          <p:nvPr>
            <p:ph type="sldNum" sz="quarter" idx="10"/>
          </p:nvPr>
        </p:nvSpPr>
        <p:spPr/>
        <p:txBody>
          <a:bodyPr/>
          <a:lstStyle/>
          <a:p>
            <a:fld id="{C6C4ABF9-C256-4D5E-B968-B8EA43C62C32}" type="slidenum">
              <a:rPr lang="en-US" smtClean="0"/>
              <a:t>4</a:t>
            </a:fld>
            <a:endParaRPr lang="en-US"/>
          </a:p>
        </p:txBody>
      </p:sp>
    </p:spTree>
    <p:extLst>
      <p:ext uri="{BB962C8B-B14F-4D97-AF65-F5344CB8AC3E}">
        <p14:creationId xmlns:p14="http://schemas.microsoft.com/office/powerpoint/2010/main" val="233142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957565">
              <a:buFont typeface="Arial" panose="020B0604020202020204" pitchFamily="34" charset="0"/>
              <a:buChar char="•"/>
            </a:pPr>
            <a:r>
              <a:rPr lang="en-US" dirty="0" smtClean="0"/>
              <a:t>Louisville Metro Budget:</a:t>
            </a:r>
            <a:r>
              <a:rPr lang="en-US" baseline="0" dirty="0" smtClean="0"/>
              <a:t> https://louisvilleky.gov/sites/default/files/management_budget/fy15budget/fy15-36publichealth.pdf</a:t>
            </a:r>
            <a:endParaRPr lang="en-US" dirty="0" smtClean="0"/>
          </a:p>
          <a:p>
            <a:pPr defTabSz="957565"/>
            <a:endParaRPr lang="en-US" dirty="0" smtClean="0"/>
          </a:p>
          <a:p>
            <a:pPr defTabSz="957565"/>
            <a:r>
              <a:rPr lang="en-US" dirty="0" smtClean="0"/>
              <a:t>Source: https://en.wikipedia</a:t>
            </a:r>
            <a:r>
              <a:rPr lang="en-US" b="1" dirty="0" smtClean="0">
                <a:solidFill>
                  <a:srgbClr val="FFFFFF"/>
                </a:solidFill>
                <a:latin typeface="Georgia" panose="02040502050405020303" pitchFamily="18" charset="0"/>
              </a:rPr>
              <a:t>NACCHO Only</a:t>
            </a:r>
            <a:endParaRPr lang="en-US" dirty="0" smtClean="0">
              <a:latin typeface="Arial" panose="020B0604020202020204" pitchFamily="34" charset="0"/>
            </a:endParaRPr>
          </a:p>
          <a:p>
            <a:r>
              <a:rPr lang="en-US" dirty="0" smtClean="0"/>
              <a:t>.org/wiki/</a:t>
            </a:r>
            <a:r>
              <a:rPr lang="en-US" dirty="0" err="1" smtClean="0"/>
              <a:t>List_of_United_States_cities_by_population</a:t>
            </a:r>
            <a:endParaRPr lang="en-US" dirty="0" smtClean="0"/>
          </a:p>
          <a:p>
            <a:r>
              <a:rPr lang="en-US" dirty="0" smtClean="0"/>
              <a:t>“List of United States cities by population” - From Wikipedia, the free encyclopedia</a:t>
            </a:r>
          </a:p>
          <a:p>
            <a:endParaRPr lang="en-US" dirty="0" smtClean="0"/>
          </a:p>
          <a:p>
            <a:r>
              <a:rPr lang="en-US" dirty="0" smtClean="0"/>
              <a:t>MSA</a:t>
            </a:r>
            <a:r>
              <a:rPr lang="en-US" baseline="0" dirty="0" smtClean="0"/>
              <a:t> 2015 Data </a:t>
            </a:r>
            <a:r>
              <a:rPr lang="en-US" dirty="0" smtClean="0"/>
              <a:t>: https://en.wikipedia.org/wiki/List_of_Metropolitan_Statistical_Areas</a:t>
            </a:r>
          </a:p>
          <a:p>
            <a:pPr marL="173384" indent="-173384">
              <a:buFont typeface="Arial" panose="020B0604020202020204" pitchFamily="34" charset="0"/>
              <a:buChar char="•"/>
            </a:pPr>
            <a:r>
              <a:rPr lang="en-US" dirty="0" smtClean="0"/>
              <a:t>Louisville Jefferson County KY-IN MSA</a:t>
            </a:r>
          </a:p>
          <a:p>
            <a:pPr marL="173384" indent="-173384">
              <a:buFont typeface="Arial" panose="020B0604020202020204" pitchFamily="34" charset="0"/>
              <a:buChar char="•"/>
            </a:pPr>
            <a:r>
              <a:rPr lang="en-US" dirty="0" smtClean="0"/>
              <a:t>Washington- Arlington- Alexandria DC-VA-MD-WV MSA</a:t>
            </a:r>
          </a:p>
          <a:p>
            <a:pPr marL="173384" indent="-173384">
              <a:buFont typeface="Arial" panose="020B0604020202020204" pitchFamily="34" charset="0"/>
              <a:buChar char="•"/>
            </a:pPr>
            <a:r>
              <a:rPr lang="en-US" dirty="0" smtClean="0"/>
              <a:t>Kansas City, MO-KS MSA</a:t>
            </a:r>
          </a:p>
          <a:p>
            <a:endParaRPr lang="en-US" dirty="0"/>
          </a:p>
        </p:txBody>
      </p:sp>
      <p:sp>
        <p:nvSpPr>
          <p:cNvPr id="4" name="Slide Number Placeholder 3"/>
          <p:cNvSpPr>
            <a:spLocks noGrp="1"/>
          </p:cNvSpPr>
          <p:nvPr>
            <p:ph type="sldNum" sz="quarter" idx="10"/>
          </p:nvPr>
        </p:nvSpPr>
        <p:spPr/>
        <p:txBody>
          <a:bodyPr/>
          <a:lstStyle/>
          <a:p>
            <a:fld id="{C6C4ABF9-C256-4D5E-B968-B8EA43C62C32}" type="slidenum">
              <a:rPr lang="en-US" smtClean="0"/>
              <a:t>5</a:t>
            </a:fld>
            <a:endParaRPr lang="en-US"/>
          </a:p>
        </p:txBody>
      </p:sp>
    </p:spTree>
    <p:extLst>
      <p:ext uri="{BB962C8B-B14F-4D97-AF65-F5344CB8AC3E}">
        <p14:creationId xmlns:p14="http://schemas.microsoft.com/office/powerpoint/2010/main" val="209430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Census Quick Facts: Washington DC - http://www.census.gov/quickfacts/table/PST045215/11</a:t>
            </a:r>
          </a:p>
          <a:p>
            <a:r>
              <a:rPr lang="en-US" dirty="0" smtClean="0"/>
              <a:t>US Census Quick Facts: Jefferson County, KY -</a:t>
            </a:r>
            <a:r>
              <a:rPr lang="en-US" baseline="0" dirty="0" smtClean="0"/>
              <a:t> http://www.census.gov/quickfacts/table/PST045215/21111</a:t>
            </a:r>
          </a:p>
          <a:p>
            <a:r>
              <a:rPr lang="en-US" baseline="0" dirty="0" smtClean="0"/>
              <a:t>US Census Quick Facts: Kansas City MO - http://www.census.gov/quickfacts/table/PST045215/2938000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C4ABF9-C256-4D5E-B968-B8EA43C62C32}" type="slidenum">
              <a:rPr lang="en-US" smtClean="0"/>
              <a:t>6</a:t>
            </a:fld>
            <a:endParaRPr lang="en-US"/>
          </a:p>
        </p:txBody>
      </p:sp>
    </p:spTree>
    <p:extLst>
      <p:ext uri="{BB962C8B-B14F-4D97-AF65-F5344CB8AC3E}">
        <p14:creationId xmlns:p14="http://schemas.microsoft.com/office/powerpoint/2010/main" val="244001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 http://kcmo.gov/finance/citywide-business-plan-2015-2020/</a:t>
            </a:r>
          </a:p>
          <a:p>
            <a:endParaRPr lang="en-US" dirty="0" smtClean="0"/>
          </a:p>
          <a:p>
            <a:r>
              <a:rPr lang="en-US" dirty="0" smtClean="0"/>
              <a:t>Update: 2016-2021 Business Plan</a:t>
            </a:r>
            <a:endParaRPr lang="en-US" dirty="0"/>
          </a:p>
        </p:txBody>
      </p:sp>
      <p:sp>
        <p:nvSpPr>
          <p:cNvPr id="4" name="Slide Number Placeholder 3"/>
          <p:cNvSpPr>
            <a:spLocks noGrp="1"/>
          </p:cNvSpPr>
          <p:nvPr>
            <p:ph type="sldNum" sz="quarter" idx="10"/>
          </p:nvPr>
        </p:nvSpPr>
        <p:spPr/>
        <p:txBody>
          <a:bodyPr/>
          <a:lstStyle/>
          <a:p>
            <a:fld id="{C6C4ABF9-C256-4D5E-B968-B8EA43C62C32}" type="slidenum">
              <a:rPr lang="en-US" smtClean="0"/>
              <a:t>9</a:t>
            </a:fld>
            <a:endParaRPr lang="en-US"/>
          </a:p>
        </p:txBody>
      </p:sp>
    </p:spTree>
    <p:extLst>
      <p:ext uri="{BB962C8B-B14F-4D97-AF65-F5344CB8AC3E}">
        <p14:creationId xmlns:p14="http://schemas.microsoft.com/office/powerpoint/2010/main" val="328369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539EC-CD82-4D80-9D23-D99F01B68CDA}" type="slidenum">
              <a:rPr lang="en-US" smtClean="0"/>
              <a:t>13</a:t>
            </a:fld>
            <a:endParaRPr lang="en-US"/>
          </a:p>
        </p:txBody>
      </p:sp>
    </p:spTree>
    <p:extLst>
      <p:ext uri="{BB962C8B-B14F-4D97-AF65-F5344CB8AC3E}">
        <p14:creationId xmlns:p14="http://schemas.microsoft.com/office/powerpoint/2010/main" val="134987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Resilient DC Fact Sheet -</a:t>
            </a:r>
            <a:r>
              <a:rPr lang="en-US" baseline="0" dirty="0" smtClean="0"/>
              <a:t> https://oca.dc.gov/sites/default/files/dc/sites/oca/page_content/attachments/Wash-DC-factsheet-04b_0.pdf</a:t>
            </a:r>
          </a:p>
          <a:p>
            <a:r>
              <a:rPr lang="en-US" baseline="0" dirty="0" smtClean="0"/>
              <a:t>Mayor’s Resilience Cabinet - https://resilient.dc.gov/page/about-resilient-dc##cab</a:t>
            </a:r>
            <a:endParaRPr lang="en-US" dirty="0" smtClean="0"/>
          </a:p>
          <a:p>
            <a:r>
              <a:rPr lang="en-US" dirty="0" smtClean="0"/>
              <a:t>Office of the Deputy Mayor for Health</a:t>
            </a:r>
            <a:r>
              <a:rPr lang="en-US" baseline="0" dirty="0" smtClean="0"/>
              <a:t> &amp; Human Services - </a:t>
            </a:r>
            <a:r>
              <a:rPr lang="en-US" dirty="0" smtClean="0"/>
              <a:t>https://dmhhs.dc.gov/page/dmhhs-agencies-and-boards</a:t>
            </a:r>
          </a:p>
          <a:p>
            <a:r>
              <a:rPr lang="en-US" dirty="0" smtClean="0"/>
              <a:t>Office of the Deputy Mayor for Public Safety &amp; Justice -</a:t>
            </a:r>
            <a:r>
              <a:rPr lang="en-US" baseline="0" dirty="0" smtClean="0"/>
              <a:t> https://dmpsj.dc.gov/page/cluster-agencies</a:t>
            </a:r>
          </a:p>
          <a:p>
            <a:r>
              <a:rPr lang="en-US" baseline="0" dirty="0" smtClean="0"/>
              <a:t>Office of the Deputy Mayor for Planning &amp; Economic Development - https://dmped.dc.gov/page/dmped-cluster-agencies</a:t>
            </a:r>
          </a:p>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14</a:t>
            </a:fld>
            <a:endParaRPr lang="en-US"/>
          </a:p>
        </p:txBody>
      </p:sp>
    </p:spTree>
    <p:extLst>
      <p:ext uri="{BB962C8B-B14F-4D97-AF65-F5344CB8AC3E}">
        <p14:creationId xmlns:p14="http://schemas.microsoft.com/office/powerpoint/2010/main" val="271595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15</a:t>
            </a:fld>
            <a:endParaRPr lang="en-US"/>
          </a:p>
        </p:txBody>
      </p:sp>
    </p:spTree>
    <p:extLst>
      <p:ext uri="{BB962C8B-B14F-4D97-AF65-F5344CB8AC3E}">
        <p14:creationId xmlns:p14="http://schemas.microsoft.com/office/powerpoint/2010/main" val="294422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16</a:t>
            </a:fld>
            <a:endParaRPr lang="en-US"/>
          </a:p>
        </p:txBody>
      </p:sp>
    </p:spTree>
    <p:extLst>
      <p:ext uri="{BB962C8B-B14F-4D97-AF65-F5344CB8AC3E}">
        <p14:creationId xmlns:p14="http://schemas.microsoft.com/office/powerpoint/2010/main" val="372495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000" baseline="0"/>
            </a:lvl1pPr>
          </a:lstStyle>
          <a:p>
            <a:r>
              <a:rPr lang="en-US" dirty="0" smtClean="0"/>
              <a:t>Title of the session</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Facilitators/organizers of the session</a:t>
            </a:r>
            <a:endParaRPr lang="en-US" dirty="0"/>
          </a:p>
        </p:txBody>
      </p:sp>
    </p:spTree>
    <p:extLst>
      <p:ext uri="{BB962C8B-B14F-4D97-AF65-F5344CB8AC3E}">
        <p14:creationId xmlns:p14="http://schemas.microsoft.com/office/powerpoint/2010/main" val="218882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6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37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31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285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54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75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75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82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132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2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73349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06755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51720" y="5949280"/>
            <a:ext cx="5004048" cy="535433"/>
          </a:xfrm>
          <a:prstGeom prst="rect">
            <a:avLst/>
          </a:prstGeom>
        </p:spPr>
      </p:pic>
      <p:sp>
        <p:nvSpPr>
          <p:cNvPr id="9" name="Footer Placeholder 4"/>
          <p:cNvSpPr txBox="1">
            <a:spLocks/>
          </p:cNvSpPr>
          <p:nvPr userDrawn="1"/>
        </p:nvSpPr>
        <p:spPr>
          <a:xfrm>
            <a:off x="467544" y="6483351"/>
            <a:ext cx="8208911" cy="37347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Health in All Policies workshop: the case of air pollution, urban health, and sustainability </a:t>
            </a:r>
            <a:br>
              <a:rPr lang="en-US" sz="1200" dirty="0" smtClean="0"/>
            </a:br>
            <a:r>
              <a:rPr lang="en-US" sz="1200" dirty="0" smtClean="0"/>
              <a:t>18-20 June 2018, Washington DC</a:t>
            </a:r>
            <a:endParaRPr lang="en-US" sz="1200" dirty="0"/>
          </a:p>
        </p:txBody>
      </p:sp>
    </p:spTree>
    <p:extLst>
      <p:ext uri="{BB962C8B-B14F-4D97-AF65-F5344CB8AC3E}">
        <p14:creationId xmlns:p14="http://schemas.microsoft.com/office/powerpoint/2010/main" val="213938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kern="1200">
          <a:solidFill>
            <a:srgbClr val="275C9D"/>
          </a:solidFill>
          <a:latin typeface="+mj-lt"/>
          <a:ea typeface="+mj-ea"/>
          <a:cs typeface="+mj-cs"/>
        </a:defRPr>
      </a:lvl1pPr>
    </p:titleStyle>
    <p:bodyStyle>
      <a:lvl1pPr marL="342900" indent="-342900" algn="l" defTabSz="914400" rtl="0" eaLnBrk="1" latinLnBrk="0" hangingPunct="1">
        <a:spcBef>
          <a:spcPct val="20000"/>
        </a:spcBef>
        <a:buClr>
          <a:srgbClr val="275C9D"/>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91153"/>
            <a:ext cx="7772400" cy="1470025"/>
          </a:xfrm>
        </p:spPr>
        <p:txBody>
          <a:bodyPr/>
          <a:lstStyle/>
          <a:p>
            <a:r>
              <a:rPr lang="en-US" dirty="0" smtClean="0"/>
              <a:t>Cultivating 21</a:t>
            </a:r>
            <a:r>
              <a:rPr lang="en-US" baseline="30000" dirty="0" smtClean="0"/>
              <a:t>st</a:t>
            </a:r>
            <a:r>
              <a:rPr lang="en-US" dirty="0" smtClean="0"/>
              <a:t> Century </a:t>
            </a:r>
            <a:r>
              <a:rPr lang="en-US" dirty="0" err="1" smtClean="0"/>
              <a:t>HiAP</a:t>
            </a:r>
            <a:r>
              <a:rPr lang="en-US" dirty="0" smtClean="0"/>
              <a:t/>
            </a:r>
            <a:br>
              <a:rPr lang="en-US" dirty="0" smtClean="0"/>
            </a:br>
            <a:r>
              <a:rPr lang="en-US" dirty="0" smtClean="0"/>
              <a:t>Practice-Change Opportunities</a:t>
            </a:r>
            <a:endParaRPr lang="en-US" dirty="0"/>
          </a:p>
        </p:txBody>
      </p:sp>
      <p:sp>
        <p:nvSpPr>
          <p:cNvPr id="5" name="Subtitle 4"/>
          <p:cNvSpPr>
            <a:spLocks noGrp="1"/>
          </p:cNvSpPr>
          <p:nvPr>
            <p:ph type="subTitle" idx="1"/>
          </p:nvPr>
        </p:nvSpPr>
        <p:spPr/>
        <p:txBody>
          <a:bodyPr/>
          <a:lstStyle/>
          <a:p>
            <a:r>
              <a:rPr lang="en-US" b="1" dirty="0" smtClean="0"/>
              <a:t>C. Anneta Arno, PhD., MPH, </a:t>
            </a:r>
          </a:p>
          <a:p>
            <a:r>
              <a:rPr lang="en-US" dirty="0" smtClean="0"/>
              <a:t>Director, Office of Health Equity </a:t>
            </a:r>
          </a:p>
        </p:txBody>
      </p:sp>
      <p:sp>
        <p:nvSpPr>
          <p:cNvPr id="6" name="TextBox 5"/>
          <p:cNvSpPr txBox="1"/>
          <p:nvPr/>
        </p:nvSpPr>
        <p:spPr>
          <a:xfrm>
            <a:off x="1866900" y="5336244"/>
            <a:ext cx="5410200" cy="523220"/>
          </a:xfrm>
          <a:prstGeom prst="rect">
            <a:avLst/>
          </a:prstGeom>
          <a:noFill/>
        </p:spPr>
        <p:txBody>
          <a:bodyPr wrap="square" rtlCol="0">
            <a:spAutoFit/>
          </a:bodyPr>
          <a:lstStyle/>
          <a:p>
            <a:r>
              <a:rPr lang="en-US" sz="1400" dirty="0" smtClean="0"/>
              <a:t>Workshop Session 1.3.1</a:t>
            </a:r>
            <a:r>
              <a:rPr lang="en-US" sz="1400" dirty="0"/>
              <a:t>. Health in All Policies in the SDGs era</a:t>
            </a:r>
          </a:p>
          <a:p>
            <a:endParaRPr lang="en-US" sz="14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971800" y="4621212"/>
            <a:ext cx="3200400" cy="429282"/>
          </a:xfrm>
          <a:prstGeom prst="rect">
            <a:avLst/>
          </a:prstGeom>
        </p:spPr>
      </p:pic>
    </p:spTree>
    <p:extLst>
      <p:ext uri="{BB962C8B-B14F-4D97-AF65-F5344CB8AC3E}">
        <p14:creationId xmlns:p14="http://schemas.microsoft.com/office/powerpoint/2010/main" val="292009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1774"/>
            <a:ext cx="8991600" cy="800100"/>
          </a:xfrm>
        </p:spPr>
        <p:txBody>
          <a:bodyPr>
            <a:normAutofit fontScale="90000"/>
          </a:bodyPr>
          <a:lstStyle/>
          <a:p>
            <a:r>
              <a:rPr lang="en-US" dirty="0" smtClean="0"/>
              <a:t>Louisville, KY: </a:t>
            </a:r>
            <a:br>
              <a:rPr lang="en-US" dirty="0" smtClean="0"/>
            </a:br>
            <a:r>
              <a:rPr lang="en-US" sz="2700" dirty="0" smtClean="0"/>
              <a:t>Mayor’s Healthy Hometown Movement (MHHM)</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5189910"/>
              </p:ext>
            </p:extLst>
          </p:nvPr>
        </p:nvGraphicFramePr>
        <p:xfrm>
          <a:off x="1485900" y="2057401"/>
          <a:ext cx="61722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562600" y="2098222"/>
            <a:ext cx="2231572" cy="738664"/>
          </a:xfrm>
          <a:prstGeom prst="rect">
            <a:avLst/>
          </a:prstGeom>
          <a:noFill/>
        </p:spPr>
        <p:txBody>
          <a:bodyPr wrap="square" rtlCol="0">
            <a:spAutoFit/>
          </a:bodyPr>
          <a:lstStyle/>
          <a:p>
            <a:r>
              <a:rPr lang="en-US" sz="2100" dirty="0">
                <a:solidFill>
                  <a:srgbClr val="7030A0"/>
                </a:solidFill>
              </a:rPr>
              <a:t>Public Health Department</a:t>
            </a:r>
          </a:p>
        </p:txBody>
      </p:sp>
      <p:sp>
        <p:nvSpPr>
          <p:cNvPr id="6" name="TextBox 5"/>
          <p:cNvSpPr txBox="1"/>
          <p:nvPr/>
        </p:nvSpPr>
        <p:spPr>
          <a:xfrm>
            <a:off x="7032171" y="4630198"/>
            <a:ext cx="1839686" cy="646331"/>
          </a:xfrm>
          <a:prstGeom prst="rect">
            <a:avLst/>
          </a:prstGeom>
          <a:noFill/>
        </p:spPr>
        <p:txBody>
          <a:bodyPr wrap="square" rtlCol="0">
            <a:spAutoFit/>
          </a:bodyPr>
          <a:lstStyle/>
          <a:p>
            <a:r>
              <a:rPr lang="en-US" b="1" dirty="0">
                <a:solidFill>
                  <a:schemeClr val="accent3">
                    <a:lumMod val="75000"/>
                  </a:schemeClr>
                </a:solidFill>
              </a:rPr>
              <a:t>Public Sector Partners</a:t>
            </a:r>
          </a:p>
        </p:txBody>
      </p:sp>
      <p:sp>
        <p:nvSpPr>
          <p:cNvPr id="7" name="TextBox 6"/>
          <p:cNvSpPr txBox="1"/>
          <p:nvPr/>
        </p:nvSpPr>
        <p:spPr>
          <a:xfrm>
            <a:off x="348343" y="4630198"/>
            <a:ext cx="1801586" cy="646331"/>
          </a:xfrm>
          <a:prstGeom prst="rect">
            <a:avLst/>
          </a:prstGeom>
          <a:noFill/>
        </p:spPr>
        <p:txBody>
          <a:bodyPr wrap="square" rtlCol="0">
            <a:spAutoFit/>
          </a:bodyPr>
          <a:lstStyle/>
          <a:p>
            <a:pPr algn="r"/>
            <a:r>
              <a:rPr lang="en-US" b="1" dirty="0">
                <a:solidFill>
                  <a:schemeClr val="accent1"/>
                </a:solidFill>
              </a:rPr>
              <a:t>Community Partners</a:t>
            </a:r>
          </a:p>
        </p:txBody>
      </p:sp>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pic>
        <p:nvPicPr>
          <p:cNvPr id="9" name="Picture 2" descr="Louisville, KY Skyline 16 by Rich Hoyer @ louisvillepics.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03928">
            <a:off x="461935" y="1745566"/>
            <a:ext cx="2663321" cy="19595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593360">
            <a:off x="322779" y="1913556"/>
            <a:ext cx="2922949" cy="369332"/>
          </a:xfrm>
          <a:prstGeom prst="rect">
            <a:avLst/>
          </a:prstGeom>
          <a:noFill/>
        </p:spPr>
        <p:txBody>
          <a:bodyPr wrap="square" rtlCol="0">
            <a:spAutoFit/>
          </a:bodyPr>
          <a:lstStyle/>
          <a:p>
            <a:r>
              <a:rPr lang="en-US" b="1" dirty="0" smtClean="0">
                <a:solidFill>
                  <a:schemeClr val="bg1"/>
                </a:solidFill>
              </a:rPr>
              <a:t>Louisville, KY Context</a:t>
            </a:r>
            <a:endParaRPr lang="en-US" b="1" dirty="0">
              <a:solidFill>
                <a:schemeClr val="bg1"/>
              </a:solidFill>
            </a:endParaRPr>
          </a:p>
        </p:txBody>
      </p:sp>
    </p:spTree>
    <p:extLst>
      <p:ext uri="{BB962C8B-B14F-4D97-AF65-F5344CB8AC3E}">
        <p14:creationId xmlns:p14="http://schemas.microsoft.com/office/powerpoint/2010/main" val="12164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00100"/>
          </a:xfrm>
          <a:solidFill>
            <a:schemeClr val="accent3">
              <a:lumMod val="75000"/>
            </a:schemeClr>
          </a:solidFill>
        </p:spPr>
        <p:txBody>
          <a:bodyPr/>
          <a:lstStyle/>
          <a:p>
            <a:r>
              <a:rPr lang="en-US" dirty="0" smtClean="0">
                <a:solidFill>
                  <a:schemeClr val="bg1"/>
                </a:solidFill>
              </a:rPr>
              <a:t>MHHM Leadership Team</a:t>
            </a:r>
            <a:endParaRPr lang="en-US" dirty="0">
              <a:solidFill>
                <a:schemeClr val="bg1"/>
              </a:solidFill>
            </a:endParaRPr>
          </a:p>
        </p:txBody>
      </p:sp>
      <p:sp>
        <p:nvSpPr>
          <p:cNvPr id="3" name="Content Placeholder 2"/>
          <p:cNvSpPr>
            <a:spLocks noGrp="1"/>
          </p:cNvSpPr>
          <p:nvPr>
            <p:ph sz="half" idx="1"/>
          </p:nvPr>
        </p:nvSpPr>
        <p:spPr>
          <a:xfrm>
            <a:off x="457200" y="1905001"/>
            <a:ext cx="4648200" cy="4033792"/>
          </a:xfrm>
        </p:spPr>
        <p:txBody>
          <a:bodyPr>
            <a:normAutofit/>
          </a:bodyPr>
          <a:lstStyle/>
          <a:p>
            <a:pPr>
              <a:buClr>
                <a:schemeClr val="accent3">
                  <a:lumMod val="75000"/>
                </a:schemeClr>
              </a:buClr>
            </a:pPr>
            <a:r>
              <a:rPr lang="en-US" sz="2000" b="1" dirty="0">
                <a:solidFill>
                  <a:schemeClr val="accent3">
                    <a:lumMod val="75000"/>
                  </a:schemeClr>
                </a:solidFill>
              </a:rPr>
              <a:t>Public Health &amp; </a:t>
            </a:r>
            <a:r>
              <a:rPr lang="en-US" sz="2000" b="1" dirty="0" smtClean="0">
                <a:solidFill>
                  <a:schemeClr val="accent3">
                    <a:lumMod val="75000"/>
                  </a:schemeClr>
                </a:solidFill>
              </a:rPr>
              <a:t>Wellness = Chair </a:t>
            </a:r>
            <a:endParaRPr lang="en-US" sz="1600" b="1" dirty="0">
              <a:solidFill>
                <a:schemeClr val="accent3">
                  <a:lumMod val="75000"/>
                </a:schemeClr>
              </a:solidFill>
            </a:endParaRPr>
          </a:p>
          <a:p>
            <a:pPr>
              <a:buClr>
                <a:schemeClr val="accent3">
                  <a:lumMod val="75000"/>
                </a:schemeClr>
              </a:buClr>
            </a:pPr>
            <a:r>
              <a:rPr lang="en-US" sz="2000" dirty="0"/>
              <a:t>Metro Parks</a:t>
            </a:r>
          </a:p>
          <a:p>
            <a:pPr>
              <a:buClr>
                <a:schemeClr val="accent3">
                  <a:lumMod val="75000"/>
                </a:schemeClr>
              </a:buClr>
            </a:pPr>
            <a:r>
              <a:rPr lang="en-US" sz="2000" dirty="0"/>
              <a:t>Public Works</a:t>
            </a:r>
          </a:p>
          <a:p>
            <a:pPr>
              <a:buClr>
                <a:schemeClr val="accent3">
                  <a:lumMod val="75000"/>
                </a:schemeClr>
              </a:buClr>
            </a:pPr>
            <a:r>
              <a:rPr lang="en-US" sz="2000" dirty="0"/>
              <a:t>Codes &amp; Regulations</a:t>
            </a:r>
          </a:p>
          <a:p>
            <a:pPr>
              <a:buClr>
                <a:schemeClr val="accent3">
                  <a:lumMod val="75000"/>
                </a:schemeClr>
              </a:buClr>
            </a:pPr>
            <a:r>
              <a:rPr lang="en-US" sz="2000" dirty="0"/>
              <a:t>Human Resources</a:t>
            </a:r>
          </a:p>
          <a:p>
            <a:pPr>
              <a:buClr>
                <a:schemeClr val="accent3">
                  <a:lumMod val="75000"/>
                </a:schemeClr>
              </a:buClr>
            </a:pPr>
            <a:r>
              <a:rPr lang="en-US" sz="2000" dirty="0"/>
              <a:t>Economic Growth &amp; Innovation</a:t>
            </a:r>
          </a:p>
          <a:p>
            <a:pPr>
              <a:buClr>
                <a:schemeClr val="accent3">
                  <a:lumMod val="75000"/>
                </a:schemeClr>
              </a:buClr>
            </a:pPr>
            <a:r>
              <a:rPr lang="en-US" sz="2000" dirty="0"/>
              <a:t>Louisville Metro Police Department</a:t>
            </a:r>
          </a:p>
          <a:p>
            <a:pPr>
              <a:buClr>
                <a:schemeClr val="accent3">
                  <a:lumMod val="75000"/>
                </a:schemeClr>
              </a:buClr>
            </a:pPr>
            <a:r>
              <a:rPr lang="en-US" sz="2000" dirty="0"/>
              <a:t>Community Services and Revitalization</a:t>
            </a:r>
          </a:p>
        </p:txBody>
      </p:sp>
      <p:sp>
        <p:nvSpPr>
          <p:cNvPr id="4" name="Content Placeholder 3"/>
          <p:cNvSpPr>
            <a:spLocks noGrp="1"/>
          </p:cNvSpPr>
          <p:nvPr>
            <p:ph sz="half" idx="2"/>
          </p:nvPr>
        </p:nvSpPr>
        <p:spPr>
          <a:xfrm>
            <a:off x="4748784" y="2298975"/>
            <a:ext cx="4038600" cy="4152754"/>
          </a:xfrm>
        </p:spPr>
        <p:txBody>
          <a:bodyPr>
            <a:normAutofit/>
          </a:bodyPr>
          <a:lstStyle/>
          <a:p>
            <a:pPr>
              <a:buClr>
                <a:schemeClr val="accent3">
                  <a:lumMod val="75000"/>
                </a:schemeClr>
              </a:buClr>
            </a:pPr>
            <a:r>
              <a:rPr lang="en-US" sz="2000" dirty="0"/>
              <a:t>Transit Authority of River City</a:t>
            </a:r>
          </a:p>
          <a:p>
            <a:pPr>
              <a:buClr>
                <a:schemeClr val="accent3">
                  <a:lumMod val="75000"/>
                </a:schemeClr>
              </a:buClr>
            </a:pPr>
            <a:r>
              <a:rPr lang="en-US" sz="2000" dirty="0"/>
              <a:t>Jefferson County Public Schools</a:t>
            </a:r>
          </a:p>
          <a:p>
            <a:pPr>
              <a:buClr>
                <a:schemeClr val="accent3">
                  <a:lumMod val="75000"/>
                </a:schemeClr>
              </a:buClr>
            </a:pPr>
            <a:r>
              <a:rPr lang="en-US" sz="2000" dirty="0"/>
              <a:t>Human Relations Commission</a:t>
            </a:r>
          </a:p>
          <a:p>
            <a:pPr>
              <a:buClr>
                <a:schemeClr val="accent3">
                  <a:lumMod val="75000"/>
                </a:schemeClr>
              </a:buClr>
            </a:pPr>
            <a:r>
              <a:rPr lang="en-US" sz="2000" dirty="0"/>
              <a:t>Louisville Metro Council</a:t>
            </a:r>
          </a:p>
          <a:p>
            <a:pPr>
              <a:buClr>
                <a:schemeClr val="accent3">
                  <a:lumMod val="75000"/>
                </a:schemeClr>
              </a:buClr>
            </a:pPr>
            <a:r>
              <a:rPr lang="en-US" sz="2000" dirty="0"/>
              <a:t>Housing Authority</a:t>
            </a:r>
          </a:p>
          <a:p>
            <a:pPr>
              <a:buClr>
                <a:schemeClr val="accent3">
                  <a:lumMod val="75000"/>
                </a:schemeClr>
              </a:buClr>
            </a:pPr>
            <a:r>
              <a:rPr lang="en-US" sz="2000" dirty="0"/>
              <a:t>Emergency Management Agency</a:t>
            </a:r>
          </a:p>
          <a:p>
            <a:pPr>
              <a:buClr>
                <a:schemeClr val="accent3">
                  <a:lumMod val="75000"/>
                </a:schemeClr>
              </a:buClr>
            </a:pPr>
            <a:r>
              <a:rPr lang="en-US" sz="2000" dirty="0"/>
              <a:t>Air Pollution Control District</a:t>
            </a:r>
          </a:p>
        </p:txBody>
      </p:sp>
      <p:sp>
        <p:nvSpPr>
          <p:cNvPr id="5" name="TextBox 4"/>
          <p:cNvSpPr txBox="1"/>
          <p:nvPr/>
        </p:nvSpPr>
        <p:spPr>
          <a:xfrm>
            <a:off x="3271157" y="1375103"/>
            <a:ext cx="2754086" cy="369332"/>
          </a:xfrm>
          <a:prstGeom prst="rect">
            <a:avLst/>
          </a:prstGeom>
          <a:noFill/>
        </p:spPr>
        <p:txBody>
          <a:bodyPr wrap="square" rtlCol="0">
            <a:spAutoFit/>
          </a:bodyPr>
          <a:lstStyle/>
          <a:p>
            <a:r>
              <a:rPr lang="en-US" b="1" dirty="0">
                <a:solidFill>
                  <a:schemeClr val="accent3">
                    <a:lumMod val="75000"/>
                  </a:schemeClr>
                </a:solidFill>
              </a:rPr>
              <a:t>Public Sector Partners</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3789902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235"/>
            <a:ext cx="8229600" cy="557965"/>
          </a:xfrm>
        </p:spPr>
        <p:txBody>
          <a:bodyPr>
            <a:normAutofit fontScale="90000"/>
          </a:bodyPr>
          <a:lstStyle/>
          <a:p>
            <a:pPr algn="ctr"/>
            <a:r>
              <a:rPr lang="en-US" dirty="0"/>
              <a:t/>
            </a:r>
            <a:br>
              <a:rPr lang="en-US" dirty="0"/>
            </a:br>
            <a:r>
              <a:rPr lang="en-US" dirty="0" smtClean="0"/>
              <a:t>                 </a:t>
            </a:r>
            <a:br>
              <a:rPr lang="en-US" dirty="0" smtClean="0"/>
            </a:br>
            <a:r>
              <a:rPr lang="en-US" sz="1800" b="1" dirty="0" smtClean="0">
                <a:solidFill>
                  <a:srgbClr val="C00000"/>
                </a:solidFill>
              </a:rPr>
              <a:t>Public Health 3.0 – 21</a:t>
            </a:r>
            <a:r>
              <a:rPr lang="en-US" sz="1800" b="1" baseline="30000" dirty="0" smtClean="0">
                <a:solidFill>
                  <a:srgbClr val="C00000"/>
                </a:solidFill>
              </a:rPr>
              <a:t>st</a:t>
            </a:r>
            <a:r>
              <a:rPr lang="en-US" sz="1800" b="1" dirty="0" smtClean="0">
                <a:solidFill>
                  <a:srgbClr val="C00000"/>
                </a:solidFill>
              </a:rPr>
              <a:t> Century </a:t>
            </a:r>
            <a:r>
              <a:rPr lang="en-US" sz="1800" b="1" dirty="0">
                <a:solidFill>
                  <a:srgbClr val="C00000"/>
                </a:solidFill>
              </a:rPr>
              <a:t>Leadership</a:t>
            </a:r>
            <a:r>
              <a:rPr lang="en-US" b="1" dirty="0">
                <a:solidFill>
                  <a:srgbClr val="C00000"/>
                </a:solidFill>
              </a:rPr>
              <a:t/>
            </a:r>
            <a:br>
              <a:rPr lang="en-US" b="1" dirty="0">
                <a:solidFill>
                  <a:srgbClr val="C00000"/>
                </a:solidFill>
              </a:rPr>
            </a:br>
            <a:r>
              <a:rPr lang="en-US" b="1" dirty="0">
                <a:solidFill>
                  <a:srgbClr val="C00000"/>
                </a:solidFill>
              </a:rPr>
              <a:t/>
            </a:r>
            <a:br>
              <a:rPr lang="en-US" b="1" dirty="0">
                <a:solidFill>
                  <a:srgbClr val="C00000"/>
                </a:solidFill>
              </a:rPr>
            </a:br>
            <a:r>
              <a:rPr lang="en-US" dirty="0"/>
              <a:t> </a:t>
            </a:r>
            <a:endParaRPr lang="en-US" sz="2325"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78933937"/>
              </p:ext>
            </p:extLst>
          </p:nvPr>
        </p:nvGraphicFramePr>
        <p:xfrm>
          <a:off x="152400" y="1042235"/>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a:xfrm>
            <a:off x="4572000" y="1507070"/>
            <a:ext cx="4419600" cy="4699129"/>
          </a:xfrm>
        </p:spPr>
        <p:txBody>
          <a:bodyPr>
            <a:normAutofit fontScale="70000" lnSpcReduction="20000"/>
          </a:bodyPr>
          <a:lstStyle/>
          <a:p>
            <a:pPr fontAlgn="t">
              <a:buClr>
                <a:schemeClr val="accent2"/>
              </a:buClr>
              <a:buFont typeface="Wingdings" panose="05000000000000000000" pitchFamily="2" charset="2"/>
              <a:buChar char="ü"/>
            </a:pPr>
            <a:r>
              <a:rPr lang="en-US" dirty="0"/>
              <a:t>Promote </a:t>
            </a:r>
            <a:r>
              <a:rPr lang="en-US" dirty="0" smtClean="0"/>
              <a:t>a Culture </a:t>
            </a:r>
            <a:r>
              <a:rPr lang="en-US" dirty="0"/>
              <a:t>of Health and Wellness </a:t>
            </a:r>
          </a:p>
          <a:p>
            <a:pPr fontAlgn="t">
              <a:buClr>
                <a:schemeClr val="accent2"/>
              </a:buClr>
              <a:buFont typeface="Wingdings" panose="05000000000000000000" pitchFamily="2" charset="2"/>
              <a:buChar char="ü"/>
            </a:pPr>
            <a:endParaRPr lang="en-US" dirty="0"/>
          </a:p>
          <a:p>
            <a:pPr fontAlgn="t">
              <a:buClr>
                <a:schemeClr val="accent2"/>
              </a:buClr>
              <a:buFont typeface="Wingdings" panose="05000000000000000000" pitchFamily="2" charset="2"/>
              <a:buChar char="ü"/>
            </a:pPr>
            <a:r>
              <a:rPr lang="en-US" dirty="0" smtClean="0"/>
              <a:t>Address the </a:t>
            </a:r>
            <a:r>
              <a:rPr lang="en-US" dirty="0"/>
              <a:t>Social </a:t>
            </a:r>
            <a:r>
              <a:rPr lang="en-US" dirty="0" smtClean="0"/>
              <a:t>Determinants of Health</a:t>
            </a:r>
            <a:endParaRPr lang="en-US" dirty="0"/>
          </a:p>
          <a:p>
            <a:pPr fontAlgn="t">
              <a:buClr>
                <a:schemeClr val="accent2"/>
              </a:buClr>
              <a:buFont typeface="Wingdings" panose="05000000000000000000" pitchFamily="2" charset="2"/>
              <a:buChar char="ü"/>
            </a:pPr>
            <a:endParaRPr lang="en-US" dirty="0"/>
          </a:p>
          <a:p>
            <a:pPr fontAlgn="t">
              <a:buClr>
                <a:schemeClr val="accent2"/>
              </a:buClr>
              <a:buFont typeface="Wingdings" panose="05000000000000000000" pitchFamily="2" charset="2"/>
              <a:buChar char="ü"/>
            </a:pPr>
            <a:r>
              <a:rPr lang="en-US" dirty="0"/>
              <a:t>Strengthen Public-Private Partnerships</a:t>
            </a:r>
          </a:p>
          <a:p>
            <a:pPr fontAlgn="t">
              <a:buClr>
                <a:schemeClr val="accent2"/>
              </a:buClr>
              <a:buFont typeface="Wingdings" panose="05000000000000000000" pitchFamily="2" charset="2"/>
              <a:buChar char="ü"/>
            </a:pPr>
            <a:endParaRPr lang="en-US" dirty="0"/>
          </a:p>
          <a:p>
            <a:pPr fontAlgn="t">
              <a:buClr>
                <a:schemeClr val="accent2"/>
              </a:buClr>
              <a:buFont typeface="Wingdings" panose="05000000000000000000" pitchFamily="2" charset="2"/>
              <a:buChar char="ü"/>
            </a:pPr>
            <a:r>
              <a:rPr lang="en-US" dirty="0" smtClean="0"/>
              <a:t>Close the Chasm between Clinical </a:t>
            </a:r>
            <a:r>
              <a:rPr lang="en-US" dirty="0"/>
              <a:t>Medicine </a:t>
            </a:r>
            <a:r>
              <a:rPr lang="en-US" dirty="0" smtClean="0"/>
              <a:t>and Public Health </a:t>
            </a:r>
            <a:endParaRPr lang="en-US" dirty="0"/>
          </a:p>
          <a:p>
            <a:pPr fontAlgn="t">
              <a:buClr>
                <a:schemeClr val="accent2"/>
              </a:buClr>
              <a:buFont typeface="Wingdings" panose="05000000000000000000" pitchFamily="2" charset="2"/>
              <a:buChar char="ü"/>
            </a:pPr>
            <a:endParaRPr lang="en-US" dirty="0"/>
          </a:p>
          <a:p>
            <a:pPr fontAlgn="t">
              <a:buClr>
                <a:schemeClr val="accent2"/>
              </a:buClr>
              <a:buFont typeface="Wingdings" panose="05000000000000000000" pitchFamily="2" charset="2"/>
              <a:buChar char="ü"/>
            </a:pPr>
            <a:r>
              <a:rPr lang="en-US" dirty="0" smtClean="0"/>
              <a:t> Apply Data </a:t>
            </a:r>
            <a:r>
              <a:rPr lang="en-US" dirty="0"/>
              <a:t>Driven &amp; </a:t>
            </a:r>
            <a:r>
              <a:rPr lang="en-US" dirty="0" smtClean="0"/>
              <a:t>Outcomes- approach to Program and Policy Development</a:t>
            </a:r>
            <a:endParaRPr lang="en-US" dirty="0"/>
          </a:p>
          <a:p>
            <a:endParaRPr lang="en-US" dirty="0"/>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pic>
        <p:nvPicPr>
          <p:cNvPr id="8" name="Picture 2" descr="DC-Health-Logo-notag-4C-RGB-300pp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256" y="536790"/>
            <a:ext cx="2400299" cy="48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24555" y="533494"/>
            <a:ext cx="5562600" cy="461665"/>
          </a:xfrm>
          <a:prstGeom prst="rect">
            <a:avLst/>
          </a:prstGeom>
          <a:noFill/>
        </p:spPr>
        <p:txBody>
          <a:bodyPr wrap="square" rtlCol="0">
            <a:spAutoFit/>
          </a:bodyPr>
          <a:lstStyle/>
          <a:p>
            <a:r>
              <a:rPr lang="en-US" sz="2400" dirty="0" smtClean="0"/>
              <a:t>3-Pronged Role &amp; 5 Strategic Priorities</a:t>
            </a:r>
            <a:endParaRPr lang="en-US" sz="2400" dirty="0"/>
          </a:p>
        </p:txBody>
      </p:sp>
      <p:pic>
        <p:nvPicPr>
          <p:cNvPr id="10" name="Picture 2" descr="http://travelchannel.sndimg.com/content/dam/images/travel/fullset/2014/09/25/7a/dc_horizon_1024x575.jpg.rend.tccom.616.462.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68257">
            <a:off x="259195" y="4449764"/>
            <a:ext cx="1800747" cy="1773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6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729302"/>
            <a:ext cx="7543800" cy="830075"/>
          </a:xfrm>
          <a:solidFill>
            <a:schemeClr val="accent2"/>
          </a:solidFill>
        </p:spPr>
        <p:txBody>
          <a:bodyPr>
            <a:normAutofit/>
          </a:bodyPr>
          <a:lstStyle/>
          <a:p>
            <a:pPr algn="ctr"/>
            <a:r>
              <a:rPr lang="en-US" sz="3600" b="1" dirty="0">
                <a:solidFill>
                  <a:schemeClr val="bg1"/>
                </a:solidFill>
              </a:rPr>
              <a:t>OHE – Office of Health Equity</a:t>
            </a:r>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p:txBody>
      </p:sp>
      <p:sp>
        <p:nvSpPr>
          <p:cNvPr id="5" name="Content Placeholder 4"/>
          <p:cNvSpPr>
            <a:spLocks noGrp="1"/>
          </p:cNvSpPr>
          <p:nvPr>
            <p:ph sz="half" idx="4294967295"/>
          </p:nvPr>
        </p:nvSpPr>
        <p:spPr>
          <a:xfrm>
            <a:off x="946403" y="1877561"/>
            <a:ext cx="7296912" cy="3263504"/>
          </a:xfrm>
        </p:spPr>
        <p:txBody>
          <a:bodyPr>
            <a:normAutofit/>
          </a:bodyPr>
          <a:lstStyle/>
          <a:p>
            <a:pPr marL="0" indent="0" algn="ctr">
              <a:buNone/>
            </a:pPr>
            <a:r>
              <a:rPr lang="en-US" sz="1800" b="1" dirty="0">
                <a:solidFill>
                  <a:schemeClr val="accent2"/>
                </a:solidFill>
              </a:rPr>
              <a:t>MISSION:</a:t>
            </a:r>
          </a:p>
          <a:p>
            <a:pPr marL="0" indent="0" algn="ctr">
              <a:buNone/>
            </a:pPr>
            <a:r>
              <a:rPr lang="en-US" sz="1800" i="1" dirty="0"/>
              <a:t>“The Office of Health Equity works to address the root cause of health disparities, </a:t>
            </a:r>
            <a:r>
              <a:rPr lang="en-US" sz="1800" b="1" i="1" u="sng" dirty="0">
                <a:solidFill>
                  <a:schemeClr val="accent2"/>
                </a:solidFill>
                <a:effectLst>
                  <a:outerShdw blurRad="38100" dist="38100" dir="2700000" algn="tl">
                    <a:srgbClr val="000000">
                      <a:alpha val="43137"/>
                    </a:srgbClr>
                  </a:outerShdw>
                </a:effectLst>
              </a:rPr>
              <a:t>beyond</a:t>
            </a:r>
            <a:r>
              <a:rPr lang="en-US" sz="1800" b="1" i="1" dirty="0">
                <a:solidFill>
                  <a:schemeClr val="accent2"/>
                </a:solidFill>
              </a:rPr>
              <a:t> healthcare and health behaviors</a:t>
            </a:r>
            <a:r>
              <a:rPr lang="en-US" sz="1800" i="1" dirty="0"/>
              <a:t>, by supporting projects, policies and research that will enable every resident to achieve their optimal level of health. </a:t>
            </a:r>
          </a:p>
          <a:p>
            <a:pPr marL="0" indent="0" algn="ctr">
              <a:buNone/>
            </a:pPr>
            <a:r>
              <a:rPr lang="en-US" sz="1800" i="1" dirty="0"/>
              <a:t>The Office achieves its mission by informing, educating, and empowering people about health issues and facilitating multi-sector partnerships to identify and solve community health problems related to the social determinants of health.”</a:t>
            </a:r>
          </a:p>
          <a:p>
            <a:pPr algn="ctr"/>
            <a:endParaRPr lang="en-US" sz="1800" i="1" dirty="0"/>
          </a:p>
          <a:p>
            <a:pPr marL="0" indent="0">
              <a:buNone/>
            </a:pPr>
            <a:endParaRPr lang="en-US" dirty="0"/>
          </a:p>
          <a:p>
            <a:endParaRPr lang="en-US" dirty="0"/>
          </a:p>
        </p:txBody>
      </p:sp>
      <p:sp>
        <p:nvSpPr>
          <p:cNvPr id="7" name="TextBox 6"/>
          <p:cNvSpPr txBox="1"/>
          <p:nvPr/>
        </p:nvSpPr>
        <p:spPr>
          <a:xfrm>
            <a:off x="152401" y="4817900"/>
            <a:ext cx="8686800" cy="646331"/>
          </a:xfrm>
          <a:prstGeom prst="rect">
            <a:avLst/>
          </a:prstGeom>
          <a:noFill/>
        </p:spPr>
        <p:txBody>
          <a:bodyPr wrap="square" rtlCol="0">
            <a:spAutoFit/>
          </a:bodyPr>
          <a:lstStyle/>
          <a:p>
            <a:pPr algn="ctr"/>
            <a:r>
              <a:rPr lang="en-US" b="1" dirty="0">
                <a:solidFill>
                  <a:schemeClr val="accent2"/>
                </a:solidFill>
              </a:rPr>
              <a:t>OVERARCHING GOAL</a:t>
            </a:r>
            <a:r>
              <a:rPr lang="en-US" b="1" dirty="0" smtClean="0">
                <a:solidFill>
                  <a:schemeClr val="accent2"/>
                </a:solidFill>
              </a:rPr>
              <a:t>:</a:t>
            </a:r>
          </a:p>
          <a:p>
            <a:pPr algn="ctr"/>
            <a:r>
              <a:rPr lang="en-US" b="1" dirty="0" smtClean="0">
                <a:solidFill>
                  <a:schemeClr val="accent2"/>
                </a:solidFill>
              </a:rPr>
              <a:t> </a:t>
            </a:r>
            <a:r>
              <a:rPr lang="en-US" b="1" dirty="0">
                <a:solidFill>
                  <a:schemeClr val="accent2"/>
                </a:solidFill>
              </a:rPr>
              <a:t>Improve Context for Equitable Opportunities for Health in DC</a:t>
            </a:r>
            <a:endParaRPr lang="en-US" dirty="0">
              <a:solidFill>
                <a:schemeClr val="accent2"/>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pic>
        <p:nvPicPr>
          <p:cNvPr id="8" name="Picture 2" descr="DC-Health-Logo-notag-4C-RGB-300p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00210"/>
            <a:ext cx="2400299" cy="48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14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rot="5400000">
            <a:off x="3253635" y="354697"/>
            <a:ext cx="2536248" cy="5891681"/>
          </a:xfrm>
          <a:prstGeom prst="round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50326352"/>
              </p:ext>
            </p:extLst>
          </p:nvPr>
        </p:nvGraphicFramePr>
        <p:xfrm>
          <a:off x="546188" y="1399721"/>
          <a:ext cx="827116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
        <p:nvSpPr>
          <p:cNvPr id="11" name="TextBox 10"/>
          <p:cNvSpPr txBox="1"/>
          <p:nvPr/>
        </p:nvSpPr>
        <p:spPr>
          <a:xfrm flipH="1">
            <a:off x="3023538" y="31190"/>
            <a:ext cx="3124200" cy="863206"/>
          </a:xfrm>
          <a:prstGeom prst="rect">
            <a:avLst/>
          </a:prstGeom>
          <a:noFill/>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Health &amp; Human Service Cluster</a:t>
            </a:r>
            <a:endParaRPr lang="en-US" sz="2400" b="1" dirty="0">
              <a:solidFill>
                <a:srgbClr val="C00000"/>
              </a:solidFill>
              <a:effectLst>
                <a:outerShdw blurRad="38100" dist="38100" dir="2700000" algn="tl">
                  <a:srgbClr val="000000">
                    <a:alpha val="43137"/>
                  </a:srgbClr>
                </a:outerShdw>
              </a:effectLst>
            </a:endParaRPr>
          </a:p>
        </p:txBody>
      </p:sp>
      <p:sp>
        <p:nvSpPr>
          <p:cNvPr id="13" name="Rectangle 12"/>
          <p:cNvSpPr/>
          <p:nvPr/>
        </p:nvSpPr>
        <p:spPr>
          <a:xfrm>
            <a:off x="3258210" y="823586"/>
            <a:ext cx="2590800" cy="5080268"/>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flipH="1">
            <a:off x="3345872" y="872267"/>
            <a:ext cx="3264649" cy="5355312"/>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Behavioral Health</a:t>
            </a:r>
          </a:p>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Health Care Finance</a:t>
            </a:r>
          </a:p>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Child </a:t>
            </a:r>
            <a:r>
              <a:rPr lang="en-US" dirty="0">
                <a:solidFill>
                  <a:schemeClr val="tx1">
                    <a:lumMod val="50000"/>
                    <a:lumOff val="50000"/>
                  </a:schemeClr>
                </a:solidFill>
              </a:rPr>
              <a:t>&amp; Family </a:t>
            </a:r>
            <a:r>
              <a:rPr lang="en-US" dirty="0" smtClean="0">
                <a:solidFill>
                  <a:schemeClr val="tx1">
                    <a:lumMod val="50000"/>
                    <a:lumOff val="50000"/>
                  </a:schemeClr>
                </a:solidFill>
              </a:rPr>
              <a:t>Services</a:t>
            </a:r>
          </a:p>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Human Services</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smtClean="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smtClean="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smtClean="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smtClean="0"/>
          </a:p>
          <a:p>
            <a:pPr marL="285750" indent="-285750">
              <a:buClr>
                <a:srgbClr val="C00000"/>
              </a:buClr>
              <a:buFont typeface="Arial" panose="020B0604020202020204" pitchFamily="34" charset="0"/>
              <a:buChar char="•"/>
            </a:pPr>
            <a:endParaRPr lang="en-US" dirty="0" smtClean="0"/>
          </a:p>
          <a:p>
            <a:pPr marL="285750" indent="-285750">
              <a:buClr>
                <a:srgbClr val="C00000"/>
              </a:buClr>
              <a:buFont typeface="Arial" panose="020B0604020202020204" pitchFamily="34" charset="0"/>
              <a:buChar char="•"/>
            </a:pPr>
            <a:endParaRPr lang="en-US" dirty="0" smtClean="0"/>
          </a:p>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Office </a:t>
            </a:r>
            <a:r>
              <a:rPr lang="en-US" dirty="0">
                <a:solidFill>
                  <a:schemeClr val="tx1">
                    <a:lumMod val="50000"/>
                    <a:lumOff val="50000"/>
                  </a:schemeClr>
                </a:solidFill>
              </a:rPr>
              <a:t>on Aging</a:t>
            </a:r>
          </a:p>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Disability Services</a:t>
            </a:r>
          </a:p>
          <a:p>
            <a:pPr marL="285750" indent="-285750">
              <a:buClr>
                <a:srgbClr val="C00000"/>
              </a:buClr>
              <a:buFont typeface="Arial" panose="020B0604020202020204" pitchFamily="34" charset="0"/>
              <a:buChar char="•"/>
            </a:pPr>
            <a:r>
              <a:rPr lang="en-US" dirty="0" smtClean="0">
                <a:solidFill>
                  <a:schemeClr val="tx1">
                    <a:lumMod val="50000"/>
                    <a:lumOff val="50000"/>
                  </a:schemeClr>
                </a:solidFill>
              </a:rPr>
              <a:t>Youth Rehabilitation Services</a:t>
            </a:r>
            <a:endParaRPr lang="en-US" dirty="0">
              <a:solidFill>
                <a:schemeClr val="tx1">
                  <a:lumMod val="50000"/>
                  <a:lumOff val="50000"/>
                </a:schemeClr>
              </a:solidFill>
            </a:endParaRPr>
          </a:p>
          <a:p>
            <a:pPr marL="285750" indent="-285750">
              <a:buClr>
                <a:srgbClr val="C00000"/>
              </a:buClr>
              <a:buFont typeface="Arial" panose="020B0604020202020204" pitchFamily="34" charset="0"/>
              <a:buChar char="•"/>
            </a:pPr>
            <a:endParaRPr lang="en-US" dirty="0"/>
          </a:p>
        </p:txBody>
      </p:sp>
      <p:cxnSp>
        <p:nvCxnSpPr>
          <p:cNvPr id="19" name="Straight Connector 18"/>
          <p:cNvCxnSpPr/>
          <p:nvPr/>
        </p:nvCxnSpPr>
        <p:spPr>
          <a:xfrm flipH="1">
            <a:off x="5094177" y="2265253"/>
            <a:ext cx="2061945" cy="9404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951270" y="3730380"/>
            <a:ext cx="2516330" cy="86768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306315" y="3715915"/>
            <a:ext cx="2310649" cy="21161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01726" y="847927"/>
            <a:ext cx="8903767" cy="5333932"/>
          </a:xfrm>
          <a:prstGeom prst="ellipse">
            <a:avLst/>
          </a:prstGeom>
          <a:no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rot="16200000">
            <a:off x="1034411" y="4213919"/>
            <a:ext cx="1368852" cy="1248328"/>
          </a:xfrm>
          <a:prstGeom prst="hexagon">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flipH="1">
            <a:off x="1896305" y="2093260"/>
            <a:ext cx="5275766" cy="461665"/>
          </a:xfrm>
          <a:prstGeom prst="rect">
            <a:avLst/>
          </a:prstGeom>
          <a:noFill/>
        </p:spPr>
        <p:txBody>
          <a:bodyPr wrap="square" rtlCol="0">
            <a:spAutoFit/>
          </a:bodyPr>
          <a:lstStyle/>
          <a:p>
            <a:pPr algn="ctr"/>
            <a:r>
              <a:rPr lang="en-US" sz="2400" b="1" dirty="0" smtClean="0">
                <a:solidFill>
                  <a:schemeClr val="bg2">
                    <a:lumMod val="50000"/>
                  </a:schemeClr>
                </a:solidFill>
              </a:rPr>
              <a:t>Original “Coalition-of-the-Willing”</a:t>
            </a:r>
            <a:endParaRPr lang="en-US" sz="2400" b="1" dirty="0">
              <a:solidFill>
                <a:schemeClr val="bg2">
                  <a:lumMod val="50000"/>
                </a:schemeClr>
              </a:solidFill>
            </a:endParaRPr>
          </a:p>
        </p:txBody>
      </p:sp>
      <p:cxnSp>
        <p:nvCxnSpPr>
          <p:cNvPr id="30" name="Straight Connector 29"/>
          <p:cNvCxnSpPr/>
          <p:nvPr/>
        </p:nvCxnSpPr>
        <p:spPr>
          <a:xfrm flipH="1">
            <a:off x="2081645" y="4110612"/>
            <a:ext cx="1620357" cy="5150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09351" y="4623127"/>
            <a:ext cx="880629" cy="369332"/>
          </a:xfrm>
          <a:prstGeom prst="rect">
            <a:avLst/>
          </a:prstGeom>
          <a:noFill/>
        </p:spPr>
        <p:txBody>
          <a:bodyPr wrap="square" rtlCol="0">
            <a:spAutoFit/>
          </a:bodyPr>
          <a:lstStyle/>
          <a:p>
            <a:r>
              <a:rPr lang="en-US" dirty="0" smtClean="0">
                <a:solidFill>
                  <a:schemeClr val="bg1"/>
                </a:solidFill>
              </a:rPr>
              <a:t>DDOT</a:t>
            </a:r>
            <a:endParaRPr lang="en-US" dirty="0">
              <a:solidFill>
                <a:schemeClr val="bg1"/>
              </a:solidFill>
            </a:endParaRPr>
          </a:p>
        </p:txBody>
      </p:sp>
      <p:sp>
        <p:nvSpPr>
          <p:cNvPr id="37" name="TextBox 36"/>
          <p:cNvSpPr txBox="1"/>
          <p:nvPr/>
        </p:nvSpPr>
        <p:spPr>
          <a:xfrm>
            <a:off x="193822" y="700942"/>
            <a:ext cx="2721013" cy="1015663"/>
          </a:xfrm>
          <a:prstGeom prst="rect">
            <a:avLst/>
          </a:prstGeom>
          <a:noFill/>
        </p:spPr>
        <p:txBody>
          <a:bodyPr wrap="square" rtlCol="0">
            <a:spAutoFit/>
          </a:bodyPr>
          <a:lstStyle/>
          <a:p>
            <a:r>
              <a:rPr lang="en-US" sz="2000" b="1" dirty="0" smtClean="0">
                <a:solidFill>
                  <a:srgbClr val="7030A0"/>
                </a:solidFill>
              </a:rPr>
              <a:t>Mayor’s </a:t>
            </a:r>
          </a:p>
          <a:p>
            <a:r>
              <a:rPr lang="en-US" sz="2000" b="1" dirty="0" smtClean="0">
                <a:solidFill>
                  <a:srgbClr val="7030A0"/>
                </a:solidFill>
              </a:rPr>
              <a:t>Resilience </a:t>
            </a:r>
          </a:p>
          <a:p>
            <a:r>
              <a:rPr lang="en-US" sz="2000" b="1" dirty="0" smtClean="0">
                <a:solidFill>
                  <a:srgbClr val="7030A0"/>
                </a:solidFill>
              </a:rPr>
              <a:t>Cabinet</a:t>
            </a:r>
            <a:endParaRPr lang="en-US" sz="2000" b="1" dirty="0">
              <a:solidFill>
                <a:srgbClr val="7030A0"/>
              </a:solidFill>
            </a:endParaRPr>
          </a:p>
        </p:txBody>
      </p:sp>
      <p:sp>
        <p:nvSpPr>
          <p:cNvPr id="38" name="TextBox 37"/>
          <p:cNvSpPr txBox="1"/>
          <p:nvPr/>
        </p:nvSpPr>
        <p:spPr>
          <a:xfrm>
            <a:off x="0" y="5464019"/>
            <a:ext cx="2533653" cy="923330"/>
          </a:xfrm>
          <a:prstGeom prst="rect">
            <a:avLst/>
          </a:prstGeom>
          <a:noFill/>
        </p:spPr>
        <p:txBody>
          <a:bodyPr wrap="square" rtlCol="0">
            <a:spAutoFit/>
          </a:bodyPr>
          <a:lstStyle/>
          <a:p>
            <a:r>
              <a:rPr lang="en-US" dirty="0" smtClean="0">
                <a:solidFill>
                  <a:srgbClr val="7030A0"/>
                </a:solidFill>
              </a:rPr>
              <a:t>Commission on Climate Change &amp; Resilience </a:t>
            </a:r>
            <a:endParaRPr lang="en-US" dirty="0">
              <a:solidFill>
                <a:srgbClr val="7030A0"/>
              </a:solidFill>
            </a:endParaRPr>
          </a:p>
        </p:txBody>
      </p:sp>
      <p:pic>
        <p:nvPicPr>
          <p:cNvPr id="39" name="Picture 2" descr="DC-Health-Logo-notag-4C-RGB-300pp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2002" y="3399881"/>
            <a:ext cx="1475232" cy="30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Hexagon 39"/>
          <p:cNvSpPr/>
          <p:nvPr/>
        </p:nvSpPr>
        <p:spPr>
          <a:xfrm rot="16200000">
            <a:off x="245738" y="3106216"/>
            <a:ext cx="1368852" cy="1248328"/>
          </a:xfrm>
          <a:prstGeom prst="hexago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flipH="1">
            <a:off x="400085" y="3304413"/>
            <a:ext cx="1064122" cy="738664"/>
          </a:xfrm>
          <a:prstGeom prst="rect">
            <a:avLst/>
          </a:prstGeom>
          <a:noFill/>
        </p:spPr>
        <p:txBody>
          <a:bodyPr wrap="square" rtlCol="0">
            <a:spAutoFit/>
          </a:bodyPr>
          <a:lstStyle/>
          <a:p>
            <a:pPr algn="ctr"/>
            <a:r>
              <a:rPr lang="en-US" sz="1400" dirty="0" smtClean="0">
                <a:solidFill>
                  <a:schemeClr val="bg1"/>
                </a:solidFill>
              </a:rPr>
              <a:t>DC Housing Authority</a:t>
            </a:r>
            <a:endParaRPr lang="en-US" sz="1400" dirty="0">
              <a:solidFill>
                <a:schemeClr val="bg1"/>
              </a:solidFill>
            </a:endParaRPr>
          </a:p>
        </p:txBody>
      </p:sp>
      <p:cxnSp>
        <p:nvCxnSpPr>
          <p:cNvPr id="42" name="Straight Connector 41"/>
          <p:cNvCxnSpPr/>
          <p:nvPr/>
        </p:nvCxnSpPr>
        <p:spPr>
          <a:xfrm flipH="1">
            <a:off x="1185840" y="3755162"/>
            <a:ext cx="2516162" cy="3492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Hexagon 48"/>
          <p:cNvSpPr/>
          <p:nvPr/>
        </p:nvSpPr>
        <p:spPr>
          <a:xfrm rot="16200000">
            <a:off x="662075" y="1940187"/>
            <a:ext cx="1368852" cy="1248328"/>
          </a:xfrm>
          <a:prstGeom prst="hexagon">
            <a:avLst/>
          </a:prstGeom>
          <a:solidFill>
            <a:srgbClr val="C57B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863238" y="2371264"/>
            <a:ext cx="1011477" cy="523220"/>
          </a:xfrm>
          <a:prstGeom prst="rect">
            <a:avLst/>
          </a:prstGeom>
          <a:noFill/>
        </p:spPr>
        <p:txBody>
          <a:bodyPr wrap="square" rtlCol="0">
            <a:spAutoFit/>
          </a:bodyPr>
          <a:lstStyle/>
          <a:p>
            <a:pPr algn="ctr"/>
            <a:r>
              <a:rPr lang="en-US" sz="1400" dirty="0" smtClean="0">
                <a:solidFill>
                  <a:schemeClr val="bg1"/>
                </a:solidFill>
              </a:rPr>
              <a:t>Economic  Dev.</a:t>
            </a:r>
            <a:endParaRPr lang="en-US" sz="1400" dirty="0">
              <a:solidFill>
                <a:schemeClr val="bg1"/>
              </a:solidFill>
            </a:endParaRPr>
          </a:p>
        </p:txBody>
      </p:sp>
    </p:spTree>
    <p:extLst>
      <p:ext uri="{BB962C8B-B14F-4D97-AF65-F5344CB8AC3E}">
        <p14:creationId xmlns:p14="http://schemas.microsoft.com/office/powerpoint/2010/main" val="55660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Mayor's Resilience </a:t>
            </a:r>
            <a:r>
              <a:rPr lang="en-US" b="1" dirty="0" smtClean="0">
                <a:solidFill>
                  <a:srgbClr val="7030A0"/>
                </a:solidFill>
              </a:rPr>
              <a:t>Cabinet</a:t>
            </a:r>
            <a:endParaRPr lang="en-US" dirty="0">
              <a:solidFill>
                <a:srgbClr val="7030A0"/>
              </a:solidFill>
            </a:endParaRPr>
          </a:p>
        </p:txBody>
      </p:sp>
      <p:sp>
        <p:nvSpPr>
          <p:cNvPr id="3" name="Content Placeholder 2"/>
          <p:cNvSpPr>
            <a:spLocks noGrp="1"/>
          </p:cNvSpPr>
          <p:nvPr>
            <p:ph idx="1"/>
          </p:nvPr>
        </p:nvSpPr>
        <p:spPr>
          <a:xfrm>
            <a:off x="457200" y="1295400"/>
            <a:ext cx="8229600" cy="4525963"/>
          </a:xfrm>
        </p:spPr>
        <p:txBody>
          <a:bodyPr>
            <a:normAutofit fontScale="47500" lnSpcReduction="20000"/>
          </a:bodyPr>
          <a:lstStyle/>
          <a:p>
            <a:pPr fontAlgn="base"/>
            <a:r>
              <a:rPr lang="en-US" b="1" dirty="0" smtClean="0">
                <a:solidFill>
                  <a:srgbClr val="0070C0"/>
                </a:solidFill>
              </a:rPr>
              <a:t>Rashad </a:t>
            </a:r>
            <a:r>
              <a:rPr lang="en-US" b="1" dirty="0">
                <a:solidFill>
                  <a:srgbClr val="0070C0"/>
                </a:solidFill>
              </a:rPr>
              <a:t>Young</a:t>
            </a:r>
            <a:r>
              <a:rPr lang="en-US" dirty="0"/>
              <a:t> (City Administrator, Executive Office of the Mayor)</a:t>
            </a:r>
          </a:p>
          <a:p>
            <a:pPr fontAlgn="base"/>
            <a:r>
              <a:rPr lang="en-US" b="1" dirty="0">
                <a:solidFill>
                  <a:srgbClr val="0070C0"/>
                </a:solidFill>
              </a:rPr>
              <a:t>Kevin Donahue</a:t>
            </a:r>
            <a:r>
              <a:rPr lang="en-US" dirty="0"/>
              <a:t> (Deputy City Administrator and Deputy Mayor for Public Safety and Justice, Executive Office of the Mayor)</a:t>
            </a:r>
          </a:p>
          <a:p>
            <a:pPr fontAlgn="base"/>
            <a:r>
              <a:rPr lang="en-US" b="1" dirty="0" err="1">
                <a:solidFill>
                  <a:srgbClr val="0070C0"/>
                </a:solidFill>
              </a:rPr>
              <a:t>Hyesook</a:t>
            </a:r>
            <a:r>
              <a:rPr lang="en-US" b="1" dirty="0">
                <a:solidFill>
                  <a:srgbClr val="0070C0"/>
                </a:solidFill>
              </a:rPr>
              <a:t> Chung</a:t>
            </a:r>
            <a:r>
              <a:rPr lang="en-US" dirty="0"/>
              <a:t> (Deputy Mayor for Health and Human Services, Executive Office of the Mayor)</a:t>
            </a:r>
          </a:p>
          <a:p>
            <a:pPr fontAlgn="base"/>
            <a:r>
              <a:rPr lang="en-US" b="1" dirty="0">
                <a:solidFill>
                  <a:srgbClr val="0070C0"/>
                </a:solidFill>
              </a:rPr>
              <a:t>Courtney Snowden</a:t>
            </a:r>
            <a:r>
              <a:rPr lang="en-US" dirty="0"/>
              <a:t> (Deputy Mayor for Greater Economic Opportunity, Executive Office of the Mayor)</a:t>
            </a:r>
          </a:p>
          <a:p>
            <a:pPr fontAlgn="base"/>
            <a:r>
              <a:rPr lang="en-US" b="1" dirty="0"/>
              <a:t>Keith Anderson</a:t>
            </a:r>
            <a:r>
              <a:rPr lang="en-US" dirty="0"/>
              <a:t> (Director, Department of Parks and Recreation)</a:t>
            </a:r>
          </a:p>
          <a:p>
            <a:pPr fontAlgn="base"/>
            <a:r>
              <a:rPr lang="en-US" b="1" dirty="0">
                <a:solidFill>
                  <a:srgbClr val="7030A0"/>
                </a:solidFill>
              </a:rPr>
              <a:t>Kevin Bush</a:t>
            </a:r>
            <a:r>
              <a:rPr lang="en-US" dirty="0">
                <a:solidFill>
                  <a:srgbClr val="7030A0"/>
                </a:solidFill>
              </a:rPr>
              <a:t> (Chief Resilience Officer, Executive Office of the Mayor)</a:t>
            </a:r>
          </a:p>
          <a:p>
            <a:pPr fontAlgn="base"/>
            <a:r>
              <a:rPr lang="en-US" b="1" dirty="0"/>
              <a:t>Odie Donald</a:t>
            </a:r>
            <a:r>
              <a:rPr lang="en-US" dirty="0"/>
              <a:t> (Director, Department of Employment Services)</a:t>
            </a:r>
          </a:p>
          <a:p>
            <a:pPr fontAlgn="base"/>
            <a:r>
              <a:rPr lang="en-US" b="1" dirty="0"/>
              <a:t>Polly Donaldson</a:t>
            </a:r>
            <a:r>
              <a:rPr lang="en-US" dirty="0"/>
              <a:t> (Director, Department of Housing and Community Development)</a:t>
            </a:r>
          </a:p>
          <a:p>
            <a:pPr fontAlgn="base"/>
            <a:r>
              <a:rPr lang="en-US" b="1" dirty="0"/>
              <a:t>Greer Gillis</a:t>
            </a:r>
            <a:r>
              <a:rPr lang="en-US" dirty="0"/>
              <a:t> (Director, Department of General Services)</a:t>
            </a:r>
          </a:p>
          <a:p>
            <a:pPr fontAlgn="base"/>
            <a:r>
              <a:rPr lang="en-US" b="1" dirty="0"/>
              <a:t>Jeff </a:t>
            </a:r>
            <a:r>
              <a:rPr lang="en-US" b="1" dirty="0" err="1"/>
              <a:t>Marootian</a:t>
            </a:r>
            <a:r>
              <a:rPr lang="en-US" dirty="0"/>
              <a:t> (Director, Department of Transportation)</a:t>
            </a:r>
          </a:p>
          <a:p>
            <a:pPr fontAlgn="base"/>
            <a:r>
              <a:rPr lang="en-US" b="1" dirty="0">
                <a:solidFill>
                  <a:srgbClr val="C00000"/>
                </a:solidFill>
              </a:rPr>
              <a:t>Dr. </a:t>
            </a:r>
            <a:r>
              <a:rPr lang="en-US" b="1" dirty="0" err="1">
                <a:solidFill>
                  <a:srgbClr val="C00000"/>
                </a:solidFill>
              </a:rPr>
              <a:t>LaQuandra</a:t>
            </a:r>
            <a:r>
              <a:rPr lang="en-US" b="1" dirty="0">
                <a:solidFill>
                  <a:srgbClr val="C00000"/>
                </a:solidFill>
              </a:rPr>
              <a:t> Nesbitt</a:t>
            </a:r>
            <a:r>
              <a:rPr lang="en-US" dirty="0">
                <a:solidFill>
                  <a:srgbClr val="C00000"/>
                </a:solidFill>
              </a:rPr>
              <a:t> (Director, Department of Health)</a:t>
            </a:r>
          </a:p>
          <a:p>
            <a:pPr fontAlgn="base"/>
            <a:r>
              <a:rPr lang="en-US" b="1" dirty="0"/>
              <a:t>Jenny Reed</a:t>
            </a:r>
            <a:r>
              <a:rPr lang="en-US" dirty="0"/>
              <a:t> (Director, Office of Budget and Performance Management)</a:t>
            </a:r>
          </a:p>
          <a:p>
            <a:pPr fontAlgn="base"/>
            <a:r>
              <a:rPr lang="en-US" b="1" dirty="0"/>
              <a:t>Chris Rodriguez</a:t>
            </a:r>
            <a:r>
              <a:rPr lang="en-US" dirty="0"/>
              <a:t> (Director, Homeland Security and Emergency Management Agency)</a:t>
            </a:r>
          </a:p>
          <a:p>
            <a:pPr fontAlgn="base"/>
            <a:r>
              <a:rPr lang="en-US" b="1" dirty="0"/>
              <a:t>Jed Ross</a:t>
            </a:r>
            <a:r>
              <a:rPr lang="en-US" dirty="0"/>
              <a:t> (Chief Risk Officer, Office of Risk management)</a:t>
            </a:r>
          </a:p>
          <a:p>
            <a:pPr fontAlgn="base"/>
            <a:r>
              <a:rPr lang="en-US" b="1" dirty="0">
                <a:solidFill>
                  <a:schemeClr val="accent6">
                    <a:lumMod val="75000"/>
                  </a:schemeClr>
                </a:solidFill>
              </a:rPr>
              <a:t>Eric Shaw</a:t>
            </a:r>
            <a:r>
              <a:rPr lang="en-US" dirty="0">
                <a:solidFill>
                  <a:schemeClr val="accent6">
                    <a:lumMod val="75000"/>
                  </a:schemeClr>
                </a:solidFill>
              </a:rPr>
              <a:t> (Director, Office of Planning)</a:t>
            </a:r>
          </a:p>
          <a:p>
            <a:pPr fontAlgn="base"/>
            <a:r>
              <a:rPr lang="en-US" b="1" dirty="0"/>
              <a:t>Barney </a:t>
            </a:r>
            <a:r>
              <a:rPr lang="en-US" b="1" dirty="0" err="1"/>
              <a:t>Krucoff</a:t>
            </a:r>
            <a:r>
              <a:rPr lang="en-US" dirty="0"/>
              <a:t>, (Acting Chief Technology Officer, Office of the Chief Technology Officer)</a:t>
            </a:r>
          </a:p>
          <a:p>
            <a:pPr fontAlgn="base"/>
            <a:r>
              <a:rPr lang="en-US" b="1" dirty="0">
                <a:solidFill>
                  <a:schemeClr val="accent3">
                    <a:lumMod val="75000"/>
                  </a:schemeClr>
                </a:solidFill>
              </a:rPr>
              <a:t>Tommy Wells</a:t>
            </a:r>
            <a:r>
              <a:rPr lang="en-US" dirty="0">
                <a:solidFill>
                  <a:schemeClr val="accent3">
                    <a:lumMod val="75000"/>
                  </a:schemeClr>
                </a:solidFill>
              </a:rPr>
              <a:t> (Director, Department of Energy and Environment)</a:t>
            </a:r>
          </a:p>
          <a:p>
            <a:endParaRPr lang="en-US" dirty="0">
              <a:solidFill>
                <a:schemeClr val="accent3">
                  <a:lumMod val="75000"/>
                </a:schemeClr>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11806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DC Health Equity Report </a:t>
            </a:r>
            <a:r>
              <a:rPr lang="en-US" dirty="0" smtClean="0">
                <a:solidFill>
                  <a:schemeClr val="accent1"/>
                </a:solidFill>
              </a:rPr>
              <a:t>2018*</a:t>
            </a:r>
            <a:endParaRPr lang="en-US" dirty="0"/>
          </a:p>
        </p:txBody>
      </p:sp>
      <p:pic>
        <p:nvPicPr>
          <p:cNvPr id="7" name="Content Placeholder 6"/>
          <p:cNvPicPr>
            <a:picLocks noGrp="1"/>
          </p:cNvPicPr>
          <p:nvPr>
            <p:ph sz="half" idx="1"/>
          </p:nvPr>
        </p:nvPicPr>
        <p:blipFill>
          <a:blip r:embed="rId3"/>
          <a:stretch>
            <a:fillRect/>
          </a:stretch>
        </p:blipFill>
        <p:spPr>
          <a:xfrm>
            <a:off x="227457" y="1488530"/>
            <a:ext cx="3430143" cy="4525963"/>
          </a:xfrm>
          <a:prstGeom prst="rect">
            <a:avLst/>
          </a:prstGeom>
        </p:spPr>
      </p:pic>
      <p:sp>
        <p:nvSpPr>
          <p:cNvPr id="8" name="Content Placeholder 7"/>
          <p:cNvSpPr>
            <a:spLocks noGrp="1"/>
          </p:cNvSpPr>
          <p:nvPr>
            <p:ph sz="half" idx="2"/>
          </p:nvPr>
        </p:nvSpPr>
        <p:spPr>
          <a:xfrm>
            <a:off x="4009644" y="1390206"/>
            <a:ext cx="4876800" cy="4372074"/>
          </a:xfrm>
          <a:ln>
            <a:solidFill>
              <a:schemeClr val="bg2">
                <a:lumMod val="50000"/>
              </a:schemeClr>
            </a:solidFill>
          </a:ln>
        </p:spPr>
        <p:txBody>
          <a:bodyPr>
            <a:normAutofit fontScale="92500" lnSpcReduction="20000"/>
          </a:bodyPr>
          <a:lstStyle/>
          <a:p>
            <a:pPr marL="0" indent="0">
              <a:buNone/>
            </a:pPr>
            <a:r>
              <a:rPr lang="en-US" sz="2000" b="1" dirty="0" smtClean="0">
                <a:solidFill>
                  <a:schemeClr val="tx1">
                    <a:lumMod val="50000"/>
                    <a:lumOff val="50000"/>
                  </a:schemeClr>
                </a:solidFill>
              </a:rPr>
              <a:t>Recommendations:</a:t>
            </a:r>
          </a:p>
          <a:p>
            <a:pPr marL="0" indent="0">
              <a:buNone/>
            </a:pPr>
            <a:r>
              <a:rPr lang="en-US" sz="2000" b="1" i="1" dirty="0" smtClean="0">
                <a:solidFill>
                  <a:schemeClr val="bg2">
                    <a:lumMod val="50000"/>
                  </a:schemeClr>
                </a:solidFill>
              </a:rPr>
              <a:t>Proactive </a:t>
            </a:r>
            <a:r>
              <a:rPr lang="en-US" sz="2000" b="1" i="1" dirty="0">
                <a:solidFill>
                  <a:schemeClr val="bg2">
                    <a:lumMod val="50000"/>
                  </a:schemeClr>
                </a:solidFill>
              </a:rPr>
              <a:t>multi-sector solutions are essential to meaningful transformational change</a:t>
            </a:r>
            <a:r>
              <a:rPr lang="en-US" sz="2000" b="1" i="1" dirty="0" smtClean="0">
                <a:solidFill>
                  <a:schemeClr val="bg2">
                    <a:lumMod val="50000"/>
                  </a:schemeClr>
                </a:solidFill>
              </a:rPr>
              <a:t>.</a:t>
            </a:r>
          </a:p>
          <a:p>
            <a:pPr lvl="0">
              <a:buClr>
                <a:schemeClr val="bg2">
                  <a:lumMod val="50000"/>
                </a:schemeClr>
              </a:buClr>
              <a:buFont typeface="Wingdings" panose="05000000000000000000" pitchFamily="2" charset="2"/>
              <a:buChar char="v"/>
            </a:pPr>
            <a:r>
              <a:rPr lang="en-US" sz="1600" dirty="0" smtClean="0"/>
              <a:t>Recognize </a:t>
            </a:r>
            <a:r>
              <a:rPr lang="en-US" sz="1600" dirty="0"/>
              <a:t>that eliminating inequities provides a huge opportunity to invest in community. Inequity is not acceptable, and everyone stands to gain by eliminating inequity</a:t>
            </a:r>
            <a:r>
              <a:rPr lang="en-US" sz="1600" dirty="0" smtClean="0"/>
              <a:t>.</a:t>
            </a:r>
          </a:p>
          <a:p>
            <a:pPr lvl="0">
              <a:buClr>
                <a:schemeClr val="bg2">
                  <a:lumMod val="50000"/>
                </a:schemeClr>
              </a:buClr>
              <a:buFont typeface="Wingdings" panose="05000000000000000000" pitchFamily="2" charset="2"/>
              <a:buChar char="v"/>
            </a:pPr>
            <a:endParaRPr lang="en-US" sz="1600" dirty="0"/>
          </a:p>
          <a:p>
            <a:pPr>
              <a:buClr>
                <a:schemeClr val="bg2">
                  <a:lumMod val="50000"/>
                </a:schemeClr>
              </a:buClr>
              <a:buFont typeface="Wingdings" panose="05000000000000000000" pitchFamily="2" charset="2"/>
              <a:buChar char="v"/>
            </a:pPr>
            <a:r>
              <a:rPr lang="en-US" sz="1600" dirty="0"/>
              <a:t>Develop a multifaceted </a:t>
            </a:r>
            <a:r>
              <a:rPr lang="en-US" sz="1600" b="1" dirty="0">
                <a:solidFill>
                  <a:schemeClr val="bg2">
                    <a:lumMod val="50000"/>
                  </a:schemeClr>
                </a:solidFill>
              </a:rPr>
              <a:t>“Health-In-All Policies” </a:t>
            </a:r>
            <a:r>
              <a:rPr lang="en-US" sz="1600" dirty="0"/>
              <a:t>approach in order to improve the health of all District residents, </a:t>
            </a:r>
            <a:r>
              <a:rPr lang="en-US" sz="1600" i="1" dirty="0">
                <a:solidFill>
                  <a:schemeClr val="bg2">
                    <a:lumMod val="50000"/>
                  </a:schemeClr>
                </a:solidFill>
              </a:rPr>
              <a:t>including achieving health equity</a:t>
            </a:r>
            <a:r>
              <a:rPr lang="en-US" sz="1600" dirty="0" smtClean="0"/>
              <a:t>.</a:t>
            </a:r>
          </a:p>
          <a:p>
            <a:pPr>
              <a:buClr>
                <a:schemeClr val="bg2">
                  <a:lumMod val="50000"/>
                </a:schemeClr>
              </a:buClr>
              <a:buFont typeface="Wingdings" panose="05000000000000000000" pitchFamily="2" charset="2"/>
              <a:buChar char="v"/>
            </a:pPr>
            <a:endParaRPr lang="en-US" sz="1600" dirty="0"/>
          </a:p>
          <a:p>
            <a:pPr>
              <a:buClr>
                <a:schemeClr val="bg2">
                  <a:lumMod val="50000"/>
                </a:schemeClr>
              </a:buClr>
              <a:buFont typeface="Wingdings" panose="05000000000000000000" pitchFamily="2" charset="2"/>
              <a:buChar char="v"/>
            </a:pPr>
            <a:r>
              <a:rPr lang="en-US" sz="1600" dirty="0" smtClean="0"/>
              <a:t>Develop </a:t>
            </a:r>
            <a:r>
              <a:rPr lang="en-US" sz="1600" dirty="0"/>
              <a:t>equity goals, and measure and monitor the impact of social policy on health to ensure goals and improved outcomes are being accomplished. Monitor changes in health equity over time and place to help identify the impact of adverse policies and practices.</a:t>
            </a:r>
          </a:p>
          <a:p>
            <a:pPr marL="0" indent="0">
              <a:buNone/>
            </a:pPr>
            <a:r>
              <a:rPr lang="en-US" sz="1600" dirty="0" smtClean="0"/>
              <a:t> </a:t>
            </a:r>
            <a:endParaRPr lang="en-US" sz="1600" dirty="0"/>
          </a:p>
          <a:p>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
        <p:nvSpPr>
          <p:cNvPr id="9" name="TextBox 8"/>
          <p:cNvSpPr txBox="1"/>
          <p:nvPr/>
        </p:nvSpPr>
        <p:spPr>
          <a:xfrm>
            <a:off x="5448300" y="5454503"/>
            <a:ext cx="3429000" cy="307777"/>
          </a:xfrm>
          <a:prstGeom prst="rect">
            <a:avLst/>
          </a:prstGeom>
          <a:noFill/>
        </p:spPr>
        <p:txBody>
          <a:bodyPr wrap="square" rtlCol="0">
            <a:spAutoFit/>
          </a:bodyPr>
          <a:lstStyle/>
          <a:p>
            <a:pPr algn="r"/>
            <a:r>
              <a:rPr lang="en-US" sz="1400" i="1" dirty="0" smtClean="0">
                <a:solidFill>
                  <a:schemeClr val="bg1">
                    <a:lumMod val="50000"/>
                  </a:schemeClr>
                </a:solidFill>
              </a:rPr>
              <a:t>*DC HER 2018 - coming soon</a:t>
            </a:r>
            <a:endParaRPr lang="en-US" sz="1400" i="1" dirty="0">
              <a:solidFill>
                <a:schemeClr val="bg1">
                  <a:lumMod val="50000"/>
                </a:schemeClr>
              </a:solidFill>
            </a:endParaRPr>
          </a:p>
        </p:txBody>
      </p:sp>
      <p:sp>
        <p:nvSpPr>
          <p:cNvPr id="10" name="TextBox 9"/>
          <p:cNvSpPr txBox="1"/>
          <p:nvPr/>
        </p:nvSpPr>
        <p:spPr>
          <a:xfrm flipH="1">
            <a:off x="227457" y="1488530"/>
            <a:ext cx="3734944" cy="338554"/>
          </a:xfrm>
          <a:prstGeom prst="rect">
            <a:avLst/>
          </a:prstGeom>
          <a:noFill/>
        </p:spPr>
        <p:txBody>
          <a:bodyPr wrap="square" rtlCol="0">
            <a:spAutoFit/>
          </a:bodyPr>
          <a:lstStyle/>
          <a:p>
            <a:pPr algn="ctr"/>
            <a:r>
              <a:rPr lang="en-US" sz="1600" b="1" dirty="0" smtClean="0">
                <a:solidFill>
                  <a:schemeClr val="bg2">
                    <a:lumMod val="50000"/>
                  </a:schemeClr>
                </a:solidFill>
              </a:rPr>
              <a:t>SDH: Interconnected Pathways</a:t>
            </a:r>
            <a:endParaRPr lang="en-US" sz="1600" b="1" dirty="0">
              <a:solidFill>
                <a:schemeClr val="bg2">
                  <a:lumMod val="50000"/>
                </a:schemeClr>
              </a:solidFill>
            </a:endParaRPr>
          </a:p>
        </p:txBody>
      </p:sp>
    </p:spTree>
    <p:extLst>
      <p:ext uri="{BB962C8B-B14F-4D97-AF65-F5344CB8AC3E}">
        <p14:creationId xmlns:p14="http://schemas.microsoft.com/office/powerpoint/2010/main" val="269624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isville, KY Skyline 16 by Rich Hoyer @ louisvillepic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03928">
            <a:off x="899227" y="750950"/>
            <a:ext cx="4512882" cy="33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http://www.corporatecleaninggroup.com/wp-content/uploads/2013/09/skyline-kansas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85" y="3732210"/>
            <a:ext cx="5014913" cy="1821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http://travelchannel.sndimg.com/content/dam/images/travel/fullset/2014/09/25/7a/dc_horizon_1024x575.jpg.rend.tccom.616.46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68257">
            <a:off x="4325471" y="1077121"/>
            <a:ext cx="4212233" cy="4148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509123">
            <a:off x="1265527" y="1244056"/>
            <a:ext cx="1952779" cy="415498"/>
          </a:xfrm>
          <a:prstGeom prst="rect">
            <a:avLst/>
          </a:prstGeom>
          <a:noFill/>
        </p:spPr>
        <p:txBody>
          <a:bodyPr wrap="none" rtlCol="0">
            <a:spAutoFit/>
          </a:bodyPr>
          <a:lstStyle/>
          <a:p>
            <a:r>
              <a:rPr lang="en-US" sz="2100" b="1" dirty="0">
                <a:solidFill>
                  <a:schemeClr val="bg1"/>
                </a:solidFill>
              </a:rPr>
              <a:t>Louisville, KY</a:t>
            </a:r>
          </a:p>
        </p:txBody>
      </p:sp>
      <p:sp>
        <p:nvSpPr>
          <p:cNvPr id="3" name="TextBox 2"/>
          <p:cNvSpPr txBox="1"/>
          <p:nvPr/>
        </p:nvSpPr>
        <p:spPr>
          <a:xfrm>
            <a:off x="1115222" y="4877215"/>
            <a:ext cx="2857916" cy="415498"/>
          </a:xfrm>
          <a:prstGeom prst="rect">
            <a:avLst/>
          </a:prstGeom>
          <a:noFill/>
        </p:spPr>
        <p:txBody>
          <a:bodyPr wrap="square" rtlCol="0">
            <a:spAutoFit/>
          </a:bodyPr>
          <a:lstStyle/>
          <a:p>
            <a:r>
              <a:rPr lang="en-US" sz="2100" b="1" dirty="0">
                <a:solidFill>
                  <a:schemeClr val="bg1"/>
                </a:solidFill>
                <a:effectLst>
                  <a:outerShdw blurRad="38100" dist="38100" dir="2700000" algn="tl">
                    <a:srgbClr val="000000">
                      <a:alpha val="43137"/>
                    </a:srgbClr>
                  </a:outerShdw>
                </a:effectLst>
              </a:rPr>
              <a:t>Kansas City, MO</a:t>
            </a:r>
          </a:p>
        </p:txBody>
      </p:sp>
      <p:sp>
        <p:nvSpPr>
          <p:cNvPr id="4" name="TextBox 3"/>
          <p:cNvSpPr txBox="1"/>
          <p:nvPr/>
        </p:nvSpPr>
        <p:spPr>
          <a:xfrm rot="1357188">
            <a:off x="3963746" y="4250954"/>
            <a:ext cx="3108833"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Washington, DC</a:t>
            </a:r>
          </a:p>
        </p:txBody>
      </p:sp>
    </p:spTree>
    <p:extLst>
      <p:ext uri="{BB962C8B-B14F-4D97-AF65-F5344CB8AC3E}">
        <p14:creationId xmlns:p14="http://schemas.microsoft.com/office/powerpoint/2010/main" val="2040086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cycling.com/sites/bicycling.com/files/styles/slideshow-desktop/public/slides/best_cities_1.gif?itok=32aFNeo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3107" y="1640974"/>
            <a:ext cx="6307479" cy="4215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6389720" y="4333842"/>
            <a:ext cx="2612205" cy="1177245"/>
          </a:xfrm>
          <a:prstGeom prst="rect">
            <a:avLst/>
          </a:prstGeom>
          <a:noFill/>
        </p:spPr>
        <p:txBody>
          <a:bodyPr wrap="square" rtlCol="0">
            <a:spAutoFit/>
          </a:bodyPr>
          <a:lstStyle/>
          <a:p>
            <a:r>
              <a:rPr lang="en-US" sz="1500" b="1" dirty="0">
                <a:solidFill>
                  <a:srgbClr val="FFC000"/>
                </a:solidFill>
              </a:rPr>
              <a:t>2010 America’s Top 50 Bike-Friendly Cities </a:t>
            </a:r>
          </a:p>
          <a:p>
            <a:pPr marL="214313" indent="-214313">
              <a:buFont typeface="Arial" panose="020B0604020202020204" pitchFamily="34" charset="0"/>
              <a:buChar char="•"/>
            </a:pPr>
            <a:r>
              <a:rPr lang="en-US" sz="1350" b="1" i="1" dirty="0">
                <a:solidFill>
                  <a:schemeClr val="accent1"/>
                </a:solidFill>
              </a:rPr>
              <a:t>Washington DC = #13</a:t>
            </a:r>
          </a:p>
          <a:p>
            <a:pPr marL="214313" indent="-214313">
              <a:buFont typeface="Arial" panose="020B0604020202020204" pitchFamily="34" charset="0"/>
              <a:buChar char="•"/>
            </a:pPr>
            <a:r>
              <a:rPr lang="en-US" sz="1350" b="1" i="1" dirty="0">
                <a:solidFill>
                  <a:schemeClr val="accent1"/>
                </a:solidFill>
              </a:rPr>
              <a:t>Louisville #21</a:t>
            </a:r>
          </a:p>
          <a:p>
            <a:pPr marL="214313" indent="-214313">
              <a:buFont typeface="Arial" panose="020B0604020202020204" pitchFamily="34" charset="0"/>
              <a:buChar char="•"/>
            </a:pPr>
            <a:r>
              <a:rPr lang="en-US" sz="1350" b="1" i="1" dirty="0">
                <a:solidFill>
                  <a:schemeClr val="accent1"/>
                </a:solidFill>
              </a:rPr>
              <a:t>Kansas City, Mo = #32</a:t>
            </a:r>
          </a:p>
        </p:txBody>
      </p:sp>
      <p:sp>
        <p:nvSpPr>
          <p:cNvPr id="7" name="Title 1"/>
          <p:cNvSpPr txBox="1">
            <a:spLocks/>
          </p:cNvSpPr>
          <p:nvPr/>
        </p:nvSpPr>
        <p:spPr>
          <a:xfrm>
            <a:off x="325571" y="1218197"/>
            <a:ext cx="8229600" cy="8001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sz="3000" b="1" dirty="0">
                <a:solidFill>
                  <a:schemeClr val="accent1"/>
                </a:solidFill>
              </a:rPr>
              <a:t>3 Cities &amp; Contrasting Contexts</a:t>
            </a:r>
            <a:r>
              <a:rPr lang="en-US" sz="3000" b="1" dirty="0">
                <a:solidFill>
                  <a:schemeClr val="accent2">
                    <a:lumMod val="75000"/>
                  </a:schemeClr>
                </a:solidFill>
              </a:rPr>
              <a:t/>
            </a:r>
            <a:br>
              <a:rPr lang="en-US" sz="3000" b="1" dirty="0">
                <a:solidFill>
                  <a:schemeClr val="accent2">
                    <a:lumMod val="75000"/>
                  </a:schemeClr>
                </a:solidFill>
              </a:rPr>
            </a:br>
            <a:r>
              <a:rPr lang="en-US" sz="1500" b="1" i="1" dirty="0" smtClean="0"/>
              <a:t>USA ATIONAL </a:t>
            </a:r>
            <a:r>
              <a:rPr lang="en-US" sz="1500" b="1" i="1" dirty="0"/>
              <a:t>CONTEXT</a:t>
            </a:r>
            <a:endParaRPr lang="en-US" sz="3000" dirty="0"/>
          </a:p>
        </p:txBody>
      </p:sp>
      <p:sp>
        <p:nvSpPr>
          <p:cNvPr id="6" name="5-Point Star 5"/>
          <p:cNvSpPr/>
          <p:nvPr/>
        </p:nvSpPr>
        <p:spPr>
          <a:xfrm>
            <a:off x="5761964" y="3075412"/>
            <a:ext cx="292814" cy="22346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10" name="5-Point Star 9"/>
          <p:cNvSpPr/>
          <p:nvPr/>
        </p:nvSpPr>
        <p:spPr>
          <a:xfrm>
            <a:off x="4832551" y="3408534"/>
            <a:ext cx="292814" cy="22346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11" name="5-Point Star 10"/>
          <p:cNvSpPr/>
          <p:nvPr/>
        </p:nvSpPr>
        <p:spPr>
          <a:xfrm>
            <a:off x="3888490" y="3298874"/>
            <a:ext cx="292814" cy="22346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Tree>
    <p:extLst>
      <p:ext uri="{BB962C8B-B14F-4D97-AF65-F5344CB8AC3E}">
        <p14:creationId xmlns:p14="http://schemas.microsoft.com/office/powerpoint/2010/main" val="380254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0105717"/>
              </p:ext>
            </p:extLst>
          </p:nvPr>
        </p:nvGraphicFramePr>
        <p:xfrm>
          <a:off x="91740" y="1295400"/>
          <a:ext cx="9052260" cy="4321989"/>
        </p:xfrm>
        <a:graphic>
          <a:graphicData uri="http://schemas.openxmlformats.org/drawingml/2006/table">
            <a:tbl>
              <a:tblPr firstRow="1" bandRow="1">
                <a:tableStyleId>{21E4AEA4-8DFA-4A89-87EB-49C32662AFE0}</a:tableStyleId>
              </a:tblPr>
              <a:tblGrid>
                <a:gridCol w="3090681">
                  <a:extLst>
                    <a:ext uri="{9D8B030D-6E8A-4147-A177-3AD203B41FA5}">
                      <a16:colId xmlns:a16="http://schemas.microsoft.com/office/drawing/2014/main" xmlns="" val="20000"/>
                    </a:ext>
                  </a:extLst>
                </a:gridCol>
                <a:gridCol w="3052064">
                  <a:extLst>
                    <a:ext uri="{9D8B030D-6E8A-4147-A177-3AD203B41FA5}">
                      <a16:colId xmlns:a16="http://schemas.microsoft.com/office/drawing/2014/main" xmlns="" val="20001"/>
                    </a:ext>
                  </a:extLst>
                </a:gridCol>
                <a:gridCol w="2909515">
                  <a:extLst>
                    <a:ext uri="{9D8B030D-6E8A-4147-A177-3AD203B41FA5}">
                      <a16:colId xmlns:a16="http://schemas.microsoft.com/office/drawing/2014/main" xmlns="" val="20002"/>
                    </a:ext>
                  </a:extLst>
                </a:gridCol>
              </a:tblGrid>
              <a:tr h="6839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Louisville,</a:t>
                      </a:r>
                      <a:r>
                        <a:rPr lang="en-US" sz="1800" baseline="0" dirty="0" smtClean="0"/>
                        <a:t> KY</a:t>
                      </a:r>
                      <a:endParaRPr lang="en-US" sz="18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City</a:t>
                      </a:r>
                      <a:r>
                        <a:rPr lang="en-US" sz="1800" baseline="0" dirty="0" smtClean="0"/>
                        <a:t> of </a:t>
                      </a:r>
                      <a:r>
                        <a:rPr lang="en-US" sz="1800" dirty="0" smtClean="0"/>
                        <a:t>Washington, DC</a:t>
                      </a:r>
                    </a:p>
                  </a:txBody>
                  <a:tcPr marL="68580" marR="68580" marT="34290" marB="34290"/>
                </a:tc>
                <a:tc>
                  <a:txBody>
                    <a:bodyPr/>
                    <a:lstStyle/>
                    <a:p>
                      <a:pPr algn="ctr"/>
                      <a:endParaRPr lang="en-US" sz="1800" dirty="0" smtClean="0"/>
                    </a:p>
                    <a:p>
                      <a:pPr algn="ctr"/>
                      <a:r>
                        <a:rPr lang="en-US" sz="1800" dirty="0" smtClean="0"/>
                        <a:t>Kansas City, MO</a:t>
                      </a:r>
                      <a:endParaRPr lang="en-US" sz="1800" dirty="0"/>
                    </a:p>
                  </a:txBody>
                  <a:tcPr marL="68580" marR="68580" marT="34290" marB="34290"/>
                </a:tc>
                <a:extLst>
                  <a:ext uri="{0D108BD9-81ED-4DB2-BD59-A6C34878D82A}">
                    <a16:rowId xmlns:a16="http://schemas.microsoft.com/office/drawing/2014/main" xmlns="" val="10000"/>
                  </a:ext>
                </a:extLst>
              </a:tr>
              <a:tr h="756741">
                <a:tc>
                  <a:txBody>
                    <a:bodyPr/>
                    <a:lstStyle/>
                    <a:p>
                      <a:r>
                        <a:rPr lang="en-US" sz="1400" b="1" dirty="0" smtClean="0"/>
                        <a:t>City-County Metro Government</a:t>
                      </a:r>
                    </a:p>
                    <a:p>
                      <a:pPr marL="285750" indent="-285750">
                        <a:buFont typeface="Arial" panose="020B0604020202020204" pitchFamily="34" charset="0"/>
                        <a:buChar char="•"/>
                      </a:pPr>
                      <a:r>
                        <a:rPr lang="en-US" sz="1400" dirty="0" smtClean="0"/>
                        <a:t>Mayor &amp; Council Structure</a:t>
                      </a:r>
                    </a:p>
                    <a:p>
                      <a:pPr marL="0" indent="0">
                        <a:buFont typeface="Arial" panose="020B0604020202020204" pitchFamily="34" charset="0"/>
                        <a:buNone/>
                      </a:pPr>
                      <a:endParaRPr lang="en-US" sz="1400" dirty="0"/>
                    </a:p>
                  </a:txBody>
                  <a:tcPr marL="68580" marR="68580" marT="34290" marB="34290"/>
                </a:tc>
                <a:tc>
                  <a:txBody>
                    <a:bodyPr/>
                    <a:lstStyle/>
                    <a:p>
                      <a:r>
                        <a:rPr lang="en-US" sz="1400" b="1" dirty="0" smtClean="0"/>
                        <a:t>City-“State” Government</a:t>
                      </a:r>
                    </a:p>
                    <a:p>
                      <a:pPr marL="285750" indent="-285750">
                        <a:buFont typeface="Arial" panose="020B0604020202020204" pitchFamily="34" charset="0"/>
                        <a:buChar char="•"/>
                      </a:pPr>
                      <a:r>
                        <a:rPr lang="en-US" sz="1400" dirty="0" smtClean="0"/>
                        <a:t>Mayor &amp; Council Structure</a:t>
                      </a:r>
                      <a:endParaRPr lang="en-US" sz="1400" dirty="0"/>
                    </a:p>
                  </a:txBody>
                  <a:tcPr marL="68580" marR="68580" marT="34290" marB="34290"/>
                </a:tc>
                <a:tc>
                  <a:txBody>
                    <a:bodyPr/>
                    <a:lstStyle/>
                    <a:p>
                      <a:r>
                        <a:rPr lang="en-US" sz="1400" b="1" dirty="0" smtClean="0"/>
                        <a:t>City Government  (City Manager)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 Mayor</a:t>
                      </a:r>
                      <a:r>
                        <a:rPr lang="en-US" sz="1400" baseline="0" dirty="0" smtClean="0"/>
                        <a:t> &amp; </a:t>
                      </a:r>
                      <a:r>
                        <a:rPr lang="en-US" sz="1400" dirty="0" smtClean="0"/>
                        <a:t>Council</a:t>
                      </a:r>
                      <a:r>
                        <a:rPr lang="en-US" sz="1400" baseline="0" dirty="0" smtClean="0"/>
                        <a:t> Structure</a:t>
                      </a:r>
                      <a:endParaRPr lang="en-US" sz="1400" dirty="0" smtClean="0"/>
                    </a:p>
                  </a:txBody>
                  <a:tcPr marL="68580" marR="68580" marT="34290" marB="34290"/>
                </a:tc>
                <a:extLst>
                  <a:ext uri="{0D108BD9-81ED-4DB2-BD59-A6C34878D82A}">
                    <a16:rowId xmlns:a16="http://schemas.microsoft.com/office/drawing/2014/main" xmlns="" val="10001"/>
                  </a:ext>
                </a:extLst>
              </a:tr>
              <a:tr h="5319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dirty="0" smtClean="0"/>
                        <a:t>US City Size: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US Rank*  = </a:t>
                      </a:r>
                      <a:r>
                        <a:rPr lang="en-US" sz="1400" b="1" dirty="0" smtClean="0"/>
                        <a:t>32</a:t>
                      </a:r>
                      <a:r>
                        <a:rPr lang="en-US" sz="1400" b="1" baseline="0" dirty="0" smtClean="0"/>
                        <a:t> Largest</a:t>
                      </a:r>
                      <a:r>
                        <a:rPr lang="en-US" sz="1400" b="1" dirty="0" smtClean="0"/>
                        <a:t>  </a:t>
                      </a:r>
                      <a:r>
                        <a:rPr lang="en-US" sz="1400" b="1" baseline="0" dirty="0" smtClean="0"/>
                        <a:t>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dirty="0" smtClean="0"/>
                        <a:t>US City Size: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US Rank*  = </a:t>
                      </a:r>
                      <a:r>
                        <a:rPr lang="en-US" sz="1400" b="1" dirty="0" smtClean="0"/>
                        <a:t>22</a:t>
                      </a:r>
                      <a:r>
                        <a:rPr lang="en-US" sz="1400" b="1" baseline="0" dirty="0" smtClean="0"/>
                        <a:t> Largest</a:t>
                      </a:r>
                      <a:r>
                        <a:rPr lang="en-US" sz="1400" b="1" dirty="0" smtClean="0"/>
                        <a:t>  </a:t>
                      </a:r>
                      <a:r>
                        <a:rPr lang="en-US" sz="1400" b="1" baseline="0" dirty="0" smtClean="0"/>
                        <a:t>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dirty="0" smtClean="0"/>
                        <a:t>US City Size: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US Rank*  = </a:t>
                      </a:r>
                      <a:r>
                        <a:rPr lang="en-US" sz="1400" b="1" dirty="0" smtClean="0"/>
                        <a:t>37</a:t>
                      </a:r>
                      <a:r>
                        <a:rPr lang="en-US" sz="1400" b="1" baseline="0" dirty="0" smtClean="0"/>
                        <a:t> Largest</a:t>
                      </a:r>
                      <a:r>
                        <a:rPr lang="en-US" sz="1400" b="1" dirty="0" smtClean="0"/>
                        <a:t>  </a:t>
                      </a:r>
                      <a:r>
                        <a:rPr lang="en-US" sz="1400" b="1" baseline="0" dirty="0" smtClean="0"/>
                        <a:t>         </a:t>
                      </a:r>
                    </a:p>
                  </a:txBody>
                  <a:tcPr marL="68580" marR="68580" marT="34290" marB="34290"/>
                </a:tc>
                <a:extLst>
                  <a:ext uri="{0D108BD9-81ED-4DB2-BD59-A6C34878D82A}">
                    <a16:rowId xmlns:a16="http://schemas.microsoft.com/office/drawing/2014/main" xmlns="" val="10002"/>
                  </a:ext>
                </a:extLst>
              </a:tr>
              <a:tr h="984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Population &amp;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Pop 2014</a:t>
                      </a:r>
                      <a:r>
                        <a:rPr lang="en-US" sz="1400" b="1" dirty="0" smtClean="0"/>
                        <a:t>: 612,780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Change 2010-2014: </a:t>
                      </a:r>
                      <a:r>
                        <a:rPr lang="en-US" sz="1400" b="1" baseline="0" dirty="0" smtClean="0"/>
                        <a:t>+2.59%</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dirty="0" smtClean="0"/>
                        <a:t>Population &amp;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Pop 2014: </a:t>
                      </a:r>
                      <a:r>
                        <a:rPr lang="en-US" sz="1400" b="1" dirty="0" smtClean="0"/>
                        <a:t>658,893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Change 2010-2014: </a:t>
                      </a:r>
                      <a:r>
                        <a:rPr lang="en-US" sz="1400" b="1" baseline="0" dirty="0" smtClean="0"/>
                        <a:t>+9.50%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dirty="0" smtClean="0"/>
                        <a:t>Population &amp; Growth: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Pop 2014: </a:t>
                      </a:r>
                      <a:r>
                        <a:rPr lang="en-US" sz="1400" b="1" dirty="0" smtClean="0"/>
                        <a:t>470,800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Change 2010-2014: </a:t>
                      </a:r>
                      <a:r>
                        <a:rPr lang="en-US" sz="1400" b="1" baseline="0" dirty="0" smtClean="0"/>
                        <a:t>+2.40%</a:t>
                      </a:r>
                    </a:p>
                  </a:txBody>
                  <a:tcPr marL="68580" marR="68580" marT="34290" marB="34290"/>
                </a:tc>
                <a:extLst>
                  <a:ext uri="{0D108BD9-81ED-4DB2-BD59-A6C34878D82A}">
                    <a16:rowId xmlns:a16="http://schemas.microsoft.com/office/drawing/2014/main" xmlns="" val="10003"/>
                  </a:ext>
                </a:extLst>
              </a:tr>
              <a:tr h="75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Area:</a:t>
                      </a:r>
                      <a:r>
                        <a:rPr lang="en-US" sz="1400" b="1" baseline="0" dirty="0" smtClean="0"/>
                        <a:t> 325</a:t>
                      </a:r>
                      <a:r>
                        <a:rPr lang="en-US" sz="1400" b="1" dirty="0" smtClean="0"/>
                        <a:t> </a:t>
                      </a:r>
                      <a:r>
                        <a:rPr lang="en-US" sz="1400" b="1" dirty="0" err="1" smtClean="0"/>
                        <a:t>sq</a:t>
                      </a:r>
                      <a:r>
                        <a:rPr lang="en-US" sz="1400" b="1" baseline="0" dirty="0" smtClean="0"/>
                        <a:t> miles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Pop. Density </a:t>
                      </a:r>
                      <a:r>
                        <a:rPr lang="en-US" sz="1400" baseline="0" dirty="0" smtClean="0"/>
                        <a:t> - 1,837</a:t>
                      </a:r>
                      <a:r>
                        <a:rPr lang="en-US" sz="1400" dirty="0" smtClean="0"/>
                        <a:t> per </a:t>
                      </a:r>
                      <a:r>
                        <a:rPr lang="en-US" sz="1400" dirty="0" err="1" smtClean="0"/>
                        <a:t>sq</a:t>
                      </a:r>
                      <a:r>
                        <a:rPr lang="en-US" sz="1400" dirty="0" smtClean="0"/>
                        <a:t> mile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Area:</a:t>
                      </a:r>
                      <a:r>
                        <a:rPr lang="en-US" sz="1400" b="1" baseline="0" dirty="0" smtClean="0"/>
                        <a:t> 61</a:t>
                      </a:r>
                      <a:r>
                        <a:rPr lang="en-US" sz="1400" b="1" dirty="0" smtClean="0"/>
                        <a:t> </a:t>
                      </a:r>
                      <a:r>
                        <a:rPr lang="en-US" sz="1400" b="1" dirty="0" err="1" smtClean="0"/>
                        <a:t>sq</a:t>
                      </a:r>
                      <a:r>
                        <a:rPr lang="en-US" sz="1400" b="1" baseline="0" dirty="0" smtClean="0"/>
                        <a:t> miles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Pop. Density </a:t>
                      </a:r>
                      <a:r>
                        <a:rPr lang="en-US" sz="1400" baseline="0" dirty="0" smtClean="0"/>
                        <a:t> - </a:t>
                      </a:r>
                      <a:r>
                        <a:rPr lang="en-US" sz="1400" dirty="0" smtClean="0"/>
                        <a:t>9,856 per </a:t>
                      </a:r>
                      <a:r>
                        <a:rPr lang="en-US" sz="1400" dirty="0" err="1" smtClean="0"/>
                        <a:t>sq</a:t>
                      </a:r>
                      <a:r>
                        <a:rPr lang="en-US" sz="1400" dirty="0" smtClean="0"/>
                        <a:t> mile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Area:</a:t>
                      </a:r>
                      <a:r>
                        <a:rPr lang="en-US" sz="1400" b="1" baseline="0" dirty="0" smtClean="0"/>
                        <a:t> </a:t>
                      </a:r>
                      <a:r>
                        <a:rPr lang="en-US" sz="1400" b="1" dirty="0" smtClean="0"/>
                        <a:t>315 </a:t>
                      </a:r>
                      <a:r>
                        <a:rPr lang="en-US" sz="1400" b="1" dirty="0" err="1" smtClean="0"/>
                        <a:t>sq</a:t>
                      </a:r>
                      <a:r>
                        <a:rPr lang="en-US" sz="1400" b="1" baseline="0" dirty="0" smtClean="0"/>
                        <a:t> miles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Pop. Density </a:t>
                      </a:r>
                      <a:r>
                        <a:rPr lang="en-US" sz="1400" baseline="0" dirty="0" smtClean="0"/>
                        <a:t> - 1,460 </a:t>
                      </a:r>
                      <a:r>
                        <a:rPr lang="en-US" sz="1400" dirty="0" smtClean="0"/>
                        <a:t>per </a:t>
                      </a:r>
                      <a:r>
                        <a:rPr lang="en-US" sz="1400" dirty="0" err="1" smtClean="0"/>
                        <a:t>sq</a:t>
                      </a:r>
                      <a:r>
                        <a:rPr lang="en-US" sz="1400" dirty="0" smtClean="0"/>
                        <a:t> mile</a:t>
                      </a:r>
                      <a:endParaRPr lang="en-US" sz="1400" b="1" dirty="0" smtClean="0"/>
                    </a:p>
                  </a:txBody>
                  <a:tcPr marL="68580" marR="68580" marT="34290" marB="34290"/>
                </a:tc>
                <a:extLst>
                  <a:ext uri="{0D108BD9-81ED-4DB2-BD59-A6C34878D82A}">
                    <a16:rowId xmlns:a16="http://schemas.microsoft.com/office/drawing/2014/main" xmlns="" val="10004"/>
                  </a:ext>
                </a:extLst>
              </a:tr>
              <a:tr h="303988">
                <a:tc>
                  <a:txBody>
                    <a:bodyPr/>
                    <a:lstStyle/>
                    <a:p>
                      <a:r>
                        <a:rPr lang="en-US" sz="1400" b="1" dirty="0" smtClean="0"/>
                        <a:t>MSA 2015: 1,278,413  (#43)</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MSA 2015: 6,097,684 (#6)</a:t>
                      </a:r>
                    </a:p>
                  </a:txBody>
                  <a:tcPr marL="68580" marR="68580" marT="34290" marB="34290"/>
                </a:tc>
                <a:tc>
                  <a:txBody>
                    <a:bodyPr/>
                    <a:lstStyle/>
                    <a:p>
                      <a:r>
                        <a:rPr lang="en-US" sz="1400" b="1" dirty="0" smtClean="0"/>
                        <a:t>MSA 2015: 2,087,471 (#30)</a:t>
                      </a:r>
                      <a:endParaRPr lang="en-US" sz="1400" b="1" dirty="0"/>
                    </a:p>
                  </a:txBody>
                  <a:tcPr marL="68580" marR="68580" marT="34290" marB="34290"/>
                </a:tc>
                <a:extLst>
                  <a:ext uri="{0D108BD9-81ED-4DB2-BD59-A6C34878D82A}">
                    <a16:rowId xmlns:a16="http://schemas.microsoft.com/office/drawing/2014/main" xmlns="" val="10005"/>
                  </a:ext>
                </a:extLst>
              </a:tr>
              <a:tr h="303988">
                <a:tc>
                  <a:txBody>
                    <a:bodyPr/>
                    <a:lstStyle/>
                    <a:p>
                      <a:endParaRPr lang="en-US" sz="1400" dirty="0"/>
                    </a:p>
                  </a:txBody>
                  <a:tcPr marL="68580" marR="68580" marT="34290" marB="34290">
                    <a:solidFill>
                      <a:schemeClr val="bg1"/>
                    </a:solidFill>
                  </a:tcPr>
                </a:tc>
                <a:tc>
                  <a:txBody>
                    <a:bodyPr/>
                    <a:lstStyle/>
                    <a:p>
                      <a:endParaRPr lang="en-US" sz="1400" dirty="0"/>
                    </a:p>
                  </a:txBody>
                  <a:tcPr marL="68580" marR="68580" marT="34290" marB="34290">
                    <a:solidFill>
                      <a:schemeClr val="bg1"/>
                    </a:solidFill>
                  </a:tcPr>
                </a:tc>
                <a:tc>
                  <a:txBody>
                    <a:bodyPr/>
                    <a:lstStyle/>
                    <a:p>
                      <a:endParaRPr lang="en-US" sz="1400" dirty="0"/>
                    </a:p>
                  </a:txBody>
                  <a:tcPr marL="68580" marR="68580" marT="34290" marB="34290">
                    <a:solidFill>
                      <a:schemeClr val="bg1"/>
                    </a:solid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5310052" y="5723752"/>
            <a:ext cx="3007555" cy="276999"/>
          </a:xfrm>
          <a:prstGeom prst="rect">
            <a:avLst/>
          </a:prstGeom>
          <a:noFill/>
        </p:spPr>
        <p:txBody>
          <a:bodyPr wrap="none" rtlCol="0">
            <a:spAutoFit/>
          </a:bodyPr>
          <a:lstStyle/>
          <a:p>
            <a:r>
              <a:rPr lang="en-US" sz="1200" b="1" i="1" dirty="0"/>
              <a:t>*US City Rank by Population July 2014</a:t>
            </a:r>
          </a:p>
        </p:txBody>
      </p:sp>
      <p:sp>
        <p:nvSpPr>
          <p:cNvPr id="7" name="Title 6"/>
          <p:cNvSpPr>
            <a:spLocks noGrp="1"/>
          </p:cNvSpPr>
          <p:nvPr>
            <p:ph type="title"/>
          </p:nvPr>
        </p:nvSpPr>
        <p:spPr>
          <a:xfrm>
            <a:off x="91740" y="842788"/>
            <a:ext cx="9052260" cy="692497"/>
          </a:xfrm>
          <a:prstGeom prst="rect">
            <a:avLst/>
          </a:prstGeom>
          <a:solidFill>
            <a:schemeClr val="accent2"/>
          </a:solidFill>
        </p:spPr>
        <p:txBody>
          <a:bodyPr wrap="square">
            <a:spAutoFit/>
          </a:bodyPr>
          <a:lstStyle/>
          <a:p>
            <a:pPr algn="ctr"/>
            <a:r>
              <a:rPr lang="en-US" sz="2400" b="1" dirty="0">
                <a:solidFill>
                  <a:schemeClr val="bg1"/>
                </a:solidFill>
              </a:rPr>
              <a:t>     3 Cities &amp; Contrasting Contexts</a:t>
            </a:r>
          </a:p>
          <a:p>
            <a:pPr algn="ctr"/>
            <a:r>
              <a:rPr lang="en-US" sz="1500" b="1" i="1" dirty="0" smtClean="0">
                <a:solidFill>
                  <a:schemeClr val="tx1"/>
                </a:solidFill>
              </a:rPr>
              <a:t>GOVERNMENTAL STRUCTURE &amp; </a:t>
            </a:r>
            <a:r>
              <a:rPr lang="en-US" sz="1500" b="1" i="1" dirty="0">
                <a:solidFill>
                  <a:schemeClr val="tx1"/>
                </a:solidFill>
              </a:rPr>
              <a:t>S</a:t>
            </a:r>
            <a:r>
              <a:rPr lang="en-US" sz="1500" b="1" i="1" dirty="0" smtClean="0">
                <a:solidFill>
                  <a:schemeClr val="tx1"/>
                </a:solidFill>
              </a:rPr>
              <a:t>IZE</a:t>
            </a:r>
            <a:endParaRPr lang="en-US" sz="1500" b="1" i="1" dirty="0">
              <a:solidFill>
                <a:schemeClr val="tx1"/>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148041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01719697"/>
              </p:ext>
            </p:extLst>
          </p:nvPr>
        </p:nvGraphicFramePr>
        <p:xfrm>
          <a:off x="55645" y="1417638"/>
          <a:ext cx="9032709" cy="4384112"/>
        </p:xfrm>
        <a:graphic>
          <a:graphicData uri="http://schemas.openxmlformats.org/drawingml/2006/table">
            <a:tbl>
              <a:tblPr firstRow="1" bandRow="1">
                <a:tableStyleId>{5C22544A-7EE6-4342-B048-85BDC9FD1C3A}</a:tableStyleId>
              </a:tblPr>
              <a:tblGrid>
                <a:gridCol w="3176337">
                  <a:extLst>
                    <a:ext uri="{9D8B030D-6E8A-4147-A177-3AD203B41FA5}">
                      <a16:colId xmlns:a16="http://schemas.microsoft.com/office/drawing/2014/main" xmlns="" val="20000"/>
                    </a:ext>
                  </a:extLst>
                </a:gridCol>
                <a:gridCol w="2953141">
                  <a:extLst>
                    <a:ext uri="{9D8B030D-6E8A-4147-A177-3AD203B41FA5}">
                      <a16:colId xmlns:a16="http://schemas.microsoft.com/office/drawing/2014/main" xmlns="" val="20001"/>
                    </a:ext>
                  </a:extLst>
                </a:gridCol>
                <a:gridCol w="2903231">
                  <a:extLst>
                    <a:ext uri="{9D8B030D-6E8A-4147-A177-3AD203B41FA5}">
                      <a16:colId xmlns:a16="http://schemas.microsoft.com/office/drawing/2014/main" xmlns="" val="20002"/>
                    </a:ext>
                  </a:extLst>
                </a:gridCol>
              </a:tblGrid>
              <a:tr h="6472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Louisville,</a:t>
                      </a:r>
                      <a:r>
                        <a:rPr lang="en-US" sz="1800" baseline="0" dirty="0" smtClean="0"/>
                        <a:t> KY</a:t>
                      </a:r>
                      <a:endParaRPr lang="en-US" sz="18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City</a:t>
                      </a:r>
                      <a:r>
                        <a:rPr lang="en-US" sz="1800" baseline="0" dirty="0" smtClean="0"/>
                        <a:t> of </a:t>
                      </a:r>
                      <a:r>
                        <a:rPr lang="en-US" sz="1800" dirty="0" smtClean="0"/>
                        <a:t>Washington, DC</a:t>
                      </a:r>
                    </a:p>
                  </a:txBody>
                  <a:tcPr marL="68580" marR="68580" marT="34290" marB="34290"/>
                </a:tc>
                <a:tc>
                  <a:txBody>
                    <a:bodyPr/>
                    <a:lstStyle/>
                    <a:p>
                      <a:pPr algn="ctr"/>
                      <a:endParaRPr lang="en-US" sz="1800" dirty="0" smtClean="0"/>
                    </a:p>
                    <a:p>
                      <a:pPr algn="ctr"/>
                      <a:r>
                        <a:rPr lang="en-US" sz="1800" dirty="0" smtClean="0"/>
                        <a:t>Kansas City, MO</a:t>
                      </a:r>
                      <a:endParaRPr lang="en-US" sz="1800" dirty="0"/>
                    </a:p>
                  </a:txBody>
                  <a:tcPr marL="68580" marR="68580" marT="34290" marB="34290"/>
                </a:tc>
                <a:extLst>
                  <a:ext uri="{0D108BD9-81ED-4DB2-BD59-A6C34878D82A}">
                    <a16:rowId xmlns:a16="http://schemas.microsoft.com/office/drawing/2014/main" xmlns="" val="10000"/>
                  </a:ext>
                </a:extLst>
              </a:tr>
              <a:tr h="546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County</a:t>
                      </a:r>
                      <a:r>
                        <a:rPr lang="en-US" sz="1400" b="1" baseline="0" dirty="0" smtClean="0"/>
                        <a:t> </a:t>
                      </a:r>
                      <a:r>
                        <a:rPr lang="en-US" sz="1400" b="1" dirty="0" smtClean="0"/>
                        <a:t>Public</a:t>
                      </a:r>
                      <a:r>
                        <a:rPr lang="en-US" sz="1400" b="1" baseline="0" dirty="0" smtClean="0"/>
                        <a:t> Health Department</a:t>
                      </a:r>
                      <a:endParaRPr lang="en-US" sz="1400" b="1"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Resident Pop</a:t>
                      </a:r>
                      <a:r>
                        <a:rPr lang="en-US" sz="1400" baseline="0" dirty="0" smtClean="0"/>
                        <a:t> 2015 : </a:t>
                      </a:r>
                      <a:r>
                        <a:rPr lang="en-US" sz="1400" b="1" baseline="0" dirty="0" smtClean="0"/>
                        <a:t>763,263*</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City</a:t>
                      </a:r>
                      <a:r>
                        <a:rPr lang="en-US" sz="1400" b="1" baseline="0" dirty="0" smtClean="0"/>
                        <a:t> </a:t>
                      </a:r>
                      <a:r>
                        <a:rPr lang="en-US" sz="1400" b="1" dirty="0" smtClean="0"/>
                        <a:t>Public</a:t>
                      </a:r>
                      <a:r>
                        <a:rPr lang="en-US" sz="1400" b="1" baseline="0" dirty="0" smtClean="0"/>
                        <a:t> Health Department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Resident Pop</a:t>
                      </a:r>
                      <a:r>
                        <a:rPr lang="en-US" sz="1400" baseline="0" dirty="0" smtClean="0"/>
                        <a:t> 2015 </a:t>
                      </a:r>
                      <a:r>
                        <a:rPr lang="en-US" sz="1400" b="1" baseline="0" dirty="0" smtClean="0"/>
                        <a:t>: 672,228*</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City</a:t>
                      </a:r>
                      <a:r>
                        <a:rPr lang="en-US" sz="1400" b="1" baseline="0" dirty="0" smtClean="0"/>
                        <a:t> </a:t>
                      </a:r>
                      <a:r>
                        <a:rPr lang="en-US" sz="1400" b="1" dirty="0" smtClean="0"/>
                        <a:t>Public</a:t>
                      </a:r>
                      <a:r>
                        <a:rPr lang="en-US" sz="1400" b="1" baseline="0" dirty="0" smtClean="0"/>
                        <a:t> Health Department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Resident Pop</a:t>
                      </a:r>
                      <a:r>
                        <a:rPr lang="en-US" sz="1400" baseline="0" dirty="0" smtClean="0"/>
                        <a:t> 2015 : </a:t>
                      </a:r>
                      <a:r>
                        <a:rPr lang="en-US" sz="1400" b="1" baseline="0" dirty="0" smtClean="0"/>
                        <a:t>475,378*</a:t>
                      </a:r>
                    </a:p>
                  </a:txBody>
                  <a:tcPr marL="68580" marR="68580" marT="34290" marB="34290"/>
                </a:tc>
                <a:extLst>
                  <a:ext uri="{0D108BD9-81ED-4DB2-BD59-A6C34878D82A}">
                    <a16:rowId xmlns:a16="http://schemas.microsoft.com/office/drawing/2014/main" xmlns="" val="10001"/>
                  </a:ext>
                </a:extLst>
              </a:tr>
              <a:tr h="5034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t>LM PH&amp;W</a:t>
                      </a:r>
                      <a:r>
                        <a:rPr lang="en-US" sz="1400" b="1" baseline="0" dirty="0" smtClean="0"/>
                        <a:t> Budget: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smtClean="0"/>
                        <a:t>FY15 - $26,800,000</a:t>
                      </a:r>
                      <a:endParaRPr lang="en-US" sz="1400" b="1"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DC DOH</a:t>
                      </a:r>
                      <a:r>
                        <a:rPr lang="en-US" sz="1400" b="1" baseline="0" dirty="0" smtClean="0"/>
                        <a:t> Budget:  </a:t>
                      </a:r>
                      <a:endParaRPr lang="en-US" sz="1400" b="1"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smtClean="0"/>
                        <a:t>FY15 - $270,000,000</a:t>
                      </a:r>
                      <a:endParaRPr lang="en-US" sz="1400" b="1"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KCMO Health</a:t>
                      </a:r>
                      <a:r>
                        <a:rPr lang="en-US" sz="1400" b="1" baseline="0" dirty="0" smtClean="0"/>
                        <a:t> Dept. 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smtClean="0"/>
                        <a:t>FY15 - $22,000,000</a:t>
                      </a:r>
                      <a:endParaRPr lang="en-US" sz="1400" b="1" dirty="0" smtClean="0"/>
                    </a:p>
                  </a:txBody>
                  <a:tcPr marL="68580" marR="68580" marT="34290" marB="34290"/>
                </a:tc>
                <a:extLst>
                  <a:ext uri="{0D108BD9-81ED-4DB2-BD59-A6C34878D82A}">
                    <a16:rowId xmlns:a16="http://schemas.microsoft.com/office/drawing/2014/main" xmlns="" val="10002"/>
                  </a:ext>
                </a:extLst>
              </a:tr>
              <a:tr h="33580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Board of Health</a:t>
                      </a:r>
                      <a:endParaRPr lang="en-US" sz="1400" b="1" dirty="0" smtClean="0"/>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NO Board of Health</a:t>
                      </a: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Mayor’s Health Commission</a:t>
                      </a:r>
                      <a:endParaRPr lang="en-US" sz="1400" b="1" dirty="0" smtClean="0"/>
                    </a:p>
                  </a:txBody>
                  <a:tcPr marL="68580" marR="68580" marT="34290" marB="34290"/>
                </a:tc>
                <a:extLst>
                  <a:ext uri="{0D108BD9-81ED-4DB2-BD59-A6C34878D82A}">
                    <a16:rowId xmlns:a16="http://schemas.microsoft.com/office/drawing/2014/main" xmlns="" val="10003"/>
                  </a:ext>
                </a:extLst>
              </a:tr>
              <a:tr h="150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Center for Health Equity – 2006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dirty="0" smtClean="0"/>
                        <a:t>First of its kind in 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dirty="0" smtClean="0"/>
                        <a:t>Health</a:t>
                      </a:r>
                      <a:r>
                        <a:rPr lang="en-US" sz="1400" b="0" i="1" baseline="0" dirty="0" smtClean="0"/>
                        <a:t> Equity Report 2011 &amp; 2014</a:t>
                      </a:r>
                      <a:r>
                        <a:rPr lang="en-US" sz="1400" b="0" i="1"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baseline="0" dirty="0" smtClean="0"/>
                        <a:t>Violence Prevention Workgroup 2012 </a:t>
                      </a:r>
                      <a:endParaRPr lang="en-US" sz="1400" b="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dirty="0" smtClean="0"/>
                        <a:t>Community Transformation</a:t>
                      </a:r>
                      <a:r>
                        <a:rPr lang="en-US" sz="1400" b="0" i="1" baseline="0" dirty="0" smtClean="0"/>
                        <a:t> Grant (2012 – 2014)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Office of Health Equity – 2015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i="1" dirty="0" smtClean="0"/>
                        <a:t>Safer</a:t>
                      </a:r>
                      <a:r>
                        <a:rPr lang="en-US" sz="1400" i="1" baseline="0" dirty="0" smtClean="0"/>
                        <a:t> Stronger Advisory Committee Report, May 2016</a:t>
                      </a:r>
                      <a:endParaRPr lang="en-US" sz="1400" i="1"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i="1" dirty="0" smtClean="0"/>
                        <a:t>Community Health &amp; Safety Study (CHASS)</a:t>
                      </a:r>
                      <a:r>
                        <a:rPr lang="en-US" sz="1400" i="1" baseline="0" dirty="0" smtClean="0"/>
                        <a:t>  (ETA July 2016)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dirty="0" smtClean="0"/>
                        <a:t>Health</a:t>
                      </a:r>
                      <a:r>
                        <a:rPr lang="en-US" sz="1400" b="0" i="1" baseline="0" dirty="0" smtClean="0"/>
                        <a:t> Equity Report (ETA Sept 2016) </a:t>
                      </a:r>
                      <a:endParaRPr lang="en-US" sz="1400" i="1"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t>No</a:t>
                      </a:r>
                      <a:r>
                        <a:rPr lang="en-US" sz="1400" b="1" baseline="0" dirty="0" smtClean="0"/>
                        <a:t> ‘</a:t>
                      </a:r>
                      <a:r>
                        <a:rPr lang="en-US" sz="1400" b="1" dirty="0" smtClean="0"/>
                        <a:t>Health Equity’ Division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dirty="0" smtClean="0"/>
                        <a:t>Aim for</a:t>
                      </a:r>
                      <a:r>
                        <a:rPr lang="en-US" sz="1400" b="0" i="1" baseline="0" dirty="0" smtClean="0"/>
                        <a:t> Peace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i="1" baseline="0" dirty="0" smtClean="0"/>
                        <a:t>City-Wide Business Plan 2015-2020 – “HE &amp; </a:t>
                      </a:r>
                      <a:r>
                        <a:rPr lang="en-US" sz="1400" b="0" i="1" baseline="0" dirty="0" err="1" smtClean="0"/>
                        <a:t>HiAP</a:t>
                      </a:r>
                      <a:r>
                        <a:rPr lang="en-US" sz="1400" b="0" i="1" baseline="0" dirty="0" smtClean="0"/>
                        <a:t> Strategies”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i="1" dirty="0" smtClean="0"/>
                        <a:t>Culture of Health</a:t>
                      </a:r>
                      <a:r>
                        <a:rPr lang="en-US" sz="1400" i="1" baseline="0" dirty="0" smtClean="0"/>
                        <a:t> Prize, 2015</a:t>
                      </a:r>
                      <a:r>
                        <a:rPr lang="en-US" sz="1400" i="1" dirty="0" smtClean="0"/>
                        <a:t> </a:t>
                      </a:r>
                    </a:p>
                  </a:txBody>
                  <a:tcPr marL="68580" marR="68580" marT="34290" marB="34290"/>
                </a:tc>
                <a:extLst>
                  <a:ext uri="{0D108BD9-81ED-4DB2-BD59-A6C34878D82A}">
                    <a16:rowId xmlns:a16="http://schemas.microsoft.com/office/drawing/2014/main" xmlns="" val="10004"/>
                  </a:ext>
                </a:extLst>
              </a:tr>
              <a:tr h="287657">
                <a:tc>
                  <a:txBody>
                    <a:bodyPr/>
                    <a:lstStyle/>
                    <a:p>
                      <a:r>
                        <a:rPr lang="en-US" sz="1400" b="1" dirty="0" smtClean="0"/>
                        <a:t>NACCHO</a:t>
                      </a:r>
                      <a:endParaRPr lang="en-US" sz="1400" b="1" dirty="0"/>
                    </a:p>
                  </a:txBody>
                  <a:tcPr marL="68580" marR="68580" marT="34290" marB="34290"/>
                </a:tc>
                <a:tc>
                  <a:txBody>
                    <a:bodyPr/>
                    <a:lstStyle/>
                    <a:p>
                      <a:r>
                        <a:rPr lang="en-US" sz="1400" b="1" dirty="0" smtClean="0"/>
                        <a:t>NACCHO &amp; BCHC “Original”</a:t>
                      </a:r>
                      <a:endParaRPr lang="en-US" sz="1400" b="1" dirty="0"/>
                    </a:p>
                  </a:txBody>
                  <a:tcPr marL="68580" marR="68580" marT="34290" marB="34290"/>
                </a:tc>
                <a:tc>
                  <a:txBody>
                    <a:bodyPr/>
                    <a:lstStyle/>
                    <a:p>
                      <a:r>
                        <a:rPr lang="en-US" sz="1400" b="1" dirty="0" smtClean="0"/>
                        <a:t>NACCHO &amp; BCHC “Recent”</a:t>
                      </a:r>
                      <a:endParaRPr lang="en-US" sz="1400" b="1" dirty="0"/>
                    </a:p>
                  </a:txBody>
                  <a:tcPr marL="68580" marR="68580" marT="34290" marB="34290"/>
                </a:tc>
                <a:extLst>
                  <a:ext uri="{0D108BD9-81ED-4DB2-BD59-A6C34878D82A}">
                    <a16:rowId xmlns:a16="http://schemas.microsoft.com/office/drawing/2014/main" xmlns="" val="10005"/>
                  </a:ext>
                </a:extLst>
              </a:tr>
              <a:tr h="287657">
                <a:tc>
                  <a:txBody>
                    <a:bodyPr/>
                    <a:lstStyle/>
                    <a:p>
                      <a:endParaRPr lang="en-US" sz="1400" dirty="0"/>
                    </a:p>
                  </a:txBody>
                  <a:tcPr marL="68580" marR="68580" marT="34290" marB="34290">
                    <a:solidFill>
                      <a:schemeClr val="bg1"/>
                    </a:solidFill>
                  </a:tcPr>
                </a:tc>
                <a:tc>
                  <a:txBody>
                    <a:bodyPr/>
                    <a:lstStyle/>
                    <a:p>
                      <a:endParaRPr lang="en-US" sz="1400" dirty="0"/>
                    </a:p>
                  </a:txBody>
                  <a:tcPr marL="68580" marR="68580" marT="34290" marB="34290">
                    <a:solidFill>
                      <a:schemeClr val="bg1"/>
                    </a:solidFill>
                  </a:tcPr>
                </a:tc>
                <a:tc>
                  <a:txBody>
                    <a:bodyPr/>
                    <a:lstStyle/>
                    <a:p>
                      <a:endParaRPr lang="en-US" sz="1400" dirty="0"/>
                    </a:p>
                  </a:txBody>
                  <a:tcPr marL="68580" marR="68580" marT="34290" marB="34290">
                    <a:solidFill>
                      <a:schemeClr val="bg1"/>
                    </a:solid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5282980" y="5723751"/>
            <a:ext cx="2661306" cy="253916"/>
          </a:xfrm>
          <a:prstGeom prst="rect">
            <a:avLst/>
          </a:prstGeom>
          <a:noFill/>
        </p:spPr>
        <p:txBody>
          <a:bodyPr wrap="none" rtlCol="0">
            <a:spAutoFit/>
          </a:bodyPr>
          <a:lstStyle/>
          <a:p>
            <a:r>
              <a:rPr lang="en-US" sz="1050" b="1" i="1" dirty="0"/>
              <a:t>*Health Dept. Resident Pop - ACS 2015</a:t>
            </a:r>
          </a:p>
        </p:txBody>
      </p:sp>
      <p:sp>
        <p:nvSpPr>
          <p:cNvPr id="7" name="Title 6"/>
          <p:cNvSpPr>
            <a:spLocks noGrp="1"/>
          </p:cNvSpPr>
          <p:nvPr>
            <p:ph type="title"/>
          </p:nvPr>
        </p:nvSpPr>
        <p:spPr>
          <a:xfrm>
            <a:off x="55645" y="905507"/>
            <a:ext cx="9032793" cy="692497"/>
          </a:xfrm>
          <a:prstGeom prst="rect">
            <a:avLst/>
          </a:prstGeom>
          <a:solidFill>
            <a:schemeClr val="tx2"/>
          </a:solidFill>
        </p:spPr>
        <p:txBody>
          <a:bodyPr wrap="square">
            <a:spAutoFit/>
          </a:bodyPr>
          <a:lstStyle/>
          <a:p>
            <a:pPr algn="ctr"/>
            <a:r>
              <a:rPr lang="en-US" sz="2400" b="1" dirty="0">
                <a:solidFill>
                  <a:schemeClr val="bg1"/>
                </a:solidFill>
              </a:rPr>
              <a:t>     3 Cities &amp; Contrasting Contexts</a:t>
            </a:r>
          </a:p>
          <a:p>
            <a:pPr algn="ctr"/>
            <a:r>
              <a:rPr lang="en-US" sz="1500" b="1" i="1" dirty="0">
                <a:solidFill>
                  <a:schemeClr val="tx1"/>
                </a:solidFill>
              </a:rPr>
              <a:t>PUBLIC HEALTH INFRASTRUCTURE</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288764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2159539"/>
              </p:ext>
            </p:extLst>
          </p:nvPr>
        </p:nvGraphicFramePr>
        <p:xfrm>
          <a:off x="99221" y="533400"/>
          <a:ext cx="9041731" cy="5368946"/>
        </p:xfrm>
        <a:graphic>
          <a:graphicData uri="http://schemas.openxmlformats.org/drawingml/2006/table">
            <a:tbl>
              <a:tblPr firstRow="1" bandRow="1">
                <a:tableStyleId>{F5AB1C69-6EDB-4FF4-983F-18BD219EF322}</a:tableStyleId>
              </a:tblPr>
              <a:tblGrid>
                <a:gridCol w="3031958">
                  <a:extLst>
                    <a:ext uri="{9D8B030D-6E8A-4147-A177-3AD203B41FA5}">
                      <a16:colId xmlns:a16="http://schemas.microsoft.com/office/drawing/2014/main" xmlns="" val="20000"/>
                    </a:ext>
                  </a:extLst>
                </a:gridCol>
                <a:gridCol w="3022934">
                  <a:extLst>
                    <a:ext uri="{9D8B030D-6E8A-4147-A177-3AD203B41FA5}">
                      <a16:colId xmlns:a16="http://schemas.microsoft.com/office/drawing/2014/main" xmlns="" val="20001"/>
                    </a:ext>
                  </a:extLst>
                </a:gridCol>
                <a:gridCol w="2986839">
                  <a:extLst>
                    <a:ext uri="{9D8B030D-6E8A-4147-A177-3AD203B41FA5}">
                      <a16:colId xmlns:a16="http://schemas.microsoft.com/office/drawing/2014/main" xmlns="" val="20002"/>
                    </a:ext>
                  </a:extLst>
                </a:gridCol>
              </a:tblGrid>
              <a:tr h="621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Louisville,</a:t>
                      </a:r>
                      <a:r>
                        <a:rPr lang="en-US" sz="1800" baseline="0" dirty="0" smtClean="0"/>
                        <a:t> KY</a:t>
                      </a:r>
                      <a:endParaRPr lang="en-US" sz="18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City</a:t>
                      </a:r>
                      <a:r>
                        <a:rPr lang="en-US" sz="1800" baseline="0" dirty="0" smtClean="0"/>
                        <a:t> of </a:t>
                      </a:r>
                      <a:r>
                        <a:rPr lang="en-US" sz="1800" dirty="0" smtClean="0"/>
                        <a:t>Washington, DC</a:t>
                      </a:r>
                    </a:p>
                  </a:txBody>
                  <a:tcPr marL="68580" marR="68580" marT="34290" marB="34290"/>
                </a:tc>
                <a:tc>
                  <a:txBody>
                    <a:bodyPr/>
                    <a:lstStyle/>
                    <a:p>
                      <a:pPr algn="ctr"/>
                      <a:endParaRPr lang="en-US" sz="1800" dirty="0" smtClean="0"/>
                    </a:p>
                    <a:p>
                      <a:pPr algn="ctr"/>
                      <a:r>
                        <a:rPr lang="en-US" sz="1800" dirty="0" smtClean="0"/>
                        <a:t>Kansas City, MO</a:t>
                      </a:r>
                      <a:endParaRPr lang="en-US" sz="1800" dirty="0"/>
                    </a:p>
                  </a:txBody>
                  <a:tcPr marL="68580" marR="68580" marT="34290" marB="34290"/>
                </a:tc>
                <a:extLst>
                  <a:ext uri="{0D108BD9-81ED-4DB2-BD59-A6C34878D82A}">
                    <a16:rowId xmlns:a16="http://schemas.microsoft.com/office/drawing/2014/main" xmlns="" val="10000"/>
                  </a:ext>
                </a:extLst>
              </a:tr>
              <a:tr h="680693">
                <a:tc>
                  <a:txBody>
                    <a:bodyPr/>
                    <a:lstStyle/>
                    <a:p>
                      <a:r>
                        <a:rPr lang="en-US" sz="1400" b="1" dirty="0" smtClean="0"/>
                        <a:t>Race &amp; Ethnicity</a:t>
                      </a:r>
                      <a:endParaRPr lang="en-US" sz="1400" dirty="0" smtClean="0"/>
                    </a:p>
                    <a:p>
                      <a:r>
                        <a:rPr lang="en-US" sz="1400" dirty="0" smtClean="0"/>
                        <a:t>White Alone</a:t>
                      </a:r>
                      <a:r>
                        <a:rPr lang="en-US" sz="1400" baseline="0" dirty="0" smtClean="0"/>
                        <a:t>                                     </a:t>
                      </a:r>
                      <a:r>
                        <a:rPr lang="en-US" sz="1400" b="1" baseline="0" dirty="0" smtClean="0"/>
                        <a:t>73%</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Race &amp; Ethnicity</a:t>
                      </a:r>
                      <a:endParaRPr lang="en-US" sz="1400" dirty="0" smtClean="0"/>
                    </a:p>
                    <a:p>
                      <a:r>
                        <a:rPr lang="en-US" sz="1400" dirty="0" smtClean="0"/>
                        <a:t>White Alone</a:t>
                      </a:r>
                      <a:r>
                        <a:rPr lang="en-US" sz="1400" baseline="0" dirty="0" smtClean="0"/>
                        <a:t>                                 </a:t>
                      </a:r>
                      <a:r>
                        <a:rPr lang="en-US" sz="1400" b="1" baseline="0" dirty="0" smtClean="0"/>
                        <a:t>44.1%</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Race &amp; Ethnicity</a:t>
                      </a:r>
                      <a:endParaRPr lang="en-US" sz="1400" dirty="0" smtClean="0"/>
                    </a:p>
                    <a:p>
                      <a:r>
                        <a:rPr lang="en-US" sz="1400" dirty="0" smtClean="0"/>
                        <a:t>White Alone</a:t>
                      </a:r>
                      <a:r>
                        <a:rPr lang="en-US" sz="1400" baseline="0" dirty="0" smtClean="0"/>
                        <a:t>                                </a:t>
                      </a:r>
                      <a:r>
                        <a:rPr lang="en-US" sz="1400" b="1" baseline="0" dirty="0" smtClean="0"/>
                        <a:t>59.2%</a:t>
                      </a:r>
                      <a:endParaRPr lang="en-US" sz="1400" b="1" dirty="0"/>
                    </a:p>
                  </a:txBody>
                  <a:tcPr marL="68580" marR="68580" marT="34290" marB="34290"/>
                </a:tc>
                <a:extLst>
                  <a:ext uri="{0D108BD9-81ED-4DB2-BD59-A6C34878D82A}">
                    <a16:rowId xmlns:a16="http://schemas.microsoft.com/office/drawing/2014/main" xmlns="" val="10001"/>
                  </a:ext>
                </a:extLst>
              </a:tr>
              <a:tr h="475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Black/African</a:t>
                      </a:r>
                      <a:r>
                        <a:rPr lang="en-US" sz="1400" baseline="0" dirty="0" smtClean="0"/>
                        <a:t> American                </a:t>
                      </a:r>
                      <a:r>
                        <a:rPr lang="en-US" sz="1400" b="1" baseline="0" dirty="0" smtClean="0"/>
                        <a:t>21%</a:t>
                      </a:r>
                      <a:endParaRPr lang="en-US" sz="1400" b="1" i="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Black/African</a:t>
                      </a:r>
                      <a:r>
                        <a:rPr lang="en-US" sz="1400" baseline="0" dirty="0" smtClean="0"/>
                        <a:t> American           </a:t>
                      </a:r>
                      <a:r>
                        <a:rPr lang="en-US" sz="1400" b="1" baseline="0" dirty="0" smtClean="0"/>
                        <a:t>48.3%</a:t>
                      </a:r>
                      <a:endParaRPr lang="en-US" sz="1400" b="1" i="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Black/African</a:t>
                      </a:r>
                      <a:r>
                        <a:rPr lang="en-US" sz="1400" baseline="0" dirty="0" smtClean="0"/>
                        <a:t> American           </a:t>
                      </a:r>
                      <a:r>
                        <a:rPr lang="en-US" sz="1400" b="1" baseline="0" dirty="0" smtClean="0"/>
                        <a:t>29.9%</a:t>
                      </a:r>
                      <a:endParaRPr lang="en-US" sz="1400" b="1" i="0" dirty="0"/>
                    </a:p>
                  </a:txBody>
                  <a:tcPr marL="68580" marR="68580" marT="34290" marB="34290"/>
                </a:tc>
                <a:extLst>
                  <a:ext uri="{0D108BD9-81ED-4DB2-BD59-A6C34878D82A}">
                    <a16:rowId xmlns:a16="http://schemas.microsoft.com/office/drawing/2014/main" xmlns="" val="10002"/>
                  </a:ext>
                </a:extLst>
              </a:tr>
              <a:tr h="475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Asian Alone</a:t>
                      </a:r>
                      <a:r>
                        <a:rPr lang="en-US" sz="1400" baseline="0" dirty="0" smtClean="0"/>
                        <a:t>                                     </a:t>
                      </a:r>
                      <a:r>
                        <a:rPr lang="en-US" sz="1400" b="1" baseline="0" dirty="0" smtClean="0"/>
                        <a:t>2.7%</a:t>
                      </a:r>
                      <a:endParaRPr lang="en-US" sz="1400" b="1"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Asian Alone</a:t>
                      </a:r>
                      <a:r>
                        <a:rPr lang="en-US" sz="1400" baseline="0" dirty="0" smtClean="0"/>
                        <a:t>  4.2%</a:t>
                      </a:r>
                      <a:endParaRPr lang="en-US" sz="1400" b="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Asian Alone</a:t>
                      </a:r>
                      <a:r>
                        <a:rPr lang="en-US" sz="1400" baseline="0" dirty="0" smtClean="0"/>
                        <a:t> (2010)                      </a:t>
                      </a:r>
                      <a:r>
                        <a:rPr lang="en-US" sz="1400" b="1" baseline="0" dirty="0" smtClean="0"/>
                        <a:t>2.5% </a:t>
                      </a:r>
                      <a:endParaRPr lang="en-US" sz="1400" b="1" dirty="0" smtClean="0"/>
                    </a:p>
                  </a:txBody>
                  <a:tcPr marL="68580" marR="68580" marT="34290" marB="34290"/>
                </a:tc>
                <a:extLst>
                  <a:ext uri="{0D108BD9-81ED-4DB2-BD59-A6C34878D82A}">
                    <a16:rowId xmlns:a16="http://schemas.microsoft.com/office/drawing/2014/main" xmlns="" val="10003"/>
                  </a:ext>
                </a:extLst>
              </a:tr>
              <a:tr h="475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Two or</a:t>
                      </a:r>
                      <a:r>
                        <a:rPr lang="en-US" sz="1400" baseline="0" dirty="0" smtClean="0"/>
                        <a:t> more races                         </a:t>
                      </a:r>
                      <a:r>
                        <a:rPr lang="en-US" sz="1400" b="1" baseline="0" dirty="0" smtClean="0"/>
                        <a:t>2.3%</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Two or</a:t>
                      </a:r>
                      <a:r>
                        <a:rPr lang="en-US" sz="1400" baseline="0" dirty="0" smtClean="0"/>
                        <a:t> more races                         </a:t>
                      </a:r>
                      <a:r>
                        <a:rPr lang="en-US" sz="1400" b="1" baseline="0" dirty="0" smtClean="0"/>
                        <a:t>2.7%</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Two or</a:t>
                      </a:r>
                      <a:r>
                        <a:rPr lang="en-US" sz="1400" baseline="0" dirty="0" smtClean="0"/>
                        <a:t> more races (2010)           </a:t>
                      </a:r>
                      <a:r>
                        <a:rPr lang="en-US" sz="1400" b="1" baseline="0" dirty="0" smtClean="0"/>
                        <a:t>3.2%</a:t>
                      </a:r>
                      <a:endParaRPr lang="en-US" sz="1400" b="1" dirty="0"/>
                    </a:p>
                  </a:txBody>
                  <a:tcPr marL="68580" marR="68580" marT="34290" marB="34290"/>
                </a:tc>
                <a:extLst>
                  <a:ext uri="{0D108BD9-81ED-4DB2-BD59-A6C34878D82A}">
                    <a16:rowId xmlns:a16="http://schemas.microsoft.com/office/drawing/2014/main" xmlns="" val="10004"/>
                  </a:ext>
                </a:extLst>
              </a:tr>
              <a:tr h="88563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smtClean="0"/>
                        <a:t>Hispanic / Latino</a:t>
                      </a:r>
                      <a:r>
                        <a:rPr lang="en-US" sz="1400" i="1" baseline="0" dirty="0" smtClean="0"/>
                        <a:t> Percent     </a:t>
                      </a:r>
                      <a:r>
                        <a:rPr lang="en-US" sz="1400" b="1" i="1" baseline="0" dirty="0" smtClean="0"/>
                        <a:t>4.9%</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baseline="0" dirty="0" smtClean="0"/>
                        <a:t>Foreign Born                            </a:t>
                      </a:r>
                      <a:r>
                        <a:rPr lang="en-US" sz="1400" b="1" i="1" baseline="0" dirty="0" smtClean="0"/>
                        <a:t>6.7 %</a:t>
                      </a:r>
                      <a:endParaRPr lang="en-US" sz="1400" b="1" i="1" dirty="0" smtClean="0"/>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smtClean="0"/>
                        <a:t>Hispanic /Latino</a:t>
                      </a:r>
                      <a:r>
                        <a:rPr lang="en-US" sz="1400" i="1" baseline="0" dirty="0" smtClean="0"/>
                        <a:t> Percent   </a:t>
                      </a:r>
                      <a:r>
                        <a:rPr lang="en-US" sz="1400" b="1" i="1" baseline="0" dirty="0" smtClean="0"/>
                        <a:t>10.6%</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baseline="0" dirty="0" smtClean="0"/>
                        <a:t>Foreign Born                             </a:t>
                      </a:r>
                      <a:r>
                        <a:rPr lang="en-US" sz="1400" b="1" i="1" baseline="0" dirty="0" smtClean="0"/>
                        <a:t> 14%</a:t>
                      </a:r>
                      <a:endParaRPr lang="en-US" sz="1400" b="1" i="1" dirty="0" smtClean="0"/>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smtClean="0"/>
                        <a:t>Hispanic / Latino</a:t>
                      </a:r>
                      <a:r>
                        <a:rPr lang="en-US" sz="1400" i="1" baseline="0" dirty="0" smtClean="0"/>
                        <a:t> </a:t>
                      </a:r>
                      <a:r>
                        <a:rPr lang="en-US" sz="1100" i="1" baseline="0" dirty="0" smtClean="0"/>
                        <a:t>(2010</a:t>
                      </a:r>
                      <a:r>
                        <a:rPr lang="en-US" sz="1400" i="1" baseline="0" dirty="0" smtClean="0"/>
                        <a:t>)     </a:t>
                      </a:r>
                      <a:r>
                        <a:rPr lang="en-US" sz="1400" b="1" i="1" baseline="0" dirty="0" smtClean="0"/>
                        <a:t>10.0%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baseline="0" dirty="0" smtClean="0"/>
                        <a:t>Foreign Born                           </a:t>
                      </a:r>
                      <a:r>
                        <a:rPr lang="en-US" sz="1400" b="1" i="1" baseline="0" dirty="0" smtClean="0"/>
                        <a:t>7.6 %</a:t>
                      </a:r>
                      <a:endParaRPr lang="en-US" sz="1400" b="1" i="1" dirty="0" smtClean="0"/>
                    </a:p>
                  </a:txBody>
                  <a:tcPr marL="68580" marR="68580" marT="34290" marB="34290"/>
                </a:tc>
                <a:extLst>
                  <a:ext uri="{0D108BD9-81ED-4DB2-BD59-A6C34878D82A}">
                    <a16:rowId xmlns:a16="http://schemas.microsoft.com/office/drawing/2014/main" xmlns="" val="10005"/>
                  </a:ext>
                </a:extLst>
              </a:tr>
              <a:tr h="680693">
                <a:tc>
                  <a:txBody>
                    <a:bodyPr/>
                    <a:lstStyle/>
                    <a:p>
                      <a:r>
                        <a:rPr lang="en-US" sz="1400" b="1" dirty="0" smtClean="0"/>
                        <a:t>Education &amp; Income</a:t>
                      </a:r>
                      <a:endParaRPr lang="en-US" sz="1400" dirty="0" smtClean="0"/>
                    </a:p>
                    <a:p>
                      <a:r>
                        <a:rPr lang="en-US" sz="1400" dirty="0" smtClean="0"/>
                        <a:t>Bachelors Degree or higher </a:t>
                      </a:r>
                      <a:r>
                        <a:rPr lang="en-US" sz="1400" baseline="0" dirty="0" smtClean="0"/>
                        <a:t>   </a:t>
                      </a:r>
                      <a:r>
                        <a:rPr lang="en-US" sz="1400" dirty="0" smtClean="0"/>
                        <a:t>  </a:t>
                      </a:r>
                      <a:r>
                        <a:rPr lang="en-US" sz="1400" b="1" dirty="0" smtClean="0"/>
                        <a:t>30.8%</a:t>
                      </a:r>
                      <a:endParaRPr lang="en-US" sz="14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Education &amp; Income</a:t>
                      </a: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Bachelors Degree or higher       </a:t>
                      </a:r>
                      <a:r>
                        <a:rPr lang="en-US" sz="1400" b="1" dirty="0" smtClean="0"/>
                        <a:t>53.4%</a:t>
                      </a:r>
                      <a:endParaRPr lang="en-US"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Education &amp; Income</a:t>
                      </a:r>
                      <a:endParaRPr lang="en-US" sz="1400" dirty="0" smtClean="0"/>
                    </a:p>
                    <a:p>
                      <a:r>
                        <a:rPr lang="en-US" sz="1400" dirty="0" smtClean="0"/>
                        <a:t>Bachelors Degree or higher      </a:t>
                      </a:r>
                      <a:r>
                        <a:rPr lang="en-US" sz="1400" b="1" dirty="0" smtClean="0"/>
                        <a:t>31.6%</a:t>
                      </a:r>
                      <a:endParaRPr lang="en-US" sz="1400" b="1" dirty="0"/>
                    </a:p>
                  </a:txBody>
                  <a:tcPr marL="68580" marR="68580" marT="34290" marB="34290"/>
                </a:tc>
                <a:extLst>
                  <a:ext uri="{0D108BD9-81ED-4DB2-BD59-A6C34878D82A}">
                    <a16:rowId xmlns:a16="http://schemas.microsoft.com/office/drawing/2014/main" xmlns="" val="10006"/>
                  </a:ext>
                </a:extLst>
              </a:tr>
              <a:tr h="885633">
                <a:tc>
                  <a:txBody>
                    <a:bodyPr/>
                    <a:lstStyle/>
                    <a:p>
                      <a:pPr marL="285750" indent="-285750">
                        <a:buFont typeface="Arial" panose="020B0604020202020204" pitchFamily="34" charset="0"/>
                        <a:buChar char="•"/>
                      </a:pPr>
                      <a:r>
                        <a:rPr lang="en-US" sz="1400" dirty="0" smtClean="0"/>
                        <a:t>Poverty Rate  </a:t>
                      </a:r>
                      <a:r>
                        <a:rPr lang="en-US" sz="1400" baseline="0" dirty="0" smtClean="0"/>
                        <a:t>                         </a:t>
                      </a:r>
                      <a:r>
                        <a:rPr lang="en-US" sz="1400" dirty="0" smtClean="0"/>
                        <a:t> </a:t>
                      </a:r>
                      <a:r>
                        <a:rPr lang="en-US" sz="1400" b="1" dirty="0" smtClean="0"/>
                        <a:t>16.8%</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Median HH Income </a:t>
                      </a:r>
                      <a:r>
                        <a:rPr lang="en-US" sz="1400" b="1" baseline="0" dirty="0" smtClean="0"/>
                        <a:t>        </a:t>
                      </a:r>
                      <a:r>
                        <a:rPr lang="en-US" sz="1400" b="1" dirty="0" smtClean="0"/>
                        <a:t>$47, 692</a:t>
                      </a:r>
                    </a:p>
                  </a:txBody>
                  <a:tcPr marL="68580" marR="68580" marT="34290" marB="34290"/>
                </a:tc>
                <a:tc>
                  <a:txBody>
                    <a:bodyPr/>
                    <a:lstStyle/>
                    <a:p>
                      <a:pPr marL="285750" indent="-285750">
                        <a:buFont typeface="Arial" panose="020B0604020202020204" pitchFamily="34" charset="0"/>
                        <a:buChar char="•"/>
                      </a:pPr>
                      <a:r>
                        <a:rPr lang="en-US" sz="1400" dirty="0" smtClean="0"/>
                        <a:t>Poverty Rate                            </a:t>
                      </a:r>
                      <a:r>
                        <a:rPr lang="en-US" sz="1400" b="1" dirty="0" smtClean="0"/>
                        <a:t>17.7%</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Median HH Income         $69,235</a:t>
                      </a:r>
                    </a:p>
                  </a:txBody>
                  <a:tcPr marL="68580" marR="68580" marT="34290" marB="34290"/>
                </a:tc>
                <a:tc>
                  <a:txBody>
                    <a:bodyPr/>
                    <a:lstStyle/>
                    <a:p>
                      <a:pPr marL="285750" indent="-285750">
                        <a:buFont typeface="Arial" panose="020B0604020202020204" pitchFamily="34" charset="0"/>
                        <a:buChar char="•"/>
                      </a:pPr>
                      <a:r>
                        <a:rPr lang="en-US" sz="1400" dirty="0" smtClean="0"/>
                        <a:t>Poverty Rate                          </a:t>
                      </a:r>
                      <a:r>
                        <a:rPr lang="en-US" sz="1400" b="1" dirty="0" smtClean="0"/>
                        <a:t>19.4%</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Median HH Income </a:t>
                      </a:r>
                      <a:r>
                        <a:rPr lang="en-US" sz="1400" b="1" baseline="0" dirty="0" smtClean="0"/>
                        <a:t>      </a:t>
                      </a:r>
                      <a:r>
                        <a:rPr lang="en-US" sz="1400" b="1" dirty="0" smtClean="0"/>
                        <a:t> $45,376</a:t>
                      </a:r>
                    </a:p>
                  </a:txBody>
                  <a:tcPr marL="68580" marR="68580" marT="34290" marB="34290"/>
                </a:tc>
                <a:extLst>
                  <a:ext uri="{0D108BD9-81ED-4DB2-BD59-A6C34878D82A}">
                    <a16:rowId xmlns:a16="http://schemas.microsoft.com/office/drawing/2014/main" xmlns="" val="10007"/>
                  </a:ext>
                </a:extLst>
              </a:tr>
            </a:tbl>
          </a:graphicData>
        </a:graphic>
      </p:graphicFrame>
      <p:sp>
        <p:nvSpPr>
          <p:cNvPr id="6" name="Title 6"/>
          <p:cNvSpPr>
            <a:spLocks noGrp="1"/>
          </p:cNvSpPr>
          <p:nvPr>
            <p:ph type="title"/>
          </p:nvPr>
        </p:nvSpPr>
        <p:spPr>
          <a:xfrm>
            <a:off x="99221" y="159209"/>
            <a:ext cx="9032793" cy="692497"/>
          </a:xfrm>
          <a:prstGeom prst="rect">
            <a:avLst/>
          </a:prstGeom>
          <a:solidFill>
            <a:schemeClr val="accent3"/>
          </a:solidFill>
        </p:spPr>
        <p:txBody>
          <a:bodyPr wrap="square">
            <a:spAutoFit/>
          </a:bodyPr>
          <a:lstStyle/>
          <a:p>
            <a:pPr algn="ctr"/>
            <a:r>
              <a:rPr lang="en-US" sz="2400" b="1" dirty="0">
                <a:solidFill>
                  <a:schemeClr val="bg1"/>
                </a:solidFill>
              </a:rPr>
              <a:t>     3 Cities &amp; Contrasting Contexts</a:t>
            </a:r>
          </a:p>
          <a:p>
            <a:pPr algn="ctr"/>
            <a:r>
              <a:rPr lang="en-US" sz="1500" b="1" i="1" dirty="0" smtClean="0">
                <a:solidFill>
                  <a:schemeClr val="tx1"/>
                </a:solidFill>
              </a:rPr>
              <a:t>SOICIATAL INDICATORS</a:t>
            </a:r>
            <a:endParaRPr lang="en-US" sz="1500" b="1" i="1"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35189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505" y="362215"/>
            <a:ext cx="8682990" cy="800100"/>
          </a:xfrm>
        </p:spPr>
        <p:txBody>
          <a:bodyPr>
            <a:noAutofit/>
          </a:bodyPr>
          <a:lstStyle/>
          <a:p>
            <a:r>
              <a:rPr lang="en-US" sz="2800" dirty="0"/>
              <a:t>Changing the Context: </a:t>
            </a:r>
            <a:r>
              <a:rPr lang="en-US" sz="2800" dirty="0" err="1" smtClean="0"/>
              <a:t>HiAP</a:t>
            </a:r>
            <a:r>
              <a:rPr lang="en-US" sz="2800" dirty="0" smtClean="0"/>
              <a:t> Critical </a:t>
            </a:r>
            <a:r>
              <a:rPr lang="en-US" sz="2800" dirty="0"/>
              <a:t>Success Factors</a:t>
            </a:r>
          </a:p>
        </p:txBody>
      </p:sp>
      <p:sp>
        <p:nvSpPr>
          <p:cNvPr id="5" name="Content Placeholder 4"/>
          <p:cNvSpPr>
            <a:spLocks noGrp="1"/>
          </p:cNvSpPr>
          <p:nvPr>
            <p:ph idx="1"/>
          </p:nvPr>
        </p:nvSpPr>
        <p:spPr>
          <a:xfrm>
            <a:off x="308610" y="1409700"/>
            <a:ext cx="8526780" cy="4457700"/>
          </a:xfrm>
        </p:spPr>
        <p:txBody>
          <a:bodyPr>
            <a:normAutofit fontScale="40000" lnSpcReduction="20000"/>
          </a:bodyPr>
          <a:lstStyle/>
          <a:p>
            <a:pPr marL="82153" indent="0">
              <a:buNone/>
            </a:pPr>
            <a:r>
              <a:rPr lang="en-US" sz="4000" b="1" dirty="0" smtClean="0">
                <a:solidFill>
                  <a:schemeClr val="accent5"/>
                </a:solidFill>
              </a:rPr>
              <a:t>Job 1: City &amp; Public Health Infrastructure</a:t>
            </a:r>
          </a:p>
          <a:p>
            <a:pPr marL="644128" lvl="1" indent="-342900">
              <a:buFont typeface="Wingdings" panose="05000000000000000000" pitchFamily="2" charset="2"/>
              <a:buChar char="§"/>
            </a:pPr>
            <a:r>
              <a:rPr lang="en-US" sz="4000" dirty="0" smtClean="0"/>
              <a:t>Understand the governance structure of your jurisdiction/organization</a:t>
            </a:r>
          </a:p>
          <a:p>
            <a:pPr marL="644128" lvl="1" indent="-342900">
              <a:buFont typeface="Wingdings" panose="05000000000000000000" pitchFamily="2" charset="2"/>
              <a:buChar char="§"/>
            </a:pPr>
            <a:r>
              <a:rPr lang="en-US" sz="4000" dirty="0" smtClean="0"/>
              <a:t>Seek &amp; Leverage Opportunity</a:t>
            </a:r>
          </a:p>
          <a:p>
            <a:pPr marL="644128" lvl="1" indent="-342900">
              <a:buFont typeface="Wingdings" panose="05000000000000000000" pitchFamily="2" charset="2"/>
              <a:buChar char="§"/>
            </a:pPr>
            <a:r>
              <a:rPr lang="en-US" sz="4000" dirty="0" smtClean="0"/>
              <a:t>Start with your </a:t>
            </a:r>
            <a:r>
              <a:rPr lang="en-US" sz="4000" dirty="0"/>
              <a:t>“Coalition of the Willing</a:t>
            </a:r>
            <a:r>
              <a:rPr lang="en-US" sz="4000" dirty="0" smtClean="0"/>
              <a:t>”</a:t>
            </a:r>
          </a:p>
          <a:p>
            <a:pPr marL="301228" lvl="1" indent="0">
              <a:buNone/>
            </a:pPr>
            <a:endParaRPr lang="en-US" sz="4000" dirty="0"/>
          </a:p>
          <a:p>
            <a:pPr marL="82153" indent="0">
              <a:buNone/>
            </a:pPr>
            <a:r>
              <a:rPr lang="en-US" sz="4000" b="1" dirty="0" smtClean="0">
                <a:solidFill>
                  <a:schemeClr val="accent5">
                    <a:lumMod val="75000"/>
                  </a:schemeClr>
                </a:solidFill>
              </a:rPr>
              <a:t>Job 2: Stakeholders &amp; Potential Partners</a:t>
            </a:r>
          </a:p>
          <a:p>
            <a:pPr marL="644128" lvl="1" indent="-342900">
              <a:buFont typeface="Wingdings" panose="05000000000000000000" pitchFamily="2" charset="2"/>
              <a:buChar char="§"/>
            </a:pPr>
            <a:r>
              <a:rPr lang="en-US" sz="4000" dirty="0" smtClean="0"/>
              <a:t>Identify the right stakeholders</a:t>
            </a:r>
          </a:p>
          <a:p>
            <a:pPr marL="644128" lvl="1" indent="-342900">
              <a:buFont typeface="Wingdings" panose="05000000000000000000" pitchFamily="2" charset="2"/>
              <a:buChar char="§"/>
            </a:pPr>
            <a:r>
              <a:rPr lang="en-US" sz="4000" dirty="0" smtClean="0"/>
              <a:t>Engage the right players at the right time</a:t>
            </a:r>
          </a:p>
          <a:p>
            <a:pPr marL="644128" lvl="1" indent="-342900">
              <a:buFont typeface="Wingdings" panose="05000000000000000000" pitchFamily="2" charset="2"/>
              <a:buChar char="§"/>
            </a:pPr>
            <a:r>
              <a:rPr lang="en-US" sz="4000" dirty="0"/>
              <a:t>Engage Strategic Partnerships</a:t>
            </a:r>
          </a:p>
          <a:p>
            <a:pPr marL="82153" indent="0">
              <a:buNone/>
            </a:pPr>
            <a:endParaRPr lang="en-US" sz="4000" dirty="0" smtClean="0"/>
          </a:p>
          <a:p>
            <a:pPr marL="82153" indent="0">
              <a:buNone/>
            </a:pPr>
            <a:r>
              <a:rPr lang="en-US" sz="4000" b="1" dirty="0" smtClean="0">
                <a:solidFill>
                  <a:schemeClr val="accent1"/>
                </a:solidFill>
              </a:rPr>
              <a:t>Job 3: Multi Sector “</a:t>
            </a:r>
            <a:r>
              <a:rPr lang="en-US" sz="4000" b="1" dirty="0" err="1" smtClean="0">
                <a:solidFill>
                  <a:schemeClr val="accent1"/>
                </a:solidFill>
              </a:rPr>
              <a:t>HiAP</a:t>
            </a:r>
            <a:r>
              <a:rPr lang="en-US" sz="4000" b="1" dirty="0" smtClean="0">
                <a:solidFill>
                  <a:schemeClr val="accent1"/>
                </a:solidFill>
              </a:rPr>
              <a:t>” Collaboration </a:t>
            </a:r>
          </a:p>
          <a:p>
            <a:pPr lvl="1">
              <a:buFont typeface="Wingdings" panose="05000000000000000000" pitchFamily="2" charset="2"/>
              <a:buChar char="§"/>
            </a:pPr>
            <a:r>
              <a:rPr lang="en-US" sz="4000" dirty="0" smtClean="0"/>
              <a:t>Cultivate and maintain </a:t>
            </a:r>
            <a:r>
              <a:rPr lang="en-US" sz="4000" dirty="0"/>
              <a:t>t</a:t>
            </a:r>
            <a:r>
              <a:rPr lang="en-US" sz="4000" dirty="0" smtClean="0"/>
              <a:t>rust and respect</a:t>
            </a:r>
          </a:p>
          <a:p>
            <a:pPr lvl="1">
              <a:buFont typeface="Wingdings" panose="05000000000000000000" pitchFamily="2" charset="2"/>
              <a:buChar char="§"/>
            </a:pPr>
            <a:r>
              <a:rPr lang="en-US" sz="4000" dirty="0" smtClean="0"/>
              <a:t>Defer to the subject </a:t>
            </a:r>
            <a:r>
              <a:rPr lang="en-US" sz="4000" dirty="0"/>
              <a:t>m</a:t>
            </a:r>
            <a:r>
              <a:rPr lang="en-US" sz="4000" dirty="0" smtClean="0"/>
              <a:t>atter expert</a:t>
            </a:r>
          </a:p>
          <a:p>
            <a:pPr lvl="1">
              <a:buFont typeface="Wingdings" panose="05000000000000000000" pitchFamily="2" charset="2"/>
              <a:buChar char="§"/>
            </a:pPr>
            <a:r>
              <a:rPr lang="en-US" sz="4000" dirty="0" smtClean="0"/>
              <a:t>Share </a:t>
            </a:r>
            <a:r>
              <a:rPr lang="en-US" sz="4000" dirty="0"/>
              <a:t>r</a:t>
            </a:r>
            <a:r>
              <a:rPr lang="en-US" sz="4000" dirty="0" smtClean="0"/>
              <a:t>esources (human, financial)</a:t>
            </a:r>
          </a:p>
          <a:p>
            <a:pPr lvl="1">
              <a:buFont typeface="Wingdings" panose="05000000000000000000" pitchFamily="2" charset="2"/>
              <a:buChar char="§"/>
            </a:pPr>
            <a:r>
              <a:rPr lang="en-US" sz="4000" dirty="0" smtClean="0"/>
              <a:t>Be humble but marketable</a:t>
            </a:r>
          </a:p>
          <a:p>
            <a:pPr marL="308372" lvl="1" indent="0">
              <a:buNone/>
            </a:pPr>
            <a:endParaRPr lang="en-US" dirty="0" smtClean="0"/>
          </a:p>
          <a:p>
            <a:pPr marL="308372" lvl="1" indent="0" algn="ctr">
              <a:buNone/>
            </a:pPr>
            <a:r>
              <a:rPr lang="en-US" sz="6000" b="1" i="1" dirty="0" smtClean="0">
                <a:solidFill>
                  <a:schemeClr val="accent6">
                    <a:lumMod val="75000"/>
                  </a:schemeClr>
                </a:solidFill>
                <a:effectLst>
                  <a:outerShdw blurRad="38100" dist="38100" dir="2700000" algn="tl">
                    <a:srgbClr val="000000">
                      <a:alpha val="43137"/>
                    </a:srgbClr>
                  </a:outerShdw>
                </a:effectLst>
              </a:rPr>
              <a:t>*Key Takeaway – RELATIONSHIPS!</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3128525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77943" cy="800100"/>
          </a:xfrm>
        </p:spPr>
        <p:txBody>
          <a:bodyPr>
            <a:normAutofit fontScale="90000"/>
          </a:bodyPr>
          <a:lstStyle/>
          <a:p>
            <a:r>
              <a:rPr lang="en-US" dirty="0" err="1" smtClean="0"/>
              <a:t>HiAP</a:t>
            </a:r>
            <a:r>
              <a:rPr lang="en-US" dirty="0" smtClean="0"/>
              <a:t> Engagement Continuum</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4711055"/>
              </p:ext>
            </p:extLst>
          </p:nvPr>
        </p:nvGraphicFramePr>
        <p:xfrm>
          <a:off x="955222" y="1752600"/>
          <a:ext cx="7426778" cy="409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
        <p:nvSpPr>
          <p:cNvPr id="3" name="TextBox 2"/>
          <p:cNvSpPr txBox="1"/>
          <p:nvPr/>
        </p:nvSpPr>
        <p:spPr>
          <a:xfrm>
            <a:off x="381000" y="1752600"/>
            <a:ext cx="6096000" cy="830997"/>
          </a:xfrm>
          <a:prstGeom prst="rect">
            <a:avLst/>
          </a:prstGeom>
          <a:noFill/>
        </p:spPr>
        <p:txBody>
          <a:bodyPr wrap="square" rtlCol="0">
            <a:spAutoFit/>
          </a:bodyPr>
          <a:lstStyle/>
          <a:p>
            <a:r>
              <a:rPr lang="en-US" sz="2400" b="1" dirty="0">
                <a:solidFill>
                  <a:schemeClr val="accent3">
                    <a:lumMod val="75000"/>
                  </a:schemeClr>
                </a:solidFill>
              </a:rPr>
              <a:t>Cultivating </a:t>
            </a:r>
            <a:r>
              <a:rPr lang="en-US" sz="2400" b="1" dirty="0" smtClean="0">
                <a:solidFill>
                  <a:schemeClr val="accent3">
                    <a:lumMod val="75000"/>
                  </a:schemeClr>
                </a:solidFill>
              </a:rPr>
              <a:t>21</a:t>
            </a:r>
            <a:r>
              <a:rPr lang="en-US" sz="2400" b="1" baseline="30000" dirty="0" smtClean="0">
                <a:solidFill>
                  <a:schemeClr val="accent3">
                    <a:lumMod val="75000"/>
                  </a:schemeClr>
                </a:solidFill>
              </a:rPr>
              <a:t>st</a:t>
            </a:r>
            <a:r>
              <a:rPr lang="en-US" sz="2400" b="1" dirty="0" smtClean="0">
                <a:solidFill>
                  <a:schemeClr val="accent3">
                    <a:lumMod val="75000"/>
                  </a:schemeClr>
                </a:solidFill>
              </a:rPr>
              <a:t> Century </a:t>
            </a:r>
            <a:r>
              <a:rPr lang="en-US" sz="2400" b="1" dirty="0" err="1" smtClean="0">
                <a:solidFill>
                  <a:schemeClr val="accent3">
                    <a:lumMod val="75000"/>
                  </a:schemeClr>
                </a:solidFill>
              </a:rPr>
              <a:t>HiAP</a:t>
            </a:r>
            <a:r>
              <a:rPr lang="en-US" sz="2400" b="1" dirty="0" smtClean="0">
                <a:solidFill>
                  <a:schemeClr val="accent3">
                    <a:lumMod val="75000"/>
                  </a:schemeClr>
                </a:solidFill>
              </a:rPr>
              <a:t> Practice</a:t>
            </a:r>
          </a:p>
          <a:p>
            <a:pPr marL="342900" indent="-342900">
              <a:buFont typeface="Wingdings" panose="05000000000000000000" pitchFamily="2" charset="2"/>
              <a:buChar char="Ø"/>
            </a:pPr>
            <a:r>
              <a:rPr lang="en-US" sz="2400" b="1" dirty="0" smtClean="0">
                <a:solidFill>
                  <a:schemeClr val="accent3">
                    <a:lumMod val="75000"/>
                  </a:schemeClr>
                </a:solidFill>
              </a:rPr>
              <a:t>Key Ingredient = </a:t>
            </a:r>
            <a:r>
              <a:rPr lang="en-US" sz="2400" b="1" dirty="0">
                <a:solidFill>
                  <a:schemeClr val="accent3">
                    <a:lumMod val="75000"/>
                  </a:schemeClr>
                </a:solidFill>
              </a:rPr>
              <a:t>Pragmatism</a:t>
            </a:r>
            <a:r>
              <a:rPr lang="en-US" sz="2400" dirty="0">
                <a:solidFill>
                  <a:schemeClr val="accent3">
                    <a:lumMod val="75000"/>
                  </a:schemeClr>
                </a:solidFill>
              </a:rPr>
              <a:t>:</a:t>
            </a:r>
          </a:p>
        </p:txBody>
      </p:sp>
    </p:spTree>
    <p:extLst>
      <p:ext uri="{BB962C8B-B14F-4D97-AF65-F5344CB8AC3E}">
        <p14:creationId xmlns:p14="http://schemas.microsoft.com/office/powerpoint/2010/main" val="19159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020" y="152400"/>
            <a:ext cx="8229600" cy="800100"/>
          </a:xfrm>
        </p:spPr>
        <p:txBody>
          <a:bodyPr/>
          <a:lstStyle/>
          <a:p>
            <a:r>
              <a:rPr lang="en-US" dirty="0" smtClean="0"/>
              <a:t>Kansas City, MO</a:t>
            </a:r>
            <a:endParaRPr lang="en-US" dirty="0"/>
          </a:p>
        </p:txBody>
      </p:sp>
      <p:pic>
        <p:nvPicPr>
          <p:cNvPr id="6" name="Content Placeholder 5"/>
          <p:cNvPicPr>
            <a:picLocks noGrp="1" noChangeAspect="1"/>
          </p:cNvPicPr>
          <p:nvPr>
            <p:ph sz="half" idx="1"/>
          </p:nvPr>
        </p:nvPicPr>
        <p:blipFill>
          <a:blip r:embed="rId3"/>
          <a:stretch>
            <a:fillRect/>
          </a:stretch>
        </p:blipFill>
        <p:spPr>
          <a:xfrm>
            <a:off x="586345" y="1760764"/>
            <a:ext cx="2799113" cy="4121538"/>
          </a:xfrm>
          <a:prstGeom prst="rect">
            <a:avLst/>
          </a:prstGeom>
        </p:spPr>
      </p:pic>
      <p:sp>
        <p:nvSpPr>
          <p:cNvPr id="5" name="Content Placeholder 4"/>
          <p:cNvSpPr>
            <a:spLocks noGrp="1"/>
          </p:cNvSpPr>
          <p:nvPr>
            <p:ph sz="half" idx="2"/>
          </p:nvPr>
        </p:nvSpPr>
        <p:spPr>
          <a:xfrm>
            <a:off x="3657601" y="1219200"/>
            <a:ext cx="5105399" cy="4663102"/>
          </a:xfrm>
        </p:spPr>
        <p:txBody>
          <a:bodyPr>
            <a:normAutofit fontScale="55000" lnSpcReduction="20000"/>
          </a:bodyPr>
          <a:lstStyle/>
          <a:p>
            <a:pPr marL="82153" indent="0">
              <a:buNone/>
            </a:pPr>
            <a:r>
              <a:rPr lang="en-US" sz="2900" b="1" dirty="0" smtClean="0"/>
              <a:t>Council Goal: </a:t>
            </a:r>
            <a:r>
              <a:rPr lang="en-US" sz="2900" b="1" i="1" dirty="0" smtClean="0"/>
              <a:t>Neighborhoods &amp; Healthy Communities (p15)</a:t>
            </a:r>
          </a:p>
          <a:p>
            <a:pPr marL="82153" indent="0" algn="ctr">
              <a:buNone/>
            </a:pPr>
            <a:r>
              <a:rPr lang="en-US" sz="2900" i="1" dirty="0" smtClean="0"/>
              <a:t>“Support the development, maintenance, and revitalization of sustainable, stable, and healthy communities in which neighborhoods are safe, clean, well maintained and consistently improved”</a:t>
            </a:r>
          </a:p>
          <a:p>
            <a:pPr marL="82153" indent="0">
              <a:buNone/>
            </a:pPr>
            <a:r>
              <a:rPr lang="en-US" sz="2900" b="1" dirty="0" smtClean="0"/>
              <a:t>Departmental Strategic Objectives:</a:t>
            </a:r>
          </a:p>
          <a:p>
            <a:pPr marL="596503" indent="-514350">
              <a:buClr>
                <a:schemeClr val="accent1"/>
              </a:buClr>
              <a:buFont typeface="+mj-lt"/>
              <a:buAutoNum type="arabicPeriod"/>
            </a:pPr>
            <a:r>
              <a:rPr lang="en-US" sz="2900" dirty="0" smtClean="0"/>
              <a:t>Increase overall life expectancy and reduce health inequities in all zip codes.</a:t>
            </a:r>
          </a:p>
          <a:p>
            <a:pPr marL="815578" lvl="1" indent="-514350">
              <a:buClr>
                <a:schemeClr val="accent1"/>
              </a:buClr>
              <a:buFont typeface="Wingdings" panose="05000000000000000000" pitchFamily="2" charset="2"/>
              <a:buChar char="v"/>
            </a:pPr>
            <a:r>
              <a:rPr lang="en-US" sz="2900" dirty="0" smtClean="0">
                <a:solidFill>
                  <a:schemeClr val="accent1"/>
                </a:solidFill>
              </a:rPr>
              <a:t>Establish multi-departmental committee or taskforce to identify underlying causes of the City’s inequities and recommend an implementation plan</a:t>
            </a:r>
            <a:r>
              <a:rPr lang="en-US" sz="2900" dirty="0" smtClean="0">
                <a:solidFill>
                  <a:schemeClr val="accent5">
                    <a:lumMod val="75000"/>
                  </a:schemeClr>
                </a:solidFill>
              </a:rPr>
              <a:t>.</a:t>
            </a:r>
          </a:p>
          <a:p>
            <a:pPr marL="596503" indent="-514350">
              <a:buClr>
                <a:schemeClr val="accent1"/>
              </a:buClr>
              <a:buFont typeface="+mj-lt"/>
              <a:buAutoNum type="arabicPeriod"/>
            </a:pPr>
            <a:r>
              <a:rPr lang="en-US" sz="2900" dirty="0" smtClean="0"/>
              <a:t>Produce the Community Health Improvement Plan</a:t>
            </a:r>
          </a:p>
          <a:p>
            <a:pPr marL="596503" indent="-514350">
              <a:buClr>
                <a:schemeClr val="accent1"/>
              </a:buClr>
              <a:buFont typeface="+mj-lt"/>
              <a:buAutoNum type="arabicPeriod"/>
            </a:pPr>
            <a:r>
              <a:rPr lang="en-US" sz="2900" b="1" dirty="0"/>
              <a:t>Council Goal: </a:t>
            </a:r>
            <a:r>
              <a:rPr lang="en-US" sz="2900" b="1" i="1" dirty="0" smtClean="0"/>
              <a:t>Finance &amp; Governance </a:t>
            </a:r>
            <a:r>
              <a:rPr lang="en-US" sz="2900" b="1" i="1" dirty="0"/>
              <a:t>(p13)</a:t>
            </a:r>
          </a:p>
          <a:p>
            <a:pPr marL="596503" indent="-514350">
              <a:buClr>
                <a:schemeClr val="accent1"/>
              </a:buClr>
              <a:buFont typeface="+mj-lt"/>
              <a:buAutoNum type="arabicPeriod"/>
            </a:pPr>
            <a:r>
              <a:rPr lang="en-US" sz="2900" dirty="0" smtClean="0"/>
              <a:t>Establish a community/departmental panel or taskforce to investigate causes of the City’s racial divide and make recommendations on solutions</a:t>
            </a:r>
          </a:p>
          <a:p>
            <a:pPr marL="596503" indent="-514350">
              <a:buClr>
                <a:schemeClr val="accent5">
                  <a:lumMod val="75000"/>
                </a:schemeClr>
              </a:buClr>
              <a:buFont typeface="+mj-lt"/>
              <a:buAutoNum type="arabicPeriod"/>
            </a:pPr>
            <a:endParaRPr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162800" y="6206199"/>
            <a:ext cx="1600200" cy="245530"/>
          </a:xfrm>
          <a:prstGeom prst="rect">
            <a:avLst/>
          </a:prstGeom>
        </p:spPr>
      </p:pic>
    </p:spTree>
    <p:extLst>
      <p:ext uri="{BB962C8B-B14F-4D97-AF65-F5344CB8AC3E}">
        <p14:creationId xmlns:p14="http://schemas.microsoft.com/office/powerpoint/2010/main" val="791265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C69B2"/>
      </a:dk2>
      <a:lt2>
        <a:srgbClr val="EEECE1"/>
      </a:lt2>
      <a:accent1>
        <a:srgbClr val="2C69B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4762ac9fc147c558906f6ec678d4eca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338A61-A8F8-4EE8-AB05-F5F60056E191}"/>
</file>

<file path=customXml/itemProps2.xml><?xml version="1.0" encoding="utf-8"?>
<ds:datastoreItem xmlns:ds="http://schemas.openxmlformats.org/officeDocument/2006/customXml" ds:itemID="{9F327CE3-21DC-4A14-9944-D8098D026D08}"/>
</file>

<file path=customXml/itemProps3.xml><?xml version="1.0" encoding="utf-8"?>
<ds:datastoreItem xmlns:ds="http://schemas.openxmlformats.org/officeDocument/2006/customXml" ds:itemID="{4CDB7053-6412-4668-A42D-6C9FA11FAC86}"/>
</file>

<file path=docProps/app.xml><?xml version="1.0" encoding="utf-8"?>
<Properties xmlns="http://schemas.openxmlformats.org/officeDocument/2006/extended-properties" xmlns:vt="http://schemas.openxmlformats.org/officeDocument/2006/docPropsVTypes">
  <Template>HiAP PPT Template</Template>
  <TotalTime>671</TotalTime>
  <Words>1512</Words>
  <Application>Microsoft Office PowerPoint</Application>
  <PresentationFormat>On-screen Show (4:3)</PresentationFormat>
  <Paragraphs>316</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Cultivating 21st Century HiAP Practice-Change Opportunities</vt:lpstr>
      <vt:lpstr>PowerPoint Presentation</vt:lpstr>
      <vt:lpstr>PowerPoint Presentation</vt:lpstr>
      <vt:lpstr>     3 Cities &amp; Contrasting Contexts GOVERNMENTAL STRUCTURE &amp; SIZE</vt:lpstr>
      <vt:lpstr>     3 Cities &amp; Contrasting Contexts PUBLIC HEALTH INFRASTRUCTURE</vt:lpstr>
      <vt:lpstr>     3 Cities &amp; Contrasting Contexts SOICIATAL INDICATORS</vt:lpstr>
      <vt:lpstr>Changing the Context: HiAP Critical Success Factors</vt:lpstr>
      <vt:lpstr>HiAP Engagement Continuum </vt:lpstr>
      <vt:lpstr>Kansas City, MO</vt:lpstr>
      <vt:lpstr>Louisville, KY:  Mayor’s Healthy Hometown Movement (MHHM)</vt:lpstr>
      <vt:lpstr>MHHM Leadership Team</vt:lpstr>
      <vt:lpstr>                   Public Health 3.0 – 21st Century Leadership   </vt:lpstr>
      <vt:lpstr>OHE – Office of Health Equity</vt:lpstr>
      <vt:lpstr>PowerPoint Presentation</vt:lpstr>
      <vt:lpstr>Mayor's Resilience Cabinet</vt:lpstr>
      <vt:lpstr>DC Health Equity Report 2018*</vt:lpstr>
    </vt:vector>
  </TitlesOfParts>
  <Company>Governor's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Level: California’s Health in All Policies Task Force</dc:title>
  <dc:creator>Lianne Dillon</dc:creator>
  <cp:lastModifiedBy>VALENTINE, Nicole Britt</cp:lastModifiedBy>
  <cp:revision>84</cp:revision>
  <cp:lastPrinted>2018-06-15T16:44:51Z</cp:lastPrinted>
  <dcterms:created xsi:type="dcterms:W3CDTF">2018-06-12T23:52:45Z</dcterms:created>
  <dcterms:modified xsi:type="dcterms:W3CDTF">2018-06-16T06:23:20Z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