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diagrams/data1.xml" ContentType="application/vnd.openxmlformats-officedocument.drawingml.diagramData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3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1.xml" ContentType="application/vnd.openxmlformats-officedocument.theme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drawing1.xml" ContentType="application/vnd.ms-office.drawingml.diagramDrawing+xml"/>
  <Override PartName="/ppt/diagrams/colors1.xml" ContentType="application/vnd.openxmlformats-officedocument.drawingml.diagramColor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59" r:id="rId4"/>
    <p:sldId id="256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75C9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032" y="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13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openxmlformats.org/officeDocument/2006/relationships/customXml" Target="../customXml/item2.xml"/><Relationship Id="rId2" Type="http://schemas.openxmlformats.org/officeDocument/2006/relationships/slide" Target="slides/slide1.xml"/><Relationship Id="rId6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11" Type="http://schemas.openxmlformats.org/officeDocument/2006/relationships/customXml" Target="../customXml/item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4">
  <dgm:title val=""/>
  <dgm:desc val=""/>
  <dgm:catLst>
    <dgm:cat type="accent5" pri="11400"/>
  </dgm:catLst>
  <dgm:styleLbl name="node0">
    <dgm:fillClrLst meth="cycle">
      <a:schemeClr val="accent5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5">
        <a:shade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5">
        <a:shade val="50000"/>
      </a:schemeClr>
      <a:schemeClr val="accent5">
        <a:tint val="55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5">
        <a:shade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5">
        <a:shade val="80000"/>
        <a:alpha val="50000"/>
      </a:schemeClr>
      <a:schemeClr val="accent5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55000"/>
      </a:schemeClr>
    </dgm:fillClrLst>
    <dgm:linClrLst meth="repeat">
      <a:schemeClr val="accent5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55000"/>
      </a:schemeClr>
    </dgm:fillClrLst>
    <dgm:linClrLst meth="repeat">
      <a:schemeClr val="accent5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55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09C2D8F-509B-4645-B95E-EC5097013B00}" type="doc">
      <dgm:prSet loTypeId="urn:microsoft.com/office/officeart/2005/8/layout/hProcess9" loCatId="" qsTypeId="urn:microsoft.com/office/officeart/2005/8/quickstyle/simple4" qsCatId="simple" csTypeId="urn:microsoft.com/office/officeart/2005/8/colors/accent5_4" csCatId="accent5" phldr="1"/>
      <dgm:spPr/>
      <dgm:t>
        <a:bodyPr/>
        <a:lstStyle/>
        <a:p>
          <a:endParaRPr lang="en-US"/>
        </a:p>
      </dgm:t>
    </dgm:pt>
    <dgm:pt modelId="{DB5D6BA7-902D-EC43-8BFE-79DC1B76B192}">
      <dgm:prSet phldrT="[Text]"/>
      <dgm:spPr/>
      <dgm:t>
        <a:bodyPr/>
        <a:lstStyle/>
        <a:p>
          <a:r>
            <a:rPr lang="en-US" dirty="0" smtClean="0"/>
            <a:t>1. </a:t>
          </a:r>
          <a:r>
            <a:rPr lang="en-US" dirty="0" smtClean="0"/>
            <a:t>Identify health challenges in urban setting from the video</a:t>
          </a:r>
          <a:endParaRPr lang="en-US" dirty="0"/>
        </a:p>
      </dgm:t>
    </dgm:pt>
    <dgm:pt modelId="{A0D50F8B-18C6-DF43-8993-6A58A430C7E6}" type="parTrans" cxnId="{AFA5986D-7FBA-164C-A5B6-8E351CEEBFB5}">
      <dgm:prSet/>
      <dgm:spPr/>
      <dgm:t>
        <a:bodyPr/>
        <a:lstStyle/>
        <a:p>
          <a:endParaRPr lang="en-US"/>
        </a:p>
      </dgm:t>
    </dgm:pt>
    <dgm:pt modelId="{F57D967F-070D-FB4F-AF08-E1F16276410B}" type="sibTrans" cxnId="{AFA5986D-7FBA-164C-A5B6-8E351CEEBFB5}">
      <dgm:prSet/>
      <dgm:spPr/>
      <dgm:t>
        <a:bodyPr/>
        <a:lstStyle/>
        <a:p>
          <a:endParaRPr lang="en-US"/>
        </a:p>
      </dgm:t>
    </dgm:pt>
    <dgm:pt modelId="{67F5BED7-ECA7-534C-A6A9-F5BE6F2F96C0}">
      <dgm:prSet phldrT="[Text]"/>
      <dgm:spPr/>
      <dgm:t>
        <a:bodyPr/>
        <a:lstStyle/>
        <a:p>
          <a:r>
            <a:rPr lang="en-US" dirty="0" smtClean="0"/>
            <a:t>2. Identify 2-3 solutions from the Commission on Social Determinants of Health recommendations </a:t>
          </a:r>
          <a:endParaRPr lang="en-US" dirty="0"/>
        </a:p>
      </dgm:t>
    </dgm:pt>
    <dgm:pt modelId="{474B270F-ACA1-F744-A6D0-6C50B6E669A2}" type="parTrans" cxnId="{0CB5EC24-2FC0-124C-BB35-00303A932DD2}">
      <dgm:prSet/>
      <dgm:spPr/>
      <dgm:t>
        <a:bodyPr/>
        <a:lstStyle/>
        <a:p>
          <a:endParaRPr lang="en-US"/>
        </a:p>
      </dgm:t>
    </dgm:pt>
    <dgm:pt modelId="{6AC5D744-B37B-5F44-BBEE-FE84D3395771}" type="sibTrans" cxnId="{0CB5EC24-2FC0-124C-BB35-00303A932DD2}">
      <dgm:prSet/>
      <dgm:spPr/>
      <dgm:t>
        <a:bodyPr/>
        <a:lstStyle/>
        <a:p>
          <a:endParaRPr lang="en-US"/>
        </a:p>
      </dgm:t>
    </dgm:pt>
    <dgm:pt modelId="{02944D15-D307-C740-A7C1-C02A0FF83145}">
      <dgm:prSet/>
      <dgm:spPr/>
      <dgm:t>
        <a:bodyPr/>
        <a:lstStyle/>
        <a:p>
          <a:r>
            <a:rPr lang="en-US" dirty="0" smtClean="0"/>
            <a:t>3. Share arguments for chosen solutions</a:t>
          </a:r>
          <a:endParaRPr lang="en-US" dirty="0"/>
        </a:p>
      </dgm:t>
    </dgm:pt>
    <dgm:pt modelId="{EE0FC50A-6C30-A44E-B6F5-396D33CCE25E}" type="parTrans" cxnId="{2BE52699-2565-0C48-B317-15551B3A7423}">
      <dgm:prSet/>
      <dgm:spPr/>
      <dgm:t>
        <a:bodyPr/>
        <a:lstStyle/>
        <a:p>
          <a:endParaRPr lang="en-US"/>
        </a:p>
      </dgm:t>
    </dgm:pt>
    <dgm:pt modelId="{FE3DC890-5382-C142-BA97-748FC3F83787}" type="sibTrans" cxnId="{2BE52699-2565-0C48-B317-15551B3A7423}">
      <dgm:prSet/>
      <dgm:spPr/>
      <dgm:t>
        <a:bodyPr/>
        <a:lstStyle/>
        <a:p>
          <a:endParaRPr lang="en-US"/>
        </a:p>
      </dgm:t>
    </dgm:pt>
    <dgm:pt modelId="{611796DA-D358-2442-9C8F-ECBDC719FF81}" type="pres">
      <dgm:prSet presAssocID="{909C2D8F-509B-4645-B95E-EC5097013B00}" presName="CompostProcess" presStyleCnt="0">
        <dgm:presLayoutVars>
          <dgm:dir/>
          <dgm:resizeHandles val="exact"/>
        </dgm:presLayoutVars>
      </dgm:prSet>
      <dgm:spPr/>
    </dgm:pt>
    <dgm:pt modelId="{BF015080-4983-334A-A062-E6067FC78115}" type="pres">
      <dgm:prSet presAssocID="{909C2D8F-509B-4645-B95E-EC5097013B00}" presName="arrow" presStyleLbl="bgShp" presStyleIdx="0" presStyleCnt="1"/>
      <dgm:spPr/>
    </dgm:pt>
    <dgm:pt modelId="{8BA0B62C-4460-9C4D-A0D5-5E36FA267F05}" type="pres">
      <dgm:prSet presAssocID="{909C2D8F-509B-4645-B95E-EC5097013B00}" presName="linearProcess" presStyleCnt="0"/>
      <dgm:spPr/>
    </dgm:pt>
    <dgm:pt modelId="{C0F6531C-8390-B44F-B85E-3DC468FF3DD8}" type="pres">
      <dgm:prSet presAssocID="{DB5D6BA7-902D-EC43-8BFE-79DC1B76B192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EAAF693-ECCA-9641-9217-FC33B1C0DCF3}" type="pres">
      <dgm:prSet presAssocID="{F57D967F-070D-FB4F-AF08-E1F16276410B}" presName="sibTrans" presStyleCnt="0"/>
      <dgm:spPr/>
    </dgm:pt>
    <dgm:pt modelId="{46B46E1A-3104-0348-BE87-3BF98F0067AA}" type="pres">
      <dgm:prSet presAssocID="{67F5BED7-ECA7-534C-A6A9-F5BE6F2F96C0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F61EE76-6856-4B45-9165-5521534815E6}" type="pres">
      <dgm:prSet presAssocID="{6AC5D744-B37B-5F44-BBEE-FE84D3395771}" presName="sibTrans" presStyleCnt="0"/>
      <dgm:spPr/>
    </dgm:pt>
    <dgm:pt modelId="{DC3FD7B9-13B8-D549-976B-CF66F51D704A}" type="pres">
      <dgm:prSet presAssocID="{02944D15-D307-C740-A7C1-C02A0FF83145}" presName="textNode" presStyleLbl="node1" presStyleIdx="2" presStyleCnt="3">
        <dgm:presLayoutVars>
          <dgm:bulletEnabled val="1"/>
        </dgm:presLayoutVars>
      </dgm:prSet>
      <dgm:spPr/>
    </dgm:pt>
  </dgm:ptLst>
  <dgm:cxnLst>
    <dgm:cxn modelId="{2BE52699-2565-0C48-B317-15551B3A7423}" srcId="{909C2D8F-509B-4645-B95E-EC5097013B00}" destId="{02944D15-D307-C740-A7C1-C02A0FF83145}" srcOrd="2" destOrd="0" parTransId="{EE0FC50A-6C30-A44E-B6F5-396D33CCE25E}" sibTransId="{FE3DC890-5382-C142-BA97-748FC3F83787}"/>
    <dgm:cxn modelId="{FE60000C-2F4E-6241-B206-48F55CDD52D4}" type="presOf" srcId="{02944D15-D307-C740-A7C1-C02A0FF83145}" destId="{DC3FD7B9-13B8-D549-976B-CF66F51D704A}" srcOrd="0" destOrd="0" presId="urn:microsoft.com/office/officeart/2005/8/layout/hProcess9"/>
    <dgm:cxn modelId="{AFA5986D-7FBA-164C-A5B6-8E351CEEBFB5}" srcId="{909C2D8F-509B-4645-B95E-EC5097013B00}" destId="{DB5D6BA7-902D-EC43-8BFE-79DC1B76B192}" srcOrd="0" destOrd="0" parTransId="{A0D50F8B-18C6-DF43-8993-6A58A430C7E6}" sibTransId="{F57D967F-070D-FB4F-AF08-E1F16276410B}"/>
    <dgm:cxn modelId="{48D8ED4D-FC8E-CA4C-8856-C0CCB412FB87}" type="presOf" srcId="{67F5BED7-ECA7-534C-A6A9-F5BE6F2F96C0}" destId="{46B46E1A-3104-0348-BE87-3BF98F0067AA}" srcOrd="0" destOrd="0" presId="urn:microsoft.com/office/officeart/2005/8/layout/hProcess9"/>
    <dgm:cxn modelId="{0CB5EC24-2FC0-124C-BB35-00303A932DD2}" srcId="{909C2D8F-509B-4645-B95E-EC5097013B00}" destId="{67F5BED7-ECA7-534C-A6A9-F5BE6F2F96C0}" srcOrd="1" destOrd="0" parTransId="{474B270F-ACA1-F744-A6D0-6C50B6E669A2}" sibTransId="{6AC5D744-B37B-5F44-BBEE-FE84D3395771}"/>
    <dgm:cxn modelId="{04E3DAFE-8A08-3D41-9A2A-F0440CE4AA42}" type="presOf" srcId="{909C2D8F-509B-4645-B95E-EC5097013B00}" destId="{611796DA-D358-2442-9C8F-ECBDC719FF81}" srcOrd="0" destOrd="0" presId="urn:microsoft.com/office/officeart/2005/8/layout/hProcess9"/>
    <dgm:cxn modelId="{DAB6E633-1810-2943-BDA4-B8E212B06F3A}" type="presOf" srcId="{DB5D6BA7-902D-EC43-8BFE-79DC1B76B192}" destId="{C0F6531C-8390-B44F-B85E-3DC468FF3DD8}" srcOrd="0" destOrd="0" presId="urn:microsoft.com/office/officeart/2005/8/layout/hProcess9"/>
    <dgm:cxn modelId="{01E2347C-4FAB-CE45-9697-A6B3E5ACEB4B}" type="presParOf" srcId="{611796DA-D358-2442-9C8F-ECBDC719FF81}" destId="{BF015080-4983-334A-A062-E6067FC78115}" srcOrd="0" destOrd="0" presId="urn:microsoft.com/office/officeart/2005/8/layout/hProcess9"/>
    <dgm:cxn modelId="{B34FF6EB-3B5C-A84E-86A6-EBB73C17FDB5}" type="presParOf" srcId="{611796DA-D358-2442-9C8F-ECBDC719FF81}" destId="{8BA0B62C-4460-9C4D-A0D5-5E36FA267F05}" srcOrd="1" destOrd="0" presId="urn:microsoft.com/office/officeart/2005/8/layout/hProcess9"/>
    <dgm:cxn modelId="{8B25AD45-1A24-1E48-9326-ACBCEBA35BC2}" type="presParOf" srcId="{8BA0B62C-4460-9C4D-A0D5-5E36FA267F05}" destId="{C0F6531C-8390-B44F-B85E-3DC468FF3DD8}" srcOrd="0" destOrd="0" presId="urn:microsoft.com/office/officeart/2005/8/layout/hProcess9"/>
    <dgm:cxn modelId="{7F585989-26BD-8548-BFF1-5836F19AB06D}" type="presParOf" srcId="{8BA0B62C-4460-9C4D-A0D5-5E36FA267F05}" destId="{2EAAF693-ECCA-9641-9217-FC33B1C0DCF3}" srcOrd="1" destOrd="0" presId="urn:microsoft.com/office/officeart/2005/8/layout/hProcess9"/>
    <dgm:cxn modelId="{3B08BCBC-E4A2-AC4A-B959-616C9BD558CA}" type="presParOf" srcId="{8BA0B62C-4460-9C4D-A0D5-5E36FA267F05}" destId="{46B46E1A-3104-0348-BE87-3BF98F0067AA}" srcOrd="2" destOrd="0" presId="urn:microsoft.com/office/officeart/2005/8/layout/hProcess9"/>
    <dgm:cxn modelId="{062FA265-98E4-B145-A196-AECFADD8C7BD}" type="presParOf" srcId="{8BA0B62C-4460-9C4D-A0D5-5E36FA267F05}" destId="{AF61EE76-6856-4B45-9165-5521534815E6}" srcOrd="3" destOrd="0" presId="urn:microsoft.com/office/officeart/2005/8/layout/hProcess9"/>
    <dgm:cxn modelId="{D646427B-3D12-C14D-8DB9-2227A55F372C}" type="presParOf" srcId="{8BA0B62C-4460-9C4D-A0D5-5E36FA267F05}" destId="{DC3FD7B9-13B8-D549-976B-CF66F51D704A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F015080-4983-334A-A062-E6067FC78115}">
      <dsp:nvSpPr>
        <dsp:cNvPr id="0" name=""/>
        <dsp:cNvSpPr/>
      </dsp:nvSpPr>
      <dsp:spPr>
        <a:xfrm>
          <a:off x="685799" y="0"/>
          <a:ext cx="7772400" cy="4824536"/>
        </a:xfrm>
        <a:prstGeom prst="rightArrow">
          <a:avLst/>
        </a:prstGeom>
        <a:solidFill>
          <a:schemeClr val="accent5">
            <a:tint val="55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C0F6531C-8390-B44F-B85E-3DC468FF3DD8}">
      <dsp:nvSpPr>
        <dsp:cNvPr id="0" name=""/>
        <dsp:cNvSpPr/>
      </dsp:nvSpPr>
      <dsp:spPr>
        <a:xfrm>
          <a:off x="9822" y="1447360"/>
          <a:ext cx="2943225" cy="1929814"/>
        </a:xfrm>
        <a:prstGeom prst="roundRect">
          <a:avLst/>
        </a:prstGeom>
        <a:gradFill rotWithShape="0">
          <a:gsLst>
            <a:gs pos="0">
              <a:schemeClr val="accent5">
                <a:shade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shade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shade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1. </a:t>
          </a:r>
          <a:r>
            <a:rPr lang="en-US" sz="2000" kern="1200" dirty="0" smtClean="0"/>
            <a:t>Identify health challenges in urban setting from the video</a:t>
          </a:r>
          <a:endParaRPr lang="en-US" sz="2000" kern="1200" dirty="0"/>
        </a:p>
      </dsp:txBody>
      <dsp:txXfrm>
        <a:off x="104028" y="1541566"/>
        <a:ext cx="2754813" cy="1741402"/>
      </dsp:txXfrm>
    </dsp:sp>
    <dsp:sp modelId="{46B46E1A-3104-0348-BE87-3BF98F0067AA}">
      <dsp:nvSpPr>
        <dsp:cNvPr id="0" name=""/>
        <dsp:cNvSpPr/>
      </dsp:nvSpPr>
      <dsp:spPr>
        <a:xfrm>
          <a:off x="3100387" y="1447360"/>
          <a:ext cx="2943225" cy="1929814"/>
        </a:xfrm>
        <a:prstGeom prst="roundRect">
          <a:avLst/>
        </a:prstGeom>
        <a:gradFill rotWithShape="0">
          <a:gsLst>
            <a:gs pos="0">
              <a:schemeClr val="accent5">
                <a:shade val="50000"/>
                <a:hueOff val="168648"/>
                <a:satOff val="-3730"/>
                <a:lumOff val="27991"/>
                <a:alphaOff val="0"/>
                <a:shade val="51000"/>
                <a:satMod val="130000"/>
              </a:schemeClr>
            </a:gs>
            <a:gs pos="80000">
              <a:schemeClr val="accent5">
                <a:shade val="50000"/>
                <a:hueOff val="168648"/>
                <a:satOff val="-3730"/>
                <a:lumOff val="27991"/>
                <a:alphaOff val="0"/>
                <a:shade val="93000"/>
                <a:satMod val="130000"/>
              </a:schemeClr>
            </a:gs>
            <a:gs pos="100000">
              <a:schemeClr val="accent5">
                <a:shade val="50000"/>
                <a:hueOff val="168648"/>
                <a:satOff val="-3730"/>
                <a:lumOff val="27991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2. Identify 2-3 solutions from the Commission on Social Determinants of Health recommendations </a:t>
          </a:r>
          <a:endParaRPr lang="en-US" sz="2000" kern="1200" dirty="0"/>
        </a:p>
      </dsp:txBody>
      <dsp:txXfrm>
        <a:off x="3194593" y="1541566"/>
        <a:ext cx="2754813" cy="1741402"/>
      </dsp:txXfrm>
    </dsp:sp>
    <dsp:sp modelId="{DC3FD7B9-13B8-D549-976B-CF66F51D704A}">
      <dsp:nvSpPr>
        <dsp:cNvPr id="0" name=""/>
        <dsp:cNvSpPr/>
      </dsp:nvSpPr>
      <dsp:spPr>
        <a:xfrm>
          <a:off x="6190952" y="1447360"/>
          <a:ext cx="2943225" cy="1929814"/>
        </a:xfrm>
        <a:prstGeom prst="roundRect">
          <a:avLst/>
        </a:prstGeom>
        <a:gradFill rotWithShape="0">
          <a:gsLst>
            <a:gs pos="0">
              <a:schemeClr val="accent5">
                <a:shade val="50000"/>
                <a:hueOff val="168648"/>
                <a:satOff val="-3730"/>
                <a:lumOff val="27991"/>
                <a:alphaOff val="0"/>
                <a:shade val="51000"/>
                <a:satMod val="130000"/>
              </a:schemeClr>
            </a:gs>
            <a:gs pos="80000">
              <a:schemeClr val="accent5">
                <a:shade val="50000"/>
                <a:hueOff val="168648"/>
                <a:satOff val="-3730"/>
                <a:lumOff val="27991"/>
                <a:alphaOff val="0"/>
                <a:shade val="93000"/>
                <a:satMod val="130000"/>
              </a:schemeClr>
            </a:gs>
            <a:gs pos="100000">
              <a:schemeClr val="accent5">
                <a:shade val="50000"/>
                <a:hueOff val="168648"/>
                <a:satOff val="-3730"/>
                <a:lumOff val="27991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3. Share arguments for chosen solutions</a:t>
          </a:r>
          <a:endParaRPr lang="en-US" sz="2000" kern="1200" dirty="0"/>
        </a:p>
      </dsp:txBody>
      <dsp:txXfrm>
        <a:off x="6285158" y="1541566"/>
        <a:ext cx="2754813" cy="174140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5BF3D-9409-47AE-B269-4C136585EE97}" type="datetimeFigureOut">
              <a:rPr lang="en-US" smtClean="0"/>
              <a:t>17/06/18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12A5A-F9B5-467C-81F6-A6659102D0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8217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5BF3D-9409-47AE-B269-4C136585EE97}" type="datetimeFigureOut">
              <a:rPr lang="en-US" smtClean="0"/>
              <a:t>17/06/18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12A5A-F9B5-467C-81F6-A6659102D0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66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5BF3D-9409-47AE-B269-4C136585EE97}" type="datetimeFigureOut">
              <a:rPr lang="en-US" smtClean="0"/>
              <a:t>17/06/18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12A5A-F9B5-467C-81F6-A6659102D0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3757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5BF3D-9409-47AE-B269-4C136585EE97}" type="datetimeFigureOut">
              <a:rPr lang="en-US" smtClean="0"/>
              <a:t>17/06/18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12A5A-F9B5-467C-81F6-A6659102D0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3146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5BF3D-9409-47AE-B269-4C136585EE97}" type="datetimeFigureOut">
              <a:rPr lang="en-US" smtClean="0"/>
              <a:t>17/06/18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12A5A-F9B5-467C-81F6-A6659102D0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5378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5BF3D-9409-47AE-B269-4C136585EE97}" type="datetimeFigureOut">
              <a:rPr lang="en-US" smtClean="0"/>
              <a:t>17/06/18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12A5A-F9B5-467C-81F6-A6659102D0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5495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275C9D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275C9D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5BF3D-9409-47AE-B269-4C136585EE97}" type="datetimeFigureOut">
              <a:rPr lang="en-US" smtClean="0"/>
              <a:t>17/06/18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12A5A-F9B5-467C-81F6-A6659102D0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8244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5BF3D-9409-47AE-B269-4C136585EE97}" type="datetimeFigureOut">
              <a:rPr lang="en-US" smtClean="0"/>
              <a:t>17/06/18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12A5A-F9B5-467C-81F6-A6659102D0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2644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5BF3D-9409-47AE-B269-4C136585EE97}" type="datetimeFigureOut">
              <a:rPr lang="en-US" smtClean="0"/>
              <a:t>17/06/18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12A5A-F9B5-467C-81F6-A6659102D0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2285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5BF3D-9409-47AE-B269-4C136585EE97}" type="datetimeFigureOut">
              <a:rPr lang="en-US" smtClean="0"/>
              <a:t>17/06/18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12A5A-F9B5-467C-81F6-A6659102D0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4935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5BF3D-9409-47AE-B269-4C136585EE97}" type="datetimeFigureOut">
              <a:rPr lang="en-US" smtClean="0"/>
              <a:t>17/06/18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12A5A-F9B5-467C-81F6-A6659102D0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5596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4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45BF3D-9409-47AE-B269-4C136585EE97}" type="datetimeFigureOut">
              <a:rPr lang="en-US" smtClean="0"/>
              <a:t>17/06/18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212A5A-F9B5-467C-81F6-A6659102D0DB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5776" y="6226554"/>
            <a:ext cx="5004048" cy="53543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9824" y="1"/>
            <a:ext cx="1949960" cy="6146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93854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275C9D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275C9D"/>
        </a:buClr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s://www.youtube.com/watch?v=2UuCqH9_ow8" TargetMode="External"/><Relationship Id="rId3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Session 1.1.2 – Reflection on social and environmental determinants of health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sz="2400" dirty="0" smtClean="0"/>
          </a:p>
          <a:p>
            <a:endParaRPr lang="en-US" sz="2400" dirty="0"/>
          </a:p>
          <a:p>
            <a:r>
              <a:rPr lang="en-US" sz="2400" dirty="0" smtClean="0"/>
              <a:t>Aleksandra Kuzmanovic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821246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Screen Shot 2018-06-17 at 21.09.38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b="1985"/>
          <a:stretch/>
        </p:blipFill>
        <p:spPr>
          <a:xfrm>
            <a:off x="26212" y="850358"/>
            <a:ext cx="9105900" cy="5364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8972" y="1250928"/>
            <a:ext cx="9118539" cy="86177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 the circumstances </a:t>
            </a:r>
            <a:r>
              <a:rPr lang="en-US" dirty="0" smtClean="0"/>
              <a:t>in which </a:t>
            </a:r>
            <a:r>
              <a:rPr lang="en-US" dirty="0"/>
              <a:t>people are born,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grow</a:t>
            </a:r>
            <a:r>
              <a:rPr lang="en-US" dirty="0"/>
              <a:t>, live, work, and </a:t>
            </a:r>
            <a:r>
              <a:rPr lang="en-US" dirty="0" smtClean="0"/>
              <a:t>age</a:t>
            </a:r>
          </a:p>
          <a:p>
            <a:pPr algn="ctr"/>
            <a:endParaRPr lang="en-US" sz="1400" dirty="0"/>
          </a:p>
        </p:txBody>
      </p:sp>
      <p:sp>
        <p:nvSpPr>
          <p:cNvPr id="7" name="TextBox 6"/>
          <p:cNvSpPr txBox="1"/>
          <p:nvPr/>
        </p:nvSpPr>
        <p:spPr>
          <a:xfrm>
            <a:off x="13512" y="2866582"/>
            <a:ext cx="9144000" cy="124649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endParaRPr lang="en-US" sz="1100" dirty="0" smtClean="0"/>
          </a:p>
          <a:p>
            <a:pPr algn="ctr"/>
            <a:r>
              <a:rPr lang="en-US" dirty="0" smtClean="0"/>
              <a:t> </a:t>
            </a:r>
            <a:r>
              <a:rPr lang="en-US" dirty="0"/>
              <a:t>the structural drivers of those conditions of</a:t>
            </a:r>
          </a:p>
          <a:p>
            <a:pPr algn="ctr"/>
            <a:r>
              <a:rPr lang="en-US" dirty="0"/>
              <a:t>daily life – globally, nationally, and </a:t>
            </a:r>
            <a:r>
              <a:rPr lang="en-US" dirty="0" smtClean="0"/>
              <a:t>locally</a:t>
            </a:r>
          </a:p>
          <a:p>
            <a:pPr algn="ctr"/>
            <a:endParaRPr lang="en-US" dirty="0" smtClean="0"/>
          </a:p>
          <a:p>
            <a:pPr algn="ctr"/>
            <a:endParaRPr lang="en-US" sz="1000" dirty="0"/>
          </a:p>
        </p:txBody>
      </p:sp>
      <p:sp>
        <p:nvSpPr>
          <p:cNvPr id="8" name="TextBox 7"/>
          <p:cNvSpPr txBox="1"/>
          <p:nvPr/>
        </p:nvSpPr>
        <p:spPr>
          <a:xfrm>
            <a:off x="13512" y="4851328"/>
            <a:ext cx="9144000" cy="136960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endParaRPr lang="en-US" sz="1100" dirty="0" smtClean="0"/>
          </a:p>
          <a:p>
            <a:pPr algn="ctr"/>
            <a:r>
              <a:rPr lang="en-US" dirty="0" smtClean="0"/>
              <a:t>expand the knowledge </a:t>
            </a:r>
            <a:r>
              <a:rPr lang="en-US" dirty="0"/>
              <a:t>base, </a:t>
            </a:r>
            <a:endParaRPr lang="en-US" dirty="0" smtClean="0"/>
          </a:p>
          <a:p>
            <a:pPr algn="ctr"/>
            <a:r>
              <a:rPr lang="en-US" dirty="0" smtClean="0"/>
              <a:t>develop </a:t>
            </a:r>
            <a:r>
              <a:rPr lang="en-US" dirty="0"/>
              <a:t>a workforce that is trained in </a:t>
            </a:r>
            <a:r>
              <a:rPr lang="en-US" dirty="0" smtClean="0"/>
              <a:t>the social </a:t>
            </a:r>
            <a:r>
              <a:rPr lang="en-US" dirty="0"/>
              <a:t>determinants of health, </a:t>
            </a:r>
            <a:endParaRPr lang="en-US" dirty="0" smtClean="0"/>
          </a:p>
          <a:p>
            <a:pPr algn="ctr"/>
            <a:r>
              <a:rPr lang="en-US" dirty="0" smtClean="0"/>
              <a:t>and </a:t>
            </a:r>
            <a:r>
              <a:rPr lang="en-US" dirty="0"/>
              <a:t>raise public </a:t>
            </a:r>
            <a:r>
              <a:rPr lang="en-US" dirty="0" smtClean="0"/>
              <a:t>awareness about </a:t>
            </a:r>
            <a:r>
              <a:rPr lang="en-US" dirty="0"/>
              <a:t>the social determinants of </a:t>
            </a:r>
            <a:r>
              <a:rPr lang="en-US" dirty="0" smtClean="0"/>
              <a:t>health</a:t>
            </a:r>
            <a:endParaRPr lang="en-US" sz="1100" dirty="0" smtClean="0"/>
          </a:p>
          <a:p>
            <a:pPr algn="ctr"/>
            <a:endParaRPr lang="en-US" dirty="0"/>
          </a:p>
        </p:txBody>
      </p:sp>
      <p:pic>
        <p:nvPicPr>
          <p:cNvPr id="11" name="Picture 10" descr="Screen Shot 2018-06-17 at 21.13.29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53" y="10706"/>
            <a:ext cx="4888560" cy="753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10219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 work</a:t>
            </a:r>
            <a:endParaRPr lang="en-US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981590910"/>
              </p:ext>
            </p:extLst>
          </p:nvPr>
        </p:nvGraphicFramePr>
        <p:xfrm>
          <a:off x="0" y="1196752"/>
          <a:ext cx="9144000" cy="4824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Oval 5"/>
          <p:cNvSpPr/>
          <p:nvPr/>
        </p:nvSpPr>
        <p:spPr>
          <a:xfrm>
            <a:off x="1979712" y="1124744"/>
            <a:ext cx="1296144" cy="1224136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20 </a:t>
            </a:r>
            <a:r>
              <a:rPr lang="en-US" sz="1600" dirty="0" smtClean="0"/>
              <a:t>minutes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41744145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Screen Shot 2018-06-17 at 10.12.09.png">
            <a:hlinkClick r:id="rId2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871" y="1145259"/>
            <a:ext cx="9144000" cy="47423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66570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HiAP PPT Template">
  <a:themeElements>
    <a:clrScheme name="Custom 2">
      <a:dk1>
        <a:sysClr val="windowText" lastClr="000000"/>
      </a:dk1>
      <a:lt1>
        <a:sysClr val="window" lastClr="FFFFFF"/>
      </a:lt1>
      <a:dk2>
        <a:srgbClr val="2C69B2"/>
      </a:dk2>
      <a:lt2>
        <a:srgbClr val="EEECE1"/>
      </a:lt2>
      <a:accent1>
        <a:srgbClr val="2C69B2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07C77D79AA4A94EAD57020756B8A4FF" ma:contentTypeVersion="0" ma:contentTypeDescription="Create a new document." ma:contentTypeScope="" ma:versionID="4762ac9fc147c558906f6ec678d4ecac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34f8c0c0eabdc6c42b2f987c760c09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847AB4E-C055-4A88-A8C5-3C2DC3185E21}"/>
</file>

<file path=customXml/itemProps2.xml><?xml version="1.0" encoding="utf-8"?>
<ds:datastoreItem xmlns:ds="http://schemas.openxmlformats.org/officeDocument/2006/customXml" ds:itemID="{E89FB38D-7112-4849-9903-E6B1A65385FA}"/>
</file>

<file path=customXml/itemProps3.xml><?xml version="1.0" encoding="utf-8"?>
<ds:datastoreItem xmlns:ds="http://schemas.openxmlformats.org/officeDocument/2006/customXml" ds:itemID="{667BF737-79C8-479B-9C06-59101778BC35}"/>
</file>

<file path=docProps/app.xml><?xml version="1.0" encoding="utf-8"?>
<Properties xmlns="http://schemas.openxmlformats.org/officeDocument/2006/extended-properties" xmlns:vt="http://schemas.openxmlformats.org/officeDocument/2006/docPropsVTypes">
  <Template>HiAP PPT Template.potx</Template>
  <TotalTime>430</TotalTime>
  <Words>105</Words>
  <Application>Microsoft Macintosh PowerPoint</Application>
  <PresentationFormat>On-screen Show (4:3)</PresentationFormat>
  <Paragraphs>17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HiAP PPT Template</vt:lpstr>
      <vt:lpstr>Session 1.1.2 – Reflection on social and environmental determinants of health</vt:lpstr>
      <vt:lpstr>PowerPoint Presentation</vt:lpstr>
      <vt:lpstr>Group work</vt:lpstr>
      <vt:lpstr>PowerPoint Presentation</vt:lpstr>
    </vt:vector>
  </TitlesOfParts>
  <Company>WHO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KUZMANOVIC, Aleksandra</dc:creator>
  <cp:lastModifiedBy>Aleksandra Kuzmanovic</cp:lastModifiedBy>
  <cp:revision>9</cp:revision>
  <dcterms:created xsi:type="dcterms:W3CDTF">2018-06-05T12:29:12Z</dcterms:created>
  <dcterms:modified xsi:type="dcterms:W3CDTF">2018-06-18T01:25:42Z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0x010100407C77D79AA4A94EAD57020756B8A4FF</vt:lpwstr>
  </property>
</Properties>
</file>