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diagrams/quickStyle1.xml" ContentType="application/vnd.openxmlformats-officedocument.drawingml.diagramStyle+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handoutMasters/handoutMaster1.xml" ContentType="application/vnd.openxmlformats-officedocument.presentationml.handoutMaster+xml"/>
  <Override PartName="/ppt/diagrams/layout5.xml" ContentType="application/vnd.openxmlformats-officedocument.drawingml.diagramLayout+xml"/>
  <Override PartName="/ppt/diagrams/quickStyle5.xml" ContentType="application/vnd.openxmlformats-officedocument.drawingml.diagramStyle+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3.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0" r:id="rId3"/>
    <p:sldId id="262" r:id="rId4"/>
    <p:sldId id="267" r:id="rId5"/>
    <p:sldId id="264" r:id="rId6"/>
    <p:sldId id="301" r:id="rId7"/>
    <p:sldId id="295" r:id="rId8"/>
    <p:sldId id="258" r:id="rId9"/>
    <p:sldId id="268" r:id="rId10"/>
    <p:sldId id="273" r:id="rId11"/>
    <p:sldId id="286" r:id="rId12"/>
    <p:sldId id="302" r:id="rId13"/>
    <p:sldId id="304" r:id="rId14"/>
    <p:sldId id="296" r:id="rId15"/>
    <p:sldId id="303" r:id="rId16"/>
    <p:sldId id="272" r:id="rId17"/>
    <p:sldId id="300" r:id="rId18"/>
    <p:sldId id="288" r:id="rId19"/>
    <p:sldId id="297" r:id="rId20"/>
    <p:sldId id="291" r:id="rId21"/>
    <p:sldId id="293" r:id="rId22"/>
    <p:sldId id="294" r:id="rId23"/>
    <p:sldId id="277" r:id="rId24"/>
    <p:sldId id="299"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48FB48-D574-1142-BCE3-D43DE15F7857}">
          <p14:sldIdLst>
            <p14:sldId id="256"/>
            <p14:sldId id="270"/>
            <p14:sldId id="262"/>
            <p14:sldId id="267"/>
            <p14:sldId id="264"/>
            <p14:sldId id="301"/>
            <p14:sldId id="295"/>
            <p14:sldId id="258"/>
            <p14:sldId id="268"/>
            <p14:sldId id="273"/>
            <p14:sldId id="286"/>
            <p14:sldId id="302"/>
            <p14:sldId id="304"/>
            <p14:sldId id="296"/>
            <p14:sldId id="303"/>
            <p14:sldId id="272"/>
            <p14:sldId id="300"/>
            <p14:sldId id="288"/>
            <p14:sldId id="297"/>
            <p14:sldId id="291"/>
            <p14:sldId id="293"/>
            <p14:sldId id="294"/>
            <p14:sldId id="277"/>
            <p14:sldId id="299"/>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62" autoAdjust="0"/>
    <p:restoredTop sz="94680" autoAdjust="0"/>
  </p:normalViewPr>
  <p:slideViewPr>
    <p:cSldViewPr>
      <p:cViewPr>
        <p:scale>
          <a:sx n="66" d="100"/>
          <a:sy n="66" d="100"/>
        </p:scale>
        <p:origin x="-2650" y="-57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p:scale>
          <a:sx n="75" d="100"/>
          <a:sy n="75" d="100"/>
        </p:scale>
        <p:origin x="-20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4832A-6F15-49BE-A26B-0082C3379F1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a-DK"/>
        </a:p>
      </dgm:t>
    </dgm:pt>
    <dgm:pt modelId="{179D6769-2485-460D-BDBC-3061E18E75C6}">
      <dgm:prSet phldrT="[Tekst]"/>
      <dgm:spPr/>
      <dgm:t>
        <a:bodyPr/>
        <a:lstStyle/>
        <a:p>
          <a:r>
            <a:rPr lang="en-GB" smtClean="0">
              <a:solidFill>
                <a:srgbClr val="FF0000"/>
              </a:solidFill>
            </a:rPr>
            <a:t>1.Determinants</a:t>
          </a:r>
          <a:endParaRPr lang="da-DK" dirty="0">
            <a:solidFill>
              <a:srgbClr val="FF0000"/>
            </a:solidFill>
          </a:endParaRPr>
        </a:p>
      </dgm:t>
    </dgm:pt>
    <dgm:pt modelId="{F298DFD2-6731-4CA0-AFF7-C9219A7FF2AB}" type="parTrans" cxnId="{2142DDB2-0394-4D0B-A931-60D98ACE7040}">
      <dgm:prSet/>
      <dgm:spPr/>
      <dgm:t>
        <a:bodyPr/>
        <a:lstStyle/>
        <a:p>
          <a:endParaRPr lang="da-DK"/>
        </a:p>
      </dgm:t>
    </dgm:pt>
    <dgm:pt modelId="{A472E6EC-A71F-4314-8E78-F20680EEA23A}" type="sibTrans" cxnId="{2142DDB2-0394-4D0B-A931-60D98ACE7040}">
      <dgm:prSet/>
      <dgm:spPr/>
      <dgm:t>
        <a:bodyPr/>
        <a:lstStyle/>
        <a:p>
          <a:endParaRPr lang="da-DK"/>
        </a:p>
      </dgm:t>
    </dgm:pt>
    <dgm:pt modelId="{AA10C3B7-7D38-4002-81D7-D3E7A0F4151D}">
      <dgm:prSet phldrT="[Tekst]"/>
      <dgm:spPr>
        <a:ln>
          <a:noFill/>
        </a:ln>
      </dgm:spPr>
      <dgm:t>
        <a:bodyPr/>
        <a:lstStyle/>
        <a:p>
          <a:r>
            <a:rPr lang="en-GB" dirty="0" smtClean="0"/>
            <a:t>2</a:t>
          </a:r>
          <a:r>
            <a:rPr lang="en-GB" smtClean="0"/>
            <a:t>. Intersectoral action</a:t>
          </a:r>
          <a:endParaRPr lang="da-DK" dirty="0"/>
        </a:p>
      </dgm:t>
    </dgm:pt>
    <dgm:pt modelId="{34EF7AE6-3ADF-4284-9981-50A22C59D1C8}" type="parTrans" cxnId="{0FED5D92-CBB5-4C1A-9F58-2F8BBA9D8E85}">
      <dgm:prSet/>
      <dgm:spPr/>
      <dgm:t>
        <a:bodyPr/>
        <a:lstStyle/>
        <a:p>
          <a:endParaRPr lang="da-DK"/>
        </a:p>
      </dgm:t>
    </dgm:pt>
    <dgm:pt modelId="{150BEF3D-0CC6-4138-966D-443305548D43}" type="sibTrans" cxnId="{0FED5D92-CBB5-4C1A-9F58-2F8BBA9D8E85}">
      <dgm:prSet/>
      <dgm:spPr/>
      <dgm:t>
        <a:bodyPr/>
        <a:lstStyle/>
        <a:p>
          <a:endParaRPr lang="da-DK"/>
        </a:p>
      </dgm:t>
    </dgm:pt>
    <dgm:pt modelId="{FFE3BF28-B5E8-45B3-9301-AD8AFE11CF5A}">
      <dgm:prSet phldrT="[Tekst]"/>
      <dgm:spPr/>
      <dgm:t>
        <a:bodyPr/>
        <a:lstStyle/>
        <a:p>
          <a:r>
            <a:rPr lang="en-GB" dirty="0" smtClean="0"/>
            <a:t>3. Sustainability </a:t>
          </a:r>
          <a:endParaRPr lang="da-DK" dirty="0"/>
        </a:p>
      </dgm:t>
    </dgm:pt>
    <dgm:pt modelId="{33D8D1B2-84DA-4625-9DBF-1708E2D3C3A7}" type="parTrans" cxnId="{17B5EE17-169E-4471-8214-261201389492}">
      <dgm:prSet/>
      <dgm:spPr/>
      <dgm:t>
        <a:bodyPr/>
        <a:lstStyle/>
        <a:p>
          <a:endParaRPr lang="da-DK"/>
        </a:p>
      </dgm:t>
    </dgm:pt>
    <dgm:pt modelId="{8013CE60-FBC5-44B7-AE74-034F443BEE39}" type="sibTrans" cxnId="{17B5EE17-169E-4471-8214-261201389492}">
      <dgm:prSet/>
      <dgm:spPr/>
      <dgm:t>
        <a:bodyPr/>
        <a:lstStyle/>
        <a:p>
          <a:endParaRPr lang="da-DK"/>
        </a:p>
      </dgm:t>
    </dgm:pt>
    <dgm:pt modelId="{031349F9-8EA5-4B96-B81E-708FEAA92253}">
      <dgm:prSet phldrT="[Tekst]"/>
      <dgm:spPr/>
      <dgm:t>
        <a:bodyPr/>
        <a:lstStyle/>
        <a:p>
          <a:r>
            <a:rPr lang="en-GB" dirty="0" smtClean="0"/>
            <a:t>4. Governance and Health in All Policies </a:t>
          </a:r>
          <a:endParaRPr lang="da-DK" dirty="0"/>
        </a:p>
      </dgm:t>
    </dgm:pt>
    <dgm:pt modelId="{1D1A1B3C-CAC6-4686-B318-22E0401A9EB1}" type="parTrans" cxnId="{ED74FA69-7AE4-477C-8802-7B95A5C1D1EA}">
      <dgm:prSet/>
      <dgm:spPr/>
      <dgm:t>
        <a:bodyPr/>
        <a:lstStyle/>
        <a:p>
          <a:endParaRPr lang="da-DK"/>
        </a:p>
      </dgm:t>
    </dgm:pt>
    <dgm:pt modelId="{3AFFA317-98C2-4DE4-92B0-02CEE8254965}" type="sibTrans" cxnId="{ED74FA69-7AE4-477C-8802-7B95A5C1D1EA}">
      <dgm:prSet/>
      <dgm:spPr/>
      <dgm:t>
        <a:bodyPr/>
        <a:lstStyle/>
        <a:p>
          <a:endParaRPr lang="da-DK"/>
        </a:p>
      </dgm:t>
    </dgm:pt>
    <dgm:pt modelId="{A6CD35C1-57D5-4B9F-92FB-B7B783D24B6C}" type="pres">
      <dgm:prSet presAssocID="{1764832A-6F15-49BE-A26B-0082C3379F19}" presName="rootnode" presStyleCnt="0">
        <dgm:presLayoutVars>
          <dgm:chMax/>
          <dgm:chPref/>
          <dgm:dir/>
          <dgm:animLvl val="lvl"/>
        </dgm:presLayoutVars>
      </dgm:prSet>
      <dgm:spPr/>
      <dgm:t>
        <a:bodyPr/>
        <a:lstStyle/>
        <a:p>
          <a:endParaRPr lang="da-DK"/>
        </a:p>
      </dgm:t>
    </dgm:pt>
    <dgm:pt modelId="{8FAE0ECC-7CA9-4A0A-BEF9-57C32E7A319F}" type="pres">
      <dgm:prSet presAssocID="{179D6769-2485-460D-BDBC-3061E18E75C6}" presName="composite" presStyleCnt="0"/>
      <dgm:spPr/>
    </dgm:pt>
    <dgm:pt modelId="{6994D85F-3E0F-4DD7-B871-3F872062F1C2}" type="pres">
      <dgm:prSet presAssocID="{179D6769-2485-460D-BDBC-3061E18E75C6}" presName="LShape" presStyleLbl="alignNode1" presStyleIdx="0" presStyleCnt="7"/>
      <dgm:spPr/>
    </dgm:pt>
    <dgm:pt modelId="{81E38B23-4B1B-4883-A294-2B73008A007D}" type="pres">
      <dgm:prSet presAssocID="{179D6769-2485-460D-BDBC-3061E18E75C6}" presName="ParentText" presStyleLbl="revTx" presStyleIdx="0" presStyleCnt="4">
        <dgm:presLayoutVars>
          <dgm:chMax val="0"/>
          <dgm:chPref val="0"/>
          <dgm:bulletEnabled val="1"/>
        </dgm:presLayoutVars>
      </dgm:prSet>
      <dgm:spPr/>
      <dgm:t>
        <a:bodyPr/>
        <a:lstStyle/>
        <a:p>
          <a:endParaRPr lang="da-DK"/>
        </a:p>
      </dgm:t>
    </dgm:pt>
    <dgm:pt modelId="{9B9B9AC7-D96A-4554-8B24-004B926CC554}" type="pres">
      <dgm:prSet presAssocID="{179D6769-2485-460D-BDBC-3061E18E75C6}" presName="Triangle" presStyleLbl="alignNode1" presStyleIdx="1" presStyleCnt="7"/>
      <dgm:spPr/>
    </dgm:pt>
    <dgm:pt modelId="{ADF284A9-0C04-4F51-97B8-DC5F07FB1390}" type="pres">
      <dgm:prSet presAssocID="{A472E6EC-A71F-4314-8E78-F20680EEA23A}" presName="sibTrans" presStyleCnt="0"/>
      <dgm:spPr/>
    </dgm:pt>
    <dgm:pt modelId="{2E3B8B10-97AF-4DB6-AB36-254264878CFC}" type="pres">
      <dgm:prSet presAssocID="{A472E6EC-A71F-4314-8E78-F20680EEA23A}" presName="space" presStyleCnt="0"/>
      <dgm:spPr/>
    </dgm:pt>
    <dgm:pt modelId="{30F11520-B563-4BFA-9D30-072842DF9E61}" type="pres">
      <dgm:prSet presAssocID="{AA10C3B7-7D38-4002-81D7-D3E7A0F4151D}" presName="composite" presStyleCnt="0"/>
      <dgm:spPr/>
    </dgm:pt>
    <dgm:pt modelId="{88EC1E72-8F66-4392-9711-9DBB0AD067D7}" type="pres">
      <dgm:prSet presAssocID="{AA10C3B7-7D38-4002-81D7-D3E7A0F4151D}" presName="LShape" presStyleLbl="alignNode1" presStyleIdx="2" presStyleCnt="7"/>
      <dgm:spPr/>
    </dgm:pt>
    <dgm:pt modelId="{D2E45777-936D-4DCE-8235-EBF3C2B40FB0}" type="pres">
      <dgm:prSet presAssocID="{AA10C3B7-7D38-4002-81D7-D3E7A0F4151D}" presName="ParentText" presStyleLbl="revTx" presStyleIdx="1" presStyleCnt="4">
        <dgm:presLayoutVars>
          <dgm:chMax val="0"/>
          <dgm:chPref val="0"/>
          <dgm:bulletEnabled val="1"/>
        </dgm:presLayoutVars>
      </dgm:prSet>
      <dgm:spPr/>
      <dgm:t>
        <a:bodyPr/>
        <a:lstStyle/>
        <a:p>
          <a:endParaRPr lang="da-DK"/>
        </a:p>
      </dgm:t>
    </dgm:pt>
    <dgm:pt modelId="{C13808ED-A2F4-4D3C-B0A5-7627EFD5F526}" type="pres">
      <dgm:prSet presAssocID="{AA10C3B7-7D38-4002-81D7-D3E7A0F4151D}" presName="Triangle" presStyleLbl="alignNode1" presStyleIdx="3" presStyleCnt="7"/>
      <dgm:spPr/>
    </dgm:pt>
    <dgm:pt modelId="{4A744EE2-BFB0-4890-B0D3-C2D5F78EEF6A}" type="pres">
      <dgm:prSet presAssocID="{150BEF3D-0CC6-4138-966D-443305548D43}" presName="sibTrans" presStyleCnt="0"/>
      <dgm:spPr/>
    </dgm:pt>
    <dgm:pt modelId="{9180AEFC-F0F6-46B7-B24E-B6B22EFDBCB3}" type="pres">
      <dgm:prSet presAssocID="{150BEF3D-0CC6-4138-966D-443305548D43}" presName="space" presStyleCnt="0"/>
      <dgm:spPr/>
    </dgm:pt>
    <dgm:pt modelId="{C6A745D0-0477-4EB3-BCE0-248E51A9A280}" type="pres">
      <dgm:prSet presAssocID="{FFE3BF28-B5E8-45B3-9301-AD8AFE11CF5A}" presName="composite" presStyleCnt="0"/>
      <dgm:spPr/>
    </dgm:pt>
    <dgm:pt modelId="{94E611EB-C3B9-4367-AC0A-F9F7A82E50E3}" type="pres">
      <dgm:prSet presAssocID="{FFE3BF28-B5E8-45B3-9301-AD8AFE11CF5A}" presName="LShape" presStyleLbl="alignNode1" presStyleIdx="4" presStyleCnt="7"/>
      <dgm:spPr/>
    </dgm:pt>
    <dgm:pt modelId="{08CF1853-2861-4842-83A2-4FFA7B7CD838}" type="pres">
      <dgm:prSet presAssocID="{FFE3BF28-B5E8-45B3-9301-AD8AFE11CF5A}" presName="ParentText" presStyleLbl="revTx" presStyleIdx="2" presStyleCnt="4">
        <dgm:presLayoutVars>
          <dgm:chMax val="0"/>
          <dgm:chPref val="0"/>
          <dgm:bulletEnabled val="1"/>
        </dgm:presLayoutVars>
      </dgm:prSet>
      <dgm:spPr/>
      <dgm:t>
        <a:bodyPr/>
        <a:lstStyle/>
        <a:p>
          <a:endParaRPr lang="da-DK"/>
        </a:p>
      </dgm:t>
    </dgm:pt>
    <dgm:pt modelId="{F10A5CB6-9F7C-494E-8963-5D51719D9043}" type="pres">
      <dgm:prSet presAssocID="{FFE3BF28-B5E8-45B3-9301-AD8AFE11CF5A}" presName="Triangle" presStyleLbl="alignNode1" presStyleIdx="5" presStyleCnt="7"/>
      <dgm:spPr/>
    </dgm:pt>
    <dgm:pt modelId="{78E84F9C-D9D4-4B26-BF1B-D30404045D68}" type="pres">
      <dgm:prSet presAssocID="{8013CE60-FBC5-44B7-AE74-034F443BEE39}" presName="sibTrans" presStyleCnt="0"/>
      <dgm:spPr/>
    </dgm:pt>
    <dgm:pt modelId="{14856BF7-6637-4536-938F-14C35815156F}" type="pres">
      <dgm:prSet presAssocID="{8013CE60-FBC5-44B7-AE74-034F443BEE39}" presName="space" presStyleCnt="0"/>
      <dgm:spPr/>
    </dgm:pt>
    <dgm:pt modelId="{6ACBF9BE-B57E-4CFC-BA21-3DEA2F310BC0}" type="pres">
      <dgm:prSet presAssocID="{031349F9-8EA5-4B96-B81E-708FEAA92253}" presName="composite" presStyleCnt="0"/>
      <dgm:spPr/>
    </dgm:pt>
    <dgm:pt modelId="{AD1E1D0A-4E98-4286-BE01-5778BADA1FAA}" type="pres">
      <dgm:prSet presAssocID="{031349F9-8EA5-4B96-B81E-708FEAA92253}" presName="LShape" presStyleLbl="alignNode1" presStyleIdx="6" presStyleCnt="7"/>
      <dgm:spPr/>
    </dgm:pt>
    <dgm:pt modelId="{97837187-CDB6-4448-8253-05813434021E}" type="pres">
      <dgm:prSet presAssocID="{031349F9-8EA5-4B96-B81E-708FEAA92253}" presName="ParentText" presStyleLbl="revTx" presStyleIdx="3" presStyleCnt="4">
        <dgm:presLayoutVars>
          <dgm:chMax val="0"/>
          <dgm:chPref val="0"/>
          <dgm:bulletEnabled val="1"/>
        </dgm:presLayoutVars>
      </dgm:prSet>
      <dgm:spPr/>
      <dgm:t>
        <a:bodyPr/>
        <a:lstStyle/>
        <a:p>
          <a:endParaRPr lang="da-DK"/>
        </a:p>
      </dgm:t>
    </dgm:pt>
  </dgm:ptLst>
  <dgm:cxnLst>
    <dgm:cxn modelId="{17B5EE17-169E-4471-8214-261201389492}" srcId="{1764832A-6F15-49BE-A26B-0082C3379F19}" destId="{FFE3BF28-B5E8-45B3-9301-AD8AFE11CF5A}" srcOrd="2" destOrd="0" parTransId="{33D8D1B2-84DA-4625-9DBF-1708E2D3C3A7}" sibTransId="{8013CE60-FBC5-44B7-AE74-034F443BEE39}"/>
    <dgm:cxn modelId="{0FED5D92-CBB5-4C1A-9F58-2F8BBA9D8E85}" srcId="{1764832A-6F15-49BE-A26B-0082C3379F19}" destId="{AA10C3B7-7D38-4002-81D7-D3E7A0F4151D}" srcOrd="1" destOrd="0" parTransId="{34EF7AE6-3ADF-4284-9981-50A22C59D1C8}" sibTransId="{150BEF3D-0CC6-4138-966D-443305548D43}"/>
    <dgm:cxn modelId="{ED74FA69-7AE4-477C-8802-7B95A5C1D1EA}" srcId="{1764832A-6F15-49BE-A26B-0082C3379F19}" destId="{031349F9-8EA5-4B96-B81E-708FEAA92253}" srcOrd="3" destOrd="0" parTransId="{1D1A1B3C-CAC6-4686-B318-22E0401A9EB1}" sibTransId="{3AFFA317-98C2-4DE4-92B0-02CEE8254965}"/>
    <dgm:cxn modelId="{60EE46CB-34B0-40B5-BEF5-98D09EEEEDF7}" type="presOf" srcId="{AA10C3B7-7D38-4002-81D7-D3E7A0F4151D}" destId="{D2E45777-936D-4DCE-8235-EBF3C2B40FB0}" srcOrd="0" destOrd="0" presId="urn:microsoft.com/office/officeart/2009/3/layout/StepUpProcess"/>
    <dgm:cxn modelId="{89B27203-25F7-4888-99CC-CEDDAC34E05C}" type="presOf" srcId="{031349F9-8EA5-4B96-B81E-708FEAA92253}" destId="{97837187-CDB6-4448-8253-05813434021E}" srcOrd="0" destOrd="0" presId="urn:microsoft.com/office/officeart/2009/3/layout/StepUpProcess"/>
    <dgm:cxn modelId="{51110BA6-6FA1-4325-A21C-F00693B1CF32}" type="presOf" srcId="{1764832A-6F15-49BE-A26B-0082C3379F19}" destId="{A6CD35C1-57D5-4B9F-92FB-B7B783D24B6C}" srcOrd="0" destOrd="0" presId="urn:microsoft.com/office/officeart/2009/3/layout/StepUpProcess"/>
    <dgm:cxn modelId="{2142DDB2-0394-4D0B-A931-60D98ACE7040}" srcId="{1764832A-6F15-49BE-A26B-0082C3379F19}" destId="{179D6769-2485-460D-BDBC-3061E18E75C6}" srcOrd="0" destOrd="0" parTransId="{F298DFD2-6731-4CA0-AFF7-C9219A7FF2AB}" sibTransId="{A472E6EC-A71F-4314-8E78-F20680EEA23A}"/>
    <dgm:cxn modelId="{EF1392BB-81DC-4F9F-AE88-4E309B36CFA8}" type="presOf" srcId="{179D6769-2485-460D-BDBC-3061E18E75C6}" destId="{81E38B23-4B1B-4883-A294-2B73008A007D}" srcOrd="0" destOrd="0" presId="urn:microsoft.com/office/officeart/2009/3/layout/StepUpProcess"/>
    <dgm:cxn modelId="{872C24C9-2F40-42A0-A1C7-A97844268AEC}" type="presOf" srcId="{FFE3BF28-B5E8-45B3-9301-AD8AFE11CF5A}" destId="{08CF1853-2861-4842-83A2-4FFA7B7CD838}" srcOrd="0" destOrd="0" presId="urn:microsoft.com/office/officeart/2009/3/layout/StepUpProcess"/>
    <dgm:cxn modelId="{A49215B2-D59B-44AF-A9EE-3A4026431C54}" type="presParOf" srcId="{A6CD35C1-57D5-4B9F-92FB-B7B783D24B6C}" destId="{8FAE0ECC-7CA9-4A0A-BEF9-57C32E7A319F}" srcOrd="0" destOrd="0" presId="urn:microsoft.com/office/officeart/2009/3/layout/StepUpProcess"/>
    <dgm:cxn modelId="{BDB21325-9061-49CD-8B47-C10C512A12DB}" type="presParOf" srcId="{8FAE0ECC-7CA9-4A0A-BEF9-57C32E7A319F}" destId="{6994D85F-3E0F-4DD7-B871-3F872062F1C2}" srcOrd="0" destOrd="0" presId="urn:microsoft.com/office/officeart/2009/3/layout/StepUpProcess"/>
    <dgm:cxn modelId="{54EA7D8C-092D-47E8-AFFC-93C82DE78A17}" type="presParOf" srcId="{8FAE0ECC-7CA9-4A0A-BEF9-57C32E7A319F}" destId="{81E38B23-4B1B-4883-A294-2B73008A007D}" srcOrd="1" destOrd="0" presId="urn:microsoft.com/office/officeart/2009/3/layout/StepUpProcess"/>
    <dgm:cxn modelId="{AA184007-04E2-42D1-B379-CE06DC9F98FB}" type="presParOf" srcId="{8FAE0ECC-7CA9-4A0A-BEF9-57C32E7A319F}" destId="{9B9B9AC7-D96A-4554-8B24-004B926CC554}" srcOrd="2" destOrd="0" presId="urn:microsoft.com/office/officeart/2009/3/layout/StepUpProcess"/>
    <dgm:cxn modelId="{8DE0DCEA-45B8-47B1-A0D6-E0AEFD7B0D4F}" type="presParOf" srcId="{A6CD35C1-57D5-4B9F-92FB-B7B783D24B6C}" destId="{ADF284A9-0C04-4F51-97B8-DC5F07FB1390}" srcOrd="1" destOrd="0" presId="urn:microsoft.com/office/officeart/2009/3/layout/StepUpProcess"/>
    <dgm:cxn modelId="{1473E2E6-6A49-4904-9480-458423E6446C}" type="presParOf" srcId="{ADF284A9-0C04-4F51-97B8-DC5F07FB1390}" destId="{2E3B8B10-97AF-4DB6-AB36-254264878CFC}" srcOrd="0" destOrd="0" presId="urn:microsoft.com/office/officeart/2009/3/layout/StepUpProcess"/>
    <dgm:cxn modelId="{C422A000-36FF-4769-AF99-B30DEA0126FF}" type="presParOf" srcId="{A6CD35C1-57D5-4B9F-92FB-B7B783D24B6C}" destId="{30F11520-B563-4BFA-9D30-072842DF9E61}" srcOrd="2" destOrd="0" presId="urn:microsoft.com/office/officeart/2009/3/layout/StepUpProcess"/>
    <dgm:cxn modelId="{77D8C270-F817-4C0E-8396-02EBB4D6FF00}" type="presParOf" srcId="{30F11520-B563-4BFA-9D30-072842DF9E61}" destId="{88EC1E72-8F66-4392-9711-9DBB0AD067D7}" srcOrd="0" destOrd="0" presId="urn:microsoft.com/office/officeart/2009/3/layout/StepUpProcess"/>
    <dgm:cxn modelId="{BF153242-93A0-4BD1-8AEF-94FCBA9C99E4}" type="presParOf" srcId="{30F11520-B563-4BFA-9D30-072842DF9E61}" destId="{D2E45777-936D-4DCE-8235-EBF3C2B40FB0}" srcOrd="1" destOrd="0" presId="urn:microsoft.com/office/officeart/2009/3/layout/StepUpProcess"/>
    <dgm:cxn modelId="{F3159C12-4655-43F0-979D-26C305A44923}" type="presParOf" srcId="{30F11520-B563-4BFA-9D30-072842DF9E61}" destId="{C13808ED-A2F4-4D3C-B0A5-7627EFD5F526}" srcOrd="2" destOrd="0" presId="urn:microsoft.com/office/officeart/2009/3/layout/StepUpProcess"/>
    <dgm:cxn modelId="{5CB184B0-0C93-486D-862C-2331C30E77E1}" type="presParOf" srcId="{A6CD35C1-57D5-4B9F-92FB-B7B783D24B6C}" destId="{4A744EE2-BFB0-4890-B0D3-C2D5F78EEF6A}" srcOrd="3" destOrd="0" presId="urn:microsoft.com/office/officeart/2009/3/layout/StepUpProcess"/>
    <dgm:cxn modelId="{5D02B608-DAD9-4E6C-A52F-273B9753960E}" type="presParOf" srcId="{4A744EE2-BFB0-4890-B0D3-C2D5F78EEF6A}" destId="{9180AEFC-F0F6-46B7-B24E-B6B22EFDBCB3}" srcOrd="0" destOrd="0" presId="urn:microsoft.com/office/officeart/2009/3/layout/StepUpProcess"/>
    <dgm:cxn modelId="{8B04F4D4-2036-485A-AB95-59774C131005}" type="presParOf" srcId="{A6CD35C1-57D5-4B9F-92FB-B7B783D24B6C}" destId="{C6A745D0-0477-4EB3-BCE0-248E51A9A280}" srcOrd="4" destOrd="0" presId="urn:microsoft.com/office/officeart/2009/3/layout/StepUpProcess"/>
    <dgm:cxn modelId="{E04A16A6-7913-4884-B18E-C630858FE608}" type="presParOf" srcId="{C6A745D0-0477-4EB3-BCE0-248E51A9A280}" destId="{94E611EB-C3B9-4367-AC0A-F9F7A82E50E3}" srcOrd="0" destOrd="0" presId="urn:microsoft.com/office/officeart/2009/3/layout/StepUpProcess"/>
    <dgm:cxn modelId="{5B7A777F-5971-4F48-B6B2-69E2C04FC395}" type="presParOf" srcId="{C6A745D0-0477-4EB3-BCE0-248E51A9A280}" destId="{08CF1853-2861-4842-83A2-4FFA7B7CD838}" srcOrd="1" destOrd="0" presId="urn:microsoft.com/office/officeart/2009/3/layout/StepUpProcess"/>
    <dgm:cxn modelId="{C28F1910-69E7-49FC-97A0-8196AA712FCF}" type="presParOf" srcId="{C6A745D0-0477-4EB3-BCE0-248E51A9A280}" destId="{F10A5CB6-9F7C-494E-8963-5D51719D9043}" srcOrd="2" destOrd="0" presId="urn:microsoft.com/office/officeart/2009/3/layout/StepUpProcess"/>
    <dgm:cxn modelId="{6BC72C46-4C94-4AAD-8980-1BD9EAFD2A54}" type="presParOf" srcId="{A6CD35C1-57D5-4B9F-92FB-B7B783D24B6C}" destId="{78E84F9C-D9D4-4B26-BF1B-D30404045D68}" srcOrd="5" destOrd="0" presId="urn:microsoft.com/office/officeart/2009/3/layout/StepUpProcess"/>
    <dgm:cxn modelId="{6A629F4B-2217-47C4-83CD-417C484AD23D}" type="presParOf" srcId="{78E84F9C-D9D4-4B26-BF1B-D30404045D68}" destId="{14856BF7-6637-4536-938F-14C35815156F}" srcOrd="0" destOrd="0" presId="urn:microsoft.com/office/officeart/2009/3/layout/StepUpProcess"/>
    <dgm:cxn modelId="{5ABB4028-A5BD-4A2D-B9E3-2168FAB13BEE}" type="presParOf" srcId="{A6CD35C1-57D5-4B9F-92FB-B7B783D24B6C}" destId="{6ACBF9BE-B57E-4CFC-BA21-3DEA2F310BC0}" srcOrd="6" destOrd="0" presId="urn:microsoft.com/office/officeart/2009/3/layout/StepUpProcess"/>
    <dgm:cxn modelId="{4017419C-8F75-494B-BCEC-5727420788E1}" type="presParOf" srcId="{6ACBF9BE-B57E-4CFC-BA21-3DEA2F310BC0}" destId="{AD1E1D0A-4E98-4286-BE01-5778BADA1FAA}" srcOrd="0" destOrd="0" presId="urn:microsoft.com/office/officeart/2009/3/layout/StepUpProcess"/>
    <dgm:cxn modelId="{CE7DF369-0ACD-4AB6-A76D-893E53757263}" type="presParOf" srcId="{6ACBF9BE-B57E-4CFC-BA21-3DEA2F310BC0}" destId="{97837187-CDB6-4448-8253-05813434021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4832A-6F15-49BE-A26B-0082C3379F1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a-DK"/>
        </a:p>
      </dgm:t>
    </dgm:pt>
    <dgm:pt modelId="{179D6769-2485-460D-BDBC-3061E18E75C6}">
      <dgm:prSet phldrT="[Tekst]"/>
      <dgm:spPr/>
      <dgm:t>
        <a:bodyPr/>
        <a:lstStyle/>
        <a:p>
          <a:r>
            <a:rPr lang="en-GB" smtClean="0"/>
            <a:t>1.Determinants</a:t>
          </a:r>
          <a:endParaRPr lang="da-DK" dirty="0"/>
        </a:p>
      </dgm:t>
    </dgm:pt>
    <dgm:pt modelId="{F298DFD2-6731-4CA0-AFF7-C9219A7FF2AB}" type="parTrans" cxnId="{2142DDB2-0394-4D0B-A931-60D98ACE7040}">
      <dgm:prSet/>
      <dgm:spPr/>
      <dgm:t>
        <a:bodyPr/>
        <a:lstStyle/>
        <a:p>
          <a:endParaRPr lang="da-DK"/>
        </a:p>
      </dgm:t>
    </dgm:pt>
    <dgm:pt modelId="{A472E6EC-A71F-4314-8E78-F20680EEA23A}" type="sibTrans" cxnId="{2142DDB2-0394-4D0B-A931-60D98ACE7040}">
      <dgm:prSet/>
      <dgm:spPr/>
      <dgm:t>
        <a:bodyPr/>
        <a:lstStyle/>
        <a:p>
          <a:endParaRPr lang="da-DK"/>
        </a:p>
      </dgm:t>
    </dgm:pt>
    <dgm:pt modelId="{AA10C3B7-7D38-4002-81D7-D3E7A0F4151D}">
      <dgm:prSet phldrT="[Tekst]"/>
      <dgm:spPr>
        <a:ln>
          <a:noFill/>
        </a:ln>
      </dgm:spPr>
      <dgm:t>
        <a:bodyPr/>
        <a:lstStyle/>
        <a:p>
          <a:r>
            <a:rPr lang="en-GB" dirty="0" smtClean="0">
              <a:solidFill>
                <a:srgbClr val="FF0000"/>
              </a:solidFill>
            </a:rPr>
            <a:t>2</a:t>
          </a:r>
          <a:r>
            <a:rPr lang="en-GB" smtClean="0">
              <a:solidFill>
                <a:srgbClr val="FF0000"/>
              </a:solidFill>
            </a:rPr>
            <a:t>. Intersectoral action</a:t>
          </a:r>
          <a:endParaRPr lang="da-DK" dirty="0">
            <a:solidFill>
              <a:srgbClr val="FF0000"/>
            </a:solidFill>
          </a:endParaRPr>
        </a:p>
      </dgm:t>
    </dgm:pt>
    <dgm:pt modelId="{34EF7AE6-3ADF-4284-9981-50A22C59D1C8}" type="parTrans" cxnId="{0FED5D92-CBB5-4C1A-9F58-2F8BBA9D8E85}">
      <dgm:prSet/>
      <dgm:spPr/>
      <dgm:t>
        <a:bodyPr/>
        <a:lstStyle/>
        <a:p>
          <a:endParaRPr lang="da-DK"/>
        </a:p>
      </dgm:t>
    </dgm:pt>
    <dgm:pt modelId="{150BEF3D-0CC6-4138-966D-443305548D43}" type="sibTrans" cxnId="{0FED5D92-CBB5-4C1A-9F58-2F8BBA9D8E85}">
      <dgm:prSet/>
      <dgm:spPr/>
      <dgm:t>
        <a:bodyPr/>
        <a:lstStyle/>
        <a:p>
          <a:endParaRPr lang="da-DK"/>
        </a:p>
      </dgm:t>
    </dgm:pt>
    <dgm:pt modelId="{FFE3BF28-B5E8-45B3-9301-AD8AFE11CF5A}">
      <dgm:prSet phldrT="[Tekst]"/>
      <dgm:spPr/>
      <dgm:t>
        <a:bodyPr/>
        <a:lstStyle/>
        <a:p>
          <a:r>
            <a:rPr lang="en-GB" dirty="0" smtClean="0"/>
            <a:t>3. Sustainability </a:t>
          </a:r>
          <a:endParaRPr lang="da-DK" dirty="0"/>
        </a:p>
      </dgm:t>
    </dgm:pt>
    <dgm:pt modelId="{33D8D1B2-84DA-4625-9DBF-1708E2D3C3A7}" type="parTrans" cxnId="{17B5EE17-169E-4471-8214-261201389492}">
      <dgm:prSet/>
      <dgm:spPr/>
      <dgm:t>
        <a:bodyPr/>
        <a:lstStyle/>
        <a:p>
          <a:endParaRPr lang="da-DK"/>
        </a:p>
      </dgm:t>
    </dgm:pt>
    <dgm:pt modelId="{8013CE60-FBC5-44B7-AE74-034F443BEE39}" type="sibTrans" cxnId="{17B5EE17-169E-4471-8214-261201389492}">
      <dgm:prSet/>
      <dgm:spPr/>
      <dgm:t>
        <a:bodyPr/>
        <a:lstStyle/>
        <a:p>
          <a:endParaRPr lang="da-DK"/>
        </a:p>
      </dgm:t>
    </dgm:pt>
    <dgm:pt modelId="{031349F9-8EA5-4B96-B81E-708FEAA92253}">
      <dgm:prSet phldrT="[Tekst]"/>
      <dgm:spPr/>
      <dgm:t>
        <a:bodyPr/>
        <a:lstStyle/>
        <a:p>
          <a:r>
            <a:rPr lang="en-GB" dirty="0" smtClean="0"/>
            <a:t>4. Governance and Health in All Policies </a:t>
          </a:r>
          <a:endParaRPr lang="da-DK" dirty="0"/>
        </a:p>
      </dgm:t>
    </dgm:pt>
    <dgm:pt modelId="{1D1A1B3C-CAC6-4686-B318-22E0401A9EB1}" type="parTrans" cxnId="{ED74FA69-7AE4-477C-8802-7B95A5C1D1EA}">
      <dgm:prSet/>
      <dgm:spPr/>
      <dgm:t>
        <a:bodyPr/>
        <a:lstStyle/>
        <a:p>
          <a:endParaRPr lang="da-DK"/>
        </a:p>
      </dgm:t>
    </dgm:pt>
    <dgm:pt modelId="{3AFFA317-98C2-4DE4-92B0-02CEE8254965}" type="sibTrans" cxnId="{ED74FA69-7AE4-477C-8802-7B95A5C1D1EA}">
      <dgm:prSet/>
      <dgm:spPr/>
      <dgm:t>
        <a:bodyPr/>
        <a:lstStyle/>
        <a:p>
          <a:endParaRPr lang="da-DK"/>
        </a:p>
      </dgm:t>
    </dgm:pt>
    <dgm:pt modelId="{A6CD35C1-57D5-4B9F-92FB-B7B783D24B6C}" type="pres">
      <dgm:prSet presAssocID="{1764832A-6F15-49BE-A26B-0082C3379F19}" presName="rootnode" presStyleCnt="0">
        <dgm:presLayoutVars>
          <dgm:chMax/>
          <dgm:chPref/>
          <dgm:dir/>
          <dgm:animLvl val="lvl"/>
        </dgm:presLayoutVars>
      </dgm:prSet>
      <dgm:spPr/>
      <dgm:t>
        <a:bodyPr/>
        <a:lstStyle/>
        <a:p>
          <a:endParaRPr lang="da-DK"/>
        </a:p>
      </dgm:t>
    </dgm:pt>
    <dgm:pt modelId="{8FAE0ECC-7CA9-4A0A-BEF9-57C32E7A319F}" type="pres">
      <dgm:prSet presAssocID="{179D6769-2485-460D-BDBC-3061E18E75C6}" presName="composite" presStyleCnt="0"/>
      <dgm:spPr/>
    </dgm:pt>
    <dgm:pt modelId="{6994D85F-3E0F-4DD7-B871-3F872062F1C2}" type="pres">
      <dgm:prSet presAssocID="{179D6769-2485-460D-BDBC-3061E18E75C6}" presName="LShape" presStyleLbl="alignNode1" presStyleIdx="0" presStyleCnt="7"/>
      <dgm:spPr/>
    </dgm:pt>
    <dgm:pt modelId="{81E38B23-4B1B-4883-A294-2B73008A007D}" type="pres">
      <dgm:prSet presAssocID="{179D6769-2485-460D-BDBC-3061E18E75C6}" presName="ParentText" presStyleLbl="revTx" presStyleIdx="0" presStyleCnt="4">
        <dgm:presLayoutVars>
          <dgm:chMax val="0"/>
          <dgm:chPref val="0"/>
          <dgm:bulletEnabled val="1"/>
        </dgm:presLayoutVars>
      </dgm:prSet>
      <dgm:spPr/>
      <dgm:t>
        <a:bodyPr/>
        <a:lstStyle/>
        <a:p>
          <a:endParaRPr lang="da-DK"/>
        </a:p>
      </dgm:t>
    </dgm:pt>
    <dgm:pt modelId="{9B9B9AC7-D96A-4554-8B24-004B926CC554}" type="pres">
      <dgm:prSet presAssocID="{179D6769-2485-460D-BDBC-3061E18E75C6}" presName="Triangle" presStyleLbl="alignNode1" presStyleIdx="1" presStyleCnt="7"/>
      <dgm:spPr/>
    </dgm:pt>
    <dgm:pt modelId="{ADF284A9-0C04-4F51-97B8-DC5F07FB1390}" type="pres">
      <dgm:prSet presAssocID="{A472E6EC-A71F-4314-8E78-F20680EEA23A}" presName="sibTrans" presStyleCnt="0"/>
      <dgm:spPr/>
    </dgm:pt>
    <dgm:pt modelId="{2E3B8B10-97AF-4DB6-AB36-254264878CFC}" type="pres">
      <dgm:prSet presAssocID="{A472E6EC-A71F-4314-8E78-F20680EEA23A}" presName="space" presStyleCnt="0"/>
      <dgm:spPr/>
    </dgm:pt>
    <dgm:pt modelId="{30F11520-B563-4BFA-9D30-072842DF9E61}" type="pres">
      <dgm:prSet presAssocID="{AA10C3B7-7D38-4002-81D7-D3E7A0F4151D}" presName="composite" presStyleCnt="0"/>
      <dgm:spPr/>
    </dgm:pt>
    <dgm:pt modelId="{88EC1E72-8F66-4392-9711-9DBB0AD067D7}" type="pres">
      <dgm:prSet presAssocID="{AA10C3B7-7D38-4002-81D7-D3E7A0F4151D}" presName="LShape" presStyleLbl="alignNode1" presStyleIdx="2" presStyleCnt="7"/>
      <dgm:spPr/>
    </dgm:pt>
    <dgm:pt modelId="{D2E45777-936D-4DCE-8235-EBF3C2B40FB0}" type="pres">
      <dgm:prSet presAssocID="{AA10C3B7-7D38-4002-81D7-D3E7A0F4151D}" presName="ParentText" presStyleLbl="revTx" presStyleIdx="1" presStyleCnt="4">
        <dgm:presLayoutVars>
          <dgm:chMax val="0"/>
          <dgm:chPref val="0"/>
          <dgm:bulletEnabled val="1"/>
        </dgm:presLayoutVars>
      </dgm:prSet>
      <dgm:spPr/>
      <dgm:t>
        <a:bodyPr/>
        <a:lstStyle/>
        <a:p>
          <a:endParaRPr lang="da-DK"/>
        </a:p>
      </dgm:t>
    </dgm:pt>
    <dgm:pt modelId="{C13808ED-A2F4-4D3C-B0A5-7627EFD5F526}" type="pres">
      <dgm:prSet presAssocID="{AA10C3B7-7D38-4002-81D7-D3E7A0F4151D}" presName="Triangle" presStyleLbl="alignNode1" presStyleIdx="3" presStyleCnt="7"/>
      <dgm:spPr/>
    </dgm:pt>
    <dgm:pt modelId="{4A744EE2-BFB0-4890-B0D3-C2D5F78EEF6A}" type="pres">
      <dgm:prSet presAssocID="{150BEF3D-0CC6-4138-966D-443305548D43}" presName="sibTrans" presStyleCnt="0"/>
      <dgm:spPr/>
    </dgm:pt>
    <dgm:pt modelId="{9180AEFC-F0F6-46B7-B24E-B6B22EFDBCB3}" type="pres">
      <dgm:prSet presAssocID="{150BEF3D-0CC6-4138-966D-443305548D43}" presName="space" presStyleCnt="0"/>
      <dgm:spPr/>
    </dgm:pt>
    <dgm:pt modelId="{C6A745D0-0477-4EB3-BCE0-248E51A9A280}" type="pres">
      <dgm:prSet presAssocID="{FFE3BF28-B5E8-45B3-9301-AD8AFE11CF5A}" presName="composite" presStyleCnt="0"/>
      <dgm:spPr/>
    </dgm:pt>
    <dgm:pt modelId="{94E611EB-C3B9-4367-AC0A-F9F7A82E50E3}" type="pres">
      <dgm:prSet presAssocID="{FFE3BF28-B5E8-45B3-9301-AD8AFE11CF5A}" presName="LShape" presStyleLbl="alignNode1" presStyleIdx="4" presStyleCnt="7"/>
      <dgm:spPr/>
    </dgm:pt>
    <dgm:pt modelId="{08CF1853-2861-4842-83A2-4FFA7B7CD838}" type="pres">
      <dgm:prSet presAssocID="{FFE3BF28-B5E8-45B3-9301-AD8AFE11CF5A}" presName="ParentText" presStyleLbl="revTx" presStyleIdx="2" presStyleCnt="4">
        <dgm:presLayoutVars>
          <dgm:chMax val="0"/>
          <dgm:chPref val="0"/>
          <dgm:bulletEnabled val="1"/>
        </dgm:presLayoutVars>
      </dgm:prSet>
      <dgm:spPr/>
      <dgm:t>
        <a:bodyPr/>
        <a:lstStyle/>
        <a:p>
          <a:endParaRPr lang="da-DK"/>
        </a:p>
      </dgm:t>
    </dgm:pt>
    <dgm:pt modelId="{F10A5CB6-9F7C-494E-8963-5D51719D9043}" type="pres">
      <dgm:prSet presAssocID="{FFE3BF28-B5E8-45B3-9301-AD8AFE11CF5A}" presName="Triangle" presStyleLbl="alignNode1" presStyleIdx="5" presStyleCnt="7"/>
      <dgm:spPr/>
    </dgm:pt>
    <dgm:pt modelId="{78E84F9C-D9D4-4B26-BF1B-D30404045D68}" type="pres">
      <dgm:prSet presAssocID="{8013CE60-FBC5-44B7-AE74-034F443BEE39}" presName="sibTrans" presStyleCnt="0"/>
      <dgm:spPr/>
    </dgm:pt>
    <dgm:pt modelId="{14856BF7-6637-4536-938F-14C35815156F}" type="pres">
      <dgm:prSet presAssocID="{8013CE60-FBC5-44B7-AE74-034F443BEE39}" presName="space" presStyleCnt="0"/>
      <dgm:spPr/>
    </dgm:pt>
    <dgm:pt modelId="{6ACBF9BE-B57E-4CFC-BA21-3DEA2F310BC0}" type="pres">
      <dgm:prSet presAssocID="{031349F9-8EA5-4B96-B81E-708FEAA92253}" presName="composite" presStyleCnt="0"/>
      <dgm:spPr/>
    </dgm:pt>
    <dgm:pt modelId="{AD1E1D0A-4E98-4286-BE01-5778BADA1FAA}" type="pres">
      <dgm:prSet presAssocID="{031349F9-8EA5-4B96-B81E-708FEAA92253}" presName="LShape" presStyleLbl="alignNode1" presStyleIdx="6" presStyleCnt="7"/>
      <dgm:spPr/>
    </dgm:pt>
    <dgm:pt modelId="{97837187-CDB6-4448-8253-05813434021E}" type="pres">
      <dgm:prSet presAssocID="{031349F9-8EA5-4B96-B81E-708FEAA92253}" presName="ParentText" presStyleLbl="revTx" presStyleIdx="3" presStyleCnt="4">
        <dgm:presLayoutVars>
          <dgm:chMax val="0"/>
          <dgm:chPref val="0"/>
          <dgm:bulletEnabled val="1"/>
        </dgm:presLayoutVars>
      </dgm:prSet>
      <dgm:spPr/>
      <dgm:t>
        <a:bodyPr/>
        <a:lstStyle/>
        <a:p>
          <a:endParaRPr lang="da-DK"/>
        </a:p>
      </dgm:t>
    </dgm:pt>
  </dgm:ptLst>
  <dgm:cxnLst>
    <dgm:cxn modelId="{FF090239-4F0D-4CFD-B89C-A20F9712261D}" type="presOf" srcId="{179D6769-2485-460D-BDBC-3061E18E75C6}" destId="{81E38B23-4B1B-4883-A294-2B73008A007D}" srcOrd="0" destOrd="0" presId="urn:microsoft.com/office/officeart/2009/3/layout/StepUpProcess"/>
    <dgm:cxn modelId="{70D8EAB2-75CB-4913-95AB-644257B67C77}" type="presOf" srcId="{031349F9-8EA5-4B96-B81E-708FEAA92253}" destId="{97837187-CDB6-4448-8253-05813434021E}" srcOrd="0" destOrd="0" presId="urn:microsoft.com/office/officeart/2009/3/layout/StepUpProcess"/>
    <dgm:cxn modelId="{17B5EE17-169E-4471-8214-261201389492}" srcId="{1764832A-6F15-49BE-A26B-0082C3379F19}" destId="{FFE3BF28-B5E8-45B3-9301-AD8AFE11CF5A}" srcOrd="2" destOrd="0" parTransId="{33D8D1B2-84DA-4625-9DBF-1708E2D3C3A7}" sibTransId="{8013CE60-FBC5-44B7-AE74-034F443BEE39}"/>
    <dgm:cxn modelId="{6E00485C-8937-4A4D-A85D-AD005DC46F9A}" type="presOf" srcId="{FFE3BF28-B5E8-45B3-9301-AD8AFE11CF5A}" destId="{08CF1853-2861-4842-83A2-4FFA7B7CD838}" srcOrd="0" destOrd="0" presId="urn:microsoft.com/office/officeart/2009/3/layout/StepUpProcess"/>
    <dgm:cxn modelId="{AE7F1C90-7AF0-4D5F-B56E-5348296631F5}" type="presOf" srcId="{AA10C3B7-7D38-4002-81D7-D3E7A0F4151D}" destId="{D2E45777-936D-4DCE-8235-EBF3C2B40FB0}" srcOrd="0" destOrd="0" presId="urn:microsoft.com/office/officeart/2009/3/layout/StepUpProcess"/>
    <dgm:cxn modelId="{2142DDB2-0394-4D0B-A931-60D98ACE7040}" srcId="{1764832A-6F15-49BE-A26B-0082C3379F19}" destId="{179D6769-2485-460D-BDBC-3061E18E75C6}" srcOrd="0" destOrd="0" parTransId="{F298DFD2-6731-4CA0-AFF7-C9219A7FF2AB}" sibTransId="{A472E6EC-A71F-4314-8E78-F20680EEA23A}"/>
    <dgm:cxn modelId="{242D9763-32D3-46D4-B2A5-6E8E3493107C}" type="presOf" srcId="{1764832A-6F15-49BE-A26B-0082C3379F19}" destId="{A6CD35C1-57D5-4B9F-92FB-B7B783D24B6C}" srcOrd="0" destOrd="0" presId="urn:microsoft.com/office/officeart/2009/3/layout/StepUpProcess"/>
    <dgm:cxn modelId="{0FED5D92-CBB5-4C1A-9F58-2F8BBA9D8E85}" srcId="{1764832A-6F15-49BE-A26B-0082C3379F19}" destId="{AA10C3B7-7D38-4002-81D7-D3E7A0F4151D}" srcOrd="1" destOrd="0" parTransId="{34EF7AE6-3ADF-4284-9981-50A22C59D1C8}" sibTransId="{150BEF3D-0CC6-4138-966D-443305548D43}"/>
    <dgm:cxn modelId="{ED74FA69-7AE4-477C-8802-7B95A5C1D1EA}" srcId="{1764832A-6F15-49BE-A26B-0082C3379F19}" destId="{031349F9-8EA5-4B96-B81E-708FEAA92253}" srcOrd="3" destOrd="0" parTransId="{1D1A1B3C-CAC6-4686-B318-22E0401A9EB1}" sibTransId="{3AFFA317-98C2-4DE4-92B0-02CEE8254965}"/>
    <dgm:cxn modelId="{7BE34259-BE50-47FE-A9F0-51135B49333C}" type="presParOf" srcId="{A6CD35C1-57D5-4B9F-92FB-B7B783D24B6C}" destId="{8FAE0ECC-7CA9-4A0A-BEF9-57C32E7A319F}" srcOrd="0" destOrd="0" presId="urn:microsoft.com/office/officeart/2009/3/layout/StepUpProcess"/>
    <dgm:cxn modelId="{57E6353D-31FE-497B-9072-0D8C560DC5F3}" type="presParOf" srcId="{8FAE0ECC-7CA9-4A0A-BEF9-57C32E7A319F}" destId="{6994D85F-3E0F-4DD7-B871-3F872062F1C2}" srcOrd="0" destOrd="0" presId="urn:microsoft.com/office/officeart/2009/3/layout/StepUpProcess"/>
    <dgm:cxn modelId="{1E38CF73-23E8-4E26-BA81-093871F66EE7}" type="presParOf" srcId="{8FAE0ECC-7CA9-4A0A-BEF9-57C32E7A319F}" destId="{81E38B23-4B1B-4883-A294-2B73008A007D}" srcOrd="1" destOrd="0" presId="urn:microsoft.com/office/officeart/2009/3/layout/StepUpProcess"/>
    <dgm:cxn modelId="{DC64E539-FC6A-4D79-824A-36EA66FA69C0}" type="presParOf" srcId="{8FAE0ECC-7CA9-4A0A-BEF9-57C32E7A319F}" destId="{9B9B9AC7-D96A-4554-8B24-004B926CC554}" srcOrd="2" destOrd="0" presId="urn:microsoft.com/office/officeart/2009/3/layout/StepUpProcess"/>
    <dgm:cxn modelId="{7D756CA3-F9C3-4CEB-A900-5AFCA12CB2AF}" type="presParOf" srcId="{A6CD35C1-57D5-4B9F-92FB-B7B783D24B6C}" destId="{ADF284A9-0C04-4F51-97B8-DC5F07FB1390}" srcOrd="1" destOrd="0" presId="urn:microsoft.com/office/officeart/2009/3/layout/StepUpProcess"/>
    <dgm:cxn modelId="{2D5793A2-6855-425F-9B29-806397B406A9}" type="presParOf" srcId="{ADF284A9-0C04-4F51-97B8-DC5F07FB1390}" destId="{2E3B8B10-97AF-4DB6-AB36-254264878CFC}" srcOrd="0" destOrd="0" presId="urn:microsoft.com/office/officeart/2009/3/layout/StepUpProcess"/>
    <dgm:cxn modelId="{F8AA6059-4861-4D13-A7F2-E68C47040C3D}" type="presParOf" srcId="{A6CD35C1-57D5-4B9F-92FB-B7B783D24B6C}" destId="{30F11520-B563-4BFA-9D30-072842DF9E61}" srcOrd="2" destOrd="0" presId="urn:microsoft.com/office/officeart/2009/3/layout/StepUpProcess"/>
    <dgm:cxn modelId="{989594DC-525D-412A-BAA0-376E80525311}" type="presParOf" srcId="{30F11520-B563-4BFA-9D30-072842DF9E61}" destId="{88EC1E72-8F66-4392-9711-9DBB0AD067D7}" srcOrd="0" destOrd="0" presId="urn:microsoft.com/office/officeart/2009/3/layout/StepUpProcess"/>
    <dgm:cxn modelId="{3642FC56-3D8B-4C41-B824-76900231BAA0}" type="presParOf" srcId="{30F11520-B563-4BFA-9D30-072842DF9E61}" destId="{D2E45777-936D-4DCE-8235-EBF3C2B40FB0}" srcOrd="1" destOrd="0" presId="urn:microsoft.com/office/officeart/2009/3/layout/StepUpProcess"/>
    <dgm:cxn modelId="{52D2712D-6180-456D-BCB7-3B081F36BE29}" type="presParOf" srcId="{30F11520-B563-4BFA-9D30-072842DF9E61}" destId="{C13808ED-A2F4-4D3C-B0A5-7627EFD5F526}" srcOrd="2" destOrd="0" presId="urn:microsoft.com/office/officeart/2009/3/layout/StepUpProcess"/>
    <dgm:cxn modelId="{EDBCC675-D099-49C9-8A3A-D62F53CD298F}" type="presParOf" srcId="{A6CD35C1-57D5-4B9F-92FB-B7B783D24B6C}" destId="{4A744EE2-BFB0-4890-B0D3-C2D5F78EEF6A}" srcOrd="3" destOrd="0" presId="urn:microsoft.com/office/officeart/2009/3/layout/StepUpProcess"/>
    <dgm:cxn modelId="{276DCF85-F8F9-427E-AD46-41A4927164AF}" type="presParOf" srcId="{4A744EE2-BFB0-4890-B0D3-C2D5F78EEF6A}" destId="{9180AEFC-F0F6-46B7-B24E-B6B22EFDBCB3}" srcOrd="0" destOrd="0" presId="urn:microsoft.com/office/officeart/2009/3/layout/StepUpProcess"/>
    <dgm:cxn modelId="{5E0FBFD2-240D-4E1D-A39B-BB815ECDBD07}" type="presParOf" srcId="{A6CD35C1-57D5-4B9F-92FB-B7B783D24B6C}" destId="{C6A745D0-0477-4EB3-BCE0-248E51A9A280}" srcOrd="4" destOrd="0" presId="urn:microsoft.com/office/officeart/2009/3/layout/StepUpProcess"/>
    <dgm:cxn modelId="{0B9B22AC-7448-468F-A9C2-C2B4F637266D}" type="presParOf" srcId="{C6A745D0-0477-4EB3-BCE0-248E51A9A280}" destId="{94E611EB-C3B9-4367-AC0A-F9F7A82E50E3}" srcOrd="0" destOrd="0" presId="urn:microsoft.com/office/officeart/2009/3/layout/StepUpProcess"/>
    <dgm:cxn modelId="{164DAA14-7AFE-43D1-89BD-983A077ECAF9}" type="presParOf" srcId="{C6A745D0-0477-4EB3-BCE0-248E51A9A280}" destId="{08CF1853-2861-4842-83A2-4FFA7B7CD838}" srcOrd="1" destOrd="0" presId="urn:microsoft.com/office/officeart/2009/3/layout/StepUpProcess"/>
    <dgm:cxn modelId="{2B549FB0-3B6E-4E9B-A6B1-6FD85CE3AECA}" type="presParOf" srcId="{C6A745D0-0477-4EB3-BCE0-248E51A9A280}" destId="{F10A5CB6-9F7C-494E-8963-5D51719D9043}" srcOrd="2" destOrd="0" presId="urn:microsoft.com/office/officeart/2009/3/layout/StepUpProcess"/>
    <dgm:cxn modelId="{5F111DEF-6800-4433-8BB1-811D65820668}" type="presParOf" srcId="{A6CD35C1-57D5-4B9F-92FB-B7B783D24B6C}" destId="{78E84F9C-D9D4-4B26-BF1B-D30404045D68}" srcOrd="5" destOrd="0" presId="urn:microsoft.com/office/officeart/2009/3/layout/StepUpProcess"/>
    <dgm:cxn modelId="{346BE065-5F10-48BC-8227-1433358EC644}" type="presParOf" srcId="{78E84F9C-D9D4-4B26-BF1B-D30404045D68}" destId="{14856BF7-6637-4536-938F-14C35815156F}" srcOrd="0" destOrd="0" presId="urn:microsoft.com/office/officeart/2009/3/layout/StepUpProcess"/>
    <dgm:cxn modelId="{DC91F7E1-1BD9-4715-B9D9-9E983E012FBE}" type="presParOf" srcId="{A6CD35C1-57D5-4B9F-92FB-B7B783D24B6C}" destId="{6ACBF9BE-B57E-4CFC-BA21-3DEA2F310BC0}" srcOrd="6" destOrd="0" presId="urn:microsoft.com/office/officeart/2009/3/layout/StepUpProcess"/>
    <dgm:cxn modelId="{53EF5DED-CD50-4357-930E-82163E8A4CAF}" type="presParOf" srcId="{6ACBF9BE-B57E-4CFC-BA21-3DEA2F310BC0}" destId="{AD1E1D0A-4E98-4286-BE01-5778BADA1FAA}" srcOrd="0" destOrd="0" presId="urn:microsoft.com/office/officeart/2009/3/layout/StepUpProcess"/>
    <dgm:cxn modelId="{7C68DE11-AC35-430A-83A0-EDA7715748E9}" type="presParOf" srcId="{6ACBF9BE-B57E-4CFC-BA21-3DEA2F310BC0}" destId="{97837187-CDB6-4448-8253-05813434021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38FDB-8A93-4DF2-B06D-B1E5B6D06FD3}" type="doc">
      <dgm:prSet loTypeId="urn:microsoft.com/office/officeart/2005/8/layout/bProcess4" loCatId="process" qsTypeId="urn:microsoft.com/office/officeart/2005/8/quickstyle/simple1" qsCatId="simple" csTypeId="urn:microsoft.com/office/officeart/2005/8/colors/accent5_2" csCatId="accent5" phldr="1"/>
      <dgm:spPr/>
      <dgm:t>
        <a:bodyPr/>
        <a:lstStyle/>
        <a:p>
          <a:endParaRPr lang="en-GB"/>
        </a:p>
      </dgm:t>
    </dgm:pt>
    <dgm:pt modelId="{E13CE653-95A6-4795-AB30-42B61C1FB77B}">
      <dgm:prSet phldrT="[Text]"/>
      <dgm:spPr/>
      <dgm:t>
        <a:bodyPr/>
        <a:lstStyle/>
        <a:p>
          <a:r>
            <a:rPr lang="en-GB" dirty="0" smtClean="0"/>
            <a:t>Government supports and encourages intersectoral action</a:t>
          </a:r>
          <a:endParaRPr lang="en-GB" dirty="0"/>
        </a:p>
      </dgm:t>
    </dgm:pt>
    <dgm:pt modelId="{7517AA80-B2E1-4C1E-861A-E13A2E45D4D7}" type="parTrans" cxnId="{F163E3A0-1E1E-4972-87F1-31006E697FDF}">
      <dgm:prSet/>
      <dgm:spPr/>
      <dgm:t>
        <a:bodyPr/>
        <a:lstStyle/>
        <a:p>
          <a:endParaRPr lang="en-GB"/>
        </a:p>
      </dgm:t>
    </dgm:pt>
    <dgm:pt modelId="{1955B5DF-22F9-4B09-9410-8A81B1355752}" type="sibTrans" cxnId="{F163E3A0-1E1E-4972-87F1-31006E697FDF}">
      <dgm:prSet/>
      <dgm:spPr/>
      <dgm:t>
        <a:bodyPr/>
        <a:lstStyle/>
        <a:p>
          <a:endParaRPr lang="en-GB"/>
        </a:p>
      </dgm:t>
    </dgm:pt>
    <dgm:pt modelId="{829D5C5F-23EB-45A0-992F-7B609BC92352}">
      <dgm:prSet phldrT="[Text]"/>
      <dgm:spPr/>
      <dgm:t>
        <a:bodyPr/>
        <a:lstStyle/>
        <a:p>
          <a:r>
            <a:rPr lang="en-GB" dirty="0" smtClean="0"/>
            <a:t>Sectors have shared interests or both benefit from cooperation</a:t>
          </a:r>
          <a:endParaRPr lang="en-GB" dirty="0"/>
        </a:p>
      </dgm:t>
    </dgm:pt>
    <dgm:pt modelId="{2A0F9272-BB5E-4067-B4D7-BDEFFDE3C823}" type="parTrans" cxnId="{27802BA7-5E5F-4F21-A964-29B68160E514}">
      <dgm:prSet/>
      <dgm:spPr/>
      <dgm:t>
        <a:bodyPr/>
        <a:lstStyle/>
        <a:p>
          <a:endParaRPr lang="en-GB"/>
        </a:p>
      </dgm:t>
    </dgm:pt>
    <dgm:pt modelId="{168B032B-ABEF-4A4A-B685-07443993577B}" type="sibTrans" cxnId="{27802BA7-5E5F-4F21-A964-29B68160E514}">
      <dgm:prSet/>
      <dgm:spPr/>
      <dgm:t>
        <a:bodyPr/>
        <a:lstStyle/>
        <a:p>
          <a:endParaRPr lang="en-GB"/>
        </a:p>
      </dgm:t>
    </dgm:pt>
    <dgm:pt modelId="{BF3B6FFC-1E60-4D10-8FDF-90EE05945860}">
      <dgm:prSet phldrT="[Text]"/>
      <dgm:spPr/>
      <dgm:t>
        <a:bodyPr/>
        <a:lstStyle/>
        <a:p>
          <a:r>
            <a:rPr lang="en-GB" dirty="0" smtClean="0"/>
            <a:t>Issue has high political importance and requires urgent addressing</a:t>
          </a:r>
          <a:endParaRPr lang="en-GB" dirty="0"/>
        </a:p>
      </dgm:t>
    </dgm:pt>
    <dgm:pt modelId="{41156ADF-868A-4B71-A5EF-FCF3409D68FA}" type="parTrans" cxnId="{C4929CCF-EF66-48DF-8769-633C4F333898}">
      <dgm:prSet/>
      <dgm:spPr/>
      <dgm:t>
        <a:bodyPr/>
        <a:lstStyle/>
        <a:p>
          <a:endParaRPr lang="en-GB"/>
        </a:p>
      </dgm:t>
    </dgm:pt>
    <dgm:pt modelId="{861DE296-99EF-4FFD-8062-2CFDB1A1F09F}" type="sibTrans" cxnId="{C4929CCF-EF66-48DF-8769-633C4F333898}">
      <dgm:prSet/>
      <dgm:spPr/>
      <dgm:t>
        <a:bodyPr/>
        <a:lstStyle/>
        <a:p>
          <a:endParaRPr lang="en-GB"/>
        </a:p>
      </dgm:t>
    </dgm:pt>
    <dgm:pt modelId="{9DCF2470-B153-4116-A0E4-EA5E5AD5003D}">
      <dgm:prSet phldrT="[Text]"/>
      <dgm:spPr/>
      <dgm:t>
        <a:bodyPr/>
        <a:lstStyle/>
        <a:p>
          <a:r>
            <a:rPr lang="en-GB" dirty="0" smtClean="0"/>
            <a:t>Intersectoral action is well-planned with clear objectives, roles, and responsibilities</a:t>
          </a:r>
          <a:endParaRPr lang="en-GB" dirty="0"/>
        </a:p>
      </dgm:t>
    </dgm:pt>
    <dgm:pt modelId="{B88BCD3D-A1B5-4F41-A00E-6CFA99BD9633}" type="parTrans" cxnId="{F0F3129E-9C5C-4FF5-A577-76E388EC3AE8}">
      <dgm:prSet/>
      <dgm:spPr/>
      <dgm:t>
        <a:bodyPr/>
        <a:lstStyle/>
        <a:p>
          <a:endParaRPr lang="en-GB"/>
        </a:p>
      </dgm:t>
    </dgm:pt>
    <dgm:pt modelId="{21192764-0836-402C-ABEE-ADA7FA6520A1}" type="sibTrans" cxnId="{F0F3129E-9C5C-4FF5-A577-76E388EC3AE8}">
      <dgm:prSet/>
      <dgm:spPr/>
      <dgm:t>
        <a:bodyPr/>
        <a:lstStyle/>
        <a:p>
          <a:endParaRPr lang="en-GB"/>
        </a:p>
      </dgm:t>
    </dgm:pt>
    <dgm:pt modelId="{D5D8AA42-F1E7-4B49-9CCA-FDB0C25601A2}">
      <dgm:prSet phldrT="[Text]"/>
      <dgm:spPr/>
      <dgm:t>
        <a:bodyPr/>
        <a:lstStyle/>
        <a:p>
          <a:r>
            <a:rPr lang="en-GB" dirty="0" smtClean="0"/>
            <a:t>Strong, effective leaders in the bureaucracy (policy champions/entrepreneurs)</a:t>
          </a:r>
          <a:endParaRPr lang="en-GB" dirty="0"/>
        </a:p>
      </dgm:t>
    </dgm:pt>
    <dgm:pt modelId="{DFD57405-4790-48FF-AEAD-8FF634FF3867}" type="parTrans" cxnId="{E0AD86C1-F4E0-4236-8498-2EDFC21A3F9D}">
      <dgm:prSet/>
      <dgm:spPr/>
      <dgm:t>
        <a:bodyPr/>
        <a:lstStyle/>
        <a:p>
          <a:endParaRPr lang="en-GB"/>
        </a:p>
      </dgm:t>
    </dgm:pt>
    <dgm:pt modelId="{C69BB8E1-7A94-4DB2-A327-184A6877069E}" type="sibTrans" cxnId="{E0AD86C1-F4E0-4236-8498-2EDFC21A3F9D}">
      <dgm:prSet/>
      <dgm:spPr/>
      <dgm:t>
        <a:bodyPr/>
        <a:lstStyle/>
        <a:p>
          <a:endParaRPr lang="en-GB"/>
        </a:p>
      </dgm:t>
    </dgm:pt>
    <dgm:pt modelId="{526CCCB4-6E49-4F04-8B37-DC16E8268867}">
      <dgm:prSet phldrT="[Text]"/>
      <dgm:spPr/>
      <dgm:t>
        <a:bodyPr/>
        <a:lstStyle/>
        <a:p>
          <a:r>
            <a:rPr lang="en-GB" dirty="0" smtClean="0"/>
            <a:t>Proposed policy has public support</a:t>
          </a:r>
          <a:endParaRPr lang="en-GB" dirty="0"/>
        </a:p>
      </dgm:t>
    </dgm:pt>
    <dgm:pt modelId="{FEDB0D9E-CFED-4642-A463-B02ECABAA81B}" type="parTrans" cxnId="{B92B1277-AB6E-46F0-9BF0-63557CE8C357}">
      <dgm:prSet/>
      <dgm:spPr/>
      <dgm:t>
        <a:bodyPr/>
        <a:lstStyle/>
        <a:p>
          <a:endParaRPr lang="en-GB"/>
        </a:p>
      </dgm:t>
    </dgm:pt>
    <dgm:pt modelId="{B52DF49C-D44C-4E14-AB33-39EEC665CA80}" type="sibTrans" cxnId="{B92B1277-AB6E-46F0-9BF0-63557CE8C357}">
      <dgm:prSet/>
      <dgm:spPr/>
      <dgm:t>
        <a:bodyPr/>
        <a:lstStyle/>
        <a:p>
          <a:endParaRPr lang="en-GB"/>
        </a:p>
      </dgm:t>
    </dgm:pt>
    <dgm:pt modelId="{54428EC9-DCFE-4B1C-95AC-CB2D352478D5}">
      <dgm:prSet phldrT="[Text]"/>
      <dgm:spPr/>
      <dgm:t>
        <a:bodyPr/>
        <a:lstStyle/>
        <a:p>
          <a:r>
            <a:rPr lang="en-GB" dirty="0" smtClean="0"/>
            <a:t>Laws exists or are planned to support the proposed policy</a:t>
          </a:r>
          <a:endParaRPr lang="en-GB" dirty="0"/>
        </a:p>
      </dgm:t>
    </dgm:pt>
    <dgm:pt modelId="{C1C81372-6006-4D77-B241-2606023D9C2C}" type="parTrans" cxnId="{47B0EEA5-6793-47BC-A49E-31EBB13C2F1E}">
      <dgm:prSet/>
      <dgm:spPr/>
      <dgm:t>
        <a:bodyPr/>
        <a:lstStyle/>
        <a:p>
          <a:endParaRPr lang="en-GB"/>
        </a:p>
      </dgm:t>
    </dgm:pt>
    <dgm:pt modelId="{B79C78D9-9ECE-4914-BE07-52CC5BB1529C}" type="sibTrans" cxnId="{47B0EEA5-6793-47BC-A49E-31EBB13C2F1E}">
      <dgm:prSet/>
      <dgm:spPr/>
      <dgm:t>
        <a:bodyPr/>
        <a:lstStyle/>
        <a:p>
          <a:endParaRPr lang="en-GB"/>
        </a:p>
      </dgm:t>
    </dgm:pt>
    <dgm:pt modelId="{A16F8909-D1FE-46A6-998C-3DE55BB07CCB}">
      <dgm:prSet phldrT="[Text]"/>
      <dgm:spPr/>
      <dgm:t>
        <a:bodyPr/>
        <a:lstStyle/>
        <a:p>
          <a:r>
            <a:rPr lang="en-GB" dirty="0" smtClean="0"/>
            <a:t>Sufficient resources are available</a:t>
          </a:r>
          <a:endParaRPr lang="en-GB" dirty="0"/>
        </a:p>
      </dgm:t>
    </dgm:pt>
    <dgm:pt modelId="{28B303AA-BDC1-4534-B49D-CB3516A72AC3}" type="parTrans" cxnId="{B8829B4F-9120-4119-A4D9-EDC0EDBBBC9C}">
      <dgm:prSet/>
      <dgm:spPr/>
      <dgm:t>
        <a:bodyPr/>
        <a:lstStyle/>
        <a:p>
          <a:endParaRPr lang="en-GB"/>
        </a:p>
      </dgm:t>
    </dgm:pt>
    <dgm:pt modelId="{49091202-AF23-4A82-87BC-D9E6F19E6705}" type="sibTrans" cxnId="{B8829B4F-9120-4119-A4D9-EDC0EDBBBC9C}">
      <dgm:prSet/>
      <dgm:spPr/>
      <dgm:t>
        <a:bodyPr/>
        <a:lstStyle/>
        <a:p>
          <a:endParaRPr lang="en-GB"/>
        </a:p>
      </dgm:t>
    </dgm:pt>
    <dgm:pt modelId="{F55FE9D5-A99C-4971-9D92-BE86AA08777C}">
      <dgm:prSet phldrT="[Text]"/>
      <dgm:spPr/>
      <dgm:t>
        <a:bodyPr/>
        <a:lstStyle/>
        <a:p>
          <a:r>
            <a:rPr lang="en-GB" dirty="0" smtClean="0"/>
            <a:t>There are plans to monitor and sustain outcomes</a:t>
          </a:r>
          <a:endParaRPr lang="en-GB" dirty="0"/>
        </a:p>
      </dgm:t>
    </dgm:pt>
    <dgm:pt modelId="{0E2E2BDB-6AD3-40EC-8621-5D49A8076D5D}" type="parTrans" cxnId="{0892B458-F8C3-4F39-9304-111791088D93}">
      <dgm:prSet/>
      <dgm:spPr/>
      <dgm:t>
        <a:bodyPr/>
        <a:lstStyle/>
        <a:p>
          <a:endParaRPr lang="en-GB"/>
        </a:p>
      </dgm:t>
    </dgm:pt>
    <dgm:pt modelId="{119D17B4-F576-41AB-B9EC-170F2CBD6B73}" type="sibTrans" cxnId="{0892B458-F8C3-4F39-9304-111791088D93}">
      <dgm:prSet/>
      <dgm:spPr/>
      <dgm:t>
        <a:bodyPr/>
        <a:lstStyle/>
        <a:p>
          <a:endParaRPr lang="en-GB"/>
        </a:p>
      </dgm:t>
    </dgm:pt>
    <dgm:pt modelId="{A70D9E73-FA8B-45F3-91C5-1DD9544C9DAD}" type="pres">
      <dgm:prSet presAssocID="{94D38FDB-8A93-4DF2-B06D-B1E5B6D06FD3}" presName="Name0" presStyleCnt="0">
        <dgm:presLayoutVars>
          <dgm:dir/>
          <dgm:resizeHandles/>
        </dgm:presLayoutVars>
      </dgm:prSet>
      <dgm:spPr/>
      <dgm:t>
        <a:bodyPr/>
        <a:lstStyle/>
        <a:p>
          <a:endParaRPr lang="en-US"/>
        </a:p>
      </dgm:t>
    </dgm:pt>
    <dgm:pt modelId="{008F92A2-6311-4897-B6E6-36E744772856}" type="pres">
      <dgm:prSet presAssocID="{E13CE653-95A6-4795-AB30-42B61C1FB77B}" presName="compNode" presStyleCnt="0"/>
      <dgm:spPr/>
    </dgm:pt>
    <dgm:pt modelId="{C152BBD7-01A3-4677-981D-9226D4FEE2F2}" type="pres">
      <dgm:prSet presAssocID="{E13CE653-95A6-4795-AB30-42B61C1FB77B}" presName="dummyConnPt" presStyleCnt="0"/>
      <dgm:spPr/>
    </dgm:pt>
    <dgm:pt modelId="{5E3EF186-CE4F-4AAA-B2A7-EA240D82B935}" type="pres">
      <dgm:prSet presAssocID="{E13CE653-95A6-4795-AB30-42B61C1FB77B}" presName="node" presStyleLbl="node1" presStyleIdx="0" presStyleCnt="9">
        <dgm:presLayoutVars>
          <dgm:bulletEnabled val="1"/>
        </dgm:presLayoutVars>
      </dgm:prSet>
      <dgm:spPr/>
      <dgm:t>
        <a:bodyPr/>
        <a:lstStyle/>
        <a:p>
          <a:endParaRPr lang="en-GB"/>
        </a:p>
      </dgm:t>
    </dgm:pt>
    <dgm:pt modelId="{0929DA26-1364-4829-8188-A63CE9DD86BA}" type="pres">
      <dgm:prSet presAssocID="{1955B5DF-22F9-4B09-9410-8A81B1355752}" presName="sibTrans" presStyleLbl="bgSibTrans2D1" presStyleIdx="0" presStyleCnt="8"/>
      <dgm:spPr/>
      <dgm:t>
        <a:bodyPr/>
        <a:lstStyle/>
        <a:p>
          <a:endParaRPr lang="en-US"/>
        </a:p>
      </dgm:t>
    </dgm:pt>
    <dgm:pt modelId="{A89DEB5A-CFD5-460F-AD70-B50F2064674A}" type="pres">
      <dgm:prSet presAssocID="{829D5C5F-23EB-45A0-992F-7B609BC92352}" presName="compNode" presStyleCnt="0"/>
      <dgm:spPr/>
    </dgm:pt>
    <dgm:pt modelId="{D947B5B8-BA64-49A0-9105-CA864EFBF017}" type="pres">
      <dgm:prSet presAssocID="{829D5C5F-23EB-45A0-992F-7B609BC92352}" presName="dummyConnPt" presStyleCnt="0"/>
      <dgm:spPr/>
    </dgm:pt>
    <dgm:pt modelId="{58658066-A8C1-4FC2-9F17-1740644D6A9C}" type="pres">
      <dgm:prSet presAssocID="{829D5C5F-23EB-45A0-992F-7B609BC92352}" presName="node" presStyleLbl="node1" presStyleIdx="1" presStyleCnt="9">
        <dgm:presLayoutVars>
          <dgm:bulletEnabled val="1"/>
        </dgm:presLayoutVars>
      </dgm:prSet>
      <dgm:spPr/>
      <dgm:t>
        <a:bodyPr/>
        <a:lstStyle/>
        <a:p>
          <a:endParaRPr lang="en-GB"/>
        </a:p>
      </dgm:t>
    </dgm:pt>
    <dgm:pt modelId="{8FD3F0C5-F58F-42D2-8AF8-963FD1441A23}" type="pres">
      <dgm:prSet presAssocID="{168B032B-ABEF-4A4A-B685-07443993577B}" presName="sibTrans" presStyleLbl="bgSibTrans2D1" presStyleIdx="1" presStyleCnt="8"/>
      <dgm:spPr/>
      <dgm:t>
        <a:bodyPr/>
        <a:lstStyle/>
        <a:p>
          <a:endParaRPr lang="en-US"/>
        </a:p>
      </dgm:t>
    </dgm:pt>
    <dgm:pt modelId="{1B496170-621A-4E2F-AAE9-B6DD6DFA4C47}" type="pres">
      <dgm:prSet presAssocID="{BF3B6FFC-1E60-4D10-8FDF-90EE05945860}" presName="compNode" presStyleCnt="0"/>
      <dgm:spPr/>
    </dgm:pt>
    <dgm:pt modelId="{4FD6850C-F0D1-4F8D-ADA7-7A101D11F980}" type="pres">
      <dgm:prSet presAssocID="{BF3B6FFC-1E60-4D10-8FDF-90EE05945860}" presName="dummyConnPt" presStyleCnt="0"/>
      <dgm:spPr/>
    </dgm:pt>
    <dgm:pt modelId="{F8BCC3AC-77A1-4474-A9FF-8A46591C1928}" type="pres">
      <dgm:prSet presAssocID="{BF3B6FFC-1E60-4D10-8FDF-90EE05945860}" presName="node" presStyleLbl="node1" presStyleIdx="2" presStyleCnt="9">
        <dgm:presLayoutVars>
          <dgm:bulletEnabled val="1"/>
        </dgm:presLayoutVars>
      </dgm:prSet>
      <dgm:spPr/>
      <dgm:t>
        <a:bodyPr/>
        <a:lstStyle/>
        <a:p>
          <a:endParaRPr lang="en-GB"/>
        </a:p>
      </dgm:t>
    </dgm:pt>
    <dgm:pt modelId="{B9A2504F-4F5F-4822-A3C1-1A58362486CD}" type="pres">
      <dgm:prSet presAssocID="{861DE296-99EF-4FFD-8062-2CFDB1A1F09F}" presName="sibTrans" presStyleLbl="bgSibTrans2D1" presStyleIdx="2" presStyleCnt="8"/>
      <dgm:spPr/>
      <dgm:t>
        <a:bodyPr/>
        <a:lstStyle/>
        <a:p>
          <a:endParaRPr lang="en-US"/>
        </a:p>
      </dgm:t>
    </dgm:pt>
    <dgm:pt modelId="{EC1B9D4D-2280-4EE8-8020-0527DDECC4FA}" type="pres">
      <dgm:prSet presAssocID="{9DCF2470-B153-4116-A0E4-EA5E5AD5003D}" presName="compNode" presStyleCnt="0"/>
      <dgm:spPr/>
    </dgm:pt>
    <dgm:pt modelId="{E89E76CD-857F-4758-B5D9-5D75D103D998}" type="pres">
      <dgm:prSet presAssocID="{9DCF2470-B153-4116-A0E4-EA5E5AD5003D}" presName="dummyConnPt" presStyleCnt="0"/>
      <dgm:spPr/>
    </dgm:pt>
    <dgm:pt modelId="{9226E438-586A-4886-9DD2-48C680F3F511}" type="pres">
      <dgm:prSet presAssocID="{9DCF2470-B153-4116-A0E4-EA5E5AD5003D}" presName="node" presStyleLbl="node1" presStyleIdx="3" presStyleCnt="9">
        <dgm:presLayoutVars>
          <dgm:bulletEnabled val="1"/>
        </dgm:presLayoutVars>
      </dgm:prSet>
      <dgm:spPr/>
      <dgm:t>
        <a:bodyPr/>
        <a:lstStyle/>
        <a:p>
          <a:endParaRPr lang="en-GB"/>
        </a:p>
      </dgm:t>
    </dgm:pt>
    <dgm:pt modelId="{186F4C0E-A46E-49F6-9738-ED145D4E11AF}" type="pres">
      <dgm:prSet presAssocID="{21192764-0836-402C-ABEE-ADA7FA6520A1}" presName="sibTrans" presStyleLbl="bgSibTrans2D1" presStyleIdx="3" presStyleCnt="8"/>
      <dgm:spPr/>
      <dgm:t>
        <a:bodyPr/>
        <a:lstStyle/>
        <a:p>
          <a:endParaRPr lang="en-US"/>
        </a:p>
      </dgm:t>
    </dgm:pt>
    <dgm:pt modelId="{846BEF93-8157-418A-9370-30CD6451A8ED}" type="pres">
      <dgm:prSet presAssocID="{D5D8AA42-F1E7-4B49-9CCA-FDB0C25601A2}" presName="compNode" presStyleCnt="0"/>
      <dgm:spPr/>
    </dgm:pt>
    <dgm:pt modelId="{1A2792D7-EE45-437A-B3D9-E9A16C8EF772}" type="pres">
      <dgm:prSet presAssocID="{D5D8AA42-F1E7-4B49-9CCA-FDB0C25601A2}" presName="dummyConnPt" presStyleCnt="0"/>
      <dgm:spPr/>
    </dgm:pt>
    <dgm:pt modelId="{5DFD09E8-37E4-4B31-8A8A-A14255680E1D}" type="pres">
      <dgm:prSet presAssocID="{D5D8AA42-F1E7-4B49-9CCA-FDB0C25601A2}" presName="node" presStyleLbl="node1" presStyleIdx="4" presStyleCnt="9">
        <dgm:presLayoutVars>
          <dgm:bulletEnabled val="1"/>
        </dgm:presLayoutVars>
      </dgm:prSet>
      <dgm:spPr/>
      <dgm:t>
        <a:bodyPr/>
        <a:lstStyle/>
        <a:p>
          <a:endParaRPr lang="en-GB"/>
        </a:p>
      </dgm:t>
    </dgm:pt>
    <dgm:pt modelId="{77C76F63-9BEA-4517-8D15-2F0BFA34CB63}" type="pres">
      <dgm:prSet presAssocID="{C69BB8E1-7A94-4DB2-A327-184A6877069E}" presName="sibTrans" presStyleLbl="bgSibTrans2D1" presStyleIdx="4" presStyleCnt="8"/>
      <dgm:spPr/>
      <dgm:t>
        <a:bodyPr/>
        <a:lstStyle/>
        <a:p>
          <a:endParaRPr lang="en-US"/>
        </a:p>
      </dgm:t>
    </dgm:pt>
    <dgm:pt modelId="{16746EB6-03EA-48CE-82E3-2FB0E23A3550}" type="pres">
      <dgm:prSet presAssocID="{526CCCB4-6E49-4F04-8B37-DC16E8268867}" presName="compNode" presStyleCnt="0"/>
      <dgm:spPr/>
    </dgm:pt>
    <dgm:pt modelId="{6246A65F-CBE0-4950-8CDC-F37986433138}" type="pres">
      <dgm:prSet presAssocID="{526CCCB4-6E49-4F04-8B37-DC16E8268867}" presName="dummyConnPt" presStyleCnt="0"/>
      <dgm:spPr/>
    </dgm:pt>
    <dgm:pt modelId="{9DAE4943-9E01-4E5B-A16C-EA25F31B5EAA}" type="pres">
      <dgm:prSet presAssocID="{526CCCB4-6E49-4F04-8B37-DC16E8268867}" presName="node" presStyleLbl="node1" presStyleIdx="5" presStyleCnt="9">
        <dgm:presLayoutVars>
          <dgm:bulletEnabled val="1"/>
        </dgm:presLayoutVars>
      </dgm:prSet>
      <dgm:spPr/>
      <dgm:t>
        <a:bodyPr/>
        <a:lstStyle/>
        <a:p>
          <a:endParaRPr lang="en-GB"/>
        </a:p>
      </dgm:t>
    </dgm:pt>
    <dgm:pt modelId="{ECF26860-26A7-4CFD-9A35-2482B504F477}" type="pres">
      <dgm:prSet presAssocID="{B52DF49C-D44C-4E14-AB33-39EEC665CA80}" presName="sibTrans" presStyleLbl="bgSibTrans2D1" presStyleIdx="5" presStyleCnt="8"/>
      <dgm:spPr/>
      <dgm:t>
        <a:bodyPr/>
        <a:lstStyle/>
        <a:p>
          <a:endParaRPr lang="en-US"/>
        </a:p>
      </dgm:t>
    </dgm:pt>
    <dgm:pt modelId="{2AFC7E18-32C0-4A22-A33F-C07DF31F0C2E}" type="pres">
      <dgm:prSet presAssocID="{54428EC9-DCFE-4B1C-95AC-CB2D352478D5}" presName="compNode" presStyleCnt="0"/>
      <dgm:spPr/>
    </dgm:pt>
    <dgm:pt modelId="{B1175BDD-2B81-4A0B-93C3-BCAF6995F888}" type="pres">
      <dgm:prSet presAssocID="{54428EC9-DCFE-4B1C-95AC-CB2D352478D5}" presName="dummyConnPt" presStyleCnt="0"/>
      <dgm:spPr/>
    </dgm:pt>
    <dgm:pt modelId="{36C76F1D-CA28-49B9-904B-6C33B18F3CE0}" type="pres">
      <dgm:prSet presAssocID="{54428EC9-DCFE-4B1C-95AC-CB2D352478D5}" presName="node" presStyleLbl="node1" presStyleIdx="6" presStyleCnt="9">
        <dgm:presLayoutVars>
          <dgm:bulletEnabled val="1"/>
        </dgm:presLayoutVars>
      </dgm:prSet>
      <dgm:spPr/>
      <dgm:t>
        <a:bodyPr/>
        <a:lstStyle/>
        <a:p>
          <a:endParaRPr lang="en-GB"/>
        </a:p>
      </dgm:t>
    </dgm:pt>
    <dgm:pt modelId="{D4F09F38-B68D-45CF-BA38-14EF457B0091}" type="pres">
      <dgm:prSet presAssocID="{B79C78D9-9ECE-4914-BE07-52CC5BB1529C}" presName="sibTrans" presStyleLbl="bgSibTrans2D1" presStyleIdx="6" presStyleCnt="8"/>
      <dgm:spPr/>
      <dgm:t>
        <a:bodyPr/>
        <a:lstStyle/>
        <a:p>
          <a:endParaRPr lang="en-US"/>
        </a:p>
      </dgm:t>
    </dgm:pt>
    <dgm:pt modelId="{98C62B9F-D5F7-4934-A24F-B5A6A592CCB2}" type="pres">
      <dgm:prSet presAssocID="{A16F8909-D1FE-46A6-998C-3DE55BB07CCB}" presName="compNode" presStyleCnt="0"/>
      <dgm:spPr/>
    </dgm:pt>
    <dgm:pt modelId="{CC647CBD-81B1-4DC6-AF11-3F501D8D3B59}" type="pres">
      <dgm:prSet presAssocID="{A16F8909-D1FE-46A6-998C-3DE55BB07CCB}" presName="dummyConnPt" presStyleCnt="0"/>
      <dgm:spPr/>
    </dgm:pt>
    <dgm:pt modelId="{42B01F0D-48F5-40EC-BD63-DF31FD9EAAA4}" type="pres">
      <dgm:prSet presAssocID="{A16F8909-D1FE-46A6-998C-3DE55BB07CCB}" presName="node" presStyleLbl="node1" presStyleIdx="7" presStyleCnt="9">
        <dgm:presLayoutVars>
          <dgm:bulletEnabled val="1"/>
        </dgm:presLayoutVars>
      </dgm:prSet>
      <dgm:spPr/>
      <dgm:t>
        <a:bodyPr/>
        <a:lstStyle/>
        <a:p>
          <a:endParaRPr lang="en-GB"/>
        </a:p>
      </dgm:t>
    </dgm:pt>
    <dgm:pt modelId="{3BCCBC5B-C13D-405C-BDA5-C7A889D3BBD5}" type="pres">
      <dgm:prSet presAssocID="{49091202-AF23-4A82-87BC-D9E6F19E6705}" presName="sibTrans" presStyleLbl="bgSibTrans2D1" presStyleIdx="7" presStyleCnt="8"/>
      <dgm:spPr/>
      <dgm:t>
        <a:bodyPr/>
        <a:lstStyle/>
        <a:p>
          <a:endParaRPr lang="en-US"/>
        </a:p>
      </dgm:t>
    </dgm:pt>
    <dgm:pt modelId="{E68B5DD8-A0F7-464F-B819-E6836B4943EA}" type="pres">
      <dgm:prSet presAssocID="{F55FE9D5-A99C-4971-9D92-BE86AA08777C}" presName="compNode" presStyleCnt="0"/>
      <dgm:spPr/>
    </dgm:pt>
    <dgm:pt modelId="{AA1410BD-3249-4357-BCFE-FFF7FEE7B897}" type="pres">
      <dgm:prSet presAssocID="{F55FE9D5-A99C-4971-9D92-BE86AA08777C}" presName="dummyConnPt" presStyleCnt="0"/>
      <dgm:spPr/>
    </dgm:pt>
    <dgm:pt modelId="{81BBB549-A0DA-4A7C-8283-9E4A89CF7A89}" type="pres">
      <dgm:prSet presAssocID="{F55FE9D5-A99C-4971-9D92-BE86AA08777C}" presName="node" presStyleLbl="node1" presStyleIdx="8" presStyleCnt="9">
        <dgm:presLayoutVars>
          <dgm:bulletEnabled val="1"/>
        </dgm:presLayoutVars>
      </dgm:prSet>
      <dgm:spPr/>
      <dgm:t>
        <a:bodyPr/>
        <a:lstStyle/>
        <a:p>
          <a:endParaRPr lang="en-US"/>
        </a:p>
      </dgm:t>
    </dgm:pt>
  </dgm:ptLst>
  <dgm:cxnLst>
    <dgm:cxn modelId="{88BBA859-1BD2-449F-B7C5-9F4EF71906C7}" type="presOf" srcId="{49091202-AF23-4A82-87BC-D9E6F19E6705}" destId="{3BCCBC5B-C13D-405C-BDA5-C7A889D3BBD5}" srcOrd="0" destOrd="0" presId="urn:microsoft.com/office/officeart/2005/8/layout/bProcess4"/>
    <dgm:cxn modelId="{21AC24D6-748A-4379-9F14-CBB681751EC9}" type="presOf" srcId="{B52DF49C-D44C-4E14-AB33-39EEC665CA80}" destId="{ECF26860-26A7-4CFD-9A35-2482B504F477}" srcOrd="0" destOrd="0" presId="urn:microsoft.com/office/officeart/2005/8/layout/bProcess4"/>
    <dgm:cxn modelId="{08FB4F4E-9AAF-45C8-A7DD-CC951F7ED0FC}" type="presOf" srcId="{BF3B6FFC-1E60-4D10-8FDF-90EE05945860}" destId="{F8BCC3AC-77A1-4474-A9FF-8A46591C1928}" srcOrd="0" destOrd="0" presId="urn:microsoft.com/office/officeart/2005/8/layout/bProcess4"/>
    <dgm:cxn modelId="{E0AD86C1-F4E0-4236-8498-2EDFC21A3F9D}" srcId="{94D38FDB-8A93-4DF2-B06D-B1E5B6D06FD3}" destId="{D5D8AA42-F1E7-4B49-9CCA-FDB0C25601A2}" srcOrd="4" destOrd="0" parTransId="{DFD57405-4790-48FF-AEAD-8FF634FF3867}" sibTransId="{C69BB8E1-7A94-4DB2-A327-184A6877069E}"/>
    <dgm:cxn modelId="{B81BA891-8C10-4F4F-A67B-D38BE3474AF2}" type="presOf" srcId="{E13CE653-95A6-4795-AB30-42B61C1FB77B}" destId="{5E3EF186-CE4F-4AAA-B2A7-EA240D82B935}" srcOrd="0" destOrd="0" presId="urn:microsoft.com/office/officeart/2005/8/layout/bProcess4"/>
    <dgm:cxn modelId="{80E692B5-511C-4500-A4AF-DC6BC20A41E1}" type="presOf" srcId="{1955B5DF-22F9-4B09-9410-8A81B1355752}" destId="{0929DA26-1364-4829-8188-A63CE9DD86BA}" srcOrd="0" destOrd="0" presId="urn:microsoft.com/office/officeart/2005/8/layout/bProcess4"/>
    <dgm:cxn modelId="{3DFA789B-9F61-41C4-A3DC-7BCA20595F4D}" type="presOf" srcId="{A16F8909-D1FE-46A6-998C-3DE55BB07CCB}" destId="{42B01F0D-48F5-40EC-BD63-DF31FD9EAAA4}" srcOrd="0" destOrd="0" presId="urn:microsoft.com/office/officeart/2005/8/layout/bProcess4"/>
    <dgm:cxn modelId="{D6180DBC-C092-45B6-A722-06A096588B89}" type="presOf" srcId="{861DE296-99EF-4FFD-8062-2CFDB1A1F09F}" destId="{B9A2504F-4F5F-4822-A3C1-1A58362486CD}" srcOrd="0" destOrd="0" presId="urn:microsoft.com/office/officeart/2005/8/layout/bProcess4"/>
    <dgm:cxn modelId="{EBE81EAC-3DF9-4B1C-A630-ADC7AD99D9F2}" type="presOf" srcId="{21192764-0836-402C-ABEE-ADA7FA6520A1}" destId="{186F4C0E-A46E-49F6-9738-ED145D4E11AF}" srcOrd="0" destOrd="0" presId="urn:microsoft.com/office/officeart/2005/8/layout/bProcess4"/>
    <dgm:cxn modelId="{F0F3129E-9C5C-4FF5-A577-76E388EC3AE8}" srcId="{94D38FDB-8A93-4DF2-B06D-B1E5B6D06FD3}" destId="{9DCF2470-B153-4116-A0E4-EA5E5AD5003D}" srcOrd="3" destOrd="0" parTransId="{B88BCD3D-A1B5-4F41-A00E-6CFA99BD9633}" sibTransId="{21192764-0836-402C-ABEE-ADA7FA6520A1}"/>
    <dgm:cxn modelId="{288F29CF-0DC5-4BB6-B3A6-3AB3FAE4989D}" type="presOf" srcId="{C69BB8E1-7A94-4DB2-A327-184A6877069E}" destId="{77C76F63-9BEA-4517-8D15-2F0BFA34CB63}" srcOrd="0" destOrd="0" presId="urn:microsoft.com/office/officeart/2005/8/layout/bProcess4"/>
    <dgm:cxn modelId="{FFE62812-1025-452F-8C16-E13990A3C4C9}" type="presOf" srcId="{F55FE9D5-A99C-4971-9D92-BE86AA08777C}" destId="{81BBB549-A0DA-4A7C-8283-9E4A89CF7A89}" srcOrd="0" destOrd="0" presId="urn:microsoft.com/office/officeart/2005/8/layout/bProcess4"/>
    <dgm:cxn modelId="{B92B1277-AB6E-46F0-9BF0-63557CE8C357}" srcId="{94D38FDB-8A93-4DF2-B06D-B1E5B6D06FD3}" destId="{526CCCB4-6E49-4F04-8B37-DC16E8268867}" srcOrd="5" destOrd="0" parTransId="{FEDB0D9E-CFED-4642-A463-B02ECABAA81B}" sibTransId="{B52DF49C-D44C-4E14-AB33-39EEC665CA80}"/>
    <dgm:cxn modelId="{08E8FD44-CC3F-430A-9804-59AB1DF6E534}" type="presOf" srcId="{94D38FDB-8A93-4DF2-B06D-B1E5B6D06FD3}" destId="{A70D9E73-FA8B-45F3-91C5-1DD9544C9DAD}" srcOrd="0" destOrd="0" presId="urn:microsoft.com/office/officeart/2005/8/layout/bProcess4"/>
    <dgm:cxn modelId="{87DA8215-2E91-4671-9648-82AA379A0107}" type="presOf" srcId="{B79C78D9-9ECE-4914-BE07-52CC5BB1529C}" destId="{D4F09F38-B68D-45CF-BA38-14EF457B0091}" srcOrd="0" destOrd="0" presId="urn:microsoft.com/office/officeart/2005/8/layout/bProcess4"/>
    <dgm:cxn modelId="{9B4AC8BD-03D7-49B5-BD3E-DC9F959D74FE}" type="presOf" srcId="{D5D8AA42-F1E7-4B49-9CCA-FDB0C25601A2}" destId="{5DFD09E8-37E4-4B31-8A8A-A14255680E1D}" srcOrd="0" destOrd="0" presId="urn:microsoft.com/office/officeart/2005/8/layout/bProcess4"/>
    <dgm:cxn modelId="{27802BA7-5E5F-4F21-A964-29B68160E514}" srcId="{94D38FDB-8A93-4DF2-B06D-B1E5B6D06FD3}" destId="{829D5C5F-23EB-45A0-992F-7B609BC92352}" srcOrd="1" destOrd="0" parTransId="{2A0F9272-BB5E-4067-B4D7-BDEFFDE3C823}" sibTransId="{168B032B-ABEF-4A4A-B685-07443993577B}"/>
    <dgm:cxn modelId="{C4929CCF-EF66-48DF-8769-633C4F333898}" srcId="{94D38FDB-8A93-4DF2-B06D-B1E5B6D06FD3}" destId="{BF3B6FFC-1E60-4D10-8FDF-90EE05945860}" srcOrd="2" destOrd="0" parTransId="{41156ADF-868A-4B71-A5EF-FCF3409D68FA}" sibTransId="{861DE296-99EF-4FFD-8062-2CFDB1A1F09F}"/>
    <dgm:cxn modelId="{14ECA526-DA3F-408F-BF80-214F58253001}" type="presOf" srcId="{829D5C5F-23EB-45A0-992F-7B609BC92352}" destId="{58658066-A8C1-4FC2-9F17-1740644D6A9C}" srcOrd="0" destOrd="0" presId="urn:microsoft.com/office/officeart/2005/8/layout/bProcess4"/>
    <dgm:cxn modelId="{B8829B4F-9120-4119-A4D9-EDC0EDBBBC9C}" srcId="{94D38FDB-8A93-4DF2-B06D-B1E5B6D06FD3}" destId="{A16F8909-D1FE-46A6-998C-3DE55BB07CCB}" srcOrd="7" destOrd="0" parTransId="{28B303AA-BDC1-4534-B49D-CB3516A72AC3}" sibTransId="{49091202-AF23-4A82-87BC-D9E6F19E6705}"/>
    <dgm:cxn modelId="{F163E3A0-1E1E-4972-87F1-31006E697FDF}" srcId="{94D38FDB-8A93-4DF2-B06D-B1E5B6D06FD3}" destId="{E13CE653-95A6-4795-AB30-42B61C1FB77B}" srcOrd="0" destOrd="0" parTransId="{7517AA80-B2E1-4C1E-861A-E13A2E45D4D7}" sibTransId="{1955B5DF-22F9-4B09-9410-8A81B1355752}"/>
    <dgm:cxn modelId="{7908C987-9816-4E1C-9F8A-EC3CD2E63116}" type="presOf" srcId="{168B032B-ABEF-4A4A-B685-07443993577B}" destId="{8FD3F0C5-F58F-42D2-8AF8-963FD1441A23}" srcOrd="0" destOrd="0" presId="urn:microsoft.com/office/officeart/2005/8/layout/bProcess4"/>
    <dgm:cxn modelId="{2CD247D6-FF58-4144-A8AA-60406AAFC64B}" type="presOf" srcId="{9DCF2470-B153-4116-A0E4-EA5E5AD5003D}" destId="{9226E438-586A-4886-9DD2-48C680F3F511}" srcOrd="0" destOrd="0" presId="urn:microsoft.com/office/officeart/2005/8/layout/bProcess4"/>
    <dgm:cxn modelId="{47B0EEA5-6793-47BC-A49E-31EBB13C2F1E}" srcId="{94D38FDB-8A93-4DF2-B06D-B1E5B6D06FD3}" destId="{54428EC9-DCFE-4B1C-95AC-CB2D352478D5}" srcOrd="6" destOrd="0" parTransId="{C1C81372-6006-4D77-B241-2606023D9C2C}" sibTransId="{B79C78D9-9ECE-4914-BE07-52CC5BB1529C}"/>
    <dgm:cxn modelId="{250A18C4-0074-457E-B840-379387464153}" type="presOf" srcId="{54428EC9-DCFE-4B1C-95AC-CB2D352478D5}" destId="{36C76F1D-CA28-49B9-904B-6C33B18F3CE0}" srcOrd="0" destOrd="0" presId="urn:microsoft.com/office/officeart/2005/8/layout/bProcess4"/>
    <dgm:cxn modelId="{0892B458-F8C3-4F39-9304-111791088D93}" srcId="{94D38FDB-8A93-4DF2-B06D-B1E5B6D06FD3}" destId="{F55FE9D5-A99C-4971-9D92-BE86AA08777C}" srcOrd="8" destOrd="0" parTransId="{0E2E2BDB-6AD3-40EC-8621-5D49A8076D5D}" sibTransId="{119D17B4-F576-41AB-B9EC-170F2CBD6B73}"/>
    <dgm:cxn modelId="{40B4EC0C-7572-4B93-84A3-854F0F9F22DD}" type="presOf" srcId="{526CCCB4-6E49-4F04-8B37-DC16E8268867}" destId="{9DAE4943-9E01-4E5B-A16C-EA25F31B5EAA}" srcOrd="0" destOrd="0" presId="urn:microsoft.com/office/officeart/2005/8/layout/bProcess4"/>
    <dgm:cxn modelId="{FD8F6167-D4B0-4516-ADC0-DA9E79FD93A8}" type="presParOf" srcId="{A70D9E73-FA8B-45F3-91C5-1DD9544C9DAD}" destId="{008F92A2-6311-4897-B6E6-36E744772856}" srcOrd="0" destOrd="0" presId="urn:microsoft.com/office/officeart/2005/8/layout/bProcess4"/>
    <dgm:cxn modelId="{CE000BD1-9A0C-4034-BC3C-4087059EADDB}" type="presParOf" srcId="{008F92A2-6311-4897-B6E6-36E744772856}" destId="{C152BBD7-01A3-4677-981D-9226D4FEE2F2}" srcOrd="0" destOrd="0" presId="urn:microsoft.com/office/officeart/2005/8/layout/bProcess4"/>
    <dgm:cxn modelId="{2122F45D-A80D-4BC7-B57E-B596F9CF472F}" type="presParOf" srcId="{008F92A2-6311-4897-B6E6-36E744772856}" destId="{5E3EF186-CE4F-4AAA-B2A7-EA240D82B935}" srcOrd="1" destOrd="0" presId="urn:microsoft.com/office/officeart/2005/8/layout/bProcess4"/>
    <dgm:cxn modelId="{19C015F5-CD81-431A-A705-F5432C5099E9}" type="presParOf" srcId="{A70D9E73-FA8B-45F3-91C5-1DD9544C9DAD}" destId="{0929DA26-1364-4829-8188-A63CE9DD86BA}" srcOrd="1" destOrd="0" presId="urn:microsoft.com/office/officeart/2005/8/layout/bProcess4"/>
    <dgm:cxn modelId="{E1C0C4BE-CD54-40F9-9D15-020F66C20A0E}" type="presParOf" srcId="{A70D9E73-FA8B-45F3-91C5-1DD9544C9DAD}" destId="{A89DEB5A-CFD5-460F-AD70-B50F2064674A}" srcOrd="2" destOrd="0" presId="urn:microsoft.com/office/officeart/2005/8/layout/bProcess4"/>
    <dgm:cxn modelId="{D28A3368-C2E5-4A02-951E-DBC68A6F5953}" type="presParOf" srcId="{A89DEB5A-CFD5-460F-AD70-B50F2064674A}" destId="{D947B5B8-BA64-49A0-9105-CA864EFBF017}" srcOrd="0" destOrd="0" presId="urn:microsoft.com/office/officeart/2005/8/layout/bProcess4"/>
    <dgm:cxn modelId="{35AF8FCD-D25A-4418-AF04-443DA634240C}" type="presParOf" srcId="{A89DEB5A-CFD5-460F-AD70-B50F2064674A}" destId="{58658066-A8C1-4FC2-9F17-1740644D6A9C}" srcOrd="1" destOrd="0" presId="urn:microsoft.com/office/officeart/2005/8/layout/bProcess4"/>
    <dgm:cxn modelId="{997DDE45-1BF2-4E89-8955-715FD57F2969}" type="presParOf" srcId="{A70D9E73-FA8B-45F3-91C5-1DD9544C9DAD}" destId="{8FD3F0C5-F58F-42D2-8AF8-963FD1441A23}" srcOrd="3" destOrd="0" presId="urn:microsoft.com/office/officeart/2005/8/layout/bProcess4"/>
    <dgm:cxn modelId="{6B570CDF-7ACE-4D3F-8A3A-49B0E715001F}" type="presParOf" srcId="{A70D9E73-FA8B-45F3-91C5-1DD9544C9DAD}" destId="{1B496170-621A-4E2F-AAE9-B6DD6DFA4C47}" srcOrd="4" destOrd="0" presId="urn:microsoft.com/office/officeart/2005/8/layout/bProcess4"/>
    <dgm:cxn modelId="{8C14AD88-FBEE-43A9-A211-7E0BD4496214}" type="presParOf" srcId="{1B496170-621A-4E2F-AAE9-B6DD6DFA4C47}" destId="{4FD6850C-F0D1-4F8D-ADA7-7A101D11F980}" srcOrd="0" destOrd="0" presId="urn:microsoft.com/office/officeart/2005/8/layout/bProcess4"/>
    <dgm:cxn modelId="{44410FB1-38BC-4209-93FB-ED6363BAB3C3}" type="presParOf" srcId="{1B496170-621A-4E2F-AAE9-B6DD6DFA4C47}" destId="{F8BCC3AC-77A1-4474-A9FF-8A46591C1928}" srcOrd="1" destOrd="0" presId="urn:microsoft.com/office/officeart/2005/8/layout/bProcess4"/>
    <dgm:cxn modelId="{4E0FD484-0FAD-4ADC-9C72-B4A4142DD65D}" type="presParOf" srcId="{A70D9E73-FA8B-45F3-91C5-1DD9544C9DAD}" destId="{B9A2504F-4F5F-4822-A3C1-1A58362486CD}" srcOrd="5" destOrd="0" presId="urn:microsoft.com/office/officeart/2005/8/layout/bProcess4"/>
    <dgm:cxn modelId="{E9394FBE-A6B4-40EB-8F6E-8C97142C3968}" type="presParOf" srcId="{A70D9E73-FA8B-45F3-91C5-1DD9544C9DAD}" destId="{EC1B9D4D-2280-4EE8-8020-0527DDECC4FA}" srcOrd="6" destOrd="0" presId="urn:microsoft.com/office/officeart/2005/8/layout/bProcess4"/>
    <dgm:cxn modelId="{D847DD6C-C2FA-4508-B661-6130449C7326}" type="presParOf" srcId="{EC1B9D4D-2280-4EE8-8020-0527DDECC4FA}" destId="{E89E76CD-857F-4758-B5D9-5D75D103D998}" srcOrd="0" destOrd="0" presId="urn:microsoft.com/office/officeart/2005/8/layout/bProcess4"/>
    <dgm:cxn modelId="{AFCACB5B-2CD4-409A-82D6-5A07B26238DB}" type="presParOf" srcId="{EC1B9D4D-2280-4EE8-8020-0527DDECC4FA}" destId="{9226E438-586A-4886-9DD2-48C680F3F511}" srcOrd="1" destOrd="0" presId="urn:microsoft.com/office/officeart/2005/8/layout/bProcess4"/>
    <dgm:cxn modelId="{F44EB7D2-CE8C-455C-94DB-A6FD34BCF1D9}" type="presParOf" srcId="{A70D9E73-FA8B-45F3-91C5-1DD9544C9DAD}" destId="{186F4C0E-A46E-49F6-9738-ED145D4E11AF}" srcOrd="7" destOrd="0" presId="urn:microsoft.com/office/officeart/2005/8/layout/bProcess4"/>
    <dgm:cxn modelId="{B2E5E87B-CEAE-43C9-B298-C47A8E473F04}" type="presParOf" srcId="{A70D9E73-FA8B-45F3-91C5-1DD9544C9DAD}" destId="{846BEF93-8157-418A-9370-30CD6451A8ED}" srcOrd="8" destOrd="0" presId="urn:microsoft.com/office/officeart/2005/8/layout/bProcess4"/>
    <dgm:cxn modelId="{330E9738-F83A-4CF3-8E82-2DC63C219C1A}" type="presParOf" srcId="{846BEF93-8157-418A-9370-30CD6451A8ED}" destId="{1A2792D7-EE45-437A-B3D9-E9A16C8EF772}" srcOrd="0" destOrd="0" presId="urn:microsoft.com/office/officeart/2005/8/layout/bProcess4"/>
    <dgm:cxn modelId="{263219C9-63E2-4FAC-9EB7-C5290833F311}" type="presParOf" srcId="{846BEF93-8157-418A-9370-30CD6451A8ED}" destId="{5DFD09E8-37E4-4B31-8A8A-A14255680E1D}" srcOrd="1" destOrd="0" presId="urn:microsoft.com/office/officeart/2005/8/layout/bProcess4"/>
    <dgm:cxn modelId="{F50653CB-4BEC-42A6-B8FC-ACF79916C3CE}" type="presParOf" srcId="{A70D9E73-FA8B-45F3-91C5-1DD9544C9DAD}" destId="{77C76F63-9BEA-4517-8D15-2F0BFA34CB63}" srcOrd="9" destOrd="0" presId="urn:microsoft.com/office/officeart/2005/8/layout/bProcess4"/>
    <dgm:cxn modelId="{AB552308-C6F1-4270-9420-D5254BCA30C1}" type="presParOf" srcId="{A70D9E73-FA8B-45F3-91C5-1DD9544C9DAD}" destId="{16746EB6-03EA-48CE-82E3-2FB0E23A3550}" srcOrd="10" destOrd="0" presId="urn:microsoft.com/office/officeart/2005/8/layout/bProcess4"/>
    <dgm:cxn modelId="{08E6F4F1-3FE6-4BAC-A68F-4B8D768AA884}" type="presParOf" srcId="{16746EB6-03EA-48CE-82E3-2FB0E23A3550}" destId="{6246A65F-CBE0-4950-8CDC-F37986433138}" srcOrd="0" destOrd="0" presId="urn:microsoft.com/office/officeart/2005/8/layout/bProcess4"/>
    <dgm:cxn modelId="{2B6B4BE7-08A2-4B58-B01C-ABB54CDA90C6}" type="presParOf" srcId="{16746EB6-03EA-48CE-82E3-2FB0E23A3550}" destId="{9DAE4943-9E01-4E5B-A16C-EA25F31B5EAA}" srcOrd="1" destOrd="0" presId="urn:microsoft.com/office/officeart/2005/8/layout/bProcess4"/>
    <dgm:cxn modelId="{53322FE1-B92D-40BA-A384-FEBFE2F0FE3E}" type="presParOf" srcId="{A70D9E73-FA8B-45F3-91C5-1DD9544C9DAD}" destId="{ECF26860-26A7-4CFD-9A35-2482B504F477}" srcOrd="11" destOrd="0" presId="urn:microsoft.com/office/officeart/2005/8/layout/bProcess4"/>
    <dgm:cxn modelId="{252EFA02-9D7B-4333-A6CB-5E7909251E1C}" type="presParOf" srcId="{A70D9E73-FA8B-45F3-91C5-1DD9544C9DAD}" destId="{2AFC7E18-32C0-4A22-A33F-C07DF31F0C2E}" srcOrd="12" destOrd="0" presId="urn:microsoft.com/office/officeart/2005/8/layout/bProcess4"/>
    <dgm:cxn modelId="{DD90B68B-F777-4C56-BA0D-4CD2A1180183}" type="presParOf" srcId="{2AFC7E18-32C0-4A22-A33F-C07DF31F0C2E}" destId="{B1175BDD-2B81-4A0B-93C3-BCAF6995F888}" srcOrd="0" destOrd="0" presId="urn:microsoft.com/office/officeart/2005/8/layout/bProcess4"/>
    <dgm:cxn modelId="{BFBF64E0-99FA-4146-B2C9-9752A1922DF2}" type="presParOf" srcId="{2AFC7E18-32C0-4A22-A33F-C07DF31F0C2E}" destId="{36C76F1D-CA28-49B9-904B-6C33B18F3CE0}" srcOrd="1" destOrd="0" presId="urn:microsoft.com/office/officeart/2005/8/layout/bProcess4"/>
    <dgm:cxn modelId="{79E824AC-5038-461F-AC6F-EABD4A10E4A4}" type="presParOf" srcId="{A70D9E73-FA8B-45F3-91C5-1DD9544C9DAD}" destId="{D4F09F38-B68D-45CF-BA38-14EF457B0091}" srcOrd="13" destOrd="0" presId="urn:microsoft.com/office/officeart/2005/8/layout/bProcess4"/>
    <dgm:cxn modelId="{BA355F2A-9866-48EC-8A8D-C5F0557D3DE4}" type="presParOf" srcId="{A70D9E73-FA8B-45F3-91C5-1DD9544C9DAD}" destId="{98C62B9F-D5F7-4934-A24F-B5A6A592CCB2}" srcOrd="14" destOrd="0" presId="urn:microsoft.com/office/officeart/2005/8/layout/bProcess4"/>
    <dgm:cxn modelId="{3B3C6F52-4FC1-4142-AF29-B10E7C03A431}" type="presParOf" srcId="{98C62B9F-D5F7-4934-A24F-B5A6A592CCB2}" destId="{CC647CBD-81B1-4DC6-AF11-3F501D8D3B59}" srcOrd="0" destOrd="0" presId="urn:microsoft.com/office/officeart/2005/8/layout/bProcess4"/>
    <dgm:cxn modelId="{296F03F5-03DB-4DEB-B3FE-4C5327D2D011}" type="presParOf" srcId="{98C62B9F-D5F7-4934-A24F-B5A6A592CCB2}" destId="{42B01F0D-48F5-40EC-BD63-DF31FD9EAAA4}" srcOrd="1" destOrd="0" presId="urn:microsoft.com/office/officeart/2005/8/layout/bProcess4"/>
    <dgm:cxn modelId="{EA06481E-6B5C-440F-BE13-ED12F446FA22}" type="presParOf" srcId="{A70D9E73-FA8B-45F3-91C5-1DD9544C9DAD}" destId="{3BCCBC5B-C13D-405C-BDA5-C7A889D3BBD5}" srcOrd="15" destOrd="0" presId="urn:microsoft.com/office/officeart/2005/8/layout/bProcess4"/>
    <dgm:cxn modelId="{DF6E3D88-40D0-474F-9CAC-EF490F470CCA}" type="presParOf" srcId="{A70D9E73-FA8B-45F3-91C5-1DD9544C9DAD}" destId="{E68B5DD8-A0F7-464F-B819-E6836B4943EA}" srcOrd="16" destOrd="0" presId="urn:microsoft.com/office/officeart/2005/8/layout/bProcess4"/>
    <dgm:cxn modelId="{9391AF29-C276-4888-BEB5-F33DB0913A29}" type="presParOf" srcId="{E68B5DD8-A0F7-464F-B819-E6836B4943EA}" destId="{AA1410BD-3249-4357-BCFE-FFF7FEE7B897}" srcOrd="0" destOrd="0" presId="urn:microsoft.com/office/officeart/2005/8/layout/bProcess4"/>
    <dgm:cxn modelId="{1F50B8D5-3EAD-4A43-B71D-CAD20EDF9E81}" type="presParOf" srcId="{E68B5DD8-A0F7-464F-B819-E6836B4943EA}" destId="{81BBB549-A0DA-4A7C-8283-9E4A89CF7A89}"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4832A-6F15-49BE-A26B-0082C3379F1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a-DK"/>
        </a:p>
      </dgm:t>
    </dgm:pt>
    <dgm:pt modelId="{179D6769-2485-460D-BDBC-3061E18E75C6}">
      <dgm:prSet phldrT="[Tekst]"/>
      <dgm:spPr/>
      <dgm:t>
        <a:bodyPr/>
        <a:lstStyle/>
        <a:p>
          <a:r>
            <a:rPr lang="en-GB" smtClean="0"/>
            <a:t>1.Determinants</a:t>
          </a:r>
          <a:endParaRPr lang="da-DK" dirty="0"/>
        </a:p>
      </dgm:t>
    </dgm:pt>
    <dgm:pt modelId="{F298DFD2-6731-4CA0-AFF7-C9219A7FF2AB}" type="parTrans" cxnId="{2142DDB2-0394-4D0B-A931-60D98ACE7040}">
      <dgm:prSet/>
      <dgm:spPr/>
      <dgm:t>
        <a:bodyPr/>
        <a:lstStyle/>
        <a:p>
          <a:endParaRPr lang="da-DK"/>
        </a:p>
      </dgm:t>
    </dgm:pt>
    <dgm:pt modelId="{A472E6EC-A71F-4314-8E78-F20680EEA23A}" type="sibTrans" cxnId="{2142DDB2-0394-4D0B-A931-60D98ACE7040}">
      <dgm:prSet/>
      <dgm:spPr/>
      <dgm:t>
        <a:bodyPr/>
        <a:lstStyle/>
        <a:p>
          <a:endParaRPr lang="da-DK"/>
        </a:p>
      </dgm:t>
    </dgm:pt>
    <dgm:pt modelId="{AA10C3B7-7D38-4002-81D7-D3E7A0F4151D}">
      <dgm:prSet phldrT="[Tekst]"/>
      <dgm:spPr>
        <a:ln>
          <a:noFill/>
        </a:ln>
      </dgm:spPr>
      <dgm:t>
        <a:bodyPr/>
        <a:lstStyle/>
        <a:p>
          <a:r>
            <a:rPr lang="en-GB" dirty="0" smtClean="0"/>
            <a:t>2</a:t>
          </a:r>
          <a:r>
            <a:rPr lang="en-GB" smtClean="0"/>
            <a:t>. Intersectoral action</a:t>
          </a:r>
          <a:endParaRPr lang="da-DK" dirty="0"/>
        </a:p>
      </dgm:t>
    </dgm:pt>
    <dgm:pt modelId="{34EF7AE6-3ADF-4284-9981-50A22C59D1C8}" type="parTrans" cxnId="{0FED5D92-CBB5-4C1A-9F58-2F8BBA9D8E85}">
      <dgm:prSet/>
      <dgm:spPr/>
      <dgm:t>
        <a:bodyPr/>
        <a:lstStyle/>
        <a:p>
          <a:endParaRPr lang="da-DK"/>
        </a:p>
      </dgm:t>
    </dgm:pt>
    <dgm:pt modelId="{150BEF3D-0CC6-4138-966D-443305548D43}" type="sibTrans" cxnId="{0FED5D92-CBB5-4C1A-9F58-2F8BBA9D8E85}">
      <dgm:prSet/>
      <dgm:spPr/>
      <dgm:t>
        <a:bodyPr/>
        <a:lstStyle/>
        <a:p>
          <a:endParaRPr lang="da-DK"/>
        </a:p>
      </dgm:t>
    </dgm:pt>
    <dgm:pt modelId="{FFE3BF28-B5E8-45B3-9301-AD8AFE11CF5A}">
      <dgm:prSet phldrT="[Tekst]"/>
      <dgm:spPr/>
      <dgm:t>
        <a:bodyPr/>
        <a:lstStyle/>
        <a:p>
          <a:r>
            <a:rPr lang="en-GB" dirty="0" smtClean="0">
              <a:solidFill>
                <a:srgbClr val="FF0000"/>
              </a:solidFill>
            </a:rPr>
            <a:t>3. Sustainability</a:t>
          </a:r>
          <a:r>
            <a:rPr lang="en-GB" dirty="0" smtClean="0"/>
            <a:t> </a:t>
          </a:r>
          <a:endParaRPr lang="da-DK" dirty="0"/>
        </a:p>
      </dgm:t>
    </dgm:pt>
    <dgm:pt modelId="{33D8D1B2-84DA-4625-9DBF-1708E2D3C3A7}" type="parTrans" cxnId="{17B5EE17-169E-4471-8214-261201389492}">
      <dgm:prSet/>
      <dgm:spPr/>
      <dgm:t>
        <a:bodyPr/>
        <a:lstStyle/>
        <a:p>
          <a:endParaRPr lang="da-DK"/>
        </a:p>
      </dgm:t>
    </dgm:pt>
    <dgm:pt modelId="{8013CE60-FBC5-44B7-AE74-034F443BEE39}" type="sibTrans" cxnId="{17B5EE17-169E-4471-8214-261201389492}">
      <dgm:prSet/>
      <dgm:spPr/>
      <dgm:t>
        <a:bodyPr/>
        <a:lstStyle/>
        <a:p>
          <a:endParaRPr lang="da-DK"/>
        </a:p>
      </dgm:t>
    </dgm:pt>
    <dgm:pt modelId="{031349F9-8EA5-4B96-B81E-708FEAA92253}">
      <dgm:prSet phldrT="[Tekst]"/>
      <dgm:spPr/>
      <dgm:t>
        <a:bodyPr/>
        <a:lstStyle/>
        <a:p>
          <a:r>
            <a:rPr lang="en-GB" dirty="0" smtClean="0"/>
            <a:t>4. Governance and Health in All Policies </a:t>
          </a:r>
          <a:endParaRPr lang="da-DK" dirty="0"/>
        </a:p>
      </dgm:t>
    </dgm:pt>
    <dgm:pt modelId="{1D1A1B3C-CAC6-4686-B318-22E0401A9EB1}" type="parTrans" cxnId="{ED74FA69-7AE4-477C-8802-7B95A5C1D1EA}">
      <dgm:prSet/>
      <dgm:spPr/>
      <dgm:t>
        <a:bodyPr/>
        <a:lstStyle/>
        <a:p>
          <a:endParaRPr lang="da-DK"/>
        </a:p>
      </dgm:t>
    </dgm:pt>
    <dgm:pt modelId="{3AFFA317-98C2-4DE4-92B0-02CEE8254965}" type="sibTrans" cxnId="{ED74FA69-7AE4-477C-8802-7B95A5C1D1EA}">
      <dgm:prSet/>
      <dgm:spPr/>
      <dgm:t>
        <a:bodyPr/>
        <a:lstStyle/>
        <a:p>
          <a:endParaRPr lang="da-DK"/>
        </a:p>
      </dgm:t>
    </dgm:pt>
    <dgm:pt modelId="{A6CD35C1-57D5-4B9F-92FB-B7B783D24B6C}" type="pres">
      <dgm:prSet presAssocID="{1764832A-6F15-49BE-A26B-0082C3379F19}" presName="rootnode" presStyleCnt="0">
        <dgm:presLayoutVars>
          <dgm:chMax/>
          <dgm:chPref/>
          <dgm:dir/>
          <dgm:animLvl val="lvl"/>
        </dgm:presLayoutVars>
      </dgm:prSet>
      <dgm:spPr/>
      <dgm:t>
        <a:bodyPr/>
        <a:lstStyle/>
        <a:p>
          <a:endParaRPr lang="da-DK"/>
        </a:p>
      </dgm:t>
    </dgm:pt>
    <dgm:pt modelId="{8FAE0ECC-7CA9-4A0A-BEF9-57C32E7A319F}" type="pres">
      <dgm:prSet presAssocID="{179D6769-2485-460D-BDBC-3061E18E75C6}" presName="composite" presStyleCnt="0"/>
      <dgm:spPr/>
    </dgm:pt>
    <dgm:pt modelId="{6994D85F-3E0F-4DD7-B871-3F872062F1C2}" type="pres">
      <dgm:prSet presAssocID="{179D6769-2485-460D-BDBC-3061E18E75C6}" presName="LShape" presStyleLbl="alignNode1" presStyleIdx="0" presStyleCnt="7"/>
      <dgm:spPr/>
    </dgm:pt>
    <dgm:pt modelId="{81E38B23-4B1B-4883-A294-2B73008A007D}" type="pres">
      <dgm:prSet presAssocID="{179D6769-2485-460D-BDBC-3061E18E75C6}" presName="ParentText" presStyleLbl="revTx" presStyleIdx="0" presStyleCnt="4">
        <dgm:presLayoutVars>
          <dgm:chMax val="0"/>
          <dgm:chPref val="0"/>
          <dgm:bulletEnabled val="1"/>
        </dgm:presLayoutVars>
      </dgm:prSet>
      <dgm:spPr/>
      <dgm:t>
        <a:bodyPr/>
        <a:lstStyle/>
        <a:p>
          <a:endParaRPr lang="da-DK"/>
        </a:p>
      </dgm:t>
    </dgm:pt>
    <dgm:pt modelId="{9B9B9AC7-D96A-4554-8B24-004B926CC554}" type="pres">
      <dgm:prSet presAssocID="{179D6769-2485-460D-BDBC-3061E18E75C6}" presName="Triangle" presStyleLbl="alignNode1" presStyleIdx="1" presStyleCnt="7"/>
      <dgm:spPr/>
    </dgm:pt>
    <dgm:pt modelId="{ADF284A9-0C04-4F51-97B8-DC5F07FB1390}" type="pres">
      <dgm:prSet presAssocID="{A472E6EC-A71F-4314-8E78-F20680EEA23A}" presName="sibTrans" presStyleCnt="0"/>
      <dgm:spPr/>
    </dgm:pt>
    <dgm:pt modelId="{2E3B8B10-97AF-4DB6-AB36-254264878CFC}" type="pres">
      <dgm:prSet presAssocID="{A472E6EC-A71F-4314-8E78-F20680EEA23A}" presName="space" presStyleCnt="0"/>
      <dgm:spPr/>
    </dgm:pt>
    <dgm:pt modelId="{30F11520-B563-4BFA-9D30-072842DF9E61}" type="pres">
      <dgm:prSet presAssocID="{AA10C3B7-7D38-4002-81D7-D3E7A0F4151D}" presName="composite" presStyleCnt="0"/>
      <dgm:spPr/>
    </dgm:pt>
    <dgm:pt modelId="{88EC1E72-8F66-4392-9711-9DBB0AD067D7}" type="pres">
      <dgm:prSet presAssocID="{AA10C3B7-7D38-4002-81D7-D3E7A0F4151D}" presName="LShape" presStyleLbl="alignNode1" presStyleIdx="2" presStyleCnt="7"/>
      <dgm:spPr/>
    </dgm:pt>
    <dgm:pt modelId="{D2E45777-936D-4DCE-8235-EBF3C2B40FB0}" type="pres">
      <dgm:prSet presAssocID="{AA10C3B7-7D38-4002-81D7-D3E7A0F4151D}" presName="ParentText" presStyleLbl="revTx" presStyleIdx="1" presStyleCnt="4">
        <dgm:presLayoutVars>
          <dgm:chMax val="0"/>
          <dgm:chPref val="0"/>
          <dgm:bulletEnabled val="1"/>
        </dgm:presLayoutVars>
      </dgm:prSet>
      <dgm:spPr/>
      <dgm:t>
        <a:bodyPr/>
        <a:lstStyle/>
        <a:p>
          <a:endParaRPr lang="da-DK"/>
        </a:p>
      </dgm:t>
    </dgm:pt>
    <dgm:pt modelId="{C13808ED-A2F4-4D3C-B0A5-7627EFD5F526}" type="pres">
      <dgm:prSet presAssocID="{AA10C3B7-7D38-4002-81D7-D3E7A0F4151D}" presName="Triangle" presStyleLbl="alignNode1" presStyleIdx="3" presStyleCnt="7"/>
      <dgm:spPr/>
    </dgm:pt>
    <dgm:pt modelId="{4A744EE2-BFB0-4890-B0D3-C2D5F78EEF6A}" type="pres">
      <dgm:prSet presAssocID="{150BEF3D-0CC6-4138-966D-443305548D43}" presName="sibTrans" presStyleCnt="0"/>
      <dgm:spPr/>
    </dgm:pt>
    <dgm:pt modelId="{9180AEFC-F0F6-46B7-B24E-B6B22EFDBCB3}" type="pres">
      <dgm:prSet presAssocID="{150BEF3D-0CC6-4138-966D-443305548D43}" presName="space" presStyleCnt="0"/>
      <dgm:spPr/>
    </dgm:pt>
    <dgm:pt modelId="{C6A745D0-0477-4EB3-BCE0-248E51A9A280}" type="pres">
      <dgm:prSet presAssocID="{FFE3BF28-B5E8-45B3-9301-AD8AFE11CF5A}" presName="composite" presStyleCnt="0"/>
      <dgm:spPr/>
    </dgm:pt>
    <dgm:pt modelId="{94E611EB-C3B9-4367-AC0A-F9F7A82E50E3}" type="pres">
      <dgm:prSet presAssocID="{FFE3BF28-B5E8-45B3-9301-AD8AFE11CF5A}" presName="LShape" presStyleLbl="alignNode1" presStyleIdx="4" presStyleCnt="7"/>
      <dgm:spPr/>
    </dgm:pt>
    <dgm:pt modelId="{08CF1853-2861-4842-83A2-4FFA7B7CD838}" type="pres">
      <dgm:prSet presAssocID="{FFE3BF28-B5E8-45B3-9301-AD8AFE11CF5A}" presName="ParentText" presStyleLbl="revTx" presStyleIdx="2" presStyleCnt="4">
        <dgm:presLayoutVars>
          <dgm:chMax val="0"/>
          <dgm:chPref val="0"/>
          <dgm:bulletEnabled val="1"/>
        </dgm:presLayoutVars>
      </dgm:prSet>
      <dgm:spPr/>
      <dgm:t>
        <a:bodyPr/>
        <a:lstStyle/>
        <a:p>
          <a:endParaRPr lang="da-DK"/>
        </a:p>
      </dgm:t>
    </dgm:pt>
    <dgm:pt modelId="{F10A5CB6-9F7C-494E-8963-5D51719D9043}" type="pres">
      <dgm:prSet presAssocID="{FFE3BF28-B5E8-45B3-9301-AD8AFE11CF5A}" presName="Triangle" presStyleLbl="alignNode1" presStyleIdx="5" presStyleCnt="7"/>
      <dgm:spPr/>
    </dgm:pt>
    <dgm:pt modelId="{78E84F9C-D9D4-4B26-BF1B-D30404045D68}" type="pres">
      <dgm:prSet presAssocID="{8013CE60-FBC5-44B7-AE74-034F443BEE39}" presName="sibTrans" presStyleCnt="0"/>
      <dgm:spPr/>
    </dgm:pt>
    <dgm:pt modelId="{14856BF7-6637-4536-938F-14C35815156F}" type="pres">
      <dgm:prSet presAssocID="{8013CE60-FBC5-44B7-AE74-034F443BEE39}" presName="space" presStyleCnt="0"/>
      <dgm:spPr/>
    </dgm:pt>
    <dgm:pt modelId="{6ACBF9BE-B57E-4CFC-BA21-3DEA2F310BC0}" type="pres">
      <dgm:prSet presAssocID="{031349F9-8EA5-4B96-B81E-708FEAA92253}" presName="composite" presStyleCnt="0"/>
      <dgm:spPr/>
    </dgm:pt>
    <dgm:pt modelId="{AD1E1D0A-4E98-4286-BE01-5778BADA1FAA}" type="pres">
      <dgm:prSet presAssocID="{031349F9-8EA5-4B96-B81E-708FEAA92253}" presName="LShape" presStyleLbl="alignNode1" presStyleIdx="6" presStyleCnt="7"/>
      <dgm:spPr/>
    </dgm:pt>
    <dgm:pt modelId="{97837187-CDB6-4448-8253-05813434021E}" type="pres">
      <dgm:prSet presAssocID="{031349F9-8EA5-4B96-B81E-708FEAA92253}" presName="ParentText" presStyleLbl="revTx" presStyleIdx="3" presStyleCnt="4">
        <dgm:presLayoutVars>
          <dgm:chMax val="0"/>
          <dgm:chPref val="0"/>
          <dgm:bulletEnabled val="1"/>
        </dgm:presLayoutVars>
      </dgm:prSet>
      <dgm:spPr/>
      <dgm:t>
        <a:bodyPr/>
        <a:lstStyle/>
        <a:p>
          <a:endParaRPr lang="da-DK"/>
        </a:p>
      </dgm:t>
    </dgm:pt>
  </dgm:ptLst>
  <dgm:cxnLst>
    <dgm:cxn modelId="{17B5EE17-169E-4471-8214-261201389492}" srcId="{1764832A-6F15-49BE-A26B-0082C3379F19}" destId="{FFE3BF28-B5E8-45B3-9301-AD8AFE11CF5A}" srcOrd="2" destOrd="0" parTransId="{33D8D1B2-84DA-4625-9DBF-1708E2D3C3A7}" sibTransId="{8013CE60-FBC5-44B7-AE74-034F443BEE39}"/>
    <dgm:cxn modelId="{5691A793-C2BC-4A9E-9AE0-DB86A85C026D}" type="presOf" srcId="{AA10C3B7-7D38-4002-81D7-D3E7A0F4151D}" destId="{D2E45777-936D-4DCE-8235-EBF3C2B40FB0}" srcOrd="0" destOrd="0" presId="urn:microsoft.com/office/officeart/2009/3/layout/StepUpProcess"/>
    <dgm:cxn modelId="{79FD0512-19DE-4ACB-A8A7-A8293E1F4C29}" type="presOf" srcId="{179D6769-2485-460D-BDBC-3061E18E75C6}" destId="{81E38B23-4B1B-4883-A294-2B73008A007D}" srcOrd="0" destOrd="0" presId="urn:microsoft.com/office/officeart/2009/3/layout/StepUpProcess"/>
    <dgm:cxn modelId="{7305B445-1579-4F55-A3DA-82EE6ED0592F}" type="presOf" srcId="{031349F9-8EA5-4B96-B81E-708FEAA92253}" destId="{97837187-CDB6-4448-8253-05813434021E}" srcOrd="0" destOrd="0" presId="urn:microsoft.com/office/officeart/2009/3/layout/StepUpProcess"/>
    <dgm:cxn modelId="{0FED5D92-CBB5-4C1A-9F58-2F8BBA9D8E85}" srcId="{1764832A-6F15-49BE-A26B-0082C3379F19}" destId="{AA10C3B7-7D38-4002-81D7-D3E7A0F4151D}" srcOrd="1" destOrd="0" parTransId="{34EF7AE6-3ADF-4284-9981-50A22C59D1C8}" sibTransId="{150BEF3D-0CC6-4138-966D-443305548D43}"/>
    <dgm:cxn modelId="{ED74FA69-7AE4-477C-8802-7B95A5C1D1EA}" srcId="{1764832A-6F15-49BE-A26B-0082C3379F19}" destId="{031349F9-8EA5-4B96-B81E-708FEAA92253}" srcOrd="3" destOrd="0" parTransId="{1D1A1B3C-CAC6-4686-B318-22E0401A9EB1}" sibTransId="{3AFFA317-98C2-4DE4-92B0-02CEE8254965}"/>
    <dgm:cxn modelId="{B5C81C26-1BA6-44F5-B249-BFDDC7D3547E}" type="presOf" srcId="{1764832A-6F15-49BE-A26B-0082C3379F19}" destId="{A6CD35C1-57D5-4B9F-92FB-B7B783D24B6C}" srcOrd="0" destOrd="0" presId="urn:microsoft.com/office/officeart/2009/3/layout/StepUpProcess"/>
    <dgm:cxn modelId="{E1E1131B-C0DD-4493-B1C4-2A8CAEB55C97}" type="presOf" srcId="{FFE3BF28-B5E8-45B3-9301-AD8AFE11CF5A}" destId="{08CF1853-2861-4842-83A2-4FFA7B7CD838}" srcOrd="0" destOrd="0" presId="urn:microsoft.com/office/officeart/2009/3/layout/StepUpProcess"/>
    <dgm:cxn modelId="{2142DDB2-0394-4D0B-A931-60D98ACE7040}" srcId="{1764832A-6F15-49BE-A26B-0082C3379F19}" destId="{179D6769-2485-460D-BDBC-3061E18E75C6}" srcOrd="0" destOrd="0" parTransId="{F298DFD2-6731-4CA0-AFF7-C9219A7FF2AB}" sibTransId="{A472E6EC-A71F-4314-8E78-F20680EEA23A}"/>
    <dgm:cxn modelId="{3EF581AF-7611-4CB6-A604-C8E2E8E34C84}" type="presParOf" srcId="{A6CD35C1-57D5-4B9F-92FB-B7B783D24B6C}" destId="{8FAE0ECC-7CA9-4A0A-BEF9-57C32E7A319F}" srcOrd="0" destOrd="0" presId="urn:microsoft.com/office/officeart/2009/3/layout/StepUpProcess"/>
    <dgm:cxn modelId="{FC2F0DE2-9901-4030-A718-80A826DBF8E4}" type="presParOf" srcId="{8FAE0ECC-7CA9-4A0A-BEF9-57C32E7A319F}" destId="{6994D85F-3E0F-4DD7-B871-3F872062F1C2}" srcOrd="0" destOrd="0" presId="urn:microsoft.com/office/officeart/2009/3/layout/StepUpProcess"/>
    <dgm:cxn modelId="{D047F15A-8A1F-41C9-8C3B-10FF7CD4F389}" type="presParOf" srcId="{8FAE0ECC-7CA9-4A0A-BEF9-57C32E7A319F}" destId="{81E38B23-4B1B-4883-A294-2B73008A007D}" srcOrd="1" destOrd="0" presId="urn:microsoft.com/office/officeart/2009/3/layout/StepUpProcess"/>
    <dgm:cxn modelId="{9674602F-F9C5-4B6C-B624-6F6BA56F25D3}" type="presParOf" srcId="{8FAE0ECC-7CA9-4A0A-BEF9-57C32E7A319F}" destId="{9B9B9AC7-D96A-4554-8B24-004B926CC554}" srcOrd="2" destOrd="0" presId="urn:microsoft.com/office/officeart/2009/3/layout/StepUpProcess"/>
    <dgm:cxn modelId="{02B5439C-0BA6-4D57-B974-6B39F7E4CAC1}" type="presParOf" srcId="{A6CD35C1-57D5-4B9F-92FB-B7B783D24B6C}" destId="{ADF284A9-0C04-4F51-97B8-DC5F07FB1390}" srcOrd="1" destOrd="0" presId="urn:microsoft.com/office/officeart/2009/3/layout/StepUpProcess"/>
    <dgm:cxn modelId="{F6CFE2CC-EBF6-47A0-BA1B-E4F2B450BED2}" type="presParOf" srcId="{ADF284A9-0C04-4F51-97B8-DC5F07FB1390}" destId="{2E3B8B10-97AF-4DB6-AB36-254264878CFC}" srcOrd="0" destOrd="0" presId="urn:microsoft.com/office/officeart/2009/3/layout/StepUpProcess"/>
    <dgm:cxn modelId="{13D50C6F-5F8A-4085-A3F9-B9B069C60B5C}" type="presParOf" srcId="{A6CD35C1-57D5-4B9F-92FB-B7B783D24B6C}" destId="{30F11520-B563-4BFA-9D30-072842DF9E61}" srcOrd="2" destOrd="0" presId="urn:microsoft.com/office/officeart/2009/3/layout/StepUpProcess"/>
    <dgm:cxn modelId="{BC764E3F-A4DB-4C1B-AF90-702ED48AF63E}" type="presParOf" srcId="{30F11520-B563-4BFA-9D30-072842DF9E61}" destId="{88EC1E72-8F66-4392-9711-9DBB0AD067D7}" srcOrd="0" destOrd="0" presId="urn:microsoft.com/office/officeart/2009/3/layout/StepUpProcess"/>
    <dgm:cxn modelId="{48C49C4B-7B37-4BE6-8455-104DDED2A674}" type="presParOf" srcId="{30F11520-B563-4BFA-9D30-072842DF9E61}" destId="{D2E45777-936D-4DCE-8235-EBF3C2B40FB0}" srcOrd="1" destOrd="0" presId="urn:microsoft.com/office/officeart/2009/3/layout/StepUpProcess"/>
    <dgm:cxn modelId="{D7567F46-13E6-4429-AEC2-E2BCCA1E1AF7}" type="presParOf" srcId="{30F11520-B563-4BFA-9D30-072842DF9E61}" destId="{C13808ED-A2F4-4D3C-B0A5-7627EFD5F526}" srcOrd="2" destOrd="0" presId="urn:microsoft.com/office/officeart/2009/3/layout/StepUpProcess"/>
    <dgm:cxn modelId="{B33CA934-A90B-4D98-AE35-C26AAB381F44}" type="presParOf" srcId="{A6CD35C1-57D5-4B9F-92FB-B7B783D24B6C}" destId="{4A744EE2-BFB0-4890-B0D3-C2D5F78EEF6A}" srcOrd="3" destOrd="0" presId="urn:microsoft.com/office/officeart/2009/3/layout/StepUpProcess"/>
    <dgm:cxn modelId="{85B96FB5-A293-4AE6-B7AA-C2ED1663ADA6}" type="presParOf" srcId="{4A744EE2-BFB0-4890-B0D3-C2D5F78EEF6A}" destId="{9180AEFC-F0F6-46B7-B24E-B6B22EFDBCB3}" srcOrd="0" destOrd="0" presId="urn:microsoft.com/office/officeart/2009/3/layout/StepUpProcess"/>
    <dgm:cxn modelId="{2A2BF333-E441-4E64-9DF2-2533746AE382}" type="presParOf" srcId="{A6CD35C1-57D5-4B9F-92FB-B7B783D24B6C}" destId="{C6A745D0-0477-4EB3-BCE0-248E51A9A280}" srcOrd="4" destOrd="0" presId="urn:microsoft.com/office/officeart/2009/3/layout/StepUpProcess"/>
    <dgm:cxn modelId="{FAD700A9-0247-405A-835D-5B7AD72E37DA}" type="presParOf" srcId="{C6A745D0-0477-4EB3-BCE0-248E51A9A280}" destId="{94E611EB-C3B9-4367-AC0A-F9F7A82E50E3}" srcOrd="0" destOrd="0" presId="urn:microsoft.com/office/officeart/2009/3/layout/StepUpProcess"/>
    <dgm:cxn modelId="{03BAA4B3-D201-489D-9F65-F022A1127913}" type="presParOf" srcId="{C6A745D0-0477-4EB3-BCE0-248E51A9A280}" destId="{08CF1853-2861-4842-83A2-4FFA7B7CD838}" srcOrd="1" destOrd="0" presId="urn:microsoft.com/office/officeart/2009/3/layout/StepUpProcess"/>
    <dgm:cxn modelId="{578407FD-D1DD-47EE-BED3-D5DA4D438753}" type="presParOf" srcId="{C6A745D0-0477-4EB3-BCE0-248E51A9A280}" destId="{F10A5CB6-9F7C-494E-8963-5D51719D9043}" srcOrd="2" destOrd="0" presId="urn:microsoft.com/office/officeart/2009/3/layout/StepUpProcess"/>
    <dgm:cxn modelId="{538F92DC-E3E2-4237-8D0F-96980085D3F7}" type="presParOf" srcId="{A6CD35C1-57D5-4B9F-92FB-B7B783D24B6C}" destId="{78E84F9C-D9D4-4B26-BF1B-D30404045D68}" srcOrd="5" destOrd="0" presId="urn:microsoft.com/office/officeart/2009/3/layout/StepUpProcess"/>
    <dgm:cxn modelId="{531CCC0F-6C44-41B8-885D-1F2CC64018E4}" type="presParOf" srcId="{78E84F9C-D9D4-4B26-BF1B-D30404045D68}" destId="{14856BF7-6637-4536-938F-14C35815156F}" srcOrd="0" destOrd="0" presId="urn:microsoft.com/office/officeart/2009/3/layout/StepUpProcess"/>
    <dgm:cxn modelId="{4A4EC30E-7DC1-411F-A798-493278CD9E04}" type="presParOf" srcId="{A6CD35C1-57D5-4B9F-92FB-B7B783D24B6C}" destId="{6ACBF9BE-B57E-4CFC-BA21-3DEA2F310BC0}" srcOrd="6" destOrd="0" presId="urn:microsoft.com/office/officeart/2009/3/layout/StepUpProcess"/>
    <dgm:cxn modelId="{2B207C19-E0D4-4F93-9A02-7723E7B472BD}" type="presParOf" srcId="{6ACBF9BE-B57E-4CFC-BA21-3DEA2F310BC0}" destId="{AD1E1D0A-4E98-4286-BE01-5778BADA1FAA}" srcOrd="0" destOrd="0" presId="urn:microsoft.com/office/officeart/2009/3/layout/StepUpProcess"/>
    <dgm:cxn modelId="{0116719E-650E-4C81-977E-A9E0120B00C6}" type="presParOf" srcId="{6ACBF9BE-B57E-4CFC-BA21-3DEA2F310BC0}" destId="{97837187-CDB6-4448-8253-05813434021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4832A-6F15-49BE-A26B-0082C3379F1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a-DK"/>
        </a:p>
      </dgm:t>
    </dgm:pt>
    <dgm:pt modelId="{179D6769-2485-460D-BDBC-3061E18E75C6}">
      <dgm:prSet phldrT="[Tekst]"/>
      <dgm:spPr/>
      <dgm:t>
        <a:bodyPr/>
        <a:lstStyle/>
        <a:p>
          <a:r>
            <a:rPr lang="en-GB" smtClean="0"/>
            <a:t>1.Determinants</a:t>
          </a:r>
          <a:endParaRPr lang="da-DK" dirty="0"/>
        </a:p>
      </dgm:t>
    </dgm:pt>
    <dgm:pt modelId="{F298DFD2-6731-4CA0-AFF7-C9219A7FF2AB}" type="parTrans" cxnId="{2142DDB2-0394-4D0B-A931-60D98ACE7040}">
      <dgm:prSet/>
      <dgm:spPr/>
      <dgm:t>
        <a:bodyPr/>
        <a:lstStyle/>
        <a:p>
          <a:endParaRPr lang="da-DK"/>
        </a:p>
      </dgm:t>
    </dgm:pt>
    <dgm:pt modelId="{A472E6EC-A71F-4314-8E78-F20680EEA23A}" type="sibTrans" cxnId="{2142DDB2-0394-4D0B-A931-60D98ACE7040}">
      <dgm:prSet/>
      <dgm:spPr/>
      <dgm:t>
        <a:bodyPr/>
        <a:lstStyle/>
        <a:p>
          <a:endParaRPr lang="da-DK"/>
        </a:p>
      </dgm:t>
    </dgm:pt>
    <dgm:pt modelId="{AA10C3B7-7D38-4002-81D7-D3E7A0F4151D}">
      <dgm:prSet phldrT="[Tekst]"/>
      <dgm:spPr>
        <a:ln>
          <a:noFill/>
        </a:ln>
      </dgm:spPr>
      <dgm:t>
        <a:bodyPr/>
        <a:lstStyle/>
        <a:p>
          <a:r>
            <a:rPr lang="en-GB" dirty="0" smtClean="0"/>
            <a:t>2</a:t>
          </a:r>
          <a:r>
            <a:rPr lang="en-GB" smtClean="0"/>
            <a:t>. Intersectoral action</a:t>
          </a:r>
          <a:endParaRPr lang="da-DK" dirty="0"/>
        </a:p>
      </dgm:t>
    </dgm:pt>
    <dgm:pt modelId="{34EF7AE6-3ADF-4284-9981-50A22C59D1C8}" type="parTrans" cxnId="{0FED5D92-CBB5-4C1A-9F58-2F8BBA9D8E85}">
      <dgm:prSet/>
      <dgm:spPr/>
      <dgm:t>
        <a:bodyPr/>
        <a:lstStyle/>
        <a:p>
          <a:endParaRPr lang="da-DK"/>
        </a:p>
      </dgm:t>
    </dgm:pt>
    <dgm:pt modelId="{150BEF3D-0CC6-4138-966D-443305548D43}" type="sibTrans" cxnId="{0FED5D92-CBB5-4C1A-9F58-2F8BBA9D8E85}">
      <dgm:prSet/>
      <dgm:spPr/>
      <dgm:t>
        <a:bodyPr/>
        <a:lstStyle/>
        <a:p>
          <a:endParaRPr lang="da-DK"/>
        </a:p>
      </dgm:t>
    </dgm:pt>
    <dgm:pt modelId="{FFE3BF28-B5E8-45B3-9301-AD8AFE11CF5A}">
      <dgm:prSet phldrT="[Tekst]"/>
      <dgm:spPr/>
      <dgm:t>
        <a:bodyPr/>
        <a:lstStyle/>
        <a:p>
          <a:r>
            <a:rPr lang="en-GB" dirty="0" smtClean="0"/>
            <a:t>3. Sustainability </a:t>
          </a:r>
          <a:endParaRPr lang="da-DK" dirty="0"/>
        </a:p>
      </dgm:t>
    </dgm:pt>
    <dgm:pt modelId="{33D8D1B2-84DA-4625-9DBF-1708E2D3C3A7}" type="parTrans" cxnId="{17B5EE17-169E-4471-8214-261201389492}">
      <dgm:prSet/>
      <dgm:spPr/>
      <dgm:t>
        <a:bodyPr/>
        <a:lstStyle/>
        <a:p>
          <a:endParaRPr lang="da-DK"/>
        </a:p>
      </dgm:t>
    </dgm:pt>
    <dgm:pt modelId="{8013CE60-FBC5-44B7-AE74-034F443BEE39}" type="sibTrans" cxnId="{17B5EE17-169E-4471-8214-261201389492}">
      <dgm:prSet/>
      <dgm:spPr/>
      <dgm:t>
        <a:bodyPr/>
        <a:lstStyle/>
        <a:p>
          <a:endParaRPr lang="da-DK"/>
        </a:p>
      </dgm:t>
    </dgm:pt>
    <dgm:pt modelId="{031349F9-8EA5-4B96-B81E-708FEAA92253}">
      <dgm:prSet phldrT="[Tekst]"/>
      <dgm:spPr/>
      <dgm:t>
        <a:bodyPr/>
        <a:lstStyle/>
        <a:p>
          <a:r>
            <a:rPr lang="en-GB" dirty="0" smtClean="0">
              <a:solidFill>
                <a:srgbClr val="FF0000"/>
              </a:solidFill>
            </a:rPr>
            <a:t>4. Governance and Health in All Policies </a:t>
          </a:r>
          <a:endParaRPr lang="da-DK" dirty="0">
            <a:solidFill>
              <a:srgbClr val="FF0000"/>
            </a:solidFill>
          </a:endParaRPr>
        </a:p>
      </dgm:t>
    </dgm:pt>
    <dgm:pt modelId="{1D1A1B3C-CAC6-4686-B318-22E0401A9EB1}" type="parTrans" cxnId="{ED74FA69-7AE4-477C-8802-7B95A5C1D1EA}">
      <dgm:prSet/>
      <dgm:spPr/>
      <dgm:t>
        <a:bodyPr/>
        <a:lstStyle/>
        <a:p>
          <a:endParaRPr lang="da-DK"/>
        </a:p>
      </dgm:t>
    </dgm:pt>
    <dgm:pt modelId="{3AFFA317-98C2-4DE4-92B0-02CEE8254965}" type="sibTrans" cxnId="{ED74FA69-7AE4-477C-8802-7B95A5C1D1EA}">
      <dgm:prSet/>
      <dgm:spPr/>
      <dgm:t>
        <a:bodyPr/>
        <a:lstStyle/>
        <a:p>
          <a:endParaRPr lang="da-DK"/>
        </a:p>
      </dgm:t>
    </dgm:pt>
    <dgm:pt modelId="{A6CD35C1-57D5-4B9F-92FB-B7B783D24B6C}" type="pres">
      <dgm:prSet presAssocID="{1764832A-6F15-49BE-A26B-0082C3379F19}" presName="rootnode" presStyleCnt="0">
        <dgm:presLayoutVars>
          <dgm:chMax/>
          <dgm:chPref/>
          <dgm:dir/>
          <dgm:animLvl val="lvl"/>
        </dgm:presLayoutVars>
      </dgm:prSet>
      <dgm:spPr/>
      <dgm:t>
        <a:bodyPr/>
        <a:lstStyle/>
        <a:p>
          <a:endParaRPr lang="da-DK"/>
        </a:p>
      </dgm:t>
    </dgm:pt>
    <dgm:pt modelId="{8FAE0ECC-7CA9-4A0A-BEF9-57C32E7A319F}" type="pres">
      <dgm:prSet presAssocID="{179D6769-2485-460D-BDBC-3061E18E75C6}" presName="composite" presStyleCnt="0"/>
      <dgm:spPr/>
    </dgm:pt>
    <dgm:pt modelId="{6994D85F-3E0F-4DD7-B871-3F872062F1C2}" type="pres">
      <dgm:prSet presAssocID="{179D6769-2485-460D-BDBC-3061E18E75C6}" presName="LShape" presStyleLbl="alignNode1" presStyleIdx="0" presStyleCnt="7"/>
      <dgm:spPr/>
    </dgm:pt>
    <dgm:pt modelId="{81E38B23-4B1B-4883-A294-2B73008A007D}" type="pres">
      <dgm:prSet presAssocID="{179D6769-2485-460D-BDBC-3061E18E75C6}" presName="ParentText" presStyleLbl="revTx" presStyleIdx="0" presStyleCnt="4">
        <dgm:presLayoutVars>
          <dgm:chMax val="0"/>
          <dgm:chPref val="0"/>
          <dgm:bulletEnabled val="1"/>
        </dgm:presLayoutVars>
      </dgm:prSet>
      <dgm:spPr/>
      <dgm:t>
        <a:bodyPr/>
        <a:lstStyle/>
        <a:p>
          <a:endParaRPr lang="da-DK"/>
        </a:p>
      </dgm:t>
    </dgm:pt>
    <dgm:pt modelId="{9B9B9AC7-D96A-4554-8B24-004B926CC554}" type="pres">
      <dgm:prSet presAssocID="{179D6769-2485-460D-BDBC-3061E18E75C6}" presName="Triangle" presStyleLbl="alignNode1" presStyleIdx="1" presStyleCnt="7"/>
      <dgm:spPr/>
    </dgm:pt>
    <dgm:pt modelId="{ADF284A9-0C04-4F51-97B8-DC5F07FB1390}" type="pres">
      <dgm:prSet presAssocID="{A472E6EC-A71F-4314-8E78-F20680EEA23A}" presName="sibTrans" presStyleCnt="0"/>
      <dgm:spPr/>
    </dgm:pt>
    <dgm:pt modelId="{2E3B8B10-97AF-4DB6-AB36-254264878CFC}" type="pres">
      <dgm:prSet presAssocID="{A472E6EC-A71F-4314-8E78-F20680EEA23A}" presName="space" presStyleCnt="0"/>
      <dgm:spPr/>
    </dgm:pt>
    <dgm:pt modelId="{30F11520-B563-4BFA-9D30-072842DF9E61}" type="pres">
      <dgm:prSet presAssocID="{AA10C3B7-7D38-4002-81D7-D3E7A0F4151D}" presName="composite" presStyleCnt="0"/>
      <dgm:spPr/>
    </dgm:pt>
    <dgm:pt modelId="{88EC1E72-8F66-4392-9711-9DBB0AD067D7}" type="pres">
      <dgm:prSet presAssocID="{AA10C3B7-7D38-4002-81D7-D3E7A0F4151D}" presName="LShape" presStyleLbl="alignNode1" presStyleIdx="2" presStyleCnt="7"/>
      <dgm:spPr/>
    </dgm:pt>
    <dgm:pt modelId="{D2E45777-936D-4DCE-8235-EBF3C2B40FB0}" type="pres">
      <dgm:prSet presAssocID="{AA10C3B7-7D38-4002-81D7-D3E7A0F4151D}" presName="ParentText" presStyleLbl="revTx" presStyleIdx="1" presStyleCnt="4">
        <dgm:presLayoutVars>
          <dgm:chMax val="0"/>
          <dgm:chPref val="0"/>
          <dgm:bulletEnabled val="1"/>
        </dgm:presLayoutVars>
      </dgm:prSet>
      <dgm:spPr/>
      <dgm:t>
        <a:bodyPr/>
        <a:lstStyle/>
        <a:p>
          <a:endParaRPr lang="da-DK"/>
        </a:p>
      </dgm:t>
    </dgm:pt>
    <dgm:pt modelId="{C13808ED-A2F4-4D3C-B0A5-7627EFD5F526}" type="pres">
      <dgm:prSet presAssocID="{AA10C3B7-7D38-4002-81D7-D3E7A0F4151D}" presName="Triangle" presStyleLbl="alignNode1" presStyleIdx="3" presStyleCnt="7"/>
      <dgm:spPr/>
    </dgm:pt>
    <dgm:pt modelId="{4A744EE2-BFB0-4890-B0D3-C2D5F78EEF6A}" type="pres">
      <dgm:prSet presAssocID="{150BEF3D-0CC6-4138-966D-443305548D43}" presName="sibTrans" presStyleCnt="0"/>
      <dgm:spPr/>
    </dgm:pt>
    <dgm:pt modelId="{9180AEFC-F0F6-46B7-B24E-B6B22EFDBCB3}" type="pres">
      <dgm:prSet presAssocID="{150BEF3D-0CC6-4138-966D-443305548D43}" presName="space" presStyleCnt="0"/>
      <dgm:spPr/>
    </dgm:pt>
    <dgm:pt modelId="{C6A745D0-0477-4EB3-BCE0-248E51A9A280}" type="pres">
      <dgm:prSet presAssocID="{FFE3BF28-B5E8-45B3-9301-AD8AFE11CF5A}" presName="composite" presStyleCnt="0"/>
      <dgm:spPr/>
    </dgm:pt>
    <dgm:pt modelId="{94E611EB-C3B9-4367-AC0A-F9F7A82E50E3}" type="pres">
      <dgm:prSet presAssocID="{FFE3BF28-B5E8-45B3-9301-AD8AFE11CF5A}" presName="LShape" presStyleLbl="alignNode1" presStyleIdx="4" presStyleCnt="7"/>
      <dgm:spPr/>
    </dgm:pt>
    <dgm:pt modelId="{08CF1853-2861-4842-83A2-4FFA7B7CD838}" type="pres">
      <dgm:prSet presAssocID="{FFE3BF28-B5E8-45B3-9301-AD8AFE11CF5A}" presName="ParentText" presStyleLbl="revTx" presStyleIdx="2" presStyleCnt="4">
        <dgm:presLayoutVars>
          <dgm:chMax val="0"/>
          <dgm:chPref val="0"/>
          <dgm:bulletEnabled val="1"/>
        </dgm:presLayoutVars>
      </dgm:prSet>
      <dgm:spPr/>
      <dgm:t>
        <a:bodyPr/>
        <a:lstStyle/>
        <a:p>
          <a:endParaRPr lang="da-DK"/>
        </a:p>
      </dgm:t>
    </dgm:pt>
    <dgm:pt modelId="{F10A5CB6-9F7C-494E-8963-5D51719D9043}" type="pres">
      <dgm:prSet presAssocID="{FFE3BF28-B5E8-45B3-9301-AD8AFE11CF5A}" presName="Triangle" presStyleLbl="alignNode1" presStyleIdx="5" presStyleCnt="7"/>
      <dgm:spPr/>
    </dgm:pt>
    <dgm:pt modelId="{78E84F9C-D9D4-4B26-BF1B-D30404045D68}" type="pres">
      <dgm:prSet presAssocID="{8013CE60-FBC5-44B7-AE74-034F443BEE39}" presName="sibTrans" presStyleCnt="0"/>
      <dgm:spPr/>
    </dgm:pt>
    <dgm:pt modelId="{14856BF7-6637-4536-938F-14C35815156F}" type="pres">
      <dgm:prSet presAssocID="{8013CE60-FBC5-44B7-AE74-034F443BEE39}" presName="space" presStyleCnt="0"/>
      <dgm:spPr/>
    </dgm:pt>
    <dgm:pt modelId="{6ACBF9BE-B57E-4CFC-BA21-3DEA2F310BC0}" type="pres">
      <dgm:prSet presAssocID="{031349F9-8EA5-4B96-B81E-708FEAA92253}" presName="composite" presStyleCnt="0"/>
      <dgm:spPr/>
    </dgm:pt>
    <dgm:pt modelId="{AD1E1D0A-4E98-4286-BE01-5778BADA1FAA}" type="pres">
      <dgm:prSet presAssocID="{031349F9-8EA5-4B96-B81E-708FEAA92253}" presName="LShape" presStyleLbl="alignNode1" presStyleIdx="6" presStyleCnt="7"/>
      <dgm:spPr/>
    </dgm:pt>
    <dgm:pt modelId="{97837187-CDB6-4448-8253-05813434021E}" type="pres">
      <dgm:prSet presAssocID="{031349F9-8EA5-4B96-B81E-708FEAA92253}" presName="ParentText" presStyleLbl="revTx" presStyleIdx="3" presStyleCnt="4">
        <dgm:presLayoutVars>
          <dgm:chMax val="0"/>
          <dgm:chPref val="0"/>
          <dgm:bulletEnabled val="1"/>
        </dgm:presLayoutVars>
      </dgm:prSet>
      <dgm:spPr/>
      <dgm:t>
        <a:bodyPr/>
        <a:lstStyle/>
        <a:p>
          <a:endParaRPr lang="da-DK"/>
        </a:p>
      </dgm:t>
    </dgm:pt>
  </dgm:ptLst>
  <dgm:cxnLst>
    <dgm:cxn modelId="{17B5EE17-169E-4471-8214-261201389492}" srcId="{1764832A-6F15-49BE-A26B-0082C3379F19}" destId="{FFE3BF28-B5E8-45B3-9301-AD8AFE11CF5A}" srcOrd="2" destOrd="0" parTransId="{33D8D1B2-84DA-4625-9DBF-1708E2D3C3A7}" sibTransId="{8013CE60-FBC5-44B7-AE74-034F443BEE39}"/>
    <dgm:cxn modelId="{C417FAF0-9E53-43AD-B5A6-671D585EFB21}" type="presOf" srcId="{1764832A-6F15-49BE-A26B-0082C3379F19}" destId="{A6CD35C1-57D5-4B9F-92FB-B7B783D24B6C}" srcOrd="0" destOrd="0" presId="urn:microsoft.com/office/officeart/2009/3/layout/StepUpProcess"/>
    <dgm:cxn modelId="{B33D4CB2-2B24-4CC5-845C-20FD96977C25}" type="presOf" srcId="{179D6769-2485-460D-BDBC-3061E18E75C6}" destId="{81E38B23-4B1B-4883-A294-2B73008A007D}" srcOrd="0" destOrd="0" presId="urn:microsoft.com/office/officeart/2009/3/layout/StepUpProcess"/>
    <dgm:cxn modelId="{24E048FB-60A2-4F5C-BAFC-EEC0AEE0D0EE}" type="presOf" srcId="{FFE3BF28-B5E8-45B3-9301-AD8AFE11CF5A}" destId="{08CF1853-2861-4842-83A2-4FFA7B7CD838}" srcOrd="0" destOrd="0" presId="urn:microsoft.com/office/officeart/2009/3/layout/StepUpProcess"/>
    <dgm:cxn modelId="{B08CD7DC-49B4-47F8-BC0F-12C46758843A}" type="presOf" srcId="{AA10C3B7-7D38-4002-81D7-D3E7A0F4151D}" destId="{D2E45777-936D-4DCE-8235-EBF3C2B40FB0}" srcOrd="0" destOrd="0" presId="urn:microsoft.com/office/officeart/2009/3/layout/StepUpProcess"/>
    <dgm:cxn modelId="{2142DDB2-0394-4D0B-A931-60D98ACE7040}" srcId="{1764832A-6F15-49BE-A26B-0082C3379F19}" destId="{179D6769-2485-460D-BDBC-3061E18E75C6}" srcOrd="0" destOrd="0" parTransId="{F298DFD2-6731-4CA0-AFF7-C9219A7FF2AB}" sibTransId="{A472E6EC-A71F-4314-8E78-F20680EEA23A}"/>
    <dgm:cxn modelId="{3A2FDB67-06BC-4DC4-96BD-14AC878F988A}" type="presOf" srcId="{031349F9-8EA5-4B96-B81E-708FEAA92253}" destId="{97837187-CDB6-4448-8253-05813434021E}" srcOrd="0" destOrd="0" presId="urn:microsoft.com/office/officeart/2009/3/layout/StepUpProcess"/>
    <dgm:cxn modelId="{0FED5D92-CBB5-4C1A-9F58-2F8BBA9D8E85}" srcId="{1764832A-6F15-49BE-A26B-0082C3379F19}" destId="{AA10C3B7-7D38-4002-81D7-D3E7A0F4151D}" srcOrd="1" destOrd="0" parTransId="{34EF7AE6-3ADF-4284-9981-50A22C59D1C8}" sibTransId="{150BEF3D-0CC6-4138-966D-443305548D43}"/>
    <dgm:cxn modelId="{ED74FA69-7AE4-477C-8802-7B95A5C1D1EA}" srcId="{1764832A-6F15-49BE-A26B-0082C3379F19}" destId="{031349F9-8EA5-4B96-B81E-708FEAA92253}" srcOrd="3" destOrd="0" parTransId="{1D1A1B3C-CAC6-4686-B318-22E0401A9EB1}" sibTransId="{3AFFA317-98C2-4DE4-92B0-02CEE8254965}"/>
    <dgm:cxn modelId="{0F5EF58B-D420-4F3F-9212-3DA0BE41AA1E}" type="presParOf" srcId="{A6CD35C1-57D5-4B9F-92FB-B7B783D24B6C}" destId="{8FAE0ECC-7CA9-4A0A-BEF9-57C32E7A319F}" srcOrd="0" destOrd="0" presId="urn:microsoft.com/office/officeart/2009/3/layout/StepUpProcess"/>
    <dgm:cxn modelId="{0124ABF5-C97E-4874-939B-34A35AA3476B}" type="presParOf" srcId="{8FAE0ECC-7CA9-4A0A-BEF9-57C32E7A319F}" destId="{6994D85F-3E0F-4DD7-B871-3F872062F1C2}" srcOrd="0" destOrd="0" presId="urn:microsoft.com/office/officeart/2009/3/layout/StepUpProcess"/>
    <dgm:cxn modelId="{3614C909-7295-4416-A026-958E1E1F41DE}" type="presParOf" srcId="{8FAE0ECC-7CA9-4A0A-BEF9-57C32E7A319F}" destId="{81E38B23-4B1B-4883-A294-2B73008A007D}" srcOrd="1" destOrd="0" presId="urn:microsoft.com/office/officeart/2009/3/layout/StepUpProcess"/>
    <dgm:cxn modelId="{BB6FF0CC-E93C-4BFC-80F9-38A62F2D2AFB}" type="presParOf" srcId="{8FAE0ECC-7CA9-4A0A-BEF9-57C32E7A319F}" destId="{9B9B9AC7-D96A-4554-8B24-004B926CC554}" srcOrd="2" destOrd="0" presId="urn:microsoft.com/office/officeart/2009/3/layout/StepUpProcess"/>
    <dgm:cxn modelId="{A525AC63-62D1-4B12-BCC0-6FA9C7AE92D5}" type="presParOf" srcId="{A6CD35C1-57D5-4B9F-92FB-B7B783D24B6C}" destId="{ADF284A9-0C04-4F51-97B8-DC5F07FB1390}" srcOrd="1" destOrd="0" presId="urn:microsoft.com/office/officeart/2009/3/layout/StepUpProcess"/>
    <dgm:cxn modelId="{4FD2732A-71C8-4A8E-B40C-60FAF3B395D6}" type="presParOf" srcId="{ADF284A9-0C04-4F51-97B8-DC5F07FB1390}" destId="{2E3B8B10-97AF-4DB6-AB36-254264878CFC}" srcOrd="0" destOrd="0" presId="urn:microsoft.com/office/officeart/2009/3/layout/StepUpProcess"/>
    <dgm:cxn modelId="{CFD837E7-97E1-4D19-B56C-F681A88559DB}" type="presParOf" srcId="{A6CD35C1-57D5-4B9F-92FB-B7B783D24B6C}" destId="{30F11520-B563-4BFA-9D30-072842DF9E61}" srcOrd="2" destOrd="0" presId="urn:microsoft.com/office/officeart/2009/3/layout/StepUpProcess"/>
    <dgm:cxn modelId="{BD138F7B-7D6C-4090-B3E5-C4E5B834C350}" type="presParOf" srcId="{30F11520-B563-4BFA-9D30-072842DF9E61}" destId="{88EC1E72-8F66-4392-9711-9DBB0AD067D7}" srcOrd="0" destOrd="0" presId="urn:microsoft.com/office/officeart/2009/3/layout/StepUpProcess"/>
    <dgm:cxn modelId="{CD756EE8-E99A-4EBA-9FED-2306A4235607}" type="presParOf" srcId="{30F11520-B563-4BFA-9D30-072842DF9E61}" destId="{D2E45777-936D-4DCE-8235-EBF3C2B40FB0}" srcOrd="1" destOrd="0" presId="urn:microsoft.com/office/officeart/2009/3/layout/StepUpProcess"/>
    <dgm:cxn modelId="{7413CE7A-40FC-4BBA-A384-567D0109E5FC}" type="presParOf" srcId="{30F11520-B563-4BFA-9D30-072842DF9E61}" destId="{C13808ED-A2F4-4D3C-B0A5-7627EFD5F526}" srcOrd="2" destOrd="0" presId="urn:microsoft.com/office/officeart/2009/3/layout/StepUpProcess"/>
    <dgm:cxn modelId="{58B7B22E-1F4E-4DCA-A5DF-3F6738E40876}" type="presParOf" srcId="{A6CD35C1-57D5-4B9F-92FB-B7B783D24B6C}" destId="{4A744EE2-BFB0-4890-B0D3-C2D5F78EEF6A}" srcOrd="3" destOrd="0" presId="urn:microsoft.com/office/officeart/2009/3/layout/StepUpProcess"/>
    <dgm:cxn modelId="{A8114B1E-2828-4335-8848-EB80C4478743}" type="presParOf" srcId="{4A744EE2-BFB0-4890-B0D3-C2D5F78EEF6A}" destId="{9180AEFC-F0F6-46B7-B24E-B6B22EFDBCB3}" srcOrd="0" destOrd="0" presId="urn:microsoft.com/office/officeart/2009/3/layout/StepUpProcess"/>
    <dgm:cxn modelId="{975D759F-DFF6-4419-A606-EFDC44C9B881}" type="presParOf" srcId="{A6CD35C1-57D5-4B9F-92FB-B7B783D24B6C}" destId="{C6A745D0-0477-4EB3-BCE0-248E51A9A280}" srcOrd="4" destOrd="0" presId="urn:microsoft.com/office/officeart/2009/3/layout/StepUpProcess"/>
    <dgm:cxn modelId="{92BC6337-CC3E-4B3F-ACF2-39EE0D0A1989}" type="presParOf" srcId="{C6A745D0-0477-4EB3-BCE0-248E51A9A280}" destId="{94E611EB-C3B9-4367-AC0A-F9F7A82E50E3}" srcOrd="0" destOrd="0" presId="urn:microsoft.com/office/officeart/2009/3/layout/StepUpProcess"/>
    <dgm:cxn modelId="{05BE0A13-6793-440F-8154-DE341DE26DFB}" type="presParOf" srcId="{C6A745D0-0477-4EB3-BCE0-248E51A9A280}" destId="{08CF1853-2861-4842-83A2-4FFA7B7CD838}" srcOrd="1" destOrd="0" presId="urn:microsoft.com/office/officeart/2009/3/layout/StepUpProcess"/>
    <dgm:cxn modelId="{DB2B4A5E-88DE-4548-994A-6C2363DCB65D}" type="presParOf" srcId="{C6A745D0-0477-4EB3-BCE0-248E51A9A280}" destId="{F10A5CB6-9F7C-494E-8963-5D51719D9043}" srcOrd="2" destOrd="0" presId="urn:microsoft.com/office/officeart/2009/3/layout/StepUpProcess"/>
    <dgm:cxn modelId="{A7EA16CD-5A6E-43EE-9242-76F8F07C891B}" type="presParOf" srcId="{A6CD35C1-57D5-4B9F-92FB-B7B783D24B6C}" destId="{78E84F9C-D9D4-4B26-BF1B-D30404045D68}" srcOrd="5" destOrd="0" presId="urn:microsoft.com/office/officeart/2009/3/layout/StepUpProcess"/>
    <dgm:cxn modelId="{C0824C14-13D5-406F-AACB-7B3C70708BDF}" type="presParOf" srcId="{78E84F9C-D9D4-4B26-BF1B-D30404045D68}" destId="{14856BF7-6637-4536-938F-14C35815156F}" srcOrd="0" destOrd="0" presId="urn:microsoft.com/office/officeart/2009/3/layout/StepUpProcess"/>
    <dgm:cxn modelId="{D9BAEEB3-5519-42A2-B0F5-42B3AA9C8AD0}" type="presParOf" srcId="{A6CD35C1-57D5-4B9F-92FB-B7B783D24B6C}" destId="{6ACBF9BE-B57E-4CFC-BA21-3DEA2F310BC0}" srcOrd="6" destOrd="0" presId="urn:microsoft.com/office/officeart/2009/3/layout/StepUpProcess"/>
    <dgm:cxn modelId="{82155000-5DDE-4A9C-94A5-519BD1768131}" type="presParOf" srcId="{6ACBF9BE-B57E-4CFC-BA21-3DEA2F310BC0}" destId="{AD1E1D0A-4E98-4286-BE01-5778BADA1FAA}" srcOrd="0" destOrd="0" presId="urn:microsoft.com/office/officeart/2009/3/layout/StepUpProcess"/>
    <dgm:cxn modelId="{891A78AF-C79C-4720-9686-71588EBAE101}" type="presParOf" srcId="{6ACBF9BE-B57E-4CFC-BA21-3DEA2F310BC0}" destId="{97837187-CDB6-4448-8253-05813434021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D85F-3E0F-4DD7-B871-3F872062F1C2}">
      <dsp:nvSpPr>
        <dsp:cNvPr id="0" name=""/>
        <dsp:cNvSpPr/>
      </dsp:nvSpPr>
      <dsp:spPr>
        <a:xfrm rot="5400000">
          <a:off x="383010" y="1816144"/>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38B23-4B1B-4883-A294-2B73008A007D}">
      <dsp:nvSpPr>
        <dsp:cNvPr id="0" name=""/>
        <dsp:cNvSpPr/>
      </dsp:nvSpPr>
      <dsp:spPr>
        <a:xfrm>
          <a:off x="191941" y="2385225"/>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smtClean="0">
              <a:solidFill>
                <a:srgbClr val="FF0000"/>
              </a:solidFill>
            </a:rPr>
            <a:t>1.Determinants</a:t>
          </a:r>
          <a:endParaRPr lang="da-DK" sz="1800" kern="1200" dirty="0">
            <a:solidFill>
              <a:srgbClr val="FF0000"/>
            </a:solidFill>
          </a:endParaRPr>
        </a:p>
      </dsp:txBody>
      <dsp:txXfrm>
        <a:off x="191941" y="2385225"/>
        <a:ext cx="1719530" cy="1507269"/>
      </dsp:txXfrm>
    </dsp:sp>
    <dsp:sp modelId="{9B9B9AC7-D96A-4554-8B24-004B926CC554}">
      <dsp:nvSpPr>
        <dsp:cNvPr id="0" name=""/>
        <dsp:cNvSpPr/>
      </dsp:nvSpPr>
      <dsp:spPr>
        <a:xfrm>
          <a:off x="1587032" y="1675922"/>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C1E72-8F66-4392-9711-9DBB0AD067D7}">
      <dsp:nvSpPr>
        <dsp:cNvPr id="0" name=""/>
        <dsp:cNvSpPr/>
      </dsp:nvSpPr>
      <dsp:spPr>
        <a:xfrm rot="5400000">
          <a:off x="2488051" y="1295250"/>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45777-936D-4DCE-8235-EBF3C2B40FB0}">
      <dsp:nvSpPr>
        <dsp:cNvPr id="0" name=""/>
        <dsp:cNvSpPr/>
      </dsp:nvSpPr>
      <dsp:spPr>
        <a:xfrm>
          <a:off x="2296983" y="1864330"/>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2</a:t>
          </a:r>
          <a:r>
            <a:rPr lang="en-GB" sz="1800" kern="1200" smtClean="0"/>
            <a:t>. Intersectoral action</a:t>
          </a:r>
          <a:endParaRPr lang="da-DK" sz="1800" kern="1200" dirty="0"/>
        </a:p>
      </dsp:txBody>
      <dsp:txXfrm>
        <a:off x="2296983" y="1864330"/>
        <a:ext cx="1719530" cy="1507269"/>
      </dsp:txXfrm>
    </dsp:sp>
    <dsp:sp modelId="{C13808ED-A2F4-4D3C-B0A5-7627EFD5F526}">
      <dsp:nvSpPr>
        <dsp:cNvPr id="0" name=""/>
        <dsp:cNvSpPr/>
      </dsp:nvSpPr>
      <dsp:spPr>
        <a:xfrm>
          <a:off x="3692074" y="1155027"/>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611EB-C3B9-4367-AC0A-F9F7A82E50E3}">
      <dsp:nvSpPr>
        <dsp:cNvPr id="0" name=""/>
        <dsp:cNvSpPr/>
      </dsp:nvSpPr>
      <dsp:spPr>
        <a:xfrm rot="5400000">
          <a:off x="4593093" y="774355"/>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F1853-2861-4842-83A2-4FFA7B7CD838}">
      <dsp:nvSpPr>
        <dsp:cNvPr id="0" name=""/>
        <dsp:cNvSpPr/>
      </dsp:nvSpPr>
      <dsp:spPr>
        <a:xfrm>
          <a:off x="4402024" y="1343436"/>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3. Sustainability </a:t>
          </a:r>
          <a:endParaRPr lang="da-DK" sz="1800" kern="1200" dirty="0"/>
        </a:p>
      </dsp:txBody>
      <dsp:txXfrm>
        <a:off x="4402024" y="1343436"/>
        <a:ext cx="1719530" cy="1507269"/>
      </dsp:txXfrm>
    </dsp:sp>
    <dsp:sp modelId="{F10A5CB6-9F7C-494E-8963-5D51719D9043}">
      <dsp:nvSpPr>
        <dsp:cNvPr id="0" name=""/>
        <dsp:cNvSpPr/>
      </dsp:nvSpPr>
      <dsp:spPr>
        <a:xfrm>
          <a:off x="5797115" y="634133"/>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E1D0A-4E98-4286-BE01-5778BADA1FAA}">
      <dsp:nvSpPr>
        <dsp:cNvPr id="0" name=""/>
        <dsp:cNvSpPr/>
      </dsp:nvSpPr>
      <dsp:spPr>
        <a:xfrm rot="5400000">
          <a:off x="6698134" y="253461"/>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37187-CDB6-4448-8253-05813434021E}">
      <dsp:nvSpPr>
        <dsp:cNvPr id="0" name=""/>
        <dsp:cNvSpPr/>
      </dsp:nvSpPr>
      <dsp:spPr>
        <a:xfrm>
          <a:off x="6507066" y="822541"/>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4. Governance and Health in All Policies </a:t>
          </a:r>
          <a:endParaRPr lang="da-DK" sz="1800" kern="1200" dirty="0"/>
        </a:p>
      </dsp:txBody>
      <dsp:txXfrm>
        <a:off x="6507066" y="822541"/>
        <a:ext cx="1719530" cy="1507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D85F-3E0F-4DD7-B871-3F872062F1C2}">
      <dsp:nvSpPr>
        <dsp:cNvPr id="0" name=""/>
        <dsp:cNvSpPr/>
      </dsp:nvSpPr>
      <dsp:spPr>
        <a:xfrm rot="5400000">
          <a:off x="383010" y="1816144"/>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38B23-4B1B-4883-A294-2B73008A007D}">
      <dsp:nvSpPr>
        <dsp:cNvPr id="0" name=""/>
        <dsp:cNvSpPr/>
      </dsp:nvSpPr>
      <dsp:spPr>
        <a:xfrm>
          <a:off x="191941" y="2385225"/>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smtClean="0"/>
            <a:t>1.Determinants</a:t>
          </a:r>
          <a:endParaRPr lang="da-DK" sz="1800" kern="1200" dirty="0"/>
        </a:p>
      </dsp:txBody>
      <dsp:txXfrm>
        <a:off x="191941" y="2385225"/>
        <a:ext cx="1719530" cy="1507269"/>
      </dsp:txXfrm>
    </dsp:sp>
    <dsp:sp modelId="{9B9B9AC7-D96A-4554-8B24-004B926CC554}">
      <dsp:nvSpPr>
        <dsp:cNvPr id="0" name=""/>
        <dsp:cNvSpPr/>
      </dsp:nvSpPr>
      <dsp:spPr>
        <a:xfrm>
          <a:off x="1587032" y="1675922"/>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C1E72-8F66-4392-9711-9DBB0AD067D7}">
      <dsp:nvSpPr>
        <dsp:cNvPr id="0" name=""/>
        <dsp:cNvSpPr/>
      </dsp:nvSpPr>
      <dsp:spPr>
        <a:xfrm rot="5400000">
          <a:off x="2488051" y="1295250"/>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45777-936D-4DCE-8235-EBF3C2B40FB0}">
      <dsp:nvSpPr>
        <dsp:cNvPr id="0" name=""/>
        <dsp:cNvSpPr/>
      </dsp:nvSpPr>
      <dsp:spPr>
        <a:xfrm>
          <a:off x="2296983" y="1864330"/>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solidFill>
                <a:srgbClr val="FF0000"/>
              </a:solidFill>
            </a:rPr>
            <a:t>2</a:t>
          </a:r>
          <a:r>
            <a:rPr lang="en-GB" sz="1800" kern="1200" smtClean="0">
              <a:solidFill>
                <a:srgbClr val="FF0000"/>
              </a:solidFill>
            </a:rPr>
            <a:t>. Intersectoral action</a:t>
          </a:r>
          <a:endParaRPr lang="da-DK" sz="1800" kern="1200" dirty="0">
            <a:solidFill>
              <a:srgbClr val="FF0000"/>
            </a:solidFill>
          </a:endParaRPr>
        </a:p>
      </dsp:txBody>
      <dsp:txXfrm>
        <a:off x="2296983" y="1864330"/>
        <a:ext cx="1719530" cy="1507269"/>
      </dsp:txXfrm>
    </dsp:sp>
    <dsp:sp modelId="{C13808ED-A2F4-4D3C-B0A5-7627EFD5F526}">
      <dsp:nvSpPr>
        <dsp:cNvPr id="0" name=""/>
        <dsp:cNvSpPr/>
      </dsp:nvSpPr>
      <dsp:spPr>
        <a:xfrm>
          <a:off x="3692074" y="1155027"/>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611EB-C3B9-4367-AC0A-F9F7A82E50E3}">
      <dsp:nvSpPr>
        <dsp:cNvPr id="0" name=""/>
        <dsp:cNvSpPr/>
      </dsp:nvSpPr>
      <dsp:spPr>
        <a:xfrm rot="5400000">
          <a:off x="4593093" y="774355"/>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F1853-2861-4842-83A2-4FFA7B7CD838}">
      <dsp:nvSpPr>
        <dsp:cNvPr id="0" name=""/>
        <dsp:cNvSpPr/>
      </dsp:nvSpPr>
      <dsp:spPr>
        <a:xfrm>
          <a:off x="4402024" y="1343436"/>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3. Sustainability </a:t>
          </a:r>
          <a:endParaRPr lang="da-DK" sz="1800" kern="1200" dirty="0"/>
        </a:p>
      </dsp:txBody>
      <dsp:txXfrm>
        <a:off x="4402024" y="1343436"/>
        <a:ext cx="1719530" cy="1507269"/>
      </dsp:txXfrm>
    </dsp:sp>
    <dsp:sp modelId="{F10A5CB6-9F7C-494E-8963-5D51719D9043}">
      <dsp:nvSpPr>
        <dsp:cNvPr id="0" name=""/>
        <dsp:cNvSpPr/>
      </dsp:nvSpPr>
      <dsp:spPr>
        <a:xfrm>
          <a:off x="5797115" y="634133"/>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E1D0A-4E98-4286-BE01-5778BADA1FAA}">
      <dsp:nvSpPr>
        <dsp:cNvPr id="0" name=""/>
        <dsp:cNvSpPr/>
      </dsp:nvSpPr>
      <dsp:spPr>
        <a:xfrm rot="5400000">
          <a:off x="6698134" y="253461"/>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37187-CDB6-4448-8253-05813434021E}">
      <dsp:nvSpPr>
        <dsp:cNvPr id="0" name=""/>
        <dsp:cNvSpPr/>
      </dsp:nvSpPr>
      <dsp:spPr>
        <a:xfrm>
          <a:off x="6507066" y="822541"/>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4. Governance and Health in All Policies </a:t>
          </a:r>
          <a:endParaRPr lang="da-DK" sz="1800" kern="1200" dirty="0"/>
        </a:p>
      </dsp:txBody>
      <dsp:txXfrm>
        <a:off x="6507066" y="822541"/>
        <a:ext cx="1719530" cy="1507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9DA26-1364-4829-8188-A63CE9DD86BA}">
      <dsp:nvSpPr>
        <dsp:cNvPr id="0" name=""/>
        <dsp:cNvSpPr/>
      </dsp:nvSpPr>
      <dsp:spPr>
        <a:xfrm rot="5400000">
          <a:off x="-194228" y="1029234"/>
          <a:ext cx="1605958"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3EF186-CE4F-4AAA-B2A7-EA240D82B935}">
      <dsp:nvSpPr>
        <dsp:cNvPr id="0" name=""/>
        <dsp:cNvSpPr/>
      </dsp:nvSpPr>
      <dsp:spPr>
        <a:xfrm>
          <a:off x="173271" y="1448"/>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Government supports and encourages intersectoral action</a:t>
          </a:r>
          <a:endParaRPr lang="en-GB" sz="1300" kern="1200" dirty="0"/>
        </a:p>
      </dsp:txBody>
      <dsp:txXfrm>
        <a:off x="211121" y="39298"/>
        <a:ext cx="2078140" cy="1216604"/>
      </dsp:txXfrm>
    </dsp:sp>
    <dsp:sp modelId="{8FD3F0C5-F58F-42D2-8AF8-963FD1441A23}">
      <dsp:nvSpPr>
        <dsp:cNvPr id="0" name=""/>
        <dsp:cNvSpPr/>
      </dsp:nvSpPr>
      <dsp:spPr>
        <a:xfrm rot="5400000">
          <a:off x="-194228" y="2644614"/>
          <a:ext cx="1605958"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658066-A8C1-4FC2-9F17-1740644D6A9C}">
      <dsp:nvSpPr>
        <dsp:cNvPr id="0" name=""/>
        <dsp:cNvSpPr/>
      </dsp:nvSpPr>
      <dsp:spPr>
        <a:xfrm>
          <a:off x="173271" y="1616829"/>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Sectors have shared interests or both benefit from cooperation</a:t>
          </a:r>
          <a:endParaRPr lang="en-GB" sz="1300" kern="1200" dirty="0"/>
        </a:p>
      </dsp:txBody>
      <dsp:txXfrm>
        <a:off x="211121" y="1654679"/>
        <a:ext cx="2078140" cy="1216604"/>
      </dsp:txXfrm>
    </dsp:sp>
    <dsp:sp modelId="{B9A2504F-4F5F-4822-A3C1-1A58362486CD}">
      <dsp:nvSpPr>
        <dsp:cNvPr id="0" name=""/>
        <dsp:cNvSpPr/>
      </dsp:nvSpPr>
      <dsp:spPr>
        <a:xfrm>
          <a:off x="613461" y="3452304"/>
          <a:ext cx="2855186"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CC3AC-77A1-4474-A9FF-8A46591C1928}">
      <dsp:nvSpPr>
        <dsp:cNvPr id="0" name=""/>
        <dsp:cNvSpPr/>
      </dsp:nvSpPr>
      <dsp:spPr>
        <a:xfrm>
          <a:off x="173271" y="3232209"/>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Issue has high political importance and requires urgent addressing</a:t>
          </a:r>
          <a:endParaRPr lang="en-GB" sz="1300" kern="1200" dirty="0"/>
        </a:p>
      </dsp:txBody>
      <dsp:txXfrm>
        <a:off x="211121" y="3270059"/>
        <a:ext cx="2078140" cy="1216604"/>
      </dsp:txXfrm>
    </dsp:sp>
    <dsp:sp modelId="{186F4C0E-A46E-49F6-9738-ED145D4E11AF}">
      <dsp:nvSpPr>
        <dsp:cNvPr id="0" name=""/>
        <dsp:cNvSpPr/>
      </dsp:nvSpPr>
      <dsp:spPr>
        <a:xfrm rot="16200000">
          <a:off x="2670379" y="2644614"/>
          <a:ext cx="1605958"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26E438-586A-4886-9DD2-48C680F3F511}">
      <dsp:nvSpPr>
        <dsp:cNvPr id="0" name=""/>
        <dsp:cNvSpPr/>
      </dsp:nvSpPr>
      <dsp:spPr>
        <a:xfrm>
          <a:off x="3037879" y="3232209"/>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Intersectoral action is well-planned with clear objectives, roles, and responsibilities</a:t>
          </a:r>
          <a:endParaRPr lang="en-GB" sz="1300" kern="1200" dirty="0"/>
        </a:p>
      </dsp:txBody>
      <dsp:txXfrm>
        <a:off x="3075729" y="3270059"/>
        <a:ext cx="2078140" cy="1216604"/>
      </dsp:txXfrm>
    </dsp:sp>
    <dsp:sp modelId="{77C76F63-9BEA-4517-8D15-2F0BFA34CB63}">
      <dsp:nvSpPr>
        <dsp:cNvPr id="0" name=""/>
        <dsp:cNvSpPr/>
      </dsp:nvSpPr>
      <dsp:spPr>
        <a:xfrm rot="16200000">
          <a:off x="2670379" y="1029234"/>
          <a:ext cx="1605958"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FD09E8-37E4-4B31-8A8A-A14255680E1D}">
      <dsp:nvSpPr>
        <dsp:cNvPr id="0" name=""/>
        <dsp:cNvSpPr/>
      </dsp:nvSpPr>
      <dsp:spPr>
        <a:xfrm>
          <a:off x="3037879" y="1616829"/>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Strong, effective leaders in the bureaucracy (policy champions/entrepreneurs)</a:t>
          </a:r>
          <a:endParaRPr lang="en-GB" sz="1300" kern="1200" dirty="0"/>
        </a:p>
      </dsp:txBody>
      <dsp:txXfrm>
        <a:off x="3075729" y="1654679"/>
        <a:ext cx="2078140" cy="1216604"/>
      </dsp:txXfrm>
    </dsp:sp>
    <dsp:sp modelId="{ECF26860-26A7-4CFD-9A35-2482B504F477}">
      <dsp:nvSpPr>
        <dsp:cNvPr id="0" name=""/>
        <dsp:cNvSpPr/>
      </dsp:nvSpPr>
      <dsp:spPr>
        <a:xfrm>
          <a:off x="3478069" y="221543"/>
          <a:ext cx="2855186"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E4943-9E01-4E5B-A16C-EA25F31B5EAA}">
      <dsp:nvSpPr>
        <dsp:cNvPr id="0" name=""/>
        <dsp:cNvSpPr/>
      </dsp:nvSpPr>
      <dsp:spPr>
        <a:xfrm>
          <a:off x="3037879" y="1448"/>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Proposed policy has public support</a:t>
          </a:r>
          <a:endParaRPr lang="en-GB" sz="1300" kern="1200" dirty="0"/>
        </a:p>
      </dsp:txBody>
      <dsp:txXfrm>
        <a:off x="3075729" y="39298"/>
        <a:ext cx="2078140" cy="1216604"/>
      </dsp:txXfrm>
    </dsp:sp>
    <dsp:sp modelId="{D4F09F38-B68D-45CF-BA38-14EF457B0091}">
      <dsp:nvSpPr>
        <dsp:cNvPr id="0" name=""/>
        <dsp:cNvSpPr/>
      </dsp:nvSpPr>
      <dsp:spPr>
        <a:xfrm rot="5400000">
          <a:off x="5534987" y="1029234"/>
          <a:ext cx="1605958"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C76F1D-CA28-49B9-904B-6C33B18F3CE0}">
      <dsp:nvSpPr>
        <dsp:cNvPr id="0" name=""/>
        <dsp:cNvSpPr/>
      </dsp:nvSpPr>
      <dsp:spPr>
        <a:xfrm>
          <a:off x="5902487" y="1448"/>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Laws exists or are planned to support the proposed policy</a:t>
          </a:r>
          <a:endParaRPr lang="en-GB" sz="1300" kern="1200" dirty="0"/>
        </a:p>
      </dsp:txBody>
      <dsp:txXfrm>
        <a:off x="5940337" y="39298"/>
        <a:ext cx="2078140" cy="1216604"/>
      </dsp:txXfrm>
    </dsp:sp>
    <dsp:sp modelId="{3BCCBC5B-C13D-405C-BDA5-C7A889D3BBD5}">
      <dsp:nvSpPr>
        <dsp:cNvPr id="0" name=""/>
        <dsp:cNvSpPr/>
      </dsp:nvSpPr>
      <dsp:spPr>
        <a:xfrm rot="5400000">
          <a:off x="5534987" y="2644614"/>
          <a:ext cx="1605958" cy="193845"/>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01F0D-48F5-40EC-BD63-DF31FD9EAAA4}">
      <dsp:nvSpPr>
        <dsp:cNvPr id="0" name=""/>
        <dsp:cNvSpPr/>
      </dsp:nvSpPr>
      <dsp:spPr>
        <a:xfrm>
          <a:off x="5902487" y="1616829"/>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Sufficient resources are available</a:t>
          </a:r>
          <a:endParaRPr lang="en-GB" sz="1300" kern="1200" dirty="0"/>
        </a:p>
      </dsp:txBody>
      <dsp:txXfrm>
        <a:off x="5940337" y="1654679"/>
        <a:ext cx="2078140" cy="1216604"/>
      </dsp:txXfrm>
    </dsp:sp>
    <dsp:sp modelId="{81BBB549-A0DA-4A7C-8283-9E4A89CF7A89}">
      <dsp:nvSpPr>
        <dsp:cNvPr id="0" name=""/>
        <dsp:cNvSpPr/>
      </dsp:nvSpPr>
      <dsp:spPr>
        <a:xfrm>
          <a:off x="5902487" y="3232209"/>
          <a:ext cx="2153840" cy="12923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There are plans to monitor and sustain outcomes</a:t>
          </a:r>
          <a:endParaRPr lang="en-GB" sz="1300" kern="1200" dirty="0"/>
        </a:p>
      </dsp:txBody>
      <dsp:txXfrm>
        <a:off x="5940337" y="3270059"/>
        <a:ext cx="2078140" cy="1216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D85F-3E0F-4DD7-B871-3F872062F1C2}">
      <dsp:nvSpPr>
        <dsp:cNvPr id="0" name=""/>
        <dsp:cNvSpPr/>
      </dsp:nvSpPr>
      <dsp:spPr>
        <a:xfrm rot="5400000">
          <a:off x="383010" y="1816144"/>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38B23-4B1B-4883-A294-2B73008A007D}">
      <dsp:nvSpPr>
        <dsp:cNvPr id="0" name=""/>
        <dsp:cNvSpPr/>
      </dsp:nvSpPr>
      <dsp:spPr>
        <a:xfrm>
          <a:off x="191941" y="2385225"/>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smtClean="0"/>
            <a:t>1.Determinants</a:t>
          </a:r>
          <a:endParaRPr lang="da-DK" sz="1800" kern="1200" dirty="0"/>
        </a:p>
      </dsp:txBody>
      <dsp:txXfrm>
        <a:off x="191941" y="2385225"/>
        <a:ext cx="1719530" cy="1507269"/>
      </dsp:txXfrm>
    </dsp:sp>
    <dsp:sp modelId="{9B9B9AC7-D96A-4554-8B24-004B926CC554}">
      <dsp:nvSpPr>
        <dsp:cNvPr id="0" name=""/>
        <dsp:cNvSpPr/>
      </dsp:nvSpPr>
      <dsp:spPr>
        <a:xfrm>
          <a:off x="1587032" y="1675922"/>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C1E72-8F66-4392-9711-9DBB0AD067D7}">
      <dsp:nvSpPr>
        <dsp:cNvPr id="0" name=""/>
        <dsp:cNvSpPr/>
      </dsp:nvSpPr>
      <dsp:spPr>
        <a:xfrm rot="5400000">
          <a:off x="2488051" y="1295250"/>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45777-936D-4DCE-8235-EBF3C2B40FB0}">
      <dsp:nvSpPr>
        <dsp:cNvPr id="0" name=""/>
        <dsp:cNvSpPr/>
      </dsp:nvSpPr>
      <dsp:spPr>
        <a:xfrm>
          <a:off x="2296983" y="1864330"/>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2</a:t>
          </a:r>
          <a:r>
            <a:rPr lang="en-GB" sz="1800" kern="1200" smtClean="0"/>
            <a:t>. Intersectoral action</a:t>
          </a:r>
          <a:endParaRPr lang="da-DK" sz="1800" kern="1200" dirty="0"/>
        </a:p>
      </dsp:txBody>
      <dsp:txXfrm>
        <a:off x="2296983" y="1864330"/>
        <a:ext cx="1719530" cy="1507269"/>
      </dsp:txXfrm>
    </dsp:sp>
    <dsp:sp modelId="{C13808ED-A2F4-4D3C-B0A5-7627EFD5F526}">
      <dsp:nvSpPr>
        <dsp:cNvPr id="0" name=""/>
        <dsp:cNvSpPr/>
      </dsp:nvSpPr>
      <dsp:spPr>
        <a:xfrm>
          <a:off x="3692074" y="1155027"/>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611EB-C3B9-4367-AC0A-F9F7A82E50E3}">
      <dsp:nvSpPr>
        <dsp:cNvPr id="0" name=""/>
        <dsp:cNvSpPr/>
      </dsp:nvSpPr>
      <dsp:spPr>
        <a:xfrm rot="5400000">
          <a:off x="4593093" y="774355"/>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F1853-2861-4842-83A2-4FFA7B7CD838}">
      <dsp:nvSpPr>
        <dsp:cNvPr id="0" name=""/>
        <dsp:cNvSpPr/>
      </dsp:nvSpPr>
      <dsp:spPr>
        <a:xfrm>
          <a:off x="4402024" y="1343436"/>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solidFill>
                <a:srgbClr val="FF0000"/>
              </a:solidFill>
            </a:rPr>
            <a:t>3. Sustainability</a:t>
          </a:r>
          <a:r>
            <a:rPr lang="en-GB" sz="1800" kern="1200" dirty="0" smtClean="0"/>
            <a:t> </a:t>
          </a:r>
          <a:endParaRPr lang="da-DK" sz="1800" kern="1200" dirty="0"/>
        </a:p>
      </dsp:txBody>
      <dsp:txXfrm>
        <a:off x="4402024" y="1343436"/>
        <a:ext cx="1719530" cy="1507269"/>
      </dsp:txXfrm>
    </dsp:sp>
    <dsp:sp modelId="{F10A5CB6-9F7C-494E-8963-5D51719D9043}">
      <dsp:nvSpPr>
        <dsp:cNvPr id="0" name=""/>
        <dsp:cNvSpPr/>
      </dsp:nvSpPr>
      <dsp:spPr>
        <a:xfrm>
          <a:off x="5797115" y="634133"/>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E1D0A-4E98-4286-BE01-5778BADA1FAA}">
      <dsp:nvSpPr>
        <dsp:cNvPr id="0" name=""/>
        <dsp:cNvSpPr/>
      </dsp:nvSpPr>
      <dsp:spPr>
        <a:xfrm rot="5400000">
          <a:off x="6698134" y="253461"/>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37187-CDB6-4448-8253-05813434021E}">
      <dsp:nvSpPr>
        <dsp:cNvPr id="0" name=""/>
        <dsp:cNvSpPr/>
      </dsp:nvSpPr>
      <dsp:spPr>
        <a:xfrm>
          <a:off x="6507066" y="822541"/>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4. Governance and Health in All Policies </a:t>
          </a:r>
          <a:endParaRPr lang="da-DK" sz="1800" kern="1200" dirty="0"/>
        </a:p>
      </dsp:txBody>
      <dsp:txXfrm>
        <a:off x="6507066" y="822541"/>
        <a:ext cx="1719530" cy="15072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D85F-3E0F-4DD7-B871-3F872062F1C2}">
      <dsp:nvSpPr>
        <dsp:cNvPr id="0" name=""/>
        <dsp:cNvSpPr/>
      </dsp:nvSpPr>
      <dsp:spPr>
        <a:xfrm rot="5400000">
          <a:off x="383010" y="1816144"/>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38B23-4B1B-4883-A294-2B73008A007D}">
      <dsp:nvSpPr>
        <dsp:cNvPr id="0" name=""/>
        <dsp:cNvSpPr/>
      </dsp:nvSpPr>
      <dsp:spPr>
        <a:xfrm>
          <a:off x="191941" y="2385225"/>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smtClean="0"/>
            <a:t>1.Determinants</a:t>
          </a:r>
          <a:endParaRPr lang="da-DK" sz="1800" kern="1200" dirty="0"/>
        </a:p>
      </dsp:txBody>
      <dsp:txXfrm>
        <a:off x="191941" y="2385225"/>
        <a:ext cx="1719530" cy="1507269"/>
      </dsp:txXfrm>
    </dsp:sp>
    <dsp:sp modelId="{9B9B9AC7-D96A-4554-8B24-004B926CC554}">
      <dsp:nvSpPr>
        <dsp:cNvPr id="0" name=""/>
        <dsp:cNvSpPr/>
      </dsp:nvSpPr>
      <dsp:spPr>
        <a:xfrm>
          <a:off x="1587032" y="1675922"/>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C1E72-8F66-4392-9711-9DBB0AD067D7}">
      <dsp:nvSpPr>
        <dsp:cNvPr id="0" name=""/>
        <dsp:cNvSpPr/>
      </dsp:nvSpPr>
      <dsp:spPr>
        <a:xfrm rot="5400000">
          <a:off x="2488051" y="1295250"/>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45777-936D-4DCE-8235-EBF3C2B40FB0}">
      <dsp:nvSpPr>
        <dsp:cNvPr id="0" name=""/>
        <dsp:cNvSpPr/>
      </dsp:nvSpPr>
      <dsp:spPr>
        <a:xfrm>
          <a:off x="2296983" y="1864330"/>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2</a:t>
          </a:r>
          <a:r>
            <a:rPr lang="en-GB" sz="1800" kern="1200" smtClean="0"/>
            <a:t>. Intersectoral action</a:t>
          </a:r>
          <a:endParaRPr lang="da-DK" sz="1800" kern="1200" dirty="0"/>
        </a:p>
      </dsp:txBody>
      <dsp:txXfrm>
        <a:off x="2296983" y="1864330"/>
        <a:ext cx="1719530" cy="1507269"/>
      </dsp:txXfrm>
    </dsp:sp>
    <dsp:sp modelId="{C13808ED-A2F4-4D3C-B0A5-7627EFD5F526}">
      <dsp:nvSpPr>
        <dsp:cNvPr id="0" name=""/>
        <dsp:cNvSpPr/>
      </dsp:nvSpPr>
      <dsp:spPr>
        <a:xfrm>
          <a:off x="3692074" y="1155027"/>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611EB-C3B9-4367-AC0A-F9F7A82E50E3}">
      <dsp:nvSpPr>
        <dsp:cNvPr id="0" name=""/>
        <dsp:cNvSpPr/>
      </dsp:nvSpPr>
      <dsp:spPr>
        <a:xfrm rot="5400000">
          <a:off x="4593093" y="774355"/>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F1853-2861-4842-83A2-4FFA7B7CD838}">
      <dsp:nvSpPr>
        <dsp:cNvPr id="0" name=""/>
        <dsp:cNvSpPr/>
      </dsp:nvSpPr>
      <dsp:spPr>
        <a:xfrm>
          <a:off x="4402024" y="1343436"/>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3. Sustainability </a:t>
          </a:r>
          <a:endParaRPr lang="da-DK" sz="1800" kern="1200" dirty="0"/>
        </a:p>
      </dsp:txBody>
      <dsp:txXfrm>
        <a:off x="4402024" y="1343436"/>
        <a:ext cx="1719530" cy="1507269"/>
      </dsp:txXfrm>
    </dsp:sp>
    <dsp:sp modelId="{F10A5CB6-9F7C-494E-8963-5D51719D9043}">
      <dsp:nvSpPr>
        <dsp:cNvPr id="0" name=""/>
        <dsp:cNvSpPr/>
      </dsp:nvSpPr>
      <dsp:spPr>
        <a:xfrm>
          <a:off x="5797115" y="634133"/>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E1D0A-4E98-4286-BE01-5778BADA1FAA}">
      <dsp:nvSpPr>
        <dsp:cNvPr id="0" name=""/>
        <dsp:cNvSpPr/>
      </dsp:nvSpPr>
      <dsp:spPr>
        <a:xfrm rot="5400000">
          <a:off x="6698134" y="253461"/>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37187-CDB6-4448-8253-05813434021E}">
      <dsp:nvSpPr>
        <dsp:cNvPr id="0" name=""/>
        <dsp:cNvSpPr/>
      </dsp:nvSpPr>
      <dsp:spPr>
        <a:xfrm>
          <a:off x="6507066" y="822541"/>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solidFill>
                <a:srgbClr val="FF0000"/>
              </a:solidFill>
            </a:rPr>
            <a:t>4. Governance and Health in All Policies </a:t>
          </a:r>
          <a:endParaRPr lang="da-DK" sz="1800" kern="1200" dirty="0">
            <a:solidFill>
              <a:srgbClr val="FF0000"/>
            </a:solidFill>
          </a:endParaRPr>
        </a:p>
      </dsp:txBody>
      <dsp:txXfrm>
        <a:off x="6507066" y="822541"/>
        <a:ext cx="1719530" cy="150726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467FC2-74FD-A642-82D8-287BE5BA14B2}" type="datetimeFigureOut">
              <a:rPr lang="en-US" smtClean="0"/>
              <a:t>6/18/2018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5656EA-BB08-7041-AC40-5BC769639A21}" type="slidenum">
              <a:rPr lang="en-US" smtClean="0"/>
              <a:t>‹#›</a:t>
            </a:fld>
            <a:endParaRPr lang="en-US"/>
          </a:p>
        </p:txBody>
      </p:sp>
    </p:spTree>
    <p:extLst>
      <p:ext uri="{BB962C8B-B14F-4D97-AF65-F5344CB8AC3E}">
        <p14:creationId xmlns:p14="http://schemas.microsoft.com/office/powerpoint/2010/main" val="3717894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B79FD-4626-7549-8C3C-513BD754350B}" type="datetimeFigureOut">
              <a:rPr lang="en-US" smtClean="0"/>
              <a:t>6/18/2018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AEDA7-70E7-2645-BCE4-C50E59BDF1E6}" type="slidenum">
              <a:rPr lang="en-US" smtClean="0"/>
              <a:t>‹#›</a:t>
            </a:fld>
            <a:endParaRPr lang="en-US"/>
          </a:p>
        </p:txBody>
      </p:sp>
    </p:spTree>
    <p:extLst>
      <p:ext uri="{BB962C8B-B14F-4D97-AF65-F5344CB8AC3E}">
        <p14:creationId xmlns:p14="http://schemas.microsoft.com/office/powerpoint/2010/main" val="3462077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ho.int/social_determinants/media/iah_tor_case_studies.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who.int/social_determinants/publications/isa/casestudies/en/" TargetMode="External"/><Relationship Id="rId5" Type="http://schemas.openxmlformats.org/officeDocument/2006/relationships/hyperlink" Target="http://www.who.int/social_determinants/media/sdhe_csw_final_report.pdf?ua=1" TargetMode="External"/><Relationship Id="rId4" Type="http://schemas.openxmlformats.org/officeDocument/2006/relationships/hyperlink" Target="http://www.who.int/social_determinants/resources/health_equity_isa_2008_en.pdf?ua=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fworld.org/pdfid/4538838d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fworld.org/pdfid/4538838d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journals.plos.org/plosmedicine/article?id=10.1371/journal.pmed.100228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1</a:t>
            </a:fld>
            <a:endParaRPr lang="en-US"/>
          </a:p>
        </p:txBody>
      </p:sp>
    </p:spTree>
    <p:extLst>
      <p:ext uri="{BB962C8B-B14F-4D97-AF65-F5344CB8AC3E}">
        <p14:creationId xmlns:p14="http://schemas.microsoft.com/office/powerpoint/2010/main" val="190110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INTERSECTORAL ACTION- 2007</a:t>
            </a:r>
          </a:p>
          <a:p>
            <a:r>
              <a:rPr lang="en-GB"/>
              <a:t> </a:t>
            </a:r>
          </a:p>
          <a:p>
            <a:r>
              <a:rPr lang="en-GB"/>
              <a:t>Intersectoral action is “a recognised relationship between part or parts of the health sector with part or parts of another sector which has been formed to take action on an issue to achieve health outcomes (or intermediate health outcomes) in a way that is more effective, efficient or sustainable than could be achieved by the health sector acting alone.” (WHO International Conference on Intersectoral Action for </a:t>
            </a:r>
          </a:p>
          <a:p>
            <a:r>
              <a:rPr lang="en-GB"/>
              <a:t>Health 1997, p. 3). </a:t>
            </a:r>
          </a:p>
          <a:p>
            <a:r>
              <a:rPr lang="en-GB" u="sng">
                <a:hlinkClick r:id="rId3"/>
              </a:rPr>
              <a:t>http://www.who.int/social_determinants/media/iah_tor_case_studies.pdf</a:t>
            </a:r>
            <a:r>
              <a:rPr lang="en-GB"/>
              <a:t> </a:t>
            </a:r>
          </a:p>
          <a:p>
            <a:r>
              <a:rPr lang="en-GB"/>
              <a:t> </a:t>
            </a:r>
          </a:p>
          <a:p>
            <a:r>
              <a:rPr lang="en-GB"/>
              <a:t>“intersectoral action for health” to refer to actions undertaken by sectors outside the health sector, possibly, but not necessarily, in collaboration with the health sector, on health or health equity outcomes or on the determinants of health or health equity  </a:t>
            </a:r>
          </a:p>
          <a:p>
            <a:r>
              <a:rPr lang="en-GB" u="sng">
                <a:hlinkClick r:id="rId4"/>
              </a:rPr>
              <a:t>http://www.who.int/social_determinants/resources/health_equity_isa_2008_en.pdf?ua=1</a:t>
            </a:r>
            <a:r>
              <a:rPr lang="en-GB"/>
              <a:t> p 3</a:t>
            </a:r>
          </a:p>
          <a:p>
            <a:r>
              <a:rPr lang="en-GB"/>
              <a:t> </a:t>
            </a:r>
          </a:p>
          <a:p>
            <a:r>
              <a:rPr lang="en-GB"/>
              <a:t> </a:t>
            </a:r>
          </a:p>
          <a:p>
            <a:r>
              <a:rPr lang="en-GB"/>
              <a:t>Another earlier paper that has this type of thinking related to definitions of intersectoral action was one WHO and PHAC commissioned  for the Commission on SDH – see:  </a:t>
            </a:r>
            <a:r>
              <a:rPr lang="en-GB" u="sng">
                <a:hlinkClick r:id="rId5"/>
              </a:rPr>
              <a:t>http://www.who.int/social_determinants/media/sdhe_csw_final_report.pdf?ua=1</a:t>
            </a:r>
            <a:r>
              <a:rPr lang="en-GB"/>
              <a:t> and Norway intersectoral action report in this list : </a:t>
            </a:r>
            <a:r>
              <a:rPr lang="en-GB" u="sng">
                <a:hlinkClick r:id="rId6"/>
              </a:rPr>
              <a:t>http://www.who.int/social_determinants/publications/isa/casestudies/en/</a:t>
            </a:r>
            <a:r>
              <a:rPr lang="en-GB"/>
              <a:t> </a:t>
            </a:r>
          </a:p>
          <a:p>
            <a:r>
              <a:rPr lang="en-GB"/>
              <a:t> </a:t>
            </a:r>
          </a:p>
          <a:p>
            <a:r>
              <a:rPr lang="en-GB"/>
              <a:t>Norway's concept of the health sector's role in intersectoral action for health is normative -  describing five responsibilities of the health sector: </a:t>
            </a:r>
          </a:p>
          <a:p>
            <a:r>
              <a:rPr lang="en-GB"/>
              <a:t>• Describe social inequalities in health and make the link to their determinants </a:t>
            </a:r>
          </a:p>
          <a:p>
            <a:r>
              <a:rPr lang="en-GB"/>
              <a:t>• Make visible the impact of other sector policies on health </a:t>
            </a:r>
          </a:p>
          <a:p>
            <a:r>
              <a:rPr lang="en-GB"/>
              <a:t>• Support intersectoral collaboration and advocate for action in other sectors </a:t>
            </a:r>
          </a:p>
          <a:p>
            <a:r>
              <a:rPr lang="en-GB"/>
              <a:t>• Strengthen preventive health service </a:t>
            </a:r>
          </a:p>
          <a:p>
            <a:r>
              <a:rPr lang="en-GB"/>
              <a:t>• Ensure equity of health systems </a:t>
            </a:r>
          </a:p>
          <a:p>
            <a:r>
              <a:rPr lang="en-GB"/>
              <a:t>The type of “leadership” role again is normative and based on assumed knowledge and mandate of health sector versus other sectors: </a:t>
            </a:r>
          </a:p>
          <a:p>
            <a:r>
              <a:rPr lang="en-GB" b="1"/>
              <a:t>The Norwegian experience is that the extent to which the health sector itself can take the leading policy role depends on the issue at hand. </a:t>
            </a:r>
            <a:endParaRPr lang="en-GB"/>
          </a:p>
          <a:p>
            <a:pPr lvl="0"/>
            <a:r>
              <a:rPr lang="en-GB"/>
              <a:t>First there are issues </a:t>
            </a:r>
            <a:r>
              <a:rPr lang="en-GB" b="1" u="sng"/>
              <a:t>where the health sector both have the knowledge about effective measures and control those means</a:t>
            </a:r>
            <a:r>
              <a:rPr lang="en-GB"/>
              <a:t>, like preventive services and measures to make health systems more equitable. Here the health sector has a natural leading role. </a:t>
            </a:r>
          </a:p>
          <a:p>
            <a:pPr lvl="0"/>
            <a:r>
              <a:rPr lang="en-GB"/>
              <a:t>Second, there are issues </a:t>
            </a:r>
            <a:r>
              <a:rPr lang="en-GB" b="1" u="sng"/>
              <a:t>where the health sector have knowledge about effective measures</a:t>
            </a:r>
            <a:r>
              <a:rPr lang="en-GB"/>
              <a:t> but do not control the arena or means for implementing the measures. Examples may be health promoting schools with physical activity, healthy school meals and, mental health programmes, smoking prevention programmes etc. In the development of policy in this field the health sector may take a lead role in promoting solutions but have to ensure close cooperation and ownership of the problem and solutions by the other sector. </a:t>
            </a:r>
          </a:p>
          <a:p>
            <a:r>
              <a:rPr lang="en-GB"/>
              <a:t>Third, </a:t>
            </a:r>
            <a:r>
              <a:rPr lang="en-GB" b="1" u="sng"/>
              <a:t>there are the determinants of health where the health sector have knowledge about the adverse health impacts of other sector policies, but where the health sector itself neither control the means for implementation nor has exact knowledge about how measures should be framed</a:t>
            </a:r>
            <a:r>
              <a:rPr lang="en-GB"/>
              <a:t>. Examples are inclusion to the labour market, reducing social inequalities in learning in schools etc. In the process of developing policies within these very up-stream policy areas the health sector may only play the role of a policy partner that on equal terms may inform the policy process with the health inequalities perspectives. </a:t>
            </a:r>
          </a:p>
        </p:txBody>
      </p:sp>
      <p:sp>
        <p:nvSpPr>
          <p:cNvPr id="4" name="Slide Number Placeholder 3"/>
          <p:cNvSpPr>
            <a:spLocks noGrp="1"/>
          </p:cNvSpPr>
          <p:nvPr>
            <p:ph type="sldNum" sz="quarter" idx="10"/>
          </p:nvPr>
        </p:nvSpPr>
        <p:spPr/>
        <p:txBody>
          <a:bodyPr/>
          <a:lstStyle/>
          <a:p>
            <a:fld id="{850AEDA7-70E7-2645-BCE4-C50E59BDF1E6}" type="slidenum">
              <a:rPr lang="en-US" smtClean="0"/>
              <a:t>25</a:t>
            </a:fld>
            <a:endParaRPr lang="en-US"/>
          </a:p>
        </p:txBody>
      </p:sp>
    </p:spTree>
    <p:extLst>
      <p:ext uri="{BB962C8B-B14F-4D97-AF65-F5344CB8AC3E}">
        <p14:creationId xmlns:p14="http://schemas.microsoft.com/office/powerpoint/2010/main" val="88700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9091" name="Notes Placeholder 2"/>
          <p:cNvSpPr>
            <a:spLocks noGrp="1"/>
          </p:cNvSpPr>
          <p:nvPr>
            <p:ph type="body" idx="1"/>
          </p:nvPr>
        </p:nvSpPr>
        <p:spPr>
          <a:noFill/>
        </p:spPr>
        <p:txBody>
          <a:bodyPr/>
          <a:lstStyle/>
          <a:p>
            <a:endParaRPr lang="en-GB" altLang="en-US" smtClean="0">
              <a:latin typeface="Arial" pitchFamily="34" charset="0"/>
              <a:ea typeface="ＭＳ Ｐゴシック" pitchFamily="34" charset="-128"/>
              <a:cs typeface="Arial" pitchFamily="34" charset="0"/>
            </a:endParaRPr>
          </a:p>
        </p:txBody>
      </p:sp>
      <p:sp>
        <p:nvSpPr>
          <p:cNvPr id="8909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64EB636-AA1D-4980-A008-4F7FB4343156}" type="slidenum">
              <a:rPr lang="en-GB" altLang="en-US" smtClean="0"/>
              <a:pPr eaLnBrk="1" hangingPunct="1"/>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4</a:t>
            </a:fld>
            <a:endParaRPr lang="en-US"/>
          </a:p>
        </p:txBody>
      </p:sp>
    </p:spTree>
    <p:extLst>
      <p:ext uri="{BB962C8B-B14F-4D97-AF65-F5344CB8AC3E}">
        <p14:creationId xmlns:p14="http://schemas.microsoft.com/office/powerpoint/2010/main" val="378855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a:t>
            </a:r>
            <a:r>
              <a:rPr lang="en-GB" smtClean="0">
                <a:hlinkClick r:id="rId3"/>
              </a:rPr>
              <a:t>www.refworld.org/pdfid/4538838d0.pdf</a:t>
            </a:r>
            <a:endParaRPr lang="en-GB" smtClean="0"/>
          </a:p>
          <a:p>
            <a:endParaRPr lang="en-GB"/>
          </a:p>
          <a:p>
            <a:endParaRPr lang="en-US" smtClean="0"/>
          </a:p>
          <a:p>
            <a:r>
              <a:rPr lang="en-US"/>
              <a:t>The Committee interprets the right to health, as defined in article 12.1, as an inclusive right extending not only to timely and appropriate health care but also to the underlying determinants of health, such as access to safe and potable water and adequate sanitation, an adequate supply of safe food, nutrition and housing, healthy occupational and environmental conditions, and access to health-related education and information, including on sexual and reproductive health. </a:t>
            </a:r>
            <a:endParaRPr lang="en-GB"/>
          </a:p>
          <a:p>
            <a:endParaRPr lang="en-US"/>
          </a:p>
          <a:p>
            <a:r>
              <a:rPr lang="en-US" smtClean="0"/>
              <a:t>Article </a:t>
            </a:r>
            <a:r>
              <a:rPr lang="en-US"/>
              <a:t>12.2 (a): The right to maternal, child and reproductive health </a:t>
            </a:r>
            <a:endParaRPr lang="en-US" smtClean="0"/>
          </a:p>
          <a:p>
            <a:endParaRPr lang="en-US"/>
          </a:p>
          <a:p>
            <a:r>
              <a:rPr lang="en-US"/>
              <a:t>Article 12.2 (b): The right to healthy natural and </a:t>
            </a:r>
            <a:r>
              <a:rPr lang="en-US" smtClean="0"/>
              <a:t>workplace environments  </a:t>
            </a:r>
          </a:p>
          <a:p>
            <a:endParaRPr lang="en-US" smtClean="0"/>
          </a:p>
          <a:p>
            <a:r>
              <a:rPr lang="en-US" smtClean="0"/>
              <a:t>Article </a:t>
            </a:r>
            <a:r>
              <a:rPr lang="en-US"/>
              <a:t>12.2 (c): The right to prevention, treatment and control of </a:t>
            </a:r>
            <a:r>
              <a:rPr lang="en-US" smtClean="0"/>
              <a:t>diseases</a:t>
            </a:r>
          </a:p>
          <a:p>
            <a:r>
              <a:rPr lang="en-US" smtClean="0"/>
              <a:t> </a:t>
            </a:r>
            <a:endParaRPr lang="en-US"/>
          </a:p>
          <a:p>
            <a:endParaRPr lang="en-US" smtClean="0"/>
          </a:p>
          <a:p>
            <a:r>
              <a:rPr lang="en-US"/>
              <a:t>Article 12.2 (d): The right to health facilities, goods and services</a:t>
            </a:r>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5</a:t>
            </a:fld>
            <a:endParaRPr lang="en-US"/>
          </a:p>
        </p:txBody>
      </p:sp>
    </p:spTree>
    <p:extLst>
      <p:ext uri="{BB962C8B-B14F-4D97-AF65-F5344CB8AC3E}">
        <p14:creationId xmlns:p14="http://schemas.microsoft.com/office/powerpoint/2010/main" val="10333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a:t>
            </a:r>
            <a:r>
              <a:rPr lang="en-GB" smtClean="0">
                <a:hlinkClick r:id="rId3"/>
              </a:rPr>
              <a:t>www.refworld.org/pdfid/4538838d0.pdf</a:t>
            </a:r>
            <a:endParaRPr lang="en-GB" smtClean="0"/>
          </a:p>
          <a:p>
            <a:endParaRPr lang="en-GB"/>
          </a:p>
          <a:p>
            <a:endParaRPr lang="en-US" smtClean="0"/>
          </a:p>
          <a:p>
            <a:r>
              <a:rPr lang="en-US"/>
              <a:t>The Committee interprets the right to health, as defined in article 12.1, as an inclusive right extending not only to timely and appropriate health care but also to the underlying determinants of health, such as access to safe and potable water and adequate sanitation, an adequate supply of safe food, nutrition and housing, healthy occupational and environmental conditions, and access to health-related education and information, including on sexual and reproductive health. </a:t>
            </a:r>
            <a:endParaRPr lang="en-GB"/>
          </a:p>
          <a:p>
            <a:endParaRPr lang="en-US"/>
          </a:p>
          <a:p>
            <a:r>
              <a:rPr lang="en-US" smtClean="0"/>
              <a:t>Article </a:t>
            </a:r>
            <a:r>
              <a:rPr lang="en-US"/>
              <a:t>12.2 (a): The right to maternal, child and reproductive health </a:t>
            </a:r>
            <a:endParaRPr lang="en-US" smtClean="0"/>
          </a:p>
          <a:p>
            <a:endParaRPr lang="en-US"/>
          </a:p>
          <a:p>
            <a:r>
              <a:rPr lang="en-US"/>
              <a:t>Article 12.2 (b): The right to healthy natural and </a:t>
            </a:r>
            <a:r>
              <a:rPr lang="en-US" smtClean="0"/>
              <a:t>workplace environments  </a:t>
            </a:r>
          </a:p>
          <a:p>
            <a:endParaRPr lang="en-US" smtClean="0"/>
          </a:p>
          <a:p>
            <a:r>
              <a:rPr lang="en-US" smtClean="0"/>
              <a:t>Article </a:t>
            </a:r>
            <a:r>
              <a:rPr lang="en-US"/>
              <a:t>12.2 (c): The right to prevention, treatment and control of </a:t>
            </a:r>
            <a:r>
              <a:rPr lang="en-US" smtClean="0"/>
              <a:t>diseases</a:t>
            </a:r>
          </a:p>
          <a:p>
            <a:r>
              <a:rPr lang="en-US" smtClean="0"/>
              <a:t> </a:t>
            </a:r>
            <a:endParaRPr lang="en-US"/>
          </a:p>
          <a:p>
            <a:endParaRPr lang="en-US" smtClean="0"/>
          </a:p>
          <a:p>
            <a:r>
              <a:rPr lang="en-US"/>
              <a:t>Article 12.2 (d): The right to health facilities, goods and services</a:t>
            </a:r>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6</a:t>
            </a:fld>
            <a:endParaRPr lang="en-US"/>
          </a:p>
        </p:txBody>
      </p:sp>
    </p:spTree>
    <p:extLst>
      <p:ext uri="{BB962C8B-B14F-4D97-AF65-F5344CB8AC3E}">
        <p14:creationId xmlns:p14="http://schemas.microsoft.com/office/powerpoint/2010/main" val="10333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8</a:t>
            </a:fld>
            <a:endParaRPr lang="en-US"/>
          </a:p>
        </p:txBody>
      </p:sp>
    </p:spTree>
    <p:extLst>
      <p:ext uri="{BB962C8B-B14F-4D97-AF65-F5344CB8AC3E}">
        <p14:creationId xmlns:p14="http://schemas.microsoft.com/office/powerpoint/2010/main" val="389768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solidFill>
                  <a:schemeClr val="tx2"/>
                </a:solidFill>
                <a:hlinkClick r:id="rId3"/>
              </a:rPr>
              <a:t>http://journals.plos.org/plosmedicine/article?id=10.1371/journal.pmed.1002285</a:t>
            </a:r>
            <a:endParaRPr lang="en-GB" i="1">
              <a:solidFill>
                <a:schemeClr val="tx2"/>
              </a:solidFill>
            </a:endParaRPr>
          </a:p>
          <a:p>
            <a:pPr lvl="0"/>
            <a:r>
              <a:rPr lang="en-US" i="1">
                <a:solidFill>
                  <a:schemeClr val="tx2"/>
                </a:solidFill>
              </a:rPr>
              <a:t>..“a recognised relationship between part or parts of the health sector with part or parts of another sector which has been formed to take action on an issue to achieve health outcomes (or intermediate health outcomes) in a way that is more effective, efficient or sustainable than could be achieved by the health sector acting alone.”</a:t>
            </a:r>
            <a:endParaRPr lang="en-GB" smtClean="0"/>
          </a:p>
          <a:p>
            <a:pPr lvl="0"/>
            <a:r>
              <a:rPr lang="en-GB" smtClean="0"/>
              <a:t>Health </a:t>
            </a:r>
            <a:r>
              <a:rPr lang="en-GB"/>
              <a:t>sector as a minimal actor in contexts where other individual sectors undertake their core business (such as ensuring children attend school and learn well for the education sector or access to clean power for the energy sector) and have spillover effects for health;</a:t>
            </a:r>
          </a:p>
          <a:p>
            <a:pPr lvl="0"/>
            <a:r>
              <a:rPr lang="en-GB"/>
              <a:t>Health sector as a supporting actor, e.g., for cross sectoral policies to address structural forces and social norms that affect all of society, including those that drive disparities;</a:t>
            </a:r>
          </a:p>
          <a:p>
            <a:pPr lvl="0"/>
            <a:r>
              <a:rPr lang="en-GB"/>
              <a:t>Health sector as a bilateral or trilateral partner, for example, in contexts where collaboration is required between two or more sectors to produce joint or “co-benefits” and to maximise health benefits (such as the use of cleaner stoves to reduce indoor air pollution, sexuality education in schools, or tobacco taxation to improve both health and revenues);</a:t>
            </a:r>
          </a:p>
          <a:p>
            <a:pPr lvl="0"/>
            <a:r>
              <a:rPr lang="en-GB"/>
              <a:t>Health sector as a lead actor, e.g., in contexts where collaboration with other sectors is essential for the health sector to deliver its core mandate in delivering health services (such as ensuring adequate water and energy supplies to health facilities or road infrastructure for access).</a:t>
            </a:r>
          </a:p>
          <a:p>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9</a:t>
            </a:fld>
            <a:endParaRPr lang="en-US"/>
          </a:p>
        </p:txBody>
      </p:sp>
    </p:spTree>
    <p:extLst>
      <p:ext uri="{BB962C8B-B14F-4D97-AF65-F5344CB8AC3E}">
        <p14:creationId xmlns:p14="http://schemas.microsoft.com/office/powerpoint/2010/main" val="47873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20</a:t>
            </a:fld>
            <a:endParaRPr lang="en-US"/>
          </a:p>
        </p:txBody>
      </p:sp>
    </p:spTree>
    <p:extLst>
      <p:ext uri="{BB962C8B-B14F-4D97-AF65-F5344CB8AC3E}">
        <p14:creationId xmlns:p14="http://schemas.microsoft.com/office/powerpoint/2010/main" val="252462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AEDA7-70E7-2645-BCE4-C50E59BDF1E6}" type="slidenum">
              <a:rPr lang="en-US" smtClean="0"/>
              <a:t>21</a:t>
            </a:fld>
            <a:endParaRPr lang="en-US"/>
          </a:p>
        </p:txBody>
      </p:sp>
    </p:spTree>
    <p:extLst>
      <p:ext uri="{BB962C8B-B14F-4D97-AF65-F5344CB8AC3E}">
        <p14:creationId xmlns:p14="http://schemas.microsoft.com/office/powerpoint/2010/main" val="174858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smtClean="0"/>
              <a:t>Title of the session</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Facilitators/organizers of the session</a:t>
            </a:r>
            <a:endParaRPr lang="en-US" dirty="0"/>
          </a:p>
        </p:txBody>
      </p:sp>
      <p:sp>
        <p:nvSpPr>
          <p:cNvPr id="4" name="Date Placeholder 3"/>
          <p:cNvSpPr>
            <a:spLocks noGrp="1"/>
          </p:cNvSpPr>
          <p:nvPr>
            <p:ph type="dt" sz="half" idx="10"/>
          </p:nvPr>
        </p:nvSpPr>
        <p:spPr/>
        <p:txBody>
          <a:bodyPr/>
          <a:lstStyle/>
          <a:p>
            <a:fld id="{E145F12E-6F0E-E543-82C7-6CF09AB653F3}" type="datetime1">
              <a:rPr lang="en-GB" smtClean="0"/>
              <a:t>18/06/2018</a:t>
            </a:fld>
            <a:endParaRPr lang="en-US"/>
          </a:p>
        </p:txBody>
      </p:sp>
      <p:sp>
        <p:nvSpPr>
          <p:cNvPr id="6" name="Slide Number Placeholder 5"/>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218882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3734E-0F60-A649-BBE3-1A16DBBCE41F}" type="datetime1">
              <a:rPr lang="en-GB" smtClean="0"/>
              <a:t>18/06/2018</a:t>
            </a:fld>
            <a:endParaRPr lang="en-US"/>
          </a:p>
        </p:txBody>
      </p:sp>
      <p:sp>
        <p:nvSpPr>
          <p:cNvPr id="6" name="Slide Number Placeholder 5"/>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30626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5E6B8-7F6B-4D43-B236-A49CE913972C}" type="datetime1">
              <a:rPr lang="en-GB" smtClean="0"/>
              <a:t>18/06/2018</a:t>
            </a:fld>
            <a:endParaRPr lang="en-US"/>
          </a:p>
        </p:txBody>
      </p:sp>
      <p:sp>
        <p:nvSpPr>
          <p:cNvPr id="6" name="Slide Number Placeholder 5"/>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160037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6" name="Slide Number Placeholder 5"/>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194031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CD3DA-9BC9-0649-A6E0-E4930ECAF894}" type="datetime1">
              <a:rPr lang="en-GB" smtClean="0"/>
              <a:t>18/06/2018</a:t>
            </a:fld>
            <a:endParaRPr lang="en-US"/>
          </a:p>
        </p:txBody>
      </p:sp>
      <p:sp>
        <p:nvSpPr>
          <p:cNvPr id="6" name="Slide Number Placeholder 5"/>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31285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388424" y="6356350"/>
            <a:ext cx="298376" cy="365125"/>
          </a:xfrm>
        </p:spPr>
        <p:txBody>
          <a:bodyPr/>
          <a:lstStyle/>
          <a:p>
            <a:fld id="{41212A5A-F9B5-467C-81F6-A6659102D0DB}" type="slidenum">
              <a:rPr lang="en-US" smtClean="0"/>
              <a:t>‹#›</a:t>
            </a:fld>
            <a:endParaRPr lang="en-US"/>
          </a:p>
        </p:txBody>
      </p:sp>
      <p:sp>
        <p:nvSpPr>
          <p:cNvPr id="6" name="Date Placeholder 5"/>
          <p:cNvSpPr>
            <a:spLocks noGrp="1"/>
          </p:cNvSpPr>
          <p:nvPr>
            <p:ph type="dt" sz="half" idx="13"/>
          </p:nvPr>
        </p:nvSpPr>
        <p:spPr/>
        <p:txBody>
          <a:bodyPr/>
          <a:lstStyle/>
          <a:p>
            <a:fld id="{276FBFC0-1D2C-4C49-8935-F694111864CD}" type="datetime1">
              <a:rPr lang="en-GB" smtClean="0"/>
              <a:t>18/06/2018</a:t>
            </a:fld>
            <a:endParaRPr lang="en-US"/>
          </a:p>
        </p:txBody>
      </p:sp>
    </p:spTree>
    <p:extLst>
      <p:ext uri="{BB962C8B-B14F-4D97-AF65-F5344CB8AC3E}">
        <p14:creationId xmlns:p14="http://schemas.microsoft.com/office/powerpoint/2010/main" val="143054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75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75C9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B674E8-4F8F-4B49-93BA-7194E65A418B}" type="datetime1">
              <a:rPr lang="en-GB" smtClean="0"/>
              <a:t>18/06/2018</a:t>
            </a:fld>
            <a:endParaRPr lang="en-US"/>
          </a:p>
        </p:txBody>
      </p:sp>
      <p:sp>
        <p:nvSpPr>
          <p:cNvPr id="9" name="Slide Number Placeholder 8"/>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113782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273A1-5181-6544-A4EE-754CD4FBE5F8}"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381326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B3B77-C1CA-714E-B093-DC99FB9D89BC}" type="datetime1">
              <a:rPr lang="en-GB" smtClean="0"/>
              <a:t>18/06/2018</a:t>
            </a:fld>
            <a:endParaRPr lang="en-US"/>
          </a:p>
        </p:txBody>
      </p:sp>
      <p:sp>
        <p:nvSpPr>
          <p:cNvPr id="4" name="Slide Number Placeholder 3"/>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40522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1B7E5-D150-1E4F-9E83-91EEC4D63162}" type="datetime1">
              <a:rPr lang="en-GB" smtClean="0"/>
              <a:t>18/06/2018</a:t>
            </a:fld>
            <a:endParaRPr lang="en-US"/>
          </a:p>
        </p:txBody>
      </p:sp>
      <p:sp>
        <p:nvSpPr>
          <p:cNvPr id="7" name="Slide Number Placeholder 6"/>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73349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BB9C3-BA29-724B-BB8E-3994CE4AF875}" type="datetime1">
              <a:rPr lang="en-GB" smtClean="0"/>
              <a:t>18/06/2018</a:t>
            </a:fld>
            <a:endParaRPr lang="en-US"/>
          </a:p>
        </p:txBody>
      </p:sp>
      <p:sp>
        <p:nvSpPr>
          <p:cNvPr id="7" name="Slide Number Placeholder 6"/>
          <p:cNvSpPr>
            <a:spLocks noGrp="1"/>
          </p:cNvSpPr>
          <p:nvPr>
            <p:ph type="sldNum" sz="quarter" idx="12"/>
          </p:nvPr>
        </p:nvSpPr>
        <p:spPr/>
        <p:txBody>
          <a:bodyPr/>
          <a:lstStyle/>
          <a:p>
            <a:fld id="{41212A5A-F9B5-467C-81F6-A6659102D0DB}" type="slidenum">
              <a:rPr lang="en-US" smtClean="0"/>
              <a:t>‹#›</a:t>
            </a:fld>
            <a:endParaRPr lang="en-US"/>
          </a:p>
        </p:txBody>
      </p:sp>
    </p:spTree>
    <p:extLst>
      <p:ext uri="{BB962C8B-B14F-4D97-AF65-F5344CB8AC3E}">
        <p14:creationId xmlns:p14="http://schemas.microsoft.com/office/powerpoint/2010/main" val="406755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FBFC0-1D2C-4C49-8935-F694111864CD}" type="datetime1">
              <a:rPr lang="en-GB" smtClean="0"/>
              <a:t>18/06/2018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12A5A-F9B5-467C-81F6-A6659102D0DB}"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1720" y="5805264"/>
            <a:ext cx="5004048" cy="535433"/>
          </a:xfrm>
          <a:prstGeom prst="rect">
            <a:avLst/>
          </a:prstGeom>
        </p:spPr>
      </p:pic>
      <p:sp>
        <p:nvSpPr>
          <p:cNvPr id="9" name="Footer Placeholder 4"/>
          <p:cNvSpPr txBox="1">
            <a:spLocks/>
          </p:cNvSpPr>
          <p:nvPr/>
        </p:nvSpPr>
        <p:spPr>
          <a:xfrm>
            <a:off x="2832263" y="6381328"/>
            <a:ext cx="3456384" cy="37347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Health in All Policies workshop: the case of air pollution, urban health, and sustainability </a:t>
            </a:r>
            <a:br>
              <a:rPr lang="en-US" dirty="0" smtClean="0"/>
            </a:br>
            <a:r>
              <a:rPr lang="en-US" dirty="0" smtClean="0"/>
              <a:t>18-20 June 2018, Washington DC</a:t>
            </a:r>
            <a:endParaRPr lang="en-US" dirty="0"/>
          </a:p>
        </p:txBody>
      </p:sp>
    </p:spTree>
    <p:extLst>
      <p:ext uri="{BB962C8B-B14F-4D97-AF65-F5344CB8AC3E}">
        <p14:creationId xmlns:p14="http://schemas.microsoft.com/office/powerpoint/2010/main" val="213938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rgbClr val="275C9D"/>
          </a:solidFill>
          <a:latin typeface="+mj-lt"/>
          <a:ea typeface="+mj-ea"/>
          <a:cs typeface="+mj-cs"/>
        </a:defRPr>
      </a:lvl1pPr>
    </p:titleStyle>
    <p:bodyStyle>
      <a:lvl1pPr marL="342900" indent="-342900" algn="l" defTabSz="914400" rtl="0" eaLnBrk="1" latinLnBrk="0" hangingPunct="1">
        <a:spcBef>
          <a:spcPct val="20000"/>
        </a:spcBef>
        <a:buClr>
          <a:srgbClr val="275C9D"/>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jpeg"/><Relationship Id="rId7" Type="http://schemas.openxmlformats.org/officeDocument/2006/relationships/diagramQuickStyle" Target="../diagrams/quickStyle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 concepts (introduction to Health in All Policies)</a:t>
            </a:r>
            <a:endParaRPr lang="en-US" dirty="0"/>
          </a:p>
        </p:txBody>
      </p:sp>
      <p:sp>
        <p:nvSpPr>
          <p:cNvPr id="3" name="Subtitle 2"/>
          <p:cNvSpPr>
            <a:spLocks noGrp="1"/>
          </p:cNvSpPr>
          <p:nvPr>
            <p:ph type="subTitle" idx="1"/>
          </p:nvPr>
        </p:nvSpPr>
        <p:spPr/>
        <p:txBody>
          <a:bodyPr/>
          <a:lstStyle/>
          <a:p>
            <a:r>
              <a:rPr lang="en-GB" dirty="0"/>
              <a:t>Session </a:t>
            </a:r>
            <a:r>
              <a:rPr lang="en-GB" dirty="0" smtClean="0"/>
              <a:t>1.1 Nicole Valentine</a:t>
            </a:r>
            <a:endParaRPr lang="en-US" dirty="0"/>
          </a:p>
        </p:txBody>
      </p:sp>
      <p:sp>
        <p:nvSpPr>
          <p:cNvPr id="4" name="Date Placeholder 3"/>
          <p:cNvSpPr>
            <a:spLocks noGrp="1"/>
          </p:cNvSpPr>
          <p:nvPr>
            <p:ph type="dt" sz="half" idx="10"/>
          </p:nvPr>
        </p:nvSpPr>
        <p:spPr/>
        <p:txBody>
          <a:bodyPr/>
          <a:lstStyle/>
          <a:p>
            <a:fld id="{C893C21D-AB90-AE43-A400-EC159D7BA99D}" type="datetime1">
              <a:rPr lang="en-GB" smtClean="0"/>
              <a:t>18/06/2018</a:t>
            </a:fld>
            <a:endParaRPr lang="en-US" dirty="0"/>
          </a:p>
        </p:txBody>
      </p:sp>
      <p:sp>
        <p:nvSpPr>
          <p:cNvPr id="5" name="Slide Number Placeholder 4"/>
          <p:cNvSpPr>
            <a:spLocks noGrp="1"/>
          </p:cNvSpPr>
          <p:nvPr>
            <p:ph type="sldNum" sz="quarter" idx="12"/>
          </p:nvPr>
        </p:nvSpPr>
        <p:spPr/>
        <p:txBody>
          <a:bodyPr/>
          <a:lstStyle/>
          <a:p>
            <a:fld id="{41212A5A-F9B5-467C-81F6-A6659102D0DB}" type="slidenum">
              <a:rPr lang="en-US" smtClean="0"/>
              <a:t>1</a:t>
            </a:fld>
            <a:endParaRPr lang="en-US"/>
          </a:p>
        </p:txBody>
      </p:sp>
    </p:spTree>
    <p:extLst>
      <p:ext uri="{BB962C8B-B14F-4D97-AF65-F5344CB8AC3E}">
        <p14:creationId xmlns:p14="http://schemas.microsoft.com/office/powerpoint/2010/main" val="3896657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Multisectoral / intersectoral</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Whole-of-government </a:t>
            </a:r>
          </a:p>
          <a:p>
            <a:pPr marL="0" indent="0">
              <a:buNone/>
            </a:pPr>
            <a:r>
              <a:rPr lang="en-US" sz="2800" i="1" dirty="0" smtClean="0">
                <a:solidFill>
                  <a:schemeClr val="tx2"/>
                </a:solidFill>
              </a:rPr>
              <a:t>..approach </a:t>
            </a:r>
            <a:r>
              <a:rPr lang="en-US" sz="2800" i="1" dirty="0">
                <a:solidFill>
                  <a:schemeClr val="tx2"/>
                </a:solidFill>
              </a:rPr>
              <a:t>refers to the coordinated efforts of two or more sectors within government to improve health outcomes. This can include working across different levels of </a:t>
            </a:r>
            <a:r>
              <a:rPr lang="en-US" sz="2800" i="1" dirty="0" smtClean="0">
                <a:solidFill>
                  <a:schemeClr val="tx2"/>
                </a:solidFill>
              </a:rPr>
              <a:t>government. </a:t>
            </a:r>
            <a:r>
              <a:rPr lang="en-US" sz="2800" i="1" dirty="0">
                <a:solidFill>
                  <a:schemeClr val="tx2"/>
                </a:solidFill>
              </a:rPr>
              <a:t>Joined-up government and healthy public policies are similar terms used in the </a:t>
            </a:r>
            <a:r>
              <a:rPr lang="en-US" sz="2800" i="1" dirty="0" err="1">
                <a:solidFill>
                  <a:schemeClr val="tx2"/>
                </a:solidFill>
              </a:rPr>
              <a:t>HiAP</a:t>
            </a:r>
            <a:r>
              <a:rPr lang="en-US" sz="2800" i="1" dirty="0">
                <a:solidFill>
                  <a:schemeClr val="tx2"/>
                </a:solidFill>
              </a:rPr>
              <a:t> literature. 	</a:t>
            </a:r>
          </a:p>
          <a:p>
            <a:pPr marL="0" indent="0">
              <a:buNone/>
            </a:pPr>
            <a:r>
              <a:rPr lang="en-GB" dirty="0"/>
              <a:t>Whole-of-society </a:t>
            </a:r>
          </a:p>
          <a:p>
            <a:pPr marL="0" indent="0">
              <a:buNone/>
            </a:pPr>
            <a:r>
              <a:rPr lang="en-US" sz="2800" i="1" dirty="0" smtClean="0">
                <a:solidFill>
                  <a:schemeClr val="tx2"/>
                </a:solidFill>
              </a:rPr>
              <a:t>..approach </a:t>
            </a:r>
            <a:r>
              <a:rPr lang="en-US" sz="2800" i="1" dirty="0">
                <a:solidFill>
                  <a:schemeClr val="tx2"/>
                </a:solidFill>
              </a:rPr>
              <a:t>refers to coordinated efforts to improve health by multiple stakeholders within and outside government that may also be from several sectors. 	</a:t>
            </a:r>
          </a:p>
          <a:p>
            <a:endParaRPr lang="en-GB" dirty="0"/>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10</a:t>
            </a:fld>
            <a:endParaRPr lang="en-US"/>
          </a:p>
        </p:txBody>
      </p:sp>
    </p:spTree>
    <p:extLst>
      <p:ext uri="{BB962C8B-B14F-4D97-AF65-F5344CB8AC3E}">
        <p14:creationId xmlns:p14="http://schemas.microsoft.com/office/powerpoint/2010/main" val="121044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60" t="15313" r="14461" b="8360"/>
          <a:stretch/>
        </p:blipFill>
        <p:spPr bwMode="auto">
          <a:xfrm>
            <a:off x="8632" y="116631"/>
            <a:ext cx="8464368" cy="674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44208" y="2708920"/>
            <a:ext cx="2286000" cy="1477328"/>
          </a:xfrm>
          <a:prstGeom prst="rect">
            <a:avLst/>
          </a:prstGeom>
        </p:spPr>
        <p:txBody>
          <a:bodyPr wrap="square">
            <a:spAutoFit/>
          </a:bodyPr>
          <a:lstStyle/>
          <a:p>
            <a:endParaRPr lang="en-GB"/>
          </a:p>
          <a:p>
            <a:r>
              <a:rPr lang="en-GB" smtClean="0">
                <a:latin typeface="+mj-lt"/>
              </a:rPr>
              <a:t>Adapted from Solar, Valentine, Rice, Albrecht 2009, and SA Government</a:t>
            </a:r>
            <a:endParaRPr lang="en-GB" i="1">
              <a:latin typeface="+mn-lt"/>
            </a:endParaRPr>
          </a:p>
        </p:txBody>
      </p:sp>
    </p:spTree>
    <p:extLst>
      <p:ext uri="{BB962C8B-B14F-4D97-AF65-F5344CB8AC3E}">
        <p14:creationId xmlns:p14="http://schemas.microsoft.com/office/powerpoint/2010/main" val="199141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363272" cy="1301006"/>
          </a:xfrm>
        </p:spPr>
        <p:txBody>
          <a:bodyPr>
            <a:normAutofit/>
          </a:bodyPr>
          <a:lstStyle/>
          <a:p>
            <a:r>
              <a:rPr lang="en-GB" dirty="0" smtClean="0"/>
              <a:t>Intersectoral and integrated</a:t>
            </a:r>
            <a:endParaRPr lang="en-GB" dirty="0"/>
          </a:p>
        </p:txBody>
      </p:sp>
      <p:sp>
        <p:nvSpPr>
          <p:cNvPr id="3" name="Content Placeholder 2"/>
          <p:cNvSpPr>
            <a:spLocks noGrp="1"/>
          </p:cNvSpPr>
          <p:nvPr>
            <p:ph idx="1"/>
          </p:nvPr>
        </p:nvSpPr>
        <p:spPr/>
        <p:txBody>
          <a:bodyPr>
            <a:normAutofit/>
          </a:bodyPr>
          <a:lstStyle/>
          <a:p>
            <a:r>
              <a:rPr lang="en-US" dirty="0" smtClean="0">
                <a:solidFill>
                  <a:schemeClr val="accent1"/>
                </a:solidFill>
              </a:rPr>
              <a:t>.. management </a:t>
            </a:r>
            <a:r>
              <a:rPr lang="en-US" dirty="0">
                <a:solidFill>
                  <a:schemeClr val="accent1"/>
                </a:solidFill>
              </a:rPr>
              <a:t>of cross-cutting issues in public policy </a:t>
            </a:r>
            <a:r>
              <a:rPr lang="en-US" dirty="0" smtClean="0">
                <a:solidFill>
                  <a:schemeClr val="accent1"/>
                </a:solidFill>
              </a:rPr>
              <a:t>transcending </a:t>
            </a:r>
            <a:r>
              <a:rPr lang="en-US" dirty="0">
                <a:solidFill>
                  <a:schemeClr val="accent1"/>
                </a:solidFill>
              </a:rPr>
              <a:t>the boundaries of established policy fields, </a:t>
            </a:r>
            <a:r>
              <a:rPr lang="en-US" dirty="0" smtClean="0">
                <a:solidFill>
                  <a:schemeClr val="accent1"/>
                </a:solidFill>
              </a:rPr>
              <a:t>or which </a:t>
            </a:r>
            <a:r>
              <a:rPr lang="en-US" dirty="0">
                <a:solidFill>
                  <a:schemeClr val="accent1"/>
                </a:solidFill>
              </a:rPr>
              <a:t>often do not correspond to the institutional responsibilities of individual departments. </a:t>
            </a:r>
          </a:p>
          <a:p>
            <a:pPr lvl="1"/>
            <a:r>
              <a:rPr lang="en-US" dirty="0" smtClean="0"/>
              <a:t>Horizontal</a:t>
            </a:r>
          </a:p>
          <a:p>
            <a:pPr lvl="1"/>
            <a:r>
              <a:rPr lang="en-US" dirty="0" smtClean="0"/>
              <a:t>Vertical</a:t>
            </a:r>
            <a:endParaRPr lang="en-US" dirty="0"/>
          </a:p>
          <a:p>
            <a:endParaRPr lang="en-GB" dirty="0"/>
          </a:p>
        </p:txBody>
      </p:sp>
    </p:spTree>
    <p:extLst>
      <p:ext uri="{BB962C8B-B14F-4D97-AF65-F5344CB8AC3E}">
        <p14:creationId xmlns:p14="http://schemas.microsoft.com/office/powerpoint/2010/main" val="3899288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379"/>
            <a:ext cx="2416909" cy="1812682"/>
          </a:xfrm>
          <a:prstGeom prst="rect">
            <a:avLst/>
          </a:prstGeom>
        </p:spPr>
      </p:pic>
      <p:sp>
        <p:nvSpPr>
          <p:cNvPr id="4" name="Title 3"/>
          <p:cNvSpPr>
            <a:spLocks noGrp="1"/>
          </p:cNvSpPr>
          <p:nvPr>
            <p:ph type="title"/>
          </p:nvPr>
        </p:nvSpPr>
        <p:spPr>
          <a:xfrm>
            <a:off x="3491880" y="274638"/>
            <a:ext cx="5338936" cy="1143000"/>
          </a:xfrm>
        </p:spPr>
        <p:txBody>
          <a:bodyPr>
            <a:normAutofit fontScale="90000"/>
          </a:bodyPr>
          <a:lstStyle/>
          <a:p>
            <a:r>
              <a:rPr lang="en-GB" dirty="0" smtClean="0">
                <a:latin typeface="Browallia New" panose="020B0604020202020204" pitchFamily="34" charset="-34"/>
                <a:cs typeface="Browallia New" panose="020B0604020202020204" pitchFamily="34" charset="-34"/>
              </a:rPr>
              <a:t>Conditions that favour effective intersectoral collaboration</a:t>
            </a:r>
            <a:endParaRPr lang="en-GB" dirty="0">
              <a:latin typeface="Browallia New" panose="020B0604020202020204" pitchFamily="34" charset="-34"/>
              <a:cs typeface="Browallia New" panose="020B0604020202020204" pitchFamily="34" charset="-34"/>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59614" y="260648"/>
            <a:ext cx="928010" cy="1152128"/>
          </a:xfrm>
          <a:prstGeom prst="rect">
            <a:avLst/>
          </a:prstGeom>
          <a:noFill/>
          <a:ln>
            <a:noFill/>
          </a:ln>
        </p:spPr>
      </p:pic>
      <p:pic>
        <p:nvPicPr>
          <p:cNvPr id="7" name="Picture 6"/>
          <p:cNvPicPr/>
          <p:nvPr/>
        </p:nvPicPr>
        <p:blipFill rotWithShape="1">
          <a:blip r:embed="rId4"/>
          <a:srcRect l="29979" t="71949" r="19030" b="15632"/>
          <a:stretch/>
        </p:blipFill>
        <p:spPr bwMode="auto">
          <a:xfrm>
            <a:off x="2051720" y="6087571"/>
            <a:ext cx="4770755" cy="725805"/>
          </a:xfrm>
          <a:prstGeom prst="rect">
            <a:avLst/>
          </a:prstGeom>
          <a:ln>
            <a:noFill/>
          </a:ln>
          <a:extLst>
            <a:ext uri="{53640926-AAD7-44D8-BBD7-CCE9431645EC}">
              <a14:shadowObscured xmlns:a14="http://schemas.microsoft.com/office/drawing/2010/main"/>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881538348"/>
              </p:ext>
            </p:extLst>
          </p:nvPr>
        </p:nvGraphicFramePr>
        <p:xfrm>
          <a:off x="457200" y="1495325"/>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64959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14</a:t>
            </a:fld>
            <a:endParaRPr lang="en-US"/>
          </a:p>
        </p:txBody>
      </p:sp>
      <p:sp>
        <p:nvSpPr>
          <p:cNvPr id="6" name="Titel 1"/>
          <p:cNvSpPr txBox="1">
            <a:spLocks/>
          </p:cNvSpPr>
          <p:nvPr/>
        </p:nvSpPr>
        <p:spPr>
          <a:xfrm>
            <a:off x="6096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275C9D"/>
                </a:solidFill>
                <a:latin typeface="+mj-lt"/>
                <a:ea typeface="+mj-ea"/>
                <a:cs typeface="+mj-cs"/>
              </a:defRPr>
            </a:lvl1pPr>
          </a:lstStyle>
          <a:p>
            <a:r>
              <a:rPr lang="en-GB" smtClean="0"/>
              <a:t>Overview</a:t>
            </a:r>
            <a:endParaRPr lang="da-DK" dirty="0"/>
          </a:p>
        </p:txBody>
      </p:sp>
      <p:graphicFrame>
        <p:nvGraphicFramePr>
          <p:cNvPr id="7" name="Pladsholder til indhold 3"/>
          <p:cNvGraphicFramePr>
            <a:graphicFrameLocks noGrp="1"/>
          </p:cNvGraphicFramePr>
          <p:nvPr>
            <p:ph idx="1"/>
            <p:extLst>
              <p:ext uri="{D42A27DB-BD31-4B8C-83A1-F6EECF244321}">
                <p14:modId xmlns:p14="http://schemas.microsoft.com/office/powerpoint/2010/main" val="16925734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6607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B3B77-C1CA-714E-B093-DC99FB9D89BC}" type="datetime1">
              <a:rPr lang="en-GB" smtClean="0"/>
              <a:t>18/06/2018</a:t>
            </a:fld>
            <a:endParaRPr lang="en-US"/>
          </a:p>
        </p:txBody>
      </p:sp>
      <p:sp>
        <p:nvSpPr>
          <p:cNvPr id="3" name="Slide Number Placeholder 2"/>
          <p:cNvSpPr>
            <a:spLocks noGrp="1"/>
          </p:cNvSpPr>
          <p:nvPr>
            <p:ph type="sldNum" sz="quarter" idx="12"/>
          </p:nvPr>
        </p:nvSpPr>
        <p:spPr/>
        <p:txBody>
          <a:bodyPr/>
          <a:lstStyle/>
          <a:p>
            <a:fld id="{41212A5A-F9B5-467C-81F6-A6659102D0DB}" type="slidenum">
              <a:rPr lang="en-US" smtClean="0"/>
              <a:t>15</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315" t="12081" r="11240" b="3919"/>
          <a:stretch/>
        </p:blipFill>
        <p:spPr bwMode="auto">
          <a:xfrm>
            <a:off x="251520" y="1556792"/>
            <a:ext cx="6732240" cy="477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0"/>
            <a:ext cx="8640960" cy="1631216"/>
          </a:xfrm>
          <a:prstGeom prst="rect">
            <a:avLst/>
          </a:prstGeom>
        </p:spPr>
        <p:txBody>
          <a:bodyPr wrap="square">
            <a:spAutoFit/>
          </a:bodyPr>
          <a:lstStyle/>
          <a:p>
            <a:r>
              <a:rPr lang="en-US" sz="2800" dirty="0" smtClean="0">
                <a:solidFill>
                  <a:srgbClr val="0070C0"/>
                </a:solidFill>
              </a:rPr>
              <a:t>Sustainability and the resource envelopes</a:t>
            </a:r>
            <a:endParaRPr lang="en-US" sz="3600" dirty="0"/>
          </a:p>
          <a:p>
            <a:r>
              <a:rPr lang="en-US" sz="2400" dirty="0"/>
              <a:t>	Development is sustainable when it “meets the needs of the present without compromising the ability of future generations to meet their own </a:t>
            </a:r>
            <a:r>
              <a:rPr lang="en-US" sz="2400" dirty="0" smtClean="0"/>
              <a:t>needs“</a:t>
            </a:r>
          </a:p>
        </p:txBody>
      </p:sp>
      <p:sp>
        <p:nvSpPr>
          <p:cNvPr id="5" name="Rectangle 4"/>
          <p:cNvSpPr/>
          <p:nvPr/>
        </p:nvSpPr>
        <p:spPr>
          <a:xfrm>
            <a:off x="7150406" y="2060848"/>
            <a:ext cx="1979712" cy="3139321"/>
          </a:xfrm>
          <a:prstGeom prst="rect">
            <a:avLst/>
          </a:prstGeom>
        </p:spPr>
        <p:txBody>
          <a:bodyPr wrap="square">
            <a:spAutoFit/>
          </a:bodyPr>
          <a:lstStyle/>
          <a:p>
            <a:r>
              <a:rPr lang="en-US" i="1" dirty="0">
                <a:solidFill>
                  <a:schemeClr val="tx2"/>
                </a:solidFill>
              </a:rPr>
              <a:t>[The World Commission on Environment and Development 1987; Commission on the Measurement of Economic Performance and Social Progress / Joseph Stiglitz] </a:t>
            </a:r>
          </a:p>
        </p:txBody>
      </p:sp>
    </p:spTree>
    <p:extLst>
      <p:ext uri="{BB962C8B-B14F-4D97-AF65-F5344CB8AC3E}">
        <p14:creationId xmlns:p14="http://schemas.microsoft.com/office/powerpoint/2010/main" val="3929751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Sustainability and health</a:t>
            </a:r>
            <a:endParaRPr lang="en-GB"/>
          </a:p>
        </p:txBody>
      </p:sp>
      <p:sp>
        <p:nvSpPr>
          <p:cNvPr id="3" name="Content Placeholder 2"/>
          <p:cNvSpPr>
            <a:spLocks noGrp="1"/>
          </p:cNvSpPr>
          <p:nvPr>
            <p:ph idx="1"/>
          </p:nvPr>
        </p:nvSpPr>
        <p:spPr/>
        <p:txBody>
          <a:bodyPr/>
          <a:lstStyle/>
          <a:p>
            <a:pPr marL="0" indent="0">
              <a:buNone/>
            </a:pPr>
            <a:r>
              <a:rPr lang="en-GB" smtClean="0"/>
              <a:t>Policy coherence</a:t>
            </a:r>
            <a:endParaRPr lang="en-GB"/>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16</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91440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753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smtClean="0"/>
              <a:t>Air pollution, cities, health, equity</a:t>
            </a:r>
            <a:endParaRPr lang="en-GB"/>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17</a:t>
            </a:fld>
            <a:endParaRPr lang="en-US"/>
          </a:p>
        </p:txBody>
      </p:sp>
      <p:sp>
        <p:nvSpPr>
          <p:cNvPr id="6" name="TextBox 5"/>
          <p:cNvSpPr txBox="1"/>
          <p:nvPr/>
        </p:nvSpPr>
        <p:spPr>
          <a:xfrm>
            <a:off x="1392523" y="1450099"/>
            <a:ext cx="6564645" cy="830643"/>
          </a:xfrm>
          <a:prstGeom prst="rect">
            <a:avLst/>
          </a:prstGeom>
          <a:noFill/>
        </p:spPr>
        <p:txBody>
          <a:bodyPr wrap="square" lIns="91088" tIns="45545" rIns="91088" bIns="45545" rtlCol="0">
            <a:spAutoFit/>
          </a:bodyPr>
          <a:lstStyle/>
          <a:p>
            <a:pPr marL="569287" indent="-569287" algn="l" rtl="0">
              <a:buFont typeface="Arial" panose="020B0604020202020204" pitchFamily="34" charset="0"/>
              <a:buChar char="•"/>
            </a:pPr>
            <a:r>
              <a:rPr lang="en-GB" sz="2400" b="0" i="0" dirty="0">
                <a:solidFill>
                  <a:schemeClr val="accent1">
                    <a:lumMod val="50000"/>
                  </a:schemeClr>
                </a:solidFill>
              </a:rPr>
              <a:t>Affordable and clean energy</a:t>
            </a:r>
            <a:r>
              <a:rPr lang="en-GB" sz="2400" b="0" i="0" dirty="0">
                <a:solidFill>
                  <a:srgbClr val="FF0000"/>
                </a:solidFill>
              </a:rPr>
              <a:t> </a:t>
            </a:r>
            <a:r>
              <a:rPr lang="en-GB" sz="2400" b="0" i="0" dirty="0"/>
              <a:t>for all for healthy homes and lives</a:t>
            </a:r>
          </a:p>
        </p:txBody>
      </p:sp>
      <p:pic>
        <p:nvPicPr>
          <p:cNvPr id="7" name="Picture 5" descr="D:\SDG resources\SDG icons\SDG_Icons-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401" y="1397339"/>
            <a:ext cx="958943" cy="11996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58268" y="2834018"/>
            <a:ext cx="7609502" cy="1199975"/>
          </a:xfrm>
          <a:prstGeom prst="rect">
            <a:avLst/>
          </a:prstGeom>
          <a:noFill/>
        </p:spPr>
        <p:txBody>
          <a:bodyPr wrap="square" lIns="91088" tIns="45545" rIns="91088" bIns="45545" rtlCol="0">
            <a:spAutoFit/>
          </a:bodyPr>
          <a:lstStyle/>
          <a:p>
            <a:pPr marL="569287" indent="-569287" algn="l" rtl="0">
              <a:buFont typeface="Arial" panose="020B0604020202020204" pitchFamily="34" charset="0"/>
              <a:buChar char="•"/>
            </a:pPr>
            <a:r>
              <a:rPr lang="en-GB" sz="2400" b="0" i="0" smtClean="0">
                <a:solidFill>
                  <a:srgbClr val="F4750C"/>
                </a:solidFill>
              </a:rPr>
              <a:t>Sustainable cities and communities</a:t>
            </a:r>
            <a:r>
              <a:rPr lang="en-GB" sz="2400" b="0" i="0" smtClean="0">
                <a:solidFill>
                  <a:srgbClr val="FF0000"/>
                </a:solidFill>
              </a:rPr>
              <a:t> </a:t>
            </a:r>
            <a:r>
              <a:rPr lang="en-GB" sz="2400" b="0" i="0" smtClean="0"/>
              <a:t>with healthy urban planning, clean air, adequate housing and more active living </a:t>
            </a:r>
            <a:endParaRPr lang="en-GB" sz="2400" b="0" i="0" dirty="0"/>
          </a:p>
        </p:txBody>
      </p:sp>
      <p:pic>
        <p:nvPicPr>
          <p:cNvPr id="9" name="Picture 7" descr="D:\SDG resources\SDG icons\SDG_Icons-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30" y="3103210"/>
            <a:ext cx="958944" cy="1065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SDG resources\SDG icons\SDG_Icons-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30" y="4524278"/>
            <a:ext cx="1048695" cy="11369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75656" y="4565542"/>
            <a:ext cx="7592114" cy="1199975"/>
          </a:xfrm>
          <a:prstGeom prst="rect">
            <a:avLst/>
          </a:prstGeom>
          <a:noFill/>
        </p:spPr>
        <p:txBody>
          <a:bodyPr wrap="square" lIns="91088" tIns="45545" rIns="91088" bIns="45545" rtlCol="0">
            <a:spAutoFit/>
          </a:bodyPr>
          <a:lstStyle/>
          <a:p>
            <a:pPr marL="569287" indent="-569287" algn="l" rtl="0">
              <a:buFont typeface="Arial" panose="020B0604020202020204" pitchFamily="34" charset="0"/>
              <a:buChar char="•"/>
            </a:pPr>
            <a:r>
              <a:rPr lang="en-GB" sz="2400" b="0" i="0" dirty="0">
                <a:solidFill>
                  <a:srgbClr val="CC0066"/>
                </a:solidFill>
              </a:rPr>
              <a:t>Reduced </a:t>
            </a:r>
            <a:r>
              <a:rPr lang="en-GB" sz="2400" b="0" i="0">
                <a:solidFill>
                  <a:srgbClr val="CC0066"/>
                </a:solidFill>
              </a:rPr>
              <a:t>inequalities </a:t>
            </a:r>
            <a:r>
              <a:rPr lang="en-GB" sz="2400" b="0" i="0" smtClean="0">
                <a:solidFill>
                  <a:srgbClr val="CC0066"/>
                </a:solidFill>
              </a:rPr>
              <a:t>through involvement of citizens </a:t>
            </a:r>
            <a:r>
              <a:rPr lang="en-GB" sz="2400" b="0" i="0" smtClean="0"/>
              <a:t>in decisions on access </a:t>
            </a:r>
            <a:r>
              <a:rPr lang="en-GB" sz="2400" b="0" i="0"/>
              <a:t>to </a:t>
            </a:r>
            <a:r>
              <a:rPr lang="en-GB" sz="2400" b="0" i="0" smtClean="0"/>
              <a:t>services and resources for health</a:t>
            </a:r>
            <a:endParaRPr lang="en-GB" sz="2400" b="0" i="0" dirty="0"/>
          </a:p>
        </p:txBody>
      </p:sp>
    </p:spTree>
    <p:extLst>
      <p:ext uri="{BB962C8B-B14F-4D97-AF65-F5344CB8AC3E}">
        <p14:creationId xmlns:p14="http://schemas.microsoft.com/office/powerpoint/2010/main" val="2518028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Sustainable Development International Governance</a:t>
            </a:r>
            <a:endParaRPr lang="en-GB"/>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40768"/>
            <a:ext cx="86487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182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19</a:t>
            </a:fld>
            <a:endParaRPr lang="en-US"/>
          </a:p>
        </p:txBody>
      </p:sp>
      <p:sp>
        <p:nvSpPr>
          <p:cNvPr id="6" name="Titel 1"/>
          <p:cNvSpPr txBox="1">
            <a:spLocks/>
          </p:cNvSpPr>
          <p:nvPr/>
        </p:nvSpPr>
        <p:spPr>
          <a:xfrm>
            <a:off x="6096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275C9D"/>
                </a:solidFill>
                <a:latin typeface="+mj-lt"/>
                <a:ea typeface="+mj-ea"/>
                <a:cs typeface="+mj-cs"/>
              </a:defRPr>
            </a:lvl1pPr>
          </a:lstStyle>
          <a:p>
            <a:r>
              <a:rPr lang="en-GB" smtClean="0"/>
              <a:t>Overview</a:t>
            </a:r>
            <a:endParaRPr lang="da-DK" dirty="0"/>
          </a:p>
        </p:txBody>
      </p:sp>
      <p:graphicFrame>
        <p:nvGraphicFramePr>
          <p:cNvPr id="7" name="Pladsholder til indhold 3"/>
          <p:cNvGraphicFramePr>
            <a:graphicFrameLocks noGrp="1"/>
          </p:cNvGraphicFramePr>
          <p:nvPr>
            <p:ph idx="1"/>
            <p:extLst>
              <p:ext uri="{D42A27DB-BD31-4B8C-83A1-F6EECF244321}">
                <p14:modId xmlns:p14="http://schemas.microsoft.com/office/powerpoint/2010/main" val="30474341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4005064"/>
            <a:ext cx="43243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7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2</a:t>
            </a:fld>
            <a:endParaRPr lang="en-US"/>
          </a:p>
        </p:txBody>
      </p:sp>
      <p:sp>
        <p:nvSpPr>
          <p:cNvPr id="6" name="Titel 1"/>
          <p:cNvSpPr txBox="1">
            <a:spLocks/>
          </p:cNvSpPr>
          <p:nvPr/>
        </p:nvSpPr>
        <p:spPr>
          <a:xfrm>
            <a:off x="6096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275C9D"/>
                </a:solidFill>
                <a:latin typeface="+mj-lt"/>
                <a:ea typeface="+mj-ea"/>
                <a:cs typeface="+mj-cs"/>
              </a:defRPr>
            </a:lvl1pPr>
          </a:lstStyle>
          <a:p>
            <a:r>
              <a:rPr lang="en-GB" smtClean="0"/>
              <a:t>Overview</a:t>
            </a:r>
            <a:endParaRPr lang="da-DK" dirty="0"/>
          </a:p>
        </p:txBody>
      </p:sp>
      <p:graphicFrame>
        <p:nvGraphicFramePr>
          <p:cNvPr id="7" name="Pladsholder til indhold 3"/>
          <p:cNvGraphicFramePr>
            <a:graphicFrameLocks noGrp="1"/>
          </p:cNvGraphicFramePr>
          <p:nvPr>
            <p:ph idx="1"/>
            <p:extLst>
              <p:ext uri="{D42A27DB-BD31-4B8C-83A1-F6EECF244321}">
                <p14:modId xmlns:p14="http://schemas.microsoft.com/office/powerpoint/2010/main" val="14075704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990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332656"/>
            <a:ext cx="4320480" cy="1143000"/>
          </a:xfrm>
        </p:spPr>
        <p:txBody>
          <a:bodyPr>
            <a:normAutofit fontScale="90000"/>
          </a:bodyPr>
          <a:lstStyle/>
          <a:p>
            <a:r>
              <a:rPr lang="en-GB" smtClean="0"/>
              <a:t>Policy </a:t>
            </a:r>
            <a:br>
              <a:rPr lang="en-GB" smtClean="0"/>
            </a:br>
            <a:r>
              <a:rPr lang="en-GB" smtClean="0"/>
              <a:t>Cycle</a:t>
            </a:r>
            <a:endParaRPr lang="en-GB"/>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20</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460057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656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4581128"/>
            <a:ext cx="5292588" cy="864096"/>
          </a:xfrm>
          <a:ln>
            <a:solidFill>
              <a:srgbClr val="C00000"/>
            </a:solidFill>
          </a:ln>
        </p:spPr>
        <p:txBody>
          <a:bodyPr>
            <a:normAutofit/>
          </a:bodyPr>
          <a:lstStyle/>
          <a:p>
            <a:pPr marL="0" indent="0">
              <a:buNone/>
            </a:pPr>
            <a:endParaRPr lang="en-US" sz="800" b="1" dirty="0">
              <a:solidFill>
                <a:srgbClr val="C00000"/>
              </a:solidFill>
            </a:endParaRPr>
          </a:p>
          <a:p>
            <a:pPr marL="0" indent="0">
              <a:buNone/>
            </a:pPr>
            <a:r>
              <a:rPr lang="en-US" sz="2000" dirty="0" smtClean="0"/>
              <a:t>      Creating opportunities for </a:t>
            </a:r>
            <a:r>
              <a:rPr lang="en-US" sz="2000" b="1" dirty="0" smtClean="0">
                <a:solidFill>
                  <a:srgbClr val="C00000"/>
                </a:solidFill>
              </a:rPr>
              <a:t>mutual gain</a:t>
            </a:r>
          </a:p>
          <a:p>
            <a:pPr marL="0" indent="0">
              <a:buNone/>
            </a:pPr>
            <a:endParaRPr lang="en-US" b="1" dirty="0" smtClean="0">
              <a:solidFill>
                <a:srgbClr val="C00000"/>
              </a:solidFill>
            </a:endParaRPr>
          </a:p>
          <a:p>
            <a:pPr marL="0" indent="0">
              <a:buNone/>
            </a:pPr>
            <a:endParaRPr lang="en-US" b="1" dirty="0" smtClean="0">
              <a:solidFill>
                <a:srgbClr val="C00000"/>
              </a:solidFill>
            </a:endParaRPr>
          </a:p>
          <a:p>
            <a:endParaRPr lang="en-GB" dirty="0"/>
          </a:p>
        </p:txBody>
      </p:sp>
      <p:sp>
        <p:nvSpPr>
          <p:cNvPr id="5" name="TextBox 4"/>
          <p:cNvSpPr txBox="1"/>
          <p:nvPr/>
        </p:nvSpPr>
        <p:spPr>
          <a:xfrm>
            <a:off x="578538" y="1587242"/>
            <a:ext cx="6120680" cy="954107"/>
          </a:xfrm>
          <a:prstGeom prst="rect">
            <a:avLst/>
          </a:prstGeom>
          <a:noFill/>
          <a:ln>
            <a:solidFill>
              <a:srgbClr val="C00000"/>
            </a:solidFill>
          </a:ln>
        </p:spPr>
        <p:txBody>
          <a:bodyPr wrap="square" rtlCol="0">
            <a:spAutoFit/>
          </a:bodyPr>
          <a:lstStyle/>
          <a:p>
            <a:endParaRPr lang="en-US" b="1" dirty="0" smtClean="0">
              <a:solidFill>
                <a:srgbClr val="C00000"/>
              </a:solidFill>
            </a:endParaRPr>
          </a:p>
          <a:p>
            <a:r>
              <a:rPr lang="en-US" sz="2000" b="1" dirty="0">
                <a:solidFill>
                  <a:srgbClr val="C00000"/>
                </a:solidFill>
              </a:rPr>
              <a:t> </a:t>
            </a:r>
            <a:r>
              <a:rPr lang="en-US" sz="2000" b="1" dirty="0" smtClean="0">
                <a:solidFill>
                  <a:srgbClr val="C00000"/>
                </a:solidFill>
              </a:rPr>
              <a:t>   Negotiating </a:t>
            </a:r>
            <a:r>
              <a:rPr lang="en-US" sz="2000" b="1" dirty="0">
                <a:solidFill>
                  <a:srgbClr val="C00000"/>
                </a:solidFill>
              </a:rPr>
              <a:t>for health </a:t>
            </a:r>
            <a:r>
              <a:rPr lang="en-US" sz="2000" dirty="0"/>
              <a:t>in the face of other </a:t>
            </a:r>
            <a:r>
              <a:rPr lang="en-US" sz="2000" dirty="0" smtClean="0"/>
              <a:t>interests   </a:t>
            </a:r>
            <a:endParaRPr lang="en-US" sz="2000" dirty="0"/>
          </a:p>
          <a:p>
            <a:endParaRPr lang="en-GB" dirty="0"/>
          </a:p>
        </p:txBody>
      </p:sp>
      <p:sp>
        <p:nvSpPr>
          <p:cNvPr id="6" name="TextBox 5"/>
          <p:cNvSpPr txBox="1"/>
          <p:nvPr/>
        </p:nvSpPr>
        <p:spPr>
          <a:xfrm>
            <a:off x="2627784" y="2873197"/>
            <a:ext cx="5904656" cy="1323439"/>
          </a:xfrm>
          <a:prstGeom prst="rect">
            <a:avLst/>
          </a:prstGeom>
          <a:noFill/>
          <a:ln>
            <a:solidFill>
              <a:srgbClr val="C00000"/>
            </a:solidFill>
          </a:ln>
        </p:spPr>
        <p:txBody>
          <a:bodyPr wrap="square" rtlCol="0">
            <a:spAutoFit/>
          </a:bodyPr>
          <a:lstStyle/>
          <a:p>
            <a:endParaRPr lang="en-US" b="1" dirty="0" smtClean="0">
              <a:solidFill>
                <a:srgbClr val="C00000"/>
              </a:solidFill>
            </a:endParaRPr>
          </a:p>
          <a:p>
            <a:r>
              <a:rPr lang="en-US" sz="2400" b="1" dirty="0">
                <a:solidFill>
                  <a:srgbClr val="C00000"/>
                </a:solidFill>
              </a:rPr>
              <a:t> </a:t>
            </a:r>
            <a:r>
              <a:rPr lang="en-US" sz="2400" b="1" dirty="0" smtClean="0">
                <a:solidFill>
                  <a:srgbClr val="C00000"/>
                </a:solidFill>
              </a:rPr>
              <a:t>     </a:t>
            </a:r>
            <a:r>
              <a:rPr lang="en-US" sz="2000" b="1" dirty="0" smtClean="0">
                <a:solidFill>
                  <a:srgbClr val="C00000"/>
                </a:solidFill>
              </a:rPr>
              <a:t>Building </a:t>
            </a:r>
            <a:r>
              <a:rPr lang="en-US" sz="2000" b="1" dirty="0">
                <a:solidFill>
                  <a:srgbClr val="C00000"/>
                </a:solidFill>
              </a:rPr>
              <a:t>relationships and alliances </a:t>
            </a:r>
            <a:r>
              <a:rPr lang="en-US" sz="2000" dirty="0"/>
              <a:t>for </a:t>
            </a:r>
            <a:r>
              <a:rPr lang="en-US" sz="2000" dirty="0" smtClean="0"/>
              <a:t>health</a:t>
            </a:r>
          </a:p>
          <a:p>
            <a:r>
              <a:rPr lang="en-US" sz="2000" dirty="0"/>
              <a:t> </a:t>
            </a:r>
            <a:r>
              <a:rPr lang="en-US" sz="2000" dirty="0" smtClean="0"/>
              <a:t>     outcomes </a:t>
            </a:r>
            <a:r>
              <a:rPr lang="en-US" sz="2000" dirty="0"/>
              <a:t>and addressing health </a:t>
            </a:r>
            <a:r>
              <a:rPr lang="en-US" sz="2000" dirty="0" smtClean="0"/>
              <a:t>determinants    </a:t>
            </a:r>
            <a:endParaRPr lang="en-US" sz="20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794" y="1338805"/>
            <a:ext cx="2077802" cy="14509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365104"/>
            <a:ext cx="2208233" cy="110411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30" y="2839289"/>
            <a:ext cx="1728574" cy="1323439"/>
          </a:xfrm>
          <a:prstGeom prst="rect">
            <a:avLst/>
          </a:prstGeom>
        </p:spPr>
      </p:pic>
      <p:sp>
        <p:nvSpPr>
          <p:cNvPr id="7" name="Title 6"/>
          <p:cNvSpPr>
            <a:spLocks noGrp="1"/>
          </p:cNvSpPr>
          <p:nvPr>
            <p:ph type="title"/>
          </p:nvPr>
        </p:nvSpPr>
        <p:spPr/>
        <p:txBody>
          <a:bodyPr/>
          <a:lstStyle/>
          <a:p>
            <a:r>
              <a:rPr lang="en-GB" smtClean="0"/>
              <a:t>Health Diplomacy</a:t>
            </a:r>
            <a:endParaRPr lang="en-GB"/>
          </a:p>
        </p:txBody>
      </p:sp>
    </p:spTree>
    <p:extLst>
      <p:ext uri="{BB962C8B-B14F-4D97-AF65-F5344CB8AC3E}">
        <p14:creationId xmlns:p14="http://schemas.microsoft.com/office/powerpoint/2010/main" val="281726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Policy window</a:t>
            </a:r>
            <a:endParaRPr lang="en-GB"/>
          </a:p>
        </p:txBody>
      </p:sp>
      <p:sp>
        <p:nvSpPr>
          <p:cNvPr id="3" name="Date Placeholder 2"/>
          <p:cNvSpPr>
            <a:spLocks noGrp="1"/>
          </p:cNvSpPr>
          <p:nvPr>
            <p:ph type="dt" sz="half" idx="10"/>
          </p:nvPr>
        </p:nvSpPr>
        <p:spPr/>
        <p:txBody>
          <a:bodyPr/>
          <a:lstStyle/>
          <a:p>
            <a:fld id="{718273A1-5181-6544-A4EE-754CD4FBE5F8}" type="datetime1">
              <a:rPr lang="en-GB" smtClean="0"/>
              <a:t>18/06/2018</a:t>
            </a:fld>
            <a:endParaRPr lang="en-US"/>
          </a:p>
        </p:txBody>
      </p:sp>
      <p:sp>
        <p:nvSpPr>
          <p:cNvPr id="4" name="Slide Number Placeholder 3"/>
          <p:cNvSpPr>
            <a:spLocks noGrp="1"/>
          </p:cNvSpPr>
          <p:nvPr>
            <p:ph type="sldNum" sz="quarter" idx="12"/>
          </p:nvPr>
        </p:nvSpPr>
        <p:spPr/>
        <p:txBody>
          <a:bodyPr/>
          <a:lstStyle/>
          <a:p>
            <a:fld id="{41212A5A-F9B5-467C-81F6-A6659102D0DB}" type="slidenum">
              <a:rPr lang="en-US" smtClean="0"/>
              <a:t>22</a:t>
            </a:fld>
            <a:endParaRPr lang="en-US"/>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4058"/>
          <a:stretch/>
        </p:blipFill>
        <p:spPr bwMode="auto">
          <a:xfrm>
            <a:off x="923018" y="1412776"/>
            <a:ext cx="7064044" cy="430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09415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85" t="20926" r="8542" b="12222"/>
          <a:stretch/>
        </p:blipFill>
        <p:spPr bwMode="auto">
          <a:xfrm>
            <a:off x="539552" y="1750169"/>
            <a:ext cx="7971078" cy="453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10291" y="60276"/>
            <a:ext cx="8229600" cy="901700"/>
          </a:xfrm>
        </p:spPr>
        <p:txBody>
          <a:bodyPr>
            <a:normAutofit/>
          </a:bodyPr>
          <a:lstStyle/>
          <a:p>
            <a:r>
              <a:rPr lang="en-GB"/>
              <a:t>Equity</a:t>
            </a:r>
            <a:endParaRPr lang="da-DK" dirty="0"/>
          </a:p>
        </p:txBody>
      </p:sp>
      <p:sp>
        <p:nvSpPr>
          <p:cNvPr id="3" name="Rectangle 2"/>
          <p:cNvSpPr/>
          <p:nvPr/>
        </p:nvSpPr>
        <p:spPr>
          <a:xfrm>
            <a:off x="164278" y="836712"/>
            <a:ext cx="8712968" cy="830997"/>
          </a:xfrm>
          <a:prstGeom prst="rect">
            <a:avLst/>
          </a:prstGeom>
        </p:spPr>
        <p:txBody>
          <a:bodyPr wrap="square">
            <a:spAutoFit/>
          </a:bodyPr>
          <a:lstStyle/>
          <a:p>
            <a:r>
              <a:rPr lang="en-US" sz="2400" i="1" dirty="0" smtClean="0"/>
              <a:t>Systematic </a:t>
            </a:r>
            <a:r>
              <a:rPr lang="en-US" sz="2400" i="1" dirty="0"/>
              <a:t>diffe</a:t>
            </a:r>
            <a:r>
              <a:rPr lang="en-US" sz="2400" i="1" dirty="0" smtClean="0"/>
              <a:t>rences </a:t>
            </a:r>
            <a:r>
              <a:rPr lang="en-US" sz="2400" i="1" dirty="0"/>
              <a:t>in health that are </a:t>
            </a:r>
            <a:r>
              <a:rPr lang="en-US" sz="2400" i="1" dirty="0" smtClean="0"/>
              <a:t>avoidable or remedial  and unfair</a:t>
            </a:r>
            <a:endParaRPr lang="en-US" sz="2400" i="1" dirty="0"/>
          </a:p>
        </p:txBody>
      </p:sp>
    </p:spTree>
    <p:extLst>
      <p:ext uri="{BB962C8B-B14F-4D97-AF65-F5344CB8AC3E}">
        <p14:creationId xmlns:p14="http://schemas.microsoft.com/office/powerpoint/2010/main" val="3255845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048"/>
            <a:ext cx="8229600" cy="1143000"/>
          </a:xfrm>
        </p:spPr>
        <p:txBody>
          <a:bodyPr>
            <a:noAutofit/>
          </a:bodyPr>
          <a:lstStyle/>
          <a:p>
            <a:r>
              <a:rPr lang="en-GB" smtClean="0"/>
              <a:t>Governance.. </a:t>
            </a:r>
            <a:r>
              <a:rPr lang="en-GB" dirty="0" smtClean="0"/>
              <a:t>(</a:t>
            </a:r>
            <a:r>
              <a:rPr lang="en-GB" dirty="0" err="1" smtClean="0"/>
              <a:t>and..for</a:t>
            </a:r>
            <a:r>
              <a:rPr lang="en-GB" dirty="0" smtClean="0"/>
              <a:t> </a:t>
            </a:r>
            <a:r>
              <a:rPr lang="en-GB" dirty="0" err="1" smtClean="0"/>
              <a:t>HiAP</a:t>
            </a:r>
            <a:r>
              <a:rPr lang="en-GB" dirty="0" smtClean="0"/>
              <a:t>)</a:t>
            </a:r>
            <a:endParaRPr lang="en-GB" dirty="0"/>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24</a:t>
            </a:fld>
            <a:endParaRPr lang="en-US"/>
          </a:p>
        </p:txBody>
      </p:sp>
      <p:sp>
        <p:nvSpPr>
          <p:cNvPr id="6" name="Content Placeholder 5"/>
          <p:cNvSpPr>
            <a:spLocks noGrp="1"/>
          </p:cNvSpPr>
          <p:nvPr>
            <p:ph idx="1"/>
          </p:nvPr>
        </p:nvSpPr>
        <p:spPr>
          <a:xfrm>
            <a:off x="323528" y="1268760"/>
            <a:ext cx="8229600" cy="4525963"/>
          </a:xfrm>
        </p:spPr>
        <p:txBody>
          <a:bodyPr>
            <a:normAutofit/>
          </a:bodyPr>
          <a:lstStyle/>
          <a:p>
            <a:pPr marL="0" indent="0">
              <a:buNone/>
            </a:pPr>
            <a:r>
              <a:rPr lang="en-GB" dirty="0">
                <a:solidFill>
                  <a:schemeClr val="tx2"/>
                </a:solidFill>
              </a:rPr>
              <a:t>1. collaboration</a:t>
            </a:r>
          </a:p>
          <a:p>
            <a:pPr marL="0" indent="0">
              <a:buNone/>
            </a:pPr>
            <a:r>
              <a:rPr lang="en-US" dirty="0">
                <a:solidFill>
                  <a:schemeClr val="tx2"/>
                </a:solidFill>
              </a:rPr>
              <a:t>2. citizen engagement</a:t>
            </a:r>
          </a:p>
          <a:p>
            <a:pPr marL="0" indent="0">
              <a:buNone/>
            </a:pPr>
            <a:r>
              <a:rPr lang="en-US" dirty="0">
                <a:solidFill>
                  <a:schemeClr val="tx2"/>
                </a:solidFill>
              </a:rPr>
              <a:t>3. a mix of regulation and persuasion</a:t>
            </a:r>
          </a:p>
          <a:p>
            <a:pPr marL="0" indent="0">
              <a:buNone/>
            </a:pPr>
            <a:r>
              <a:rPr lang="en-US" dirty="0">
                <a:solidFill>
                  <a:schemeClr val="tx2"/>
                </a:solidFill>
              </a:rPr>
              <a:t>4. independent agencies and expert bodies</a:t>
            </a:r>
          </a:p>
          <a:p>
            <a:pPr marL="0" indent="0">
              <a:buNone/>
            </a:pPr>
            <a:r>
              <a:rPr lang="en-US" dirty="0">
                <a:solidFill>
                  <a:schemeClr val="tx2"/>
                </a:solidFill>
              </a:rPr>
              <a:t>5. adaptive policies, resilient structures and foresight</a:t>
            </a:r>
          </a:p>
          <a:p>
            <a:pPr marL="0" indent="0" algn="r">
              <a:buNone/>
            </a:pPr>
            <a:r>
              <a:rPr lang="en-US" sz="2700" dirty="0"/>
              <a:t>“Smart governance for health” – </a:t>
            </a:r>
            <a:r>
              <a:rPr lang="en-US" sz="2700" dirty="0" err="1"/>
              <a:t>Kickbush,EURO</a:t>
            </a:r>
            <a:r>
              <a:rPr lang="en-US" sz="2700" dirty="0"/>
              <a:t> 2014</a:t>
            </a:r>
          </a:p>
        </p:txBody>
      </p:sp>
    </p:spTree>
    <p:extLst>
      <p:ext uri="{BB962C8B-B14F-4D97-AF65-F5344CB8AC3E}">
        <p14:creationId xmlns:p14="http://schemas.microsoft.com/office/powerpoint/2010/main" val="420351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392"/>
            <a:ext cx="8229600" cy="1143000"/>
          </a:xfrm>
        </p:spPr>
        <p:txBody>
          <a:bodyPr/>
          <a:lstStyle/>
          <a:p>
            <a:r>
              <a:rPr lang="en-GB" dirty="0" err="1" smtClean="0"/>
              <a:t>HiAP</a:t>
            </a:r>
            <a:endParaRPr lang="en-GB" dirty="0"/>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25</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756" y="696474"/>
            <a:ext cx="6192688" cy="5112568"/>
          </a:xfrm>
          <a:prstGeom prst="rect">
            <a:avLst/>
          </a:prstGeom>
          <a:noFill/>
        </p:spPr>
      </p:pic>
      <p:sp>
        <p:nvSpPr>
          <p:cNvPr id="8" name="Rectangle 7"/>
          <p:cNvSpPr/>
          <p:nvPr/>
        </p:nvSpPr>
        <p:spPr>
          <a:xfrm>
            <a:off x="6228184" y="836712"/>
            <a:ext cx="3257138" cy="4832092"/>
          </a:xfrm>
          <a:prstGeom prst="rect">
            <a:avLst/>
          </a:prstGeom>
        </p:spPr>
        <p:txBody>
          <a:bodyPr wrap="square">
            <a:spAutoFit/>
          </a:bodyPr>
          <a:lstStyle/>
          <a:p>
            <a:pPr marL="285750" indent="-285750">
              <a:buFont typeface="Arial" panose="020B0604020202020204" pitchFamily="34" charset="0"/>
              <a:buChar char="•"/>
            </a:pPr>
            <a:r>
              <a:rPr lang="en-US" sz="2800" dirty="0" smtClean="0"/>
              <a:t>systematically </a:t>
            </a:r>
            <a:r>
              <a:rPr lang="en-US" sz="2800" dirty="0"/>
              <a:t>takes into account the health implications of </a:t>
            </a:r>
            <a:r>
              <a:rPr lang="en-US" sz="2800" dirty="0" smtClean="0"/>
              <a:t>decisions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seeks synergies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avoids </a:t>
            </a:r>
            <a:r>
              <a:rPr lang="en-US" sz="2800" dirty="0"/>
              <a:t>harmful health </a:t>
            </a:r>
            <a:r>
              <a:rPr lang="en-US" sz="2800" dirty="0" smtClean="0"/>
              <a:t>impacts</a:t>
            </a:r>
            <a:endParaRPr lang="en-US" sz="2800" dirty="0"/>
          </a:p>
        </p:txBody>
      </p:sp>
    </p:spTree>
    <p:extLst>
      <p:ext uri="{BB962C8B-B14F-4D97-AF65-F5344CB8AC3E}">
        <p14:creationId xmlns:p14="http://schemas.microsoft.com/office/powerpoint/2010/main" val="394689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413"/>
          </a:xfrm>
          <a:solidFill>
            <a:srgbClr val="16BDE4"/>
          </a:solidFill>
        </p:spPr>
        <p:txBody>
          <a:bodyPr lIns="91440" tIns="45720" rIns="91440" bIns="45720" rtlCol="0">
            <a:noAutofit/>
          </a:bodyPr>
          <a:lstStyle/>
          <a:p>
            <a:pPr algn="l">
              <a:defRPr/>
            </a:pPr>
            <a:r>
              <a:rPr lang="en-AU" dirty="0" smtClean="0"/>
              <a:t>Global Agendas, SDH</a:t>
            </a:r>
            <a:endParaRPr lang="en-GB" dirty="0"/>
          </a:p>
        </p:txBody>
      </p:sp>
      <p:pic>
        <p:nvPicPr>
          <p:cNvPr id="1026" name="Picture 2"/>
          <p:cNvPicPr>
            <a:picLocks noGrp="1" noChangeAspect="1" noChangeArrowheads="1"/>
          </p:cNvPicPr>
          <p:nvPr>
            <p:ph idx="1"/>
          </p:nvPr>
        </p:nvPicPr>
        <p:blipFill rotWithShape="1">
          <a:blip r:embed="rId3"/>
          <a:srcRect l="26219" t="23482" r="20315" b="16389"/>
          <a:stretch/>
        </p:blipFill>
        <p:spPr>
          <a:xfrm>
            <a:off x="107950" y="1428750"/>
            <a:ext cx="6944924" cy="4880570"/>
          </a:xfrm>
          <a:extLst/>
        </p:spPr>
      </p:pic>
      <p:sp>
        <p:nvSpPr>
          <p:cNvPr id="50180" name="Rectangle 4"/>
          <p:cNvSpPr>
            <a:spLocks noChangeArrowheads="1"/>
          </p:cNvSpPr>
          <p:nvPr/>
        </p:nvSpPr>
        <p:spPr bwMode="auto">
          <a:xfrm>
            <a:off x="6372200" y="5027613"/>
            <a:ext cx="2606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400" i="1"/>
              <a:t>Source: </a:t>
            </a:r>
            <a:r>
              <a:rPr lang="en-US" altLang="en-US" sz="1400" i="1" smtClean="0"/>
              <a:t>Adapted from Solar</a:t>
            </a:r>
            <a:r>
              <a:rPr lang="en-US" altLang="en-US" sz="1400" i="1"/>
              <a:t>, Valentine (2013)</a:t>
            </a:r>
            <a:endParaRPr lang="en-GB" altLang="en-US" sz="1400" i="1"/>
          </a:p>
        </p:txBody>
      </p:sp>
      <p:pic>
        <p:nvPicPr>
          <p:cNvPr id="50181" name="Picture 3"/>
          <p:cNvPicPr>
            <a:picLocks noChangeAspect="1" noChangeArrowheads="1"/>
          </p:cNvPicPr>
          <p:nvPr/>
        </p:nvPicPr>
        <p:blipFill>
          <a:blip r:embed="rId4">
            <a:extLst>
              <a:ext uri="{28A0092B-C50C-407E-A947-70E740481C1C}">
                <a14:useLocalDpi xmlns:a14="http://schemas.microsoft.com/office/drawing/2010/main" val="0"/>
              </a:ext>
            </a:extLst>
          </a:blip>
          <a:srcRect l="17905" t="13838" r="16013" b="23474"/>
          <a:stretch>
            <a:fillRect/>
          </a:stretch>
        </p:blipFill>
        <p:spPr bwMode="auto">
          <a:xfrm>
            <a:off x="5983288" y="106363"/>
            <a:ext cx="2914650" cy="17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2" name="TextBox 5"/>
          <p:cNvSpPr txBox="1">
            <a:spLocks noChangeArrowheads="1"/>
          </p:cNvSpPr>
          <p:nvPr/>
        </p:nvSpPr>
        <p:spPr bwMode="auto">
          <a:xfrm rot="-5400000">
            <a:off x="5414169" y="2185194"/>
            <a:ext cx="3222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900" b="1"/>
              <a:t>2016 &amp;</a:t>
            </a:r>
          </a:p>
        </p:txBody>
      </p:sp>
      <p:cxnSp>
        <p:nvCxnSpPr>
          <p:cNvPr id="10" name="Straight Arrow Connector 9"/>
          <p:cNvCxnSpPr/>
          <p:nvPr/>
        </p:nvCxnSpPr>
        <p:spPr>
          <a:xfrm>
            <a:off x="4572000" y="2806700"/>
            <a:ext cx="0" cy="2398713"/>
          </a:xfrm>
          <a:prstGeom prst="straightConnector1">
            <a:avLst/>
          </a:prstGeom>
          <a:ln>
            <a:solidFill>
              <a:schemeClr val="bg1">
                <a:lumMod val="65000"/>
              </a:schemeClr>
            </a:solidFill>
            <a:prstDash val="dashDot"/>
            <a:tailEnd type="arrow"/>
          </a:ln>
        </p:spPr>
        <p:style>
          <a:lnRef idx="1">
            <a:schemeClr val="accent1"/>
          </a:lnRef>
          <a:fillRef idx="0">
            <a:schemeClr val="accent1"/>
          </a:fillRef>
          <a:effectRef idx="0">
            <a:schemeClr val="accent1"/>
          </a:effectRef>
          <a:fontRef idx="minor">
            <a:schemeClr val="tx1"/>
          </a:fontRef>
        </p:style>
      </p:cxnSp>
      <p:pic>
        <p:nvPicPr>
          <p:cNvPr id="50185" name="Picture 4"/>
          <p:cNvPicPr>
            <a:picLocks noChangeAspect="1" noChangeArrowheads="1"/>
          </p:cNvPicPr>
          <p:nvPr/>
        </p:nvPicPr>
        <p:blipFill>
          <a:blip r:embed="rId5">
            <a:extLst>
              <a:ext uri="{28A0092B-C50C-407E-A947-70E740481C1C}">
                <a14:useLocalDpi xmlns:a14="http://schemas.microsoft.com/office/drawing/2010/main" val="0"/>
              </a:ext>
            </a:extLst>
          </a:blip>
          <a:srcRect l="62238" t="12633" r="3986" b="46774"/>
          <a:stretch>
            <a:fillRect/>
          </a:stretch>
        </p:blipFill>
        <p:spPr bwMode="auto">
          <a:xfrm>
            <a:off x="5364163" y="836613"/>
            <a:ext cx="547687" cy="741362"/>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0186" name="TextBox 14"/>
          <p:cNvSpPr txBox="1">
            <a:spLocks noChangeArrowheads="1"/>
          </p:cNvSpPr>
          <p:nvPr/>
        </p:nvSpPr>
        <p:spPr bwMode="auto">
          <a:xfrm>
            <a:off x="4452938" y="5141913"/>
            <a:ext cx="103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900" b="1"/>
              <a:t>2010 </a:t>
            </a:r>
            <a:r>
              <a:rPr lang="en-GB" altLang="en-US" sz="900"/>
              <a:t>Adelaide I and </a:t>
            </a:r>
            <a:r>
              <a:rPr lang="en-GB" altLang="en-US" sz="900" b="1"/>
              <a:t>2011 </a:t>
            </a:r>
            <a:r>
              <a:rPr lang="en-GB" altLang="en-US" sz="900"/>
              <a:t>Summer school</a:t>
            </a:r>
          </a:p>
        </p:txBody>
      </p:sp>
      <p:sp>
        <p:nvSpPr>
          <p:cNvPr id="50187" name="TextBox 18"/>
          <p:cNvSpPr txBox="1">
            <a:spLocks noChangeArrowheads="1"/>
          </p:cNvSpPr>
          <p:nvPr/>
        </p:nvSpPr>
        <p:spPr bwMode="auto">
          <a:xfrm>
            <a:off x="5961063" y="2855913"/>
            <a:ext cx="103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900" b="1"/>
              <a:t>2017 </a:t>
            </a:r>
            <a:r>
              <a:rPr lang="en-GB" altLang="en-US" sz="900"/>
              <a:t>Adelaide II</a:t>
            </a:r>
          </a:p>
          <a:p>
            <a:pPr eaLnBrk="1" hangingPunct="1"/>
            <a:r>
              <a:rPr lang="en-GB" altLang="en-US" sz="900" b="1"/>
              <a:t>2017 May </a:t>
            </a:r>
            <a:r>
              <a:rPr lang="en-GB" altLang="en-US" sz="900"/>
              <a:t>Launch Global Network </a:t>
            </a:r>
          </a:p>
        </p:txBody>
      </p:sp>
      <p:cxnSp>
        <p:nvCxnSpPr>
          <p:cNvPr id="20" name="Straight Arrow Connector 19"/>
          <p:cNvCxnSpPr/>
          <p:nvPr/>
        </p:nvCxnSpPr>
        <p:spPr>
          <a:xfrm>
            <a:off x="5997575" y="2070100"/>
            <a:ext cx="0" cy="73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807075" y="2217738"/>
            <a:ext cx="15875" cy="174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190" name="TextBox 24"/>
          <p:cNvSpPr txBox="1">
            <a:spLocks noChangeArrowheads="1"/>
          </p:cNvSpPr>
          <p:nvPr/>
        </p:nvSpPr>
        <p:spPr bwMode="auto">
          <a:xfrm>
            <a:off x="5575300" y="3968750"/>
            <a:ext cx="10334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900" b="1"/>
              <a:t>2016 </a:t>
            </a:r>
            <a:r>
              <a:rPr lang="en-US" altLang="en-US" sz="800"/>
              <a:t>Health and Climate Action Agenda </a:t>
            </a:r>
            <a:r>
              <a:rPr lang="en-GB" altLang="en-US" sz="800"/>
              <a:t>Second Global Conference on Health and Climate  </a:t>
            </a:r>
            <a:endParaRPr lang="en-GB" altLang="en-US" sz="900"/>
          </a:p>
        </p:txBody>
      </p:sp>
      <p:cxnSp>
        <p:nvCxnSpPr>
          <p:cNvPr id="26" name="Straight Arrow Connector 25"/>
          <p:cNvCxnSpPr/>
          <p:nvPr/>
        </p:nvCxnSpPr>
        <p:spPr>
          <a:xfrm flipH="1">
            <a:off x="6096794" y="2070100"/>
            <a:ext cx="7938" cy="1018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192" name="TextBox 26"/>
          <p:cNvSpPr txBox="1">
            <a:spLocks noChangeArrowheads="1"/>
          </p:cNvSpPr>
          <p:nvPr/>
        </p:nvSpPr>
        <p:spPr bwMode="auto">
          <a:xfrm>
            <a:off x="5802313" y="3340100"/>
            <a:ext cx="13541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900" b="1"/>
              <a:t>2016 </a:t>
            </a:r>
            <a:r>
              <a:rPr lang="en-GB" altLang="en-US" sz="900"/>
              <a:t>International Health Partnership for UHC 2030</a:t>
            </a:r>
          </a:p>
        </p:txBody>
      </p:sp>
      <p:pic>
        <p:nvPicPr>
          <p:cNvPr id="50193" name="Picture 4" descr="http://hesp-news.org/wp-content/uploads/2015/01/Pic-002_resize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288" y="1141413"/>
            <a:ext cx="417512" cy="5905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0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a:t>Key concept </a:t>
            </a:r>
            <a:r>
              <a:rPr lang="en-GB" smtClean="0"/>
              <a:t>– determinant causes</a:t>
            </a:r>
            <a:endParaRPr lang="en-GB" dirty="0"/>
          </a:p>
        </p:txBody>
      </p:sp>
      <p:pic>
        <p:nvPicPr>
          <p:cNvPr id="71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104" t="18894" r="28510" b="36022"/>
          <a:stretch/>
        </p:blipFill>
        <p:spPr bwMode="auto">
          <a:xfrm>
            <a:off x="-20331" y="1628800"/>
            <a:ext cx="932452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837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Determinants and International Law</a:t>
            </a:r>
            <a:br>
              <a:rPr lang="en-GB" smtClean="0"/>
            </a:br>
            <a:r>
              <a:rPr lang="en-GB" sz="3600" i="1" smtClean="0"/>
              <a:t>2000</a:t>
            </a:r>
            <a:r>
              <a:rPr lang="en-GB" i="1" smtClean="0"/>
              <a:t> </a:t>
            </a:r>
            <a:r>
              <a:rPr lang="en-GB" sz="3600" i="1" smtClean="0"/>
              <a:t>General Comment, the </a:t>
            </a:r>
            <a:r>
              <a:rPr lang="en-GB" sz="3600" i="1"/>
              <a:t>right to health</a:t>
            </a:r>
          </a:p>
        </p:txBody>
      </p:sp>
      <p:sp>
        <p:nvSpPr>
          <p:cNvPr id="3" name="Content Placeholder 2"/>
          <p:cNvSpPr>
            <a:spLocks noGrp="1"/>
          </p:cNvSpPr>
          <p:nvPr>
            <p:ph idx="1"/>
          </p:nvPr>
        </p:nvSpPr>
        <p:spPr/>
        <p:txBody>
          <a:bodyPr>
            <a:normAutofit fontScale="85000" lnSpcReduction="20000"/>
          </a:bodyPr>
          <a:lstStyle/>
          <a:p>
            <a:r>
              <a:rPr lang="en-US"/>
              <a:t>Article 12.2 (a): The right to maternal, child and reproductive health </a:t>
            </a:r>
          </a:p>
          <a:p>
            <a:endParaRPr lang="en-US"/>
          </a:p>
          <a:p>
            <a:r>
              <a:rPr lang="en-US"/>
              <a:t>Article 12.2 (b): The right to healthy natural and workplace environments  </a:t>
            </a:r>
          </a:p>
          <a:p>
            <a:endParaRPr lang="en-US"/>
          </a:p>
          <a:p>
            <a:r>
              <a:rPr lang="en-US"/>
              <a:t>Article 12.2 (c): The right to prevention, treatment and control of diseases</a:t>
            </a:r>
          </a:p>
          <a:p>
            <a:endParaRPr lang="en-US"/>
          </a:p>
          <a:p>
            <a:r>
              <a:rPr lang="en-US" smtClean="0"/>
              <a:t>Article </a:t>
            </a:r>
            <a:r>
              <a:rPr lang="en-US"/>
              <a:t>12.2 (d): The right to health facilities, goods and services</a:t>
            </a:r>
            <a:endParaRPr lang="en-GB"/>
          </a:p>
          <a:p>
            <a:endParaRPr lang="en-US" smtClean="0"/>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5</a:t>
            </a:fld>
            <a:endParaRPr lang="en-US"/>
          </a:p>
        </p:txBody>
      </p:sp>
    </p:spTree>
    <p:extLst>
      <p:ext uri="{BB962C8B-B14F-4D97-AF65-F5344CB8AC3E}">
        <p14:creationId xmlns:p14="http://schemas.microsoft.com/office/powerpoint/2010/main" val="4212410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1143000"/>
          </a:xfrm>
        </p:spPr>
        <p:txBody>
          <a:bodyPr>
            <a:normAutofit/>
          </a:bodyPr>
          <a:lstStyle/>
          <a:p>
            <a:r>
              <a:rPr lang="en-GB" smtClean="0"/>
              <a:t>Complexity</a:t>
            </a:r>
            <a:endParaRPr lang="en-GB" sz="3600"/>
          </a:p>
        </p:txBody>
      </p:sp>
      <p:sp>
        <p:nvSpPr>
          <p:cNvPr id="3" name="Content Placeholder 2"/>
          <p:cNvSpPr>
            <a:spLocks noGrp="1"/>
          </p:cNvSpPr>
          <p:nvPr>
            <p:ph idx="1"/>
          </p:nvPr>
        </p:nvSpPr>
        <p:spPr>
          <a:xfrm>
            <a:off x="539552" y="980728"/>
            <a:ext cx="8352928" cy="5145435"/>
          </a:xfrm>
        </p:spPr>
        <p:txBody>
          <a:bodyPr>
            <a:noAutofit/>
          </a:bodyPr>
          <a:lstStyle/>
          <a:p>
            <a:pPr marL="0" indent="0">
              <a:buNone/>
            </a:pPr>
            <a:endParaRPr lang="en-US" sz="2800" i="1" dirty="0" smtClean="0">
              <a:solidFill>
                <a:schemeClr val="tx2"/>
              </a:solidFill>
            </a:endParaRPr>
          </a:p>
          <a:p>
            <a:pPr marL="0" indent="0">
              <a:buNone/>
            </a:pPr>
            <a:r>
              <a:rPr lang="en-US" sz="2800" i="1" dirty="0">
                <a:solidFill>
                  <a:schemeClr val="tx2"/>
                </a:solidFill>
              </a:rPr>
              <a:t>	</a:t>
            </a:r>
            <a:r>
              <a:rPr lang="en-US" sz="2800" dirty="0"/>
              <a:t>Cause and effect may be identifiable in retrospect but may be unlikely to conform with prior </a:t>
            </a:r>
            <a:r>
              <a:rPr lang="en-US" sz="2800" dirty="0" smtClean="0"/>
              <a:t>expectations </a:t>
            </a:r>
            <a:r>
              <a:rPr lang="en-US" sz="2800" dirty="0"/>
              <a:t>on how things work. </a:t>
            </a:r>
            <a:r>
              <a:rPr lang="en-US" sz="2800" b="1" u="sng" dirty="0"/>
              <a:t>Interventions must be flexible </a:t>
            </a:r>
            <a:r>
              <a:rPr lang="en-US" sz="2800" dirty="0"/>
              <a:t>as outcomes may be unforeseen. </a:t>
            </a:r>
            <a:endParaRPr lang="en-US" sz="2800" dirty="0" smtClean="0"/>
          </a:p>
          <a:p>
            <a:pPr marL="0" indent="0" algn="r">
              <a:buNone/>
            </a:pPr>
            <a:r>
              <a:rPr lang="en-US" sz="2800" dirty="0" smtClean="0"/>
              <a:t>-</a:t>
            </a:r>
            <a:r>
              <a:rPr lang="en-US" sz="2800" i="1" dirty="0" smtClean="0">
                <a:solidFill>
                  <a:schemeClr val="tx2"/>
                </a:solidFill>
              </a:rPr>
              <a:t>Snowden 2005</a:t>
            </a:r>
            <a:endParaRPr lang="en-US" sz="2800" i="1" dirty="0">
              <a:solidFill>
                <a:schemeClr val="tx2"/>
              </a:solidFill>
            </a:endParaRPr>
          </a:p>
          <a:p>
            <a:endParaRPr lang="en-GB" sz="2800" dirty="0" smtClean="0"/>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6</a:t>
            </a:fld>
            <a:endParaRPr lang="en-US"/>
          </a:p>
        </p:txBody>
      </p:sp>
      <p:pic>
        <p:nvPicPr>
          <p:cNvPr id="6" name="Picture 2"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734" y="3405944"/>
            <a:ext cx="1952531" cy="207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63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7</a:t>
            </a:fld>
            <a:endParaRPr lang="en-US"/>
          </a:p>
        </p:txBody>
      </p:sp>
      <p:sp>
        <p:nvSpPr>
          <p:cNvPr id="6" name="Titel 1"/>
          <p:cNvSpPr txBox="1">
            <a:spLocks/>
          </p:cNvSpPr>
          <p:nvPr/>
        </p:nvSpPr>
        <p:spPr>
          <a:xfrm>
            <a:off x="6096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275C9D"/>
                </a:solidFill>
                <a:latin typeface="+mj-lt"/>
                <a:ea typeface="+mj-ea"/>
                <a:cs typeface="+mj-cs"/>
              </a:defRPr>
            </a:lvl1pPr>
          </a:lstStyle>
          <a:p>
            <a:r>
              <a:rPr lang="en-GB" smtClean="0"/>
              <a:t>Overview</a:t>
            </a:r>
            <a:endParaRPr lang="da-DK" dirty="0"/>
          </a:p>
        </p:txBody>
      </p:sp>
      <p:graphicFrame>
        <p:nvGraphicFramePr>
          <p:cNvPr id="7" name="Pladsholder til indhold 3"/>
          <p:cNvGraphicFramePr>
            <a:graphicFrameLocks noGrp="1"/>
          </p:cNvGraphicFramePr>
          <p:nvPr>
            <p:ph idx="1"/>
            <p:extLst>
              <p:ext uri="{D42A27DB-BD31-4B8C-83A1-F6EECF244321}">
                <p14:modId xmlns:p14="http://schemas.microsoft.com/office/powerpoint/2010/main" val="15288232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660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24936" cy="1143000"/>
          </a:xfrm>
        </p:spPr>
        <p:txBody>
          <a:bodyPr>
            <a:normAutofit fontScale="90000"/>
          </a:bodyPr>
          <a:lstStyle/>
          <a:p>
            <a:r>
              <a:rPr lang="en-US" smtClean="0"/>
              <a:t>History of Intersectoral Action </a:t>
            </a:r>
            <a:br>
              <a:rPr lang="en-US" smtClean="0"/>
            </a:br>
            <a:r>
              <a:rPr lang="en-US" sz="3600" smtClean="0"/>
              <a:t> </a:t>
            </a:r>
            <a:r>
              <a:rPr lang="en-US" sz="3600" i="1" smtClean="0"/>
              <a:t>Primary health care –tools 1970s-80s</a:t>
            </a:r>
            <a:endParaRPr lang="en-US" sz="3600" i="1"/>
          </a:p>
        </p:txBody>
      </p:sp>
      <p:sp>
        <p:nvSpPr>
          <p:cNvPr id="4" name="Date Placeholder 3"/>
          <p:cNvSpPr>
            <a:spLocks noGrp="1"/>
          </p:cNvSpPr>
          <p:nvPr>
            <p:ph type="dt" sz="half" idx="10"/>
          </p:nvPr>
        </p:nvSpPr>
        <p:spPr/>
        <p:txBody>
          <a:bodyPr/>
          <a:lstStyle/>
          <a:p>
            <a:fld id="{7E6E9B4F-A3E4-9D49-86B0-D3FBB9F8A3B0}"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8</a:t>
            </a:fld>
            <a:endParaRPr lang="en-US"/>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5866" t="9633" r="12290" b="51679"/>
          <a:stretch/>
        </p:blipFill>
        <p:spPr bwMode="auto">
          <a:xfrm>
            <a:off x="-108520" y="1484784"/>
            <a:ext cx="903649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331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Multisectoral / intersectoral</a:t>
            </a:r>
            <a:endParaRPr lang="en-GB" dirty="0"/>
          </a:p>
        </p:txBody>
      </p:sp>
      <p:sp>
        <p:nvSpPr>
          <p:cNvPr id="3" name="Content Placeholder 2"/>
          <p:cNvSpPr>
            <a:spLocks noGrp="1"/>
          </p:cNvSpPr>
          <p:nvPr>
            <p:ph idx="1"/>
          </p:nvPr>
        </p:nvSpPr>
        <p:spPr>
          <a:xfrm>
            <a:off x="395536" y="1340768"/>
            <a:ext cx="8229600" cy="4525963"/>
          </a:xfrm>
        </p:spPr>
        <p:txBody>
          <a:bodyPr>
            <a:normAutofit fontScale="92500" lnSpcReduction="20000"/>
          </a:bodyPr>
          <a:lstStyle/>
          <a:p>
            <a:pPr marL="0" indent="0">
              <a:buNone/>
            </a:pPr>
            <a:r>
              <a:rPr lang="en-GB" sz="2400" dirty="0"/>
              <a:t>Multisectoral action– 2016</a:t>
            </a:r>
          </a:p>
          <a:p>
            <a:r>
              <a:rPr lang="en-GB" sz="2500" i="1" dirty="0" smtClean="0">
                <a:solidFill>
                  <a:schemeClr val="tx2"/>
                </a:solidFill>
              </a:rPr>
              <a:t>.</a:t>
            </a:r>
            <a:r>
              <a:rPr lang="en-GB" sz="2600" i="1" dirty="0" smtClean="0">
                <a:solidFill>
                  <a:schemeClr val="tx2"/>
                </a:solidFill>
              </a:rPr>
              <a:t>."Encompasses </a:t>
            </a:r>
            <a:r>
              <a:rPr lang="en-GB" sz="2600" i="1" dirty="0">
                <a:solidFill>
                  <a:schemeClr val="tx2"/>
                </a:solidFill>
              </a:rPr>
              <a:t>all activities involving non health sectors that can potentially improve health." [Rasanathan et al. 2017]</a:t>
            </a:r>
          </a:p>
          <a:p>
            <a:pPr marL="0" indent="0">
              <a:buNone/>
            </a:pPr>
            <a:r>
              <a:rPr lang="en-GB" sz="2400" dirty="0"/>
              <a:t>Intersectoral action– 2007/earlier (WHO)</a:t>
            </a:r>
          </a:p>
          <a:p>
            <a:r>
              <a:rPr lang="en-US" sz="2600" i="1" dirty="0" smtClean="0">
                <a:solidFill>
                  <a:schemeClr val="tx2"/>
                </a:solidFill>
              </a:rPr>
              <a:t>..“A </a:t>
            </a:r>
            <a:r>
              <a:rPr lang="en-US" sz="2600" i="1" dirty="0" err="1">
                <a:solidFill>
                  <a:schemeClr val="tx2"/>
                </a:solidFill>
              </a:rPr>
              <a:t>recognised</a:t>
            </a:r>
            <a:r>
              <a:rPr lang="en-US" sz="2600" i="1" dirty="0">
                <a:solidFill>
                  <a:schemeClr val="tx2"/>
                </a:solidFill>
              </a:rPr>
              <a:t> relationship between part or parts of different sectors to take action on issues to improve health and health </a:t>
            </a:r>
            <a:r>
              <a:rPr lang="en-US" sz="2600" i="1" dirty="0" smtClean="0">
                <a:solidFill>
                  <a:schemeClr val="tx2"/>
                </a:solidFill>
              </a:rPr>
              <a:t>equity"; [WHO </a:t>
            </a:r>
            <a:r>
              <a:rPr lang="en-US" sz="2600" i="1" dirty="0">
                <a:solidFill>
                  <a:schemeClr val="tx2"/>
                </a:solidFill>
              </a:rPr>
              <a:t>International Conference on Intersectoral Action for Health 1997, p. </a:t>
            </a:r>
            <a:r>
              <a:rPr lang="en-US" sz="2600" i="1" dirty="0" smtClean="0">
                <a:solidFill>
                  <a:schemeClr val="tx2"/>
                </a:solidFill>
              </a:rPr>
              <a:t>3]. The action cannot be undertaken without cooperation.</a:t>
            </a:r>
            <a:endParaRPr lang="en-GB" sz="2600" i="1" dirty="0">
              <a:solidFill>
                <a:schemeClr val="tx2"/>
              </a:solidFill>
            </a:endParaRPr>
          </a:p>
          <a:p>
            <a:pPr marL="0" indent="0">
              <a:buNone/>
            </a:pPr>
            <a:r>
              <a:rPr lang="en-GB" sz="2400" dirty="0"/>
              <a:t>Action across sectors- 2015</a:t>
            </a:r>
          </a:p>
          <a:p>
            <a:r>
              <a:rPr lang="en-US" sz="2500" i="1" dirty="0" smtClean="0">
                <a:solidFill>
                  <a:schemeClr val="tx2"/>
                </a:solidFill>
              </a:rPr>
              <a:t>.</a:t>
            </a:r>
            <a:r>
              <a:rPr lang="en-US" sz="2600" i="1" dirty="0">
                <a:solidFill>
                  <a:schemeClr val="tx2"/>
                </a:solidFill>
              </a:rPr>
              <a:t>."Action across sectors refers to work undertaken by two or more government ministries or agencies to develop policies, </a:t>
            </a:r>
            <a:r>
              <a:rPr lang="en-US" sz="2600" i="1" dirty="0" err="1">
                <a:solidFill>
                  <a:schemeClr val="tx2"/>
                </a:solidFill>
              </a:rPr>
              <a:t>programmes</a:t>
            </a:r>
            <a:r>
              <a:rPr lang="en-US" sz="2600" i="1" dirty="0">
                <a:solidFill>
                  <a:schemeClr val="tx2"/>
                </a:solidFill>
              </a:rPr>
              <a:t> or projects. "</a:t>
            </a:r>
          </a:p>
          <a:p>
            <a:pPr marL="0" indent="0">
              <a:buNone/>
            </a:pPr>
            <a:endParaRPr lang="en-GB" dirty="0"/>
          </a:p>
          <a:p>
            <a:endParaRPr lang="en-GB" sz="2500" i="1" dirty="0" smtClean="0">
              <a:solidFill>
                <a:schemeClr val="tx2"/>
              </a:solidFill>
            </a:endParaRPr>
          </a:p>
        </p:txBody>
      </p:sp>
      <p:sp>
        <p:nvSpPr>
          <p:cNvPr id="4" name="Date Placeholder 3"/>
          <p:cNvSpPr>
            <a:spLocks noGrp="1"/>
          </p:cNvSpPr>
          <p:nvPr>
            <p:ph type="dt" sz="half" idx="10"/>
          </p:nvPr>
        </p:nvSpPr>
        <p:spPr/>
        <p:txBody>
          <a:bodyPr/>
          <a:lstStyle/>
          <a:p>
            <a:fld id="{A407B77F-F0F2-8A44-8F2E-FC561A5B1055}" type="datetime1">
              <a:rPr lang="en-GB" smtClean="0"/>
              <a:t>18/06/2018</a:t>
            </a:fld>
            <a:endParaRPr lang="en-US"/>
          </a:p>
        </p:txBody>
      </p:sp>
      <p:sp>
        <p:nvSpPr>
          <p:cNvPr id="5" name="Slide Number Placeholder 4"/>
          <p:cNvSpPr>
            <a:spLocks noGrp="1"/>
          </p:cNvSpPr>
          <p:nvPr>
            <p:ph type="sldNum" sz="quarter" idx="12"/>
          </p:nvPr>
        </p:nvSpPr>
        <p:spPr/>
        <p:txBody>
          <a:bodyPr/>
          <a:lstStyle/>
          <a:p>
            <a:fld id="{41212A5A-F9B5-467C-81F6-A6659102D0DB}" type="slidenum">
              <a:rPr lang="en-US" smtClean="0"/>
              <a:t>9</a:t>
            </a:fld>
            <a:endParaRPr lang="en-US"/>
          </a:p>
        </p:txBody>
      </p:sp>
    </p:spTree>
    <p:extLst>
      <p:ext uri="{BB962C8B-B14F-4D97-AF65-F5344CB8AC3E}">
        <p14:creationId xmlns:p14="http://schemas.microsoft.com/office/powerpoint/2010/main" val="206461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ssion 1.1.1-Key concepts">
  <a:themeElements>
    <a:clrScheme name="Custom 2">
      <a:dk1>
        <a:sysClr val="windowText" lastClr="000000"/>
      </a:dk1>
      <a:lt1>
        <a:sysClr val="window" lastClr="FFFFFF"/>
      </a:lt1>
      <a:dk2>
        <a:srgbClr val="2C69B2"/>
      </a:dk2>
      <a:lt2>
        <a:srgbClr val="EEECE1"/>
      </a:lt2>
      <a:accent1>
        <a:srgbClr val="2C69B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4762ac9fc147c558906f6ec678d4eca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FEA2CF-193B-4EF6-810B-3C6A63BC32EC}"/>
</file>

<file path=customXml/itemProps2.xml><?xml version="1.0" encoding="utf-8"?>
<ds:datastoreItem xmlns:ds="http://schemas.openxmlformats.org/officeDocument/2006/customXml" ds:itemID="{96B4A20E-FE56-4056-AF1D-C80CE1AC17A3}"/>
</file>

<file path=customXml/itemProps3.xml><?xml version="1.0" encoding="utf-8"?>
<ds:datastoreItem xmlns:ds="http://schemas.openxmlformats.org/officeDocument/2006/customXml" ds:itemID="{075E7FF8-A5C4-41A7-A905-41B8974B6192}"/>
</file>

<file path=docProps/app.xml><?xml version="1.0" encoding="utf-8"?>
<Properties xmlns="http://schemas.openxmlformats.org/officeDocument/2006/extended-properties" xmlns:vt="http://schemas.openxmlformats.org/officeDocument/2006/docPropsVTypes">
  <Template>Session 1.1.1-Key concepts</Template>
  <TotalTime>94</TotalTime>
  <Words>1276</Words>
  <Application>Microsoft Office PowerPoint</Application>
  <PresentationFormat>On-screen Show (4:3)</PresentationFormat>
  <Paragraphs>209</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Session 1.1.1-Key concepts</vt:lpstr>
      <vt:lpstr>Key concepts (introduction to Health in All Policies)</vt:lpstr>
      <vt:lpstr>PowerPoint Presentation</vt:lpstr>
      <vt:lpstr>Global Agendas, SDH</vt:lpstr>
      <vt:lpstr>Key concept – determinant causes</vt:lpstr>
      <vt:lpstr>Determinants and International Law 2000 General Comment, the right to health</vt:lpstr>
      <vt:lpstr>Complexity</vt:lpstr>
      <vt:lpstr>PowerPoint Presentation</vt:lpstr>
      <vt:lpstr>History of Intersectoral Action   Primary health care –tools 1970s-80s</vt:lpstr>
      <vt:lpstr>Multisectoral / intersectoral</vt:lpstr>
      <vt:lpstr>Multisectoral / intersectoral</vt:lpstr>
      <vt:lpstr>PowerPoint Presentation</vt:lpstr>
      <vt:lpstr>Intersectoral and integrated</vt:lpstr>
      <vt:lpstr>Conditions that favour effective intersectoral collaboration</vt:lpstr>
      <vt:lpstr>PowerPoint Presentation</vt:lpstr>
      <vt:lpstr>PowerPoint Presentation</vt:lpstr>
      <vt:lpstr>Sustainability and health</vt:lpstr>
      <vt:lpstr>Air pollution, cities, health, equity</vt:lpstr>
      <vt:lpstr>Sustainable Development International Governance</vt:lpstr>
      <vt:lpstr>PowerPoint Presentation</vt:lpstr>
      <vt:lpstr>Policy  Cycle</vt:lpstr>
      <vt:lpstr>Health Diplomacy</vt:lpstr>
      <vt:lpstr>Policy window</vt:lpstr>
      <vt:lpstr>Equity</vt:lpstr>
      <vt:lpstr>Governance.. (and..for HiAP)</vt:lpstr>
      <vt:lpstr>HiAP</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concepts</dc:title>
  <dc:creator>VALENTINE, Nicole Britt</dc:creator>
  <cp:lastModifiedBy>VALENTINE, Nicole Britt</cp:lastModifiedBy>
  <cp:revision>27</cp:revision>
  <dcterms:created xsi:type="dcterms:W3CDTF">2018-06-08T13:43:10Z</dcterms:created>
  <dcterms:modified xsi:type="dcterms:W3CDTF">2018-06-18T10:11:32Z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