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70" r:id="rId12"/>
    <p:sldId id="269" r:id="rId13"/>
    <p:sldId id="271" r:id="rId14"/>
    <p:sldId id="265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7" Type="http://schemas.openxmlformats.org/officeDocument/2006/relationships/slide" Target="slides/slide6.xml"/><Relationship Id="rId20" Type="http://schemas.openxmlformats.org/officeDocument/2006/relationships/tableStyles" Target="tableStyles.xml"/><Relationship Id="rId16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37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36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5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66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5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16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5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90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84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43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3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FCCC-DC4A-E947-9B04-E7CE7F9386EA}" type="datetimeFigureOut">
              <a:rPr lang="fr-FR" smtClean="0"/>
              <a:t>03/12/2015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9C0B-BBFA-7C49-B219-03E22CE69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15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Policy brief to strenght fight against malnutrition in Senegal 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Mr Abdoulaye Fofana DIA</a:t>
            </a:r>
          </a:p>
          <a:p>
            <a:r>
              <a:rPr lang="fr-FR" dirty="0" smtClean="0"/>
              <a:t>Dr Amadou Djibril BA</a:t>
            </a:r>
          </a:p>
          <a:p>
            <a:r>
              <a:rPr lang="fr-FR" dirty="0" smtClean="0"/>
              <a:t>Pr Ibrahima SECK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23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Discuss the use of evidence and general strategies used to communicate</a:t>
            </a:r>
            <a:endParaRPr lang="en-US" sz="36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F</a:t>
            </a:r>
            <a:r>
              <a:rPr lang="fr-FR" dirty="0" smtClean="0"/>
              <a:t>ace to face</a:t>
            </a:r>
          </a:p>
          <a:p>
            <a:endParaRPr lang="fr-FR" dirty="0" smtClean="0"/>
          </a:p>
          <a:p>
            <a:r>
              <a:rPr lang="fr-FR" dirty="0" smtClean="0"/>
              <a:t>M</a:t>
            </a:r>
            <a:r>
              <a:rPr lang="fr-FR" dirty="0" smtClean="0"/>
              <a:t>edia (TV, Radio, flyers, etc.)</a:t>
            </a:r>
          </a:p>
          <a:p>
            <a:endParaRPr lang="fr-FR" dirty="0" smtClean="0"/>
          </a:p>
          <a:p>
            <a:r>
              <a:rPr lang="fr-FR" dirty="0" smtClean="0"/>
              <a:t>F</a:t>
            </a:r>
            <a:r>
              <a:rPr lang="fr-FR" dirty="0" smtClean="0"/>
              <a:t>ocus group</a:t>
            </a:r>
          </a:p>
          <a:p>
            <a:endParaRPr lang="fr-FR" dirty="0" smtClean="0"/>
          </a:p>
          <a:p>
            <a:r>
              <a:rPr lang="fr-FR" dirty="0" err="1" smtClean="0"/>
              <a:t>A</a:t>
            </a:r>
            <a:r>
              <a:rPr lang="fr-FR" dirty="0" err="1" smtClean="0"/>
              <a:t>dvocacy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E</a:t>
            </a:r>
            <a:r>
              <a:rPr lang="fr-FR" dirty="0" smtClean="0"/>
              <a:t>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03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</a:t>
            </a:r>
            <a:r>
              <a:rPr lang="fr-FR" dirty="0" err="1" smtClean="0"/>
              <a:t>trengths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</a:t>
            </a:r>
            <a:r>
              <a:rPr lang="fr-FR" dirty="0" err="1" smtClean="0"/>
              <a:t>olitical</a:t>
            </a:r>
            <a:r>
              <a:rPr lang="fr-FR" dirty="0" smtClean="0"/>
              <a:t> </a:t>
            </a:r>
            <a:r>
              <a:rPr lang="fr-FR" dirty="0" err="1" smtClean="0"/>
              <a:t>commitment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</a:t>
            </a:r>
            <a:r>
              <a:rPr lang="fr-FR" dirty="0" smtClean="0"/>
              <a:t>eadership (CLM)</a:t>
            </a:r>
          </a:p>
          <a:p>
            <a:endParaRPr lang="fr-FR" dirty="0" smtClean="0"/>
          </a:p>
          <a:p>
            <a:r>
              <a:rPr lang="fr-FR" dirty="0" err="1" smtClean="0"/>
              <a:t>M</a:t>
            </a:r>
            <a:r>
              <a:rPr lang="fr-FR" dirty="0" err="1" smtClean="0"/>
              <a:t>ultisectoriality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</a:t>
            </a:r>
            <a:r>
              <a:rPr lang="fr-FR" dirty="0" smtClean="0"/>
              <a:t>inancial </a:t>
            </a:r>
            <a:r>
              <a:rPr lang="fr-FR" dirty="0" err="1" smtClean="0"/>
              <a:t>partners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8106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Weaknesses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lack of skilled human resources, adequate physical resources , including new technology in some sectors , </a:t>
            </a:r>
            <a:endParaRPr lang="en-US" dirty="0" smtClean="0"/>
          </a:p>
          <a:p>
            <a:r>
              <a:rPr lang="en-US" dirty="0" smtClean="0"/>
              <a:t>lack </a:t>
            </a:r>
            <a:r>
              <a:rPr lang="en-US" dirty="0"/>
              <a:t>of input products , </a:t>
            </a:r>
            <a:endParaRPr lang="en-US" dirty="0" smtClean="0"/>
          </a:p>
          <a:p>
            <a:r>
              <a:rPr lang="en-US" dirty="0" smtClean="0"/>
              <a:t>lack </a:t>
            </a:r>
            <a:r>
              <a:rPr lang="en-US" dirty="0"/>
              <a:t>of adequate and sustainable financial resources, </a:t>
            </a:r>
            <a:endParaRPr lang="en-US" dirty="0" smtClean="0"/>
          </a:p>
          <a:p>
            <a:r>
              <a:rPr lang="en-US" dirty="0" smtClean="0"/>
              <a:t>lack </a:t>
            </a:r>
            <a:r>
              <a:rPr lang="en-US" dirty="0"/>
              <a:t>of land to </a:t>
            </a:r>
            <a:r>
              <a:rPr lang="en-US" dirty="0" smtClean="0"/>
              <a:t>cultivate, </a:t>
            </a:r>
          </a:p>
          <a:p>
            <a:r>
              <a:rPr lang="en-US" dirty="0" smtClean="0"/>
              <a:t>lack </a:t>
            </a:r>
            <a:r>
              <a:rPr lang="en-US" dirty="0"/>
              <a:t>of communication , education and awareness of the people. </a:t>
            </a:r>
            <a:endParaRPr lang="en-US" dirty="0" smtClean="0"/>
          </a:p>
          <a:p>
            <a:r>
              <a:rPr lang="en-US" dirty="0" smtClean="0"/>
              <a:t>Problems </a:t>
            </a:r>
            <a:r>
              <a:rPr lang="en-US" dirty="0"/>
              <a:t>of organization , administration and management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0795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decision taken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 of the state budget (Nutrition)</a:t>
            </a:r>
          </a:p>
          <a:p>
            <a:endParaRPr lang="fr-FR" dirty="0" smtClean="0"/>
          </a:p>
          <a:p>
            <a:r>
              <a:rPr lang="en-US" dirty="0" smtClean="0"/>
              <a:t>Resource mobilization</a:t>
            </a:r>
          </a:p>
          <a:p>
            <a:endParaRPr lang="en-US" dirty="0" smtClean="0"/>
          </a:p>
          <a:p>
            <a:r>
              <a:rPr lang="en-US" dirty="0" smtClean="0"/>
              <a:t>Intersectorial Ownership and better involvement</a:t>
            </a:r>
          </a:p>
          <a:p>
            <a:endParaRPr lang="en-US" dirty="0" smtClean="0"/>
          </a:p>
          <a:p>
            <a:r>
              <a:rPr lang="en-US" dirty="0" smtClean="0"/>
              <a:t>Better coordination</a:t>
            </a:r>
          </a:p>
          <a:p>
            <a:endParaRPr lang="en-US" dirty="0" smtClean="0"/>
          </a:p>
          <a:p>
            <a:r>
              <a:rPr lang="en-US" dirty="0" smtClean="0"/>
              <a:t>Improvement of the coordination committee.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9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70206"/>
            <a:ext cx="8229600" cy="24923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THANK YOU</a:t>
            </a:r>
            <a:br>
              <a:rPr lang="fr-FR" dirty="0" smtClean="0"/>
            </a:br>
            <a:r>
              <a:rPr lang="fr-FR" dirty="0" smtClean="0"/>
              <a:t>DIEUREU DIEUF</a:t>
            </a:r>
            <a:br>
              <a:rPr lang="fr-FR" dirty="0" smtClean="0"/>
            </a:br>
            <a:r>
              <a:rPr lang="fr-FR" dirty="0" smtClean="0"/>
              <a:t>MERCI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8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Context and importance of the problem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Malnutrition is a public health problem in Senegal. In 2014 according to DHS data, the nutritional situation is as follows: </a:t>
            </a:r>
          </a:p>
          <a:p>
            <a:r>
              <a:rPr lang="en-US" smtClean="0"/>
              <a:t>- Growth delay: 19% of children under five suffer from stunted growth which 5% of them suffer from severe growth retardation; </a:t>
            </a:r>
          </a:p>
          <a:p>
            <a:r>
              <a:rPr lang="en-US" smtClean="0"/>
              <a:t>- Acute malnutrition: 6% of children suffer from acute malnutrition; the prevalence was 10% in the North to the South and 6% to 3% at the West and Est. </a:t>
            </a:r>
          </a:p>
          <a:p>
            <a:r>
              <a:rPr lang="en-US" smtClean="0"/>
              <a:t>- Underweight: 13% of children are underweight which 2% severely underweight.</a:t>
            </a:r>
            <a:r>
              <a:rPr lang="en-US" smtClean="0">
                <a:effectLst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7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Context and importance of the problem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76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determinants of malnutrition </a:t>
            </a:r>
            <a:r>
              <a:rPr lang="en-US" sz="2400" dirty="0" smtClean="0"/>
              <a:t>in Senegal can be classified into the following broad categories: </a:t>
            </a:r>
          </a:p>
          <a:p>
            <a:r>
              <a:rPr lang="en-US" sz="2400" dirty="0" smtClean="0"/>
              <a:t>Problems related to health practices (birth spacing) and alimentation of women of reproductive age or pregnant women, and breastfeeding women </a:t>
            </a:r>
          </a:p>
          <a:p>
            <a:endParaRPr lang="en-US" sz="1400" dirty="0" smtClean="0"/>
          </a:p>
          <a:p>
            <a:r>
              <a:rPr lang="en-US" sz="2400" dirty="0" smtClean="0"/>
              <a:t>Issues </a:t>
            </a:r>
            <a:r>
              <a:rPr lang="en-US" sz="2400" dirty="0"/>
              <a:t>related to food practices related to poverty and food availability: lack of </a:t>
            </a:r>
            <a:r>
              <a:rPr lang="en-US" sz="2400" dirty="0" smtClean="0"/>
              <a:t>availability </a:t>
            </a:r>
            <a:r>
              <a:rPr lang="en-US" sz="2400" dirty="0"/>
              <a:t>(quantity), lack of diversification (quality), </a:t>
            </a:r>
          </a:p>
          <a:p>
            <a:endParaRPr lang="en-US" sz="1400" dirty="0" smtClean="0"/>
          </a:p>
          <a:p>
            <a:r>
              <a:rPr lang="en-US" sz="2400" dirty="0" smtClean="0"/>
              <a:t>Problems related to breastfeeding practices related to socio-cultural norms and the lack of relief work platform,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15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Context and importance of the problem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Problems related to hygiene and care of children, pregnant women, their health status and the occurrence of a disease,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Problems related to food processing and marketing;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Problems related to non-compliance with texts on Food Standards (fortification or iron-enriched flour wheat or millet and salt iodization).</a:t>
            </a:r>
            <a:r>
              <a:rPr lang="en-US" sz="2800" dirty="0" smtClean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207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Statement on why the policy brief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235" y="1417638"/>
            <a:ext cx="8666042" cy="52676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2014, the assessment </a:t>
            </a:r>
            <a:r>
              <a:rPr lang="en-US" dirty="0" smtClean="0">
                <a:solidFill>
                  <a:srgbClr val="000000"/>
                </a:solidFill>
              </a:rPr>
              <a:t>of the policy letter </a:t>
            </a:r>
            <a:r>
              <a:rPr lang="en-US" dirty="0" smtClean="0"/>
              <a:t>of the 2001 nutrition had two objectives: </a:t>
            </a:r>
          </a:p>
          <a:p>
            <a:pPr lvl="1"/>
            <a:r>
              <a:rPr lang="en-US" b="1" dirty="0" smtClean="0"/>
              <a:t>Assess the level of implementation of the eight principles</a:t>
            </a:r>
            <a:r>
              <a:rPr lang="en-US" dirty="0" smtClean="0"/>
              <a:t> that govern this policy which are: (1 ) equity, (2 ) decentralization / devolution , (3) the partnership , (4) the </a:t>
            </a:r>
            <a:r>
              <a:rPr lang="en-US" dirty="0" err="1" smtClean="0"/>
              <a:t>contractualization</a:t>
            </a:r>
            <a:r>
              <a:rPr lang="en-US" dirty="0" smtClean="0"/>
              <a:t>, ( 5) sustainability (6) ownership, (7 ) transparency in the management and (8 ) Ethics . </a:t>
            </a:r>
          </a:p>
          <a:p>
            <a:pPr lvl="1"/>
            <a:endParaRPr lang="en-US" sz="1800" dirty="0" smtClean="0"/>
          </a:p>
          <a:p>
            <a:pPr lvl="1"/>
            <a:r>
              <a:rPr lang="en-US" b="1" dirty="0" smtClean="0"/>
              <a:t>Evaluate the level of involvement of key areas </a:t>
            </a:r>
            <a:r>
              <a:rPr lang="en-US" dirty="0" smtClean="0"/>
              <a:t>that should intervene in the </a:t>
            </a:r>
            <a:r>
              <a:rPr lang="en-US" dirty="0" err="1" smtClean="0"/>
              <a:t>multisectorality</a:t>
            </a:r>
            <a:r>
              <a:rPr lang="en-US" dirty="0" smtClean="0"/>
              <a:t>: (1 ) Health, (2) Agriculture, (3) education , (4) Trade , (5 ) Industry (6) Private sector ( 7) Hydraulics / sanitation and (8) social Protection. 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overall results showed that the level of implementation of these principles and the involvement of these  eight sectors should be improved.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7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Policy recommendations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3055" y="1600200"/>
            <a:ext cx="8666041" cy="48478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main recommendations each sector are:</a:t>
            </a:r>
          </a:p>
          <a:p>
            <a:r>
              <a:rPr lang="en-US" b="1" dirty="0" smtClean="0"/>
              <a:t>Health sector</a:t>
            </a:r>
            <a:r>
              <a:rPr lang="en-US" dirty="0" smtClean="0"/>
              <a:t>: to strengthen efforts and continue to extend for the sustainability of the achievements, to intensify the management of health determinants, improve reproductive health and family planning.</a:t>
            </a:r>
          </a:p>
          <a:p>
            <a:r>
              <a:rPr lang="en-US" b="1" dirty="0" smtClean="0"/>
              <a:t>Education sector</a:t>
            </a:r>
            <a:r>
              <a:rPr lang="en-US" dirty="0" smtClean="0"/>
              <a:t>: to (</a:t>
            </a:r>
            <a:r>
              <a:rPr lang="en-US" dirty="0" err="1" smtClean="0"/>
              <a:t>i</a:t>
            </a:r>
            <a:r>
              <a:rPr lang="en-US" dirty="0" smtClean="0"/>
              <a:t>) strengthen the institutionalization of nutrition, (ii) address more nutritional problems related to deficiencies in teenagers, (iii) to improve the level of education of women through literacy.</a:t>
            </a:r>
          </a:p>
          <a:p>
            <a:r>
              <a:rPr lang="en-US" dirty="0" smtClean="0"/>
              <a:t>​​</a:t>
            </a:r>
            <a:r>
              <a:rPr lang="en-US" b="1" dirty="0" smtClean="0"/>
              <a:t>Trade sector </a:t>
            </a:r>
            <a:r>
              <a:rPr lang="en-US" dirty="0" smtClean="0"/>
              <a:t>: to put more emphasis on quality assurance and quality control of food at all levels.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1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Policy recommendations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Industry sector </a:t>
            </a:r>
            <a:r>
              <a:rPr lang="en-US" dirty="0" smtClean="0"/>
              <a:t>: to insist particularly on the placing on the market fortified products designed and salt iodization to fight against deficiencies. </a:t>
            </a:r>
          </a:p>
          <a:p>
            <a:endParaRPr lang="en-US" b="1" dirty="0" smtClean="0"/>
          </a:p>
          <a:p>
            <a:r>
              <a:rPr lang="en-US" b="1" dirty="0" smtClean="0"/>
              <a:t>Water and sanitation</a:t>
            </a:r>
            <a:r>
              <a:rPr lang="en-US" dirty="0" smtClean="0"/>
              <a:t>: especially to emphasize the synergy and integration that must exist between the components of this sector.</a:t>
            </a:r>
          </a:p>
          <a:p>
            <a:endParaRPr lang="en-US" b="1" dirty="0" smtClean="0"/>
          </a:p>
          <a:p>
            <a:r>
              <a:rPr lang="en-US" b="1" dirty="0" smtClean="0"/>
              <a:t>Agriculture, private sector and social protection</a:t>
            </a:r>
            <a:r>
              <a:rPr lang="en-US" dirty="0" smtClean="0"/>
              <a:t>: to strengthen their actions for nutrition.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2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 stakeholders and outline strategies for negotiations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1605" y="1600200"/>
            <a:ext cx="368742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Key stakeholders</a:t>
            </a:r>
          </a:p>
          <a:p>
            <a:pPr lvl="1"/>
            <a:r>
              <a:rPr lang="en-US" dirty="0" smtClean="0"/>
              <a:t>Health sector</a:t>
            </a:r>
          </a:p>
          <a:p>
            <a:pPr lvl="1"/>
            <a:r>
              <a:rPr lang="en-US" dirty="0" smtClean="0"/>
              <a:t>Education sector</a:t>
            </a:r>
          </a:p>
          <a:p>
            <a:pPr lvl="1"/>
            <a:r>
              <a:rPr lang="en-US" dirty="0" smtClean="0"/>
              <a:t>Trade sector</a:t>
            </a:r>
          </a:p>
          <a:p>
            <a:pPr lvl="1"/>
            <a:r>
              <a:rPr lang="en-US" dirty="0" smtClean="0"/>
              <a:t>Industries sector</a:t>
            </a:r>
          </a:p>
          <a:p>
            <a:pPr lvl="1"/>
            <a:r>
              <a:rPr lang="en-US" dirty="0" smtClean="0"/>
              <a:t>Water and sanitation</a:t>
            </a:r>
          </a:p>
          <a:p>
            <a:pPr lvl="1"/>
            <a:r>
              <a:rPr lang="en-US" dirty="0" smtClean="0"/>
              <a:t>Agriculture, private sector</a:t>
            </a:r>
          </a:p>
          <a:p>
            <a:pPr lvl="1"/>
            <a:r>
              <a:rPr lang="en-US" dirty="0" smtClean="0"/>
              <a:t>Social protection</a:t>
            </a:r>
          </a:p>
          <a:p>
            <a:pPr lvl="1"/>
            <a:r>
              <a:rPr lang="en-US" dirty="0" smtClean="0"/>
              <a:t>Civil Society</a:t>
            </a:r>
            <a:endParaRPr lang="en-US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40275" y="1600200"/>
            <a:ext cx="39465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Strategies</a:t>
            </a:r>
          </a:p>
          <a:p>
            <a:pPr lvl="1"/>
            <a:r>
              <a:rPr lang="fr-FR" dirty="0" smtClean="0"/>
              <a:t>C</a:t>
            </a:r>
            <a:r>
              <a:rPr lang="en-US" dirty="0" err="1" smtClean="0"/>
              <a:t>reate</a:t>
            </a:r>
            <a:r>
              <a:rPr lang="en-US" dirty="0" smtClean="0"/>
              <a:t> a Coordination committee</a:t>
            </a:r>
          </a:p>
          <a:p>
            <a:pPr lvl="1"/>
            <a:r>
              <a:rPr lang="en-US" dirty="0" smtClean="0"/>
              <a:t>Describe roles and responsibilities</a:t>
            </a:r>
          </a:p>
          <a:p>
            <a:pPr lvl="1"/>
            <a:r>
              <a:rPr lang="en-US" dirty="0" smtClean="0"/>
              <a:t>Roadmap activities</a:t>
            </a:r>
          </a:p>
          <a:p>
            <a:pPr lvl="1"/>
            <a:r>
              <a:rPr lang="en-US" dirty="0" smtClean="0"/>
              <a:t>Monitoring and evaluation mechanism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Approaches to </a:t>
            </a:r>
            <a:r>
              <a:rPr lang="en-US" sz="3600" dirty="0" err="1" smtClean="0"/>
              <a:t>intersectorial</a:t>
            </a:r>
            <a:r>
              <a:rPr lang="en-US" sz="3600" dirty="0" smtClean="0"/>
              <a:t> arguments and use of economic evidence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I</a:t>
            </a:r>
            <a:r>
              <a:rPr lang="fr-FR" dirty="0" err="1" smtClean="0"/>
              <a:t>ncrease</a:t>
            </a:r>
            <a:r>
              <a:rPr lang="fr-FR" dirty="0" smtClean="0"/>
              <a:t> of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expenditures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I</a:t>
            </a:r>
            <a:r>
              <a:rPr lang="fr-FR" dirty="0" err="1" smtClean="0"/>
              <a:t>ncrease</a:t>
            </a:r>
            <a:r>
              <a:rPr lang="fr-FR" dirty="0" smtClean="0"/>
              <a:t> of </a:t>
            </a:r>
            <a:r>
              <a:rPr lang="fr-FR" dirty="0" err="1" smtClean="0"/>
              <a:t>food</a:t>
            </a:r>
            <a:r>
              <a:rPr lang="fr-FR" dirty="0" smtClean="0"/>
              <a:t> importation</a:t>
            </a:r>
          </a:p>
          <a:p>
            <a:endParaRPr lang="fr-FR" dirty="0" smtClean="0"/>
          </a:p>
          <a:p>
            <a:r>
              <a:rPr lang="fr-FR" dirty="0" smtClean="0"/>
              <a:t>S</a:t>
            </a:r>
            <a:r>
              <a:rPr lang="fr-FR" dirty="0" smtClean="0"/>
              <a:t>ocial </a:t>
            </a:r>
            <a:r>
              <a:rPr lang="fr-FR" dirty="0" err="1" smtClean="0"/>
              <a:t>morbidity</a:t>
            </a:r>
            <a:r>
              <a:rPr lang="fr-FR" dirty="0" smtClean="0"/>
              <a:t> impact on </a:t>
            </a:r>
            <a:r>
              <a:rPr lang="fr-FR" dirty="0" err="1" smtClean="0"/>
              <a:t>productivity</a:t>
            </a:r>
            <a:r>
              <a:rPr lang="fr-FR" dirty="0" smtClean="0"/>
              <a:t> and production</a:t>
            </a:r>
          </a:p>
          <a:p>
            <a:endParaRPr lang="fr-FR" dirty="0" smtClean="0"/>
          </a:p>
          <a:p>
            <a:r>
              <a:rPr lang="fr-FR" dirty="0" smtClean="0"/>
              <a:t>Malnutrition and </a:t>
            </a:r>
            <a:r>
              <a:rPr lang="fr-FR" dirty="0" err="1" smtClean="0"/>
              <a:t>P</a:t>
            </a:r>
            <a:r>
              <a:rPr lang="fr-FR" dirty="0" err="1" smtClean="0"/>
              <a:t>overty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0483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29B583-FC80-4B25-B0FF-7587304897CB}"/>
</file>

<file path=customXml/itemProps2.xml><?xml version="1.0" encoding="utf-8"?>
<ds:datastoreItem xmlns:ds="http://schemas.openxmlformats.org/officeDocument/2006/customXml" ds:itemID="{0AECB91B-ED40-4D19-BA2A-DE82673BA10B}"/>
</file>

<file path=customXml/itemProps3.xml><?xml version="1.0" encoding="utf-8"?>
<ds:datastoreItem xmlns:ds="http://schemas.openxmlformats.org/officeDocument/2006/customXml" ds:itemID="{DFCC5125-5E20-426D-9A15-1117758DEDC2}"/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753</Words>
  <Application>Microsoft Macintosh PowerPoint</Application>
  <PresentationFormat>Présentation à l'écran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Policy brief to strenght fight against malnutrition in Senegal </vt:lpstr>
      <vt:lpstr>Context and importance of the problem </vt:lpstr>
      <vt:lpstr>Context and importance of the problem </vt:lpstr>
      <vt:lpstr>Context and importance of the problem </vt:lpstr>
      <vt:lpstr>Statement on why the policy brief</vt:lpstr>
      <vt:lpstr>Policy recommendations </vt:lpstr>
      <vt:lpstr>Policy recommendations </vt:lpstr>
      <vt:lpstr>Key stakeholders and outline strategies for negotiations</vt:lpstr>
      <vt:lpstr>Approaches to intersectorial arguments and use of economic evidence</vt:lpstr>
      <vt:lpstr>Discuss the use of evidence and general strategies used to communicate</vt:lpstr>
      <vt:lpstr>Strengths</vt:lpstr>
      <vt:lpstr>Weaknesses</vt:lpstr>
      <vt:lpstr>Final decision taken</vt:lpstr>
      <vt:lpstr>THANK YOU DIEUREU DIEUF MERCI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to strenght fight against malnutrition in Senegal </dc:title>
  <dc:creator>macbook air</dc:creator>
  <cp:lastModifiedBy>macbook air</cp:lastModifiedBy>
  <cp:revision>18</cp:revision>
  <dcterms:created xsi:type="dcterms:W3CDTF">2015-12-02T15:55:32Z</dcterms:created>
  <dcterms:modified xsi:type="dcterms:W3CDTF">2015-12-03T14:05:44Z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