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9" r:id="rId4"/>
    <p:sldId id="258" r:id="rId5"/>
    <p:sldId id="259" r:id="rId6"/>
    <p:sldId id="260" r:id="rId7"/>
    <p:sldId id="261" r:id="rId8"/>
    <p:sldId id="267" r:id="rId9"/>
    <p:sldId id="262" r:id="rId10"/>
    <p:sldId id="263" r:id="rId11"/>
    <p:sldId id="264"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7B8D43-6248-4701-BA1D-C702926E4058}" type="datetimeFigureOut">
              <a:rPr lang="en-US" smtClean="0"/>
              <a:t>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1D3FE6-3AAF-4DC1-AA26-199F6A3D2E00}" type="slidenum">
              <a:rPr lang="en-US" smtClean="0"/>
              <a:t>‹#›</a:t>
            </a:fld>
            <a:endParaRPr lang="en-US"/>
          </a:p>
        </p:txBody>
      </p:sp>
    </p:spTree>
    <p:extLst>
      <p:ext uri="{BB962C8B-B14F-4D97-AF65-F5344CB8AC3E}">
        <p14:creationId xmlns:p14="http://schemas.microsoft.com/office/powerpoint/2010/main" val="2702955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15000"/>
              </a:lnSpc>
              <a:spcBef>
                <a:spcPts val="0"/>
              </a:spcBef>
              <a:spcAft>
                <a:spcPts val="1000"/>
              </a:spcAft>
            </a:pPr>
            <a:r>
              <a:rPr lang="en-US" sz="1200" dirty="0" smtClean="0">
                <a:effectLst/>
                <a:latin typeface="+mn-lt"/>
                <a:ea typeface="Calibri"/>
                <a:cs typeface="Times New Roman"/>
              </a:rPr>
              <a:t>Women exposed and experiencing gender based violence are more likely to experience depression, have low birth weight babies, alcohol use disorders, acquire HIV and contract STI, injuries and death. Some of them end up being suicidal and are stigmatized. This problem results in a lot of societal consequences such as children being orphaned, dysfunctional families, and disruption of social support systems</a:t>
            </a:r>
          </a:p>
          <a:p>
            <a:endParaRPr lang="en-US" dirty="0"/>
          </a:p>
        </p:txBody>
      </p:sp>
      <p:sp>
        <p:nvSpPr>
          <p:cNvPr id="4" name="Slide Number Placeholder 3"/>
          <p:cNvSpPr>
            <a:spLocks noGrp="1"/>
          </p:cNvSpPr>
          <p:nvPr>
            <p:ph type="sldNum" sz="quarter" idx="10"/>
          </p:nvPr>
        </p:nvSpPr>
        <p:spPr/>
        <p:txBody>
          <a:bodyPr/>
          <a:lstStyle/>
          <a:p>
            <a:fld id="{6C1D3FE6-3AAF-4DC1-AA26-199F6A3D2E00}" type="slidenum">
              <a:rPr lang="en-US" smtClean="0"/>
              <a:t>5</a:t>
            </a:fld>
            <a:endParaRPr lang="en-US"/>
          </a:p>
        </p:txBody>
      </p:sp>
    </p:spTree>
    <p:extLst>
      <p:ext uri="{BB962C8B-B14F-4D97-AF65-F5344CB8AC3E}">
        <p14:creationId xmlns:p14="http://schemas.microsoft.com/office/powerpoint/2010/main" val="2140123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F0699B-E2ED-4C79-8F3F-E77369A548A5}"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D91C4-F0B8-40D7-B297-47F81AD50DEC}" type="slidenum">
              <a:rPr lang="en-US" smtClean="0"/>
              <a:t>‹#›</a:t>
            </a:fld>
            <a:endParaRPr lang="en-US"/>
          </a:p>
        </p:txBody>
      </p:sp>
    </p:spTree>
    <p:extLst>
      <p:ext uri="{BB962C8B-B14F-4D97-AF65-F5344CB8AC3E}">
        <p14:creationId xmlns:p14="http://schemas.microsoft.com/office/powerpoint/2010/main" val="987321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F0699B-E2ED-4C79-8F3F-E77369A548A5}"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D91C4-F0B8-40D7-B297-47F81AD50DEC}" type="slidenum">
              <a:rPr lang="en-US" smtClean="0"/>
              <a:t>‹#›</a:t>
            </a:fld>
            <a:endParaRPr lang="en-US"/>
          </a:p>
        </p:txBody>
      </p:sp>
    </p:spTree>
    <p:extLst>
      <p:ext uri="{BB962C8B-B14F-4D97-AF65-F5344CB8AC3E}">
        <p14:creationId xmlns:p14="http://schemas.microsoft.com/office/powerpoint/2010/main" val="719587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F0699B-E2ED-4C79-8F3F-E77369A548A5}"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D91C4-F0B8-40D7-B297-47F81AD50DEC}" type="slidenum">
              <a:rPr lang="en-US" smtClean="0"/>
              <a:t>‹#›</a:t>
            </a:fld>
            <a:endParaRPr lang="en-US"/>
          </a:p>
        </p:txBody>
      </p:sp>
    </p:spTree>
    <p:extLst>
      <p:ext uri="{BB962C8B-B14F-4D97-AF65-F5344CB8AC3E}">
        <p14:creationId xmlns:p14="http://schemas.microsoft.com/office/powerpoint/2010/main" val="1200158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F0699B-E2ED-4C79-8F3F-E77369A548A5}"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D91C4-F0B8-40D7-B297-47F81AD50DEC}" type="slidenum">
              <a:rPr lang="en-US" smtClean="0"/>
              <a:t>‹#›</a:t>
            </a:fld>
            <a:endParaRPr lang="en-US"/>
          </a:p>
        </p:txBody>
      </p:sp>
    </p:spTree>
    <p:extLst>
      <p:ext uri="{BB962C8B-B14F-4D97-AF65-F5344CB8AC3E}">
        <p14:creationId xmlns:p14="http://schemas.microsoft.com/office/powerpoint/2010/main" val="4065326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F0699B-E2ED-4C79-8F3F-E77369A548A5}"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D91C4-F0B8-40D7-B297-47F81AD50DEC}" type="slidenum">
              <a:rPr lang="en-US" smtClean="0"/>
              <a:t>‹#›</a:t>
            </a:fld>
            <a:endParaRPr lang="en-US"/>
          </a:p>
        </p:txBody>
      </p:sp>
    </p:spTree>
    <p:extLst>
      <p:ext uri="{BB962C8B-B14F-4D97-AF65-F5344CB8AC3E}">
        <p14:creationId xmlns:p14="http://schemas.microsoft.com/office/powerpoint/2010/main" val="3228347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F0699B-E2ED-4C79-8F3F-E77369A548A5}"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D91C4-F0B8-40D7-B297-47F81AD50DEC}" type="slidenum">
              <a:rPr lang="en-US" smtClean="0"/>
              <a:t>‹#›</a:t>
            </a:fld>
            <a:endParaRPr lang="en-US"/>
          </a:p>
        </p:txBody>
      </p:sp>
    </p:spTree>
    <p:extLst>
      <p:ext uri="{BB962C8B-B14F-4D97-AF65-F5344CB8AC3E}">
        <p14:creationId xmlns:p14="http://schemas.microsoft.com/office/powerpoint/2010/main" val="1423657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F0699B-E2ED-4C79-8F3F-E77369A548A5}" type="datetimeFigureOut">
              <a:rPr lang="en-US" smtClean="0"/>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8D91C4-F0B8-40D7-B297-47F81AD50DEC}" type="slidenum">
              <a:rPr lang="en-US" smtClean="0"/>
              <a:t>‹#›</a:t>
            </a:fld>
            <a:endParaRPr lang="en-US"/>
          </a:p>
        </p:txBody>
      </p:sp>
    </p:spTree>
    <p:extLst>
      <p:ext uri="{BB962C8B-B14F-4D97-AF65-F5344CB8AC3E}">
        <p14:creationId xmlns:p14="http://schemas.microsoft.com/office/powerpoint/2010/main" val="1785175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F0699B-E2ED-4C79-8F3F-E77369A548A5}" type="datetimeFigureOut">
              <a:rPr lang="en-US" smtClean="0"/>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8D91C4-F0B8-40D7-B297-47F81AD50DEC}" type="slidenum">
              <a:rPr lang="en-US" smtClean="0"/>
              <a:t>‹#›</a:t>
            </a:fld>
            <a:endParaRPr lang="en-US"/>
          </a:p>
        </p:txBody>
      </p:sp>
    </p:spTree>
    <p:extLst>
      <p:ext uri="{BB962C8B-B14F-4D97-AF65-F5344CB8AC3E}">
        <p14:creationId xmlns:p14="http://schemas.microsoft.com/office/powerpoint/2010/main" val="633916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0699B-E2ED-4C79-8F3F-E77369A548A5}" type="datetimeFigureOut">
              <a:rPr lang="en-US" smtClean="0"/>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8D91C4-F0B8-40D7-B297-47F81AD50DEC}" type="slidenum">
              <a:rPr lang="en-US" smtClean="0"/>
              <a:t>‹#›</a:t>
            </a:fld>
            <a:endParaRPr lang="en-US"/>
          </a:p>
        </p:txBody>
      </p:sp>
    </p:spTree>
    <p:extLst>
      <p:ext uri="{BB962C8B-B14F-4D97-AF65-F5344CB8AC3E}">
        <p14:creationId xmlns:p14="http://schemas.microsoft.com/office/powerpoint/2010/main" val="2226289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F0699B-E2ED-4C79-8F3F-E77369A548A5}"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D91C4-F0B8-40D7-B297-47F81AD50DEC}" type="slidenum">
              <a:rPr lang="en-US" smtClean="0"/>
              <a:t>‹#›</a:t>
            </a:fld>
            <a:endParaRPr lang="en-US"/>
          </a:p>
        </p:txBody>
      </p:sp>
    </p:spTree>
    <p:extLst>
      <p:ext uri="{BB962C8B-B14F-4D97-AF65-F5344CB8AC3E}">
        <p14:creationId xmlns:p14="http://schemas.microsoft.com/office/powerpoint/2010/main" val="1170891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F0699B-E2ED-4C79-8F3F-E77369A548A5}"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D91C4-F0B8-40D7-B297-47F81AD50DEC}" type="slidenum">
              <a:rPr lang="en-US" smtClean="0"/>
              <a:t>‹#›</a:t>
            </a:fld>
            <a:endParaRPr lang="en-US"/>
          </a:p>
        </p:txBody>
      </p:sp>
    </p:spTree>
    <p:extLst>
      <p:ext uri="{BB962C8B-B14F-4D97-AF65-F5344CB8AC3E}">
        <p14:creationId xmlns:p14="http://schemas.microsoft.com/office/powerpoint/2010/main" val="1716566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F0699B-E2ED-4C79-8F3F-E77369A548A5}" type="datetimeFigureOut">
              <a:rPr lang="en-US" smtClean="0"/>
              <a:t>12/3/2015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D91C4-F0B8-40D7-B297-47F81AD50DEC}" type="slidenum">
              <a:rPr lang="en-US" smtClean="0"/>
              <a:t>‹#›</a:t>
            </a:fld>
            <a:endParaRPr lang="en-US"/>
          </a:p>
        </p:txBody>
      </p:sp>
    </p:spTree>
    <p:extLst>
      <p:ext uri="{BB962C8B-B14F-4D97-AF65-F5344CB8AC3E}">
        <p14:creationId xmlns:p14="http://schemas.microsoft.com/office/powerpoint/2010/main" val="1359364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2533650"/>
          </a:xfrm>
          <a:solidFill>
            <a:schemeClr val="accent1">
              <a:lumMod val="20000"/>
              <a:lumOff val="80000"/>
            </a:schemeClr>
          </a:solidFill>
        </p:spPr>
        <p:txBody>
          <a:bodyPr>
            <a:normAutofit fontScale="90000"/>
          </a:bodyPr>
          <a:lstStyle/>
          <a:p>
            <a:r>
              <a:rPr lang="en-US" b="1" dirty="0" smtClean="0"/>
              <a:t>Gender Based Violence in Windhoek, </a:t>
            </a:r>
            <a:r>
              <a:rPr lang="en-US" b="1" dirty="0" err="1" smtClean="0"/>
              <a:t>Khomas</a:t>
            </a:r>
            <a:r>
              <a:rPr lang="en-US" b="1" dirty="0" smtClean="0"/>
              <a:t> Region, Namibia</a:t>
            </a:r>
            <a:r>
              <a:rPr lang="en-US" dirty="0" smtClean="0"/>
              <a:t/>
            </a:r>
            <a:br>
              <a:rPr lang="en-US" dirty="0" smtClean="0"/>
            </a:br>
            <a:endParaRPr lang="en-US" dirty="0"/>
          </a:p>
        </p:txBody>
      </p:sp>
      <p:sp>
        <p:nvSpPr>
          <p:cNvPr id="3" name="Subtitle 2"/>
          <p:cNvSpPr>
            <a:spLocks noGrp="1"/>
          </p:cNvSpPr>
          <p:nvPr>
            <p:ph type="subTitle" idx="1"/>
          </p:nvPr>
        </p:nvSpPr>
        <p:spPr>
          <a:xfrm>
            <a:off x="762000" y="4648200"/>
            <a:ext cx="7772400" cy="762000"/>
          </a:xfrm>
          <a:solidFill>
            <a:schemeClr val="bg2"/>
          </a:solidFill>
        </p:spPr>
        <p:txBody>
          <a:bodyPr>
            <a:noAutofit/>
          </a:bodyPr>
          <a:lstStyle/>
          <a:p>
            <a:r>
              <a:rPr lang="en-US" b="1" i="1" dirty="0" smtClean="0"/>
              <a:t>Effective enforcement of Protection Orders</a:t>
            </a:r>
            <a:br>
              <a:rPr lang="en-US" b="1" i="1" dirty="0" smtClean="0"/>
            </a:br>
            <a:endParaRPr lang="en-US" b="1" i="1" dirty="0"/>
          </a:p>
        </p:txBody>
      </p:sp>
    </p:spTree>
    <p:extLst>
      <p:ext uri="{BB962C8B-B14F-4D97-AF65-F5344CB8AC3E}">
        <p14:creationId xmlns:p14="http://schemas.microsoft.com/office/powerpoint/2010/main" val="492218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Recommendations for Action </a:t>
            </a:r>
            <a:endParaRPr lang="en-US" b="1" dirty="0"/>
          </a:p>
        </p:txBody>
      </p:sp>
      <p:sp>
        <p:nvSpPr>
          <p:cNvPr id="3" name="Content Placeholder 2"/>
          <p:cNvSpPr>
            <a:spLocks noGrp="1"/>
          </p:cNvSpPr>
          <p:nvPr>
            <p:ph idx="1"/>
          </p:nvPr>
        </p:nvSpPr>
        <p:spPr>
          <a:xfrm>
            <a:off x="457200" y="1371600"/>
            <a:ext cx="8229600" cy="5181600"/>
          </a:xfrm>
        </p:spPr>
        <p:txBody>
          <a:bodyPr>
            <a:normAutofit fontScale="92500" lnSpcReduction="20000"/>
          </a:bodyPr>
          <a:lstStyle/>
          <a:p>
            <a:r>
              <a:rPr lang="en-US" dirty="0" smtClean="0"/>
              <a:t>Simplify  the application forms and the procedure by  making interim orders final, since the procedure is not well understood </a:t>
            </a:r>
          </a:p>
          <a:p>
            <a:r>
              <a:rPr lang="en-US" dirty="0" smtClean="0"/>
              <a:t> Implement standard procedure for making protection orders available after-hours and on weekends – which at present seems to be based only on the goodwill of individual officials.</a:t>
            </a:r>
          </a:p>
          <a:p>
            <a:r>
              <a:rPr lang="en-US" dirty="0" smtClean="0"/>
              <a:t>Intensify  training for the relevant officials, particularly clerks of court who usually assist complainants in completing the application forms. </a:t>
            </a:r>
          </a:p>
          <a:p>
            <a:r>
              <a:rPr lang="en-US" dirty="0" smtClean="0"/>
              <a:t>Give urgent attention to the service of protection orders on respondents</a:t>
            </a:r>
          </a:p>
          <a:p>
            <a:endParaRPr lang="en-US" dirty="0"/>
          </a:p>
        </p:txBody>
      </p:sp>
    </p:spTree>
    <p:extLst>
      <p:ext uri="{BB962C8B-B14F-4D97-AF65-F5344CB8AC3E}">
        <p14:creationId xmlns:p14="http://schemas.microsoft.com/office/powerpoint/2010/main" val="34901953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Recommendation continue </a:t>
            </a:r>
            <a:endParaRPr lang="en-US" b="1" dirty="0"/>
          </a:p>
        </p:txBody>
      </p:sp>
      <p:sp>
        <p:nvSpPr>
          <p:cNvPr id="3" name="Content Placeholder 2"/>
          <p:cNvSpPr>
            <a:spLocks noGrp="1"/>
          </p:cNvSpPr>
          <p:nvPr>
            <p:ph idx="1"/>
          </p:nvPr>
        </p:nvSpPr>
        <p:spPr/>
        <p:txBody>
          <a:bodyPr>
            <a:normAutofit lnSpcReduction="10000"/>
          </a:bodyPr>
          <a:lstStyle/>
          <a:p>
            <a:r>
              <a:rPr lang="en-US" dirty="0" smtClean="0"/>
              <a:t>Review current legislation and regulations particularly to address the need for more safeguards for children and for complainants who approach the court and then disappear. </a:t>
            </a:r>
          </a:p>
          <a:p>
            <a:r>
              <a:rPr lang="en-US" dirty="0" smtClean="0"/>
              <a:t>Avail more counselling services for complainants, including assistance with “exit strategies” for leaving a violent relationship – such as referrals to shelters and advice on divorce and maintenance procedures.</a:t>
            </a:r>
          </a:p>
          <a:p>
            <a:endParaRPr lang="en-US" dirty="0"/>
          </a:p>
        </p:txBody>
      </p:sp>
    </p:spTree>
    <p:extLst>
      <p:ext uri="{BB962C8B-B14F-4D97-AF65-F5344CB8AC3E}">
        <p14:creationId xmlns:p14="http://schemas.microsoft.com/office/powerpoint/2010/main" val="674526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4876800"/>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en-US" b="1" dirty="0" err="1" smtClean="0"/>
              <a:t>Okuhepa</a:t>
            </a:r>
            <a:r>
              <a:rPr lang="en-US" b="1" dirty="0" smtClean="0"/>
              <a:t/>
            </a:r>
            <a:br>
              <a:rPr lang="en-US" b="1" dirty="0" smtClean="0"/>
            </a:br>
            <a:r>
              <a:rPr lang="en-US" b="1" dirty="0" err="1" smtClean="0"/>
              <a:t>Tuatotela</a:t>
            </a:r>
            <a:r>
              <a:rPr lang="en-US" b="1" dirty="0" smtClean="0"/>
              <a:t> </a:t>
            </a:r>
            <a:r>
              <a:rPr lang="en-US" b="1" dirty="0" err="1" smtClean="0"/>
              <a:t>Mukwayi</a:t>
            </a:r>
            <a:r>
              <a:rPr lang="en-US" b="1" dirty="0" smtClean="0"/>
              <a:t/>
            </a:r>
            <a:br>
              <a:rPr lang="en-US" b="1" dirty="0" smtClean="0"/>
            </a:br>
            <a:r>
              <a:rPr lang="en-US" b="1" dirty="0" smtClean="0"/>
              <a:t>Thank you </a:t>
            </a:r>
            <a:br>
              <a:rPr lang="en-US" b="1" dirty="0" smtClean="0"/>
            </a:br>
            <a:r>
              <a:rPr lang="en-US" b="1" dirty="0" smtClean="0"/>
              <a:t>Merci Beaucoup</a:t>
            </a:r>
            <a:br>
              <a:rPr lang="en-US" b="1" dirty="0" smtClean="0"/>
            </a:br>
            <a:r>
              <a:rPr lang="en-US" b="1" dirty="0" err="1" smtClean="0"/>
              <a:t>Siyabonga</a:t>
            </a:r>
            <a:r>
              <a:rPr lang="en-US" b="1" dirty="0" smtClean="0"/>
              <a:t> </a:t>
            </a:r>
            <a:br>
              <a:rPr lang="en-US" b="1" dirty="0" smtClean="0"/>
            </a:br>
            <a:r>
              <a:rPr lang="en-US" b="1" dirty="0" smtClean="0"/>
              <a:t>Re a </a:t>
            </a:r>
            <a:r>
              <a:rPr lang="en-US" b="1" dirty="0" err="1" smtClean="0"/>
              <a:t>leboga</a:t>
            </a:r>
            <a:r>
              <a:rPr lang="en-US" b="1" dirty="0" smtClean="0"/>
              <a:t/>
            </a:r>
            <a:br>
              <a:rPr lang="en-US" b="1" dirty="0" smtClean="0"/>
            </a:br>
            <a:r>
              <a:rPr lang="en-US" b="1" dirty="0" smtClean="0"/>
              <a:t>Obrigado</a:t>
            </a:r>
            <a:br>
              <a:rPr lang="en-US" b="1" dirty="0" smtClean="0"/>
            </a:br>
            <a:r>
              <a:rPr lang="en-US" b="1" dirty="0" err="1" smtClean="0"/>
              <a:t>Baie</a:t>
            </a:r>
            <a:r>
              <a:rPr lang="en-US" b="1" dirty="0" smtClean="0"/>
              <a:t> </a:t>
            </a:r>
            <a:r>
              <a:rPr lang="en-US" b="1" dirty="0" err="1" smtClean="0"/>
              <a:t>Dankie</a:t>
            </a:r>
            <a:r>
              <a:rPr lang="en-US" b="1" dirty="0" smtClean="0"/>
              <a:t>   </a:t>
            </a:r>
            <a:endParaRPr lang="en-US" b="1" dirty="0"/>
          </a:p>
        </p:txBody>
      </p:sp>
    </p:spTree>
    <p:extLst>
      <p:ext uri="{BB962C8B-B14F-4D97-AF65-F5344CB8AC3E}">
        <p14:creationId xmlns:p14="http://schemas.microsoft.com/office/powerpoint/2010/main" val="3850674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b="1" dirty="0" smtClean="0"/>
              <a:t>Team members </a:t>
            </a:r>
            <a:endParaRPr lang="en-US" b="1" dirty="0"/>
          </a:p>
        </p:txBody>
      </p:sp>
      <p:sp>
        <p:nvSpPr>
          <p:cNvPr id="3" name="Content Placeholder 2"/>
          <p:cNvSpPr>
            <a:spLocks noGrp="1"/>
          </p:cNvSpPr>
          <p:nvPr>
            <p:ph idx="1"/>
          </p:nvPr>
        </p:nvSpPr>
        <p:spPr>
          <a:xfrm>
            <a:off x="457200" y="2057400"/>
            <a:ext cx="8229600" cy="3352800"/>
          </a:xfrm>
        </p:spPr>
        <p:txBody>
          <a:bodyPr/>
          <a:lstStyle/>
          <a:p>
            <a:r>
              <a:rPr lang="en-US" dirty="0" smtClean="0"/>
              <a:t>Dr Mitonga – UNAM School of Public Health </a:t>
            </a:r>
          </a:p>
          <a:p>
            <a:r>
              <a:rPr lang="en-US" dirty="0" smtClean="0"/>
              <a:t>Ms. </a:t>
            </a:r>
            <a:r>
              <a:rPr lang="en-US" dirty="0" err="1" smtClean="0"/>
              <a:t>Kahitu</a:t>
            </a:r>
            <a:r>
              <a:rPr lang="en-US" dirty="0" smtClean="0"/>
              <a:t> – City of Windhoek Health Services </a:t>
            </a:r>
          </a:p>
          <a:p>
            <a:r>
              <a:rPr lang="en-US" dirty="0" smtClean="0"/>
              <a:t>Mr. Usurua – Ministry of Health Planning </a:t>
            </a:r>
          </a:p>
          <a:p>
            <a:r>
              <a:rPr lang="en-US" dirty="0" smtClean="0"/>
              <a:t>Ms. Kaunatjike – WHO Namibia  Health Promotion </a:t>
            </a:r>
            <a:endParaRPr lang="en-US" dirty="0"/>
          </a:p>
        </p:txBody>
      </p:sp>
    </p:spTree>
    <p:extLst>
      <p:ext uri="{BB962C8B-B14F-4D97-AF65-F5344CB8AC3E}">
        <p14:creationId xmlns:p14="http://schemas.microsoft.com/office/powerpoint/2010/main" val="1794092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447799"/>
            <a:ext cx="8704382" cy="4937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9822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Context and importance of problem </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6193305"/>
              </p:ext>
            </p:extLst>
          </p:nvPr>
        </p:nvGraphicFramePr>
        <p:xfrm>
          <a:off x="685800" y="1828800"/>
          <a:ext cx="7543799" cy="3202686"/>
        </p:xfrm>
        <a:graphic>
          <a:graphicData uri="http://schemas.openxmlformats.org/drawingml/2006/table">
            <a:tbl>
              <a:tblPr/>
              <a:tblGrid>
                <a:gridCol w="1066799"/>
                <a:gridCol w="1219201"/>
                <a:gridCol w="1447800"/>
                <a:gridCol w="990600"/>
                <a:gridCol w="914400"/>
                <a:gridCol w="990600"/>
                <a:gridCol w="914399"/>
              </a:tblGrid>
              <a:tr h="598170">
                <a:tc>
                  <a:txBody>
                    <a:bodyPr/>
                    <a:lstStyle/>
                    <a:p>
                      <a:pPr marL="0" marR="0">
                        <a:lnSpc>
                          <a:spcPct val="115000"/>
                        </a:lnSpc>
                        <a:spcBef>
                          <a:spcPts val="0"/>
                        </a:spcBef>
                        <a:spcAft>
                          <a:spcPts val="1000"/>
                        </a:spcAft>
                      </a:pPr>
                      <a:r>
                        <a:rPr lang="en-US" sz="2000" b="1" dirty="0">
                          <a:solidFill>
                            <a:schemeClr val="tx1"/>
                          </a:solidFill>
                          <a:effectLst/>
                          <a:latin typeface="Calibri"/>
                          <a:ea typeface="Calibri"/>
                          <a:cs typeface="Times New Roman"/>
                        </a:rPr>
                        <a:t>Year</a:t>
                      </a:r>
                      <a:endParaRPr lang="en-US" sz="2000" dirty="0">
                        <a:solidFill>
                          <a:schemeClr val="tx1"/>
                        </a:solidFill>
                        <a:effectLst/>
                        <a:latin typeface="Calibri"/>
                        <a:ea typeface="Calibri"/>
                        <a:cs typeface="Times New Roman"/>
                      </a:endParaRP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1000"/>
                        </a:spcAft>
                      </a:pPr>
                      <a:r>
                        <a:rPr lang="en-US" sz="2000" b="1" dirty="0">
                          <a:solidFill>
                            <a:schemeClr val="tx1"/>
                          </a:solidFill>
                          <a:effectLst/>
                          <a:latin typeface="Calibri"/>
                          <a:ea typeface="Calibri"/>
                          <a:cs typeface="Times New Roman"/>
                        </a:rPr>
                        <a:t>Indecent Assault</a:t>
                      </a:r>
                      <a:endParaRPr lang="en-US" sz="2000" dirty="0">
                        <a:solidFill>
                          <a:schemeClr val="tx1"/>
                        </a:solidFill>
                        <a:effectLst/>
                        <a:latin typeface="Calibri"/>
                        <a:ea typeface="Calibri"/>
                        <a:cs typeface="Times New Roman"/>
                      </a:endParaRP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1000"/>
                        </a:spcAft>
                      </a:pPr>
                      <a:r>
                        <a:rPr lang="en-US" sz="2000" b="1" dirty="0">
                          <a:solidFill>
                            <a:schemeClr val="tx1"/>
                          </a:solidFill>
                          <a:effectLst/>
                          <a:latin typeface="Calibri"/>
                          <a:ea typeface="Calibri"/>
                          <a:cs typeface="Times New Roman"/>
                        </a:rPr>
                        <a:t>Grievous Bodily Harm(GBH)</a:t>
                      </a:r>
                      <a:endParaRPr lang="en-US" sz="2000" dirty="0">
                        <a:solidFill>
                          <a:schemeClr val="tx1"/>
                        </a:solidFill>
                        <a:effectLst/>
                        <a:latin typeface="Calibri"/>
                        <a:ea typeface="Calibri"/>
                        <a:cs typeface="Times New Roman"/>
                      </a:endParaRP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1000"/>
                        </a:spcAft>
                      </a:pPr>
                      <a:r>
                        <a:rPr lang="en-US" sz="2000" b="1" dirty="0">
                          <a:solidFill>
                            <a:schemeClr val="tx1"/>
                          </a:solidFill>
                          <a:effectLst/>
                          <a:latin typeface="Calibri"/>
                          <a:ea typeface="Calibri"/>
                          <a:cs typeface="Times New Roman"/>
                        </a:rPr>
                        <a:t>Attempted rape</a:t>
                      </a:r>
                      <a:endParaRPr lang="en-US" sz="2000" dirty="0">
                        <a:solidFill>
                          <a:schemeClr val="tx1"/>
                        </a:solidFill>
                        <a:effectLst/>
                        <a:latin typeface="Calibri"/>
                        <a:ea typeface="Calibri"/>
                        <a:cs typeface="Times New Roman"/>
                      </a:endParaRP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1000"/>
                        </a:spcAft>
                      </a:pPr>
                      <a:r>
                        <a:rPr lang="en-US" sz="2000" b="1" dirty="0">
                          <a:solidFill>
                            <a:schemeClr val="tx1"/>
                          </a:solidFill>
                          <a:effectLst/>
                          <a:latin typeface="Calibri"/>
                          <a:ea typeface="Calibri"/>
                          <a:cs typeface="Times New Roman"/>
                        </a:rPr>
                        <a:t>Rape</a:t>
                      </a:r>
                      <a:endParaRPr lang="en-US" sz="2000" dirty="0">
                        <a:solidFill>
                          <a:schemeClr val="tx1"/>
                        </a:solidFill>
                        <a:effectLst/>
                        <a:latin typeface="Calibri"/>
                        <a:ea typeface="Calibri"/>
                        <a:cs typeface="Times New Roman"/>
                      </a:endParaRP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1000"/>
                        </a:spcAft>
                      </a:pPr>
                      <a:r>
                        <a:rPr lang="en-US" sz="2000" b="1" dirty="0">
                          <a:solidFill>
                            <a:schemeClr val="tx1"/>
                          </a:solidFill>
                          <a:effectLst/>
                          <a:latin typeface="Calibri"/>
                          <a:ea typeface="Calibri"/>
                          <a:cs typeface="Times New Roman"/>
                        </a:rPr>
                        <a:t>Murder</a:t>
                      </a:r>
                      <a:endParaRPr lang="en-US" sz="2000" dirty="0">
                        <a:solidFill>
                          <a:schemeClr val="tx1"/>
                        </a:solidFill>
                        <a:effectLst/>
                        <a:latin typeface="Calibri"/>
                        <a:ea typeface="Calibri"/>
                        <a:cs typeface="Times New Roman"/>
                      </a:endParaRP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1000"/>
                        </a:spcAft>
                      </a:pPr>
                      <a:r>
                        <a:rPr lang="en-US" sz="2000" b="1" dirty="0">
                          <a:solidFill>
                            <a:schemeClr val="tx1"/>
                          </a:solidFill>
                          <a:effectLst/>
                          <a:latin typeface="Calibri"/>
                          <a:ea typeface="Calibri"/>
                          <a:cs typeface="Times New Roman"/>
                        </a:rPr>
                        <a:t>Total</a:t>
                      </a:r>
                      <a:endParaRPr lang="en-US" sz="2000" dirty="0">
                        <a:solidFill>
                          <a:schemeClr val="tx1"/>
                        </a:solidFill>
                        <a:effectLst/>
                        <a:latin typeface="Calibri"/>
                        <a:ea typeface="Calibri"/>
                        <a:cs typeface="Times New Roman"/>
                      </a:endParaRP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98120">
                <a:tc>
                  <a:txBody>
                    <a:bodyPr/>
                    <a:lstStyle/>
                    <a:p>
                      <a:pPr marL="0" marR="0">
                        <a:lnSpc>
                          <a:spcPct val="115000"/>
                        </a:lnSpc>
                        <a:spcBef>
                          <a:spcPts val="0"/>
                        </a:spcBef>
                        <a:spcAft>
                          <a:spcPts val="1000"/>
                        </a:spcAft>
                      </a:pPr>
                      <a:r>
                        <a:rPr lang="en-US" sz="2000" b="1">
                          <a:effectLst/>
                          <a:latin typeface="Calibri"/>
                          <a:ea typeface="Calibri"/>
                          <a:cs typeface="Times New Roman"/>
                        </a:rPr>
                        <a:t>2013</a:t>
                      </a:r>
                      <a:endParaRPr lang="en-US" sz="2000">
                        <a:effectLst/>
                        <a:latin typeface="Calibri"/>
                        <a:ea typeface="Calibri"/>
                        <a:cs typeface="Times New Roman"/>
                      </a:endParaRP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111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10 602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dirty="0">
                          <a:effectLst/>
                          <a:latin typeface="Calibri"/>
                          <a:ea typeface="Calibri"/>
                          <a:cs typeface="Times New Roman"/>
                        </a:rPr>
                        <a:t>238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1 050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351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dirty="0">
                          <a:effectLst/>
                          <a:latin typeface="Calibri"/>
                          <a:ea typeface="Calibri"/>
                          <a:cs typeface="Times New Roman"/>
                        </a:rPr>
                        <a:t>12 352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270">
                <a:tc>
                  <a:txBody>
                    <a:bodyPr/>
                    <a:lstStyle/>
                    <a:p>
                      <a:pPr marL="0" marR="0">
                        <a:lnSpc>
                          <a:spcPct val="115000"/>
                        </a:lnSpc>
                        <a:spcBef>
                          <a:spcPts val="0"/>
                        </a:spcBef>
                        <a:spcAft>
                          <a:spcPts val="1000"/>
                        </a:spcAft>
                      </a:pPr>
                      <a:r>
                        <a:rPr lang="en-US" sz="2000" b="1">
                          <a:effectLst/>
                          <a:latin typeface="Calibri"/>
                          <a:ea typeface="Calibri"/>
                          <a:cs typeface="Times New Roman"/>
                        </a:rPr>
                        <a:t>2012</a:t>
                      </a:r>
                      <a:endParaRPr lang="en-US" sz="2000">
                        <a:effectLst/>
                        <a:latin typeface="Calibri"/>
                        <a:ea typeface="Calibri"/>
                        <a:cs typeface="Times New Roman"/>
                      </a:endParaRP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76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6 840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0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1 117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275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dirty="0">
                          <a:effectLst/>
                          <a:latin typeface="Calibri"/>
                          <a:ea typeface="Calibri"/>
                          <a:cs typeface="Times New Roman"/>
                        </a:rPr>
                        <a:t>8 408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45">
                <a:tc>
                  <a:txBody>
                    <a:bodyPr/>
                    <a:lstStyle/>
                    <a:p>
                      <a:pPr marL="0" marR="0">
                        <a:lnSpc>
                          <a:spcPct val="115000"/>
                        </a:lnSpc>
                        <a:spcBef>
                          <a:spcPts val="0"/>
                        </a:spcBef>
                        <a:spcAft>
                          <a:spcPts val="1000"/>
                        </a:spcAft>
                      </a:pPr>
                      <a:r>
                        <a:rPr lang="en-US" sz="2000" b="1">
                          <a:effectLst/>
                          <a:latin typeface="Calibri"/>
                          <a:ea typeface="Calibri"/>
                          <a:cs typeface="Times New Roman"/>
                        </a:rPr>
                        <a:t>2011</a:t>
                      </a:r>
                      <a:endParaRPr lang="en-US" sz="2000">
                        <a:effectLst/>
                        <a:latin typeface="Calibri"/>
                        <a:ea typeface="Calibri"/>
                        <a:cs typeface="Times New Roman"/>
                      </a:endParaRP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13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6 414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20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1 084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293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dirty="0">
                          <a:effectLst/>
                          <a:latin typeface="Calibri"/>
                          <a:ea typeface="Calibri"/>
                          <a:cs typeface="Times New Roman"/>
                        </a:rPr>
                        <a:t>7 824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125">
                <a:tc>
                  <a:txBody>
                    <a:bodyPr/>
                    <a:lstStyle/>
                    <a:p>
                      <a:pPr marL="0" marR="0">
                        <a:lnSpc>
                          <a:spcPct val="115000"/>
                        </a:lnSpc>
                        <a:spcBef>
                          <a:spcPts val="0"/>
                        </a:spcBef>
                        <a:spcAft>
                          <a:spcPts val="1000"/>
                        </a:spcAft>
                      </a:pPr>
                      <a:r>
                        <a:rPr lang="en-US" sz="2000" b="1">
                          <a:effectLst/>
                          <a:latin typeface="Calibri"/>
                          <a:ea typeface="Calibri"/>
                          <a:cs typeface="Times New Roman"/>
                        </a:rPr>
                        <a:t>2010</a:t>
                      </a:r>
                      <a:endParaRPr lang="en-US" sz="2000">
                        <a:effectLst/>
                        <a:latin typeface="Calibri"/>
                        <a:ea typeface="Calibri"/>
                        <a:cs typeface="Times New Roman"/>
                      </a:endParaRP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89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10 025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262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1 072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322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dirty="0">
                          <a:effectLst/>
                          <a:latin typeface="Calibri"/>
                          <a:ea typeface="Calibri"/>
                          <a:cs typeface="Times New Roman"/>
                        </a:rPr>
                        <a:t>11 770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a:txBody>
                    <a:bodyPr/>
                    <a:lstStyle/>
                    <a:p>
                      <a:pPr marL="0" marR="0">
                        <a:lnSpc>
                          <a:spcPct val="115000"/>
                        </a:lnSpc>
                        <a:spcBef>
                          <a:spcPts val="0"/>
                        </a:spcBef>
                        <a:spcAft>
                          <a:spcPts val="1000"/>
                        </a:spcAft>
                      </a:pPr>
                      <a:r>
                        <a:rPr lang="en-US" sz="2000" b="1">
                          <a:effectLst/>
                          <a:latin typeface="Calibri"/>
                          <a:ea typeface="Calibri"/>
                          <a:cs typeface="Times New Roman"/>
                        </a:rPr>
                        <a:t>2009</a:t>
                      </a:r>
                      <a:endParaRPr lang="en-US" sz="2000">
                        <a:effectLst/>
                        <a:latin typeface="Calibri"/>
                        <a:ea typeface="Calibri"/>
                        <a:cs typeface="Times New Roman"/>
                      </a:endParaRP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108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10 052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218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1 036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a:effectLst/>
                          <a:latin typeface="Calibri"/>
                          <a:ea typeface="Calibri"/>
                          <a:cs typeface="Times New Roman"/>
                        </a:rPr>
                        <a:t>350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dirty="0">
                          <a:effectLst/>
                          <a:latin typeface="Calibri"/>
                          <a:ea typeface="Calibri"/>
                          <a:cs typeface="Times New Roman"/>
                        </a:rPr>
                        <a:t>11 765 </a:t>
                      </a:r>
                    </a:p>
                  </a:txBody>
                  <a:tcPr marL="70485" marR="7048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72277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Context and importance of problem </a:t>
            </a:r>
            <a:endParaRPr lang="en-US" b="1"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8600" y="1219200"/>
            <a:ext cx="8763001"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617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Context and importance of problem </a:t>
            </a:r>
            <a:endParaRPr lang="en-US" b="1"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143000"/>
            <a:ext cx="85344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50058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Critique of policy option</a:t>
            </a:r>
            <a:endParaRPr lang="en-US" b="1" dirty="0"/>
          </a:p>
        </p:txBody>
      </p:sp>
      <p:sp>
        <p:nvSpPr>
          <p:cNvPr id="3" name="Content Placeholder 2"/>
          <p:cNvSpPr>
            <a:spLocks noGrp="1"/>
          </p:cNvSpPr>
          <p:nvPr>
            <p:ph idx="1"/>
          </p:nvPr>
        </p:nvSpPr>
        <p:spPr>
          <a:xfrm>
            <a:off x="457200" y="1295400"/>
            <a:ext cx="8229600" cy="5105400"/>
          </a:xfrm>
        </p:spPr>
        <p:txBody>
          <a:bodyPr>
            <a:normAutofit fontScale="85000" lnSpcReduction="20000"/>
          </a:bodyPr>
          <a:lstStyle/>
          <a:p>
            <a:r>
              <a:rPr lang="en-US" dirty="0" smtClean="0"/>
              <a:t>Applications forms are complicated to fill </a:t>
            </a:r>
          </a:p>
          <a:p>
            <a:r>
              <a:rPr lang="en-US" dirty="0" smtClean="0"/>
              <a:t>Clerks are unable or unwilling to commission affidavits, many potential applicants are forced to visit both a magistrate’s court and a police station, which slows down the process and creates additional obstacles for complainants</a:t>
            </a:r>
          </a:p>
          <a:p>
            <a:r>
              <a:rPr lang="en-US" dirty="0" smtClean="0"/>
              <a:t>There are no uniform  procedures in  dealing  with protection order applications -  some of the procedural innovations used in practice are inappropriate and carry the risk of discouraging deserving complainants</a:t>
            </a:r>
          </a:p>
          <a:p>
            <a:r>
              <a:rPr lang="en-US" dirty="0" smtClean="0"/>
              <a:t>In some cases a single application form is used to request protection orders against multiple respondents</a:t>
            </a:r>
          </a:p>
          <a:p>
            <a:r>
              <a:rPr lang="en-US" dirty="0" smtClean="0"/>
              <a:t>There is currently no uniform system for dealing with after-hours applications</a:t>
            </a:r>
          </a:p>
          <a:p>
            <a:endParaRPr lang="en-US" dirty="0"/>
          </a:p>
        </p:txBody>
      </p:sp>
    </p:spTree>
    <p:extLst>
      <p:ext uri="{BB962C8B-B14F-4D97-AF65-F5344CB8AC3E}">
        <p14:creationId xmlns:p14="http://schemas.microsoft.com/office/powerpoint/2010/main" val="609250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Policy Critique </a:t>
            </a:r>
            <a:endParaRPr lang="en-US" b="1" dirty="0"/>
          </a:p>
        </p:txBody>
      </p:sp>
      <p:sp>
        <p:nvSpPr>
          <p:cNvPr id="3" name="Content Placeholder 2"/>
          <p:cNvSpPr>
            <a:spLocks noGrp="1"/>
          </p:cNvSpPr>
          <p:nvPr>
            <p:ph idx="1"/>
          </p:nvPr>
        </p:nvSpPr>
        <p:spPr>
          <a:xfrm>
            <a:off x="457200" y="1295400"/>
            <a:ext cx="8229600" cy="5181600"/>
          </a:xfrm>
        </p:spPr>
        <p:txBody>
          <a:bodyPr>
            <a:normAutofit fontScale="85000" lnSpcReduction="10000"/>
          </a:bodyPr>
          <a:lstStyle/>
          <a:p>
            <a:r>
              <a:rPr lang="en-US" dirty="0" smtClean="0"/>
              <a:t>High withdrawal of cases and high number of complainants disappear </a:t>
            </a:r>
          </a:p>
          <a:p>
            <a:r>
              <a:rPr lang="en-US" dirty="0" smtClean="0"/>
              <a:t>No clear procedure for protection of  children once applications are made </a:t>
            </a:r>
          </a:p>
          <a:p>
            <a:r>
              <a:rPr lang="en-US" dirty="0" smtClean="0"/>
              <a:t>Delay in serving  protection orders is a weak point in the chain of procedure which may put complainants at increased risk. </a:t>
            </a:r>
          </a:p>
          <a:p>
            <a:pPr lvl="1"/>
            <a:r>
              <a:rPr lang="en-US" dirty="0" smtClean="0"/>
              <a:t>At present 40% of interim protection orders are apparently being served ten days or more after being issued and </a:t>
            </a:r>
          </a:p>
          <a:p>
            <a:pPr lvl="1"/>
            <a:r>
              <a:rPr lang="en-US" dirty="0" smtClean="0"/>
              <a:t>11% are being served only one month later. </a:t>
            </a:r>
          </a:p>
          <a:p>
            <a:pPr lvl="1"/>
            <a:r>
              <a:rPr lang="en-US" dirty="0" smtClean="0"/>
              <a:t>This is simply not good enough – especially taking into account  that half of those complainants have been threatened with murder. </a:t>
            </a:r>
          </a:p>
          <a:p>
            <a:endParaRPr lang="en-US" dirty="0"/>
          </a:p>
        </p:txBody>
      </p:sp>
    </p:spTree>
    <p:extLst>
      <p:ext uri="{BB962C8B-B14F-4D97-AF65-F5344CB8AC3E}">
        <p14:creationId xmlns:p14="http://schemas.microsoft.com/office/powerpoint/2010/main" val="3057921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Consequences of the delays </a:t>
            </a:r>
            <a:endParaRPr lang="en-US" b="1" dirty="0"/>
          </a:p>
        </p:txBody>
      </p:sp>
      <p:sp>
        <p:nvSpPr>
          <p:cNvPr id="3" name="Content Placeholder 2"/>
          <p:cNvSpPr>
            <a:spLocks noGrp="1"/>
          </p:cNvSpPr>
          <p:nvPr>
            <p:ph idx="1"/>
          </p:nvPr>
        </p:nvSpPr>
        <p:spPr>
          <a:xfrm>
            <a:off x="381000" y="1447800"/>
            <a:ext cx="8229600" cy="4495800"/>
          </a:xfrm>
        </p:spPr>
        <p:txBody>
          <a:bodyPr>
            <a:normAutofit/>
          </a:bodyPr>
          <a:lstStyle/>
          <a:p>
            <a:r>
              <a:rPr lang="en-US" dirty="0" smtClean="0"/>
              <a:t>Increased exposure to the violence and abuse </a:t>
            </a:r>
          </a:p>
          <a:p>
            <a:r>
              <a:rPr lang="en-US" dirty="0" smtClean="0"/>
              <a:t>Some women become suicidal  and are stigmatized</a:t>
            </a:r>
          </a:p>
          <a:p>
            <a:r>
              <a:rPr lang="en-US" dirty="0" smtClean="0"/>
              <a:t>Societal consequences such as children being orphaned, dysfunctional families, and disruption of social support systems</a:t>
            </a:r>
          </a:p>
        </p:txBody>
      </p:sp>
    </p:spTree>
    <p:extLst>
      <p:ext uri="{BB962C8B-B14F-4D97-AF65-F5344CB8AC3E}">
        <p14:creationId xmlns:p14="http://schemas.microsoft.com/office/powerpoint/2010/main" val="3864980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2BEA3C98D2D134E99E440D91A17ED27" ma:contentTypeVersion="0" ma:contentTypeDescription="Create a new document." ma:contentTypeScope="" ma:versionID="3cd76cbb663f0e427635d5a7ab5f7f5d">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066C989-7A90-4184-BE2D-61EDD10C6B05}"/>
</file>

<file path=customXml/itemProps2.xml><?xml version="1.0" encoding="utf-8"?>
<ds:datastoreItem xmlns:ds="http://schemas.openxmlformats.org/officeDocument/2006/customXml" ds:itemID="{FAB5CD41-D228-4C91-974D-560B4D3BC259}"/>
</file>

<file path=customXml/itemProps3.xml><?xml version="1.0" encoding="utf-8"?>
<ds:datastoreItem xmlns:ds="http://schemas.openxmlformats.org/officeDocument/2006/customXml" ds:itemID="{03E74B7D-B2CD-4423-8C24-00C414093735}"/>
</file>

<file path=docProps/app.xml><?xml version="1.0" encoding="utf-8"?>
<Properties xmlns="http://schemas.openxmlformats.org/officeDocument/2006/extended-properties" xmlns:vt="http://schemas.openxmlformats.org/officeDocument/2006/docPropsVTypes">
  <TotalTime>79</TotalTime>
  <Words>580</Words>
  <Application>Microsoft Office PowerPoint</Application>
  <PresentationFormat>On-screen Show (4:3)</PresentationFormat>
  <Paragraphs>80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Gender Based Violence in Windhoek, Khomas Region, Namibia </vt:lpstr>
      <vt:lpstr>Team members </vt:lpstr>
      <vt:lpstr>PowerPoint Presentation</vt:lpstr>
      <vt:lpstr>Context and importance of problem </vt:lpstr>
      <vt:lpstr>Context and importance of problem </vt:lpstr>
      <vt:lpstr>Context and importance of problem </vt:lpstr>
      <vt:lpstr>Critique of policy option</vt:lpstr>
      <vt:lpstr>Policy Critique </vt:lpstr>
      <vt:lpstr>Consequences of the delays </vt:lpstr>
      <vt:lpstr>Key Recommendations for Action </vt:lpstr>
      <vt:lpstr>Key Recommendation continue </vt:lpstr>
      <vt:lpstr>Okuhepa Tuatotela Mukwayi Thank you  Merci Beaucoup Siyabonga  Re a leboga Obrigado Baie Dankie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Based Violence in Windhoek, Khomas Region and in Namibia</dc:title>
  <dc:creator>Celia, Ms. Kaunatjike - Na</dc:creator>
  <cp:lastModifiedBy>Celia, Ms. Kaunatjike - Na</cp:lastModifiedBy>
  <cp:revision>11</cp:revision>
  <dcterms:created xsi:type="dcterms:W3CDTF">2015-12-03T12:49:22Z</dcterms:created>
  <dcterms:modified xsi:type="dcterms:W3CDTF">2015-12-03T14:08:34Z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0x010100C2BEA3C98D2D134E99E440D91A17ED27</vt:lpwstr>
  </property>
</Properties>
</file>