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rawing1.xml" ContentType="application/vnd.ms-office.drawingml.diagramDrawing+xml"/>
  <Override PartName="/ppt/handoutMasters/handoutMaster1.xml" ContentType="application/vnd.openxmlformats-officedocument.presentationml.handoutMaster+xml"/>
  <Override PartName="/ppt/theme/themeOverride1.xml" ContentType="application/vnd.openxmlformats-officedocument.themeOverride+xml"/>
  <Override PartName="/ppt/theme/theme1.xml" ContentType="application/vnd.openxmlformats-officedocument.them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colors1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7" r:id="rId2"/>
    <p:sldId id="340" r:id="rId3"/>
    <p:sldId id="304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2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C"/>
    <a:srgbClr val="82BFF6"/>
    <a:srgbClr val="CFCA0C"/>
    <a:srgbClr val="8E3A60"/>
    <a:srgbClr val="002B82"/>
    <a:srgbClr val="8135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50" autoAdjust="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86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AB49A6-CBB3-441A-808E-4D062D542CD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E0B2B76A-5CCE-41C4-9C51-04DA21F1045E}">
      <dgm:prSet phldrT="[Texto]" custT="1"/>
      <dgm:spPr/>
      <dgm:t>
        <a:bodyPr/>
        <a:lstStyle/>
        <a:p>
          <a:r>
            <a:rPr lang="pt-PT" sz="3200" b="0" dirty="0" smtClean="0">
              <a:latin typeface="Latha" panose="020B0604020202020204" pitchFamily="34" charset="0"/>
              <a:cs typeface="Latha" panose="020B0604020202020204" pitchFamily="34" charset="0"/>
            </a:rPr>
            <a:t>Obrigado pela atenção </a:t>
          </a:r>
        </a:p>
        <a:p>
          <a:r>
            <a:rPr lang="pt-PT" sz="3200" b="0" dirty="0" err="1" smtClean="0">
              <a:latin typeface="Latha" panose="020B0604020202020204" pitchFamily="34" charset="0"/>
              <a:cs typeface="Latha" panose="020B0604020202020204" pitchFamily="34" charset="0"/>
            </a:rPr>
            <a:t>Thanks</a:t>
          </a:r>
          <a:r>
            <a:rPr lang="pt-PT" sz="3200" b="0" dirty="0" smtClean="0">
              <a:latin typeface="Latha" panose="020B0604020202020204" pitchFamily="34" charset="0"/>
              <a:cs typeface="Latha" panose="020B0604020202020204" pitchFamily="34" charset="0"/>
            </a:rPr>
            <a:t> for </a:t>
          </a:r>
          <a:r>
            <a:rPr lang="pt-PT" sz="3200" b="0" dirty="0" err="1" smtClean="0">
              <a:latin typeface="Latha" panose="020B0604020202020204" pitchFamily="34" charset="0"/>
              <a:cs typeface="Latha" panose="020B0604020202020204" pitchFamily="34" charset="0"/>
            </a:rPr>
            <a:t>the</a:t>
          </a:r>
          <a:r>
            <a:rPr lang="pt-PT" sz="3200" b="0" dirty="0" smtClean="0">
              <a:latin typeface="Latha" panose="020B0604020202020204" pitchFamily="34" charset="0"/>
              <a:cs typeface="Latha" panose="020B0604020202020204" pitchFamily="34" charset="0"/>
            </a:rPr>
            <a:t> </a:t>
          </a:r>
          <a:r>
            <a:rPr lang="pt-PT" sz="3200" b="0" dirty="0" err="1" smtClean="0">
              <a:latin typeface="Latha" panose="020B0604020202020204" pitchFamily="34" charset="0"/>
              <a:cs typeface="Latha" panose="020B0604020202020204" pitchFamily="34" charset="0"/>
            </a:rPr>
            <a:t>atention</a:t>
          </a:r>
          <a:endParaRPr lang="pt-PT" sz="3200" b="0" dirty="0" smtClean="0">
            <a:latin typeface="Latha" panose="020B0604020202020204" pitchFamily="34" charset="0"/>
            <a:cs typeface="Latha" panose="020B0604020202020204" pitchFamily="34" charset="0"/>
          </a:endParaRPr>
        </a:p>
        <a:p>
          <a:endParaRPr lang="pt-PT" sz="3200" b="0" dirty="0" smtClean="0">
            <a:latin typeface="Latha" panose="020B0604020202020204" pitchFamily="34" charset="0"/>
            <a:cs typeface="Latha" panose="020B0604020202020204" pitchFamily="34" charset="0"/>
          </a:endParaRPr>
        </a:p>
      </dgm:t>
    </dgm:pt>
    <dgm:pt modelId="{DA5C861B-32B0-4A36-BFDC-EC3652DF8813}" type="parTrans" cxnId="{700DC1B4-B3D1-452A-AA16-F509F68A0811}">
      <dgm:prSet/>
      <dgm:spPr/>
      <dgm:t>
        <a:bodyPr/>
        <a:lstStyle/>
        <a:p>
          <a:endParaRPr lang="pt-PT"/>
        </a:p>
      </dgm:t>
    </dgm:pt>
    <dgm:pt modelId="{6C4909CB-37E5-4592-9D06-06A642CE1334}" type="sibTrans" cxnId="{700DC1B4-B3D1-452A-AA16-F509F68A0811}">
      <dgm:prSet/>
      <dgm:spPr/>
      <dgm:t>
        <a:bodyPr/>
        <a:lstStyle/>
        <a:p>
          <a:endParaRPr lang="pt-PT"/>
        </a:p>
      </dgm:t>
    </dgm:pt>
    <dgm:pt modelId="{9D91DF05-F483-462B-915E-2EBBA0EB472A}" type="pres">
      <dgm:prSet presAssocID="{94AB49A6-CBB3-441A-808E-4D062D542CD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0923C5D-E895-4627-8FD8-0E66CCBA909A}" type="pres">
      <dgm:prSet presAssocID="{E0B2B76A-5CCE-41C4-9C51-04DA21F1045E}" presName="vertOne" presStyleCnt="0"/>
      <dgm:spPr/>
    </dgm:pt>
    <dgm:pt modelId="{1975F5FA-BE7A-442D-B952-278AD7835370}" type="pres">
      <dgm:prSet presAssocID="{E0B2B76A-5CCE-41C4-9C51-04DA21F1045E}" presName="txOne" presStyleLbl="node0" presStyleIdx="0" presStyleCnt="1" custLinFactNeighborY="-21277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F20057AD-CA15-411A-B7EB-CA3F038063C1}" type="pres">
      <dgm:prSet presAssocID="{E0B2B76A-5CCE-41C4-9C51-04DA21F1045E}" presName="horzOne" presStyleCnt="0"/>
      <dgm:spPr/>
    </dgm:pt>
  </dgm:ptLst>
  <dgm:cxnLst>
    <dgm:cxn modelId="{822DD64A-A61A-462C-A5CF-CCB504941EC1}" type="presOf" srcId="{94AB49A6-CBB3-441A-808E-4D062D542CD2}" destId="{9D91DF05-F483-462B-915E-2EBBA0EB472A}" srcOrd="0" destOrd="0" presId="urn:microsoft.com/office/officeart/2005/8/layout/hierarchy4"/>
    <dgm:cxn modelId="{30413810-AB1B-4E80-8A17-5531A4422A04}" type="presOf" srcId="{E0B2B76A-5CCE-41C4-9C51-04DA21F1045E}" destId="{1975F5FA-BE7A-442D-B952-278AD7835370}" srcOrd="0" destOrd="0" presId="urn:microsoft.com/office/officeart/2005/8/layout/hierarchy4"/>
    <dgm:cxn modelId="{700DC1B4-B3D1-452A-AA16-F509F68A0811}" srcId="{94AB49A6-CBB3-441A-808E-4D062D542CD2}" destId="{E0B2B76A-5CCE-41C4-9C51-04DA21F1045E}" srcOrd="0" destOrd="0" parTransId="{DA5C861B-32B0-4A36-BFDC-EC3652DF8813}" sibTransId="{6C4909CB-37E5-4592-9D06-06A642CE1334}"/>
    <dgm:cxn modelId="{1F7BEC14-AF1E-41C7-8059-3A8E39FF5A03}" type="presParOf" srcId="{9D91DF05-F483-462B-915E-2EBBA0EB472A}" destId="{40923C5D-E895-4627-8FD8-0E66CCBA909A}" srcOrd="0" destOrd="0" presId="urn:microsoft.com/office/officeart/2005/8/layout/hierarchy4"/>
    <dgm:cxn modelId="{5635F661-1880-4A73-A477-F26562E11911}" type="presParOf" srcId="{40923C5D-E895-4627-8FD8-0E66CCBA909A}" destId="{1975F5FA-BE7A-442D-B952-278AD7835370}" srcOrd="0" destOrd="0" presId="urn:microsoft.com/office/officeart/2005/8/layout/hierarchy4"/>
    <dgm:cxn modelId="{B71635DD-3FAB-43AF-BDC2-E28CDE578937}" type="presParOf" srcId="{40923C5D-E895-4627-8FD8-0E66CCBA909A}" destId="{F20057AD-CA15-411A-B7EB-CA3F038063C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F5FA-BE7A-442D-B952-278AD7835370}">
      <dsp:nvSpPr>
        <dsp:cNvPr id="0" name=""/>
        <dsp:cNvSpPr/>
      </dsp:nvSpPr>
      <dsp:spPr>
        <a:xfrm>
          <a:off x="0" y="0"/>
          <a:ext cx="8229600" cy="3581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200" b="0" kern="1200" dirty="0" smtClean="0">
              <a:latin typeface="Latha" panose="020B0604020202020204" pitchFamily="34" charset="0"/>
              <a:cs typeface="Latha" panose="020B0604020202020204" pitchFamily="34" charset="0"/>
            </a:rPr>
            <a:t>Obrigado pela atenção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200" b="0" kern="1200" dirty="0" err="1" smtClean="0">
              <a:latin typeface="Latha" panose="020B0604020202020204" pitchFamily="34" charset="0"/>
              <a:cs typeface="Latha" panose="020B0604020202020204" pitchFamily="34" charset="0"/>
            </a:rPr>
            <a:t>Thanks</a:t>
          </a:r>
          <a:r>
            <a:rPr lang="pt-PT" sz="3200" b="0" kern="1200" dirty="0" smtClean="0">
              <a:latin typeface="Latha" panose="020B0604020202020204" pitchFamily="34" charset="0"/>
              <a:cs typeface="Latha" panose="020B0604020202020204" pitchFamily="34" charset="0"/>
            </a:rPr>
            <a:t> for </a:t>
          </a:r>
          <a:r>
            <a:rPr lang="pt-PT" sz="3200" b="0" kern="1200" dirty="0" err="1" smtClean="0">
              <a:latin typeface="Latha" panose="020B0604020202020204" pitchFamily="34" charset="0"/>
              <a:cs typeface="Latha" panose="020B0604020202020204" pitchFamily="34" charset="0"/>
            </a:rPr>
            <a:t>the</a:t>
          </a:r>
          <a:r>
            <a:rPr lang="pt-PT" sz="3200" b="0" kern="1200" dirty="0" smtClean="0">
              <a:latin typeface="Latha" panose="020B0604020202020204" pitchFamily="34" charset="0"/>
              <a:cs typeface="Latha" panose="020B0604020202020204" pitchFamily="34" charset="0"/>
            </a:rPr>
            <a:t> </a:t>
          </a:r>
          <a:r>
            <a:rPr lang="pt-PT" sz="3200" b="0" kern="1200" dirty="0" err="1" smtClean="0">
              <a:latin typeface="Latha" panose="020B0604020202020204" pitchFamily="34" charset="0"/>
              <a:cs typeface="Latha" panose="020B0604020202020204" pitchFamily="34" charset="0"/>
            </a:rPr>
            <a:t>atention</a:t>
          </a:r>
          <a:endParaRPr lang="pt-PT" sz="3200" b="0" kern="1200" dirty="0" smtClean="0">
            <a:latin typeface="Latha" panose="020B0604020202020204" pitchFamily="34" charset="0"/>
            <a:cs typeface="Latha" panose="020B0604020202020204" pitchFamily="34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3200" b="0" kern="1200" dirty="0" smtClean="0">
            <a:latin typeface="Latha" panose="020B0604020202020204" pitchFamily="34" charset="0"/>
            <a:cs typeface="Latha" panose="020B0604020202020204" pitchFamily="34" charset="0"/>
          </a:endParaRPr>
        </a:p>
      </dsp:txBody>
      <dsp:txXfrm>
        <a:off x="104896" y="104896"/>
        <a:ext cx="8019808" cy="3371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F8E51-43B8-42DB-A447-64C0D7F28DBF}" type="datetimeFigureOut">
              <a:rPr lang="pt-PT" smtClean="0"/>
              <a:pPr/>
              <a:t>03/12/2015</a:t>
            </a:fld>
            <a:endParaRPr lang="pt-PT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16630-7B8E-4401-A250-42F07700F192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5086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DB990-6A33-4096-9970-7D9510115BB8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D8302-8825-4735-9ABD-1B0A8ED72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06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4038600"/>
            <a:ext cx="8458200" cy="0"/>
          </a:xfrm>
          <a:prstGeom prst="line">
            <a:avLst/>
          </a:prstGeom>
          <a:ln w="38100">
            <a:solidFill>
              <a:srgbClr val="8E3A6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6200000" flipH="1">
            <a:off x="3764756" y="3550444"/>
            <a:ext cx="5300663" cy="28575"/>
          </a:xfrm>
          <a:prstGeom prst="line">
            <a:avLst/>
          </a:prstGeom>
          <a:ln w="19050">
            <a:solidFill>
              <a:srgbClr val="003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INS Logo Ago1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7638" y="5448300"/>
            <a:ext cx="2646362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5753112" cy="2486028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4000" b="1">
                <a:ln>
                  <a:noFill/>
                </a:ln>
                <a:solidFill>
                  <a:srgbClr val="0039AC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34" y="4357694"/>
            <a:ext cx="5786478" cy="1752600"/>
          </a:xfrm>
        </p:spPr>
        <p:txBody>
          <a:bodyPr lIns="0" rIns="18288">
            <a:normAutofit/>
          </a:bodyPr>
          <a:lstStyle>
            <a:lvl1pPr marL="0" marR="45720" indent="0" algn="ctr">
              <a:buNone/>
              <a:defRPr sz="2400" b="1" baseline="0">
                <a:solidFill>
                  <a:srgbClr val="8E3A60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4FF4A-ECD2-432C-8DFC-0B5D5FFF7FA0}" type="datetimeFigureOut">
              <a:rPr lang="en-US"/>
              <a:pPr>
                <a:defRPr/>
              </a:pPr>
              <a:t>12/3/2015</a:t>
            </a:fld>
            <a:endParaRPr lang="en-US"/>
          </a:p>
        </p:txBody>
      </p:sp>
      <p:sp>
        <p:nvSpPr>
          <p:cNvPr id="8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28625" y="1857375"/>
            <a:ext cx="8458200" cy="0"/>
          </a:xfrm>
          <a:prstGeom prst="line">
            <a:avLst/>
          </a:prstGeom>
          <a:ln w="57150">
            <a:solidFill>
              <a:srgbClr val="8E3A6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15195-2CEC-44D3-9D67-A94B5D7B9B96}" type="datetimeFigureOut">
              <a:rPr lang="en-US"/>
              <a:pPr>
                <a:defRPr/>
              </a:pPr>
              <a:t>12/3/2015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>
            <a:off x="3879851" y="3663950"/>
            <a:ext cx="5529262" cy="1587"/>
          </a:xfrm>
          <a:prstGeom prst="line">
            <a:avLst/>
          </a:prstGeom>
          <a:ln w="57150">
            <a:solidFill>
              <a:srgbClr val="8E3A6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82072-6535-4B4C-89C2-DFD897CD06AC}" type="datetimeFigureOut">
              <a:rPr lang="en-US"/>
              <a:pPr>
                <a:defRPr/>
              </a:pPr>
              <a:t>12/3/2015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179388" indent="-179388">
              <a:spcAft>
                <a:spcPts val="1200"/>
              </a:spcAft>
              <a:defRPr sz="1800">
                <a:latin typeface="Vodafone Rg" pitchFamily="34" charset="0"/>
              </a:defRPr>
            </a:lvl1pPr>
            <a:lvl2pPr marL="357188" indent="-177800">
              <a:defRPr sz="1600">
                <a:latin typeface="Vodafone Rg" pitchFamily="34" charset="0"/>
              </a:defRPr>
            </a:lvl2pPr>
            <a:lvl3pPr marL="536575" indent="-179388">
              <a:defRPr sz="1600">
                <a:latin typeface="Vodafone Rg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28625" y="1857375"/>
            <a:ext cx="8458200" cy="0"/>
          </a:xfrm>
          <a:prstGeom prst="line">
            <a:avLst/>
          </a:prstGeom>
          <a:ln w="57150">
            <a:solidFill>
              <a:srgbClr val="8E3A6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0B2F1-3A52-489F-B131-A0893EA82C19}" type="datetimeFigureOut">
              <a:rPr lang="en-US"/>
              <a:pPr>
                <a:defRPr/>
              </a:pPr>
              <a:t>12/3/2015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4038600"/>
            <a:ext cx="8458200" cy="0"/>
          </a:xfrm>
          <a:prstGeom prst="line">
            <a:avLst/>
          </a:prstGeom>
          <a:ln w="38100">
            <a:solidFill>
              <a:srgbClr val="8E3A6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6200000" flipH="1">
            <a:off x="3764756" y="3550444"/>
            <a:ext cx="5300663" cy="28575"/>
          </a:xfrm>
          <a:prstGeom prst="line">
            <a:avLst/>
          </a:prstGeom>
          <a:ln w="19050">
            <a:solidFill>
              <a:srgbClr val="003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5753112" cy="2486028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4000" b="1">
                <a:ln>
                  <a:noFill/>
                </a:ln>
                <a:solidFill>
                  <a:srgbClr val="0039AC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16"/>
          <p:cNvSpPr>
            <a:spLocks noGrp="1"/>
          </p:cNvSpPr>
          <p:nvPr>
            <p:ph type="subTitle" idx="1"/>
          </p:nvPr>
        </p:nvSpPr>
        <p:spPr>
          <a:xfrm>
            <a:off x="500034" y="4357694"/>
            <a:ext cx="5786478" cy="1752600"/>
          </a:xfrm>
        </p:spPr>
        <p:txBody>
          <a:bodyPr lIns="0" rIns="18288">
            <a:normAutofit/>
          </a:bodyPr>
          <a:lstStyle>
            <a:lvl1pPr marL="0" marR="45720" indent="0" algn="ctr">
              <a:buNone/>
              <a:defRPr sz="3200" b="1">
                <a:solidFill>
                  <a:srgbClr val="8E3A60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22326-5DDC-4E9E-8A89-8FA4EBBA21B7}" type="datetimeFigureOut">
              <a:rPr lang="en-US"/>
              <a:pPr>
                <a:defRPr/>
              </a:pPr>
              <a:t>12/3/2015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28625" y="1857375"/>
            <a:ext cx="8458200" cy="0"/>
          </a:xfrm>
          <a:prstGeom prst="line">
            <a:avLst/>
          </a:prstGeom>
          <a:ln w="57150">
            <a:solidFill>
              <a:srgbClr val="8E3A6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D398-C89E-4E9D-9F5A-D28A510FFFEE}" type="datetimeFigureOut">
              <a:rPr lang="en-US"/>
              <a:pPr>
                <a:defRPr/>
              </a:pPr>
              <a:t>12/3/2015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28625" y="1857375"/>
            <a:ext cx="8458200" cy="0"/>
          </a:xfrm>
          <a:prstGeom prst="line">
            <a:avLst/>
          </a:prstGeom>
          <a:ln w="57150">
            <a:solidFill>
              <a:srgbClr val="8E3A6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9B3CA-8B68-4C59-A0FF-E31CD9EC0D2B}" type="datetimeFigureOut">
              <a:rPr lang="en-US"/>
              <a:pPr>
                <a:defRPr/>
              </a:pPr>
              <a:t>12/3/2015</a:t>
            </a:fld>
            <a:endParaRPr lang="en-US" dirty="0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28625" y="1857375"/>
            <a:ext cx="8458200" cy="0"/>
          </a:xfrm>
          <a:prstGeom prst="line">
            <a:avLst/>
          </a:prstGeom>
          <a:ln w="57150">
            <a:solidFill>
              <a:srgbClr val="8E3A6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600" b="1">
                <a:ln>
                  <a:noFill/>
                </a:ln>
                <a:solidFill>
                  <a:srgbClr val="0039AC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6B8BF-83FC-4F4A-9856-12939AE0A175}" type="datetimeFigureOut">
              <a:rPr lang="en-US"/>
              <a:pPr>
                <a:defRPr/>
              </a:pPr>
              <a:t>12/3/2015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16A87-FAE4-485C-8693-66F6B5D50200}" type="datetimeFigureOut">
              <a:rPr lang="en-US"/>
              <a:pPr>
                <a:defRPr/>
              </a:pPr>
              <a:t>12/3/2015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1">
                <a:ln>
                  <a:noFill/>
                </a:ln>
                <a:solidFill>
                  <a:srgbClr val="0039AC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FFED3-A1DA-4885-BDAA-99A51AB2EB1A}" type="datetimeFigureOut">
              <a:rPr lang="en-US"/>
              <a:pPr>
                <a:defRPr/>
              </a:pPr>
              <a:t>12/3/2015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>
            <a:normAutofit/>
          </a:bodyPr>
          <a:lstStyle>
            <a:lvl1pPr algn="l">
              <a:buNone/>
              <a:defRPr sz="2400" b="1">
                <a:solidFill>
                  <a:srgbClr val="0039A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4CD2E-F147-46DF-974C-2AD11CC9BDA6}" type="datetimeFigureOut">
              <a:rPr lang="en-US"/>
              <a:pPr>
                <a:defRPr/>
              </a:pPr>
              <a:t>12/3/2015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INS Logo Final Ago11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15313" y="6362700"/>
            <a:ext cx="9286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92D7B9-47BF-4ACC-A0A9-281469082BE7}" type="datetimeFigureOut">
              <a:rPr lang="en-US"/>
              <a:pPr>
                <a:defRPr/>
              </a:pPr>
              <a:t>12/3/2015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13" r:id="rId7"/>
    <p:sldLayoutId id="2147483814" r:id="rId8"/>
    <p:sldLayoutId id="2147483821" r:id="rId9"/>
    <p:sldLayoutId id="2147483822" r:id="rId10"/>
    <p:sldLayoutId id="2147483823" r:id="rId11"/>
    <p:sldLayoutId id="214748382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39AC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9AC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9AC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9AC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9AC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E3A60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E3A60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E3A60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E3A60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813557"/>
        </a:buClr>
        <a:buSzPct val="95000"/>
        <a:buFont typeface="Wingdings 2" pitchFamily="18" charset="2"/>
        <a:buChar char=""/>
        <a:defRPr sz="2800" b="1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rgbClr val="813557"/>
        </a:buClr>
        <a:buSzPct val="85000"/>
        <a:buFont typeface="Wingdings 2" pitchFamily="18" charset="2"/>
        <a:buChar char=""/>
        <a:defRPr sz="2400" b="1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rgbClr val="813557"/>
        </a:buClr>
        <a:buSzPct val="70000"/>
        <a:buFont typeface="Wingdings 2" pitchFamily="18" charset="2"/>
        <a:buChar char=""/>
        <a:defRPr sz="2100" b="1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813557"/>
        </a:buClr>
        <a:buSzPct val="65000"/>
        <a:buFont typeface="Wingdings 2" pitchFamily="18" charset="2"/>
        <a:buChar char=""/>
        <a:defRPr sz="2000" b="1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813557"/>
        </a:buClr>
        <a:buSzPct val="65000"/>
        <a:buFont typeface="Wingdings 2" pitchFamily="18" charset="2"/>
        <a:buChar char=""/>
        <a:defRPr sz="2000" b="1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838200"/>
            <a:ext cx="205987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500034" y="838200"/>
            <a:ext cx="5614087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" bIns="0" numCol="1" anchor="ctr" anchorCtr="0" compatLnSpc="1">
            <a:prstTxWarp prst="textNoShape">
              <a:avLst/>
            </a:prstTxWarp>
            <a:normAutofit fontScale="6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sz="4000" b="1" kern="1200">
                <a:ln>
                  <a:noFill/>
                </a:ln>
                <a:solidFill>
                  <a:srgbClr val="0039AC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9AC"/>
                </a:solidFill>
                <a:latin typeface="Times New Roman" pitchFamily="18" charset="0"/>
                <a:cs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9AC"/>
                </a:solidFill>
                <a:latin typeface="Times New Roman" pitchFamily="18" charset="0"/>
                <a:cs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9AC"/>
                </a:solidFill>
                <a:latin typeface="Times New Roman" pitchFamily="18" charset="0"/>
                <a:cs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9AC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E3A60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E3A60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E3A60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E3A6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sz="5300" dirty="0" smtClean="0">
                <a:latin typeface="Latha" panose="020B0604020202020204" pitchFamily="34" charset="0"/>
                <a:cs typeface="Latha" panose="020B0604020202020204" pitchFamily="34" charset="0"/>
              </a:rPr>
              <a:t>Solid Waste Management in Maputo, Mozambique</a:t>
            </a:r>
            <a:br>
              <a:rPr lang="en-US" sz="5300" dirty="0" smtClean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en-US" sz="5300" dirty="0" smtClean="0">
                <a:latin typeface="Latha" panose="020B0604020202020204" pitchFamily="34" charset="0"/>
                <a:cs typeface="Latha" panose="020B0604020202020204" pitchFamily="34" charset="0"/>
              </a:rPr>
              <a:t/>
            </a:r>
            <a:br>
              <a:rPr lang="en-US" sz="5300" dirty="0" smtClean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en-US" sz="5300" i="1" dirty="0" smtClean="0">
                <a:latin typeface="Latha" panose="020B0604020202020204" pitchFamily="34" charset="0"/>
                <a:cs typeface="Latha" panose="020B0604020202020204" pitchFamily="34" charset="0"/>
              </a:rPr>
              <a:t>Waste is a symbol of spatial and social inequalities and injustice.</a:t>
            </a:r>
            <a:r>
              <a:rPr lang="en-US" i="1" dirty="0" smtClean="0">
                <a:latin typeface="Latha" panose="020B0604020202020204" pitchFamily="34" charset="0"/>
                <a:cs typeface="Latha" panose="020B0604020202020204" pitchFamily="34" charset="0"/>
              </a:rPr>
              <a:t/>
            </a:r>
            <a:br>
              <a:rPr lang="en-US" i="1" dirty="0" smtClean="0">
                <a:latin typeface="Latha" panose="020B0604020202020204" pitchFamily="34" charset="0"/>
                <a:cs typeface="Latha" panose="020B0604020202020204" pitchFamily="34" charset="0"/>
              </a:rPr>
            </a:br>
            <a:endParaRPr lang="en-US" i="1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81000" y="4419600"/>
            <a:ext cx="5562600" cy="1655762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Latha" panose="020B0604020202020204" pitchFamily="34" charset="0"/>
                <a:cs typeface="Latha" panose="020B0604020202020204" pitchFamily="34" charset="0"/>
              </a:rPr>
              <a:t>Authors: </a:t>
            </a:r>
            <a:r>
              <a:rPr lang="en-US" dirty="0" err="1">
                <a:latin typeface="Latha" panose="020B0604020202020204" pitchFamily="34" charset="0"/>
                <a:cs typeface="Latha" panose="020B0604020202020204" pitchFamily="34" charset="0"/>
              </a:rPr>
              <a:t>Inge</a:t>
            </a:r>
            <a:r>
              <a:rPr lang="en-US" dirty="0">
                <a:latin typeface="Latha" panose="020B0604020202020204" pitchFamily="34" charset="0"/>
                <a:cs typeface="Latha" panose="020B0604020202020204" pitchFamily="34" charset="0"/>
              </a:rPr>
              <a:t> </a:t>
            </a:r>
            <a:r>
              <a:rPr lang="en-US" dirty="0" err="1">
                <a:latin typeface="Latha" panose="020B0604020202020204" pitchFamily="34" charset="0"/>
                <a:cs typeface="Latha" panose="020B0604020202020204" pitchFamily="34" charset="0"/>
              </a:rPr>
              <a:t>Tvedten</a:t>
            </a:r>
            <a:r>
              <a:rPr lang="en-US" dirty="0">
                <a:latin typeface="Latha" panose="020B0604020202020204" pitchFamily="34" charset="0"/>
                <a:cs typeface="Latha" panose="020B0604020202020204" pitchFamily="34" charset="0"/>
              </a:rPr>
              <a:t>, </a:t>
            </a:r>
            <a:r>
              <a:rPr lang="en-US" dirty="0" err="1">
                <a:latin typeface="Latha" panose="020B0604020202020204" pitchFamily="34" charset="0"/>
                <a:cs typeface="Latha" panose="020B0604020202020204" pitchFamily="34" charset="0"/>
              </a:rPr>
              <a:t>Lizete</a:t>
            </a:r>
            <a:r>
              <a:rPr lang="en-US" dirty="0">
                <a:latin typeface="Latha" panose="020B0604020202020204" pitchFamily="34" charset="0"/>
                <a:cs typeface="Latha" panose="020B0604020202020204" pitchFamily="34" charset="0"/>
              </a:rPr>
              <a:t> </a:t>
            </a:r>
            <a:r>
              <a:rPr lang="en-US" dirty="0" err="1">
                <a:latin typeface="Latha" panose="020B0604020202020204" pitchFamily="34" charset="0"/>
                <a:cs typeface="Latha" panose="020B0604020202020204" pitchFamily="34" charset="0"/>
              </a:rPr>
              <a:t>Manguelez</a:t>
            </a:r>
            <a:r>
              <a:rPr lang="en-US" dirty="0">
                <a:latin typeface="Latha" panose="020B0604020202020204" pitchFamily="34" charset="0"/>
                <a:cs typeface="Latha" panose="020B0604020202020204" pitchFamily="34" charset="0"/>
              </a:rPr>
              <a:t>, </a:t>
            </a:r>
            <a:r>
              <a:rPr lang="en-US" dirty="0" err="1">
                <a:latin typeface="Latha" panose="020B0604020202020204" pitchFamily="34" charset="0"/>
                <a:cs typeface="Latha" panose="020B0604020202020204" pitchFamily="34" charset="0"/>
              </a:rPr>
              <a:t>Arlindo</a:t>
            </a:r>
            <a:r>
              <a:rPr lang="en-US" dirty="0">
                <a:latin typeface="Latha" panose="020B0604020202020204" pitchFamily="34" charset="0"/>
                <a:cs typeface="Latha" panose="020B0604020202020204" pitchFamily="34" charset="0"/>
              </a:rPr>
              <a:t> </a:t>
            </a:r>
            <a:r>
              <a:rPr lang="en-US" dirty="0" err="1">
                <a:latin typeface="Latha" panose="020B0604020202020204" pitchFamily="34" charset="0"/>
                <a:cs typeface="Latha" panose="020B0604020202020204" pitchFamily="34" charset="0"/>
              </a:rPr>
              <a:t>Uate</a:t>
            </a:r>
            <a:endParaRPr lang="en-US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endParaRPr lang="en-US" dirty="0" smtClean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r>
              <a:rPr lang="en-US" dirty="0" smtClean="0">
                <a:latin typeface="Latha" panose="020B0604020202020204" pitchFamily="34" charset="0"/>
                <a:cs typeface="Latha" panose="020B0604020202020204" pitchFamily="34" charset="0"/>
              </a:rPr>
              <a:t>June 2015</a:t>
            </a:r>
            <a:endParaRPr lang="en-US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 bwMode="auto">
          <a:xfrm>
            <a:off x="6400800" y="2743200"/>
            <a:ext cx="2743200" cy="57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" bIns="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sz="4000" b="1" kern="1200">
                <a:ln>
                  <a:noFill/>
                </a:ln>
                <a:solidFill>
                  <a:srgbClr val="0039AC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9AC"/>
                </a:solidFill>
                <a:latin typeface="Times New Roman" pitchFamily="18" charset="0"/>
                <a:cs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9AC"/>
                </a:solidFill>
                <a:latin typeface="Times New Roman" pitchFamily="18" charset="0"/>
                <a:cs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9AC"/>
                </a:solidFill>
                <a:latin typeface="Times New Roman" pitchFamily="18" charset="0"/>
                <a:cs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39AC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E3A60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E3A60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E3A60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E3A6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sz="1300" dirty="0" err="1" smtClean="0">
                <a:solidFill>
                  <a:schemeClr val="accent1">
                    <a:lumMod val="75000"/>
                  </a:schemeClr>
                </a:solidFill>
              </a:rPr>
              <a:t>Ministerio</a:t>
            </a:r>
            <a:r>
              <a:rPr lang="en-US" sz="1300" dirty="0" smtClean="0">
                <a:solidFill>
                  <a:schemeClr val="accent1">
                    <a:lumMod val="75000"/>
                  </a:schemeClr>
                </a:solidFill>
              </a:rPr>
              <a:t> da </a:t>
            </a:r>
            <a:r>
              <a:rPr lang="en-US" sz="1300" dirty="0" err="1" smtClean="0">
                <a:solidFill>
                  <a:schemeClr val="accent1">
                    <a:lumMod val="75000"/>
                  </a:schemeClr>
                </a:solidFill>
              </a:rPr>
              <a:t>Saude</a:t>
            </a:r>
            <a:endParaRPr lang="en-US" sz="13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300" dirty="0" err="1" smtClean="0">
                <a:solidFill>
                  <a:schemeClr val="accent1">
                    <a:lumMod val="75000"/>
                  </a:schemeClr>
                </a:solidFill>
              </a:rPr>
              <a:t>Derecao</a:t>
            </a:r>
            <a:r>
              <a:rPr lang="en-US" sz="13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00" dirty="0" err="1" smtClean="0">
                <a:solidFill>
                  <a:schemeClr val="accent1">
                    <a:lumMod val="75000"/>
                  </a:schemeClr>
                </a:solidFill>
              </a:rPr>
              <a:t>Nacional</a:t>
            </a:r>
            <a:r>
              <a:rPr lang="en-US" sz="1300" dirty="0" smtClean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en-US" sz="1300" dirty="0" err="1" smtClean="0">
                <a:solidFill>
                  <a:schemeClr val="accent1">
                    <a:lumMod val="75000"/>
                  </a:schemeClr>
                </a:solidFill>
              </a:rPr>
              <a:t>Saude</a:t>
            </a:r>
            <a:r>
              <a:rPr lang="en-US" sz="13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300" dirty="0" err="1" smtClean="0">
                <a:solidFill>
                  <a:schemeClr val="accent1">
                    <a:lumMod val="75000"/>
                  </a:schemeClr>
                </a:solidFill>
              </a:rPr>
              <a:t>Publica</a:t>
            </a:r>
            <a:endParaRPr lang="pt-PT" sz="13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atha" panose="020B0604020202020204" pitchFamily="34" charset="0"/>
                <a:cs typeface="Latha" panose="020B0604020202020204" pitchFamily="34" charset="0"/>
              </a:rPr>
              <a:t>Was there and impact?</a:t>
            </a:r>
            <a:endParaRPr lang="en-US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>
                <a:latin typeface="Latha" panose="020B0604020202020204" pitchFamily="34" charset="0"/>
                <a:cs typeface="Latha" panose="020B0604020202020204" pitchFamily="34" charset="0"/>
              </a:rPr>
              <a:t>We analyzed a very </a:t>
            </a:r>
            <a:r>
              <a:rPr lang="en-US" b="0" dirty="0">
                <a:latin typeface="Latha" panose="020B0604020202020204" pitchFamily="34" charset="0"/>
                <a:cs typeface="Latha" panose="020B0604020202020204" pitchFamily="34" charset="0"/>
              </a:rPr>
              <a:t>new policy brief (June 2015) and we feel like it hasn’t reached the target policy makers yet and likely no decision has been made yet based on the policy </a:t>
            </a:r>
            <a:r>
              <a:rPr lang="en-US" b="0" dirty="0" smtClean="0">
                <a:latin typeface="Latha" panose="020B0604020202020204" pitchFamily="34" charset="0"/>
                <a:cs typeface="Latha" panose="020B0604020202020204" pitchFamily="34" charset="0"/>
              </a:rPr>
              <a:t>brief.</a:t>
            </a:r>
            <a:endParaRPr lang="en-US" b="0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endParaRPr lang="en-US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30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050837"/>
              </p:ext>
            </p:extLst>
          </p:nvPr>
        </p:nvGraphicFramePr>
        <p:xfrm>
          <a:off x="457200" y="1295400"/>
          <a:ext cx="82296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tângulo 3"/>
          <p:cNvSpPr/>
          <p:nvPr/>
        </p:nvSpPr>
        <p:spPr>
          <a:xfrm>
            <a:off x="1066800" y="5257800"/>
            <a:ext cx="32791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 smtClean="0">
                <a:latin typeface="Times New Roman" pitchFamily="18" charset="0"/>
              </a:rPr>
              <a:t>CHICUMBE, Sérgio</a:t>
            </a:r>
          </a:p>
          <a:p>
            <a:pPr algn="just"/>
            <a:r>
              <a:rPr lang="pt-PT" dirty="0" smtClean="0">
                <a:latin typeface="Times New Roman" pitchFamily="18" charset="0"/>
              </a:rPr>
              <a:t>KESHAVJI, Isabel</a:t>
            </a:r>
          </a:p>
          <a:p>
            <a:pPr algn="just"/>
            <a:r>
              <a:rPr lang="pt-PT" dirty="0">
                <a:latin typeface="Times New Roman" pitchFamily="18" charset="0"/>
              </a:rPr>
              <a:t>MAGAÇO, Amílcar</a:t>
            </a:r>
          </a:p>
          <a:p>
            <a:pPr algn="just"/>
            <a:endParaRPr lang="pt-PT" dirty="0" smtClean="0">
              <a:latin typeface="Times New Roman" pitchFamily="18" charset="0"/>
            </a:endParaRPr>
          </a:p>
          <a:p>
            <a:pPr algn="just"/>
            <a:r>
              <a:rPr lang="pt-PT" dirty="0" smtClean="0">
                <a:latin typeface="Times New Roman" pitchFamily="18" charset="0"/>
              </a:rPr>
              <a:t>MOH - MOZAMBIQUE</a:t>
            </a:r>
            <a:endParaRPr lang="pt-PT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27370" t="11051" r="25581" b="366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3582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Sumary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buAutoNum type="romanUcPeriod"/>
            </a:pPr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The Problem </a:t>
            </a:r>
            <a:r>
              <a:rPr lang="en-US" sz="2600" b="0" dirty="0" smtClean="0">
                <a:solidFill>
                  <a:srgbClr val="0039AC"/>
                </a:solidFill>
              </a:rPr>
              <a:t> </a:t>
            </a:r>
          </a:p>
          <a:p>
            <a:pPr marL="571500" indent="-571500" algn="just">
              <a:buAutoNum type="romanUcPeriod"/>
            </a:pPr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Why there should a 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change</a:t>
            </a:r>
            <a:endParaRPr lang="en-US" sz="2600" b="0" dirty="0" smtClean="0">
              <a:solidFill>
                <a:srgbClr val="0039AC"/>
              </a:solidFill>
            </a:endParaRPr>
          </a:p>
          <a:p>
            <a:pPr marL="571500" indent="-571500" algn="just">
              <a:buAutoNum type="romanUcPeriod"/>
            </a:pPr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Policy options </a:t>
            </a:r>
            <a:endParaRPr lang="en-US" sz="2600" b="0" dirty="0" smtClean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marL="571500" indent="-571500" algn="just">
              <a:buAutoNum type="romanUcPeriod"/>
            </a:pPr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Which arguments was used by authors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?</a:t>
            </a:r>
          </a:p>
          <a:p>
            <a:pPr marL="571500" indent="-571500">
              <a:buAutoNum type="romanUcPeriod"/>
            </a:pPr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Evidence 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assessment</a:t>
            </a:r>
          </a:p>
          <a:p>
            <a:pPr marL="571500" indent="-571500">
              <a:buAutoNum type="romanUcPeriod"/>
            </a:pPr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Assessment of the format and 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content</a:t>
            </a:r>
          </a:p>
          <a:p>
            <a:pPr marL="571500" indent="-571500">
              <a:buAutoNum type="romanUcPeriod"/>
            </a:pPr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Was there and impact?</a:t>
            </a:r>
            <a:r>
              <a:rPr lang="en-US" dirty="0">
                <a:latin typeface="Latha" panose="020B0604020202020204" pitchFamily="34" charset="0"/>
                <a:cs typeface="Latha" panose="020B0604020202020204" pitchFamily="34" charset="0"/>
              </a:rPr>
              <a:t/>
            </a:r>
            <a:br>
              <a:rPr lang="en-US" dirty="0">
                <a:latin typeface="Latha" panose="020B0604020202020204" pitchFamily="34" charset="0"/>
                <a:cs typeface="Latha" panose="020B0604020202020204" pitchFamily="34" charset="0"/>
              </a:rPr>
            </a:br>
            <a:endParaRPr lang="pt-P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atha" panose="020B0604020202020204" pitchFamily="34" charset="0"/>
                <a:cs typeface="Latha" panose="020B0604020202020204" pitchFamily="34" charset="0"/>
              </a:rPr>
              <a:t>The Problem:</a:t>
            </a:r>
            <a:endParaRPr lang="en-US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382000" cy="4389437"/>
          </a:xfrm>
        </p:spPr>
        <p:txBody>
          <a:bodyPr/>
          <a:lstStyle/>
          <a:p>
            <a:pPr algn="just"/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Maputo is the 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major and </a:t>
            </a:r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crowded 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city in 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Mozambique</a:t>
            </a:r>
          </a:p>
          <a:p>
            <a:pPr algn="just"/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W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aste </a:t>
            </a:r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is clearly visible in public 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spaces </a:t>
            </a:r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especially in poor and peripheral areas of the 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city</a:t>
            </a:r>
          </a:p>
          <a:p>
            <a:pPr algn="just"/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Garbage bins and </a:t>
            </a:r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containers for 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waste </a:t>
            </a:r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are often full 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and overwhelmed.</a:t>
            </a:r>
            <a:endParaRPr lang="en-US" sz="2600" b="0" dirty="0" smtClean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just"/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Markets </a:t>
            </a:r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have large amount of uncollected 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waste</a:t>
            </a:r>
          </a:p>
          <a:p>
            <a:pPr algn="just"/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Whilst the public spaces are not 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clean</a:t>
            </a:r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, the private spaces (yards) are kept well cleaned by the 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people</a:t>
            </a:r>
          </a:p>
          <a:p>
            <a:pPr algn="just"/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The 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official statistics </a:t>
            </a:r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of waste production and management are not 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reliable, though there are estimates of rates kg of waste/day/person or/ place </a:t>
            </a:r>
            <a:endParaRPr lang="en-US" sz="2600" b="0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14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atha" panose="020B0604020202020204" pitchFamily="34" charset="0"/>
                <a:cs typeface="Latha" panose="020B0604020202020204" pitchFamily="34" charset="0"/>
              </a:rPr>
              <a:t>Why there should a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There is an adequate legal and financial framework for better functioning of the waste management 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in Maputo/Mozambique</a:t>
            </a:r>
          </a:p>
          <a:p>
            <a:pPr algn="just"/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R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egulatory </a:t>
            </a:r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policies and laws to 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enable and decentralize </a:t>
            </a:r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waste management 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through </a:t>
            </a:r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public, private and joint 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ventures are well designed and articulated</a:t>
            </a:r>
            <a:endParaRPr lang="en-US" sz="2600" b="0" dirty="0" smtClean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just"/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The context is of dissatisfied </a:t>
            </a:r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citizens as garbage is 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everywhere</a:t>
            </a:r>
          </a:p>
          <a:p>
            <a:pPr algn="just"/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In addition, citizens are taxed through the electricity bill, allowing no option to avoid the payment, for a dysfunctional service of waste management</a:t>
            </a:r>
          </a:p>
        </p:txBody>
      </p:sp>
    </p:spTree>
    <p:extLst>
      <p:ext uri="{BB962C8B-B14F-4D97-AF65-F5344CB8AC3E}">
        <p14:creationId xmlns:p14="http://schemas.microsoft.com/office/powerpoint/2010/main" val="93944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atha" panose="020B0604020202020204" pitchFamily="34" charset="0"/>
                <a:cs typeface="Latha" panose="020B0604020202020204" pitchFamily="34" charset="0"/>
              </a:rPr>
              <a:t>Policy </a:t>
            </a:r>
            <a:r>
              <a:rPr lang="en-US" dirty="0" smtClean="0">
                <a:latin typeface="Latha" panose="020B0604020202020204" pitchFamily="34" charset="0"/>
                <a:cs typeface="Latha" panose="020B0604020202020204" pitchFamily="34" charset="0"/>
              </a:rPr>
              <a:t>options</a:t>
            </a:r>
            <a:r>
              <a:rPr lang="en-US" dirty="0">
                <a:latin typeface="Latha" panose="020B0604020202020204" pitchFamily="34" charset="0"/>
                <a:cs typeface="Latha" panose="020B0604020202020204" pitchFamily="34" charset="0"/>
              </a:rPr>
              <a:t/>
            </a:r>
            <a:br>
              <a:rPr lang="en-US" dirty="0">
                <a:latin typeface="Latha" panose="020B0604020202020204" pitchFamily="34" charset="0"/>
                <a:cs typeface="Latha" panose="020B0604020202020204" pitchFamily="34" charset="0"/>
              </a:rPr>
            </a:br>
            <a:endParaRPr lang="en-US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261" y="1847850"/>
            <a:ext cx="8229600" cy="4389437"/>
          </a:xfrm>
        </p:spPr>
        <p:txBody>
          <a:bodyPr/>
          <a:lstStyle/>
          <a:p>
            <a:pPr lvl="0" algn="just"/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Work to formalize the informal forms of waste management including guarantee that commodities for waste management are in place, sufficient and resilient;</a:t>
            </a:r>
          </a:p>
          <a:p>
            <a:pPr lvl="0" algn="just"/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Adaptation of waste collection system to specificities of each neighborhood including platforms of communication and discussion with local 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leaders;</a:t>
            </a:r>
            <a:endParaRPr lang="en-US" sz="2600" b="0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lvl="0" algn="just"/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Separate and recycle waste as people are willing to do so at home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. They keep their home yard clean.</a:t>
            </a:r>
            <a:endParaRPr lang="en-US" sz="2600" b="0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lvl="0" algn="just"/>
            <a:r>
              <a:rPr lang="en-US" sz="2600" b="0" dirty="0">
                <a:latin typeface="Latha" panose="020B0604020202020204" pitchFamily="34" charset="0"/>
                <a:cs typeface="Latha" panose="020B0604020202020204" pitchFamily="34" charset="0"/>
              </a:rPr>
              <a:t>Invest in community participation in public cleaning as it was a success </a:t>
            </a:r>
            <a:r>
              <a:rPr lang="en-US" sz="2600" b="0" dirty="0" smtClean="0">
                <a:latin typeface="Latha" panose="020B0604020202020204" pitchFamily="34" charset="0"/>
                <a:cs typeface="Latha" panose="020B0604020202020204" pitchFamily="34" charset="0"/>
              </a:rPr>
              <a:t>before and structural factors do exist.</a:t>
            </a:r>
            <a:endParaRPr lang="en-US" sz="2600" b="0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just"/>
            <a:endParaRPr lang="en-US" sz="2600" b="0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83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atha" panose="020B0604020202020204" pitchFamily="34" charset="0"/>
                <a:cs typeface="Latha" panose="020B0604020202020204" pitchFamily="34" charset="0"/>
              </a:rPr>
              <a:t>Which arguments was </a:t>
            </a:r>
            <a:r>
              <a:rPr lang="en-US" dirty="0" smtClean="0">
                <a:latin typeface="Latha" panose="020B0604020202020204" pitchFamily="34" charset="0"/>
                <a:cs typeface="Latha" panose="020B0604020202020204" pitchFamily="34" charset="0"/>
              </a:rPr>
              <a:t>used by authors?</a:t>
            </a:r>
            <a:r>
              <a:rPr lang="en-US" dirty="0">
                <a:latin typeface="Latha" panose="020B0604020202020204" pitchFamily="34" charset="0"/>
                <a:cs typeface="Latha" panose="020B0604020202020204" pitchFamily="34" charset="0"/>
              </a:rPr>
              <a:t/>
            </a:r>
            <a:br>
              <a:rPr lang="en-US" dirty="0">
                <a:latin typeface="Latha" panose="020B0604020202020204" pitchFamily="34" charset="0"/>
                <a:cs typeface="Latha" panose="020B0604020202020204" pitchFamily="34" charset="0"/>
              </a:rPr>
            </a:br>
            <a:endParaRPr lang="en-US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541837"/>
          </a:xfrm>
        </p:spPr>
        <p:txBody>
          <a:bodyPr/>
          <a:lstStyle/>
          <a:p>
            <a:pPr algn="just"/>
            <a:r>
              <a:rPr lang="en-US" sz="2400" b="0" dirty="0">
                <a:latin typeface="Latha" panose="020B0604020202020204" pitchFamily="34" charset="0"/>
                <a:cs typeface="Latha" panose="020B0604020202020204" pitchFamily="34" charset="0"/>
              </a:rPr>
              <a:t>Health argument – waste is underpinning the health of people and is related to the epidemics of diarrheal disease and malaria in the peripheral Maputo </a:t>
            </a:r>
          </a:p>
          <a:p>
            <a:pPr algn="just"/>
            <a:r>
              <a:rPr lang="en-US" sz="2400" b="0" dirty="0">
                <a:latin typeface="Latha" panose="020B0604020202020204" pitchFamily="34" charset="0"/>
                <a:cs typeface="Latha" panose="020B0604020202020204" pitchFamily="34" charset="0"/>
              </a:rPr>
              <a:t>Health-to-other-sectors argument – </a:t>
            </a:r>
            <a:r>
              <a:rPr lang="en-US" sz="2400" b="0" dirty="0" smtClean="0">
                <a:latin typeface="Latha" panose="020B0604020202020204" pitchFamily="34" charset="0"/>
                <a:cs typeface="Latha" panose="020B0604020202020204" pitchFamily="34" charset="0"/>
              </a:rPr>
              <a:t>POLITICAL GAIN -waste </a:t>
            </a:r>
            <a:r>
              <a:rPr lang="en-US" sz="2400" b="0" dirty="0">
                <a:latin typeface="Latha" panose="020B0604020202020204" pitchFamily="34" charset="0"/>
                <a:cs typeface="Latha" panose="020B0604020202020204" pitchFamily="34" charset="0"/>
              </a:rPr>
              <a:t>management would satisfy the opinion of citizens on how good the municipality works towards their interests</a:t>
            </a:r>
          </a:p>
          <a:p>
            <a:pPr algn="just"/>
            <a:r>
              <a:rPr lang="en-US" sz="2400" b="0" dirty="0">
                <a:latin typeface="Latha" panose="020B0604020202020204" pitchFamily="34" charset="0"/>
                <a:cs typeface="Latha" panose="020B0604020202020204" pitchFamily="34" charset="0"/>
              </a:rPr>
              <a:t>Health-to-societal-goal argument – </a:t>
            </a:r>
            <a:r>
              <a:rPr lang="en-US" sz="2400" b="0" dirty="0">
                <a:latin typeface="Latha" panose="020B0604020202020204" pitchFamily="34" charset="0"/>
                <a:cs typeface="Latha" panose="020B0604020202020204" pitchFamily="34" charset="0"/>
              </a:rPr>
              <a:t>formalization of </a:t>
            </a:r>
            <a:r>
              <a:rPr lang="en-US" sz="2400" b="0" dirty="0" smtClean="0">
                <a:latin typeface="Latha" panose="020B0604020202020204" pitchFamily="34" charset="0"/>
                <a:cs typeface="Latha" panose="020B0604020202020204" pitchFamily="34" charset="0"/>
              </a:rPr>
              <a:t>existing informal </a:t>
            </a:r>
            <a:r>
              <a:rPr lang="en-US" sz="2400" b="0" dirty="0">
                <a:latin typeface="Latha" panose="020B0604020202020204" pitchFamily="34" charset="0"/>
                <a:cs typeface="Latha" panose="020B0604020202020204" pitchFamily="34" charset="0"/>
              </a:rPr>
              <a:t>waste </a:t>
            </a:r>
            <a:r>
              <a:rPr lang="en-US" sz="2400" b="0" dirty="0" smtClean="0">
                <a:latin typeface="Latha" panose="020B0604020202020204" pitchFamily="34" charset="0"/>
                <a:cs typeface="Latha" panose="020B0604020202020204" pitchFamily="34" charset="0"/>
              </a:rPr>
              <a:t>collection systems </a:t>
            </a:r>
            <a:r>
              <a:rPr lang="en-US" sz="2400" b="0" dirty="0">
                <a:latin typeface="Latha" panose="020B0604020202020204" pitchFamily="34" charset="0"/>
                <a:cs typeface="Latha" panose="020B0604020202020204" pitchFamily="34" charset="0"/>
              </a:rPr>
              <a:t>would account to greater community engagement, economic opportunity to generate entrepreneur collection of waste, recycling and lessen stigma toward people working in the garbage </a:t>
            </a:r>
            <a:r>
              <a:rPr lang="en-US" sz="2400" b="0" dirty="0" smtClean="0">
                <a:latin typeface="Latha" panose="020B0604020202020204" pitchFamily="34" charset="0"/>
                <a:cs typeface="Latha" panose="020B0604020202020204" pitchFamily="34" charset="0"/>
              </a:rPr>
              <a:t>collection.</a:t>
            </a:r>
            <a:endParaRPr lang="en-US" sz="2400" b="0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just"/>
            <a:endParaRPr lang="en-US" sz="2500" b="0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96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atha" panose="020B0604020202020204" pitchFamily="34" charset="0"/>
                <a:cs typeface="Latha" panose="020B0604020202020204" pitchFamily="34" charset="0"/>
              </a:rPr>
              <a:t>Evidence assessment</a:t>
            </a:r>
            <a:endParaRPr lang="en-US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500" b="0" dirty="0">
                <a:latin typeface="Latha" panose="020B0604020202020204" pitchFamily="34" charset="0"/>
                <a:cs typeface="Latha" panose="020B0604020202020204" pitchFamily="34" charset="0"/>
              </a:rPr>
              <a:t>Evidence were well </a:t>
            </a:r>
            <a:r>
              <a:rPr lang="en-US" sz="2500" b="0" dirty="0" smtClean="0">
                <a:latin typeface="Latha" panose="020B0604020202020204" pitchFamily="34" charset="0"/>
                <a:cs typeface="Latha" panose="020B0604020202020204" pitchFamily="34" charset="0"/>
              </a:rPr>
              <a:t>framed and based in research (recent) and contextually tied </a:t>
            </a:r>
            <a:r>
              <a:rPr lang="en-US" sz="2500" b="0" dirty="0" smtClean="0">
                <a:latin typeface="Latha" panose="020B0604020202020204" pitchFamily="34" charset="0"/>
                <a:cs typeface="Latha" panose="020B0604020202020204" pitchFamily="34" charset="0"/>
              </a:rPr>
              <a:t>findings. </a:t>
            </a:r>
            <a:endParaRPr lang="en-US" sz="2500" b="0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just"/>
            <a:r>
              <a:rPr lang="en-US" sz="2500" b="0" dirty="0">
                <a:latin typeface="Latha" panose="020B0604020202020204" pitchFamily="34" charset="0"/>
                <a:cs typeface="Latha" panose="020B0604020202020204" pitchFamily="34" charset="0"/>
              </a:rPr>
              <a:t>The authors used and articulated well the </a:t>
            </a:r>
            <a:r>
              <a:rPr lang="en-US" sz="2500" b="0" dirty="0" smtClean="0">
                <a:latin typeface="Latha" panose="020B0604020202020204" pitchFamily="34" charset="0"/>
                <a:cs typeface="Latha" panose="020B0604020202020204" pitchFamily="34" charset="0"/>
              </a:rPr>
              <a:t>evidence from quantitative and qualitative </a:t>
            </a:r>
            <a:r>
              <a:rPr lang="en-US" sz="2500" b="0" dirty="0" smtClean="0">
                <a:latin typeface="Latha" panose="020B0604020202020204" pitchFamily="34" charset="0"/>
                <a:cs typeface="Latha" panose="020B0604020202020204" pitchFamily="34" charset="0"/>
              </a:rPr>
              <a:t>sources.</a:t>
            </a:r>
            <a:endParaRPr lang="en-US" sz="2500" b="0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just"/>
            <a:r>
              <a:rPr lang="en-US" sz="2500" b="0" dirty="0" smtClean="0">
                <a:latin typeface="Latha" panose="020B0604020202020204" pitchFamily="34" charset="0"/>
                <a:cs typeface="Latha" panose="020B0604020202020204" pitchFamily="34" charset="0"/>
              </a:rPr>
              <a:t>Showed what’s </a:t>
            </a:r>
            <a:r>
              <a:rPr lang="en-US" sz="2500" b="0" dirty="0" smtClean="0">
                <a:latin typeface="Latha" panose="020B0604020202020204" pitchFamily="34" charset="0"/>
                <a:cs typeface="Latha" panose="020B0604020202020204" pitchFamily="34" charset="0"/>
              </a:rPr>
              <a:t>is the </a:t>
            </a:r>
            <a:r>
              <a:rPr lang="en-US" sz="2500" b="0" dirty="0" smtClean="0">
                <a:latin typeface="Latha" panose="020B0604020202020204" pitchFamily="34" charset="0"/>
                <a:cs typeface="Latha" panose="020B0604020202020204" pitchFamily="34" charset="0"/>
              </a:rPr>
              <a:t>gap </a:t>
            </a:r>
            <a:r>
              <a:rPr lang="en-US" sz="2500" b="0" dirty="0">
                <a:latin typeface="Latha" panose="020B0604020202020204" pitchFamily="34" charset="0"/>
                <a:cs typeface="Latha" panose="020B0604020202020204" pitchFamily="34" charset="0"/>
              </a:rPr>
              <a:t>on statistics </a:t>
            </a:r>
            <a:r>
              <a:rPr lang="en-US" sz="2500" b="0" dirty="0" smtClean="0">
                <a:latin typeface="Latha" panose="020B0604020202020204" pitchFamily="34" charset="0"/>
                <a:cs typeface="Latha" panose="020B0604020202020204" pitchFamily="34" charset="0"/>
              </a:rPr>
              <a:t>evidence.</a:t>
            </a:r>
            <a:endParaRPr lang="en-US" sz="2500" b="0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just"/>
            <a:r>
              <a:rPr lang="en-US" sz="2500" b="0" dirty="0" smtClean="0">
                <a:latin typeface="Latha" panose="020B0604020202020204" pitchFamily="34" charset="0"/>
                <a:cs typeface="Latha" panose="020B0604020202020204" pitchFamily="34" charset="0"/>
              </a:rPr>
              <a:t>Gave historical perspectives to the </a:t>
            </a:r>
            <a:r>
              <a:rPr lang="en-US" sz="2500" b="0" dirty="0" smtClean="0">
                <a:latin typeface="Latha" panose="020B0604020202020204" pitchFamily="34" charset="0"/>
                <a:cs typeface="Latha" panose="020B0604020202020204" pitchFamily="34" charset="0"/>
              </a:rPr>
              <a:t>problem.</a:t>
            </a:r>
            <a:endParaRPr lang="en-US" sz="2500" b="0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just"/>
            <a:r>
              <a:rPr lang="en-US" sz="2500" b="0" dirty="0">
                <a:latin typeface="Latha" panose="020B0604020202020204" pitchFamily="34" charset="0"/>
                <a:cs typeface="Latha" panose="020B0604020202020204" pitchFamily="34" charset="0"/>
              </a:rPr>
              <a:t>Framed anthropological theories very simply and </a:t>
            </a:r>
            <a:r>
              <a:rPr lang="en-US" sz="2500" b="0" dirty="0" smtClean="0">
                <a:latin typeface="Latha" panose="020B0604020202020204" pitchFamily="34" charset="0"/>
                <a:cs typeface="Latha" panose="020B0604020202020204" pitchFamily="34" charset="0"/>
              </a:rPr>
              <a:t>in a way that is understandable by non scientists and </a:t>
            </a:r>
            <a:r>
              <a:rPr lang="en-US" sz="2500" b="0" dirty="0" smtClean="0">
                <a:latin typeface="Latha" panose="020B0604020202020204" pitchFamily="34" charset="0"/>
                <a:cs typeface="Latha" panose="020B0604020202020204" pitchFamily="34" charset="0"/>
              </a:rPr>
              <a:t>politicians.</a:t>
            </a:r>
            <a:endParaRPr lang="en-US" sz="2500" b="0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just"/>
            <a:r>
              <a:rPr lang="en-US" sz="2500" b="0" dirty="0">
                <a:latin typeface="Latha" panose="020B0604020202020204" pitchFamily="34" charset="0"/>
                <a:cs typeface="Latha" panose="020B0604020202020204" pitchFamily="34" charset="0"/>
              </a:rPr>
              <a:t>Brought opinions from ordinary people living in the context</a:t>
            </a:r>
          </a:p>
          <a:p>
            <a:endParaRPr lang="en-US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48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atha" panose="020B0604020202020204" pitchFamily="34" charset="0"/>
                <a:cs typeface="Latha" panose="020B0604020202020204" pitchFamily="34" charset="0"/>
              </a:rPr>
              <a:t>Assessment of the format and content</a:t>
            </a:r>
            <a:endParaRPr lang="en-US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Latha" panose="020B0604020202020204" pitchFamily="34" charset="0"/>
                <a:cs typeface="Latha" panose="020B0604020202020204" pitchFamily="34" charset="0"/>
              </a:rPr>
              <a:t>Other strengths </a:t>
            </a:r>
            <a:r>
              <a:rPr lang="en-US" dirty="0" smtClean="0">
                <a:latin typeface="Latha" panose="020B0604020202020204" pitchFamily="34" charset="0"/>
                <a:cs typeface="Latha" panose="020B0604020202020204" pitchFamily="34" charset="0"/>
              </a:rPr>
              <a:t>:</a:t>
            </a:r>
            <a:endParaRPr lang="en-US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lvl="1"/>
            <a:r>
              <a:rPr lang="en-US" b="0" dirty="0" smtClean="0">
                <a:latin typeface="Latha" panose="020B0604020202020204" pitchFamily="34" charset="0"/>
                <a:cs typeface="Latha" panose="020B0604020202020204" pitchFamily="34" charset="0"/>
              </a:rPr>
              <a:t>The document has a good and attractive structure</a:t>
            </a:r>
            <a:endParaRPr lang="en-US" b="0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lvl="1"/>
            <a:r>
              <a:rPr lang="en-US" b="0" dirty="0" smtClean="0">
                <a:latin typeface="Latha" panose="020B0604020202020204" pitchFamily="34" charset="0"/>
                <a:cs typeface="Latha" panose="020B0604020202020204" pitchFamily="34" charset="0"/>
              </a:rPr>
              <a:t>Texts are with strait </a:t>
            </a:r>
            <a:r>
              <a:rPr lang="en-US" b="0" dirty="0">
                <a:latin typeface="Latha" panose="020B0604020202020204" pitchFamily="34" charset="0"/>
                <a:cs typeface="Latha" panose="020B0604020202020204" pitchFamily="34" charset="0"/>
              </a:rPr>
              <a:t>forward arguments</a:t>
            </a:r>
          </a:p>
          <a:p>
            <a:pPr lvl="1"/>
            <a:r>
              <a:rPr lang="en-US" b="0" dirty="0" smtClean="0">
                <a:latin typeface="Latha" panose="020B0604020202020204" pitchFamily="34" charset="0"/>
                <a:cs typeface="Latha" panose="020B0604020202020204" pitchFamily="34" charset="0"/>
              </a:rPr>
              <a:t>Used and not abused of clarifying </a:t>
            </a:r>
            <a:r>
              <a:rPr lang="en-US" b="0" dirty="0">
                <a:latin typeface="Latha" panose="020B0604020202020204" pitchFamily="34" charset="0"/>
                <a:cs typeface="Latha" panose="020B0604020202020204" pitchFamily="34" charset="0"/>
              </a:rPr>
              <a:t>pictures</a:t>
            </a:r>
          </a:p>
          <a:p>
            <a:pPr lvl="1"/>
            <a:r>
              <a:rPr lang="en-US" b="0" dirty="0" smtClean="0">
                <a:latin typeface="Latha" panose="020B0604020202020204" pitchFamily="34" charset="0"/>
                <a:cs typeface="Latha" panose="020B0604020202020204" pitchFamily="34" charset="0"/>
              </a:rPr>
              <a:t>The policy brief has adequate size</a:t>
            </a:r>
            <a:endParaRPr lang="en-US" b="0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r>
              <a:rPr lang="en-US" dirty="0" smtClean="0">
                <a:latin typeface="Latha" panose="020B0604020202020204" pitchFamily="34" charset="0"/>
                <a:cs typeface="Latha" panose="020B0604020202020204" pitchFamily="34" charset="0"/>
              </a:rPr>
              <a:t>Weaknesses </a:t>
            </a:r>
          </a:p>
          <a:p>
            <a:pPr lvl="1"/>
            <a:r>
              <a:rPr lang="en-US" b="0" dirty="0" smtClean="0">
                <a:latin typeface="Latha" panose="020B0604020202020204" pitchFamily="34" charset="0"/>
                <a:cs typeface="Latha" panose="020B0604020202020204" pitchFamily="34" charset="0"/>
              </a:rPr>
              <a:t>Didn’t </a:t>
            </a:r>
            <a:r>
              <a:rPr lang="en-US" b="0" dirty="0">
                <a:latin typeface="Latha" panose="020B0604020202020204" pitchFamily="34" charset="0"/>
                <a:cs typeface="Latha" panose="020B0604020202020204" pitchFamily="34" charset="0"/>
              </a:rPr>
              <a:t>suggest a road map for the policy </a:t>
            </a:r>
            <a:r>
              <a:rPr lang="en-US" b="0" dirty="0" smtClean="0">
                <a:latin typeface="Latha" panose="020B0604020202020204" pitchFamily="34" charset="0"/>
                <a:cs typeface="Latha" panose="020B0604020202020204" pitchFamily="34" charset="0"/>
              </a:rPr>
              <a:t>options</a:t>
            </a:r>
          </a:p>
          <a:p>
            <a:pPr lvl="1"/>
            <a:r>
              <a:rPr lang="en-US" b="0" dirty="0" smtClean="0">
                <a:latin typeface="Latha" panose="020B0604020202020204" pitchFamily="34" charset="0"/>
                <a:cs typeface="Latha" panose="020B0604020202020204" pitchFamily="34" charset="0"/>
              </a:rPr>
              <a:t>Didn’t suggest any evaluation framework and adaptation overtime for the options</a:t>
            </a:r>
            <a:endParaRPr lang="en-US" b="0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endParaRPr lang="en-US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73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S%20Slides[1]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BEA3C98D2D134E99E440D91A17ED27" ma:contentTypeVersion="0" ma:contentTypeDescription="Create a new document." ma:contentTypeScope="" ma:versionID="3cd76cbb663f0e427635d5a7ab5f7f5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FDF521-9F72-4359-B618-C44C7E0A9F9A}"/>
</file>

<file path=customXml/itemProps2.xml><?xml version="1.0" encoding="utf-8"?>
<ds:datastoreItem xmlns:ds="http://schemas.openxmlformats.org/officeDocument/2006/customXml" ds:itemID="{8913B7FE-D54C-4AC4-8531-3FB8F37D33B1}"/>
</file>

<file path=customXml/itemProps3.xml><?xml version="1.0" encoding="utf-8"?>
<ds:datastoreItem xmlns:ds="http://schemas.openxmlformats.org/officeDocument/2006/customXml" ds:itemID="{190D8F00-4E83-411E-8486-B861285D4477}"/>
</file>

<file path=docProps/app.xml><?xml version="1.0" encoding="utf-8"?>
<Properties xmlns="http://schemas.openxmlformats.org/officeDocument/2006/extended-properties" xmlns:vt="http://schemas.openxmlformats.org/officeDocument/2006/docPropsVTypes">
  <Template>INS%20Slides[1]</Template>
  <TotalTime>5071</TotalTime>
  <Words>601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Constantia</vt:lpstr>
      <vt:lpstr>Latha</vt:lpstr>
      <vt:lpstr>Times New Roman</vt:lpstr>
      <vt:lpstr>Vodafone Rg</vt:lpstr>
      <vt:lpstr>Wingdings 2</vt:lpstr>
      <vt:lpstr>INS%20Slides[1]</vt:lpstr>
      <vt:lpstr>PowerPoint Presentation</vt:lpstr>
      <vt:lpstr>PowerPoint Presentation</vt:lpstr>
      <vt:lpstr>Sumary</vt:lpstr>
      <vt:lpstr>The Problem:</vt:lpstr>
      <vt:lpstr>Why there should a change</vt:lpstr>
      <vt:lpstr>Policy options </vt:lpstr>
      <vt:lpstr>Which arguments was used by authors? </vt:lpstr>
      <vt:lpstr>Evidence assessment</vt:lpstr>
      <vt:lpstr>Assessment of the format and content</vt:lpstr>
      <vt:lpstr>Was there and impact?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ndedeus</dc:creator>
  <cp:lastModifiedBy>Magaço</cp:lastModifiedBy>
  <cp:revision>270</cp:revision>
  <dcterms:created xsi:type="dcterms:W3CDTF">2012-01-11T15:10:37Z</dcterms:created>
  <dcterms:modified xsi:type="dcterms:W3CDTF">2015-12-03T13:14:05Z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0x010100C2BEA3C98D2D134E99E440D91A17ED27</vt:lpwstr>
  </property>
</Properties>
</file>