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59" r:id="rId5"/>
    <p:sldId id="260" r:id="rId6"/>
    <p:sldId id="262" r:id="rId7"/>
    <p:sldId id="263" r:id="rId8"/>
    <p:sldId id="265" r:id="rId9"/>
    <p:sldId id="266" r:id="rId10"/>
    <p:sldId id="264"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11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customXml" Target="../customXml/item2.xml"/><Relationship Id="rId12" Type="http://schemas.openxmlformats.org/officeDocument/2006/relationships/slide" Target="slides/slide11.xml"/><Relationship Id="rId17" Type="http://schemas.openxmlformats.org/officeDocument/2006/relationships/viewProps" Target="viewProps.xml"/><Relationship Id="rId7" Type="http://schemas.openxmlformats.org/officeDocument/2006/relationships/slide" Target="slides/slide6.xml"/><Relationship Id="rId16" Type="http://schemas.openxmlformats.org/officeDocument/2006/relationships/presProps" Target="presProps.xml"/><Relationship Id="rId2" Type="http://schemas.openxmlformats.org/officeDocument/2006/relationships/slide" Target="slides/slide1.xml"/><Relationship Id="rId20" Type="http://schemas.openxmlformats.org/officeDocument/2006/relationships/customXml" Target="../customXml/item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printerSettings" Target="printerSettings/printerSettings1.bin"/><Relationship Id="rId5" Type="http://schemas.openxmlformats.org/officeDocument/2006/relationships/slide" Target="slides/slide4.xml"/><Relationship Id="rId19" Type="http://schemas.openxmlformats.org/officeDocument/2006/relationships/tableStyles" Target="tableStyles.xml"/><Relationship Id="rId10" Type="http://schemas.openxmlformats.org/officeDocument/2006/relationships/slide" Target="slides/slide9.xml"/><Relationship Id="rId14" Type="http://schemas.openxmlformats.org/officeDocument/2006/relationships/slide" Target="slides/slide13.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FA75EC-68DE-41C3-AA82-D75DAC49F86C}" type="datetimeFigureOut">
              <a:rPr lang="en-US" smtClean="0"/>
              <a:pPr/>
              <a:t>27/11/15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CA6DDC-E6F6-4B3C-8CCB-3829A13248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FA75EC-68DE-41C3-AA82-D75DAC49F86C}" type="datetimeFigureOut">
              <a:rPr lang="en-US" smtClean="0"/>
              <a:pPr/>
              <a:t>27/11/15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A6DDC-E6F6-4B3C-8CCB-3829A13248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FA75EC-68DE-41C3-AA82-D75DAC49F86C}" type="datetimeFigureOut">
              <a:rPr lang="en-US" smtClean="0"/>
              <a:pPr/>
              <a:t>27/11/15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A6DDC-E6F6-4B3C-8CCB-3829A13248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FA75EC-68DE-41C3-AA82-D75DAC49F86C}" type="datetimeFigureOut">
              <a:rPr lang="en-US" smtClean="0"/>
              <a:pPr/>
              <a:t>27/11/15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A6DDC-E6F6-4B3C-8CCB-3829A13248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FA75EC-68DE-41C3-AA82-D75DAC49F86C}" type="datetimeFigureOut">
              <a:rPr lang="en-US" smtClean="0"/>
              <a:pPr/>
              <a:t>27/11/15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A6DDC-E6F6-4B3C-8CCB-3829A13248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FA75EC-68DE-41C3-AA82-D75DAC49F86C}" type="datetimeFigureOut">
              <a:rPr lang="en-US" smtClean="0"/>
              <a:pPr/>
              <a:t>27/11/15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A6DDC-E6F6-4B3C-8CCB-3829A13248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FA75EC-68DE-41C3-AA82-D75DAC49F86C}" type="datetimeFigureOut">
              <a:rPr lang="en-US" smtClean="0"/>
              <a:pPr/>
              <a:t>27/11/15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A6DDC-E6F6-4B3C-8CCB-3829A13248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FA75EC-68DE-41C3-AA82-D75DAC49F86C}" type="datetimeFigureOut">
              <a:rPr lang="en-US" smtClean="0"/>
              <a:pPr/>
              <a:t>27/11/15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A6DDC-E6F6-4B3C-8CCB-3829A13248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A75EC-68DE-41C3-AA82-D75DAC49F86C}" type="datetimeFigureOut">
              <a:rPr lang="en-US" smtClean="0"/>
              <a:pPr/>
              <a:t>27/11/15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A6DDC-E6F6-4B3C-8CCB-3829A13248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FA75EC-68DE-41C3-AA82-D75DAC49F86C}" type="datetimeFigureOut">
              <a:rPr lang="en-US" smtClean="0"/>
              <a:pPr/>
              <a:t>27/11/15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A6DDC-E6F6-4B3C-8CCB-3829A13248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FA75EC-68DE-41C3-AA82-D75DAC49F86C}" type="datetimeFigureOut">
              <a:rPr lang="en-US" smtClean="0"/>
              <a:pPr/>
              <a:t>27/11/15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4CA6DDC-E6F6-4B3C-8CCB-3829A132489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FA75EC-68DE-41C3-AA82-D75DAC49F86C}" type="datetimeFigureOut">
              <a:rPr lang="en-US" smtClean="0"/>
              <a:pPr/>
              <a:t>27/11/15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CA6DDC-E6F6-4B3C-8CCB-3829A132489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762000"/>
          </a:xfrm>
        </p:spPr>
        <p:txBody>
          <a:bodyPr>
            <a:normAutofit fontScale="90000"/>
          </a:bodyPr>
          <a:lstStyle/>
          <a:p>
            <a:r>
              <a:rPr lang="en-GB" sz="3200" b="1" dirty="0" smtClean="0"/>
              <a:t/>
            </a:r>
            <a:br>
              <a:rPr lang="en-GB" sz="3200" b="1" dirty="0" smtClean="0"/>
            </a:br>
            <a:r>
              <a:rPr lang="en-GB" sz="3200" b="1" dirty="0" smtClean="0"/>
              <a:t>MODULE 8: NEGOTIATING FOR HEALTH</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457200" y="1447800"/>
            <a:ext cx="8305800" cy="5029200"/>
          </a:xfrm>
        </p:spPr>
        <p:txBody>
          <a:bodyPr>
            <a:noAutofit/>
          </a:bodyPr>
          <a:lstStyle/>
          <a:p>
            <a:pPr algn="ctr"/>
            <a:r>
              <a:rPr lang="en-GB" b="1" dirty="0" smtClean="0"/>
              <a:t>Learning </a:t>
            </a:r>
            <a:r>
              <a:rPr lang="en-GB" b="1" dirty="0"/>
              <a:t>Objectives</a:t>
            </a:r>
            <a:r>
              <a:rPr lang="en-GB" b="1" dirty="0" smtClean="0"/>
              <a:t>:</a:t>
            </a:r>
          </a:p>
          <a:p>
            <a:pPr algn="just"/>
            <a:r>
              <a:rPr lang="en-GB" dirty="0" smtClean="0">
                <a:solidFill>
                  <a:schemeClr val="tx1"/>
                </a:solidFill>
              </a:rPr>
              <a:t>At </a:t>
            </a:r>
            <a:r>
              <a:rPr lang="en-GB" dirty="0">
                <a:solidFill>
                  <a:schemeClr val="tx1"/>
                </a:solidFill>
              </a:rPr>
              <a:t>the end of the session the participant will be able to</a:t>
            </a:r>
            <a:r>
              <a:rPr lang="en-GB" dirty="0" smtClean="0">
                <a:solidFill>
                  <a:schemeClr val="tx1"/>
                </a:solidFill>
              </a:rPr>
              <a:t>:</a:t>
            </a:r>
          </a:p>
          <a:p>
            <a:pPr algn="just"/>
            <a:endParaRPr lang="en-US" dirty="0">
              <a:solidFill>
                <a:schemeClr val="tx1"/>
              </a:solidFill>
            </a:endParaRPr>
          </a:p>
          <a:p>
            <a:pPr lvl="0" algn="just">
              <a:buFont typeface="Arial" pitchFamily="34" charset="0"/>
              <a:buChar char="•"/>
            </a:pPr>
            <a:r>
              <a:rPr lang="en-GB" dirty="0" smtClean="0"/>
              <a:t>List the </a:t>
            </a:r>
            <a:r>
              <a:rPr lang="en-GB" dirty="0"/>
              <a:t>major stages of negotiation process</a:t>
            </a:r>
            <a:endParaRPr lang="en-US" dirty="0"/>
          </a:p>
          <a:p>
            <a:pPr lvl="0" algn="just">
              <a:buFont typeface="Arial" pitchFamily="34" charset="0"/>
              <a:buChar char="•"/>
            </a:pPr>
            <a:r>
              <a:rPr lang="en-GB" dirty="0"/>
              <a:t>Describe several approaches to policy negotiation process</a:t>
            </a:r>
            <a:endParaRPr lang="en-US" dirty="0"/>
          </a:p>
          <a:p>
            <a:pPr lvl="0" algn="just">
              <a:buFont typeface="Arial" pitchFamily="34" charset="0"/>
              <a:buChar char="•"/>
            </a:pPr>
            <a:r>
              <a:rPr lang="en-GB" dirty="0"/>
              <a:t>Explain the characteristics of cooperative or value added negotiation process </a:t>
            </a:r>
            <a:endParaRPr lang="en-US" dirty="0"/>
          </a:p>
          <a:p>
            <a:pPr lvl="0" algn="just">
              <a:buFont typeface="Arial" pitchFamily="34" charset="0"/>
              <a:buChar char="•"/>
            </a:pPr>
            <a:r>
              <a:rPr lang="en-GB" dirty="0"/>
              <a:t>Apply knowledge of negotiation to a role play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228600"/>
            <a:ext cx="9144000" cy="70634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000" i="0" u="none" strike="noStrike" cap="none" normalizeH="0" baseline="0" dirty="0" smtClean="0">
                <a:ln>
                  <a:noFill/>
                </a:ln>
                <a:solidFill>
                  <a:srgbClr val="00B0F0"/>
                </a:solidFill>
                <a:effectLst/>
                <a:latin typeface="Calibri" pitchFamily="34" charset="0"/>
                <a:ea typeface="Calibri" pitchFamily="34" charset="0"/>
                <a:cs typeface="Times New Roman" pitchFamily="18" charset="0"/>
              </a:rPr>
              <a:t>Negotiating technique for </a:t>
            </a:r>
            <a:r>
              <a:rPr kumimoji="0" lang="en-GB" sz="3000" i="0" u="none" strike="noStrike" cap="none" normalizeH="0" baseline="0" dirty="0" err="1" smtClean="0">
                <a:ln>
                  <a:noFill/>
                </a:ln>
                <a:solidFill>
                  <a:srgbClr val="00B0F0"/>
                </a:solidFill>
                <a:effectLst/>
                <a:latin typeface="Calibri" pitchFamily="34" charset="0"/>
                <a:ea typeface="Calibri" pitchFamily="34" charset="0"/>
                <a:cs typeface="Times New Roman" pitchFamily="18" charset="0"/>
              </a:rPr>
              <a:t>HiAP</a:t>
            </a:r>
            <a:r>
              <a:rPr kumimoji="0" lang="en-GB" sz="3000" i="0" u="none" strike="noStrike" cap="none" normalizeH="0" baseline="0" dirty="0" smtClean="0">
                <a:ln>
                  <a:noFill/>
                </a:ln>
                <a:solidFill>
                  <a:srgbClr val="00B0F0"/>
                </a:solidFill>
                <a:effectLst/>
                <a:latin typeface="Calibri" pitchFamily="34" charset="0"/>
                <a:ea typeface="Calibri" pitchFamily="34" charset="0"/>
                <a:cs typeface="Times New Roman" pitchFamily="18" charset="0"/>
              </a:rPr>
              <a:t> Approach</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Negotiations for </a:t>
            </a:r>
            <a:r>
              <a:rPr kumimoji="0" lang="en-GB" sz="3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HiAP</a:t>
            </a: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favour the cooperative approach. The tactics for cooperative approach for </a:t>
            </a:r>
            <a:r>
              <a:rPr kumimoji="0" lang="en-GB" sz="3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HiAP</a:t>
            </a: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might also include: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study problem in detail and analyse stake holders thoroughly</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Sate objectives or interests rather than positions</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Listen carefully to what is said, what is not said and watch the body language</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Keep proposals as simple as possible</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Articulate ideas and arguments concisely</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Assume the best of other stakeholders</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04800" y="73968"/>
            <a:ext cx="86106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Cooperative and ethical negotiating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3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Noting that communication styles are influence by social and cultural norms it is important to note common difference which relate to the backgrounds such as class, gender religion, profession and nationality. Consider: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-Diplomacy and directness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-Literal and coded language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-Reserve and emotions</a:t>
            </a:r>
            <a:endParaRPr kumimoji="0" lang="en-GB" sz="3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Group Activity (60 minutes):</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a:bodyPr>
          <a:lstStyle/>
          <a:p>
            <a:r>
              <a:rPr lang="en-GB" dirty="0" smtClean="0">
                <a:solidFill>
                  <a:srgbClr val="FF0000"/>
                </a:solidFill>
              </a:rPr>
              <a:t>Two </a:t>
            </a:r>
            <a:r>
              <a:rPr lang="en-GB" dirty="0">
                <a:solidFill>
                  <a:srgbClr val="FF0000"/>
                </a:solidFill>
              </a:rPr>
              <a:t>possible scenarios which require negotiations:</a:t>
            </a:r>
            <a:endParaRPr lang="en-US" dirty="0">
              <a:solidFill>
                <a:srgbClr val="FF0000"/>
              </a:solidFill>
            </a:endParaRPr>
          </a:p>
          <a:p>
            <a:pPr>
              <a:buNone/>
            </a:pPr>
            <a:r>
              <a:rPr lang="en-GB" dirty="0"/>
              <a:t> </a:t>
            </a:r>
            <a:endParaRPr lang="en-US" dirty="0"/>
          </a:p>
          <a:p>
            <a:r>
              <a:rPr lang="en-GB" dirty="0"/>
              <a:t>Regional preparedness for Ebola Outbreak</a:t>
            </a:r>
            <a:endParaRPr lang="en-US" dirty="0"/>
          </a:p>
          <a:p>
            <a:endParaRPr lang="en-US" dirty="0"/>
          </a:p>
          <a:p>
            <a:r>
              <a:rPr lang="en-GB" dirty="0"/>
              <a:t>A National Irrigation scheme that is going to involve moving and resettling 1 million people.</a:t>
            </a:r>
            <a:endParaRPr lang="en-US" dirty="0"/>
          </a:p>
          <a:p>
            <a:pPr>
              <a:buNone/>
            </a:pPr>
            <a:r>
              <a:rPr lang="en-GB" dirty="0"/>
              <a:t> </a:t>
            </a:r>
            <a:endParaRPr lang="en-US" dirty="0"/>
          </a:p>
          <a:p>
            <a:pPr>
              <a:buNone/>
            </a:pPr>
            <a:r>
              <a:rPr lang="en-GB" dirty="0"/>
              <a:t> </a:t>
            </a:r>
            <a:endParaRPr lang="en-US" dirty="0"/>
          </a:p>
          <a:p>
            <a:pPr>
              <a:buNone/>
            </a:pP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33600"/>
            <a:ext cx="8229600" cy="1143000"/>
          </a:xfrm>
        </p:spPr>
        <p:txBody>
          <a:bodyPr>
            <a:normAutofit/>
          </a:bodyPr>
          <a:lstStyle/>
          <a:p>
            <a:r>
              <a:rPr lang="en-GB" sz="2400" b="1" dirty="0" smtClean="0"/>
              <a:t>Discussion and debriefing ( 5-10 minutes)</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1"/>
            <a:ext cx="9144000" cy="6370975"/>
          </a:xfrm>
          <a:prstGeom prst="rect">
            <a:avLst/>
          </a:prstGeom>
        </p:spPr>
        <p:txBody>
          <a:bodyPr wrap="square">
            <a:spAutoFit/>
          </a:bodyPr>
          <a:lstStyle/>
          <a:p>
            <a:pPr algn="ctr"/>
            <a:r>
              <a:rPr lang="en-GB" sz="2400" b="1" dirty="0" smtClean="0">
                <a:solidFill>
                  <a:srgbClr val="FF0000"/>
                </a:solidFill>
              </a:rPr>
              <a:t>WHY  NEGOTIATION IS NECESSARY</a:t>
            </a:r>
            <a:r>
              <a:rPr lang="en-GB" sz="2400" dirty="0" smtClean="0">
                <a:solidFill>
                  <a:srgbClr val="FF0000"/>
                </a:solidFill>
              </a:rPr>
              <a:t>:</a:t>
            </a:r>
          </a:p>
          <a:p>
            <a:pPr lvl="0" algn="just"/>
            <a:r>
              <a:rPr lang="en-GB" sz="2400" b="1" dirty="0" smtClean="0">
                <a:solidFill>
                  <a:srgbClr val="7030A0"/>
                </a:solidFill>
              </a:rPr>
              <a:t>Intersectoral </a:t>
            </a:r>
            <a:r>
              <a:rPr lang="en-GB" sz="2400" b="1" dirty="0">
                <a:solidFill>
                  <a:srgbClr val="7030A0"/>
                </a:solidFill>
              </a:rPr>
              <a:t>action or a whole government approach refers to directed action involving two or more sectors within government. It may also be different levels of government – central regional or </a:t>
            </a:r>
            <a:r>
              <a:rPr lang="en-GB" sz="2400" b="1" dirty="0" smtClean="0">
                <a:solidFill>
                  <a:srgbClr val="7030A0"/>
                </a:solidFill>
              </a:rPr>
              <a:t>local</a:t>
            </a:r>
          </a:p>
          <a:p>
            <a:pPr lvl="0" algn="just"/>
            <a:endParaRPr lang="en-US" sz="2400" b="1" dirty="0">
              <a:solidFill>
                <a:srgbClr val="7030A0"/>
              </a:solidFill>
            </a:endParaRPr>
          </a:p>
          <a:p>
            <a:pPr lvl="0" algn="just"/>
            <a:r>
              <a:rPr lang="en-GB" sz="2400" b="1" dirty="0">
                <a:solidFill>
                  <a:srgbClr val="7030A0"/>
                </a:solidFill>
              </a:rPr>
              <a:t>A whole society approach in contrast refers to coordinated efforts to improve health by multiple stake holders within and outside government, these may also be from several </a:t>
            </a:r>
            <a:r>
              <a:rPr lang="en-GB" sz="2400" b="1" dirty="0" smtClean="0">
                <a:solidFill>
                  <a:srgbClr val="7030A0"/>
                </a:solidFill>
              </a:rPr>
              <a:t>sectors</a:t>
            </a:r>
          </a:p>
          <a:p>
            <a:pPr lvl="0" algn="just"/>
            <a:endParaRPr lang="en-US" sz="2400" b="1" dirty="0">
              <a:solidFill>
                <a:srgbClr val="7030A0"/>
              </a:solidFill>
            </a:endParaRPr>
          </a:p>
          <a:p>
            <a:pPr lvl="0" algn="just"/>
            <a:r>
              <a:rPr lang="en-GB" sz="2400" b="1" dirty="0">
                <a:solidFill>
                  <a:srgbClr val="7030A0"/>
                </a:solidFill>
              </a:rPr>
              <a:t>It cannot be taken for granted that different sectors and organisations bring the same priorities, interest and attitudes to the table. This is so even for different parts of the health sector</a:t>
            </a:r>
            <a:r>
              <a:rPr lang="en-GB" sz="2400" b="1" dirty="0" smtClean="0">
                <a:solidFill>
                  <a:srgbClr val="7030A0"/>
                </a:solidFill>
              </a:rPr>
              <a:t>.</a:t>
            </a:r>
          </a:p>
          <a:p>
            <a:pPr lvl="0" algn="just"/>
            <a:r>
              <a:rPr lang="en-GB" sz="2400" b="1" dirty="0" smtClean="0">
                <a:solidFill>
                  <a:srgbClr val="7030A0"/>
                </a:solidFill>
              </a:rPr>
              <a:t>This </a:t>
            </a:r>
            <a:r>
              <a:rPr lang="en-GB" sz="2400" b="1" dirty="0">
                <a:solidFill>
                  <a:srgbClr val="7030A0"/>
                </a:solidFill>
              </a:rPr>
              <a:t>means negotiations across to achieve national policy coherence through a whole government. It also means negotiating through the health sector</a:t>
            </a:r>
            <a:endParaRPr lang="en-US" sz="2400" b="1" dirty="0">
              <a:solidFill>
                <a:srgbClr val="7030A0"/>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732711"/>
            <a:ext cx="85344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Policy Negotiation definition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3000" b="1" i="0" u="none" strike="noStrike" cap="none" normalizeH="0" baseline="0" dirty="0" smtClean="0">
                <a:ln>
                  <a:noFill/>
                </a:ln>
                <a:effectLst/>
                <a:latin typeface="Calibri" pitchFamily="34" charset="0"/>
                <a:ea typeface="Calibri" pitchFamily="34" charset="0"/>
                <a:cs typeface="Times New Roman" pitchFamily="18" charset="0"/>
              </a:rPr>
              <a:t>Negotiation may defined as a process whereby two or more parties seek and agreement to establish what each shall give or take, or perform and receive in a transaction between them. Alternatively it is an act of discussing an issue between two or more parties with competing interests with the aim to identify acceptable trade-offs  for coming to an agreement</a:t>
            </a:r>
            <a:endParaRPr kumimoji="0" lang="en-GB" sz="30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scope of negotiating</a:t>
            </a:r>
            <a:endParaRPr lang="en-GB" sz="4000"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371600"/>
            <a:ext cx="8305799"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62793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944562"/>
          </a:xfrm>
        </p:spPr>
        <p:txBody>
          <a:bodyPr>
            <a:noAutofit/>
          </a:bodyPr>
          <a:lstStyle/>
          <a:p>
            <a:r>
              <a:rPr lang="en-US" sz="3800" dirty="0" smtClean="0"/>
              <a:t>The place of negotiation in the policy cycle</a:t>
            </a:r>
            <a:endParaRPr lang="en-GB" sz="3800"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00200"/>
            <a:ext cx="8686800" cy="473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2973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8915400" cy="68172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Stages of negotiation process: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lang="en-GB" sz="2700" b="1" dirty="0" smtClean="0">
                <a:latin typeface="Calibri" pitchFamily="34" charset="0"/>
                <a:ea typeface="Calibri" pitchFamily="34" charset="0"/>
                <a:cs typeface="Times New Roman" pitchFamily="18" charset="0"/>
              </a:rPr>
              <a:t>1 </a:t>
            </a:r>
            <a:r>
              <a:rPr kumimoji="0" lang="en-GB" sz="27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Understanding the problem raised in the agenda </a:t>
            </a:r>
            <a:r>
              <a:rPr kumimoji="0" lang="en-GB" sz="27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27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negotiations occur after a problem has been identified, determine whether negotiations are necessary or possible, negotiations process and successful outcome are closely linked to windows of opportunity</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GB" sz="27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a:t>
            </a:r>
            <a:r>
              <a:rPr kumimoji="0" lang="en-GB" sz="27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Identify stake holders and their interests </a:t>
            </a:r>
            <a:r>
              <a:rPr kumimoji="0" lang="en-GB" sz="27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27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once the problem is well understood, one has to identify who may lose or gain in the negotiations, are there powerful interests;</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7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stake holder analysis is used for this purpose.</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GB" sz="2700" b="1" i="0" u="none" strike="noStrike" cap="none" normalizeH="0" baseline="0" dirty="0" smtClean="0">
                <a:ln>
                  <a:noFill/>
                </a:ln>
                <a:effectLst/>
                <a:latin typeface="Calibri" pitchFamily="34" charset="0"/>
                <a:ea typeface="Calibri" pitchFamily="34" charset="0"/>
                <a:cs typeface="Times New Roman" pitchFamily="18" charset="0"/>
              </a:rPr>
              <a:t>3 </a:t>
            </a:r>
            <a:r>
              <a:rPr kumimoji="0" lang="en-GB" sz="27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Consult with stakeholders </a:t>
            </a:r>
            <a:r>
              <a:rPr kumimoji="0" lang="en-GB" sz="27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27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Once the stakeholders and their interests have been identified it is important to plan and organise an effective consultation ... determine position on each of the issues to be negotiated.</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7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Consultation with stakeholders especially those that are supportive or neural is important for building coalitions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915400" cy="5909310"/>
          </a:xfrm>
          <a:prstGeom prst="rect">
            <a:avLst/>
          </a:prstGeom>
        </p:spPr>
        <p:txBody>
          <a:bodyPr wrap="square">
            <a:spAutoFit/>
          </a:bodyPr>
          <a:lstStyle/>
          <a:p>
            <a:pPr lvl="0" eaLnBrk="0" fontAlgn="base" hangingPunct="0">
              <a:spcBef>
                <a:spcPct val="0"/>
              </a:spcBef>
              <a:spcAft>
                <a:spcPct val="0"/>
              </a:spcAf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n-GB"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a:t>
            </a:r>
            <a:r>
              <a:rPr lang="en-GB" sz="2400" b="1" dirty="0" smtClean="0">
                <a:latin typeface="Calibri" pitchFamily="34" charset="0"/>
                <a:ea typeface="Calibri" pitchFamily="34" charset="0"/>
                <a:cs typeface="Times New Roman" pitchFamily="18" charset="0"/>
              </a:rPr>
              <a:t>  </a:t>
            </a:r>
            <a:r>
              <a:rPr kumimoji="0" lang="en-GB" sz="24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Establish negotiation agenda </a:t>
            </a:r>
            <a:r>
              <a:rPr kumimoji="0" lang="en-GB"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2400" b="1" i="0" u="none" strike="noStrike" cap="none" normalizeH="0" baseline="0" dirty="0" smtClean="0">
                <a:ln>
                  <a:noFill/>
                </a:ln>
                <a:effectLst/>
                <a:latin typeface="Calibri" pitchFamily="34" charset="0"/>
                <a:ea typeface="Calibri" pitchFamily="34" charset="0"/>
                <a:cs typeface="Times New Roman" pitchFamily="18" charset="0"/>
              </a:rPr>
              <a:t>Before negotiations begin an agenda defining the issues open for discussion is usually agreed upon by the parties.</a:t>
            </a:r>
            <a:endParaRPr kumimoji="0" lang="en-US" sz="2400" b="1" i="0" u="none" strike="noStrike" cap="none" normalizeH="0" baseline="0" dirty="0" smtClean="0">
              <a:ln>
                <a:noFill/>
              </a:ln>
              <a:effectLst/>
              <a:latin typeface="Arial" pitchFamily="34" charset="0"/>
              <a:cs typeface="Arial" pitchFamily="34" charset="0"/>
            </a:endParaRPr>
          </a:p>
          <a:p>
            <a:pPr lvl="0" algn="just" eaLnBrk="0" fontAlgn="base" hangingPunct="0">
              <a:spcBef>
                <a:spcPct val="0"/>
              </a:spcBef>
              <a:spcAft>
                <a:spcPct val="0"/>
              </a:spcAft>
            </a:pPr>
            <a:r>
              <a:rPr kumimoji="0" lang="en-GB" sz="2400" b="1" i="0" u="none" strike="noStrike" cap="none" normalizeH="0" baseline="0" dirty="0" smtClean="0">
                <a:ln>
                  <a:noFill/>
                </a:ln>
                <a:effectLst/>
                <a:latin typeface="Calibri" pitchFamily="34" charset="0"/>
                <a:ea typeface="Calibri" pitchFamily="34" charset="0"/>
                <a:cs typeface="Times New Roman" pitchFamily="18" charset="0"/>
              </a:rPr>
              <a:t>Designate representative negotiator for the participating, decide upon a format for the process including location, timing and resources for facilitation</a:t>
            </a:r>
          </a:p>
          <a:p>
            <a:pPr lvl="0" algn="just" eaLnBrk="0" fontAlgn="base" hangingPunct="0">
              <a:spcBef>
                <a:spcPct val="0"/>
              </a:spcBef>
              <a:spcAft>
                <a:spcPct val="0"/>
              </a:spcAf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lvl="0" indent="-457200" algn="just" eaLnBrk="0" fontAlgn="base" hangingPunct="0">
              <a:spcBef>
                <a:spcPct val="0"/>
              </a:spcBef>
              <a:spcAft>
                <a:spcPct val="0"/>
              </a:spcAft>
            </a:pPr>
            <a:r>
              <a:rPr kumimoji="0" lang="en-GB" sz="2400" b="1" i="0" u="none" strike="noStrike" cap="none" normalizeH="0" baseline="0" dirty="0" smtClean="0">
                <a:ln>
                  <a:noFill/>
                </a:ln>
                <a:effectLst/>
                <a:latin typeface="Calibri" pitchFamily="34" charset="0"/>
                <a:ea typeface="Calibri" pitchFamily="34" charset="0"/>
                <a:cs typeface="Times New Roman" pitchFamily="18" charset="0"/>
              </a:rPr>
              <a:t>5  </a:t>
            </a:r>
            <a:r>
              <a:rPr kumimoji="0" lang="en-GB" sz="24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Develop positions and  strategies</a:t>
            </a:r>
            <a:r>
              <a:rPr kumimoji="0" lang="en-GB" sz="2400" b="1" i="0" u="none" strike="noStrike" cap="none" normalizeH="0" baseline="0" dirty="0" smtClean="0">
                <a:ln>
                  <a:noFill/>
                </a:ln>
                <a:effectLst/>
                <a:latin typeface="Calibri" pitchFamily="34" charset="0"/>
                <a:ea typeface="Calibri" pitchFamily="34" charset="0"/>
                <a:cs typeface="Times New Roman" pitchFamily="18" charset="0"/>
              </a:rPr>
              <a:t> </a:t>
            </a:r>
            <a:r>
              <a:rPr kumimoji="0" lang="en-GB"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2400" b="1" i="0" u="none" strike="noStrike" cap="none" normalizeH="0" baseline="0" dirty="0" smtClean="0">
                <a:ln>
                  <a:noFill/>
                </a:ln>
                <a:effectLst/>
                <a:latin typeface="Calibri" pitchFamily="34" charset="0"/>
                <a:ea typeface="Calibri" pitchFamily="34" charset="0"/>
                <a:cs typeface="Times New Roman" pitchFamily="18" charset="0"/>
              </a:rPr>
              <a:t>negotiating positions and strategies may be formulated through various steps (establishing outcomes and priorities for oneself, estimating outcomes and priorities for other parties, Identifying and assessing major trade-offs and constructing and evaluating as many possible outcome and consequences</a:t>
            </a:r>
          </a:p>
          <a:p>
            <a:pPr marL="457200" lvl="0" indent="-457200" algn="just" eaLnBrk="0" fontAlgn="base" hangingPunct="0">
              <a:spcBef>
                <a:spcPct val="0"/>
              </a:spcBef>
              <a:spcAft>
                <a:spcPct val="0"/>
              </a:spcAft>
            </a:pPr>
            <a:r>
              <a:rPr kumimoji="0" lang="en-GB" sz="2400" b="1" i="0" u="none" strike="noStrike" cap="none" normalizeH="0" baseline="0" dirty="0" smtClean="0">
                <a:ln>
                  <a:noFill/>
                </a:ln>
                <a:effectLst/>
                <a:latin typeface="Calibri" pitchFamily="34" charset="0"/>
                <a:ea typeface="Calibri" pitchFamily="34" charset="0"/>
                <a:cs typeface="Times New Roman" pitchFamily="18" charset="0"/>
              </a:rPr>
              <a:t>5    </a:t>
            </a:r>
            <a:r>
              <a:rPr kumimoji="0" lang="en-GB" sz="24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Negotiate with stake holders</a:t>
            </a:r>
            <a:r>
              <a:rPr kumimoji="0" lang="en-GB" sz="2400" b="1" i="0" u="none" strike="noStrike" cap="none" normalizeH="0" baseline="0" dirty="0" smtClean="0">
                <a:ln>
                  <a:noFill/>
                </a:ln>
                <a:effectLst/>
                <a:latin typeface="Calibri" pitchFamily="34" charset="0"/>
                <a:ea typeface="Calibri" pitchFamily="34" charset="0"/>
                <a:cs typeface="Times New Roman" pitchFamily="18" charset="0"/>
              </a:rPr>
              <a:t> </a:t>
            </a:r>
            <a:r>
              <a:rPr kumimoji="0" lang="en-GB"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lvl="0" algn="just" eaLnBrk="0" fontAlgn="base" hangingPunct="0">
              <a:spcBef>
                <a:spcPct val="0"/>
              </a:spcBef>
              <a:spcAft>
                <a:spcPct val="0"/>
              </a:spcAft>
            </a:pPr>
            <a:r>
              <a:rPr kumimoji="0" lang="en-GB"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a:t>
            </a:r>
            <a:r>
              <a:rPr kumimoji="0" lang="en-GB" sz="240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GB" sz="24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Assess proposed agreement -</a:t>
            </a:r>
            <a:endParaRPr kumimoji="0" lang="en-GB" sz="24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792162"/>
          </a:xfrm>
        </p:spPr>
        <p:txBody>
          <a:bodyPr>
            <a:normAutofit fontScale="90000"/>
          </a:bodyPr>
          <a:lstStyle/>
          <a:p>
            <a:r>
              <a:rPr lang="en-US" dirty="0" smtClean="0"/>
              <a:t> </a:t>
            </a:r>
            <a:r>
              <a:rPr lang="en-US" sz="4000" dirty="0" smtClean="0"/>
              <a:t> </a:t>
            </a:r>
            <a:r>
              <a:rPr lang="en-US" sz="3600" dirty="0" smtClean="0"/>
              <a:t>The four main approaches to policy negotiation</a:t>
            </a:r>
            <a:endParaRPr lang="en-GB" sz="3600"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95450"/>
            <a:ext cx="82296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16801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0"/>
            <a:ext cx="86868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Approaches to negotiations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30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Competitive</a:t>
            </a:r>
            <a:r>
              <a:rPr kumimoji="0" lang="en-GB" sz="3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maximize ones gain; zero sum game</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30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Haggling</a:t>
            </a:r>
            <a:r>
              <a:rPr kumimoji="0" lang="en-GB" sz="3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3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making trade-offs or concessions, behave in guarded and manipulative manner</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30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Avoidance</a:t>
            </a:r>
            <a:r>
              <a:rPr kumimoji="0" lang="en-GB" sz="3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3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Aim to defer or postpone decisions on difficult or unfavourable issues</a:t>
            </a:r>
          </a:p>
          <a:p>
            <a:pPr marL="0" marR="0" lvl="0" indent="0" algn="just" defTabSz="914400" rtl="0" eaLnBrk="0" fontAlgn="base" latinLnBrk="0" hangingPunct="0">
              <a:lnSpc>
                <a:spcPct val="100000"/>
              </a:lnSpc>
              <a:spcBef>
                <a:spcPct val="0"/>
              </a:spcBef>
              <a:spcAft>
                <a:spcPct val="0"/>
              </a:spcAft>
              <a:buClrTx/>
              <a:buSzTx/>
              <a:tabLst/>
            </a:pP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30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Cooperative</a:t>
            </a:r>
            <a:r>
              <a:rPr kumimoji="0" lang="en-GB" sz="3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3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Seeks mutual gains for all parties by joint problem solving, searches for ways to make the ‘pie bigger’ it assumes a ‘win-win’ solution</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GB" sz="3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BEA3C98D2D134E99E440D91A17ED27" ma:contentTypeVersion="0" ma:contentTypeDescription="Create a new document." ma:contentTypeScope="" ma:versionID="3cd76cbb663f0e427635d5a7ab5f7f5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7554B2-F959-44D1-B35E-6854FB20FA11}"/>
</file>

<file path=customXml/itemProps2.xml><?xml version="1.0" encoding="utf-8"?>
<ds:datastoreItem xmlns:ds="http://schemas.openxmlformats.org/officeDocument/2006/customXml" ds:itemID="{8FD3892F-DED6-4F88-A690-48D126BAD022}"/>
</file>

<file path=customXml/itemProps3.xml><?xml version="1.0" encoding="utf-8"?>
<ds:datastoreItem xmlns:ds="http://schemas.openxmlformats.org/officeDocument/2006/customXml" ds:itemID="{8904089B-670F-4176-9105-C26F397FDA92}"/>
</file>

<file path=docProps/app.xml><?xml version="1.0" encoding="utf-8"?>
<Properties xmlns="http://schemas.openxmlformats.org/officeDocument/2006/extended-properties" xmlns:vt="http://schemas.openxmlformats.org/officeDocument/2006/docPropsVTypes">
  <Template>Flow</Template>
  <TotalTime>240</TotalTime>
  <Words>733</Words>
  <Application>Microsoft Macintosh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 MODULE 8: NEGOTIATING FOR HEALTH </vt:lpstr>
      <vt:lpstr>PowerPoint Presentation</vt:lpstr>
      <vt:lpstr>PowerPoint Presentation</vt:lpstr>
      <vt:lpstr>The scope of negotiating</vt:lpstr>
      <vt:lpstr>The place of negotiation in the policy cycle</vt:lpstr>
      <vt:lpstr>PowerPoint Presentation</vt:lpstr>
      <vt:lpstr>PowerPoint Presentation</vt:lpstr>
      <vt:lpstr>  The four main approaches to policy negotiation</vt:lpstr>
      <vt:lpstr>PowerPoint Presentation</vt:lpstr>
      <vt:lpstr>PowerPoint Presentation</vt:lpstr>
      <vt:lpstr>PowerPoint Presentation</vt:lpstr>
      <vt:lpstr>Group Activity (60 minutes): </vt:lpstr>
      <vt:lpstr>Discussion and debriefing ( 5-10 minutes)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MODULE 8: NEGOTIATING FOR HEALTH </dc:title>
  <dc:creator>joseph</dc:creator>
  <cp:lastModifiedBy>Aleksandra Kuzmanovic</cp:lastModifiedBy>
  <cp:revision>5</cp:revision>
  <dcterms:created xsi:type="dcterms:W3CDTF">2015-11-26T11:03:44Z</dcterms:created>
  <dcterms:modified xsi:type="dcterms:W3CDTF">2015-11-27T21:49:09Z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0x010100C2BEA3C98D2D134E99E440D91A17ED27</vt:lpwstr>
  </property>
</Properties>
</file>