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0"/>
  </p:notesMasterIdLst>
  <p:sldIdLst>
    <p:sldId id="256" r:id="rId5"/>
    <p:sldId id="270" r:id="rId6"/>
    <p:sldId id="271" r:id="rId7"/>
    <p:sldId id="272" r:id="rId8"/>
    <p:sldId id="259" r:id="rId9"/>
    <p:sldId id="260" r:id="rId10"/>
    <p:sldId id="273" r:id="rId11"/>
    <p:sldId id="274" r:id="rId12"/>
    <p:sldId id="275" r:id="rId13"/>
    <p:sldId id="265" r:id="rId14"/>
    <p:sldId id="276" r:id="rId15"/>
    <p:sldId id="277" r:id="rId16"/>
    <p:sldId id="278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2A604"/>
    <a:srgbClr val="D600A8"/>
    <a:srgbClr val="CE08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2" autoAdjust="0"/>
    <p:restoredTop sz="94660"/>
  </p:normalViewPr>
  <p:slideViewPr>
    <p:cSldViewPr>
      <p:cViewPr varScale="1">
        <p:scale>
          <a:sx n="84" d="100"/>
          <a:sy n="84" d="100"/>
        </p:scale>
        <p:origin x="94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AA70F0-8DC9-4800-B74A-AC860FBDB575}" type="doc">
      <dgm:prSet loTypeId="urn:microsoft.com/office/officeart/2005/8/layout/venn2" loCatId="relationship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fr-CH"/>
        </a:p>
      </dgm:t>
    </dgm:pt>
    <dgm:pt modelId="{77F2D3EF-3A23-4C43-84E2-4C0A5C6FAD59}">
      <dgm:prSet phldrT="[Texte]" custT="1"/>
      <dgm:spPr>
        <a:solidFill>
          <a:srgbClr val="7030A0"/>
        </a:solidFill>
      </dgm:spPr>
      <dgm:t>
        <a:bodyPr/>
        <a:lstStyle/>
        <a:p>
          <a:r>
            <a:rPr lang="fr-CH" sz="2000" b="1" dirty="0" smtClean="0"/>
            <a:t>Négociation «avec» l’ensemble de la société</a:t>
          </a:r>
          <a:endParaRPr lang="fr-CH" sz="2000" b="1" dirty="0"/>
        </a:p>
      </dgm:t>
    </dgm:pt>
    <dgm:pt modelId="{875016E8-A362-4FF4-83E9-9ABCE8AEF0D6}" type="parTrans" cxnId="{0408016D-435C-4903-9459-7B07637D6230}">
      <dgm:prSet/>
      <dgm:spPr/>
      <dgm:t>
        <a:bodyPr/>
        <a:lstStyle/>
        <a:p>
          <a:endParaRPr lang="fr-CH"/>
        </a:p>
      </dgm:t>
    </dgm:pt>
    <dgm:pt modelId="{4130D98F-673D-4154-A604-98653844A683}" type="sibTrans" cxnId="{0408016D-435C-4903-9459-7B07637D6230}">
      <dgm:prSet/>
      <dgm:spPr/>
      <dgm:t>
        <a:bodyPr/>
        <a:lstStyle/>
        <a:p>
          <a:endParaRPr lang="fr-CH"/>
        </a:p>
      </dgm:t>
    </dgm:pt>
    <dgm:pt modelId="{D048A105-2F23-4C32-89B5-4F2C877C6E0D}">
      <dgm:prSet phldrT="[Texte]" custT="1"/>
      <dgm:spPr/>
      <dgm:t>
        <a:bodyPr/>
        <a:lstStyle/>
        <a:p>
          <a:pPr>
            <a:spcAft>
              <a:spcPts val="0"/>
            </a:spcAft>
          </a:pPr>
          <a:r>
            <a:rPr lang="fr-CH" sz="1800" b="1" dirty="0" smtClean="0"/>
            <a:t>Négociation </a:t>
          </a:r>
        </a:p>
        <a:p>
          <a:pPr>
            <a:spcAft>
              <a:spcPct val="35000"/>
            </a:spcAft>
          </a:pPr>
          <a:r>
            <a:rPr lang="fr-CH" sz="1800" b="1" dirty="0" smtClean="0"/>
            <a:t>«à travers» l’ensemble du gouvernement</a:t>
          </a:r>
          <a:endParaRPr lang="fr-CH" sz="1800" b="1" dirty="0"/>
        </a:p>
      </dgm:t>
    </dgm:pt>
    <dgm:pt modelId="{7FCA0707-C7BE-4C9F-A503-92CC21FC8D5D}" type="parTrans" cxnId="{72656CC9-7EEE-4DC4-BECF-BB19D7C36F30}">
      <dgm:prSet/>
      <dgm:spPr/>
      <dgm:t>
        <a:bodyPr/>
        <a:lstStyle/>
        <a:p>
          <a:endParaRPr lang="fr-CH"/>
        </a:p>
      </dgm:t>
    </dgm:pt>
    <dgm:pt modelId="{2DEEE6FB-28D0-4550-A779-0845586E8336}" type="sibTrans" cxnId="{72656CC9-7EEE-4DC4-BECF-BB19D7C36F30}">
      <dgm:prSet/>
      <dgm:spPr/>
      <dgm:t>
        <a:bodyPr/>
        <a:lstStyle/>
        <a:p>
          <a:endParaRPr lang="fr-CH"/>
        </a:p>
      </dgm:t>
    </dgm:pt>
    <dgm:pt modelId="{48E47FFB-A382-4FB2-8EF3-72357BF58947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fr-CH" b="1" dirty="0" smtClean="0">
              <a:solidFill>
                <a:srgbClr val="7030A0"/>
              </a:solidFill>
            </a:rPr>
            <a:t>Négociation «au sein» de la santé</a:t>
          </a:r>
          <a:endParaRPr lang="fr-CH" b="1" dirty="0">
            <a:solidFill>
              <a:srgbClr val="7030A0"/>
            </a:solidFill>
          </a:endParaRPr>
        </a:p>
      </dgm:t>
    </dgm:pt>
    <dgm:pt modelId="{DC8C1B02-473F-4063-B74E-A39FD6B85605}" type="parTrans" cxnId="{64514919-3F2B-4AE0-A59A-8D6E80BB228E}">
      <dgm:prSet/>
      <dgm:spPr/>
      <dgm:t>
        <a:bodyPr/>
        <a:lstStyle/>
        <a:p>
          <a:endParaRPr lang="fr-CH"/>
        </a:p>
      </dgm:t>
    </dgm:pt>
    <dgm:pt modelId="{78BB24C3-06EF-4449-B8CA-4EC5561EDF53}" type="sibTrans" cxnId="{64514919-3F2B-4AE0-A59A-8D6E80BB228E}">
      <dgm:prSet/>
      <dgm:spPr/>
      <dgm:t>
        <a:bodyPr/>
        <a:lstStyle/>
        <a:p>
          <a:endParaRPr lang="fr-CH"/>
        </a:p>
      </dgm:t>
    </dgm:pt>
    <dgm:pt modelId="{E189ECCB-A8F6-466E-B3EE-6A7FACDC8E92}" type="pres">
      <dgm:prSet presAssocID="{5BAA70F0-8DC9-4800-B74A-AC860FBDB57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fr-CH"/>
        </a:p>
      </dgm:t>
    </dgm:pt>
    <dgm:pt modelId="{C41B0268-CABA-4330-9CF6-3B0464260D05}" type="pres">
      <dgm:prSet presAssocID="{5BAA70F0-8DC9-4800-B74A-AC860FBDB575}" presName="comp1" presStyleCnt="0"/>
      <dgm:spPr/>
    </dgm:pt>
    <dgm:pt modelId="{19EED264-7F70-49B6-A214-F0DE9DE2AECD}" type="pres">
      <dgm:prSet presAssocID="{5BAA70F0-8DC9-4800-B74A-AC860FBDB575}" presName="circle1" presStyleLbl="node1" presStyleIdx="0" presStyleCnt="3" custAng="0" custScaleX="131343" custLinFactNeighborX="12686" custLinFactNeighborY="831"/>
      <dgm:spPr/>
      <dgm:t>
        <a:bodyPr/>
        <a:lstStyle/>
        <a:p>
          <a:endParaRPr lang="fr-CH"/>
        </a:p>
      </dgm:t>
    </dgm:pt>
    <dgm:pt modelId="{4C6B13E6-AF05-4F79-9F1A-9F2E9390FB78}" type="pres">
      <dgm:prSet presAssocID="{5BAA70F0-8DC9-4800-B74A-AC860FBDB575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C03A947E-CFA4-4402-9046-E2C2EB451ED3}" type="pres">
      <dgm:prSet presAssocID="{5BAA70F0-8DC9-4800-B74A-AC860FBDB575}" presName="comp2" presStyleCnt="0"/>
      <dgm:spPr/>
    </dgm:pt>
    <dgm:pt modelId="{3BD0D033-1197-436E-BCCB-01DF69F84EFD}" type="pres">
      <dgm:prSet presAssocID="{5BAA70F0-8DC9-4800-B74A-AC860FBDB575}" presName="circle2" presStyleLbl="node1" presStyleIdx="1" presStyleCnt="3" custScaleX="111443" custLinFactNeighborX="9950" custLinFactNeighborY="-3483"/>
      <dgm:spPr/>
      <dgm:t>
        <a:bodyPr/>
        <a:lstStyle/>
        <a:p>
          <a:endParaRPr lang="fr-CH"/>
        </a:p>
      </dgm:t>
    </dgm:pt>
    <dgm:pt modelId="{8A5C3E0B-84F2-40F5-88CE-1E7BCACF1365}" type="pres">
      <dgm:prSet presAssocID="{5BAA70F0-8DC9-4800-B74A-AC860FBDB575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4FED4AAB-DD4F-4295-8C01-4AA6DC61147B}" type="pres">
      <dgm:prSet presAssocID="{5BAA70F0-8DC9-4800-B74A-AC860FBDB575}" presName="comp3" presStyleCnt="0"/>
      <dgm:spPr/>
    </dgm:pt>
    <dgm:pt modelId="{87FF4BCB-1CEB-4A32-8E4E-343A56BEF648}" type="pres">
      <dgm:prSet presAssocID="{5BAA70F0-8DC9-4800-B74A-AC860FBDB575}" presName="circle3" presStyleLbl="node1" presStyleIdx="2" presStyleCnt="3" custScaleY="79105" custLinFactNeighborX="11194" custLinFactNeighborY="-13433"/>
      <dgm:spPr/>
      <dgm:t>
        <a:bodyPr/>
        <a:lstStyle/>
        <a:p>
          <a:endParaRPr lang="fr-CH"/>
        </a:p>
      </dgm:t>
    </dgm:pt>
    <dgm:pt modelId="{A7A6D2CD-04B3-420F-9635-0F3B5A312CA5}" type="pres">
      <dgm:prSet presAssocID="{5BAA70F0-8DC9-4800-B74A-AC860FBDB575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72656CC9-7EEE-4DC4-BECF-BB19D7C36F30}" srcId="{5BAA70F0-8DC9-4800-B74A-AC860FBDB575}" destId="{D048A105-2F23-4C32-89B5-4F2C877C6E0D}" srcOrd="1" destOrd="0" parTransId="{7FCA0707-C7BE-4C9F-A503-92CC21FC8D5D}" sibTransId="{2DEEE6FB-28D0-4550-A779-0845586E8336}"/>
    <dgm:cxn modelId="{B3108794-28D9-44A9-83B6-9B5B8F9C9174}" type="presOf" srcId="{48E47FFB-A382-4FB2-8EF3-72357BF58947}" destId="{87FF4BCB-1CEB-4A32-8E4E-343A56BEF648}" srcOrd="0" destOrd="0" presId="urn:microsoft.com/office/officeart/2005/8/layout/venn2"/>
    <dgm:cxn modelId="{64514919-3F2B-4AE0-A59A-8D6E80BB228E}" srcId="{5BAA70F0-8DC9-4800-B74A-AC860FBDB575}" destId="{48E47FFB-A382-4FB2-8EF3-72357BF58947}" srcOrd="2" destOrd="0" parTransId="{DC8C1B02-473F-4063-B74E-A39FD6B85605}" sibTransId="{78BB24C3-06EF-4449-B8CA-4EC5561EDF53}"/>
    <dgm:cxn modelId="{6E329ED8-1CCA-4720-AD4E-4C221220D927}" type="presOf" srcId="{5BAA70F0-8DC9-4800-B74A-AC860FBDB575}" destId="{E189ECCB-A8F6-466E-B3EE-6A7FACDC8E92}" srcOrd="0" destOrd="0" presId="urn:microsoft.com/office/officeart/2005/8/layout/venn2"/>
    <dgm:cxn modelId="{0408016D-435C-4903-9459-7B07637D6230}" srcId="{5BAA70F0-8DC9-4800-B74A-AC860FBDB575}" destId="{77F2D3EF-3A23-4C43-84E2-4C0A5C6FAD59}" srcOrd="0" destOrd="0" parTransId="{875016E8-A362-4FF4-83E9-9ABCE8AEF0D6}" sibTransId="{4130D98F-673D-4154-A604-98653844A683}"/>
    <dgm:cxn modelId="{C75027E2-EA8A-4A63-AD90-875137E56913}" type="presOf" srcId="{D048A105-2F23-4C32-89B5-4F2C877C6E0D}" destId="{3BD0D033-1197-436E-BCCB-01DF69F84EFD}" srcOrd="0" destOrd="0" presId="urn:microsoft.com/office/officeart/2005/8/layout/venn2"/>
    <dgm:cxn modelId="{A048E81B-09B1-4338-8428-ED9E208D6F8E}" type="presOf" srcId="{77F2D3EF-3A23-4C43-84E2-4C0A5C6FAD59}" destId="{4C6B13E6-AF05-4F79-9F1A-9F2E9390FB78}" srcOrd="1" destOrd="0" presId="urn:microsoft.com/office/officeart/2005/8/layout/venn2"/>
    <dgm:cxn modelId="{248B9BBF-1343-4DFC-B1B7-2DED82B087D2}" type="presOf" srcId="{77F2D3EF-3A23-4C43-84E2-4C0A5C6FAD59}" destId="{19EED264-7F70-49B6-A214-F0DE9DE2AECD}" srcOrd="0" destOrd="0" presId="urn:microsoft.com/office/officeart/2005/8/layout/venn2"/>
    <dgm:cxn modelId="{1393C85D-DEF1-4D10-9150-0E7DFF65983D}" type="presOf" srcId="{48E47FFB-A382-4FB2-8EF3-72357BF58947}" destId="{A7A6D2CD-04B3-420F-9635-0F3B5A312CA5}" srcOrd="1" destOrd="0" presId="urn:microsoft.com/office/officeart/2005/8/layout/venn2"/>
    <dgm:cxn modelId="{E0EB744F-709D-43DF-9DDB-2B67B40F6DCF}" type="presOf" srcId="{D048A105-2F23-4C32-89B5-4F2C877C6E0D}" destId="{8A5C3E0B-84F2-40F5-88CE-1E7BCACF1365}" srcOrd="1" destOrd="0" presId="urn:microsoft.com/office/officeart/2005/8/layout/venn2"/>
    <dgm:cxn modelId="{8469A7A0-ABB2-4425-A7D3-4B536919F062}" type="presParOf" srcId="{E189ECCB-A8F6-466E-B3EE-6A7FACDC8E92}" destId="{C41B0268-CABA-4330-9CF6-3B0464260D05}" srcOrd="0" destOrd="0" presId="urn:microsoft.com/office/officeart/2005/8/layout/venn2"/>
    <dgm:cxn modelId="{5915D7C9-9921-4D72-95A3-39E94BBEF593}" type="presParOf" srcId="{C41B0268-CABA-4330-9CF6-3B0464260D05}" destId="{19EED264-7F70-49B6-A214-F0DE9DE2AECD}" srcOrd="0" destOrd="0" presId="urn:microsoft.com/office/officeart/2005/8/layout/venn2"/>
    <dgm:cxn modelId="{09BAB65A-B9A8-44FA-91EC-DDE824200EC8}" type="presParOf" srcId="{C41B0268-CABA-4330-9CF6-3B0464260D05}" destId="{4C6B13E6-AF05-4F79-9F1A-9F2E9390FB78}" srcOrd="1" destOrd="0" presId="urn:microsoft.com/office/officeart/2005/8/layout/venn2"/>
    <dgm:cxn modelId="{D743ABE8-6608-4F9B-807B-43C1ED4C8340}" type="presParOf" srcId="{E189ECCB-A8F6-466E-B3EE-6A7FACDC8E92}" destId="{C03A947E-CFA4-4402-9046-E2C2EB451ED3}" srcOrd="1" destOrd="0" presId="urn:microsoft.com/office/officeart/2005/8/layout/venn2"/>
    <dgm:cxn modelId="{CF75D29A-472C-45BB-9E1B-5816E7BA1116}" type="presParOf" srcId="{C03A947E-CFA4-4402-9046-E2C2EB451ED3}" destId="{3BD0D033-1197-436E-BCCB-01DF69F84EFD}" srcOrd="0" destOrd="0" presId="urn:microsoft.com/office/officeart/2005/8/layout/venn2"/>
    <dgm:cxn modelId="{44B7FD73-4E79-424D-932E-DA3BC61EBF1A}" type="presParOf" srcId="{C03A947E-CFA4-4402-9046-E2C2EB451ED3}" destId="{8A5C3E0B-84F2-40F5-88CE-1E7BCACF1365}" srcOrd="1" destOrd="0" presId="urn:microsoft.com/office/officeart/2005/8/layout/venn2"/>
    <dgm:cxn modelId="{EF8A0211-648A-42F7-B62F-51475D45DF3A}" type="presParOf" srcId="{E189ECCB-A8F6-466E-B3EE-6A7FACDC8E92}" destId="{4FED4AAB-DD4F-4295-8C01-4AA6DC61147B}" srcOrd="2" destOrd="0" presId="urn:microsoft.com/office/officeart/2005/8/layout/venn2"/>
    <dgm:cxn modelId="{FBE65449-1DA3-4CD8-ADED-D8DBFE6E6E64}" type="presParOf" srcId="{4FED4AAB-DD4F-4295-8C01-4AA6DC61147B}" destId="{87FF4BCB-1CEB-4A32-8E4E-343A56BEF648}" srcOrd="0" destOrd="0" presId="urn:microsoft.com/office/officeart/2005/8/layout/venn2"/>
    <dgm:cxn modelId="{12C0C211-9A5E-4C87-AB14-D3D7601580D0}" type="presParOf" srcId="{4FED4AAB-DD4F-4295-8C01-4AA6DC61147B}" destId="{A7A6D2CD-04B3-420F-9635-0F3B5A312CA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14BB47-CED5-4A2C-B213-4D73F0D291BE}" type="doc">
      <dgm:prSet loTypeId="urn:microsoft.com/office/officeart/2005/8/layout/matrix1" loCatId="matrix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4D495FFD-91C4-4922-9553-27CA3DCFC114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600" noProof="0" dirty="0" smtClean="0">
              <a:latin typeface="+mj-lt"/>
            </a:rPr>
            <a:t> </a:t>
          </a:r>
          <a:r>
            <a:rPr lang="fr-FR" sz="1600" noProof="0" dirty="0" smtClean="0">
              <a:solidFill>
                <a:schemeClr val="bg1"/>
              </a:solidFill>
              <a:latin typeface="+mj-lt"/>
            </a:rPr>
            <a:t>Négocier</a:t>
          </a:r>
          <a:endParaRPr lang="fr-FR" sz="1600" noProof="0" dirty="0">
            <a:solidFill>
              <a:schemeClr val="bg1"/>
            </a:solidFill>
            <a:latin typeface="+mj-lt"/>
          </a:endParaRPr>
        </a:p>
      </dgm:t>
    </dgm:pt>
    <dgm:pt modelId="{4F3810C1-C46B-41A8-B072-882CF3CCFCA6}" type="sibTrans" cxnId="{9D085C7B-86EF-4FE6-99F7-0939F35369E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4B809D02-980F-4DFE-97B0-02D966C9809D}" type="parTrans" cxnId="{9D085C7B-86EF-4FE6-99F7-0939F35369E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DBCAB8B-55FB-4BE3-955A-E72D792F98A8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>
            <a:latin typeface="+mj-lt"/>
          </a:endParaRPr>
        </a:p>
      </dgm:t>
    </dgm:pt>
    <dgm:pt modelId="{A396DEFB-7617-419E-81E5-B2C7AB5E383A}" type="sibTrans" cxnId="{88C94C38-47DE-42DA-B62A-F19D20EC269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891C0E8-BCC7-4864-84A8-936C6D55165E}" type="parTrans" cxnId="{88C94C38-47DE-42DA-B62A-F19D20EC269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D8566FB-02CB-4567-A395-7D2983E6C09C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200" dirty="0" smtClean="0">
              <a:latin typeface="+mj-lt"/>
            </a:rPr>
            <a:t> </a:t>
          </a:r>
          <a:r>
            <a:rPr lang="fr-FR" sz="12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Mettre</a:t>
          </a:r>
          <a:r>
            <a:rPr lang="es-ES" sz="1200" dirty="0" smtClean="0">
              <a:solidFill>
                <a:schemeClr val="bg1">
                  <a:lumMod val="85000"/>
                </a:schemeClr>
              </a:solidFill>
              <a:latin typeface="+mj-lt"/>
            </a:rPr>
            <a:t> en </a:t>
          </a:r>
          <a:r>
            <a:rPr lang="fr-FR" sz="12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œuvre</a:t>
          </a:r>
          <a:r>
            <a:rPr lang="es-ES" sz="1200" dirty="0" smtClean="0">
              <a:solidFill>
                <a:schemeClr val="bg1">
                  <a:lumMod val="85000"/>
                </a:schemeClr>
              </a:solidFill>
              <a:latin typeface="+mj-lt"/>
            </a:rPr>
            <a:t> la </a:t>
          </a:r>
          <a:r>
            <a:rPr lang="fr-FR" sz="12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politique</a:t>
          </a:r>
          <a:endParaRPr lang="fr-FR" sz="1200" noProof="0" dirty="0">
            <a:solidFill>
              <a:schemeClr val="bg1">
                <a:lumMod val="85000"/>
              </a:schemeClr>
            </a:solidFill>
            <a:latin typeface="+mj-lt"/>
          </a:endParaRPr>
        </a:p>
      </dgm:t>
    </dgm:pt>
    <dgm:pt modelId="{76FE829C-7077-4612-AF1B-BB65A0CA30F4}" type="sibTrans" cxnId="{50AE0ED8-D2E7-43BB-83B1-33A255EED32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45DC25A-EC36-4E8A-B273-5D2BCCAF0493}" type="parTrans" cxnId="{50AE0ED8-D2E7-43BB-83B1-33A255EED32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0772FC0-A315-4FFD-AF42-31188DFB3C41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>
            <a:latin typeface="+mj-lt"/>
          </a:endParaRPr>
        </a:p>
      </dgm:t>
    </dgm:pt>
    <dgm:pt modelId="{CEF1B9DC-B263-4407-85B0-45E41B7C0F61}" type="sibTrans" cxnId="{C34BFDD3-C3D9-4C39-B335-A3BD62949E4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766EDD1-1B83-4EDC-8ED8-375DCDA5EC84}" type="parTrans" cxnId="{C34BFDD3-C3D9-4C39-B335-A3BD62949E4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EB3A95F-9BA6-4C74-B062-CFFB561F8040}">
      <dgm:prSet phldrT="[Texto]"/>
      <dgm:spPr>
        <a:solidFill>
          <a:srgbClr val="00B0F0"/>
        </a:solidFill>
      </dgm:spPr>
      <dgm:t>
        <a:bodyPr/>
        <a:lstStyle/>
        <a:p>
          <a:r>
            <a:rPr lang="fr-FR" sz="14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Etablir</a:t>
          </a:r>
          <a:r>
            <a:rPr lang="es-ES" sz="1400" dirty="0" smtClean="0">
              <a:solidFill>
                <a:schemeClr val="bg1">
                  <a:lumMod val="85000"/>
                </a:schemeClr>
              </a:solidFill>
              <a:latin typeface="+mj-lt"/>
            </a:rPr>
            <a:t> </a:t>
          </a:r>
          <a:r>
            <a:rPr lang="fr-FR" sz="14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l’agenda</a:t>
          </a:r>
          <a:endParaRPr lang="fr-FR" sz="1400" noProof="0" dirty="0">
            <a:solidFill>
              <a:schemeClr val="bg1">
                <a:lumMod val="85000"/>
              </a:schemeClr>
            </a:solidFill>
            <a:latin typeface="+mj-lt"/>
          </a:endParaRPr>
        </a:p>
      </dgm:t>
    </dgm:pt>
    <dgm:pt modelId="{3EC8BEB9-B74F-495C-911D-34F55B42C790}" type="sibTrans" cxnId="{6282426E-CED9-4419-A3ED-AEBE7A89333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9E3104B-3F32-4B73-9A81-861A405AB03B}" type="parTrans" cxnId="{6282426E-CED9-4419-A3ED-AEBE7A89333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945EC6A-B577-468A-80C9-17BBACDC91D9}">
      <dgm:prSet phldrT="[Texto]"/>
      <dgm:spPr>
        <a:solidFill>
          <a:srgbClr val="00B0F0"/>
        </a:solidFill>
      </dgm:spPr>
      <dgm:t>
        <a:bodyPr/>
        <a:lstStyle/>
        <a:p>
          <a:r>
            <a:rPr lang="fr-FR" sz="14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Recherche</a:t>
          </a:r>
          <a:endParaRPr lang="fr-FR" sz="1400" noProof="0" dirty="0">
            <a:solidFill>
              <a:schemeClr val="bg1">
                <a:lumMod val="85000"/>
              </a:schemeClr>
            </a:solidFill>
            <a:latin typeface="+mj-lt"/>
          </a:endParaRPr>
        </a:p>
      </dgm:t>
    </dgm:pt>
    <dgm:pt modelId="{BBF7CF4C-E25C-4E7A-BC90-F619F60C40D7}" type="sibTrans" cxnId="{FB104454-6E45-490F-844B-CB12515002E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80B48ACC-15EF-4A22-91F9-2AA76CCEE9DB}" type="parTrans" cxnId="{FB104454-6E45-490F-844B-CB12515002E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A36A9A1-6A03-4EFE-A29B-2357C7B01DA5}">
      <dgm:prSet phldrT="[Texto]"/>
      <dgm:spPr>
        <a:solidFill>
          <a:srgbClr val="00B0F0"/>
        </a:solidFill>
      </dgm:spPr>
      <dgm:t>
        <a:bodyPr/>
        <a:lstStyle/>
        <a:p>
          <a:r>
            <a:rPr lang="fr-FR" sz="14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Identification</a:t>
          </a:r>
          <a:r>
            <a:rPr lang="es-ES" sz="1400" dirty="0" smtClean="0">
              <a:solidFill>
                <a:schemeClr val="bg1">
                  <a:lumMod val="85000"/>
                </a:schemeClr>
              </a:solidFill>
              <a:latin typeface="+mj-lt"/>
            </a:rPr>
            <a:t> du </a:t>
          </a:r>
          <a:r>
            <a:rPr lang="fr-FR" sz="14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problème</a:t>
          </a:r>
          <a:endParaRPr lang="fr-FR" sz="1400" noProof="0" dirty="0">
            <a:solidFill>
              <a:schemeClr val="bg1">
                <a:lumMod val="85000"/>
              </a:schemeClr>
            </a:solidFill>
            <a:latin typeface="+mj-lt"/>
          </a:endParaRPr>
        </a:p>
      </dgm:t>
    </dgm:pt>
    <dgm:pt modelId="{4F10FA1D-725E-40D6-876D-0B260DDF5645}" type="sibTrans" cxnId="{23190B90-8A8A-4FEB-9DD9-3E573F8CE0A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E42A1DF-B0B9-4B95-ABF1-B7F1915A10F4}" type="parTrans" cxnId="{23190B90-8A8A-4FEB-9DD9-3E573F8CE0A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C0B0756-4784-4924-9A0B-307A69166D6E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ES" sz="1400" b="0" dirty="0" smtClean="0">
              <a:solidFill>
                <a:schemeClr val="accent5">
                  <a:lumMod val="40000"/>
                  <a:lumOff val="60000"/>
                </a:schemeClr>
              </a:solidFill>
              <a:latin typeface="+mj-lt"/>
            </a:rPr>
            <a:t>MISE À </a:t>
          </a:r>
          <a:r>
            <a:rPr lang="fr-FR" sz="1400" b="0" noProof="0" dirty="0" smtClean="0">
              <a:solidFill>
                <a:schemeClr val="accent5">
                  <a:lumMod val="40000"/>
                  <a:lumOff val="60000"/>
                </a:schemeClr>
              </a:solidFill>
              <a:latin typeface="+mj-lt"/>
            </a:rPr>
            <a:t>L’AGENDA</a:t>
          </a:r>
          <a:endParaRPr lang="fr-FR" sz="1400" b="0" noProof="0" dirty="0">
            <a:solidFill>
              <a:schemeClr val="accent5">
                <a:lumMod val="40000"/>
                <a:lumOff val="60000"/>
              </a:schemeClr>
            </a:solidFill>
            <a:latin typeface="+mj-lt"/>
          </a:endParaRPr>
        </a:p>
      </dgm:t>
    </dgm:pt>
    <dgm:pt modelId="{70148F23-3473-414F-9F51-3BAAF35AE3E6}" type="sibTrans" cxnId="{C8323129-CEE1-414C-8395-C903C32DE97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92A944D-D8E1-4BBB-BB78-83AA71497BDF}" type="parTrans" cxnId="{C8323129-CEE1-414C-8395-C903C32DE97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5320DBF-E15C-4647-BAC5-E962C5A62F2E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sz="1400" noProof="0" dirty="0" smtClean="0">
              <a:solidFill>
                <a:schemeClr val="bg2">
                  <a:lumMod val="75000"/>
                </a:schemeClr>
              </a:solidFill>
              <a:latin typeface="+mj-lt"/>
            </a:rPr>
            <a:t>Surveillance</a:t>
          </a:r>
          <a:endParaRPr lang="fr-FR" sz="1400" noProof="0" dirty="0">
            <a:solidFill>
              <a:schemeClr val="bg2">
                <a:lumMod val="75000"/>
              </a:schemeClr>
            </a:solidFill>
            <a:latin typeface="+mj-lt"/>
          </a:endParaRPr>
        </a:p>
      </dgm:t>
    </dgm:pt>
    <dgm:pt modelId="{BD9D5722-2917-46AE-AF8F-8A19621DCF3B}" type="sibTrans" cxnId="{1D97F7D6-E26B-40CF-815D-1032FEC85C4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2715838-4981-484C-BA4C-29CC126859C8}" type="parTrans" cxnId="{1D97F7D6-E26B-40CF-815D-1032FEC85C4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C64B9BC-843E-407B-BE3A-8CB34926210B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sz="1400" noProof="0" dirty="0" smtClean="0">
              <a:solidFill>
                <a:schemeClr val="bg2">
                  <a:lumMod val="75000"/>
                </a:schemeClr>
              </a:solidFill>
              <a:latin typeface="+mj-lt"/>
            </a:rPr>
            <a:t>Evaluation</a:t>
          </a:r>
          <a:endParaRPr lang="fr-FR" sz="1400" noProof="0" dirty="0">
            <a:solidFill>
              <a:schemeClr val="bg2">
                <a:lumMod val="75000"/>
              </a:schemeClr>
            </a:solidFill>
            <a:latin typeface="+mj-lt"/>
          </a:endParaRPr>
        </a:p>
      </dgm:t>
    </dgm:pt>
    <dgm:pt modelId="{CE8A4CE3-D3E2-43D6-BDCA-74FA59A9CFD6}" type="sibTrans" cxnId="{78B7FAD5-B18E-4FB6-A599-0ABBB1BF98C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55B6232-0E33-4037-8BFC-B83E1A8B4644}" type="parTrans" cxnId="{78B7FAD5-B18E-4FB6-A599-0ABBB1BF98C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4D34C13-89F5-4E66-8E54-65DFAE90DA8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sz="1400" noProof="0" dirty="0" smtClean="0">
              <a:solidFill>
                <a:schemeClr val="bg2">
                  <a:lumMod val="75000"/>
                </a:schemeClr>
              </a:solidFill>
              <a:latin typeface="+mj-lt"/>
            </a:rPr>
            <a:t>Rapport</a:t>
          </a:r>
          <a:endParaRPr lang="fr-FR" sz="1400" noProof="0" dirty="0">
            <a:solidFill>
              <a:schemeClr val="bg2">
                <a:lumMod val="75000"/>
              </a:schemeClr>
            </a:solidFill>
            <a:latin typeface="+mj-lt"/>
          </a:endParaRPr>
        </a:p>
      </dgm:t>
    </dgm:pt>
    <dgm:pt modelId="{8ACD5A2A-E244-4BDF-8E3B-0778AFE6BFB8}" type="sibTrans" cxnId="{E40E053A-9529-4C5F-AA19-B5BC9106CD4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481B516-DF8A-4242-AD99-F2C1387D9FA7}" type="parTrans" cxnId="{E40E053A-9529-4C5F-AA19-B5BC9106CD4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456E35F-2640-4935-AF9F-A2AC34B929A2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ES" sz="1400" b="1" dirty="0" smtClean="0">
              <a:solidFill>
                <a:schemeClr val="bg2">
                  <a:lumMod val="75000"/>
                </a:schemeClr>
              </a:solidFill>
              <a:latin typeface="+mj-lt"/>
            </a:rPr>
            <a:t>EXAMEN</a:t>
          </a:r>
          <a:endParaRPr lang="en-US" sz="1400" b="1" dirty="0">
            <a:solidFill>
              <a:schemeClr val="bg2">
                <a:lumMod val="75000"/>
              </a:schemeClr>
            </a:solidFill>
            <a:latin typeface="+mj-lt"/>
          </a:endParaRPr>
        </a:p>
      </dgm:t>
    </dgm:pt>
    <dgm:pt modelId="{0B6C4ADC-4020-4B1F-B3A2-381B65EF0E7A}" type="sibTrans" cxnId="{55BE2385-F201-4376-9CBB-71FF1C6EB2A6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559CFCC-6099-45B3-B93E-DA47F3096518}" type="parTrans" cxnId="{55BE2385-F201-4376-9CBB-71FF1C6EB2A6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3F9AEA3-2CF3-40C6-9F35-DC5F26FEB02E}">
      <dgm:prSet phldrT="[Texto]" phldr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endParaRPr lang="en-US" dirty="0">
            <a:latin typeface="+mj-lt"/>
          </a:endParaRPr>
        </a:p>
      </dgm:t>
    </dgm:pt>
    <dgm:pt modelId="{DC1FD023-533C-471D-B707-76511EB830D8}" type="sibTrans" cxnId="{E8A363CE-9A3C-4C67-BAF4-02EC016F882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CA71F96-19FB-496D-9C52-3D9D65ABAEB5}" type="parTrans" cxnId="{E8A363CE-9A3C-4C67-BAF4-02EC016F882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2E47DF6-A28C-4A93-B72D-4987296B2579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dirty="0" smtClean="0">
              <a:solidFill>
                <a:schemeClr val="bg1">
                  <a:lumMod val="85000"/>
                </a:schemeClr>
              </a:solidFill>
              <a:latin typeface="+mj-lt"/>
            </a:rPr>
            <a:t> </a:t>
          </a:r>
          <a:r>
            <a:rPr lang="fr-FR" sz="12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Renforcer</a:t>
          </a:r>
          <a:r>
            <a:rPr lang="en-US" sz="1200" dirty="0" smtClean="0">
              <a:solidFill>
                <a:schemeClr val="bg1">
                  <a:lumMod val="85000"/>
                </a:schemeClr>
              </a:solidFill>
              <a:latin typeface="+mj-lt"/>
            </a:rPr>
            <a:t> la </a:t>
          </a:r>
          <a:r>
            <a:rPr lang="fr-FR" sz="12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politique</a:t>
          </a:r>
          <a:endParaRPr lang="fr-FR" sz="1200" noProof="0" dirty="0">
            <a:solidFill>
              <a:schemeClr val="bg1">
                <a:lumMod val="85000"/>
              </a:schemeClr>
            </a:solidFill>
            <a:latin typeface="+mj-lt"/>
          </a:endParaRPr>
        </a:p>
      </dgm:t>
    </dgm:pt>
    <dgm:pt modelId="{9715026D-A996-4B8B-AF7A-873FDF0F7568}" type="parTrans" cxnId="{1806FB28-E159-4A62-8C22-5282EEA4C302}">
      <dgm:prSet/>
      <dgm:spPr/>
      <dgm:t>
        <a:bodyPr/>
        <a:lstStyle/>
        <a:p>
          <a:endParaRPr lang="fr-CH"/>
        </a:p>
      </dgm:t>
    </dgm:pt>
    <dgm:pt modelId="{A9B127AA-C954-4109-9164-638DE8CFF886}" type="sibTrans" cxnId="{1806FB28-E159-4A62-8C22-5282EEA4C302}">
      <dgm:prSet/>
      <dgm:spPr/>
      <dgm:t>
        <a:bodyPr/>
        <a:lstStyle/>
        <a:p>
          <a:endParaRPr lang="fr-CH"/>
        </a:p>
      </dgm:t>
    </dgm:pt>
    <dgm:pt modelId="{E720689D-B11A-4FC0-BEB3-42DDAC5D0B03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1200" dirty="0" smtClean="0">
              <a:latin typeface="+mj-lt"/>
            </a:rPr>
            <a:t> </a:t>
          </a:r>
          <a:r>
            <a:rPr lang="fr-FR" sz="1600" noProof="0" dirty="0" smtClean="0">
              <a:latin typeface="+mj-lt"/>
            </a:rPr>
            <a:t>Développer</a:t>
          </a:r>
          <a:r>
            <a:rPr lang="es-ES" sz="1600" dirty="0" smtClean="0">
              <a:latin typeface="+mj-lt"/>
            </a:rPr>
            <a:t> les </a:t>
          </a:r>
          <a:r>
            <a:rPr lang="fr-FR" sz="1600" noProof="0" dirty="0" smtClean="0">
              <a:latin typeface="+mj-lt"/>
            </a:rPr>
            <a:t>options</a:t>
          </a:r>
          <a:r>
            <a:rPr lang="es-ES" sz="1600" dirty="0" smtClean="0">
              <a:latin typeface="+mj-lt"/>
            </a:rPr>
            <a:t> et les </a:t>
          </a:r>
          <a:r>
            <a:rPr lang="fr-FR" sz="1600" noProof="0" dirty="0" smtClean="0">
              <a:latin typeface="+mj-lt"/>
            </a:rPr>
            <a:t>stratégies</a:t>
          </a:r>
          <a:endParaRPr lang="fr-FR" sz="1600" noProof="0" dirty="0">
            <a:latin typeface="+mj-lt"/>
          </a:endParaRPr>
        </a:p>
      </dgm:t>
    </dgm:pt>
    <dgm:pt modelId="{3C4F4C8F-6207-4A90-9D4C-745E38320E8A}" type="sibTrans" cxnId="{574DE661-5A65-4ADC-AD41-FF17FEE43D5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AC47F03-133D-4C2E-92BC-B9CFBF8B7A9F}" type="parTrans" cxnId="{574DE661-5A65-4ADC-AD41-FF17FEE43D5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D6AD0AA-710C-485B-9B29-2859A8B1F924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1200" dirty="0" smtClean="0">
            <a:solidFill>
              <a:schemeClr val="bg1">
                <a:lumMod val="85000"/>
              </a:schemeClr>
            </a:solidFill>
            <a:latin typeface="+mj-lt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dirty="0" smtClean="0">
              <a:solidFill>
                <a:schemeClr val="bg1">
                  <a:lumMod val="85000"/>
                </a:schemeClr>
              </a:solidFill>
              <a:latin typeface="+mj-lt"/>
            </a:rPr>
            <a:t>MISE EN OEUVRE</a:t>
          </a:r>
          <a:endParaRPr lang="fr-FR" sz="1200" noProof="0" dirty="0">
            <a:solidFill>
              <a:schemeClr val="bg1">
                <a:lumMod val="85000"/>
              </a:schemeClr>
            </a:solidFill>
            <a:latin typeface="+mj-lt"/>
          </a:endParaRPr>
        </a:p>
      </dgm:t>
    </dgm:pt>
    <dgm:pt modelId="{E480A3E0-D29B-4FD9-9A8E-2C782F1EEB98}" type="parTrans" cxnId="{0F20365D-CA8F-40D1-BA0E-08A05761F2D6}">
      <dgm:prSet/>
      <dgm:spPr/>
      <dgm:t>
        <a:bodyPr/>
        <a:lstStyle/>
        <a:p>
          <a:endParaRPr lang="fr-CH"/>
        </a:p>
      </dgm:t>
    </dgm:pt>
    <dgm:pt modelId="{F69CEE1C-4587-4B6B-97F3-8ABBD13E0A3A}" type="sibTrans" cxnId="{0F20365D-CA8F-40D1-BA0E-08A05761F2D6}">
      <dgm:prSet/>
      <dgm:spPr/>
      <dgm:t>
        <a:bodyPr/>
        <a:lstStyle/>
        <a:p>
          <a:endParaRPr lang="fr-CH"/>
        </a:p>
      </dgm:t>
    </dgm:pt>
    <dgm:pt modelId="{36BBB598-8CD1-498D-B2E4-F1E8C58EC159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marL="93663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600" noProof="0" dirty="0" smtClean="0">
              <a:solidFill>
                <a:schemeClr val="bg1"/>
              </a:solidFill>
              <a:latin typeface="+mj-lt"/>
            </a:rPr>
            <a:t>Formuler la politique</a:t>
          </a:r>
          <a:endParaRPr lang="es-ES" sz="1600" dirty="0" smtClean="0">
            <a:solidFill>
              <a:schemeClr val="bg1"/>
            </a:solidFill>
            <a:latin typeface="+mj-lt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chemeClr val="bg1"/>
              </a:solidFill>
              <a:latin typeface="+mj-lt"/>
            </a:rPr>
            <a:t>FORMULATION</a:t>
          </a:r>
          <a:endParaRPr lang="fr-FR" sz="1600" noProof="0" dirty="0">
            <a:solidFill>
              <a:schemeClr val="bg1"/>
            </a:solidFill>
            <a:latin typeface="+mj-lt"/>
          </a:endParaRPr>
        </a:p>
      </dgm:t>
    </dgm:pt>
    <dgm:pt modelId="{FEAB1742-793A-4089-93F4-8E6BF8AD17BC}" type="parTrans" cxnId="{0A156A5B-4A08-4BA4-BF6E-450088AC621A}">
      <dgm:prSet/>
      <dgm:spPr/>
      <dgm:t>
        <a:bodyPr/>
        <a:lstStyle/>
        <a:p>
          <a:endParaRPr lang="fr-CH"/>
        </a:p>
      </dgm:t>
    </dgm:pt>
    <dgm:pt modelId="{40B2E96C-221A-4D2D-ADE4-2B52CD3EB2D6}" type="sibTrans" cxnId="{0A156A5B-4A08-4BA4-BF6E-450088AC621A}">
      <dgm:prSet/>
      <dgm:spPr/>
      <dgm:t>
        <a:bodyPr/>
        <a:lstStyle/>
        <a:p>
          <a:endParaRPr lang="fr-CH"/>
        </a:p>
      </dgm:t>
    </dgm:pt>
    <dgm:pt modelId="{1270F0B4-1CB9-4FD0-A66C-208B5D498FBF}" type="pres">
      <dgm:prSet presAssocID="{FC14BB47-CED5-4A2C-B213-4D73F0D291B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82AE2D3-0C2B-474D-81C5-35616DE2EE16}" type="pres">
      <dgm:prSet presAssocID="{FC14BB47-CED5-4A2C-B213-4D73F0D291BE}" presName="matrix" presStyleCnt="0"/>
      <dgm:spPr/>
    </dgm:pt>
    <dgm:pt modelId="{56A4A258-683C-4A69-BC82-0BD20B2B749B}" type="pres">
      <dgm:prSet presAssocID="{FC14BB47-CED5-4A2C-B213-4D73F0D291BE}" presName="tile1" presStyleLbl="node1" presStyleIdx="0" presStyleCnt="4"/>
      <dgm:spPr/>
      <dgm:t>
        <a:bodyPr/>
        <a:lstStyle/>
        <a:p>
          <a:endParaRPr lang="en-US"/>
        </a:p>
      </dgm:t>
    </dgm:pt>
    <dgm:pt modelId="{E5CE5990-1771-44F1-9A77-B169BA2B1992}" type="pres">
      <dgm:prSet presAssocID="{FC14BB47-CED5-4A2C-B213-4D73F0D291B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E4957-551E-485E-BAB2-F4695B47CE7D}" type="pres">
      <dgm:prSet presAssocID="{FC14BB47-CED5-4A2C-B213-4D73F0D291BE}" presName="tile2" presStyleLbl="node1" presStyleIdx="1" presStyleCnt="4"/>
      <dgm:spPr/>
      <dgm:t>
        <a:bodyPr/>
        <a:lstStyle/>
        <a:p>
          <a:endParaRPr lang="en-US"/>
        </a:p>
      </dgm:t>
    </dgm:pt>
    <dgm:pt modelId="{7E97D0A2-03C2-442B-B1AD-872896DAD37E}" type="pres">
      <dgm:prSet presAssocID="{FC14BB47-CED5-4A2C-B213-4D73F0D291B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D7221-FBBE-43D7-8534-1C57C8CB2BCE}" type="pres">
      <dgm:prSet presAssocID="{FC14BB47-CED5-4A2C-B213-4D73F0D291BE}" presName="tile3" presStyleLbl="node1" presStyleIdx="2" presStyleCnt="4" custScaleY="109934"/>
      <dgm:spPr/>
      <dgm:t>
        <a:bodyPr/>
        <a:lstStyle/>
        <a:p>
          <a:endParaRPr lang="en-US"/>
        </a:p>
      </dgm:t>
    </dgm:pt>
    <dgm:pt modelId="{36EC9109-F9D6-4E68-B19C-8BE2261EA405}" type="pres">
      <dgm:prSet presAssocID="{FC14BB47-CED5-4A2C-B213-4D73F0D291B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D9C6F-5B25-4B3E-9B61-BC188CD75EC1}" type="pres">
      <dgm:prSet presAssocID="{FC14BB47-CED5-4A2C-B213-4D73F0D291BE}" presName="tile4" presStyleLbl="node1" presStyleIdx="3" presStyleCnt="4" custScaleY="111098" custLinFactNeighborX="-370" custLinFactNeighborY="2221"/>
      <dgm:spPr/>
      <dgm:t>
        <a:bodyPr/>
        <a:lstStyle/>
        <a:p>
          <a:endParaRPr lang="en-US"/>
        </a:p>
      </dgm:t>
    </dgm:pt>
    <dgm:pt modelId="{99C47EB1-0ED3-42BB-B848-5C2AADCF4F8A}" type="pres">
      <dgm:prSet presAssocID="{FC14BB47-CED5-4A2C-B213-4D73F0D291B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014EC-EF92-4914-9A5F-7018B003FCF9}" type="pres">
      <dgm:prSet presAssocID="{FC14BB47-CED5-4A2C-B213-4D73F0D291BE}" presName="centerTile" presStyleLbl="fgShp" presStyleIdx="0" presStyleCnt="1" custLinFactNeighborX="74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</dgm:ptLst>
  <dgm:cxnLst>
    <dgm:cxn modelId="{8057CF1C-7F0A-48EA-AA96-5C561F9DE17E}" type="presOf" srcId="{3EB3A95F-9BA6-4C74-B062-CFFB561F8040}" destId="{5C7E4957-551E-485E-BAB2-F4695B47CE7D}" srcOrd="0" destOrd="3" presId="urn:microsoft.com/office/officeart/2005/8/layout/matrix1"/>
    <dgm:cxn modelId="{9D085C7B-86EF-4FE6-99F7-0939F35369E1}" srcId="{DDBCAB8B-55FB-4BE3-955A-E72D792F98A8}" destId="{4D495FFD-91C4-4922-9553-27CA3DCFC114}" srcOrd="1" destOrd="0" parTransId="{4B809D02-980F-4DFE-97B0-02D966C9809D}" sibTransId="{4F3810C1-C46B-41A8-B072-882CF3CCFCA6}"/>
    <dgm:cxn modelId="{6282426E-CED9-4419-A3ED-AEBE7A893337}" srcId="{EC0B0756-4784-4924-9A0B-307A69166D6E}" destId="{3EB3A95F-9BA6-4C74-B062-CFFB561F8040}" srcOrd="2" destOrd="0" parTransId="{A9E3104B-3F32-4B73-9A81-861A405AB03B}" sibTransId="{3EC8BEB9-B74F-495C-911D-34F55B42C790}"/>
    <dgm:cxn modelId="{FB104454-6E45-490F-844B-CB12515002E3}" srcId="{EC0B0756-4784-4924-9A0B-307A69166D6E}" destId="{9945EC6A-B577-468A-80C9-17BBACDC91D9}" srcOrd="1" destOrd="0" parTransId="{80B48ACC-15EF-4A22-91F9-2AA76CCEE9DB}" sibTransId="{BBF7CF4C-E25C-4E7A-BC90-F619F60C40D7}"/>
    <dgm:cxn modelId="{7E615A28-1B83-4D7D-8F85-E1C615D578E7}" type="presOf" srcId="{2A36A9A1-6A03-4EFE-A29B-2357C7B01DA5}" destId="{7E97D0A2-03C2-442B-B1AD-872896DAD37E}" srcOrd="1" destOrd="1" presId="urn:microsoft.com/office/officeart/2005/8/layout/matrix1"/>
    <dgm:cxn modelId="{78B7FAD5-B18E-4FB6-A599-0ABBB1BF98C7}" srcId="{0456E35F-2640-4935-AF9F-A2AC34B929A2}" destId="{DC64B9BC-843E-407B-BE3A-8CB34926210B}" srcOrd="1" destOrd="0" parTransId="{955B6232-0E33-4037-8BFC-B83E1A8B4644}" sibTransId="{CE8A4CE3-D3E2-43D6-BDCA-74FA59A9CFD6}"/>
    <dgm:cxn modelId="{3009C6C0-E29C-446C-9292-E735CF69079E}" type="presOf" srcId="{94D34C13-89F5-4E66-8E54-65DFAE90DA87}" destId="{56A4A258-683C-4A69-BC82-0BD20B2B749B}" srcOrd="0" destOrd="1" presId="urn:microsoft.com/office/officeart/2005/8/layout/matrix1"/>
    <dgm:cxn modelId="{6252994A-A0A6-4455-B391-5302C0CE28BE}" type="presOf" srcId="{2D6AD0AA-710C-485B-9B29-2859A8B1F924}" destId="{6F9D7221-FBBE-43D7-8534-1C57C8CB2BCE}" srcOrd="0" destOrd="3" presId="urn:microsoft.com/office/officeart/2005/8/layout/matrix1"/>
    <dgm:cxn modelId="{50AE0ED8-D2E7-43BB-83B1-33A255EED32D}" srcId="{50772FC0-A315-4FFD-AF42-31188DFB3C41}" destId="{CD8566FB-02CB-4567-A395-7D2983E6C09C}" srcOrd="0" destOrd="0" parTransId="{F45DC25A-EC36-4E8A-B273-5D2BCCAF0493}" sibTransId="{76FE829C-7077-4612-AF1B-BB65A0CA30F4}"/>
    <dgm:cxn modelId="{38BB1586-39F1-4225-8FC8-5FAC2C120926}" type="presOf" srcId="{94D34C13-89F5-4E66-8E54-65DFAE90DA87}" destId="{E5CE5990-1771-44F1-9A77-B169BA2B1992}" srcOrd="1" destOrd="1" presId="urn:microsoft.com/office/officeart/2005/8/layout/matrix1"/>
    <dgm:cxn modelId="{88609ACA-58DC-416B-BB35-18E34095F198}" type="presOf" srcId="{DDBCAB8B-55FB-4BE3-955A-E72D792F98A8}" destId="{99C47EB1-0ED3-42BB-B848-5C2AADCF4F8A}" srcOrd="1" destOrd="0" presId="urn:microsoft.com/office/officeart/2005/8/layout/matrix1"/>
    <dgm:cxn modelId="{1E5C2759-5062-4471-A042-FE827710D17B}" type="presOf" srcId="{FC14BB47-CED5-4A2C-B213-4D73F0D291BE}" destId="{1270F0B4-1CB9-4FD0-A66C-208B5D498FBF}" srcOrd="0" destOrd="0" presId="urn:microsoft.com/office/officeart/2005/8/layout/matrix1"/>
    <dgm:cxn modelId="{E8A363CE-9A3C-4C67-BAF4-02EC016F8820}" srcId="{FC14BB47-CED5-4A2C-B213-4D73F0D291BE}" destId="{B3F9AEA3-2CF3-40C6-9F35-DC5F26FEB02E}" srcOrd="0" destOrd="0" parTransId="{6CA71F96-19FB-496D-9C52-3D9D65ABAEB5}" sibTransId="{DC1FD023-533C-471D-B707-76511EB830D8}"/>
    <dgm:cxn modelId="{8AB94A88-A305-4D5D-B98D-E1997697B7F4}" type="presOf" srcId="{CD8566FB-02CB-4567-A395-7D2983E6C09C}" destId="{6F9D7221-FBBE-43D7-8534-1C57C8CB2BCE}" srcOrd="0" destOrd="1" presId="urn:microsoft.com/office/officeart/2005/8/layout/matrix1"/>
    <dgm:cxn modelId="{2CA3EF7B-B195-49B6-AA6B-F4DD16838496}" type="presOf" srcId="{A2E47DF6-A28C-4A93-B72D-4987296B2579}" destId="{36EC9109-F9D6-4E68-B19C-8BE2261EA405}" srcOrd="1" destOrd="2" presId="urn:microsoft.com/office/officeart/2005/8/layout/matrix1"/>
    <dgm:cxn modelId="{738EBC24-6AB5-4569-8190-9D1326600E30}" type="presOf" srcId="{4D495FFD-91C4-4922-9553-27CA3DCFC114}" destId="{15ED9C6F-5B25-4B3E-9B61-BC188CD75EC1}" srcOrd="0" destOrd="2" presId="urn:microsoft.com/office/officeart/2005/8/layout/matrix1"/>
    <dgm:cxn modelId="{09A83461-EC61-43FE-9424-B830D7E8AC11}" type="presOf" srcId="{A2E47DF6-A28C-4A93-B72D-4987296B2579}" destId="{6F9D7221-FBBE-43D7-8534-1C57C8CB2BCE}" srcOrd="0" destOrd="2" presId="urn:microsoft.com/office/officeart/2005/8/layout/matrix1"/>
    <dgm:cxn modelId="{1027A45C-C2CA-4DA6-8ABC-F9098D469D9E}" type="presOf" srcId="{0456E35F-2640-4935-AF9F-A2AC34B929A2}" destId="{E5CE5990-1771-44F1-9A77-B169BA2B1992}" srcOrd="1" destOrd="0" presId="urn:microsoft.com/office/officeart/2005/8/layout/matrix1"/>
    <dgm:cxn modelId="{23190B90-8A8A-4FEB-9DD9-3E573F8CE0A1}" srcId="{EC0B0756-4784-4924-9A0B-307A69166D6E}" destId="{2A36A9A1-6A03-4EFE-A29B-2357C7B01DA5}" srcOrd="0" destOrd="0" parTransId="{FE42A1DF-B0B9-4B95-ABF1-B7F1915A10F4}" sibTransId="{4F10FA1D-725E-40D6-876D-0B260DDF5645}"/>
    <dgm:cxn modelId="{88C94C38-47DE-42DA-B62A-F19D20EC2692}" srcId="{B3F9AEA3-2CF3-40C6-9F35-DC5F26FEB02E}" destId="{DDBCAB8B-55FB-4BE3-955A-E72D792F98A8}" srcOrd="3" destOrd="0" parTransId="{E891C0E8-BCC7-4864-84A8-936C6D55165E}" sibTransId="{A396DEFB-7617-419E-81E5-B2C7AB5E383A}"/>
    <dgm:cxn modelId="{8C11B197-D93B-49D7-87FB-EC6F610DFB8F}" type="presOf" srcId="{E720689D-B11A-4FC0-BEB3-42DDAC5D0B03}" destId="{15ED9C6F-5B25-4B3E-9B61-BC188CD75EC1}" srcOrd="0" destOrd="1" presId="urn:microsoft.com/office/officeart/2005/8/layout/matrix1"/>
    <dgm:cxn modelId="{A880878F-E33A-4A75-807F-3B5C3F8F16E7}" type="presOf" srcId="{50772FC0-A315-4FFD-AF42-31188DFB3C41}" destId="{6F9D7221-FBBE-43D7-8534-1C57C8CB2BCE}" srcOrd="0" destOrd="0" presId="urn:microsoft.com/office/officeart/2005/8/layout/matrix1"/>
    <dgm:cxn modelId="{1806FB28-E159-4A62-8C22-5282EEA4C302}" srcId="{50772FC0-A315-4FFD-AF42-31188DFB3C41}" destId="{A2E47DF6-A28C-4A93-B72D-4987296B2579}" srcOrd="1" destOrd="0" parTransId="{9715026D-A996-4B8B-AF7A-873FDF0F7568}" sibTransId="{A9B127AA-C954-4109-9164-638DE8CFF886}"/>
    <dgm:cxn modelId="{94F43171-8E7D-4A83-992A-F82E2284F0E9}" type="presOf" srcId="{DC64B9BC-843E-407B-BE3A-8CB34926210B}" destId="{E5CE5990-1771-44F1-9A77-B169BA2B1992}" srcOrd="1" destOrd="2" presId="urn:microsoft.com/office/officeart/2005/8/layout/matrix1"/>
    <dgm:cxn modelId="{66841B12-5151-4585-9152-B724D9B84DA1}" type="presOf" srcId="{36BBB598-8CD1-498D-B2E4-F1E8C58EC159}" destId="{15ED9C6F-5B25-4B3E-9B61-BC188CD75EC1}" srcOrd="0" destOrd="3" presId="urn:microsoft.com/office/officeart/2005/8/layout/matrix1"/>
    <dgm:cxn modelId="{D1027966-E89B-440B-B6C4-3C033699BA0A}" type="presOf" srcId="{65320DBF-E15C-4647-BAC5-E962C5A62F2E}" destId="{56A4A258-683C-4A69-BC82-0BD20B2B749B}" srcOrd="0" destOrd="3" presId="urn:microsoft.com/office/officeart/2005/8/layout/matrix1"/>
    <dgm:cxn modelId="{55BE2385-F201-4376-9CBB-71FF1C6EB2A6}" srcId="{B3F9AEA3-2CF3-40C6-9F35-DC5F26FEB02E}" destId="{0456E35F-2640-4935-AF9F-A2AC34B929A2}" srcOrd="0" destOrd="0" parTransId="{9559CFCC-6099-45B3-B93E-DA47F3096518}" sibTransId="{0B6C4ADC-4020-4B1F-B3A2-381B65EF0E7A}"/>
    <dgm:cxn modelId="{0A156A5B-4A08-4BA4-BF6E-450088AC621A}" srcId="{DDBCAB8B-55FB-4BE3-955A-E72D792F98A8}" destId="{36BBB598-8CD1-498D-B2E4-F1E8C58EC159}" srcOrd="2" destOrd="0" parTransId="{FEAB1742-793A-4089-93F4-8E6BF8AD17BC}" sibTransId="{40B2E96C-221A-4D2D-ADE4-2B52CD3EB2D6}"/>
    <dgm:cxn modelId="{D73EF428-6C1F-4365-BF0A-EAB0B0DE0BCF}" type="presOf" srcId="{EC0B0756-4784-4924-9A0B-307A69166D6E}" destId="{7E97D0A2-03C2-442B-B1AD-872896DAD37E}" srcOrd="1" destOrd="0" presId="urn:microsoft.com/office/officeart/2005/8/layout/matrix1"/>
    <dgm:cxn modelId="{0F20365D-CA8F-40D1-BA0E-08A05761F2D6}" srcId="{50772FC0-A315-4FFD-AF42-31188DFB3C41}" destId="{2D6AD0AA-710C-485B-9B29-2859A8B1F924}" srcOrd="2" destOrd="0" parTransId="{E480A3E0-D29B-4FD9-9A8E-2C782F1EEB98}" sibTransId="{F69CEE1C-4587-4B6B-97F3-8ABBD13E0A3A}"/>
    <dgm:cxn modelId="{578C9C53-2FEC-4CB8-B0BD-40FEDBDEDC3F}" type="presOf" srcId="{9945EC6A-B577-468A-80C9-17BBACDC91D9}" destId="{5C7E4957-551E-485E-BAB2-F4695B47CE7D}" srcOrd="0" destOrd="2" presId="urn:microsoft.com/office/officeart/2005/8/layout/matrix1"/>
    <dgm:cxn modelId="{C34BFDD3-C3D9-4C39-B335-A3BD62949E40}" srcId="{B3F9AEA3-2CF3-40C6-9F35-DC5F26FEB02E}" destId="{50772FC0-A315-4FFD-AF42-31188DFB3C41}" srcOrd="2" destOrd="0" parTransId="{1766EDD1-1B83-4EDC-8ED8-375DCDA5EC84}" sibTransId="{CEF1B9DC-B263-4407-85B0-45E41B7C0F61}"/>
    <dgm:cxn modelId="{1D97F7D6-E26B-40CF-815D-1032FEC85C4E}" srcId="{0456E35F-2640-4935-AF9F-A2AC34B929A2}" destId="{65320DBF-E15C-4647-BAC5-E962C5A62F2E}" srcOrd="2" destOrd="0" parTransId="{92715838-4981-484C-BA4C-29CC126859C8}" sibTransId="{BD9D5722-2917-46AE-AF8F-8A19621DCF3B}"/>
    <dgm:cxn modelId="{1EC321D1-795C-4ABA-B492-41A908755921}" type="presOf" srcId="{36BBB598-8CD1-498D-B2E4-F1E8C58EC159}" destId="{99C47EB1-0ED3-42BB-B848-5C2AADCF4F8A}" srcOrd="1" destOrd="3" presId="urn:microsoft.com/office/officeart/2005/8/layout/matrix1"/>
    <dgm:cxn modelId="{E40E053A-9529-4C5F-AA19-B5BC9106CD4D}" srcId="{0456E35F-2640-4935-AF9F-A2AC34B929A2}" destId="{94D34C13-89F5-4E66-8E54-65DFAE90DA87}" srcOrd="0" destOrd="0" parTransId="{6481B516-DF8A-4242-AD99-F2C1387D9FA7}" sibTransId="{8ACD5A2A-E244-4BDF-8E3B-0778AFE6BFB8}"/>
    <dgm:cxn modelId="{C223A800-4C8A-4486-B584-494D3680A1CD}" type="presOf" srcId="{E720689D-B11A-4FC0-BEB3-42DDAC5D0B03}" destId="{99C47EB1-0ED3-42BB-B848-5C2AADCF4F8A}" srcOrd="1" destOrd="1" presId="urn:microsoft.com/office/officeart/2005/8/layout/matrix1"/>
    <dgm:cxn modelId="{2E758D39-2BA5-452C-99EB-49BCA4E99891}" type="presOf" srcId="{EC0B0756-4784-4924-9A0B-307A69166D6E}" destId="{5C7E4957-551E-485E-BAB2-F4695B47CE7D}" srcOrd="0" destOrd="0" presId="urn:microsoft.com/office/officeart/2005/8/layout/matrix1"/>
    <dgm:cxn modelId="{C8323129-CEE1-414C-8395-C903C32DE97A}" srcId="{B3F9AEA3-2CF3-40C6-9F35-DC5F26FEB02E}" destId="{EC0B0756-4784-4924-9A0B-307A69166D6E}" srcOrd="1" destOrd="0" parTransId="{592A944D-D8E1-4BBB-BB78-83AA71497BDF}" sibTransId="{70148F23-3473-414F-9F51-3BAAF35AE3E6}"/>
    <dgm:cxn modelId="{1AB6E12A-B90C-4E3A-BCA8-541AE604C517}" type="presOf" srcId="{4D495FFD-91C4-4922-9553-27CA3DCFC114}" destId="{99C47EB1-0ED3-42BB-B848-5C2AADCF4F8A}" srcOrd="1" destOrd="2" presId="urn:microsoft.com/office/officeart/2005/8/layout/matrix1"/>
    <dgm:cxn modelId="{8D14F13B-2A70-4FAC-9E39-649740AADB0F}" type="presOf" srcId="{65320DBF-E15C-4647-BAC5-E962C5A62F2E}" destId="{E5CE5990-1771-44F1-9A77-B169BA2B1992}" srcOrd="1" destOrd="3" presId="urn:microsoft.com/office/officeart/2005/8/layout/matrix1"/>
    <dgm:cxn modelId="{DB1176C2-0623-4845-BA54-AB8B3B95F8BF}" type="presOf" srcId="{9945EC6A-B577-468A-80C9-17BBACDC91D9}" destId="{7E97D0A2-03C2-442B-B1AD-872896DAD37E}" srcOrd="1" destOrd="2" presId="urn:microsoft.com/office/officeart/2005/8/layout/matrix1"/>
    <dgm:cxn modelId="{708A8737-6534-4C93-A45A-CC426C66EC3D}" type="presOf" srcId="{B3F9AEA3-2CF3-40C6-9F35-DC5F26FEB02E}" destId="{6E0014EC-EF92-4914-9A5F-7018B003FCF9}" srcOrd="0" destOrd="0" presId="urn:microsoft.com/office/officeart/2005/8/layout/matrix1"/>
    <dgm:cxn modelId="{033125D0-D19D-429E-AED5-75BDEC782FC2}" type="presOf" srcId="{50772FC0-A315-4FFD-AF42-31188DFB3C41}" destId="{36EC9109-F9D6-4E68-B19C-8BE2261EA405}" srcOrd="1" destOrd="0" presId="urn:microsoft.com/office/officeart/2005/8/layout/matrix1"/>
    <dgm:cxn modelId="{B9107DF1-FEF2-48A4-8310-FDC8E14351C4}" type="presOf" srcId="{3EB3A95F-9BA6-4C74-B062-CFFB561F8040}" destId="{7E97D0A2-03C2-442B-B1AD-872896DAD37E}" srcOrd="1" destOrd="3" presId="urn:microsoft.com/office/officeart/2005/8/layout/matrix1"/>
    <dgm:cxn modelId="{90A09630-CFF9-4316-9F51-2DD1C04D6B69}" type="presOf" srcId="{DDBCAB8B-55FB-4BE3-955A-E72D792F98A8}" destId="{15ED9C6F-5B25-4B3E-9B61-BC188CD75EC1}" srcOrd="0" destOrd="0" presId="urn:microsoft.com/office/officeart/2005/8/layout/matrix1"/>
    <dgm:cxn modelId="{5030C62D-C7B7-41C3-BE21-E59431673BDF}" type="presOf" srcId="{2D6AD0AA-710C-485B-9B29-2859A8B1F924}" destId="{36EC9109-F9D6-4E68-B19C-8BE2261EA405}" srcOrd="1" destOrd="3" presId="urn:microsoft.com/office/officeart/2005/8/layout/matrix1"/>
    <dgm:cxn modelId="{52C31663-3361-46DE-ABD4-0F0BBCFFBA18}" type="presOf" srcId="{DC64B9BC-843E-407B-BE3A-8CB34926210B}" destId="{56A4A258-683C-4A69-BC82-0BD20B2B749B}" srcOrd="0" destOrd="2" presId="urn:microsoft.com/office/officeart/2005/8/layout/matrix1"/>
    <dgm:cxn modelId="{A8A40D40-791A-4238-A3C3-147E7E07B723}" type="presOf" srcId="{CD8566FB-02CB-4567-A395-7D2983E6C09C}" destId="{36EC9109-F9D6-4E68-B19C-8BE2261EA405}" srcOrd="1" destOrd="1" presId="urn:microsoft.com/office/officeart/2005/8/layout/matrix1"/>
    <dgm:cxn modelId="{5C6AC501-B5E9-4544-9C87-070186E06A01}" type="presOf" srcId="{0456E35F-2640-4935-AF9F-A2AC34B929A2}" destId="{56A4A258-683C-4A69-BC82-0BD20B2B749B}" srcOrd="0" destOrd="0" presId="urn:microsoft.com/office/officeart/2005/8/layout/matrix1"/>
    <dgm:cxn modelId="{90CCFCDD-9823-4E03-B566-54AFEA5A7B4C}" type="presOf" srcId="{2A36A9A1-6A03-4EFE-A29B-2357C7B01DA5}" destId="{5C7E4957-551E-485E-BAB2-F4695B47CE7D}" srcOrd="0" destOrd="1" presId="urn:microsoft.com/office/officeart/2005/8/layout/matrix1"/>
    <dgm:cxn modelId="{574DE661-5A65-4ADC-AD41-FF17FEE43D5E}" srcId="{DDBCAB8B-55FB-4BE3-955A-E72D792F98A8}" destId="{E720689D-B11A-4FC0-BEB3-42DDAC5D0B03}" srcOrd="0" destOrd="0" parTransId="{AAC47F03-133D-4C2E-92BC-B9CFBF8B7A9F}" sibTransId="{3C4F4C8F-6207-4A90-9D4C-745E38320E8A}"/>
    <dgm:cxn modelId="{C0CF3DF9-C8A2-4D85-B690-D81A8AD7BF28}" type="presParOf" srcId="{1270F0B4-1CB9-4FD0-A66C-208B5D498FBF}" destId="{182AE2D3-0C2B-474D-81C5-35616DE2EE16}" srcOrd="0" destOrd="0" presId="urn:microsoft.com/office/officeart/2005/8/layout/matrix1"/>
    <dgm:cxn modelId="{46AE9BD7-1C80-4186-AAFE-B65105062C0F}" type="presParOf" srcId="{182AE2D3-0C2B-474D-81C5-35616DE2EE16}" destId="{56A4A258-683C-4A69-BC82-0BD20B2B749B}" srcOrd="0" destOrd="0" presId="urn:microsoft.com/office/officeart/2005/8/layout/matrix1"/>
    <dgm:cxn modelId="{8256A55F-7975-489D-BD0E-DEC4997F634A}" type="presParOf" srcId="{182AE2D3-0C2B-474D-81C5-35616DE2EE16}" destId="{E5CE5990-1771-44F1-9A77-B169BA2B1992}" srcOrd="1" destOrd="0" presId="urn:microsoft.com/office/officeart/2005/8/layout/matrix1"/>
    <dgm:cxn modelId="{F8EE54E9-1256-40C4-8ABE-77FFCC390F19}" type="presParOf" srcId="{182AE2D3-0C2B-474D-81C5-35616DE2EE16}" destId="{5C7E4957-551E-485E-BAB2-F4695B47CE7D}" srcOrd="2" destOrd="0" presId="urn:microsoft.com/office/officeart/2005/8/layout/matrix1"/>
    <dgm:cxn modelId="{0D4B82C9-02E6-4323-884C-27647207A434}" type="presParOf" srcId="{182AE2D3-0C2B-474D-81C5-35616DE2EE16}" destId="{7E97D0A2-03C2-442B-B1AD-872896DAD37E}" srcOrd="3" destOrd="0" presId="urn:microsoft.com/office/officeart/2005/8/layout/matrix1"/>
    <dgm:cxn modelId="{755EB82F-68B7-442C-A6F5-533D95855F69}" type="presParOf" srcId="{182AE2D3-0C2B-474D-81C5-35616DE2EE16}" destId="{6F9D7221-FBBE-43D7-8534-1C57C8CB2BCE}" srcOrd="4" destOrd="0" presId="urn:microsoft.com/office/officeart/2005/8/layout/matrix1"/>
    <dgm:cxn modelId="{D863CD42-63F3-47A5-A4D3-7A7E4ACF987C}" type="presParOf" srcId="{182AE2D3-0C2B-474D-81C5-35616DE2EE16}" destId="{36EC9109-F9D6-4E68-B19C-8BE2261EA405}" srcOrd="5" destOrd="0" presId="urn:microsoft.com/office/officeart/2005/8/layout/matrix1"/>
    <dgm:cxn modelId="{4831ACA5-4037-4DC8-AE43-81A1D63635F3}" type="presParOf" srcId="{182AE2D3-0C2B-474D-81C5-35616DE2EE16}" destId="{15ED9C6F-5B25-4B3E-9B61-BC188CD75EC1}" srcOrd="6" destOrd="0" presId="urn:microsoft.com/office/officeart/2005/8/layout/matrix1"/>
    <dgm:cxn modelId="{946BAA1D-BC56-4547-BD89-EAF0297AF095}" type="presParOf" srcId="{182AE2D3-0C2B-474D-81C5-35616DE2EE16}" destId="{99C47EB1-0ED3-42BB-B848-5C2AADCF4F8A}" srcOrd="7" destOrd="0" presId="urn:microsoft.com/office/officeart/2005/8/layout/matrix1"/>
    <dgm:cxn modelId="{4A498A5C-6127-4E28-97C4-8FAE36062BA3}" type="presParOf" srcId="{1270F0B4-1CB9-4FD0-A66C-208B5D498FBF}" destId="{6E0014EC-EF92-4914-9A5F-7018B003FCF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ED264-7F70-49B6-A214-F0DE9DE2AECD}">
      <dsp:nvSpPr>
        <dsp:cNvPr id="0" name=""/>
        <dsp:cNvSpPr/>
      </dsp:nvSpPr>
      <dsp:spPr>
        <a:xfrm>
          <a:off x="1562078" y="0"/>
          <a:ext cx="6705585" cy="510540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000" b="1" kern="1200" dirty="0" smtClean="0"/>
            <a:t>Négociation «avec» l’ensemble de la société</a:t>
          </a:r>
          <a:endParaRPr lang="fr-CH" sz="2000" b="1" kern="1200" dirty="0"/>
        </a:p>
      </dsp:txBody>
      <dsp:txXfrm>
        <a:off x="3743069" y="255270"/>
        <a:ext cx="2343602" cy="765810"/>
      </dsp:txXfrm>
    </dsp:sp>
    <dsp:sp modelId="{3BD0D033-1197-436E-BCCB-01DF69F84EFD}">
      <dsp:nvSpPr>
        <dsp:cNvPr id="0" name=""/>
        <dsp:cNvSpPr/>
      </dsp:nvSpPr>
      <dsp:spPr>
        <a:xfrm>
          <a:off x="2514586" y="1142984"/>
          <a:ext cx="4267208" cy="3829050"/>
        </a:xfrm>
        <a:prstGeom prst="ellipse">
          <a:avLst/>
        </a:prstGeom>
        <a:solidFill>
          <a:schemeClr val="accent3">
            <a:shade val="80000"/>
            <a:hueOff val="51976"/>
            <a:satOff val="-15286"/>
            <a:lumOff val="169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CH" sz="1800" b="1" kern="1200" dirty="0" smtClean="0"/>
            <a:t>Négociation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800" b="1" kern="1200" dirty="0" smtClean="0"/>
            <a:t>«à travers» l’ensemble du gouvernement</a:t>
          </a:r>
          <a:endParaRPr lang="fr-CH" sz="1800" b="1" kern="1200" dirty="0"/>
        </a:p>
      </dsp:txBody>
      <dsp:txXfrm>
        <a:off x="3653930" y="1382299"/>
        <a:ext cx="1988519" cy="717946"/>
      </dsp:txXfrm>
    </dsp:sp>
    <dsp:sp modelId="{87FF4BCB-1CEB-4A32-8E4E-343A56BEF648}">
      <dsp:nvSpPr>
        <dsp:cNvPr id="0" name=""/>
        <dsp:cNvSpPr/>
      </dsp:nvSpPr>
      <dsp:spPr>
        <a:xfrm>
          <a:off x="3276599" y="2476489"/>
          <a:ext cx="2552700" cy="2019313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800" b="1" kern="1200" dirty="0" smtClean="0">
              <a:solidFill>
                <a:srgbClr val="7030A0"/>
              </a:solidFill>
            </a:rPr>
            <a:t>Négociation «au sein» de la santé</a:t>
          </a:r>
          <a:endParaRPr lang="fr-CH" sz="1800" b="1" kern="1200" dirty="0">
            <a:solidFill>
              <a:srgbClr val="7030A0"/>
            </a:solidFill>
          </a:endParaRPr>
        </a:p>
      </dsp:txBody>
      <dsp:txXfrm>
        <a:off x="3650433" y="2981317"/>
        <a:ext cx="1805031" cy="10096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4A258-683C-4A69-BC82-0BD20B2B749B}">
      <dsp:nvSpPr>
        <dsp:cNvPr id="0" name=""/>
        <dsp:cNvSpPr/>
      </dsp:nvSpPr>
      <dsp:spPr>
        <a:xfrm rot="16200000">
          <a:off x="309695" y="-368620"/>
          <a:ext cx="2123810" cy="2743200"/>
        </a:xfrm>
        <a:prstGeom prst="round1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bg2">
                  <a:lumMod val="75000"/>
                </a:schemeClr>
              </a:solidFill>
              <a:latin typeface="+mj-lt"/>
            </a:rPr>
            <a:t>EXAMEN</a:t>
          </a:r>
          <a:endParaRPr lang="en-US" sz="1400" b="1" kern="1200" dirty="0">
            <a:solidFill>
              <a:schemeClr val="bg2">
                <a:lumMod val="75000"/>
              </a:schemeClr>
            </a:solidFill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 smtClean="0">
              <a:solidFill>
                <a:schemeClr val="bg2">
                  <a:lumMod val="75000"/>
                </a:schemeClr>
              </a:solidFill>
              <a:latin typeface="+mj-lt"/>
            </a:rPr>
            <a:t>Rapport</a:t>
          </a:r>
          <a:endParaRPr lang="fr-FR" sz="1400" kern="1200" noProof="0" dirty="0">
            <a:solidFill>
              <a:schemeClr val="bg2">
                <a:lumMod val="75000"/>
              </a:schemeClr>
            </a:solidFill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 smtClean="0">
              <a:solidFill>
                <a:schemeClr val="bg2">
                  <a:lumMod val="75000"/>
                </a:schemeClr>
              </a:solidFill>
              <a:latin typeface="+mj-lt"/>
            </a:rPr>
            <a:t>Evaluation</a:t>
          </a:r>
          <a:endParaRPr lang="fr-FR" sz="1400" kern="1200" noProof="0" dirty="0">
            <a:solidFill>
              <a:schemeClr val="bg2">
                <a:lumMod val="75000"/>
              </a:schemeClr>
            </a:solidFill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 smtClean="0">
              <a:solidFill>
                <a:schemeClr val="bg2">
                  <a:lumMod val="75000"/>
                </a:schemeClr>
              </a:solidFill>
              <a:latin typeface="+mj-lt"/>
            </a:rPr>
            <a:t>Surveillance</a:t>
          </a:r>
          <a:endParaRPr lang="fr-FR" sz="1400" kern="1200" noProof="0" dirty="0">
            <a:solidFill>
              <a:schemeClr val="bg2">
                <a:lumMod val="75000"/>
              </a:schemeClr>
            </a:solidFill>
            <a:latin typeface="+mj-lt"/>
          </a:endParaRPr>
        </a:p>
      </dsp:txBody>
      <dsp:txXfrm rot="5400000">
        <a:off x="0" y="-58925"/>
        <a:ext cx="2743200" cy="1592857"/>
      </dsp:txXfrm>
    </dsp:sp>
    <dsp:sp modelId="{5C7E4957-551E-485E-BAB2-F4695B47CE7D}">
      <dsp:nvSpPr>
        <dsp:cNvPr id="0" name=""/>
        <dsp:cNvSpPr/>
      </dsp:nvSpPr>
      <dsp:spPr>
        <a:xfrm>
          <a:off x="2743200" y="-58925"/>
          <a:ext cx="2743200" cy="2123810"/>
        </a:xfrm>
        <a:prstGeom prst="round1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 smtClean="0">
              <a:solidFill>
                <a:schemeClr val="accent5">
                  <a:lumMod val="40000"/>
                  <a:lumOff val="60000"/>
                </a:schemeClr>
              </a:solidFill>
              <a:latin typeface="+mj-lt"/>
            </a:rPr>
            <a:t>MISE À </a:t>
          </a:r>
          <a:r>
            <a:rPr lang="fr-FR" sz="1400" b="0" kern="1200" noProof="0" dirty="0" smtClean="0">
              <a:solidFill>
                <a:schemeClr val="accent5">
                  <a:lumMod val="40000"/>
                  <a:lumOff val="60000"/>
                </a:schemeClr>
              </a:solidFill>
              <a:latin typeface="+mj-lt"/>
            </a:rPr>
            <a:t>L’AGENDA</a:t>
          </a:r>
          <a:endParaRPr lang="fr-FR" sz="1400" b="0" kern="1200" noProof="0" dirty="0">
            <a:solidFill>
              <a:schemeClr val="accent5">
                <a:lumMod val="40000"/>
                <a:lumOff val="60000"/>
              </a:schemeClr>
            </a:solidFill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Identification</a:t>
          </a:r>
          <a:r>
            <a:rPr lang="es-ES" sz="1400" kern="1200" dirty="0" smtClean="0">
              <a:solidFill>
                <a:schemeClr val="bg1">
                  <a:lumMod val="85000"/>
                </a:schemeClr>
              </a:solidFill>
              <a:latin typeface="+mj-lt"/>
            </a:rPr>
            <a:t> du </a:t>
          </a:r>
          <a:r>
            <a:rPr lang="fr-FR" sz="1400" kern="12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problème</a:t>
          </a:r>
          <a:endParaRPr lang="fr-FR" sz="1400" kern="1200" noProof="0" dirty="0">
            <a:solidFill>
              <a:schemeClr val="bg1">
                <a:lumMod val="85000"/>
              </a:schemeClr>
            </a:solidFill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Recherche</a:t>
          </a:r>
          <a:endParaRPr lang="fr-FR" sz="1400" kern="1200" noProof="0" dirty="0">
            <a:solidFill>
              <a:schemeClr val="bg1">
                <a:lumMod val="85000"/>
              </a:schemeClr>
            </a:solidFill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Etablir</a:t>
          </a:r>
          <a:r>
            <a:rPr lang="es-ES" sz="1400" kern="1200" dirty="0" smtClean="0">
              <a:solidFill>
                <a:schemeClr val="bg1">
                  <a:lumMod val="85000"/>
                </a:schemeClr>
              </a:solidFill>
              <a:latin typeface="+mj-lt"/>
            </a:rPr>
            <a:t> </a:t>
          </a:r>
          <a:r>
            <a:rPr lang="fr-FR" sz="1400" kern="12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l’agenda</a:t>
          </a:r>
          <a:endParaRPr lang="fr-FR" sz="1400" kern="1200" noProof="0" dirty="0">
            <a:solidFill>
              <a:schemeClr val="bg1">
                <a:lumMod val="85000"/>
              </a:schemeClr>
            </a:solidFill>
            <a:latin typeface="+mj-lt"/>
          </a:endParaRPr>
        </a:p>
      </dsp:txBody>
      <dsp:txXfrm>
        <a:off x="2743200" y="-58925"/>
        <a:ext cx="2743200" cy="1592857"/>
      </dsp:txXfrm>
    </dsp:sp>
    <dsp:sp modelId="{6F9D7221-FBBE-43D7-8534-1C57C8CB2BCE}">
      <dsp:nvSpPr>
        <dsp:cNvPr id="0" name=""/>
        <dsp:cNvSpPr/>
      </dsp:nvSpPr>
      <dsp:spPr>
        <a:xfrm rot="10800000">
          <a:off x="0" y="1959395"/>
          <a:ext cx="2743200" cy="2334789"/>
        </a:xfrm>
        <a:prstGeom prst="round1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+mj-lt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1200" kern="1200" dirty="0" smtClean="0">
              <a:latin typeface="+mj-lt"/>
            </a:rPr>
            <a:t> </a:t>
          </a:r>
          <a:r>
            <a:rPr lang="fr-FR" sz="1200" kern="12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Mettre</a:t>
          </a:r>
          <a:r>
            <a:rPr lang="es-ES" sz="1200" kern="1200" dirty="0" smtClean="0">
              <a:solidFill>
                <a:schemeClr val="bg1">
                  <a:lumMod val="85000"/>
                </a:schemeClr>
              </a:solidFill>
              <a:latin typeface="+mj-lt"/>
            </a:rPr>
            <a:t> en </a:t>
          </a:r>
          <a:r>
            <a:rPr lang="fr-FR" sz="1200" kern="12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œuvre</a:t>
          </a:r>
          <a:r>
            <a:rPr lang="es-ES" sz="1200" kern="1200" dirty="0" smtClean="0">
              <a:solidFill>
                <a:schemeClr val="bg1">
                  <a:lumMod val="85000"/>
                </a:schemeClr>
              </a:solidFill>
              <a:latin typeface="+mj-lt"/>
            </a:rPr>
            <a:t> la </a:t>
          </a:r>
          <a:r>
            <a:rPr lang="fr-FR" sz="1200" kern="12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politique</a:t>
          </a:r>
          <a:endParaRPr lang="fr-FR" sz="1200" kern="1200" noProof="0" dirty="0">
            <a:solidFill>
              <a:schemeClr val="bg1">
                <a:lumMod val="85000"/>
              </a:schemeClr>
            </a:solidFill>
            <a:latin typeface="+mj-lt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200" kern="1200" dirty="0" smtClean="0">
              <a:solidFill>
                <a:schemeClr val="bg1">
                  <a:lumMod val="85000"/>
                </a:schemeClr>
              </a:solidFill>
              <a:latin typeface="+mj-lt"/>
            </a:rPr>
            <a:t> </a:t>
          </a:r>
          <a:r>
            <a:rPr lang="fr-FR" sz="1200" kern="12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Renforcer</a:t>
          </a:r>
          <a:r>
            <a:rPr lang="en-US" sz="1200" kern="1200" dirty="0" smtClean="0">
              <a:solidFill>
                <a:schemeClr val="bg1">
                  <a:lumMod val="85000"/>
                </a:schemeClr>
              </a:solidFill>
              <a:latin typeface="+mj-lt"/>
            </a:rPr>
            <a:t> la </a:t>
          </a:r>
          <a:r>
            <a:rPr lang="fr-FR" sz="1200" kern="1200" noProof="0" dirty="0" smtClean="0">
              <a:solidFill>
                <a:schemeClr val="bg1">
                  <a:lumMod val="85000"/>
                </a:schemeClr>
              </a:solidFill>
              <a:latin typeface="+mj-lt"/>
            </a:rPr>
            <a:t>politique</a:t>
          </a:r>
          <a:endParaRPr lang="fr-FR" sz="1200" kern="1200" noProof="0" dirty="0">
            <a:solidFill>
              <a:schemeClr val="bg1">
                <a:lumMod val="85000"/>
              </a:schemeClr>
            </a:solidFill>
            <a:latin typeface="+mj-lt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s-ES" sz="1200" kern="1200" dirty="0" smtClean="0">
            <a:solidFill>
              <a:schemeClr val="bg1">
                <a:lumMod val="85000"/>
              </a:schemeClr>
            </a:solidFill>
            <a:latin typeface="+mj-lt"/>
          </a:endParaRPr>
        </a:p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400" b="1" kern="1200" dirty="0" smtClean="0">
              <a:solidFill>
                <a:schemeClr val="bg1">
                  <a:lumMod val="85000"/>
                </a:schemeClr>
              </a:solidFill>
              <a:latin typeface="+mj-lt"/>
            </a:rPr>
            <a:t>MISE EN OEUVRE</a:t>
          </a:r>
          <a:endParaRPr lang="fr-FR" sz="1200" kern="1200" noProof="0" dirty="0">
            <a:solidFill>
              <a:schemeClr val="bg1">
                <a:lumMod val="85000"/>
              </a:schemeClr>
            </a:solidFill>
            <a:latin typeface="+mj-lt"/>
          </a:endParaRPr>
        </a:p>
      </dsp:txBody>
      <dsp:txXfrm rot="10800000">
        <a:off x="0" y="2543092"/>
        <a:ext cx="2743200" cy="1751091"/>
      </dsp:txXfrm>
    </dsp:sp>
    <dsp:sp modelId="{15ED9C6F-5B25-4B3E-9B61-BC188CD75EC1}">
      <dsp:nvSpPr>
        <dsp:cNvPr id="0" name=""/>
        <dsp:cNvSpPr/>
      </dsp:nvSpPr>
      <dsp:spPr>
        <a:xfrm rot="5400000">
          <a:off x="2924894" y="1755189"/>
          <a:ext cx="2359510" cy="2743200"/>
        </a:xfrm>
        <a:prstGeom prst="round1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+mj-lt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>
              <a:latin typeface="+mj-lt"/>
            </a:rPr>
            <a:t> </a:t>
          </a:r>
          <a:r>
            <a:rPr lang="fr-FR" sz="1600" kern="1200" noProof="0" dirty="0" smtClean="0">
              <a:latin typeface="+mj-lt"/>
            </a:rPr>
            <a:t>Développer</a:t>
          </a:r>
          <a:r>
            <a:rPr lang="es-ES" sz="1600" kern="1200" dirty="0" smtClean="0">
              <a:latin typeface="+mj-lt"/>
            </a:rPr>
            <a:t> les </a:t>
          </a:r>
          <a:r>
            <a:rPr lang="fr-FR" sz="1600" kern="1200" noProof="0" dirty="0" smtClean="0">
              <a:latin typeface="+mj-lt"/>
            </a:rPr>
            <a:t>options</a:t>
          </a:r>
          <a:r>
            <a:rPr lang="es-ES" sz="1600" kern="1200" dirty="0" smtClean="0">
              <a:latin typeface="+mj-lt"/>
            </a:rPr>
            <a:t> et les </a:t>
          </a:r>
          <a:r>
            <a:rPr lang="fr-FR" sz="1600" kern="1200" noProof="0" dirty="0" smtClean="0">
              <a:latin typeface="+mj-lt"/>
            </a:rPr>
            <a:t>stratégies</a:t>
          </a:r>
          <a:endParaRPr lang="fr-FR" sz="1600" kern="1200" noProof="0" dirty="0">
            <a:latin typeface="+mj-lt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noProof="0" dirty="0" smtClean="0">
              <a:latin typeface="+mj-lt"/>
            </a:rPr>
            <a:t> </a:t>
          </a:r>
          <a:r>
            <a:rPr lang="fr-FR" sz="1600" kern="1200" noProof="0" dirty="0" smtClean="0">
              <a:solidFill>
                <a:schemeClr val="bg1"/>
              </a:solidFill>
              <a:latin typeface="+mj-lt"/>
            </a:rPr>
            <a:t>Négocier</a:t>
          </a:r>
          <a:endParaRPr lang="fr-FR" sz="1600" kern="1200" noProof="0" dirty="0">
            <a:solidFill>
              <a:schemeClr val="bg1"/>
            </a:solidFill>
            <a:latin typeface="+mj-lt"/>
          </a:endParaRPr>
        </a:p>
        <a:p>
          <a:pPr marL="93663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600" kern="1200" noProof="0" dirty="0" smtClean="0">
              <a:solidFill>
                <a:schemeClr val="bg1"/>
              </a:solidFill>
              <a:latin typeface="+mj-lt"/>
            </a:rPr>
            <a:t>Formuler la politique</a:t>
          </a:r>
          <a:endParaRPr lang="es-ES" sz="1600" kern="1200" dirty="0" smtClean="0">
            <a:solidFill>
              <a:schemeClr val="bg1"/>
            </a:solidFill>
            <a:latin typeface="+mj-lt"/>
          </a:endParaRPr>
        </a:p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800" b="1" kern="1200" dirty="0" smtClean="0">
              <a:solidFill>
                <a:schemeClr val="bg1"/>
              </a:solidFill>
              <a:latin typeface="+mj-lt"/>
            </a:rPr>
            <a:t>FORMULATION</a:t>
          </a:r>
          <a:endParaRPr lang="fr-FR" sz="1600" kern="1200" noProof="0" dirty="0">
            <a:solidFill>
              <a:schemeClr val="bg1"/>
            </a:solidFill>
            <a:latin typeface="+mj-lt"/>
          </a:endParaRPr>
        </a:p>
      </dsp:txBody>
      <dsp:txXfrm rot="-5400000">
        <a:off x="2733049" y="2536912"/>
        <a:ext cx="2743200" cy="1769632"/>
      </dsp:txXfrm>
    </dsp:sp>
    <dsp:sp modelId="{6E0014EC-EF92-4914-9A5F-7018B003FCF9}">
      <dsp:nvSpPr>
        <dsp:cNvPr id="0" name=""/>
        <dsp:cNvSpPr/>
      </dsp:nvSpPr>
      <dsp:spPr>
        <a:xfrm>
          <a:off x="1932452" y="1592857"/>
          <a:ext cx="1645920" cy="1061905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>
            <a:latin typeface="+mj-lt"/>
          </a:endParaRPr>
        </a:p>
      </dsp:txBody>
      <dsp:txXfrm>
        <a:off x="1984290" y="1644695"/>
        <a:ext cx="1542244" cy="958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54E98-70B8-44EA-8AA6-0F986F5B6727}" type="datetimeFigureOut">
              <a:rPr lang="fr-CH" smtClean="0"/>
              <a:t>12.08.2016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69721-8F25-41B7-8B3B-A824B2C1069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18912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69721-8F25-41B7-8B3B-A824B2C1069A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1425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69721-8F25-41B7-8B3B-A824B2C1069A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41610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69721-8F25-41B7-8B3B-A824B2C1069A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8688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69721-8F25-41B7-8B3B-A824B2C1069A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7224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75EC-68DE-41C3-AA82-D75DAC49F86C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6DDC-E6F6-4B3C-8CCB-3829A13248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75EC-68DE-41C3-AA82-D75DAC49F86C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6DDC-E6F6-4B3C-8CCB-3829A13248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75EC-68DE-41C3-AA82-D75DAC49F86C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6DDC-E6F6-4B3C-8CCB-3829A13248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75EC-68DE-41C3-AA82-D75DAC49F86C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6DDC-E6F6-4B3C-8CCB-3829A13248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75EC-68DE-41C3-AA82-D75DAC49F86C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6DDC-E6F6-4B3C-8CCB-3829A13248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75EC-68DE-41C3-AA82-D75DAC49F86C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6DDC-E6F6-4B3C-8CCB-3829A13248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75EC-68DE-41C3-AA82-D75DAC49F86C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6DDC-E6F6-4B3C-8CCB-3829A13248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75EC-68DE-41C3-AA82-D75DAC49F86C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6DDC-E6F6-4B3C-8CCB-3829A13248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75EC-68DE-41C3-AA82-D75DAC49F86C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6DDC-E6F6-4B3C-8CCB-3829A13248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75EC-68DE-41C3-AA82-D75DAC49F86C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6DDC-E6F6-4B3C-8CCB-3829A132489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75EC-68DE-41C3-AA82-D75DAC49F86C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CA6DDC-E6F6-4B3C-8CCB-3829A1324899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FA75EC-68DE-41C3-AA82-D75DAC49F86C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CA6DDC-E6F6-4B3C-8CCB-3829A1324899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MODULE 8 : NEGOCIER POUR LA SANTE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305800" cy="5410200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</a:pPr>
            <a:r>
              <a:rPr lang="fr-FR" b="1" dirty="0" smtClean="0"/>
              <a:t>Objectifs</a:t>
            </a:r>
            <a:r>
              <a:rPr lang="en-GB" b="1" dirty="0" smtClean="0"/>
              <a:t> </a:t>
            </a:r>
            <a:r>
              <a:rPr lang="fr-FR" b="1" dirty="0" smtClean="0"/>
              <a:t>d’apprentissage</a:t>
            </a:r>
            <a:r>
              <a:rPr lang="en-GB" b="1" dirty="0" smtClean="0"/>
              <a:t> :</a:t>
            </a:r>
          </a:p>
          <a:p>
            <a:pPr algn="just">
              <a:spcBef>
                <a:spcPts val="1200"/>
              </a:spcBef>
            </a:pPr>
            <a:r>
              <a:rPr lang="fr-FR" dirty="0" smtClean="0"/>
              <a:t>À la fin de la session, le participant sera capable de :</a:t>
            </a:r>
            <a:r>
              <a:rPr lang="fr-FR" dirty="0"/>
              <a:t/>
            </a:r>
            <a:br>
              <a:rPr lang="fr-FR" dirty="0"/>
            </a:b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361950" lvl="0" indent="-3619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dirty="0"/>
              <a:t>Lister les principales étapes du processus de négociation</a:t>
            </a:r>
            <a:endParaRPr lang="en-US" dirty="0"/>
          </a:p>
          <a:p>
            <a:pPr marL="361950" lvl="0" indent="-3619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dirty="0"/>
              <a:t>Décrire plusieurs approches de processus de négociation politique </a:t>
            </a:r>
            <a:endParaRPr lang="en-US" dirty="0"/>
          </a:p>
          <a:p>
            <a:pPr marL="361950" lvl="0" indent="-3619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dirty="0"/>
              <a:t>Expliquer les caractéristiques du processus de négociation coopérative ou à valeur ajoutée</a:t>
            </a:r>
            <a:r>
              <a:rPr lang="en-GB" dirty="0"/>
              <a:t> </a:t>
            </a:r>
            <a:endParaRPr lang="en-US" dirty="0"/>
          </a:p>
          <a:p>
            <a:pPr marL="361950" indent="-3619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fr-FR" dirty="0"/>
              <a:t>Appliquer les connaissances de la négociation à un jeu de rôle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4630"/>
            <a:ext cx="9144000" cy="93093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/>
              <a:t>Les </a:t>
            </a:r>
            <a:r>
              <a:rPr lang="fr-FR" sz="3600" b="1" dirty="0"/>
              <a:t>quatre principales approches de la négociation </a:t>
            </a:r>
            <a:r>
              <a:rPr lang="fr-FR" sz="3600" b="1" dirty="0" smtClean="0"/>
              <a:t>politique</a:t>
            </a:r>
            <a:endParaRPr lang="en-GB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2514600" y="1524000"/>
            <a:ext cx="6096000" cy="3581400"/>
          </a:xfrm>
          <a:prstGeom prst="rect">
            <a:avLst/>
          </a:prstGeom>
          <a:solidFill>
            <a:srgbClr val="D600A8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CH" sz="2800" b="1" dirty="0" smtClean="0"/>
              <a:t>Compétitive	       Coopérative  </a:t>
            </a:r>
            <a:r>
              <a:rPr lang="fr-CH" sz="3600" b="1" dirty="0" smtClean="0"/>
              <a:t>°</a:t>
            </a:r>
            <a:endParaRPr lang="fr-CH" sz="2800" b="1" dirty="0" smtClean="0"/>
          </a:p>
          <a:p>
            <a:endParaRPr lang="fr-CH" sz="2800" dirty="0"/>
          </a:p>
          <a:p>
            <a:endParaRPr lang="fr-CH" sz="2800" dirty="0" smtClean="0"/>
          </a:p>
          <a:p>
            <a:endParaRPr lang="fr-CH" sz="2800" dirty="0"/>
          </a:p>
          <a:p>
            <a:pPr marL="3414712" lvl="6" indent="-457200">
              <a:buFont typeface="Courier New" panose="02070309020205020404" pitchFamily="49" charset="0"/>
              <a:buChar char="o"/>
            </a:pPr>
            <a:r>
              <a:rPr lang="fr-CH" sz="2800" b="1" dirty="0" smtClean="0"/>
              <a:t>Marchandage</a:t>
            </a:r>
          </a:p>
          <a:p>
            <a:pPr marL="2957512" lvl="6"/>
            <a:endParaRPr lang="fr-CH" sz="2800" dirty="0"/>
          </a:p>
          <a:p>
            <a:endParaRPr lang="fr-CH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CH" sz="2800" b="1" dirty="0" smtClean="0"/>
              <a:t>Evitement</a:t>
            </a:r>
            <a:endParaRPr lang="fr-CH" dirty="0" smtClean="0"/>
          </a:p>
          <a:p>
            <a:endParaRPr lang="fr-CH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2514600" y="54864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/>
              <a:t>Non coopérative		             Coopérative</a:t>
            </a:r>
          </a:p>
          <a:p>
            <a:pPr algn="ctr"/>
            <a:r>
              <a:rPr lang="fr-CH" sz="2000" b="1" dirty="0" smtClean="0"/>
              <a:t>     COOPERATION</a:t>
            </a:r>
            <a:endParaRPr lang="fr-CH" sz="2000" b="1" dirty="0"/>
          </a:p>
        </p:txBody>
      </p:sp>
      <p:sp>
        <p:nvSpPr>
          <p:cNvPr id="5" name="Double flèche horizontale 4"/>
          <p:cNvSpPr/>
          <p:nvPr/>
        </p:nvSpPr>
        <p:spPr>
          <a:xfrm>
            <a:off x="4724400" y="5715000"/>
            <a:ext cx="2133600" cy="45719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Double flèche horizontale 5"/>
          <p:cNvSpPr/>
          <p:nvPr/>
        </p:nvSpPr>
        <p:spPr>
          <a:xfrm rot="16200000">
            <a:off x="861061" y="3271599"/>
            <a:ext cx="2133600" cy="45719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1219200" y="1586298"/>
            <a:ext cx="12192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b="1" dirty="0" smtClean="0"/>
              <a:t>Décisive</a:t>
            </a:r>
            <a:endParaRPr lang="fr-CH" b="1" dirty="0"/>
          </a:p>
          <a:p>
            <a:pPr algn="ctr"/>
            <a:endParaRPr lang="fr-CH" b="1" dirty="0" smtClean="0"/>
          </a:p>
          <a:p>
            <a:pPr algn="ctr"/>
            <a:endParaRPr lang="fr-CH" b="1" dirty="0"/>
          </a:p>
          <a:p>
            <a:pPr algn="ctr"/>
            <a:endParaRPr lang="fr-CH" b="1" dirty="0" smtClean="0"/>
          </a:p>
          <a:p>
            <a:pPr algn="ctr"/>
            <a:endParaRPr lang="fr-CH" b="1" dirty="0"/>
          </a:p>
          <a:p>
            <a:pPr algn="ctr"/>
            <a:endParaRPr lang="fr-CH" b="1" dirty="0" smtClean="0"/>
          </a:p>
          <a:p>
            <a:pPr algn="ctr"/>
            <a:endParaRPr lang="fr-CH" b="1" dirty="0"/>
          </a:p>
          <a:p>
            <a:pPr algn="ctr"/>
            <a:endParaRPr lang="fr-CH" b="1" dirty="0" smtClean="0"/>
          </a:p>
          <a:p>
            <a:pPr algn="ctr"/>
            <a:endParaRPr lang="fr-CH" b="1" dirty="0"/>
          </a:p>
          <a:p>
            <a:pPr algn="ctr"/>
            <a:endParaRPr lang="fr-CH" b="1" dirty="0" smtClean="0"/>
          </a:p>
          <a:p>
            <a:pPr algn="ctr"/>
            <a:endParaRPr lang="fr-CH" b="1" dirty="0"/>
          </a:p>
          <a:p>
            <a:pPr algn="ctr"/>
            <a:r>
              <a:rPr lang="fr-CH" b="1" dirty="0" smtClean="0"/>
              <a:t>Passive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62046" y="2233135"/>
            <a:ext cx="400110" cy="2122646"/>
          </a:xfrm>
          <a:prstGeom prst="rect">
            <a:avLst/>
          </a:prstGeom>
          <a:noFill/>
        </p:spPr>
        <p:txBody>
          <a:bodyPr vert="vert270" wrap="square" rtlCol="0" anchor="ctr" anchorCtr="0">
            <a:spAutoFit/>
          </a:bodyPr>
          <a:lstStyle/>
          <a:p>
            <a:r>
              <a:rPr lang="fr-CH" sz="1400" b="1" dirty="0" smtClean="0"/>
              <a:t>AFFIRMATION DE SOI </a:t>
            </a:r>
            <a:endParaRPr lang="fr-CH" sz="1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81000" y="6194286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Source </a:t>
            </a:r>
            <a:r>
              <a:rPr lang="fr-FR" sz="1200" dirty="0" smtClean="0"/>
              <a:t>: </a:t>
            </a:r>
            <a:r>
              <a:rPr lang="fr-FR" sz="1200" dirty="0"/>
              <a:t>Thomas KW and </a:t>
            </a:r>
            <a:r>
              <a:rPr lang="fr-FR" sz="1200" dirty="0" err="1"/>
              <a:t>Kilmann</a:t>
            </a:r>
            <a:r>
              <a:rPr lang="fr-FR" sz="1200" dirty="0"/>
              <a:t> RH (1977). [L'élaboration d'une mesure à choix forcé du comportement de gestion des conflits : l'instrument de mode</a:t>
            </a:r>
            <a:r>
              <a:rPr lang="fr-FR" sz="1200" dirty="0" smtClean="0"/>
              <a:t>.] </a:t>
            </a:r>
            <a:r>
              <a:rPr lang="fr-FR" sz="1200" dirty="0" err="1" smtClean="0"/>
              <a:t>Educational</a:t>
            </a:r>
            <a:r>
              <a:rPr lang="fr-FR" sz="1200" dirty="0" smtClean="0"/>
              <a:t> </a:t>
            </a:r>
            <a:r>
              <a:rPr lang="fr-FR" sz="1200" dirty="0"/>
              <a:t>and </a:t>
            </a:r>
            <a:r>
              <a:rPr lang="fr-FR" sz="1200" dirty="0" err="1"/>
              <a:t>Psychological</a:t>
            </a:r>
            <a:r>
              <a:rPr lang="fr-FR" sz="1200" dirty="0"/>
              <a:t> </a:t>
            </a:r>
            <a:r>
              <a:rPr lang="fr-FR" sz="1200" dirty="0" err="1"/>
              <a:t>Measurement</a:t>
            </a:r>
            <a:r>
              <a:rPr lang="fr-FR" sz="1200" dirty="0"/>
              <a:t>, 37</a:t>
            </a:r>
            <a:r>
              <a:rPr lang="fr-FR" sz="1200" dirty="0" smtClean="0"/>
              <a:t>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6916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fr-FR" b="1" dirty="0"/>
              <a:t>Approches de négociations</a:t>
            </a:r>
            <a:endParaRPr lang="fr-CH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953000"/>
          </a:xfrm>
        </p:spPr>
        <p:txBody>
          <a:bodyPr>
            <a:normAutofit lnSpcReduction="10000"/>
          </a:bodyPr>
          <a:lstStyle/>
          <a:p>
            <a:pPr>
              <a:spcBef>
                <a:spcPts val="2400"/>
              </a:spcBef>
            </a:pPr>
            <a:r>
              <a:rPr lang="fr-FR" dirty="0" smtClean="0">
                <a:solidFill>
                  <a:srgbClr val="FF0000"/>
                </a:solidFill>
              </a:rPr>
              <a:t>Compétitive </a:t>
            </a:r>
            <a:r>
              <a:rPr lang="fr-FR" dirty="0"/>
              <a:t>- maximiser les </a:t>
            </a:r>
            <a:r>
              <a:rPr lang="fr-FR" dirty="0" smtClean="0"/>
              <a:t>gains d’une partie ; </a:t>
            </a:r>
            <a:r>
              <a:rPr lang="fr-FR" dirty="0"/>
              <a:t>jeu à somme </a:t>
            </a:r>
            <a:r>
              <a:rPr lang="fr-FR" dirty="0" smtClean="0"/>
              <a:t>nulle</a:t>
            </a:r>
          </a:p>
          <a:p>
            <a:pPr>
              <a:spcBef>
                <a:spcPts val="2400"/>
              </a:spcBef>
            </a:pPr>
            <a:r>
              <a:rPr lang="fr-FR" dirty="0">
                <a:solidFill>
                  <a:srgbClr val="FF0000"/>
                </a:solidFill>
              </a:rPr>
              <a:t>Marchandage</a:t>
            </a:r>
            <a:r>
              <a:rPr lang="fr-FR" dirty="0"/>
              <a:t> - faire des compromis ou des concessions, se </a:t>
            </a:r>
            <a:r>
              <a:rPr lang="fr-FR" dirty="0" smtClean="0"/>
              <a:t>comporter </a:t>
            </a:r>
            <a:r>
              <a:rPr lang="fr-FR" dirty="0"/>
              <a:t>de manière </a:t>
            </a:r>
            <a:r>
              <a:rPr lang="fr-FR" dirty="0" smtClean="0"/>
              <a:t>réservée et manipulatrice</a:t>
            </a:r>
          </a:p>
          <a:p>
            <a:pPr>
              <a:spcBef>
                <a:spcPts val="2400"/>
              </a:spcBef>
            </a:pPr>
            <a:r>
              <a:rPr lang="fr-FR" dirty="0" smtClean="0">
                <a:solidFill>
                  <a:srgbClr val="FF0000"/>
                </a:solidFill>
              </a:rPr>
              <a:t>Evitement</a:t>
            </a:r>
            <a:r>
              <a:rPr lang="fr-FR" dirty="0" smtClean="0"/>
              <a:t> – Vise le report </a:t>
            </a:r>
            <a:r>
              <a:rPr lang="fr-FR" dirty="0"/>
              <a:t>ou </a:t>
            </a:r>
            <a:r>
              <a:rPr lang="fr-FR" dirty="0" smtClean="0"/>
              <a:t>à différer les </a:t>
            </a:r>
            <a:r>
              <a:rPr lang="fr-FR" dirty="0"/>
              <a:t>décisions sur des questions difficiles ou </a:t>
            </a:r>
            <a:r>
              <a:rPr lang="fr-FR" dirty="0" smtClean="0"/>
              <a:t>défavorables</a:t>
            </a:r>
          </a:p>
          <a:p>
            <a:pPr>
              <a:spcBef>
                <a:spcPts val="2400"/>
              </a:spcBef>
            </a:pPr>
            <a:r>
              <a:rPr lang="fr-FR" dirty="0">
                <a:solidFill>
                  <a:srgbClr val="FF0000"/>
                </a:solidFill>
              </a:rPr>
              <a:t>Coopérative</a:t>
            </a:r>
            <a:r>
              <a:rPr lang="fr-FR" dirty="0"/>
              <a:t> - Cherche </a:t>
            </a:r>
            <a:r>
              <a:rPr lang="fr-FR" dirty="0" smtClean="0"/>
              <a:t>des gains </a:t>
            </a:r>
            <a:r>
              <a:rPr lang="fr-FR" dirty="0"/>
              <a:t>mutuels pour toutes les parties par la résolution conjointe de problèmes, </a:t>
            </a:r>
            <a:r>
              <a:rPr lang="fr-FR" dirty="0" smtClean="0"/>
              <a:t>recherche </a:t>
            </a:r>
            <a:r>
              <a:rPr lang="fr-FR" dirty="0"/>
              <a:t>des moyens </a:t>
            </a:r>
            <a:r>
              <a:rPr lang="fr-FR" dirty="0" smtClean="0"/>
              <a:t>pour rendre </a:t>
            </a:r>
            <a:r>
              <a:rPr lang="fr-FR" dirty="0"/>
              <a:t>le </a:t>
            </a:r>
            <a:r>
              <a:rPr lang="fr-FR" dirty="0" smtClean="0"/>
              <a:t>«gâteau plus gros», </a:t>
            </a:r>
            <a:r>
              <a:rPr lang="fr-FR" dirty="0"/>
              <a:t>assume une solution «gagnant-gagnant</a:t>
            </a:r>
            <a:r>
              <a:rPr lang="fr-FR" dirty="0" smtClean="0"/>
              <a:t>»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22857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Technique de négociation pour l’approche </a:t>
            </a:r>
            <a:r>
              <a:rPr lang="fr-FR" dirty="0" err="1" smtClean="0"/>
              <a:t>SdTP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1054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fr-FR" dirty="0"/>
              <a:t>Les négociations pour </a:t>
            </a:r>
            <a:r>
              <a:rPr lang="fr-FR" dirty="0" smtClean="0"/>
              <a:t>la </a:t>
            </a:r>
            <a:r>
              <a:rPr lang="fr-FR" dirty="0" err="1" smtClean="0"/>
              <a:t>SdTP</a:t>
            </a:r>
            <a:r>
              <a:rPr lang="fr-FR" dirty="0" smtClean="0"/>
              <a:t> favorisent </a:t>
            </a:r>
            <a:r>
              <a:rPr lang="fr-FR" dirty="0"/>
              <a:t>l'approche coopérative. Les tactiques de l'approche coopérative pour </a:t>
            </a:r>
            <a:r>
              <a:rPr lang="fr-FR" dirty="0" smtClean="0"/>
              <a:t>la </a:t>
            </a:r>
            <a:r>
              <a:rPr lang="fr-FR" dirty="0" err="1" smtClean="0"/>
              <a:t>SdTP</a:t>
            </a:r>
            <a:r>
              <a:rPr lang="fr-FR" dirty="0" smtClean="0"/>
              <a:t> </a:t>
            </a:r>
            <a:r>
              <a:rPr lang="fr-FR" dirty="0"/>
              <a:t>pourraient aussi </a:t>
            </a:r>
            <a:r>
              <a:rPr lang="fr-FR" dirty="0" smtClean="0"/>
              <a:t>inclure :</a:t>
            </a:r>
          </a:p>
          <a:p>
            <a:pPr lvl="1">
              <a:spcBef>
                <a:spcPts val="1200"/>
              </a:spcBef>
            </a:pPr>
            <a:r>
              <a:rPr lang="fr-FR" dirty="0" smtClean="0"/>
              <a:t>Etudier en </a:t>
            </a:r>
            <a:r>
              <a:rPr lang="fr-FR" dirty="0"/>
              <a:t>détail </a:t>
            </a:r>
            <a:r>
              <a:rPr lang="fr-FR" dirty="0" smtClean="0"/>
              <a:t>le problème et analyser </a:t>
            </a:r>
            <a:r>
              <a:rPr lang="fr-FR" dirty="0"/>
              <a:t>à </a:t>
            </a:r>
            <a:r>
              <a:rPr lang="fr-FR" dirty="0" smtClean="0"/>
              <a:t>fond les </a:t>
            </a:r>
            <a:r>
              <a:rPr lang="fr-FR" dirty="0"/>
              <a:t>parties </a:t>
            </a:r>
            <a:r>
              <a:rPr lang="fr-FR" dirty="0" smtClean="0"/>
              <a:t>prenantes ;</a:t>
            </a:r>
          </a:p>
          <a:p>
            <a:pPr lvl="1">
              <a:spcBef>
                <a:spcPts val="1200"/>
              </a:spcBef>
            </a:pPr>
            <a:r>
              <a:rPr lang="fr-FR" dirty="0" smtClean="0"/>
              <a:t>Mettre l’accent sur les objectifs </a:t>
            </a:r>
            <a:r>
              <a:rPr lang="fr-FR" dirty="0"/>
              <a:t>ou </a:t>
            </a:r>
            <a:r>
              <a:rPr lang="fr-FR" dirty="0" smtClean="0"/>
              <a:t>les intérêts plutôt </a:t>
            </a:r>
            <a:r>
              <a:rPr lang="fr-FR" dirty="0"/>
              <a:t>que les </a:t>
            </a:r>
            <a:r>
              <a:rPr lang="fr-FR" dirty="0" smtClean="0"/>
              <a:t>positions ;</a:t>
            </a:r>
          </a:p>
          <a:p>
            <a:pPr lvl="1">
              <a:spcBef>
                <a:spcPts val="1200"/>
              </a:spcBef>
            </a:pPr>
            <a:r>
              <a:rPr lang="fr-FR" dirty="0" smtClean="0"/>
              <a:t>Écoutez ce </a:t>
            </a:r>
            <a:r>
              <a:rPr lang="fr-FR" dirty="0"/>
              <a:t>qui est dit, ce qui </a:t>
            </a:r>
            <a:r>
              <a:rPr lang="fr-FR" dirty="0" smtClean="0"/>
              <a:t>n’est </a:t>
            </a:r>
            <a:r>
              <a:rPr lang="fr-FR" dirty="0"/>
              <a:t>pas dit et regarder le langage du </a:t>
            </a:r>
            <a:r>
              <a:rPr lang="fr-FR" dirty="0" smtClean="0"/>
              <a:t>corps ;</a:t>
            </a:r>
          </a:p>
          <a:p>
            <a:pPr lvl="1">
              <a:spcBef>
                <a:spcPts val="1200"/>
              </a:spcBef>
            </a:pPr>
            <a:r>
              <a:rPr lang="fr-FR" dirty="0" smtClean="0"/>
              <a:t>Faites des propositions les plus simples </a:t>
            </a:r>
            <a:r>
              <a:rPr lang="fr-FR" dirty="0"/>
              <a:t>que </a:t>
            </a:r>
            <a:r>
              <a:rPr lang="fr-FR" dirty="0" smtClean="0"/>
              <a:t>possible ;</a:t>
            </a:r>
          </a:p>
          <a:p>
            <a:pPr lvl="1">
              <a:spcBef>
                <a:spcPts val="1200"/>
              </a:spcBef>
            </a:pPr>
            <a:r>
              <a:rPr lang="fr-FR" dirty="0" smtClean="0"/>
              <a:t>Articuler les </a:t>
            </a:r>
            <a:r>
              <a:rPr lang="fr-FR" dirty="0"/>
              <a:t>idées et </a:t>
            </a:r>
            <a:r>
              <a:rPr lang="fr-FR" dirty="0" smtClean="0"/>
              <a:t>les </a:t>
            </a:r>
            <a:r>
              <a:rPr lang="fr-FR" dirty="0"/>
              <a:t>arguments de façon </a:t>
            </a:r>
            <a:r>
              <a:rPr lang="fr-FR" dirty="0" smtClean="0"/>
              <a:t>concise ;</a:t>
            </a:r>
          </a:p>
          <a:p>
            <a:pPr lvl="1">
              <a:spcBef>
                <a:spcPts val="1200"/>
              </a:spcBef>
            </a:pPr>
            <a:r>
              <a:rPr lang="fr-FR" dirty="0" smtClean="0"/>
              <a:t>Assurez-vous de retenir le meilleur pour les </a:t>
            </a:r>
            <a:r>
              <a:rPr lang="fr-FR" dirty="0"/>
              <a:t>autres parties </a:t>
            </a:r>
            <a:r>
              <a:rPr lang="fr-FR" dirty="0" smtClean="0"/>
              <a:t>prenantes.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51016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r>
              <a:rPr lang="fr-FR" dirty="0"/>
              <a:t>N</a:t>
            </a:r>
            <a:r>
              <a:rPr lang="fr-FR" dirty="0" smtClean="0"/>
              <a:t>égociation </a:t>
            </a:r>
            <a:r>
              <a:rPr lang="fr-FR" dirty="0"/>
              <a:t>coopérative et éthique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fr-FR" dirty="0"/>
              <a:t>Notant que les styles de communication sont </a:t>
            </a:r>
            <a:r>
              <a:rPr lang="fr-FR" dirty="0" smtClean="0"/>
              <a:t>influencés par les </a:t>
            </a:r>
            <a:r>
              <a:rPr lang="fr-FR" dirty="0"/>
              <a:t>normes sociales et culturelles, il est important de noter </a:t>
            </a:r>
            <a:r>
              <a:rPr lang="fr-FR" dirty="0" smtClean="0"/>
              <a:t>les différences habituelles </a:t>
            </a:r>
            <a:r>
              <a:rPr lang="fr-FR" dirty="0"/>
              <a:t>qui </a:t>
            </a:r>
            <a:r>
              <a:rPr lang="fr-FR" dirty="0" smtClean="0"/>
              <a:t>concernent </a:t>
            </a:r>
            <a:r>
              <a:rPr lang="fr-FR" dirty="0"/>
              <a:t>les milieux </a:t>
            </a:r>
            <a:r>
              <a:rPr lang="fr-FR" dirty="0" smtClean="0"/>
              <a:t>telles </a:t>
            </a:r>
            <a:r>
              <a:rPr lang="fr-FR" dirty="0"/>
              <a:t>que la classe, le </a:t>
            </a:r>
            <a:r>
              <a:rPr lang="fr-FR" dirty="0" smtClean="0"/>
              <a:t>genre, la </a:t>
            </a:r>
            <a:r>
              <a:rPr lang="fr-FR" dirty="0"/>
              <a:t>religion, </a:t>
            </a:r>
            <a:r>
              <a:rPr lang="fr-FR" dirty="0" smtClean="0"/>
              <a:t>la </a:t>
            </a:r>
            <a:r>
              <a:rPr lang="fr-FR" dirty="0"/>
              <a:t>profession et la nationalité. </a:t>
            </a:r>
            <a:r>
              <a:rPr lang="fr-FR" dirty="0" smtClean="0"/>
              <a:t>Il faut considérer :</a:t>
            </a:r>
          </a:p>
          <a:p>
            <a:pPr lvl="1">
              <a:spcBef>
                <a:spcPts val="1800"/>
              </a:spcBef>
            </a:pPr>
            <a:r>
              <a:rPr lang="fr-FR" dirty="0" smtClean="0"/>
              <a:t>La diplomatie et </a:t>
            </a:r>
            <a:r>
              <a:rPr lang="fr-FR" dirty="0"/>
              <a:t>la </a:t>
            </a:r>
            <a:r>
              <a:rPr lang="fr-FR" dirty="0" smtClean="0"/>
              <a:t>franchise,</a:t>
            </a:r>
          </a:p>
          <a:p>
            <a:pPr lvl="1">
              <a:spcBef>
                <a:spcPts val="1800"/>
              </a:spcBef>
            </a:pPr>
            <a:r>
              <a:rPr lang="fr-FR" dirty="0" smtClean="0"/>
              <a:t>Le langage littéral </a:t>
            </a:r>
            <a:r>
              <a:rPr lang="fr-FR" dirty="0"/>
              <a:t>et </a:t>
            </a:r>
            <a:r>
              <a:rPr lang="fr-FR" dirty="0" smtClean="0"/>
              <a:t>codé,</a:t>
            </a:r>
          </a:p>
          <a:p>
            <a:pPr lvl="1">
              <a:spcBef>
                <a:spcPts val="1800"/>
              </a:spcBef>
            </a:pPr>
            <a:r>
              <a:rPr lang="fr-FR" dirty="0" smtClean="0"/>
              <a:t>La réserve et les </a:t>
            </a:r>
            <a:r>
              <a:rPr lang="fr-FR" dirty="0" smtClean="0"/>
              <a:t>émotions.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22891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 anchor="ctr" anchorCtr="0">
            <a:normAutofit/>
          </a:bodyPr>
          <a:lstStyle/>
          <a:p>
            <a:pPr algn="ctr"/>
            <a:r>
              <a:rPr lang="fr-FR" sz="4000" b="1" dirty="0" smtClean="0"/>
              <a:t>Activité de groupes (60 minutes)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38400"/>
            <a:ext cx="8839200" cy="25908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fr-FR" dirty="0" smtClean="0">
                <a:solidFill>
                  <a:srgbClr val="FF0000"/>
                </a:solidFill>
              </a:rPr>
              <a:t>Deux </a:t>
            </a:r>
            <a:r>
              <a:rPr lang="fr-FR" dirty="0">
                <a:solidFill>
                  <a:srgbClr val="FF0000"/>
                </a:solidFill>
              </a:rPr>
              <a:t>scénarios possibles qui nécessitent des </a:t>
            </a:r>
            <a:r>
              <a:rPr lang="fr-FR" dirty="0" smtClean="0">
                <a:solidFill>
                  <a:srgbClr val="FF0000"/>
                </a:solidFill>
              </a:rPr>
              <a:t>négociations :</a:t>
            </a:r>
          </a:p>
          <a:p>
            <a:pPr lvl="1">
              <a:spcBef>
                <a:spcPts val="1800"/>
              </a:spcBef>
            </a:pPr>
            <a:r>
              <a:rPr lang="fr-FR" dirty="0" smtClean="0"/>
              <a:t>La riposte régionale à l’épidémie d’Ebola ;</a:t>
            </a:r>
          </a:p>
          <a:p>
            <a:pPr lvl="1">
              <a:spcBef>
                <a:spcPts val="1800"/>
              </a:spcBef>
            </a:pPr>
            <a:r>
              <a:rPr lang="fr-FR" dirty="0"/>
              <a:t>Un programme national d'irrigation qui va entraîner le déplacement et la réinstallation </a:t>
            </a:r>
            <a:r>
              <a:rPr lang="fr-FR" dirty="0" smtClean="0"/>
              <a:t>d’1 </a:t>
            </a:r>
            <a:r>
              <a:rPr lang="fr-FR" dirty="0"/>
              <a:t>million de personnes</a:t>
            </a:r>
            <a:r>
              <a:rPr lang="fr-F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33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/>
              <a:t>Discussion </a:t>
            </a:r>
            <a:r>
              <a:rPr lang="fr-FR" sz="2400" b="1" dirty="0"/>
              <a:t>et </a:t>
            </a:r>
            <a:r>
              <a:rPr lang="fr-FR" sz="2400" b="1" dirty="0" smtClean="0"/>
              <a:t>débriefing </a:t>
            </a:r>
            <a:r>
              <a:rPr lang="en-GB" sz="2400" b="1" smtClean="0"/>
              <a:t>(5-10 </a:t>
            </a:r>
            <a:r>
              <a:rPr lang="en-GB" sz="2400" b="1" dirty="0"/>
              <a:t>minutes)</a:t>
            </a:r>
            <a:br>
              <a:rPr lang="en-GB" sz="2400" b="1" dirty="0"/>
            </a:b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POURQUOI LA NEGOCIATION EST-ELLE NECESSAIRE </a:t>
            </a:r>
            <a:r>
              <a:rPr lang="en-GB" sz="4000" b="1" dirty="0" smtClean="0">
                <a:solidFill>
                  <a:srgbClr val="FF0000"/>
                </a:solidFill>
              </a:rPr>
              <a:t>? -1</a:t>
            </a:r>
            <a:endParaRPr lang="fr-CH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L'action intersectorielle ou une approche pangouvernementale fait référence à l'action dirigée impliquant deux ou plusieurs secteurs au sein du gouvernement. Il peut également </a:t>
            </a:r>
            <a:r>
              <a:rPr lang="fr-FR" dirty="0" smtClean="0"/>
              <a:t>s’agir de différents </a:t>
            </a:r>
            <a:r>
              <a:rPr lang="fr-FR" dirty="0"/>
              <a:t>niveaux de gouvernement - central régional ou </a:t>
            </a:r>
            <a:r>
              <a:rPr lang="fr-FR" dirty="0" smtClean="0"/>
              <a:t>local</a:t>
            </a:r>
          </a:p>
          <a:p>
            <a:r>
              <a:rPr lang="fr-FR" dirty="0"/>
              <a:t>Une approche de la société entière en revanche fait référence à des efforts coordonnés pour améliorer la santé par les parties prenantes multiples à l'intérieur et </a:t>
            </a:r>
            <a:r>
              <a:rPr lang="fr-FR" dirty="0" smtClean="0"/>
              <a:t>à l'extérieur </a:t>
            </a:r>
            <a:r>
              <a:rPr lang="fr-FR" dirty="0"/>
              <a:t>du gouvernement, ceux-ci peuvent également être de plusieurs secteurs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042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POURQUOI LA NEGOCIATION EST-ELLE NECESSAIRE ? </a:t>
            </a:r>
            <a:r>
              <a:rPr lang="en-GB" sz="4000" b="1" dirty="0" smtClean="0">
                <a:solidFill>
                  <a:srgbClr val="FF0000"/>
                </a:solidFill>
              </a:rPr>
              <a:t>-2</a:t>
            </a:r>
            <a:endParaRPr lang="fr-CH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ne peut pas être pris pour acquis que les différents secteurs et organisations apportent les mêmes priorités, </a:t>
            </a:r>
            <a:r>
              <a:rPr lang="fr-FR" dirty="0" smtClean="0"/>
              <a:t>intérêts </a:t>
            </a:r>
            <a:r>
              <a:rPr lang="fr-FR" dirty="0"/>
              <a:t>et </a:t>
            </a:r>
            <a:r>
              <a:rPr lang="fr-FR" dirty="0" smtClean="0"/>
              <a:t>attitudes </a:t>
            </a:r>
            <a:r>
              <a:rPr lang="fr-FR" dirty="0"/>
              <a:t>à la </a:t>
            </a:r>
            <a:r>
              <a:rPr lang="fr-FR" dirty="0" smtClean="0"/>
              <a:t>table de négociation. </a:t>
            </a:r>
            <a:r>
              <a:rPr lang="fr-FR" dirty="0"/>
              <a:t>Il en est ainsi même pour les différentes parties du secteur de la santé</a:t>
            </a:r>
            <a:r>
              <a:rPr lang="fr-FR" dirty="0" smtClean="0"/>
              <a:t>.</a:t>
            </a:r>
          </a:p>
          <a:p>
            <a:r>
              <a:rPr lang="fr-FR" dirty="0"/>
              <a:t>Cela signifie que pour parvenir </a:t>
            </a:r>
            <a:r>
              <a:rPr lang="fr-FR" dirty="0" smtClean="0"/>
              <a:t>à la </a:t>
            </a:r>
            <a:r>
              <a:rPr lang="fr-FR" dirty="0"/>
              <a:t>cohérence de la politique nationale </a:t>
            </a:r>
            <a:r>
              <a:rPr lang="fr-FR" dirty="0" smtClean="0"/>
              <a:t>il faut des </a:t>
            </a:r>
            <a:r>
              <a:rPr lang="fr-FR" dirty="0"/>
              <a:t>négociations </a:t>
            </a:r>
            <a:r>
              <a:rPr lang="fr-FR" dirty="0" smtClean="0"/>
              <a:t>à </a:t>
            </a:r>
            <a:r>
              <a:rPr lang="fr-FR" dirty="0"/>
              <a:t>travers </a:t>
            </a:r>
            <a:r>
              <a:rPr lang="fr-FR" dirty="0" smtClean="0"/>
              <a:t>l’ensemble du gouvernement. </a:t>
            </a:r>
            <a:r>
              <a:rPr lang="fr-FR" dirty="0"/>
              <a:t>Cela signifie également la négociation par l'intermédiaire du secteur de la </a:t>
            </a:r>
            <a:r>
              <a:rPr lang="fr-FR" dirty="0" smtClean="0"/>
              <a:t>santé.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1044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/>
              <a:t>Définition </a:t>
            </a:r>
            <a:r>
              <a:rPr lang="fr-FR" sz="4000" b="1" dirty="0"/>
              <a:t>de la </a:t>
            </a:r>
            <a:r>
              <a:rPr lang="fr-FR" sz="4000" b="1" dirty="0" smtClean="0"/>
              <a:t>négociation politique</a:t>
            </a:r>
            <a:endParaRPr lang="fr-CH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fr-FR" sz="2800" dirty="0"/>
              <a:t>La négociation peut </a:t>
            </a:r>
            <a:r>
              <a:rPr lang="fr-FR" sz="2800" dirty="0" smtClean="0"/>
              <a:t>être définie </a:t>
            </a:r>
            <a:r>
              <a:rPr lang="fr-FR" sz="2800" dirty="0"/>
              <a:t>comme un processus par lequel deux ou plusieurs parties cherchent </a:t>
            </a:r>
            <a:r>
              <a:rPr lang="fr-FR" sz="2800" dirty="0" smtClean="0"/>
              <a:t>un </a:t>
            </a:r>
            <a:r>
              <a:rPr lang="fr-FR" sz="2800" dirty="0"/>
              <a:t>accord pour établir ce que chacun doit donner ou </a:t>
            </a:r>
            <a:r>
              <a:rPr lang="fr-FR" sz="2800" dirty="0" smtClean="0"/>
              <a:t>prendre </a:t>
            </a:r>
            <a:r>
              <a:rPr lang="fr-FR" sz="2800" dirty="0"/>
              <a:t>ou </a:t>
            </a:r>
            <a:r>
              <a:rPr lang="fr-FR" sz="2800" dirty="0" smtClean="0"/>
              <a:t>bien effectuer </a:t>
            </a:r>
            <a:r>
              <a:rPr lang="fr-FR" sz="2800" dirty="0"/>
              <a:t>et </a:t>
            </a:r>
            <a:r>
              <a:rPr lang="fr-FR" sz="2800" dirty="0" smtClean="0"/>
              <a:t>recevoir </a:t>
            </a:r>
            <a:r>
              <a:rPr lang="fr-FR" sz="2800" dirty="0"/>
              <a:t>dans une transaction entre </a:t>
            </a:r>
            <a:r>
              <a:rPr lang="fr-FR" sz="2800" dirty="0" smtClean="0"/>
              <a:t>elles. </a:t>
            </a:r>
          </a:p>
          <a:p>
            <a:pPr>
              <a:spcBef>
                <a:spcPts val="1800"/>
              </a:spcBef>
            </a:pPr>
            <a:r>
              <a:rPr lang="fr-FR" sz="2800" dirty="0" smtClean="0"/>
              <a:t>Alternativement</a:t>
            </a:r>
            <a:r>
              <a:rPr lang="fr-FR" sz="2800" dirty="0"/>
              <a:t>, </a:t>
            </a:r>
            <a:r>
              <a:rPr lang="fr-FR" sz="2800" dirty="0" smtClean="0"/>
              <a:t>c’est </a:t>
            </a:r>
            <a:r>
              <a:rPr lang="fr-FR" sz="2800" dirty="0"/>
              <a:t>un acte de </a:t>
            </a:r>
            <a:r>
              <a:rPr lang="fr-FR" sz="2800" dirty="0" smtClean="0"/>
              <a:t>discussion </a:t>
            </a:r>
            <a:r>
              <a:rPr lang="fr-FR" sz="2800" dirty="0"/>
              <a:t>d'un problème entre deux ou plusieurs parties ayant des intérêts concurrents dans le but d'identifier des compromis acceptables </a:t>
            </a:r>
            <a:r>
              <a:rPr lang="fr-FR" sz="2800" dirty="0" smtClean="0"/>
              <a:t>et parvenir </a:t>
            </a:r>
            <a:r>
              <a:rPr lang="fr-FR" sz="2800" dirty="0"/>
              <a:t>à un </a:t>
            </a:r>
            <a:r>
              <a:rPr lang="fr-FR" sz="2800" dirty="0" smtClean="0"/>
              <a:t>accord.</a:t>
            </a: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135113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819912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/>
              <a:t>Le champ de la négociation</a:t>
            </a:r>
            <a:endParaRPr lang="en-GB" sz="4000" b="1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908879002"/>
              </p:ext>
            </p:extLst>
          </p:nvPr>
        </p:nvGraphicFramePr>
        <p:xfrm>
          <a:off x="152400" y="1600200"/>
          <a:ext cx="8534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ouble flèche horizontale 3"/>
          <p:cNvSpPr/>
          <p:nvPr/>
        </p:nvSpPr>
        <p:spPr>
          <a:xfrm>
            <a:off x="4114800" y="5638800"/>
            <a:ext cx="1143000" cy="274319"/>
          </a:xfrm>
          <a:prstGeom prst="left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Double flèche horizontale 4"/>
          <p:cNvSpPr/>
          <p:nvPr/>
        </p:nvSpPr>
        <p:spPr>
          <a:xfrm rot="21402310">
            <a:off x="5943653" y="4481522"/>
            <a:ext cx="917268" cy="308796"/>
          </a:xfrm>
          <a:prstGeom prst="left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Flèche droite 5"/>
          <p:cNvSpPr/>
          <p:nvPr/>
        </p:nvSpPr>
        <p:spPr>
          <a:xfrm rot="20826496">
            <a:off x="7275137" y="5200404"/>
            <a:ext cx="579119" cy="297117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Flèche droite 7"/>
          <p:cNvSpPr/>
          <p:nvPr/>
        </p:nvSpPr>
        <p:spPr>
          <a:xfrm rot="20781849">
            <a:off x="6517059" y="2667164"/>
            <a:ext cx="1088715" cy="336287"/>
          </a:xfrm>
          <a:prstGeom prst="rightArrow">
            <a:avLst>
              <a:gd name="adj1" fmla="val 66658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Flèche droite 8"/>
          <p:cNvSpPr/>
          <p:nvPr/>
        </p:nvSpPr>
        <p:spPr>
          <a:xfrm rot="20575267">
            <a:off x="7090361" y="3472653"/>
            <a:ext cx="911578" cy="44183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droite 9"/>
          <p:cNvSpPr/>
          <p:nvPr/>
        </p:nvSpPr>
        <p:spPr>
          <a:xfrm rot="21062145">
            <a:off x="7305972" y="4378074"/>
            <a:ext cx="731519" cy="34704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62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325562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/>
              <a:t>La place de la négociation dans le cycle de </a:t>
            </a:r>
            <a:r>
              <a:rPr lang="fr-FR" sz="4000" b="1" dirty="0" smtClean="0"/>
              <a:t>politique</a:t>
            </a:r>
            <a:endParaRPr lang="en-GB" sz="3800" b="1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66852368"/>
              </p:ext>
            </p:extLst>
          </p:nvPr>
        </p:nvGraphicFramePr>
        <p:xfrm>
          <a:off x="1066800" y="2153180"/>
          <a:ext cx="5486400" cy="4247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Flecha circular"/>
          <p:cNvSpPr/>
          <p:nvPr/>
        </p:nvSpPr>
        <p:spPr>
          <a:xfrm>
            <a:off x="3429000" y="3945062"/>
            <a:ext cx="685800" cy="685800"/>
          </a:xfrm>
          <a:prstGeom prst="circularArrow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 Flecha circular"/>
          <p:cNvSpPr/>
          <p:nvPr/>
        </p:nvSpPr>
        <p:spPr>
          <a:xfrm rot="10800000">
            <a:off x="3429000" y="3962400"/>
            <a:ext cx="685800" cy="685800"/>
          </a:xfrm>
          <a:prstGeom prst="circularArrow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Pentagone 6"/>
          <p:cNvSpPr/>
          <p:nvPr/>
        </p:nvSpPr>
        <p:spPr>
          <a:xfrm rot="10800000">
            <a:off x="6172200" y="5645044"/>
            <a:ext cx="378257" cy="113034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Pentagone 7"/>
          <p:cNvSpPr/>
          <p:nvPr/>
        </p:nvSpPr>
        <p:spPr>
          <a:xfrm rot="10800000">
            <a:off x="6172199" y="5960753"/>
            <a:ext cx="378257" cy="113034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Pentagone 8"/>
          <p:cNvSpPr/>
          <p:nvPr/>
        </p:nvSpPr>
        <p:spPr>
          <a:xfrm rot="10800000">
            <a:off x="6172200" y="5329335"/>
            <a:ext cx="378257" cy="113034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/>
          <p:cNvSpPr txBox="1"/>
          <p:nvPr/>
        </p:nvSpPr>
        <p:spPr>
          <a:xfrm>
            <a:off x="2514600" y="1752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POLITIQUE</a:t>
            </a:r>
            <a:endParaRPr lang="fr-FR" b="1" dirty="0">
              <a:solidFill>
                <a:srgbClr val="0070C0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0799" y="6383723"/>
            <a:ext cx="2743201" cy="28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9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781191"/>
            <a:ext cx="8915400" cy="742809"/>
          </a:xfrm>
        </p:spPr>
        <p:txBody>
          <a:bodyPr>
            <a:noAutofit/>
          </a:bodyPr>
          <a:lstStyle/>
          <a:p>
            <a:r>
              <a:rPr lang="fr-FR" sz="4000" dirty="0"/>
              <a:t>Les étapes du processus de </a:t>
            </a:r>
            <a:r>
              <a:rPr lang="fr-FR" sz="4000" dirty="0" smtClean="0"/>
              <a:t>négociation -1</a:t>
            </a:r>
            <a:endParaRPr lang="fr-CH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FF0000"/>
                </a:solidFill>
              </a:rPr>
              <a:t>Comprendre le problème soulevé </a:t>
            </a:r>
            <a:r>
              <a:rPr lang="fr-FR" dirty="0" smtClean="0">
                <a:solidFill>
                  <a:srgbClr val="FF0000"/>
                </a:solidFill>
              </a:rPr>
              <a:t>à l‘agenda </a:t>
            </a:r>
            <a:r>
              <a:rPr lang="fr-FR" dirty="0" smtClean="0"/>
              <a:t>– </a:t>
            </a:r>
          </a:p>
          <a:p>
            <a:pPr marL="639763" lvl="1" indent="-277813"/>
            <a:r>
              <a:rPr lang="fr-FR" dirty="0" smtClean="0"/>
              <a:t>les </a:t>
            </a:r>
            <a:r>
              <a:rPr lang="fr-FR" dirty="0"/>
              <a:t>négociations </a:t>
            </a:r>
            <a:r>
              <a:rPr lang="fr-FR" dirty="0" smtClean="0"/>
              <a:t>interviennent après qu’un </a:t>
            </a:r>
            <a:r>
              <a:rPr lang="fr-FR" dirty="0"/>
              <a:t>problème </a:t>
            </a:r>
            <a:r>
              <a:rPr lang="fr-FR" dirty="0" smtClean="0"/>
              <a:t>ait </a:t>
            </a:r>
            <a:r>
              <a:rPr lang="fr-FR" dirty="0"/>
              <a:t>été identifié, </a:t>
            </a:r>
            <a:endParaRPr lang="fr-FR" dirty="0" smtClean="0"/>
          </a:p>
          <a:p>
            <a:pPr marL="639763" lvl="1" indent="-277813"/>
            <a:r>
              <a:rPr lang="fr-FR" dirty="0" smtClean="0"/>
              <a:t>déterminer </a:t>
            </a:r>
            <a:r>
              <a:rPr lang="fr-FR" dirty="0"/>
              <a:t>si les négociations sont nécessaires ou possibles, </a:t>
            </a:r>
            <a:endParaRPr lang="fr-FR" dirty="0" smtClean="0"/>
          </a:p>
          <a:p>
            <a:pPr marL="639763" lvl="1" indent="-277813"/>
            <a:r>
              <a:rPr lang="fr-FR" dirty="0" smtClean="0"/>
              <a:t>le </a:t>
            </a:r>
            <a:r>
              <a:rPr lang="fr-FR" dirty="0"/>
              <a:t>processus de négociation et </a:t>
            </a:r>
            <a:r>
              <a:rPr lang="fr-FR" dirty="0" smtClean="0"/>
              <a:t>son succès </a:t>
            </a:r>
            <a:r>
              <a:rPr lang="fr-FR" dirty="0"/>
              <a:t>sont étroitement liés aux fenêtres </a:t>
            </a:r>
            <a:r>
              <a:rPr lang="fr-FR" dirty="0" smtClean="0"/>
              <a:t>d'opportunité.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Identifier </a:t>
            </a:r>
            <a:r>
              <a:rPr lang="fr-FR" dirty="0">
                <a:solidFill>
                  <a:srgbClr val="FF0000"/>
                </a:solidFill>
              </a:rPr>
              <a:t>les parties prenantes et leurs intérêts </a:t>
            </a:r>
            <a:r>
              <a:rPr lang="fr-FR" dirty="0" smtClean="0"/>
              <a:t>– </a:t>
            </a:r>
          </a:p>
          <a:p>
            <a:pPr marL="631825" lvl="1" indent="-269875"/>
            <a:r>
              <a:rPr lang="fr-FR" dirty="0" smtClean="0"/>
              <a:t>une </a:t>
            </a:r>
            <a:r>
              <a:rPr lang="fr-FR" dirty="0"/>
              <a:t>fois que le problème est bien compris, il faut identifier les personnes qui peuvent perdre ou gagner dans les négociations, </a:t>
            </a:r>
            <a:endParaRPr lang="fr-FR" dirty="0" smtClean="0"/>
          </a:p>
          <a:p>
            <a:pPr marL="631825" lvl="1" indent="-269875"/>
            <a:r>
              <a:rPr lang="fr-FR" dirty="0" smtClean="0"/>
              <a:t>y a-t-il </a:t>
            </a:r>
            <a:r>
              <a:rPr lang="fr-FR" dirty="0"/>
              <a:t>des intérêts </a:t>
            </a:r>
            <a:r>
              <a:rPr lang="fr-FR" dirty="0" smtClean="0"/>
              <a:t>puissants,</a:t>
            </a:r>
          </a:p>
          <a:p>
            <a:pPr marL="631825" lvl="1" indent="-269875"/>
            <a:r>
              <a:rPr lang="fr-FR" dirty="0" smtClean="0"/>
              <a:t>une </a:t>
            </a:r>
            <a:r>
              <a:rPr lang="fr-FR" dirty="0"/>
              <a:t>analyse </a:t>
            </a:r>
            <a:r>
              <a:rPr lang="fr-FR" dirty="0" smtClean="0"/>
              <a:t>des parties prenantes est utilisée </a:t>
            </a:r>
            <a:r>
              <a:rPr lang="fr-FR" dirty="0"/>
              <a:t>à cette fin.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05419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704088"/>
            <a:ext cx="8763000" cy="667512"/>
          </a:xfrm>
        </p:spPr>
        <p:txBody>
          <a:bodyPr>
            <a:noAutofit/>
          </a:bodyPr>
          <a:lstStyle/>
          <a:p>
            <a:r>
              <a:rPr lang="fr-FR" sz="4000" dirty="0"/>
              <a:t>Les étapes du processus de négociation </a:t>
            </a:r>
            <a:r>
              <a:rPr lang="fr-FR" sz="4000" dirty="0" smtClean="0"/>
              <a:t>-2</a:t>
            </a:r>
            <a:endParaRPr lang="fr-CH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3. </a:t>
            </a:r>
            <a:r>
              <a:rPr lang="fr-FR" dirty="0" smtClean="0">
                <a:solidFill>
                  <a:srgbClr val="FF0000"/>
                </a:solidFill>
              </a:rPr>
              <a:t>Consulter </a:t>
            </a:r>
            <a:r>
              <a:rPr lang="fr-FR" dirty="0">
                <a:solidFill>
                  <a:srgbClr val="FF0000"/>
                </a:solidFill>
              </a:rPr>
              <a:t>les </a:t>
            </a:r>
            <a:r>
              <a:rPr lang="fr-FR" dirty="0" smtClean="0">
                <a:solidFill>
                  <a:srgbClr val="FF0000"/>
                </a:solidFill>
              </a:rPr>
              <a:t>parties prenantes </a:t>
            </a:r>
            <a:r>
              <a:rPr lang="fr-FR" dirty="0" smtClean="0"/>
              <a:t>– </a:t>
            </a:r>
          </a:p>
          <a:p>
            <a:pPr lvl="1"/>
            <a:r>
              <a:rPr lang="fr-FR" dirty="0" smtClean="0"/>
              <a:t>Une </a:t>
            </a:r>
            <a:r>
              <a:rPr lang="fr-FR" dirty="0"/>
              <a:t>fois que les parties prenantes et leurs intérêts ont été identifiés, il est important de planifier et d'organiser une consultation efficace ... déterminer la position sur chacune des questions à négocier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consultation des parties prenantes en particulier ceux qui sont favorables ou </a:t>
            </a:r>
            <a:r>
              <a:rPr lang="fr-FR" dirty="0" smtClean="0"/>
              <a:t>connectés à la même cause est importante </a:t>
            </a:r>
            <a:r>
              <a:rPr lang="fr-FR" dirty="0"/>
              <a:t>pour la </a:t>
            </a:r>
            <a:r>
              <a:rPr lang="fr-FR" dirty="0" smtClean="0"/>
              <a:t>formation </a:t>
            </a:r>
            <a:r>
              <a:rPr lang="fr-FR" dirty="0"/>
              <a:t>de </a:t>
            </a:r>
            <a:r>
              <a:rPr lang="fr-FR" dirty="0" smtClean="0"/>
              <a:t>coalitions</a:t>
            </a:r>
          </a:p>
          <a:p>
            <a:pPr marL="0" indent="0">
              <a:buNone/>
            </a:pPr>
            <a:r>
              <a:rPr lang="fr-FR" dirty="0" smtClean="0"/>
              <a:t>4. </a:t>
            </a:r>
            <a:r>
              <a:rPr lang="fr-FR" dirty="0" smtClean="0">
                <a:solidFill>
                  <a:srgbClr val="FF0000"/>
                </a:solidFill>
              </a:rPr>
              <a:t>Établir le programme de la négociation </a:t>
            </a:r>
            <a:r>
              <a:rPr lang="fr-FR" dirty="0" smtClean="0"/>
              <a:t>– </a:t>
            </a:r>
          </a:p>
          <a:p>
            <a:pPr lvl="1"/>
            <a:r>
              <a:rPr lang="fr-FR" dirty="0" smtClean="0"/>
              <a:t>Avant que les négociations ne commencent, un programme définissant les questions ouvertes à la discussion est généralement convenu entre les parties.</a:t>
            </a:r>
          </a:p>
          <a:p>
            <a:pPr lvl="1"/>
            <a:r>
              <a:rPr lang="fr-FR" dirty="0" smtClean="0"/>
              <a:t>Désigner </a:t>
            </a:r>
            <a:r>
              <a:rPr lang="fr-FR" dirty="0"/>
              <a:t>le représentant négociateur pour </a:t>
            </a:r>
            <a:r>
              <a:rPr lang="fr-FR" dirty="0" smtClean="0"/>
              <a:t>la participation, </a:t>
            </a:r>
            <a:r>
              <a:rPr lang="fr-FR" dirty="0"/>
              <a:t>décider d'un format pour le processus y compris l'emplacement, le calendrier et les ressources pour la </a:t>
            </a:r>
            <a:r>
              <a:rPr lang="fr-FR" dirty="0" smtClean="0"/>
              <a:t>facilitation.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62319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" y="609600"/>
            <a:ext cx="8763000" cy="819912"/>
          </a:xfrm>
        </p:spPr>
        <p:txBody>
          <a:bodyPr>
            <a:noAutofit/>
          </a:bodyPr>
          <a:lstStyle/>
          <a:p>
            <a:r>
              <a:rPr lang="fr-FR" sz="4000" dirty="0"/>
              <a:t>Les étapes du processus de négociation </a:t>
            </a:r>
            <a:r>
              <a:rPr lang="fr-FR" sz="4000" dirty="0" smtClean="0"/>
              <a:t>-3</a:t>
            </a:r>
            <a:endParaRPr lang="fr-CH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fr-CH" dirty="0" smtClean="0"/>
              <a:t>5. </a:t>
            </a:r>
            <a:r>
              <a:rPr lang="fr-CH" dirty="0">
                <a:solidFill>
                  <a:srgbClr val="FF0000"/>
                </a:solidFill>
              </a:rPr>
              <a:t>Développer </a:t>
            </a:r>
            <a:r>
              <a:rPr lang="fr-CH" dirty="0" smtClean="0">
                <a:solidFill>
                  <a:srgbClr val="FF0000"/>
                </a:solidFill>
              </a:rPr>
              <a:t>les </a:t>
            </a:r>
            <a:r>
              <a:rPr lang="fr-CH" dirty="0">
                <a:solidFill>
                  <a:srgbClr val="FF0000"/>
                </a:solidFill>
              </a:rPr>
              <a:t>positions et </a:t>
            </a:r>
            <a:r>
              <a:rPr lang="fr-CH" dirty="0" smtClean="0">
                <a:solidFill>
                  <a:srgbClr val="FF0000"/>
                </a:solidFill>
              </a:rPr>
              <a:t>les </a:t>
            </a:r>
            <a:r>
              <a:rPr lang="fr-CH" dirty="0">
                <a:solidFill>
                  <a:srgbClr val="FF0000"/>
                </a:solidFill>
              </a:rPr>
              <a:t>stratégies </a:t>
            </a:r>
            <a:r>
              <a:rPr lang="fr-CH" dirty="0" smtClean="0"/>
              <a:t>– </a:t>
            </a:r>
          </a:p>
          <a:p>
            <a:pPr lvl="1"/>
            <a:r>
              <a:rPr lang="fr-CH" dirty="0" smtClean="0"/>
              <a:t>Les positions et </a:t>
            </a:r>
            <a:r>
              <a:rPr lang="fr-CH" dirty="0"/>
              <a:t>les stratégies de négociation peuvent être formulées à travers diverses étapes (établir les résultats et les priorités pour soi-même, </a:t>
            </a:r>
            <a:r>
              <a:rPr lang="fr-CH" dirty="0" smtClean="0"/>
              <a:t>estimer les </a:t>
            </a:r>
            <a:r>
              <a:rPr lang="fr-CH" dirty="0"/>
              <a:t>résultats et les priorités pour les autres parties, </a:t>
            </a:r>
            <a:r>
              <a:rPr lang="fr-CH" dirty="0" smtClean="0"/>
              <a:t>identifier </a:t>
            </a:r>
            <a:r>
              <a:rPr lang="fr-CH" dirty="0"/>
              <a:t>et </a:t>
            </a:r>
            <a:r>
              <a:rPr lang="fr-CH" dirty="0" smtClean="0"/>
              <a:t>évaluer les </a:t>
            </a:r>
            <a:r>
              <a:rPr lang="fr-CH" dirty="0"/>
              <a:t>grands compromis et </a:t>
            </a:r>
            <a:r>
              <a:rPr lang="fr-CH" dirty="0" smtClean="0"/>
              <a:t>construire </a:t>
            </a:r>
            <a:r>
              <a:rPr lang="fr-CH" dirty="0"/>
              <a:t>et </a:t>
            </a:r>
            <a:r>
              <a:rPr lang="fr-CH" dirty="0" smtClean="0"/>
              <a:t>évaluer </a:t>
            </a:r>
            <a:r>
              <a:rPr lang="fr-CH" dirty="0"/>
              <a:t>autant </a:t>
            </a:r>
            <a:r>
              <a:rPr lang="fr-CH" dirty="0" smtClean="0"/>
              <a:t>de </a:t>
            </a:r>
            <a:r>
              <a:rPr lang="fr-CH" dirty="0"/>
              <a:t>résultats et </a:t>
            </a:r>
            <a:r>
              <a:rPr lang="fr-CH" dirty="0" smtClean="0"/>
              <a:t>de </a:t>
            </a:r>
            <a:r>
              <a:rPr lang="fr-CH" dirty="0"/>
              <a:t>conséquences </a:t>
            </a:r>
            <a:r>
              <a:rPr lang="fr-CH" dirty="0" smtClean="0"/>
              <a:t>possibles).</a:t>
            </a:r>
            <a:endParaRPr lang="fr-CH" dirty="0"/>
          </a:p>
          <a:p>
            <a:pPr marL="0" indent="0">
              <a:spcBef>
                <a:spcPts val="1800"/>
              </a:spcBef>
              <a:buNone/>
            </a:pPr>
            <a:r>
              <a:rPr lang="fr-CH" dirty="0" smtClean="0"/>
              <a:t>6. </a:t>
            </a:r>
            <a:r>
              <a:rPr lang="fr-CH" dirty="0">
                <a:solidFill>
                  <a:srgbClr val="FF0000"/>
                </a:solidFill>
              </a:rPr>
              <a:t>Négocier avec les parties prenantes </a:t>
            </a:r>
            <a:r>
              <a:rPr lang="fr-CH" dirty="0"/>
              <a:t>-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CH" dirty="0" smtClean="0"/>
              <a:t>7. </a:t>
            </a:r>
            <a:r>
              <a:rPr lang="fr-CH" dirty="0">
                <a:solidFill>
                  <a:srgbClr val="FF0000"/>
                </a:solidFill>
              </a:rPr>
              <a:t>Évaluer l'accord proposé</a:t>
            </a:r>
            <a:r>
              <a:rPr lang="fr-CH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122651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EA3C98D2D134E99E440D91A17ED27" ma:contentTypeVersion="0" ma:contentTypeDescription="Create a new document." ma:contentTypeScope="" ma:versionID="3cd76cbb663f0e427635d5a7ab5f7f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04089B-670F-4176-9105-C26F397FDA92}">
  <ds:schemaRefs>
    <ds:schemaRef ds:uri="http://schemas.microsoft.com/office/infopath/2007/PartnerControls"/>
    <ds:schemaRef ds:uri="http://schemas.openxmlformats.org/package/2006/metadata/core-properties"/>
    <ds:schemaRef ds:uri="210551d0-f186-474e-97f0-1ddc31552bf4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EECE08-3086-423B-B032-C1836CC6710A}"/>
</file>

<file path=customXml/itemProps3.xml><?xml version="1.0" encoding="utf-8"?>
<ds:datastoreItem xmlns:ds="http://schemas.openxmlformats.org/officeDocument/2006/customXml" ds:itemID="{017554B2-F959-44D1-B35E-6854FB20FA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714</TotalTime>
  <Words>1000</Words>
  <Application>Microsoft Office PowerPoint</Application>
  <PresentationFormat>Affichage à l'écran (4:3)</PresentationFormat>
  <Paragraphs>112</Paragraphs>
  <Slides>15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Constantia</vt:lpstr>
      <vt:lpstr>Courier New</vt:lpstr>
      <vt:lpstr>Wingdings 2</vt:lpstr>
      <vt:lpstr>Flow</vt:lpstr>
      <vt:lpstr> MODULE 8 : NEGOCIER POUR LA SANTE </vt:lpstr>
      <vt:lpstr>POURQUOI LA NEGOCIATION EST-ELLE NECESSAIRE ? -1</vt:lpstr>
      <vt:lpstr>POURQUOI LA NEGOCIATION EST-ELLE NECESSAIRE ? -2</vt:lpstr>
      <vt:lpstr>Définition de la négociation politique</vt:lpstr>
      <vt:lpstr>Le champ de la négociation</vt:lpstr>
      <vt:lpstr>La place de la négociation dans le cycle de politique</vt:lpstr>
      <vt:lpstr>Les étapes du processus de négociation -1</vt:lpstr>
      <vt:lpstr>Les étapes du processus de négociation -2</vt:lpstr>
      <vt:lpstr>Les étapes du processus de négociation -3</vt:lpstr>
      <vt:lpstr>Les quatre principales approches de la négociation politique</vt:lpstr>
      <vt:lpstr>Approches de négociations</vt:lpstr>
      <vt:lpstr>Technique de négociation pour l’approche SdTP</vt:lpstr>
      <vt:lpstr>Négociation coopérative et éthique</vt:lpstr>
      <vt:lpstr>Activité de groupes (60 minutes)</vt:lpstr>
      <vt:lpstr>Discussion et débriefing (5-10 minutes)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8: NEGOTIATING FOR HEALTH</dc:title>
  <dc:creator>joseph</dc:creator>
  <cp:lastModifiedBy>Utilisateur</cp:lastModifiedBy>
  <cp:revision>114</cp:revision>
  <dcterms:created xsi:type="dcterms:W3CDTF">2015-11-26T11:03:44Z</dcterms:created>
  <dcterms:modified xsi:type="dcterms:W3CDTF">2016-08-12T18:54:13Z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0x010100C2BEA3C98D2D134E99E440D91A17ED27</vt:lpwstr>
  </property>
</Properties>
</file>