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3"/>
  </p:notesMasterIdLst>
  <p:handoutMasterIdLst>
    <p:handoutMasterId r:id="rId14"/>
  </p:handoutMasterIdLst>
  <p:sldIdLst>
    <p:sldId id="489" r:id="rId2"/>
    <p:sldId id="490" r:id="rId3"/>
    <p:sldId id="491" r:id="rId4"/>
    <p:sldId id="492" r:id="rId5"/>
    <p:sldId id="493" r:id="rId6"/>
    <p:sldId id="494" r:id="rId7"/>
    <p:sldId id="495" r:id="rId8"/>
    <p:sldId id="496" r:id="rId9"/>
    <p:sldId id="497" r:id="rId10"/>
    <p:sldId id="498" r:id="rId11"/>
    <p:sldId id="499" r:id="rId12"/>
  </p:sldIdLst>
  <p:sldSz cx="9144000" cy="6858000" type="screen4x3"/>
  <p:notesSz cx="6735763" cy="98663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080"/>
    <a:srgbClr val="0F4E96"/>
    <a:srgbClr val="0E4D96"/>
    <a:srgbClr val="FF0000"/>
    <a:srgbClr val="FEC20F"/>
    <a:srgbClr val="FFE18B"/>
    <a:srgbClr val="FFFF66"/>
    <a:srgbClr val="DC923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1522" autoAdjust="0"/>
  </p:normalViewPr>
  <p:slideViewPr>
    <p:cSldViewPr snapToGrid="0">
      <p:cViewPr>
        <p:scale>
          <a:sx n="75" d="100"/>
          <a:sy n="75" d="100"/>
        </p:scale>
        <p:origin x="269" y="6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3" d="100"/>
          <a:sy n="33" d="100"/>
        </p:scale>
        <p:origin x="-2275" y="-7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2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t" anchorCtr="0" compatLnSpc="1">
            <a:prstTxWarp prst="textNoShape">
              <a:avLst/>
            </a:prstTxWarp>
          </a:bodyPr>
          <a:lstStyle>
            <a:lvl1pPr defTabSz="876448">
              <a:spcBef>
                <a:spcPct val="20000"/>
              </a:spcBef>
              <a:buFont typeface="Wingdings" pitchFamily="2" charset="2"/>
              <a:buChar char="•"/>
              <a:defRPr sz="1200"/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14839" y="2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t" anchorCtr="0" compatLnSpc="1">
            <a:prstTxWarp prst="textNoShape">
              <a:avLst/>
            </a:prstTxWarp>
          </a:bodyPr>
          <a:lstStyle>
            <a:lvl1pPr algn="r" defTabSz="876448">
              <a:spcBef>
                <a:spcPct val="20000"/>
              </a:spcBef>
              <a:buFont typeface="Wingdings" pitchFamily="2" charset="2"/>
              <a:buChar char="•"/>
              <a:defRPr sz="1200"/>
            </a:lvl1pPr>
          </a:lstStyle>
          <a:p>
            <a:pPr>
              <a:defRPr/>
            </a:pPr>
            <a:fld id="{B3B7B030-15DB-4A41-98DF-1223E9A73C96}" type="datetimeFigureOut">
              <a:rPr lang="en-US"/>
              <a:pPr>
                <a:defRPr/>
              </a:pPr>
              <a:t>2/13/2016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3" y="9371105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b" anchorCtr="0" compatLnSpc="1">
            <a:prstTxWarp prst="textNoShape">
              <a:avLst/>
            </a:prstTxWarp>
          </a:bodyPr>
          <a:lstStyle>
            <a:lvl1pPr defTabSz="876448">
              <a:spcBef>
                <a:spcPct val="20000"/>
              </a:spcBef>
              <a:buFont typeface="Wingdings" pitchFamily="2" charset="2"/>
              <a:buChar char="•"/>
              <a:defRPr sz="1200"/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14839" y="9371105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b" anchorCtr="0" compatLnSpc="1">
            <a:prstTxWarp prst="textNoShape">
              <a:avLst/>
            </a:prstTxWarp>
          </a:bodyPr>
          <a:lstStyle>
            <a:lvl1pPr algn="r" defTabSz="876448">
              <a:spcBef>
                <a:spcPct val="20000"/>
              </a:spcBef>
              <a:buFont typeface="Wingdings" pitchFamily="2" charset="2"/>
              <a:buChar char="•"/>
              <a:defRPr sz="1200"/>
            </a:lvl1pPr>
          </a:lstStyle>
          <a:p>
            <a:pPr>
              <a:defRPr/>
            </a:pPr>
            <a:fld id="{252012FB-066F-4914-A382-3C66BAD226EF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78750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t" anchorCtr="0" compatLnSpc="1">
            <a:prstTxWarp prst="textNoShape">
              <a:avLst/>
            </a:prstTxWarp>
          </a:bodyPr>
          <a:lstStyle>
            <a:lvl1pPr defTabSz="87644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39" y="2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t" anchorCtr="0" compatLnSpc="1">
            <a:prstTxWarp prst="textNoShape">
              <a:avLst/>
            </a:prstTxWarp>
          </a:bodyPr>
          <a:lstStyle>
            <a:lvl1pPr algn="r" defTabSz="87644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8188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7133"/>
            <a:ext cx="5388610" cy="443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1105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b" anchorCtr="0" compatLnSpc="1">
            <a:prstTxWarp prst="textNoShape">
              <a:avLst/>
            </a:prstTxWarp>
          </a:bodyPr>
          <a:lstStyle>
            <a:lvl1pPr defTabSz="87644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39" y="9371105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b" anchorCtr="0" compatLnSpc="1">
            <a:prstTxWarp prst="textNoShape">
              <a:avLst/>
            </a:prstTxWarp>
          </a:bodyPr>
          <a:lstStyle>
            <a:lvl1pPr algn="r" defTabSz="876448">
              <a:defRPr sz="1200"/>
            </a:lvl1pPr>
          </a:lstStyle>
          <a:p>
            <a:pPr>
              <a:defRPr/>
            </a:pPr>
            <a:fld id="{DBE93594-2CAC-46CD-8FAA-7D377AA947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262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E93594-2CAC-46CD-8FAA-7D377AA9474A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987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 userDrawn="1"/>
        </p:nvSpPr>
        <p:spPr bwMode="auto">
          <a:xfrm>
            <a:off x="250825" y="4797425"/>
            <a:ext cx="5834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3200" dirty="0">
              <a:solidFill>
                <a:srgbClr val="0F4E96"/>
              </a:solidFill>
              <a:latin typeface="Times New Roman" pitchFamily="18" charset="0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 userDrawn="1"/>
        </p:nvSpPr>
        <p:spPr bwMode="auto">
          <a:xfrm>
            <a:off x="250825" y="4797425"/>
            <a:ext cx="5834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 dirty="0">
              <a:solidFill>
                <a:srgbClr val="0F4E96"/>
              </a:solidFill>
              <a:latin typeface="Times New Roman" pitchFamily="18" charset="0"/>
            </a:endParaRPr>
          </a:p>
        </p:txBody>
      </p:sp>
      <p:pic>
        <p:nvPicPr>
          <p:cNvPr id="5" name="Picture 4" descr="WN-SS PP Intro Convenor Slide 15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45" y="154639"/>
            <a:ext cx="8726012" cy="654358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196076" y="6069721"/>
            <a:ext cx="5078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600" dirty="0" smtClean="0">
                <a:solidFill>
                  <a:srgbClr val="0070C0"/>
                </a:solidFill>
                <a:latin typeface="Open Sans Light"/>
                <a:cs typeface="Open Sans Light"/>
              </a:rPr>
              <a:t>otago.ac.nz/uowsummerschool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0"/>
            <a:ext cx="2051050" cy="659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003925" cy="659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50" y="0"/>
            <a:ext cx="6624638" cy="955675"/>
          </a:xfrm>
        </p:spPr>
        <p:txBody>
          <a:bodyPr/>
          <a:lstStyle>
            <a:lvl1pPr>
              <a:defRPr>
                <a:latin typeface="Open Sans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96975"/>
            <a:ext cx="8207375" cy="2624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3" y="3973513"/>
            <a:ext cx="8207375" cy="2624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50" y="0"/>
            <a:ext cx="6624638" cy="955675"/>
          </a:xfrm>
        </p:spPr>
        <p:txBody>
          <a:bodyPr/>
          <a:lstStyle>
            <a:lvl1pPr>
              <a:defRPr>
                <a:latin typeface="Open Sans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4027487" cy="540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27488" cy="540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959B53-3216-1C40-927A-55B070343D4D}" type="datetimeFigureOut">
              <a:rPr lang="en-US" smtClean="0"/>
              <a:pPr/>
              <a:t>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CFEDE-DE07-BB43-853B-5CF28EA086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9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280" y="132080"/>
            <a:ext cx="6039168" cy="945515"/>
          </a:xfrm>
        </p:spPr>
        <p:txBody>
          <a:bodyPr/>
          <a:lstStyle>
            <a:lvl1pPr>
              <a:defRPr sz="4000">
                <a:latin typeface="Open Sans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96975"/>
            <a:ext cx="4027487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27488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0"/>
            <a:ext cx="72136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0"/>
            <a:ext cx="6807200" cy="1066800"/>
          </a:xfrm>
        </p:spPr>
        <p:txBody>
          <a:bodyPr anchor="ctr"/>
          <a:lstStyle>
            <a:lvl1pPr algn="l">
              <a:defRPr sz="4000" b="0">
                <a:latin typeface="Open Sans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60500"/>
            <a:ext cx="5111750" cy="4665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619250" y="0"/>
            <a:ext cx="6000750" cy="1057275"/>
          </a:xfrm>
          <a:prstGeom prst="rect">
            <a:avLst/>
          </a:prstGeom>
          <a:gradFill rotWithShape="0">
            <a:gsLst>
              <a:gs pos="0">
                <a:srgbClr val="FEC20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80384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885950" y="81280"/>
            <a:ext cx="5642610" cy="89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80384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6975"/>
            <a:ext cx="82073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pic>
        <p:nvPicPr>
          <p:cNvPr id="803845" name="Picture 5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161925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C:\Users\losigna\AppData\Local\Microsoft\Windows\Temporary Internet Files\Content.Outlook\SYCNONZC\WHO_WPRO_BLUE%20logo_jpg.jp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33362"/>
            <a:ext cx="15240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  <p:sldLayoutId id="2147483656" r:id="rId12"/>
    <p:sldLayoutId id="2147483655" r:id="rId13"/>
    <p:sldLayoutId id="214748366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 i="0" baseline="0">
          <a:solidFill>
            <a:schemeClr val="tx1"/>
          </a:solidFill>
          <a:latin typeface="Open Sans Ligh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E4D9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E4D9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E4D9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E4D9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E4D9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E4D9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E4D9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E4D9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SzPct val="75000"/>
        <a:buFont typeface="Arial" panose="020B0604020202020204" pitchFamily="34" charset="0"/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Tx/>
        <a:buSzPct val="80000"/>
        <a:buFont typeface="Calibri" panose="020F0502020204030204" pitchFamily="34" charset="0"/>
        <a:buChar char="-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Tx/>
        <a:buSzPct val="65000"/>
        <a:buFont typeface="Arial" panose="020B0604020202020204" pitchFamily="34" charset="0"/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Tx/>
        <a:buSzPct val="70000"/>
        <a:buFont typeface="Calibri" panose="020F0502020204030204" pitchFamily="34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Tx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E4D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E4D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E4D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E4D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8400" y="2489200"/>
            <a:ext cx="5829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8. Negotiating for Health</a:t>
            </a:r>
            <a:endParaRPr lang="en-US" sz="4800" dirty="0">
              <a:latin typeface="Open Sans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3800" y="4152900"/>
            <a:ext cx="58293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 smtClean="0">
                <a:latin typeface="Open Sans Light"/>
              </a:rPr>
              <a:t>Carmel Williams, Manager</a:t>
            </a:r>
          </a:p>
          <a:p>
            <a:r>
              <a:rPr lang="en-NZ" sz="2800" dirty="0" smtClean="0">
                <a:latin typeface="Open Sans Light"/>
              </a:rPr>
              <a:t>Strategic Partnerships</a:t>
            </a:r>
          </a:p>
          <a:p>
            <a:r>
              <a:rPr lang="en-NZ" sz="2800" dirty="0" smtClean="0">
                <a:latin typeface="Open Sans Light"/>
              </a:rPr>
              <a:t>Public Health Services</a:t>
            </a:r>
          </a:p>
          <a:p>
            <a:r>
              <a:rPr lang="en-NZ" sz="2800" dirty="0" smtClean="0">
                <a:latin typeface="Open Sans Light"/>
              </a:rPr>
              <a:t>SA Health</a:t>
            </a:r>
            <a:endParaRPr lang="en-US" sz="2800" dirty="0">
              <a:latin typeface="Open Sans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300" y="317500"/>
            <a:ext cx="582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rgbClr val="0070C0"/>
                </a:solidFill>
                <a:latin typeface="Open Sans Light"/>
              </a:rPr>
              <a:t>Public Health Summer School</a:t>
            </a:r>
            <a:endParaRPr lang="en-US" dirty="0">
              <a:solidFill>
                <a:srgbClr val="0070C0"/>
              </a:solidFill>
              <a:latin typeface="Open Sans Light"/>
            </a:endParaRPr>
          </a:p>
        </p:txBody>
      </p:sp>
      <p:pic>
        <p:nvPicPr>
          <p:cNvPr id="6" name="Picture 2" descr="C:\Users\losigna\AppData\Local\Microsoft\Windows\Temporary Internet Files\Content.Outlook\SYCNONZC\WHO_WPRO_BLUE%20logo_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119" y="919479"/>
            <a:ext cx="2387601" cy="92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200" dirty="0" smtClean="0">
                <a:solidFill>
                  <a:srgbClr val="C00000"/>
                </a:solidFill>
              </a:rPr>
              <a:t>SA </a:t>
            </a:r>
            <a:r>
              <a:rPr lang="en-US" b="1" kern="1200" dirty="0" err="1">
                <a:solidFill>
                  <a:srgbClr val="C00000"/>
                </a:solidFill>
              </a:rPr>
              <a:t>HiAP</a:t>
            </a:r>
            <a:r>
              <a:rPr lang="en-US" b="1" kern="1200" dirty="0">
                <a:solidFill>
                  <a:srgbClr val="C00000"/>
                </a:solidFill>
              </a:rPr>
              <a:t> and Diplomacy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323528" y="1556792"/>
            <a:ext cx="69127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Outcome-Focused</a:t>
            </a:r>
          </a:p>
          <a:p>
            <a:r>
              <a:rPr lang="en-US" b="1" i="1" dirty="0" smtClean="0"/>
              <a:t> </a:t>
            </a:r>
            <a:r>
              <a:rPr lang="en-US" dirty="0" smtClean="0"/>
              <a:t>Increasing </a:t>
            </a:r>
            <a:r>
              <a:rPr lang="en-US" dirty="0"/>
              <a:t>political support for </a:t>
            </a:r>
            <a:r>
              <a:rPr lang="en-US" dirty="0" err="1"/>
              <a:t>organisations</a:t>
            </a:r>
            <a:endParaRPr lang="en-AU" dirty="0"/>
          </a:p>
          <a:p>
            <a:pPr lvl="0"/>
            <a:r>
              <a:rPr lang="en-US" dirty="0"/>
              <a:t>Providing evidence-based solutions</a:t>
            </a:r>
            <a:endParaRPr lang="en-AU" dirty="0"/>
          </a:p>
          <a:p>
            <a:pPr lvl="0"/>
            <a:r>
              <a:rPr lang="en-US" dirty="0"/>
              <a:t>Documenting the process and outcomes according to </a:t>
            </a:r>
            <a:r>
              <a:rPr lang="en-US" dirty="0" err="1"/>
              <a:t>organisational</a:t>
            </a:r>
            <a:r>
              <a:rPr lang="en-US" dirty="0"/>
              <a:t> needs</a:t>
            </a:r>
            <a:endParaRPr lang="en-AU" dirty="0"/>
          </a:p>
          <a:p>
            <a:r>
              <a:rPr lang="en-US" dirty="0"/>
              <a:t> </a:t>
            </a:r>
            <a:endParaRPr lang="en-US" dirty="0" smtClean="0"/>
          </a:p>
          <a:p>
            <a:endParaRPr lang="en-AU" dirty="0"/>
          </a:p>
          <a:p>
            <a:r>
              <a:rPr lang="en-US" b="1" i="1" dirty="0"/>
              <a:t>Clarity and Collaboration </a:t>
            </a:r>
            <a:endParaRPr lang="en-US" b="1" i="1" dirty="0" smtClean="0"/>
          </a:p>
          <a:p>
            <a:pPr lvl="0"/>
            <a:r>
              <a:rPr lang="en-US" dirty="0" smtClean="0"/>
              <a:t>Ensuring </a:t>
            </a:r>
            <a:r>
              <a:rPr lang="en-US" dirty="0"/>
              <a:t>respective roles and responsibilities are clear</a:t>
            </a:r>
            <a:endParaRPr lang="en-AU" dirty="0"/>
          </a:p>
          <a:p>
            <a:pPr lvl="0"/>
            <a:r>
              <a:rPr lang="en-US" dirty="0"/>
              <a:t>Working on the partnering </a:t>
            </a:r>
            <a:r>
              <a:rPr lang="en-US" dirty="0" err="1"/>
              <a:t>organisation's</a:t>
            </a:r>
            <a:r>
              <a:rPr lang="en-US" dirty="0"/>
              <a:t> policy agenda</a:t>
            </a:r>
            <a:endParaRPr lang="en-AU" dirty="0"/>
          </a:p>
          <a:p>
            <a:pPr lvl="0"/>
            <a:r>
              <a:rPr lang="en-US" dirty="0"/>
              <a:t>Modeling consultation and clear communication</a:t>
            </a:r>
            <a:endParaRPr lang="en-AU" dirty="0"/>
          </a:p>
          <a:p>
            <a:pPr lvl="0"/>
            <a:r>
              <a:rPr lang="en-US" dirty="0"/>
              <a:t>Taking on joint ownership of the work</a:t>
            </a:r>
            <a:endParaRPr lang="en-AU" dirty="0"/>
          </a:p>
          <a:p>
            <a:pPr lvl="0"/>
            <a:r>
              <a:rPr lang="en-US" dirty="0"/>
              <a:t>Following through on commitments</a:t>
            </a:r>
            <a:endParaRPr lang="en-AU" dirty="0"/>
          </a:p>
        </p:txBody>
      </p:sp>
      <p:pic>
        <p:nvPicPr>
          <p:cNvPr id="4" name="Picture 4" descr="chapter8 pic2 - poilcy refu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437112"/>
            <a:ext cx="3044701" cy="133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713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200" dirty="0" smtClean="0">
                <a:solidFill>
                  <a:srgbClr val="C00000"/>
                </a:solidFill>
              </a:rPr>
              <a:t>Ethical Negotiation</a:t>
            </a:r>
            <a:endParaRPr lang="en-A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124744"/>
            <a:ext cx="81361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Ten tips to ensure </a:t>
            </a:r>
            <a:r>
              <a:rPr lang="en-AU" sz="2400" b="1" dirty="0" smtClean="0"/>
              <a:t>win- </a:t>
            </a:r>
            <a:r>
              <a:rPr lang="en-AU" sz="2400" b="1" dirty="0"/>
              <a:t>win outcomes</a:t>
            </a:r>
          </a:p>
          <a:p>
            <a:pPr marL="342900" indent="-342900">
              <a:buFont typeface="+mj-lt"/>
              <a:buAutoNum type="arabicPeriod"/>
            </a:pPr>
            <a:endParaRPr lang="en-AU" dirty="0" smtClean="0"/>
          </a:p>
          <a:p>
            <a:pPr marL="342900" indent="-342900">
              <a:buFont typeface="+mj-lt"/>
              <a:buAutoNum type="arabicPeriod"/>
            </a:pPr>
            <a:endParaRPr lang="en-AU" dirty="0" smtClean="0"/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Know what is not negotiable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Be honest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Keep your promises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Have multiple options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Be willing to say “no”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Be familiar with the law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Go with your gut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Practice the concept of no surprises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Follow the platinum rule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Be prepared to walk away from a deal</a:t>
            </a:r>
          </a:p>
          <a:p>
            <a:pPr lvl="5"/>
            <a:endParaRPr lang="en-AU" dirty="0" smtClean="0"/>
          </a:p>
          <a:p>
            <a:pPr lvl="5"/>
            <a:r>
              <a:rPr lang="en-AU" sz="1400" i="1" dirty="0" smtClean="0">
                <a:solidFill>
                  <a:schemeClr val="accent1">
                    <a:lumMod val="25000"/>
                  </a:schemeClr>
                </a:solidFill>
              </a:rPr>
              <a:t>The Negotiator magazine 2003</a:t>
            </a:r>
          </a:p>
          <a:p>
            <a:pPr lvl="5"/>
            <a:r>
              <a:rPr lang="en-AU" sz="1400" i="1" dirty="0" smtClean="0">
                <a:solidFill>
                  <a:schemeClr val="accent1">
                    <a:lumMod val="25000"/>
                  </a:schemeClr>
                </a:solidFill>
              </a:rPr>
              <a:t>Peter B Stark and Jane Flaherty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753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kern="1200" dirty="0" smtClean="0">
                <a:solidFill>
                  <a:srgbClr val="C00000"/>
                </a:solidFill>
              </a:rPr>
              <a:t>Negotiation</a:t>
            </a:r>
            <a:r>
              <a:rPr lang="en-NZ" dirty="0" smtClean="0"/>
              <a:t> 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556792"/>
            <a:ext cx="63367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b="1" dirty="0" smtClean="0"/>
          </a:p>
          <a:p>
            <a:r>
              <a:rPr lang="en-AU" sz="2000" b="1" dirty="0" smtClean="0"/>
              <a:t>Definition</a:t>
            </a:r>
          </a:p>
          <a:p>
            <a:endParaRPr lang="en-A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Negotiation is a process by which two or more parties seek an agreement to establish what each shall give or take, or perform and receive in transaction between them. </a:t>
            </a:r>
          </a:p>
          <a:p>
            <a:pPr lvl="8"/>
            <a:r>
              <a:rPr lang="en-AU" sz="2000" i="1" dirty="0" smtClean="0"/>
              <a:t>	Saner </a:t>
            </a:r>
            <a:r>
              <a:rPr lang="en-AU" sz="2000" i="1" dirty="0"/>
              <a:t>2011 </a:t>
            </a:r>
            <a:endParaRPr lang="en-AU" sz="2000" i="1" dirty="0" smtClean="0"/>
          </a:p>
          <a:p>
            <a:pPr lvl="8"/>
            <a:endParaRPr lang="en-A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It is a process of making joint decision when parties involved have different preferences, interests and drivers.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Many approaches to negotiation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endParaRPr lang="en-AU" sz="1200" i="1" dirty="0"/>
          </a:p>
          <a:p>
            <a:pPr lvl="8"/>
            <a:endParaRPr lang="en-AU" sz="1200" i="1" dirty="0" smtClean="0"/>
          </a:p>
        </p:txBody>
      </p:sp>
    </p:spTree>
    <p:extLst>
      <p:ext uri="{BB962C8B-B14F-4D97-AF65-F5344CB8AC3E}">
        <p14:creationId xmlns:p14="http://schemas.microsoft.com/office/powerpoint/2010/main" val="146798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200" dirty="0" smtClean="0">
                <a:solidFill>
                  <a:srgbClr val="C00000"/>
                </a:solidFill>
              </a:rPr>
              <a:t>Principles of Negotiation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8313" y="1196975"/>
            <a:ext cx="8207375" cy="482431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E4D96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E4D96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E4D96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E4D96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E4D96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E4D96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E4D96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E4D96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E4D96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endParaRPr lang="en-AU" kern="0" dirty="0" smtClean="0"/>
          </a:p>
          <a:p>
            <a:pPr defTabSz="914400"/>
            <a:endParaRPr lang="en-AU" kern="0" dirty="0" smtClean="0"/>
          </a:p>
          <a:p>
            <a:pPr defTabSz="914400"/>
            <a:endParaRPr lang="en-AU" kern="0" dirty="0" smtClean="0"/>
          </a:p>
          <a:p>
            <a:pPr defTabSz="914400"/>
            <a:endParaRPr lang="en-AU" kern="0" dirty="0" smtClean="0"/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AU" kern="0" dirty="0" smtClean="0"/>
              <a:t>Two or more parties</a:t>
            </a: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AU" kern="0" dirty="0" smtClean="0"/>
              <a:t>Convergent or divergent interests</a:t>
            </a: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AU" kern="0" dirty="0" smtClean="0"/>
              <a:t>Voluntary relationships</a:t>
            </a: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AU" kern="0" dirty="0" smtClean="0"/>
              <a:t>Distribution or exchange of tangible or intangible resources</a:t>
            </a: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AU" kern="0" dirty="0" smtClean="0"/>
              <a:t>Sequential, dynamic process</a:t>
            </a: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AU" kern="0" dirty="0" smtClean="0"/>
              <a:t>Incomplete information</a:t>
            </a: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AU" kern="0" dirty="0" smtClean="0"/>
              <a:t>Alterable values or positions as affected by persuasion and influence</a:t>
            </a:r>
          </a:p>
          <a:p>
            <a:pPr defTabSz="914400"/>
            <a:endParaRPr lang="en-AU" kern="0" dirty="0" smtClean="0"/>
          </a:p>
          <a:p>
            <a:pPr marL="0" indent="0" defTabSz="914400">
              <a:buFont typeface="Wingdings" pitchFamily="2" charset="2"/>
              <a:buNone/>
            </a:pPr>
            <a:r>
              <a:rPr lang="en-AU" kern="0" dirty="0" smtClean="0"/>
              <a:t> </a:t>
            </a:r>
            <a:endParaRPr lang="en-AU" kern="0" dirty="0"/>
          </a:p>
        </p:txBody>
      </p:sp>
      <p:pic>
        <p:nvPicPr>
          <p:cNvPr id="5" name="Picture 3" descr="C:\Users\williamc\AppData\Local\Microsoft\Windows\Temporary Internet Files\Content.IE5\IBS97K0F\MC91021594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052736"/>
            <a:ext cx="2548218" cy="2231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98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102462"/>
            <a:ext cx="7841801" cy="514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	</a:t>
            </a:r>
            <a:r>
              <a:rPr lang="en-US" b="1" kern="1200" dirty="0" smtClean="0">
                <a:solidFill>
                  <a:srgbClr val="C00000"/>
                </a:solidFill>
              </a:rPr>
              <a:t>Negotiation Dance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413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200" dirty="0" smtClean="0">
                <a:solidFill>
                  <a:srgbClr val="C00000"/>
                </a:solidFill>
              </a:rPr>
              <a:t>Negotiation Dance</a:t>
            </a:r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1988839"/>
            <a:ext cx="8849961" cy="280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	</a:t>
            </a:r>
            <a:r>
              <a:rPr lang="en-US" b="1" kern="1200" dirty="0" smtClean="0">
                <a:solidFill>
                  <a:srgbClr val="C00000"/>
                </a:solidFill>
              </a:rPr>
              <a:t>Negotiation Outcomes</a:t>
            </a:r>
            <a:r>
              <a:rPr lang="en-AU" dirty="0" smtClean="0"/>
              <a:t> </a:t>
            </a:r>
            <a:endParaRPr lang="en-A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45" y="1541278"/>
            <a:ext cx="7650583" cy="448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9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200" dirty="0" err="1" smtClean="0">
                <a:solidFill>
                  <a:srgbClr val="C00000"/>
                </a:solidFill>
              </a:rPr>
              <a:t>HiAP</a:t>
            </a:r>
            <a:r>
              <a:rPr lang="en-US" b="1" kern="1200" dirty="0" smtClean="0">
                <a:solidFill>
                  <a:srgbClr val="C00000"/>
                </a:solidFill>
              </a:rPr>
              <a:t> and Negotiation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700808"/>
            <a:ext cx="648072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800" dirty="0" smtClean="0"/>
          </a:p>
          <a:p>
            <a:r>
              <a:rPr lang="en-AU" sz="2800" dirty="0" smtClean="0"/>
              <a:t>Health </a:t>
            </a:r>
            <a:r>
              <a:rPr lang="en-AU" sz="2800" dirty="0"/>
              <a:t>in All Policies requires a negotiation strategy that looks for win-win </a:t>
            </a:r>
            <a:r>
              <a:rPr lang="en-AU" sz="2800" dirty="0" smtClean="0"/>
              <a:t>(co-benefits) or </a:t>
            </a:r>
            <a:r>
              <a:rPr lang="en-AU" sz="2800" i="1" dirty="0"/>
              <a:t>Value Added Approach</a:t>
            </a:r>
            <a:r>
              <a:rPr lang="en-AU" sz="2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r>
              <a:rPr lang="en-AU" sz="2800" dirty="0" smtClean="0"/>
              <a:t>Not </a:t>
            </a:r>
            <a:r>
              <a:rPr lang="en-AU" sz="2800" dirty="0"/>
              <a:t>zero-sum-games with </a:t>
            </a:r>
            <a:r>
              <a:rPr lang="en-AU" sz="2800" dirty="0" smtClean="0"/>
              <a:t>win-lose </a:t>
            </a:r>
            <a:r>
              <a:rPr lang="en-AU" sz="2800" dirty="0"/>
              <a:t>outcomes.</a:t>
            </a:r>
            <a:endParaRPr lang="en-AU" sz="2800" i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55" t="61913" b="-38"/>
          <a:stretch>
            <a:fillRect/>
          </a:stretch>
        </p:blipFill>
        <p:spPr bwMode="auto">
          <a:xfrm>
            <a:off x="6660231" y="1020055"/>
            <a:ext cx="2232943" cy="2289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49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200" dirty="0" smtClean="0">
                <a:solidFill>
                  <a:srgbClr val="C00000"/>
                </a:solidFill>
              </a:rPr>
              <a:t>Value Added Negotiation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518457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AU" b="1" dirty="0" smtClean="0"/>
              <a:t>Clarify interests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AU" dirty="0" smtClean="0"/>
              <a:t>Know and understand what you want and what the other parties want out of the deal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 smtClean="0"/>
              <a:t>Identify options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What are the tangible and intangible assets that can be traded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 smtClean="0"/>
              <a:t>Create at least two or more “Deal Packages</a:t>
            </a:r>
            <a:r>
              <a:rPr lang="en-AU" dirty="0" smtClean="0"/>
              <a:t>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 smtClean="0"/>
              <a:t>Multiple deal opportunities</a:t>
            </a:r>
          </a:p>
          <a:p>
            <a:pPr lvl="1"/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 smtClean="0"/>
              <a:t>Sell the deal and ask the other side to select one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 smtClean="0"/>
              <a:t>Discuss and the deal packages different benefits/ trade offs in the deal packages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 smtClean="0"/>
              <a:t>Perfect the chosen deal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 smtClean="0"/>
              <a:t>Are all parties happy? </a:t>
            </a:r>
          </a:p>
        </p:txBody>
      </p:sp>
      <p:pic>
        <p:nvPicPr>
          <p:cNvPr id="6147" name="Picture 3" descr="C:\Users\williamc\AppData\Local\Microsoft\Windows\Temporary Internet Files\Content.IE5\4IMYVY90\MC9000787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780928"/>
            <a:ext cx="2314716" cy="2108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631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200" dirty="0" smtClean="0">
                <a:solidFill>
                  <a:srgbClr val="C00000"/>
                </a:solidFill>
              </a:rPr>
              <a:t>SA </a:t>
            </a:r>
            <a:r>
              <a:rPr lang="en-US" b="1" kern="1200" dirty="0" err="1" smtClean="0">
                <a:solidFill>
                  <a:srgbClr val="C00000"/>
                </a:solidFill>
              </a:rPr>
              <a:t>HiAP</a:t>
            </a:r>
            <a:r>
              <a:rPr lang="en-US" b="1" kern="1200" dirty="0" smtClean="0">
                <a:solidFill>
                  <a:srgbClr val="C00000"/>
                </a:solidFill>
              </a:rPr>
              <a:t> and Diplomacy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71287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Flexibility </a:t>
            </a:r>
            <a:r>
              <a:rPr lang="en-US" b="1" i="1" dirty="0"/>
              <a:t>and Responsiveness </a:t>
            </a:r>
            <a:endParaRPr lang="en-US" b="1" i="1" dirty="0" smtClean="0"/>
          </a:p>
          <a:p>
            <a:r>
              <a:rPr lang="en-US" dirty="0" smtClean="0"/>
              <a:t>Working </a:t>
            </a:r>
            <a:r>
              <a:rPr lang="en-US" dirty="0"/>
              <a:t>within the time constraints, policy context and </a:t>
            </a:r>
            <a:r>
              <a:rPr lang="en-US" dirty="0" err="1"/>
              <a:t>organisational</a:t>
            </a:r>
            <a:r>
              <a:rPr lang="en-US" dirty="0"/>
              <a:t> structure of our partners</a:t>
            </a:r>
            <a:endParaRPr lang="en-AU" dirty="0"/>
          </a:p>
          <a:p>
            <a:pPr lvl="0"/>
            <a:r>
              <a:rPr lang="en-US" dirty="0"/>
              <a:t>Using different methodologies according to </a:t>
            </a:r>
            <a:r>
              <a:rPr lang="en-US" dirty="0" err="1"/>
              <a:t>organisational</a:t>
            </a:r>
            <a:r>
              <a:rPr lang="en-US" dirty="0"/>
              <a:t> needs</a:t>
            </a:r>
            <a:endParaRPr lang="en-AU" dirty="0"/>
          </a:p>
          <a:p>
            <a:r>
              <a:rPr lang="en-US" dirty="0"/>
              <a:t> </a:t>
            </a:r>
            <a:endParaRPr lang="en-AU" dirty="0"/>
          </a:p>
          <a:p>
            <a:r>
              <a:rPr lang="en-US" b="1" i="1" dirty="0"/>
              <a:t>Recognition and Mutual Respect </a:t>
            </a:r>
            <a:endParaRPr lang="en-US" b="1" i="1" dirty="0" smtClean="0"/>
          </a:p>
          <a:p>
            <a:r>
              <a:rPr lang="en-US" dirty="0" smtClean="0"/>
              <a:t>Working </a:t>
            </a:r>
            <a:r>
              <a:rPr lang="en-US" dirty="0"/>
              <a:t>with the existing skills and knowledge within partner </a:t>
            </a:r>
            <a:r>
              <a:rPr lang="en-US" dirty="0" err="1"/>
              <a:t>organisations</a:t>
            </a:r>
            <a:endParaRPr lang="en-AU" dirty="0"/>
          </a:p>
          <a:p>
            <a:pPr lvl="0"/>
            <a:r>
              <a:rPr lang="en-US" dirty="0"/>
              <a:t>Sharing recognition for outcomes within partner </a:t>
            </a:r>
            <a:r>
              <a:rPr lang="en-US" dirty="0" err="1"/>
              <a:t>organisation’s</a:t>
            </a:r>
            <a:r>
              <a:rPr lang="en-US" dirty="0"/>
              <a:t> spheres of influence and with state and international audiences </a:t>
            </a:r>
            <a:endParaRPr lang="en-AU" dirty="0"/>
          </a:p>
          <a:p>
            <a:r>
              <a:rPr lang="en-US" dirty="0"/>
              <a:t> </a:t>
            </a:r>
            <a:endParaRPr lang="en-AU" dirty="0"/>
          </a:p>
          <a:p>
            <a:r>
              <a:rPr lang="en-US" b="1" i="1" dirty="0"/>
              <a:t>Support and Resources </a:t>
            </a:r>
            <a:endParaRPr lang="en-US" b="1" i="1" dirty="0" smtClean="0"/>
          </a:p>
          <a:p>
            <a:r>
              <a:rPr lang="en-US" dirty="0" smtClean="0"/>
              <a:t>Providing </a:t>
            </a:r>
            <a:r>
              <a:rPr lang="en-US" dirty="0"/>
              <a:t>knowledge and expertise</a:t>
            </a:r>
            <a:endParaRPr lang="en-AU" dirty="0"/>
          </a:p>
          <a:p>
            <a:pPr lvl="0"/>
            <a:r>
              <a:rPr lang="en-US" dirty="0"/>
              <a:t>Accessing and brokering expertise</a:t>
            </a:r>
            <a:endParaRPr lang="en-AU" dirty="0"/>
          </a:p>
          <a:p>
            <a:pPr lvl="0"/>
            <a:r>
              <a:rPr lang="en-US" dirty="0"/>
              <a:t>Assisting in establishing government networks</a:t>
            </a:r>
            <a:endParaRPr lang="en-AU" dirty="0"/>
          </a:p>
          <a:p>
            <a:pPr lvl="0"/>
            <a:r>
              <a:rPr lang="en-US" dirty="0"/>
              <a:t>Facilitating the HiAP process and equipping </a:t>
            </a:r>
            <a:r>
              <a:rPr lang="en-US" dirty="0" err="1"/>
              <a:t>organisations</a:t>
            </a:r>
            <a:r>
              <a:rPr lang="en-US" dirty="0"/>
              <a:t> with the tools and processes to achieve their aim</a:t>
            </a:r>
            <a:endParaRPr lang="en-AU" dirty="0"/>
          </a:p>
          <a:p>
            <a:r>
              <a:rPr lang="en-US" dirty="0"/>
              <a:t> 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2950047"/>
      </p:ext>
    </p:extLst>
  </p:cSld>
  <p:clrMapOvr>
    <a:masterClrMapping/>
  </p:clrMapOvr>
</p:sld>
</file>

<file path=ppt/theme/theme1.xml><?xml version="1.0" encoding="utf-8"?>
<a:theme xmlns:a="http://schemas.openxmlformats.org/drawingml/2006/main" name="PHSS template 2015 - Course overview slides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•"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•"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A6C973A15EBF4987576045D572D064" ma:contentTypeVersion="0" ma:contentTypeDescription="Create a new document." ma:contentTypeScope="" ma:versionID="4949d9522351240d84bbb7b5299a621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4F598F-87C4-45E7-A145-0275B78C4D7E}"/>
</file>

<file path=customXml/itemProps2.xml><?xml version="1.0" encoding="utf-8"?>
<ds:datastoreItem xmlns:ds="http://schemas.openxmlformats.org/officeDocument/2006/customXml" ds:itemID="{261EE62D-8C86-4026-B3DC-1B11EC6FC097}"/>
</file>

<file path=customXml/itemProps3.xml><?xml version="1.0" encoding="utf-8"?>
<ds:datastoreItem xmlns:ds="http://schemas.openxmlformats.org/officeDocument/2006/customXml" ds:itemID="{166BAE53-520E-404F-91EF-622340006AA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321</Words>
  <Application>Microsoft Office PowerPoint</Application>
  <PresentationFormat>On-screen Show (4:3)</PresentationFormat>
  <Paragraphs>102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PHSS template 2015 - Course overview slides</vt:lpstr>
      <vt:lpstr>PowerPoint Presentation</vt:lpstr>
      <vt:lpstr>Negotiation </vt:lpstr>
      <vt:lpstr>Principles of Negotiation </vt:lpstr>
      <vt:lpstr> Negotiation Dance </vt:lpstr>
      <vt:lpstr>Negotiation Dance</vt:lpstr>
      <vt:lpstr> Negotiation Outcomes </vt:lpstr>
      <vt:lpstr>HiAP and Negotiation</vt:lpstr>
      <vt:lpstr>Value Added Negotiation </vt:lpstr>
      <vt:lpstr>SA HiAP and Diplomacy</vt:lpstr>
      <vt:lpstr>SA HiAP and Diplomacy</vt:lpstr>
      <vt:lpstr>Ethical Negotiation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8 - Diplomacy and Negotiation - Carmel Williams</dc:title>
  <dc:creator>Glen</dc:creator>
  <cp:lastModifiedBy>Louise Signal</cp:lastModifiedBy>
  <cp:revision>51</cp:revision>
  <cp:lastPrinted>2016-02-13T10:01:56Z</cp:lastPrinted>
  <dcterms:created xsi:type="dcterms:W3CDTF">2015-01-20T08:19:04Z</dcterms:created>
  <dcterms:modified xsi:type="dcterms:W3CDTF">2016-02-13T10:09:40Z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  <property fmtid="{D5CDD505-2E9C-101B-9397-08002B2CF9AE}" pid="3" name="ContentTypeId">
    <vt:lpwstr>0x01010028A6C973A15EBF4987576045D572D064</vt:lpwstr>
  </property>
</Properties>
</file>