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7"/>
  </p:notesMasterIdLst>
  <p:handoutMasterIdLst>
    <p:handoutMasterId r:id="rId18"/>
  </p:handoutMasterIdLst>
  <p:sldIdLst>
    <p:sldId id="489" r:id="rId2"/>
    <p:sldId id="490" r:id="rId3"/>
    <p:sldId id="491" r:id="rId4"/>
    <p:sldId id="492" r:id="rId5"/>
    <p:sldId id="493" r:id="rId6"/>
    <p:sldId id="494" r:id="rId7"/>
    <p:sldId id="495" r:id="rId8"/>
    <p:sldId id="496" r:id="rId9"/>
    <p:sldId id="497" r:id="rId10"/>
    <p:sldId id="498" r:id="rId11"/>
    <p:sldId id="499" r:id="rId12"/>
    <p:sldId id="500" r:id="rId13"/>
    <p:sldId id="501" r:id="rId14"/>
    <p:sldId id="502" r:id="rId15"/>
    <p:sldId id="503" r:id="rId16"/>
  </p:sldIdLst>
  <p:sldSz cx="9144000" cy="6858000" type="screen4x3"/>
  <p:notesSz cx="6735763" cy="98663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080"/>
    <a:srgbClr val="0F4E96"/>
    <a:srgbClr val="0E4D96"/>
    <a:srgbClr val="FF0000"/>
    <a:srgbClr val="FEC20F"/>
    <a:srgbClr val="FFE18B"/>
    <a:srgbClr val="FFFF66"/>
    <a:srgbClr val="DC923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1522" autoAdjust="0"/>
  </p:normalViewPr>
  <p:slideViewPr>
    <p:cSldViewPr snapToGrid="0">
      <p:cViewPr>
        <p:scale>
          <a:sx n="75" d="100"/>
          <a:sy n="75" d="100"/>
        </p:scale>
        <p:origin x="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33" d="100"/>
          <a:sy n="33" d="100"/>
        </p:scale>
        <p:origin x="-2275" y="-72"/>
      </p:cViewPr>
      <p:guideLst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240AEE-DA84-4424-8396-D18E650DA2CC}" type="doc">
      <dgm:prSet loTypeId="urn:microsoft.com/office/officeart/2005/8/layout/venn2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de-CH"/>
        </a:p>
      </dgm:t>
    </dgm:pt>
    <dgm:pt modelId="{1FFDF99C-0398-4B7C-949F-99697D7A6964}">
      <dgm:prSet phldrT="[Text]"/>
      <dgm:spPr/>
      <dgm:t>
        <a:bodyPr/>
        <a:lstStyle/>
        <a:p>
          <a:r>
            <a:rPr lang="de-CH" b="1" dirty="0" smtClean="0"/>
            <a:t>Contextual Environment</a:t>
          </a:r>
          <a:endParaRPr lang="de-CH" b="1" dirty="0"/>
        </a:p>
      </dgm:t>
    </dgm:pt>
    <dgm:pt modelId="{CCFFBCF9-6577-4842-B215-D8F941E079F3}" type="parTrans" cxnId="{178C96F0-1A89-4968-98E0-7ED02DFF55BC}">
      <dgm:prSet/>
      <dgm:spPr/>
      <dgm:t>
        <a:bodyPr/>
        <a:lstStyle/>
        <a:p>
          <a:endParaRPr lang="de-CH"/>
        </a:p>
      </dgm:t>
    </dgm:pt>
    <dgm:pt modelId="{2C6986EC-8619-477A-B2C1-D2C2D2729801}" type="sibTrans" cxnId="{178C96F0-1A89-4968-98E0-7ED02DFF55BC}">
      <dgm:prSet/>
      <dgm:spPr/>
      <dgm:t>
        <a:bodyPr/>
        <a:lstStyle/>
        <a:p>
          <a:endParaRPr lang="de-CH"/>
        </a:p>
      </dgm:t>
    </dgm:pt>
    <dgm:pt modelId="{6F05B7B3-C103-4643-9D43-F466FAFE6AAB}">
      <dgm:prSet phldrT="[Text]" custT="1"/>
      <dgm:spPr>
        <a:solidFill>
          <a:srgbClr val="FFC000"/>
        </a:solidFill>
      </dgm:spPr>
      <dgm:t>
        <a:bodyPr/>
        <a:lstStyle/>
        <a:p>
          <a:r>
            <a:rPr lang="de-CH" sz="1400" b="1" dirty="0" smtClean="0"/>
            <a:t>Transactional environment</a:t>
          </a:r>
          <a:endParaRPr lang="de-CH" sz="1400" b="1" dirty="0"/>
        </a:p>
      </dgm:t>
    </dgm:pt>
    <dgm:pt modelId="{D373FD17-66FB-41EE-912C-3D6C997A5385}" type="parTrans" cxnId="{D04F68C2-52A7-4DFA-ABB1-4FFEF5EFE100}">
      <dgm:prSet/>
      <dgm:spPr/>
      <dgm:t>
        <a:bodyPr/>
        <a:lstStyle/>
        <a:p>
          <a:endParaRPr lang="de-CH"/>
        </a:p>
      </dgm:t>
    </dgm:pt>
    <dgm:pt modelId="{C18A1337-4943-434D-AD3F-1467807F2C9E}" type="sibTrans" cxnId="{D04F68C2-52A7-4DFA-ABB1-4FFEF5EFE100}">
      <dgm:prSet/>
      <dgm:spPr/>
      <dgm:t>
        <a:bodyPr/>
        <a:lstStyle/>
        <a:p>
          <a:endParaRPr lang="de-CH"/>
        </a:p>
      </dgm:t>
    </dgm:pt>
    <dgm:pt modelId="{E2364932-DADB-4DDC-BF3D-D9B3182C2518}">
      <dgm:prSet phldrT="[Text]" custT="1"/>
      <dgm:spPr/>
      <dgm:t>
        <a:bodyPr/>
        <a:lstStyle/>
        <a:p>
          <a:r>
            <a:rPr lang="de-CH" sz="1400" b="1" dirty="0" smtClean="0"/>
            <a:t>Policy space</a:t>
          </a:r>
        </a:p>
        <a:p>
          <a:r>
            <a:rPr lang="de-CH" sz="1500" b="1" dirty="0" smtClean="0"/>
            <a:t>Organisationalspace</a:t>
          </a:r>
          <a:endParaRPr lang="de-CH" sz="1500" b="1" dirty="0"/>
        </a:p>
      </dgm:t>
    </dgm:pt>
    <dgm:pt modelId="{DB70B0AF-3EDF-423B-BF38-E469F26028A0}" type="parTrans" cxnId="{5BFCA5A0-9C72-44E1-9BD2-22F049EA6EA3}">
      <dgm:prSet/>
      <dgm:spPr/>
      <dgm:t>
        <a:bodyPr/>
        <a:lstStyle/>
        <a:p>
          <a:endParaRPr lang="de-CH"/>
        </a:p>
      </dgm:t>
    </dgm:pt>
    <dgm:pt modelId="{F6DCB0C0-9F97-427D-9C76-E2811E2EF3F0}" type="sibTrans" cxnId="{5BFCA5A0-9C72-44E1-9BD2-22F049EA6EA3}">
      <dgm:prSet/>
      <dgm:spPr/>
      <dgm:t>
        <a:bodyPr/>
        <a:lstStyle/>
        <a:p>
          <a:endParaRPr lang="de-CH"/>
        </a:p>
      </dgm:t>
    </dgm:pt>
    <dgm:pt modelId="{E73D0E93-3710-489E-A5CD-76746A9EC520}" type="pres">
      <dgm:prSet presAssocID="{1D240AEE-DA84-4424-8396-D18E650DA2C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6C20A241-F4EC-4F62-9DE5-B9F5DB3B0F66}" type="pres">
      <dgm:prSet presAssocID="{1D240AEE-DA84-4424-8396-D18E650DA2CC}" presName="comp1" presStyleCnt="0"/>
      <dgm:spPr/>
    </dgm:pt>
    <dgm:pt modelId="{0F773858-0D50-4448-8B49-33F063D3C0E7}" type="pres">
      <dgm:prSet presAssocID="{1D240AEE-DA84-4424-8396-D18E650DA2CC}" presName="circle1" presStyleLbl="node1" presStyleIdx="0" presStyleCnt="3"/>
      <dgm:spPr/>
      <dgm:t>
        <a:bodyPr/>
        <a:lstStyle/>
        <a:p>
          <a:endParaRPr lang="de-CH"/>
        </a:p>
      </dgm:t>
    </dgm:pt>
    <dgm:pt modelId="{6EF6A5BA-1D4D-4D86-93D5-93228DEF4C44}" type="pres">
      <dgm:prSet presAssocID="{1D240AEE-DA84-4424-8396-D18E650DA2CC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9EDDBA09-2D89-447C-A3A5-33557A6E0219}" type="pres">
      <dgm:prSet presAssocID="{1D240AEE-DA84-4424-8396-D18E650DA2CC}" presName="comp2" presStyleCnt="0"/>
      <dgm:spPr/>
    </dgm:pt>
    <dgm:pt modelId="{A2D56635-32F3-4CDA-B5E6-A26EED417C85}" type="pres">
      <dgm:prSet presAssocID="{1D240AEE-DA84-4424-8396-D18E650DA2CC}" presName="circle2" presStyleLbl="node1" presStyleIdx="1" presStyleCnt="3"/>
      <dgm:spPr/>
      <dgm:t>
        <a:bodyPr/>
        <a:lstStyle/>
        <a:p>
          <a:endParaRPr lang="de-CH"/>
        </a:p>
      </dgm:t>
    </dgm:pt>
    <dgm:pt modelId="{24F1935C-A2BE-49AD-8A62-F066B204E429}" type="pres">
      <dgm:prSet presAssocID="{1D240AEE-DA84-4424-8396-D18E650DA2CC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  <dgm:pt modelId="{0D847F14-EC4D-44F9-99D1-10AFDEE1D5B7}" type="pres">
      <dgm:prSet presAssocID="{1D240AEE-DA84-4424-8396-D18E650DA2CC}" presName="comp3" presStyleCnt="0"/>
      <dgm:spPr/>
    </dgm:pt>
    <dgm:pt modelId="{24DED6AB-6273-4F38-BEC8-A97EA0237FB0}" type="pres">
      <dgm:prSet presAssocID="{1D240AEE-DA84-4424-8396-D18E650DA2CC}" presName="circle3" presStyleLbl="node1" presStyleIdx="2" presStyleCnt="3"/>
      <dgm:spPr/>
      <dgm:t>
        <a:bodyPr/>
        <a:lstStyle/>
        <a:p>
          <a:endParaRPr lang="de-CH"/>
        </a:p>
      </dgm:t>
    </dgm:pt>
    <dgm:pt modelId="{BAAA3A37-4917-46A1-AB92-411BB23FF165}" type="pres">
      <dgm:prSet presAssocID="{1D240AEE-DA84-4424-8396-D18E650DA2CC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CH"/>
        </a:p>
      </dgm:t>
    </dgm:pt>
  </dgm:ptLst>
  <dgm:cxnLst>
    <dgm:cxn modelId="{C866E4BC-EF36-48F5-9A26-2310BFAAADF2}" type="presOf" srcId="{1D240AEE-DA84-4424-8396-D18E650DA2CC}" destId="{E73D0E93-3710-489E-A5CD-76746A9EC520}" srcOrd="0" destOrd="0" presId="urn:microsoft.com/office/officeart/2005/8/layout/venn2"/>
    <dgm:cxn modelId="{31327E10-F3BB-4A84-A30B-1FDBA081B9FE}" type="presOf" srcId="{1FFDF99C-0398-4B7C-949F-99697D7A6964}" destId="{6EF6A5BA-1D4D-4D86-93D5-93228DEF4C44}" srcOrd="1" destOrd="0" presId="urn:microsoft.com/office/officeart/2005/8/layout/venn2"/>
    <dgm:cxn modelId="{427C3EF5-BAD5-4086-B367-1078C64FF0B5}" type="presOf" srcId="{6F05B7B3-C103-4643-9D43-F466FAFE6AAB}" destId="{24F1935C-A2BE-49AD-8A62-F066B204E429}" srcOrd="1" destOrd="0" presId="urn:microsoft.com/office/officeart/2005/8/layout/venn2"/>
    <dgm:cxn modelId="{222BDA43-D25B-42E1-AFB4-BF6F0AC30A25}" type="presOf" srcId="{6F05B7B3-C103-4643-9D43-F466FAFE6AAB}" destId="{A2D56635-32F3-4CDA-B5E6-A26EED417C85}" srcOrd="0" destOrd="0" presId="urn:microsoft.com/office/officeart/2005/8/layout/venn2"/>
    <dgm:cxn modelId="{D04F68C2-52A7-4DFA-ABB1-4FFEF5EFE100}" srcId="{1D240AEE-DA84-4424-8396-D18E650DA2CC}" destId="{6F05B7B3-C103-4643-9D43-F466FAFE6AAB}" srcOrd="1" destOrd="0" parTransId="{D373FD17-66FB-41EE-912C-3D6C997A5385}" sibTransId="{C18A1337-4943-434D-AD3F-1467807F2C9E}"/>
    <dgm:cxn modelId="{178C96F0-1A89-4968-98E0-7ED02DFF55BC}" srcId="{1D240AEE-DA84-4424-8396-D18E650DA2CC}" destId="{1FFDF99C-0398-4B7C-949F-99697D7A6964}" srcOrd="0" destOrd="0" parTransId="{CCFFBCF9-6577-4842-B215-D8F941E079F3}" sibTransId="{2C6986EC-8619-477A-B2C1-D2C2D2729801}"/>
    <dgm:cxn modelId="{6A71A7C1-F307-4AD1-9F52-20B927B952D7}" type="presOf" srcId="{E2364932-DADB-4DDC-BF3D-D9B3182C2518}" destId="{24DED6AB-6273-4F38-BEC8-A97EA0237FB0}" srcOrd="0" destOrd="0" presId="urn:microsoft.com/office/officeart/2005/8/layout/venn2"/>
    <dgm:cxn modelId="{5BFCA5A0-9C72-44E1-9BD2-22F049EA6EA3}" srcId="{1D240AEE-DA84-4424-8396-D18E650DA2CC}" destId="{E2364932-DADB-4DDC-BF3D-D9B3182C2518}" srcOrd="2" destOrd="0" parTransId="{DB70B0AF-3EDF-423B-BF38-E469F26028A0}" sibTransId="{F6DCB0C0-9F97-427D-9C76-E2811E2EF3F0}"/>
    <dgm:cxn modelId="{6917815A-C494-4320-9440-3472762ED7F6}" type="presOf" srcId="{1FFDF99C-0398-4B7C-949F-99697D7A6964}" destId="{0F773858-0D50-4448-8B49-33F063D3C0E7}" srcOrd="0" destOrd="0" presId="urn:microsoft.com/office/officeart/2005/8/layout/venn2"/>
    <dgm:cxn modelId="{BC0220B3-EEED-45D5-A2D7-4DA0BFADD429}" type="presOf" srcId="{E2364932-DADB-4DDC-BF3D-D9B3182C2518}" destId="{BAAA3A37-4917-46A1-AB92-411BB23FF165}" srcOrd="1" destOrd="0" presId="urn:microsoft.com/office/officeart/2005/8/layout/venn2"/>
    <dgm:cxn modelId="{242A59E9-DA08-498B-8FA1-AC762CD743EE}" type="presParOf" srcId="{E73D0E93-3710-489E-A5CD-76746A9EC520}" destId="{6C20A241-F4EC-4F62-9DE5-B9F5DB3B0F66}" srcOrd="0" destOrd="0" presId="urn:microsoft.com/office/officeart/2005/8/layout/venn2"/>
    <dgm:cxn modelId="{CAAEC1BE-E53C-4698-AB5D-F3953B658D30}" type="presParOf" srcId="{6C20A241-F4EC-4F62-9DE5-B9F5DB3B0F66}" destId="{0F773858-0D50-4448-8B49-33F063D3C0E7}" srcOrd="0" destOrd="0" presId="urn:microsoft.com/office/officeart/2005/8/layout/venn2"/>
    <dgm:cxn modelId="{5947F752-8592-446A-AF17-F2A9680FD0AB}" type="presParOf" srcId="{6C20A241-F4EC-4F62-9DE5-B9F5DB3B0F66}" destId="{6EF6A5BA-1D4D-4D86-93D5-93228DEF4C44}" srcOrd="1" destOrd="0" presId="urn:microsoft.com/office/officeart/2005/8/layout/venn2"/>
    <dgm:cxn modelId="{C3D3FABC-003E-4221-B4C7-1AC84EED66E8}" type="presParOf" srcId="{E73D0E93-3710-489E-A5CD-76746A9EC520}" destId="{9EDDBA09-2D89-447C-A3A5-33557A6E0219}" srcOrd="1" destOrd="0" presId="urn:microsoft.com/office/officeart/2005/8/layout/venn2"/>
    <dgm:cxn modelId="{96BB4A4D-68B1-4934-8B4C-736F24870BCA}" type="presParOf" srcId="{9EDDBA09-2D89-447C-A3A5-33557A6E0219}" destId="{A2D56635-32F3-4CDA-B5E6-A26EED417C85}" srcOrd="0" destOrd="0" presId="urn:microsoft.com/office/officeart/2005/8/layout/venn2"/>
    <dgm:cxn modelId="{3C447F35-543F-43C3-BA84-AE047FFD5C3E}" type="presParOf" srcId="{9EDDBA09-2D89-447C-A3A5-33557A6E0219}" destId="{24F1935C-A2BE-49AD-8A62-F066B204E429}" srcOrd="1" destOrd="0" presId="urn:microsoft.com/office/officeart/2005/8/layout/venn2"/>
    <dgm:cxn modelId="{CAD57A4A-673C-4490-A759-4DB494A51EA1}" type="presParOf" srcId="{E73D0E93-3710-489E-A5CD-76746A9EC520}" destId="{0D847F14-EC4D-44F9-99D1-10AFDEE1D5B7}" srcOrd="2" destOrd="0" presId="urn:microsoft.com/office/officeart/2005/8/layout/venn2"/>
    <dgm:cxn modelId="{2C3B1B1A-7F87-47DA-BF18-3AAD1087EC0F}" type="presParOf" srcId="{0D847F14-EC4D-44F9-99D1-10AFDEE1D5B7}" destId="{24DED6AB-6273-4F38-BEC8-A97EA0237FB0}" srcOrd="0" destOrd="0" presId="urn:microsoft.com/office/officeart/2005/8/layout/venn2"/>
    <dgm:cxn modelId="{023C0628-E6B8-4058-9824-8DED7DA7826B}" type="presParOf" srcId="{0D847F14-EC4D-44F9-99D1-10AFDEE1D5B7}" destId="{BAAA3A37-4917-46A1-AB92-411BB23FF16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773858-0D50-4448-8B49-33F063D3C0E7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600" b="1" kern="1200" dirty="0" smtClean="0"/>
            <a:t>Contextual Environment</a:t>
          </a:r>
          <a:endParaRPr lang="de-CH" sz="1600" b="1" kern="1200" dirty="0"/>
        </a:p>
      </dsp:txBody>
      <dsp:txXfrm>
        <a:off x="3323887" y="226298"/>
        <a:ext cx="1581824" cy="678894"/>
      </dsp:txXfrm>
    </dsp:sp>
    <dsp:sp modelId="{A2D56635-32F3-4CDA-B5E6-A26EED417C85}">
      <dsp:nvSpPr>
        <dsp:cNvPr id="0" name=""/>
        <dsp:cNvSpPr/>
      </dsp:nvSpPr>
      <dsp:spPr>
        <a:xfrm>
          <a:off x="2417563" y="1131490"/>
          <a:ext cx="3394472" cy="339447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b="1" kern="1200" dirty="0" smtClean="0"/>
            <a:t>Transactional environment</a:t>
          </a:r>
          <a:endParaRPr lang="de-CH" sz="1400" b="1" kern="1200" dirty="0"/>
        </a:p>
      </dsp:txBody>
      <dsp:txXfrm>
        <a:off x="3323887" y="1343645"/>
        <a:ext cx="1581824" cy="636463"/>
      </dsp:txXfrm>
    </dsp:sp>
    <dsp:sp modelId="{24DED6AB-6273-4F38-BEC8-A97EA0237FB0}">
      <dsp:nvSpPr>
        <dsp:cNvPr id="0" name=""/>
        <dsp:cNvSpPr/>
      </dsp:nvSpPr>
      <dsp:spPr>
        <a:xfrm>
          <a:off x="2983309" y="2262981"/>
          <a:ext cx="2262981" cy="226298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400" b="1" kern="1200" dirty="0" smtClean="0"/>
            <a:t>Policy space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1500" b="1" kern="1200" dirty="0" smtClean="0"/>
            <a:t>Organisationalspace</a:t>
          </a:r>
          <a:endParaRPr lang="de-CH" sz="1500" b="1" kern="1200" dirty="0"/>
        </a:p>
      </dsp:txBody>
      <dsp:txXfrm>
        <a:off x="3314715" y="2828726"/>
        <a:ext cx="1600169" cy="1131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3" y="2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t" anchorCtr="0" compatLnSpc="1">
            <a:prstTxWarp prst="textNoShape">
              <a:avLst/>
            </a:prstTxWarp>
          </a:bodyPr>
          <a:lstStyle>
            <a:lvl1pPr defTabSz="876448">
              <a:spcBef>
                <a:spcPct val="20000"/>
              </a:spcBef>
              <a:buFont typeface="Wingdings" pitchFamily="2" charset="2"/>
              <a:buChar char="•"/>
              <a:defRPr sz="1200"/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14839" y="2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t" anchorCtr="0" compatLnSpc="1">
            <a:prstTxWarp prst="textNoShape">
              <a:avLst/>
            </a:prstTxWarp>
          </a:bodyPr>
          <a:lstStyle>
            <a:lvl1pPr algn="r" defTabSz="876448">
              <a:spcBef>
                <a:spcPct val="20000"/>
              </a:spcBef>
              <a:buFont typeface="Wingdings" pitchFamily="2" charset="2"/>
              <a:buChar char="•"/>
              <a:defRPr sz="1200"/>
            </a:lvl1pPr>
          </a:lstStyle>
          <a:p>
            <a:pPr>
              <a:defRPr/>
            </a:pPr>
            <a:fld id="{B3B7B030-15DB-4A41-98DF-1223E9A73C96}" type="datetimeFigureOut">
              <a:rPr lang="en-US"/>
              <a:pPr>
                <a:defRPr/>
              </a:pPr>
              <a:t>2/13/2016</a:t>
            </a:fld>
            <a:endParaRPr lang="en-N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3" y="9371105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b" anchorCtr="0" compatLnSpc="1">
            <a:prstTxWarp prst="textNoShape">
              <a:avLst/>
            </a:prstTxWarp>
          </a:bodyPr>
          <a:lstStyle>
            <a:lvl1pPr defTabSz="876448">
              <a:spcBef>
                <a:spcPct val="20000"/>
              </a:spcBef>
              <a:buFont typeface="Wingdings" pitchFamily="2" charset="2"/>
              <a:buChar char="•"/>
              <a:defRPr sz="1200"/>
            </a:lvl1pPr>
          </a:lstStyle>
          <a:p>
            <a:pPr>
              <a:defRPr/>
            </a:pPr>
            <a:endParaRPr lang="en-N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14839" y="9371105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b" anchorCtr="0" compatLnSpc="1">
            <a:prstTxWarp prst="textNoShape">
              <a:avLst/>
            </a:prstTxWarp>
          </a:bodyPr>
          <a:lstStyle>
            <a:lvl1pPr algn="r" defTabSz="876448">
              <a:spcBef>
                <a:spcPct val="20000"/>
              </a:spcBef>
              <a:buFont typeface="Wingdings" pitchFamily="2" charset="2"/>
              <a:buChar char="•"/>
              <a:defRPr sz="1200"/>
            </a:lvl1pPr>
          </a:lstStyle>
          <a:p>
            <a:pPr>
              <a:defRPr/>
            </a:pPr>
            <a:fld id="{252012FB-066F-4914-A382-3C66BAD226EF}" type="slidenum">
              <a:rPr lang="en-NZ"/>
              <a:pPr>
                <a:defRPr/>
              </a:pPr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78750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t" anchorCtr="0" compatLnSpc="1">
            <a:prstTxWarp prst="textNoShape">
              <a:avLst/>
            </a:prstTxWarp>
          </a:bodyPr>
          <a:lstStyle>
            <a:lvl1pPr defTabSz="876448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839" y="2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t" anchorCtr="0" compatLnSpc="1">
            <a:prstTxWarp prst="textNoShape">
              <a:avLst/>
            </a:prstTxWarp>
          </a:bodyPr>
          <a:lstStyle>
            <a:lvl1pPr algn="r" defTabSz="876448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8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8188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7133"/>
            <a:ext cx="5388610" cy="4439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371105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b" anchorCtr="0" compatLnSpc="1">
            <a:prstTxWarp prst="textNoShape">
              <a:avLst/>
            </a:prstTxWarp>
          </a:bodyPr>
          <a:lstStyle>
            <a:lvl1pPr defTabSz="876448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839" y="9371105"/>
            <a:ext cx="2919356" cy="493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97" tIns="47449" rIns="94897" bIns="47449" numCol="1" anchor="b" anchorCtr="0" compatLnSpc="1">
            <a:prstTxWarp prst="textNoShape">
              <a:avLst/>
            </a:prstTxWarp>
          </a:bodyPr>
          <a:lstStyle>
            <a:lvl1pPr algn="r" defTabSz="876448">
              <a:defRPr sz="1200"/>
            </a:lvl1pPr>
          </a:lstStyle>
          <a:p>
            <a:pPr>
              <a:defRPr/>
            </a:pPr>
            <a:fld id="{DBE93594-2CAC-46CD-8FAA-7D377AA947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2624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E93594-2CAC-46CD-8FAA-7D377AA9474A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987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 userDrawn="1"/>
        </p:nvSpPr>
        <p:spPr bwMode="auto">
          <a:xfrm>
            <a:off x="250825" y="4797425"/>
            <a:ext cx="58340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3200" dirty="0">
              <a:solidFill>
                <a:srgbClr val="0F4E96"/>
              </a:solidFill>
              <a:latin typeface="Times New Roman" pitchFamily="18" charset="0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 userDrawn="1"/>
        </p:nvSpPr>
        <p:spPr bwMode="auto">
          <a:xfrm>
            <a:off x="250825" y="4797425"/>
            <a:ext cx="5834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3200" dirty="0">
              <a:solidFill>
                <a:srgbClr val="0F4E96"/>
              </a:solidFill>
              <a:latin typeface="Times New Roman" pitchFamily="18" charset="0"/>
            </a:endParaRPr>
          </a:p>
        </p:txBody>
      </p:sp>
      <p:pic>
        <p:nvPicPr>
          <p:cNvPr id="5" name="Picture 4" descr="WN-SS PP Intro Convenor Slide 15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745" y="154639"/>
            <a:ext cx="8726012" cy="6543587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1196076" y="6069721"/>
            <a:ext cx="5078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600" dirty="0" smtClean="0">
                <a:solidFill>
                  <a:srgbClr val="0070C0"/>
                </a:solidFill>
                <a:latin typeface="Open Sans Light"/>
                <a:cs typeface="Open Sans Light"/>
              </a:rPr>
              <a:t>otago.ac.nz/uowsummerschool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en Sans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0"/>
            <a:ext cx="2051050" cy="659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0"/>
            <a:ext cx="6003925" cy="659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050" y="0"/>
            <a:ext cx="6624638" cy="955675"/>
          </a:xfrm>
        </p:spPr>
        <p:txBody>
          <a:bodyPr/>
          <a:lstStyle>
            <a:lvl1pPr>
              <a:defRPr>
                <a:latin typeface="Open Sans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196975"/>
            <a:ext cx="8207375" cy="26241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8313" y="3973513"/>
            <a:ext cx="8207375" cy="2624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050" y="0"/>
            <a:ext cx="6624638" cy="955675"/>
          </a:xfrm>
        </p:spPr>
        <p:txBody>
          <a:bodyPr/>
          <a:lstStyle>
            <a:lvl1pPr>
              <a:defRPr>
                <a:latin typeface="Open Sans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196975"/>
            <a:ext cx="4027487" cy="5400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27488" cy="5400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5280" y="132080"/>
            <a:ext cx="6039168" cy="945515"/>
          </a:xfrm>
        </p:spPr>
        <p:txBody>
          <a:bodyPr/>
          <a:lstStyle>
            <a:lvl1pPr>
              <a:defRPr sz="4000">
                <a:latin typeface="Open Sans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196975"/>
            <a:ext cx="4027487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27488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1000" y="0"/>
            <a:ext cx="7213600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0"/>
            <a:ext cx="6807200" cy="1066800"/>
          </a:xfrm>
        </p:spPr>
        <p:txBody>
          <a:bodyPr anchor="ctr"/>
          <a:lstStyle>
            <a:lvl1pPr algn="l">
              <a:defRPr sz="4000" b="0">
                <a:latin typeface="Open Sans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60500"/>
            <a:ext cx="5111750" cy="4665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1619250" y="0"/>
            <a:ext cx="6000750" cy="1057275"/>
          </a:xfrm>
          <a:prstGeom prst="rect">
            <a:avLst/>
          </a:prstGeom>
          <a:gradFill rotWithShape="0">
            <a:gsLst>
              <a:gs pos="0">
                <a:srgbClr val="FEC20F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 dirty="0">
              <a:latin typeface="Times New Roman" pitchFamily="18" charset="0"/>
            </a:endParaRPr>
          </a:p>
        </p:txBody>
      </p:sp>
      <p:sp>
        <p:nvSpPr>
          <p:cNvPr id="80384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885950" y="81280"/>
            <a:ext cx="5642610" cy="894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80384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96975"/>
            <a:ext cx="82073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 smtClean="0"/>
          </a:p>
        </p:txBody>
      </p:sp>
      <p:pic>
        <p:nvPicPr>
          <p:cNvPr id="803845" name="Picture 55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619250" cy="106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FF4AC-F6A7-4059-A554-9883295A2BE7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 descr="C:\Users\losigna\AppData\Local\Microsoft\Windows\Temporary Internet Files\Content.Outlook\SYCNONZC\WHO_WPRO_BLUE%20logo_jpg.jpg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33362"/>
            <a:ext cx="15240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6" r:id="rId2"/>
    <p:sldLayoutId id="2147483665" r:id="rId3"/>
    <p:sldLayoutId id="2147483664" r:id="rId4"/>
    <p:sldLayoutId id="2147483663" r:id="rId5"/>
    <p:sldLayoutId id="2147483662" r:id="rId6"/>
    <p:sldLayoutId id="2147483661" r:id="rId7"/>
    <p:sldLayoutId id="2147483660" r:id="rId8"/>
    <p:sldLayoutId id="2147483659" r:id="rId9"/>
    <p:sldLayoutId id="2147483658" r:id="rId10"/>
    <p:sldLayoutId id="2147483657" r:id="rId11"/>
    <p:sldLayoutId id="2147483656" r:id="rId12"/>
    <p:sldLayoutId id="214748365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0" i="0" baseline="0">
          <a:solidFill>
            <a:schemeClr val="tx1"/>
          </a:solidFill>
          <a:latin typeface="Open Sans Ligh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E4D9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E4D9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E4D9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E4D9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E4D9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E4D9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E4D9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0E4D9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Tx/>
        <a:buSzPct val="75000"/>
        <a:buFont typeface="Arial" panose="020B0604020202020204" pitchFamily="34" charset="0"/>
        <a:buChar char="•"/>
        <a:defRPr sz="3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Tx/>
        <a:buSzPct val="80000"/>
        <a:buFont typeface="Calibri" panose="020F0502020204030204" pitchFamily="34" charset="0"/>
        <a:buChar char="-"/>
        <a:defRPr sz="28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Tx/>
        <a:buSzPct val="65000"/>
        <a:buFont typeface="Arial" panose="020B0604020202020204" pitchFamily="34" charset="0"/>
        <a:buChar char="•"/>
        <a:defRPr sz="2400">
          <a:solidFill>
            <a:schemeClr val="tx1"/>
          </a:solidFill>
          <a:latin typeface="Calibri" panose="020F050202020403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Tx/>
        <a:buSzPct val="70000"/>
        <a:buFont typeface="Calibri" panose="020F0502020204030204" pitchFamily="34" charset="0"/>
        <a:buChar char="-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Tx/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E4D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E4D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E4D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E4D96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8300" y="2298700"/>
            <a:ext cx="8204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7</a:t>
            </a:r>
            <a:r>
              <a:rPr lang="en-US" sz="4800" dirty="0" smtClean="0"/>
              <a:t>. The Role of Non-Governmental Stakeholders</a:t>
            </a:r>
            <a:endParaRPr lang="en-US" sz="4800" dirty="0">
              <a:latin typeface="Open Sans Ligh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8300" y="4152900"/>
            <a:ext cx="58293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 smtClean="0">
                <a:latin typeface="Open Sans Light"/>
              </a:rPr>
              <a:t>Carmel Williams, Manager</a:t>
            </a:r>
          </a:p>
          <a:p>
            <a:r>
              <a:rPr lang="en-NZ" sz="2800" dirty="0" smtClean="0">
                <a:latin typeface="Open Sans Light"/>
              </a:rPr>
              <a:t>Strategic Partnerships</a:t>
            </a:r>
          </a:p>
          <a:p>
            <a:r>
              <a:rPr lang="en-NZ" sz="2800" dirty="0" smtClean="0">
                <a:latin typeface="Open Sans Light"/>
              </a:rPr>
              <a:t>Public Health Services</a:t>
            </a:r>
          </a:p>
          <a:p>
            <a:r>
              <a:rPr lang="en-NZ" sz="2800" dirty="0" smtClean="0">
                <a:latin typeface="Open Sans Light"/>
              </a:rPr>
              <a:t>SA Health</a:t>
            </a:r>
            <a:endParaRPr lang="en-US" sz="2800" dirty="0">
              <a:latin typeface="Open Sans Ligh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300" y="317500"/>
            <a:ext cx="582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solidFill>
                  <a:srgbClr val="0070C0"/>
                </a:solidFill>
                <a:latin typeface="Open Sans Light"/>
              </a:rPr>
              <a:t>Health in All Policies</a:t>
            </a:r>
            <a:endParaRPr lang="en-US" dirty="0">
              <a:solidFill>
                <a:srgbClr val="0070C0"/>
              </a:solidFill>
              <a:latin typeface="Open Sans Light"/>
            </a:endParaRPr>
          </a:p>
        </p:txBody>
      </p:sp>
      <p:pic>
        <p:nvPicPr>
          <p:cNvPr id="6" name="Picture 2" descr="C:\Users\losigna\AppData\Local\Microsoft\Windows\Temporary Internet Files\Content.Outlook\SYCNONZC\WHO_WPRO_BLUE%20logo_jp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119" y="919479"/>
            <a:ext cx="2387601" cy="925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solidFill>
                  <a:srgbClr val="FF0000"/>
                </a:solidFill>
              </a:rPr>
              <a:t>Balancing Pros and cons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27113" y="1209675"/>
            <a:ext cx="8207375" cy="5400675"/>
          </a:xfrm>
        </p:spPr>
        <p:txBody>
          <a:bodyPr>
            <a:normAutofit/>
          </a:bodyPr>
          <a:lstStyle/>
          <a:p>
            <a:r>
              <a:rPr lang="en-US" dirty="0" smtClean="0"/>
              <a:t>Two central elements to consider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efficiency versus legitimacy</a:t>
            </a:r>
            <a:r>
              <a:rPr lang="en-US" dirty="0" smtClean="0"/>
              <a:t>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comprehensive multi-stakeholder process can give a high legitimacy to an initiative, but it also entails significant transaction costs. </a:t>
            </a:r>
          </a:p>
          <a:p>
            <a:r>
              <a:rPr lang="en-US" dirty="0" smtClean="0"/>
              <a:t>The more stakeholders at the table, the more difficult and time-consuming the process can be to come to a common understanding and position.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4635500" y="6356350"/>
            <a:ext cx="13843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Kickbusch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678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600" b="1" dirty="0" smtClean="0">
                <a:solidFill>
                  <a:srgbClr val="FF0000"/>
                </a:solidFill>
              </a:rPr>
              <a:t>Legitimacy and Efficiency </a:t>
            </a:r>
            <a:endParaRPr lang="de-CH" sz="3600" b="1" dirty="0">
              <a:solidFill>
                <a:srgbClr val="FF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Kickbusch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00201"/>
            <a:ext cx="7231075" cy="4253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5386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0800"/>
            <a:ext cx="6872288" cy="955675"/>
          </a:xfrm>
        </p:spPr>
        <p:txBody>
          <a:bodyPr/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Deciding on who to involve</a:t>
            </a:r>
            <a:endParaRPr lang="en-GB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points:</a:t>
            </a:r>
          </a:p>
          <a:p>
            <a:r>
              <a:rPr lang="en-GB" dirty="0" smtClean="0"/>
              <a:t>Knowledge of the issue/policy</a:t>
            </a:r>
          </a:p>
          <a:p>
            <a:r>
              <a:rPr lang="en-GB" dirty="0" smtClean="0"/>
              <a:t>Interests related to the policy</a:t>
            </a:r>
          </a:p>
          <a:p>
            <a:r>
              <a:rPr lang="en-GB" dirty="0" smtClean="0"/>
              <a:t>Position for or against the policy</a:t>
            </a:r>
          </a:p>
          <a:p>
            <a:r>
              <a:rPr lang="en-GB" dirty="0" smtClean="0"/>
              <a:t>Potential alliances with other stakeholders</a:t>
            </a:r>
          </a:p>
          <a:p>
            <a:r>
              <a:rPr lang="en-GB" dirty="0" smtClean="0"/>
              <a:t>Ability to affect the policy process through power or leadership  (formal/informal)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K</a:t>
            </a:r>
            <a:r>
              <a:rPr lang="en-GB" dirty="0" smtClean="0"/>
              <a:t>ickbusch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55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solidFill>
                  <a:srgbClr val="FF0000"/>
                </a:solidFill>
              </a:rPr>
              <a:t> Influence</a:t>
            </a:r>
            <a:endParaRPr lang="de-CH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8313" y="1235075"/>
            <a:ext cx="8207375" cy="540067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A stakeholder refers to an individual, group or organization that has a direct or indirect interest or stake in a particular organization;</a:t>
            </a:r>
          </a:p>
          <a:p>
            <a:r>
              <a:rPr lang="en-US" dirty="0" smtClean="0"/>
              <a:t>that is</a:t>
            </a:r>
            <a:r>
              <a:rPr lang="en-US" b="1" dirty="0" smtClean="0"/>
              <a:t>, a given action has the ability to influence the organization's actions, decisions and policies to achieve results</a:t>
            </a:r>
            <a:endParaRPr lang="de-CH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Kickbusch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4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5613" y="1171575"/>
            <a:ext cx="8207375" cy="5400675"/>
          </a:xfrm>
        </p:spPr>
        <p:txBody>
          <a:bodyPr>
            <a:normAutofit/>
          </a:bodyPr>
          <a:lstStyle/>
          <a:p>
            <a:r>
              <a:rPr lang="de-CH" b="1" dirty="0" smtClean="0"/>
              <a:t>Selecting participation </a:t>
            </a:r>
          </a:p>
          <a:p>
            <a:pPr lvl="1"/>
            <a:r>
              <a:rPr lang="de-CH" dirty="0" smtClean="0"/>
              <a:t>Who is in and who is out</a:t>
            </a:r>
          </a:p>
          <a:p>
            <a:pPr lvl="1"/>
            <a:r>
              <a:rPr lang="de-CH" dirty="0" smtClean="0"/>
              <a:t>Large versus small……</a:t>
            </a:r>
          </a:p>
          <a:p>
            <a:endParaRPr lang="de-CH" dirty="0" smtClean="0"/>
          </a:p>
          <a:p>
            <a:r>
              <a:rPr lang="de-CH" b="1" dirty="0" smtClean="0"/>
              <a:t>Balancing membership </a:t>
            </a:r>
            <a:r>
              <a:rPr lang="de-CH" dirty="0" smtClean="0"/>
              <a:t>and </a:t>
            </a:r>
            <a:r>
              <a:rPr lang="de-CH" b="1" dirty="0" smtClean="0"/>
              <a:t>Leadership</a:t>
            </a:r>
            <a:r>
              <a:rPr lang="de-CH" dirty="0" smtClean="0"/>
              <a:t> </a:t>
            </a:r>
          </a:p>
          <a:p>
            <a:pPr lvl="1"/>
            <a:r>
              <a:rPr lang="de-CH" dirty="0"/>
              <a:t>C</a:t>
            </a:r>
            <a:r>
              <a:rPr lang="de-CH" dirty="0" smtClean="0"/>
              <a:t>ivil society? Business? </a:t>
            </a:r>
          </a:p>
          <a:p>
            <a:pPr lvl="1"/>
            <a:r>
              <a:rPr lang="de-CH" dirty="0" smtClean="0"/>
              <a:t>Inclusiveness</a:t>
            </a:r>
            <a:r>
              <a:rPr lang="de-CH" dirty="0"/>
              <a:t> </a:t>
            </a:r>
            <a:r>
              <a:rPr lang="de-CH" dirty="0" smtClean="0"/>
              <a:t>x manageability</a:t>
            </a:r>
          </a:p>
          <a:p>
            <a:pPr lvl="1"/>
            <a:r>
              <a:rPr lang="de-CH" dirty="0" smtClean="0"/>
              <a:t> Roles and function. Eg Vice chair......</a:t>
            </a:r>
          </a:p>
          <a:p>
            <a:pPr lvl="1"/>
            <a:endParaRPr lang="de-CH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CH" b="1" dirty="0" smtClean="0">
                <a:solidFill>
                  <a:srgbClr val="FF0000"/>
                </a:solidFill>
              </a:rPr>
              <a:t>Points to consider</a:t>
            </a:r>
            <a:endParaRPr lang="de-CH" b="1" dirty="0">
              <a:solidFill>
                <a:srgbClr val="FF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Kickbusch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0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err="1" smtClean="0">
                <a:solidFill>
                  <a:srgbClr val="FF0000"/>
                </a:solidFill>
              </a:rPr>
              <a:t>Stakeholder</a:t>
            </a:r>
            <a:r>
              <a:rPr lang="de-CH" b="1" dirty="0" smtClean="0">
                <a:solidFill>
                  <a:srgbClr val="FF0000"/>
                </a:solidFill>
              </a:rPr>
              <a:t> </a:t>
            </a:r>
            <a:r>
              <a:rPr lang="de-CH" b="1" dirty="0" err="1" smtClean="0">
                <a:solidFill>
                  <a:srgbClr val="FF0000"/>
                </a:solidFill>
              </a:rPr>
              <a:t>analysis</a:t>
            </a:r>
            <a:endParaRPr lang="de-CH" b="1" dirty="0">
              <a:solidFill>
                <a:srgbClr val="FF0000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Kickbusch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2100" y="1485900"/>
            <a:ext cx="5638800" cy="463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174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kern="1200" dirty="0" smtClean="0">
                <a:solidFill>
                  <a:srgbClr val="C00000"/>
                </a:solidFill>
              </a:rPr>
              <a:t/>
            </a:r>
            <a:br>
              <a:rPr lang="en-US" b="1" kern="1200" dirty="0" smtClean="0">
                <a:solidFill>
                  <a:srgbClr val="C00000"/>
                </a:solidFill>
              </a:rPr>
            </a:br>
            <a:r>
              <a:rPr lang="en-US" b="1" kern="1200" dirty="0" smtClean="0">
                <a:solidFill>
                  <a:srgbClr val="C00000"/>
                </a:solidFill>
              </a:rPr>
              <a:t>Wicked Problems</a:t>
            </a:r>
            <a:br>
              <a:rPr lang="en-US" b="1" kern="1200" dirty="0" smtClean="0">
                <a:solidFill>
                  <a:srgbClr val="C00000"/>
                </a:solidFill>
              </a:rPr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7513" y="981075"/>
            <a:ext cx="8207375" cy="5400675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Wicked problems are socially defined </a:t>
            </a:r>
          </a:p>
          <a:p>
            <a:endParaRPr lang="en-US" dirty="0" smtClean="0"/>
          </a:p>
          <a:p>
            <a:r>
              <a:rPr lang="en-US" dirty="0" smtClean="0"/>
              <a:t>So </a:t>
            </a:r>
            <a:r>
              <a:rPr lang="en-US" b="1" dirty="0" smtClean="0"/>
              <a:t>getting the “whole system in the room” </a:t>
            </a:r>
            <a:r>
              <a:rPr lang="en-US" dirty="0" smtClean="0"/>
              <a:t>to enable people to learn from one another is both useful and necessary. </a:t>
            </a:r>
          </a:p>
          <a:p>
            <a:endParaRPr lang="en-US" dirty="0" smtClean="0"/>
          </a:p>
          <a:p>
            <a:r>
              <a:rPr lang="en-US" dirty="0" smtClean="0"/>
              <a:t>Social learning is more likely to be successful if it evolves as stakeholders meet, interact, and inform one another’s actions.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3213100" y="6356350"/>
            <a:ext cx="28067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K</a:t>
            </a:r>
            <a:r>
              <a:rPr lang="en-GB" dirty="0" smtClean="0"/>
              <a:t>ickbusch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37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5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Kickbusch</a:t>
            </a:r>
            <a:endParaRPr lang="de-DE" dirty="0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127000"/>
            <a:ext cx="7200900" cy="809625"/>
          </a:xfrm>
          <a:noFill/>
          <a:ln/>
        </p:spPr>
        <p:txBody>
          <a:bodyPr>
            <a:normAutofit fontScale="90000"/>
          </a:bodyPr>
          <a:lstStyle/>
          <a:p>
            <a:r>
              <a:rPr lang="en-AU" sz="3400" b="1" dirty="0">
                <a:solidFill>
                  <a:srgbClr val="FF0000"/>
                </a:solidFill>
              </a:rPr>
              <a:t>The 21st century approach to          governance for health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55750" y="1901825"/>
            <a:ext cx="3451225" cy="4076700"/>
          </a:xfr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endParaRPr lang="en-AU" sz="2200"/>
          </a:p>
          <a:p>
            <a:endParaRPr lang="en-AU" sz="2200"/>
          </a:p>
          <a:p>
            <a:pPr>
              <a:buFont typeface="Wingdings" pitchFamily="2" charset="2"/>
              <a:buNone/>
            </a:pPr>
            <a:r>
              <a:rPr lang="en-AU" sz="2000" b="1"/>
              <a:t>    </a:t>
            </a:r>
          </a:p>
          <a:p>
            <a:pPr>
              <a:buFont typeface="Wingdings" pitchFamily="2" charset="2"/>
              <a:buNone/>
            </a:pPr>
            <a:r>
              <a:rPr lang="en-AU" sz="2000" b="1"/>
              <a:t>Interconnected forms of government</a:t>
            </a:r>
          </a:p>
        </p:txBody>
      </p:sp>
      <p:sp>
        <p:nvSpPr>
          <p:cNvPr id="2324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76825" y="1628775"/>
            <a:ext cx="3803650" cy="3932238"/>
          </a:xfrm>
          <a:gradFill rotWithShape="0">
            <a:gsLst>
              <a:gs pos="0">
                <a:srgbClr val="FFFF00"/>
              </a:gs>
              <a:gs pos="100000">
                <a:schemeClr val="bg1"/>
              </a:gs>
            </a:gsLst>
            <a:lin ang="5400000" scaled="1"/>
          </a:gradFill>
        </p:spPr>
        <p:txBody>
          <a:bodyPr/>
          <a:lstStyle/>
          <a:p>
            <a:endParaRPr lang="en-AU" sz="3500"/>
          </a:p>
          <a:p>
            <a:pPr>
              <a:buFont typeface="Wingdings" pitchFamily="2" charset="2"/>
              <a:buNone/>
            </a:pPr>
            <a:r>
              <a:rPr lang="en-AU" sz="3000" b="1"/>
              <a:t>  </a:t>
            </a:r>
          </a:p>
          <a:p>
            <a:pPr>
              <a:buFont typeface="Wingdings" pitchFamily="2" charset="2"/>
              <a:buNone/>
            </a:pPr>
            <a:r>
              <a:rPr lang="en-AU" sz="2200" b="1"/>
              <a:t>    New strategic relationships</a:t>
            </a:r>
          </a:p>
        </p:txBody>
      </p:sp>
      <p:sp>
        <p:nvSpPr>
          <p:cNvPr id="232453" name="Oval 5"/>
          <p:cNvSpPr>
            <a:spLocks noChangeArrowheads="1"/>
          </p:cNvSpPr>
          <p:nvPr/>
        </p:nvSpPr>
        <p:spPr bwMode="auto">
          <a:xfrm>
            <a:off x="2555875" y="4076700"/>
            <a:ext cx="4870450" cy="1447800"/>
          </a:xfrm>
          <a:prstGeom prst="ellipse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AU" sz="2400" b="1"/>
              <a:t>Citizens</a:t>
            </a:r>
            <a:r>
              <a:rPr lang="en-AU" sz="2000" b="1"/>
              <a:t> </a:t>
            </a:r>
          </a:p>
          <a:p>
            <a:pPr algn="ctr"/>
            <a:r>
              <a:rPr lang="en-AU" sz="2000" b="1"/>
              <a:t>voice and participation</a:t>
            </a:r>
          </a:p>
        </p:txBody>
      </p:sp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539750" y="5445125"/>
            <a:ext cx="8199438" cy="671513"/>
          </a:xfrm>
          <a:prstGeom prst="rect">
            <a:avLst/>
          </a:prstGeom>
          <a:solidFill>
            <a:srgbClr val="ECFAA4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de-CH"/>
          </a:p>
          <a:p>
            <a:r>
              <a:rPr lang="de-CH" sz="2000"/>
              <a:t>SOCIAL DETERMINANTS          EQUITY                 SUSTAINABILITY</a:t>
            </a:r>
            <a:endParaRPr lang="de-DE" sz="2000"/>
          </a:p>
        </p:txBody>
      </p:sp>
      <p:sp>
        <p:nvSpPr>
          <p:cNvPr id="232455" name="Oval 7"/>
          <p:cNvSpPr>
            <a:spLocks noChangeArrowheads="1"/>
          </p:cNvSpPr>
          <p:nvPr/>
        </p:nvSpPr>
        <p:spPr bwMode="auto">
          <a:xfrm>
            <a:off x="2051050" y="1628775"/>
            <a:ext cx="5256213" cy="1008063"/>
          </a:xfrm>
          <a:prstGeom prst="ellipse">
            <a:avLst/>
          </a:prstGeom>
          <a:solidFill>
            <a:srgbClr val="ECFAA4"/>
          </a:solidFill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de-CH">
                <a:latin typeface="Verdana" pitchFamily="34" charset="0"/>
              </a:rPr>
              <a:t>Overall societal goals</a:t>
            </a:r>
            <a:endParaRPr lang="de-DE">
              <a:latin typeface="Verdana" pitchFamily="34" charset="0"/>
            </a:endParaRPr>
          </a:p>
        </p:txBody>
      </p:sp>
      <p:sp>
        <p:nvSpPr>
          <p:cNvPr id="232456" name="Text Box 8"/>
          <p:cNvSpPr txBox="1">
            <a:spLocks noChangeArrowheads="1"/>
          </p:cNvSpPr>
          <p:nvPr/>
        </p:nvSpPr>
        <p:spPr bwMode="auto">
          <a:xfrm>
            <a:off x="468313" y="1431925"/>
            <a:ext cx="8424862" cy="366713"/>
          </a:xfrm>
          <a:prstGeom prst="rect">
            <a:avLst/>
          </a:prstGeom>
          <a:gradFill rotWithShape="1">
            <a:gsLst>
              <a:gs pos="0">
                <a:srgbClr val="FFE5FD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/>
              <a:t>                                              Global Commitments</a:t>
            </a:r>
            <a:endParaRPr lang="de-DE"/>
          </a:p>
        </p:txBody>
      </p:sp>
      <p:sp>
        <p:nvSpPr>
          <p:cNvPr id="232457" name="AutoShape 9"/>
          <p:cNvSpPr>
            <a:spLocks noChangeArrowheads="1"/>
          </p:cNvSpPr>
          <p:nvPr/>
        </p:nvSpPr>
        <p:spPr bwMode="auto">
          <a:xfrm>
            <a:off x="611188" y="2565400"/>
            <a:ext cx="485775" cy="2438400"/>
          </a:xfrm>
          <a:prstGeom prst="upDownArrow">
            <a:avLst>
              <a:gd name="adj1" fmla="val 50000"/>
              <a:gd name="adj2" fmla="val 1003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52042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kern="1200" dirty="0" smtClean="0">
                <a:solidFill>
                  <a:srgbClr val="C00000"/>
                </a:solidFill>
              </a:rPr>
              <a:t>Stakeholders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Regardless of reform, revitalization and a technological revolution, </a:t>
            </a:r>
            <a:r>
              <a:rPr lang="en-US" b="1" dirty="0" smtClean="0"/>
              <a:t>the reality is that in many developing countries, at least in the foreseeable future, government alone will be unable to develop sufficient capacity to offer basic services to citizens. </a:t>
            </a:r>
            <a:endParaRPr lang="de-CH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Yet </a:t>
            </a:r>
            <a:r>
              <a:rPr lang="en-US" dirty="0"/>
              <a:t>the experience of the past decades vividly demonstrates that </a:t>
            </a:r>
            <a:r>
              <a:rPr lang="en-US" b="1" dirty="0"/>
              <a:t>market forces alone </a:t>
            </a:r>
            <a:r>
              <a:rPr lang="en-US" dirty="0"/>
              <a:t>will not produce enough public value either. </a:t>
            </a:r>
            <a:r>
              <a:rPr lang="en-US" dirty="0" smtClean="0"/>
              <a:t>(WEF)</a:t>
            </a:r>
            <a:endParaRPr lang="de-CH" dirty="0" smtClean="0"/>
          </a:p>
          <a:p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Kickbusch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7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z="3600" b="1" dirty="0" smtClean="0">
                <a:solidFill>
                  <a:srgbClr val="FF0000"/>
                </a:solidFill>
              </a:rPr>
              <a:t>Stakeholders: Who are they?</a:t>
            </a:r>
            <a:endParaRPr lang="de-CH" sz="3600" b="1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individual, group or business with a </a:t>
            </a:r>
            <a:r>
              <a:rPr lang="en-US" b="1" dirty="0" smtClean="0"/>
              <a:t>vested interest (a stake</a:t>
            </a:r>
            <a:r>
              <a:rPr lang="en-US" dirty="0" smtClean="0"/>
              <a:t>) in the success of an organization</a:t>
            </a:r>
          </a:p>
          <a:p>
            <a:r>
              <a:rPr lang="en-US" dirty="0" smtClean="0"/>
              <a:t>A stakeholder is typically concerned with an organization delivering intended results and meeting its financial objectives. </a:t>
            </a:r>
          </a:p>
          <a:p>
            <a:r>
              <a:rPr lang="en-US" dirty="0" smtClean="0"/>
              <a:t>A stakeholder can be one of two types</a:t>
            </a:r>
          </a:p>
          <a:p>
            <a:pPr lvl="1"/>
            <a:r>
              <a:rPr lang="en-US" b="1" dirty="0" smtClean="0"/>
              <a:t>internal (</a:t>
            </a:r>
            <a:r>
              <a:rPr lang="en-US" dirty="0" smtClean="0"/>
              <a:t>from within an organization) or </a:t>
            </a:r>
          </a:p>
          <a:p>
            <a:pPr lvl="1"/>
            <a:r>
              <a:rPr lang="en-US" b="1" dirty="0" smtClean="0"/>
              <a:t>external</a:t>
            </a:r>
            <a:r>
              <a:rPr lang="en-US" dirty="0" smtClean="0"/>
              <a:t> (outside of an organization).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334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 </a:t>
            </a:r>
            <a:r>
              <a:rPr lang="en-US" b="1" dirty="0">
                <a:solidFill>
                  <a:srgbClr val="FF0000"/>
                </a:solidFill>
              </a:rPr>
              <a:t>multi-stakeholder model</a:t>
            </a:r>
            <a:endParaRPr lang="de-CH" dirty="0">
              <a:solidFill>
                <a:srgbClr val="FF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is an organizational framework or structure which adopts </a:t>
            </a:r>
            <a:r>
              <a:rPr lang="en-US" dirty="0" smtClean="0"/>
              <a:t>the multi-stakeholder process of governance or policy making, which </a:t>
            </a:r>
            <a:r>
              <a:rPr lang="en-US" b="1" dirty="0" smtClean="0"/>
              <a:t>aims to bring together </a:t>
            </a:r>
            <a:r>
              <a:rPr lang="en-US" dirty="0" smtClean="0"/>
              <a:t>the primary stakeholders such as businesses, civil society, governments, research institutions and non-government organizations to cooperate and participate in the dialogue, decision making and implementation of </a:t>
            </a:r>
            <a:r>
              <a:rPr lang="en-US" b="1" dirty="0" smtClean="0"/>
              <a:t>solutions to common problems or goals. </a:t>
            </a:r>
          </a:p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Kickbusch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Stakeholder analysis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 process of systematically gathering and analysing qualitative information to determine whose interest should be taken into account when developing ………..Health in All Polices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err="1" smtClean="0"/>
              <a:t>Kickbush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416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>
                <a:solidFill>
                  <a:srgbClr val="FF0000"/>
                </a:solidFill>
              </a:rPr>
              <a:t>Action </a:t>
            </a:r>
            <a:r>
              <a:rPr lang="de-CH" b="1" dirty="0">
                <a:solidFill>
                  <a:srgbClr val="FF0000"/>
                </a:solidFill>
              </a:rPr>
              <a:t>S</a:t>
            </a:r>
            <a:r>
              <a:rPr lang="de-CH" b="1" dirty="0" smtClean="0">
                <a:solidFill>
                  <a:srgbClr val="FF0000"/>
                </a:solidFill>
              </a:rPr>
              <a:t>pace</a:t>
            </a:r>
            <a:endParaRPr lang="de-CH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928585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Kickbusch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87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Identifying stakeholders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Define the range of categories you need to involve</a:t>
            </a:r>
          </a:p>
          <a:p>
            <a:endParaRPr lang="en-GB" dirty="0"/>
          </a:p>
          <a:p>
            <a:r>
              <a:rPr lang="en-GB" dirty="0" smtClean="0"/>
              <a:t>Identify key stakeholders with in the categories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 rot="10800000" flipV="1">
            <a:off x="3670300" y="6235701"/>
            <a:ext cx="2895600" cy="304800"/>
          </a:xfrm>
          <a:prstGeom prst="rect">
            <a:avLst/>
          </a:prstGeom>
        </p:spPr>
        <p:txBody>
          <a:bodyPr/>
          <a:lstStyle/>
          <a:p>
            <a:r>
              <a:rPr lang="en-GB" dirty="0" smtClean="0"/>
              <a:t>Kickbusch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251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SS template 2015 - Course overview slides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•"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Char char="•"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A6C973A15EBF4987576045D572D064" ma:contentTypeVersion="0" ma:contentTypeDescription="Create a new document." ma:contentTypeScope="" ma:versionID="4949d9522351240d84bbb7b5299a621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3D131D-4F9A-4ACE-AE58-C0877E18F520}"/>
</file>

<file path=customXml/itemProps2.xml><?xml version="1.0" encoding="utf-8"?>
<ds:datastoreItem xmlns:ds="http://schemas.openxmlformats.org/officeDocument/2006/customXml" ds:itemID="{642DC535-EF4E-4639-875F-E0352E334907}"/>
</file>

<file path=customXml/itemProps3.xml><?xml version="1.0" encoding="utf-8"?>
<ds:datastoreItem xmlns:ds="http://schemas.openxmlformats.org/officeDocument/2006/customXml" ds:itemID="{8ACF5011-21C3-483E-B14D-5EE789EAE1D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559</Words>
  <Application>Microsoft Office PowerPoint</Application>
  <PresentationFormat>On-screen Show (4:3)</PresentationFormat>
  <Paragraphs>95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PHSS template 2015 - Course overview slides</vt:lpstr>
      <vt:lpstr>PowerPoint Presentation</vt:lpstr>
      <vt:lpstr> Wicked Problems </vt:lpstr>
      <vt:lpstr>The 21st century approach to          governance for health</vt:lpstr>
      <vt:lpstr>Stakeholders</vt:lpstr>
      <vt:lpstr>Stakeholders: Who are they?</vt:lpstr>
      <vt:lpstr>A multi-stakeholder model</vt:lpstr>
      <vt:lpstr>Stakeholder analysis</vt:lpstr>
      <vt:lpstr>Action Space</vt:lpstr>
      <vt:lpstr>Identifying stakeholders</vt:lpstr>
      <vt:lpstr>Balancing Pros and cons</vt:lpstr>
      <vt:lpstr>Legitimacy and Efficiency </vt:lpstr>
      <vt:lpstr>Deciding on who to involve</vt:lpstr>
      <vt:lpstr> Influence</vt:lpstr>
      <vt:lpstr>Points to consider</vt:lpstr>
      <vt:lpstr>Stakeholder analysis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7 - The role of non-governmental stakeholders - Carmel Williams</dc:title>
  <dc:creator>Glen</dc:creator>
  <cp:lastModifiedBy>Louise Signal</cp:lastModifiedBy>
  <cp:revision>51</cp:revision>
  <cp:lastPrinted>2016-02-13T10:00:00Z</cp:lastPrinted>
  <dcterms:created xsi:type="dcterms:W3CDTF">2015-01-20T08:19:04Z</dcterms:created>
  <dcterms:modified xsi:type="dcterms:W3CDTF">2016-02-13T10:09:43Z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  <property fmtid="{D5CDD505-2E9C-101B-9397-08002B2CF9AE}" pid="3" name="ContentTypeId">
    <vt:lpwstr>0x01010028A6C973A15EBF4987576045D572D064</vt:lpwstr>
  </property>
</Properties>
</file>