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7.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6.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2.xml" ContentType="application/vnd.openxmlformats-officedocument.presentationml.notesSlide+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2.xml" ContentType="application/vnd.openxmlformats-officedocument.presentationml.slideLayout+xml"/>
  <Override PartName="/ppt/notesSlides/notesSlide3.xml" ContentType="application/vnd.openxmlformats-officedocument.presentationml.notesSlide+xml"/>
  <Override PartName="/ppt/slideLayouts/slideLayout3.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77" r:id="rId2"/>
    <p:sldId id="264" r:id="rId3"/>
    <p:sldId id="269" r:id="rId4"/>
    <p:sldId id="273" r:id="rId5"/>
    <p:sldId id="257" r:id="rId6"/>
    <p:sldId id="268" r:id="rId7"/>
    <p:sldId id="260" r:id="rId8"/>
    <p:sldId id="261" r:id="rId9"/>
    <p:sldId id="270" r:id="rId10"/>
    <p:sldId id="274" r:id="rId11"/>
    <p:sldId id="258" r:id="rId12"/>
    <p:sldId id="259" r:id="rId13"/>
    <p:sldId id="265" r:id="rId14"/>
    <p:sldId id="275" r:id="rId15"/>
    <p:sldId id="266" r:id="rId16"/>
    <p:sldId id="276" r:id="rId17"/>
    <p:sldId id="267" r:id="rId18"/>
    <p:sldId id="271" r:id="rId19"/>
    <p:sldId id="272" r:id="rId20"/>
    <p:sldId id="262" r:id="rId21"/>
    <p:sldId id="26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362"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 Id="rId30"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DD75F3-38AE-424D-8383-11ADFE3F9F31}" type="datetimeFigureOut">
              <a:rPr lang="en-ZA" smtClean="0"/>
              <a:t>2015/12/02</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4345FC-D40C-4CC6-B965-1C0E7B88E9A3}" type="slidenum">
              <a:rPr lang="en-ZA" smtClean="0"/>
              <a:t>‹#›</a:t>
            </a:fld>
            <a:endParaRPr lang="en-ZA"/>
          </a:p>
        </p:txBody>
      </p:sp>
    </p:spTree>
    <p:extLst>
      <p:ext uri="{BB962C8B-B14F-4D97-AF65-F5344CB8AC3E}">
        <p14:creationId xmlns:p14="http://schemas.microsoft.com/office/powerpoint/2010/main" val="1240318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Notes to presenter: Session to be interactive</a:t>
            </a:r>
          </a:p>
          <a:p>
            <a:r>
              <a:rPr lang="en-ZA" dirty="0" smtClean="0"/>
              <a:t>Ask</a:t>
            </a:r>
            <a:r>
              <a:rPr lang="en-ZA" baseline="0" dirty="0" smtClean="0"/>
              <a:t> the questions, pause get a few opinions from participants, then move on to formally discuss the slides</a:t>
            </a:r>
            <a:endParaRPr lang="en-ZA" dirty="0"/>
          </a:p>
        </p:txBody>
      </p:sp>
      <p:sp>
        <p:nvSpPr>
          <p:cNvPr id="4" name="Slide Number Placeholder 3"/>
          <p:cNvSpPr>
            <a:spLocks noGrp="1"/>
          </p:cNvSpPr>
          <p:nvPr>
            <p:ph type="sldNum" sz="quarter" idx="10"/>
          </p:nvPr>
        </p:nvSpPr>
        <p:spPr/>
        <p:txBody>
          <a:bodyPr/>
          <a:lstStyle/>
          <a:p>
            <a:fld id="{644345FC-D40C-4CC6-B965-1C0E7B88E9A3}" type="slidenum">
              <a:rPr lang="en-ZA" smtClean="0"/>
              <a:t>2</a:t>
            </a:fld>
            <a:endParaRPr lang="en-ZA"/>
          </a:p>
        </p:txBody>
      </p:sp>
    </p:spTree>
    <p:extLst>
      <p:ext uri="{BB962C8B-B14F-4D97-AF65-F5344CB8AC3E}">
        <p14:creationId xmlns:p14="http://schemas.microsoft.com/office/powerpoint/2010/main" val="12529826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Not all stakeholders have the same importance</a:t>
            </a:r>
            <a:endParaRPr lang="en-ZA" dirty="0"/>
          </a:p>
        </p:txBody>
      </p:sp>
      <p:sp>
        <p:nvSpPr>
          <p:cNvPr id="4" name="Slide Number Placeholder 3"/>
          <p:cNvSpPr>
            <a:spLocks noGrp="1"/>
          </p:cNvSpPr>
          <p:nvPr>
            <p:ph type="sldNum" sz="quarter" idx="10"/>
          </p:nvPr>
        </p:nvSpPr>
        <p:spPr/>
        <p:txBody>
          <a:bodyPr/>
          <a:lstStyle/>
          <a:p>
            <a:fld id="{644345FC-D40C-4CC6-B965-1C0E7B88E9A3}" type="slidenum">
              <a:rPr lang="en-ZA" smtClean="0"/>
              <a:t>5</a:t>
            </a:fld>
            <a:endParaRPr lang="en-ZA"/>
          </a:p>
        </p:txBody>
      </p:sp>
    </p:spTree>
    <p:extLst>
      <p:ext uri="{BB962C8B-B14F-4D97-AF65-F5344CB8AC3E}">
        <p14:creationId xmlns:p14="http://schemas.microsoft.com/office/powerpoint/2010/main" val="32190228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Task: Using</a:t>
            </a:r>
            <a:r>
              <a:rPr lang="en-ZA" baseline="0" dirty="0" smtClean="0"/>
              <a:t> the example, work on these four questions and come up with a stakeholder analysis and answer </a:t>
            </a:r>
            <a:r>
              <a:rPr lang="en-ZA" baseline="0" smtClean="0"/>
              <a:t>the four how’s</a:t>
            </a:r>
            <a:endParaRPr lang="en-ZA"/>
          </a:p>
        </p:txBody>
      </p:sp>
      <p:sp>
        <p:nvSpPr>
          <p:cNvPr id="4" name="Slide Number Placeholder 3"/>
          <p:cNvSpPr>
            <a:spLocks noGrp="1"/>
          </p:cNvSpPr>
          <p:nvPr>
            <p:ph type="sldNum" sz="quarter" idx="10"/>
          </p:nvPr>
        </p:nvSpPr>
        <p:spPr/>
        <p:txBody>
          <a:bodyPr/>
          <a:lstStyle/>
          <a:p>
            <a:fld id="{644345FC-D40C-4CC6-B965-1C0E7B88E9A3}" type="slidenum">
              <a:rPr lang="en-ZA" smtClean="0"/>
              <a:t>21</a:t>
            </a:fld>
            <a:endParaRPr lang="en-ZA"/>
          </a:p>
        </p:txBody>
      </p:sp>
    </p:spTree>
    <p:extLst>
      <p:ext uri="{BB962C8B-B14F-4D97-AF65-F5344CB8AC3E}">
        <p14:creationId xmlns:p14="http://schemas.microsoft.com/office/powerpoint/2010/main" val="3058804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3AB575D5-D49F-47CA-A022-A759BA407784}" type="datetimeFigureOut">
              <a:rPr lang="en-ZA" smtClean="0"/>
              <a:t>2015/12/02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8B708C3-F3DE-4455-8EEC-44BA85294B0D}" type="slidenum">
              <a:rPr lang="en-ZA" smtClean="0"/>
              <a:t>‹#›</a:t>
            </a:fld>
            <a:endParaRPr lang="en-ZA"/>
          </a:p>
        </p:txBody>
      </p:sp>
    </p:spTree>
    <p:extLst>
      <p:ext uri="{BB962C8B-B14F-4D97-AF65-F5344CB8AC3E}">
        <p14:creationId xmlns:p14="http://schemas.microsoft.com/office/powerpoint/2010/main" val="4078152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3AB575D5-D49F-47CA-A022-A759BA407784}" type="datetimeFigureOut">
              <a:rPr lang="en-ZA" smtClean="0"/>
              <a:t>2015/12/02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8B708C3-F3DE-4455-8EEC-44BA85294B0D}" type="slidenum">
              <a:rPr lang="en-ZA" smtClean="0"/>
              <a:t>‹#›</a:t>
            </a:fld>
            <a:endParaRPr lang="en-ZA"/>
          </a:p>
        </p:txBody>
      </p:sp>
    </p:spTree>
    <p:extLst>
      <p:ext uri="{BB962C8B-B14F-4D97-AF65-F5344CB8AC3E}">
        <p14:creationId xmlns:p14="http://schemas.microsoft.com/office/powerpoint/2010/main" val="1608161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3AB575D5-D49F-47CA-A022-A759BA407784}" type="datetimeFigureOut">
              <a:rPr lang="en-ZA" smtClean="0"/>
              <a:t>2015/12/02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8B708C3-F3DE-4455-8EEC-44BA85294B0D}" type="slidenum">
              <a:rPr lang="en-ZA" smtClean="0"/>
              <a:t>‹#›</a:t>
            </a:fld>
            <a:endParaRPr lang="en-ZA"/>
          </a:p>
        </p:txBody>
      </p:sp>
    </p:spTree>
    <p:extLst>
      <p:ext uri="{BB962C8B-B14F-4D97-AF65-F5344CB8AC3E}">
        <p14:creationId xmlns:p14="http://schemas.microsoft.com/office/powerpoint/2010/main" val="3261977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3AB575D5-D49F-47CA-A022-A759BA407784}" type="datetimeFigureOut">
              <a:rPr lang="en-ZA" smtClean="0"/>
              <a:t>2015/12/02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8B708C3-F3DE-4455-8EEC-44BA85294B0D}" type="slidenum">
              <a:rPr lang="en-ZA" smtClean="0"/>
              <a:t>‹#›</a:t>
            </a:fld>
            <a:endParaRPr lang="en-ZA"/>
          </a:p>
        </p:txBody>
      </p:sp>
    </p:spTree>
    <p:extLst>
      <p:ext uri="{BB962C8B-B14F-4D97-AF65-F5344CB8AC3E}">
        <p14:creationId xmlns:p14="http://schemas.microsoft.com/office/powerpoint/2010/main" val="971127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B575D5-D49F-47CA-A022-A759BA407784}" type="datetimeFigureOut">
              <a:rPr lang="en-ZA" smtClean="0"/>
              <a:t>2015/12/02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8B708C3-F3DE-4455-8EEC-44BA85294B0D}" type="slidenum">
              <a:rPr lang="en-ZA" smtClean="0"/>
              <a:t>‹#›</a:t>
            </a:fld>
            <a:endParaRPr lang="en-ZA"/>
          </a:p>
        </p:txBody>
      </p:sp>
    </p:spTree>
    <p:extLst>
      <p:ext uri="{BB962C8B-B14F-4D97-AF65-F5344CB8AC3E}">
        <p14:creationId xmlns:p14="http://schemas.microsoft.com/office/powerpoint/2010/main" val="2557956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3AB575D5-D49F-47CA-A022-A759BA407784}" type="datetimeFigureOut">
              <a:rPr lang="en-ZA" smtClean="0"/>
              <a:t>2015/12/02</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78B708C3-F3DE-4455-8EEC-44BA85294B0D}" type="slidenum">
              <a:rPr lang="en-ZA" smtClean="0"/>
              <a:t>‹#›</a:t>
            </a:fld>
            <a:endParaRPr lang="en-ZA"/>
          </a:p>
        </p:txBody>
      </p:sp>
    </p:spTree>
    <p:extLst>
      <p:ext uri="{BB962C8B-B14F-4D97-AF65-F5344CB8AC3E}">
        <p14:creationId xmlns:p14="http://schemas.microsoft.com/office/powerpoint/2010/main" val="3722646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3AB575D5-D49F-47CA-A022-A759BA407784}" type="datetimeFigureOut">
              <a:rPr lang="en-ZA" smtClean="0"/>
              <a:t>2015/12/02</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78B708C3-F3DE-4455-8EEC-44BA85294B0D}" type="slidenum">
              <a:rPr lang="en-ZA" smtClean="0"/>
              <a:t>‹#›</a:t>
            </a:fld>
            <a:endParaRPr lang="en-ZA"/>
          </a:p>
        </p:txBody>
      </p:sp>
    </p:spTree>
    <p:extLst>
      <p:ext uri="{BB962C8B-B14F-4D97-AF65-F5344CB8AC3E}">
        <p14:creationId xmlns:p14="http://schemas.microsoft.com/office/powerpoint/2010/main" val="1688364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3AB575D5-D49F-47CA-A022-A759BA407784}" type="datetimeFigureOut">
              <a:rPr lang="en-ZA" smtClean="0"/>
              <a:t>2015/12/02</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78B708C3-F3DE-4455-8EEC-44BA85294B0D}" type="slidenum">
              <a:rPr lang="en-ZA" smtClean="0"/>
              <a:t>‹#›</a:t>
            </a:fld>
            <a:endParaRPr lang="en-ZA"/>
          </a:p>
        </p:txBody>
      </p:sp>
    </p:spTree>
    <p:extLst>
      <p:ext uri="{BB962C8B-B14F-4D97-AF65-F5344CB8AC3E}">
        <p14:creationId xmlns:p14="http://schemas.microsoft.com/office/powerpoint/2010/main" val="3143942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B575D5-D49F-47CA-A022-A759BA407784}" type="datetimeFigureOut">
              <a:rPr lang="en-ZA" smtClean="0"/>
              <a:t>2015/12/02</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78B708C3-F3DE-4455-8EEC-44BA85294B0D}" type="slidenum">
              <a:rPr lang="en-ZA" smtClean="0"/>
              <a:t>‹#›</a:t>
            </a:fld>
            <a:endParaRPr lang="en-ZA"/>
          </a:p>
        </p:txBody>
      </p:sp>
    </p:spTree>
    <p:extLst>
      <p:ext uri="{BB962C8B-B14F-4D97-AF65-F5344CB8AC3E}">
        <p14:creationId xmlns:p14="http://schemas.microsoft.com/office/powerpoint/2010/main" val="3628113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B575D5-D49F-47CA-A022-A759BA407784}" type="datetimeFigureOut">
              <a:rPr lang="en-ZA" smtClean="0"/>
              <a:t>2015/12/02</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78B708C3-F3DE-4455-8EEC-44BA85294B0D}" type="slidenum">
              <a:rPr lang="en-ZA" smtClean="0"/>
              <a:t>‹#›</a:t>
            </a:fld>
            <a:endParaRPr lang="en-ZA"/>
          </a:p>
        </p:txBody>
      </p:sp>
    </p:spTree>
    <p:extLst>
      <p:ext uri="{BB962C8B-B14F-4D97-AF65-F5344CB8AC3E}">
        <p14:creationId xmlns:p14="http://schemas.microsoft.com/office/powerpoint/2010/main" val="2302522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B575D5-D49F-47CA-A022-A759BA407784}" type="datetimeFigureOut">
              <a:rPr lang="en-ZA" smtClean="0"/>
              <a:t>2015/12/02</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78B708C3-F3DE-4455-8EEC-44BA85294B0D}" type="slidenum">
              <a:rPr lang="en-ZA" smtClean="0"/>
              <a:t>‹#›</a:t>
            </a:fld>
            <a:endParaRPr lang="en-ZA"/>
          </a:p>
        </p:txBody>
      </p:sp>
    </p:spTree>
    <p:extLst>
      <p:ext uri="{BB962C8B-B14F-4D97-AF65-F5344CB8AC3E}">
        <p14:creationId xmlns:p14="http://schemas.microsoft.com/office/powerpoint/2010/main" val="219430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B575D5-D49F-47CA-A022-A759BA407784}" type="datetimeFigureOut">
              <a:rPr lang="en-ZA" smtClean="0"/>
              <a:t>2015/12/02</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B708C3-F3DE-4455-8EEC-44BA85294B0D}" type="slidenum">
              <a:rPr lang="en-ZA" smtClean="0"/>
              <a:t>‹#›</a:t>
            </a:fld>
            <a:endParaRPr lang="en-ZA"/>
          </a:p>
        </p:txBody>
      </p:sp>
    </p:spTree>
    <p:extLst>
      <p:ext uri="{BB962C8B-B14F-4D97-AF65-F5344CB8AC3E}">
        <p14:creationId xmlns:p14="http://schemas.microsoft.com/office/powerpoint/2010/main" val="31222053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31364" t="19531" r="24775" b="57366"/>
          <a:stretch/>
        </p:blipFill>
        <p:spPr bwMode="auto">
          <a:xfrm>
            <a:off x="2362200" y="4910135"/>
            <a:ext cx="6553200" cy="1940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ubtitle 2"/>
          <p:cNvSpPr>
            <a:spLocks noGrp="1"/>
          </p:cNvSpPr>
          <p:nvPr>
            <p:ph type="subTitle" idx="1"/>
          </p:nvPr>
        </p:nvSpPr>
        <p:spPr>
          <a:xfrm>
            <a:off x="146248" y="3463243"/>
            <a:ext cx="8458200" cy="1752600"/>
          </a:xfrm>
        </p:spPr>
        <p:txBody>
          <a:bodyPr/>
          <a:lstStyle/>
          <a:p>
            <a:pPr algn="l"/>
            <a:r>
              <a:rPr lang="en-US" b="1" dirty="0" smtClean="0"/>
              <a:t>MODULE </a:t>
            </a:r>
            <a:r>
              <a:rPr lang="en-US" b="1" dirty="0"/>
              <a:t>7: The role of </a:t>
            </a:r>
            <a:r>
              <a:rPr lang="en-US" b="1" dirty="0" smtClean="0"/>
              <a:t>Non-government </a:t>
            </a:r>
            <a:r>
              <a:rPr lang="en-US" b="1" dirty="0"/>
              <a:t>stakeholders in </a:t>
            </a:r>
            <a:r>
              <a:rPr lang="en-US" b="1" dirty="0" err="1"/>
              <a:t>HiAP</a:t>
            </a:r>
            <a:r>
              <a:rPr lang="en-US" b="1" dirty="0"/>
              <a:t>/whole-of-society </a:t>
            </a:r>
            <a:r>
              <a:rPr lang="en-US" b="1" dirty="0" smtClean="0"/>
              <a:t>approach</a:t>
            </a:r>
          </a:p>
          <a:p>
            <a:pPr algn="l"/>
            <a:r>
              <a:rPr lang="en-US" b="1" dirty="0" err="1" smtClean="0">
                <a:solidFill>
                  <a:srgbClr val="00B0F0"/>
                </a:solidFill>
              </a:rPr>
              <a:t>Dr</a:t>
            </a:r>
            <a:r>
              <a:rPr lang="en-US" b="1" dirty="0" smtClean="0">
                <a:solidFill>
                  <a:srgbClr val="00B0F0"/>
                </a:solidFill>
              </a:rPr>
              <a:t> Taskeen Khan, WHO Pretoria</a:t>
            </a:r>
            <a:endParaRPr lang="en-GB" b="1" dirty="0">
              <a:solidFill>
                <a:srgbClr val="00B0F0"/>
              </a:solidFill>
            </a:endParaRPr>
          </a:p>
        </p:txBody>
      </p:sp>
      <p:sp>
        <p:nvSpPr>
          <p:cNvPr id="5" name="Wave 4"/>
          <p:cNvSpPr/>
          <p:nvPr/>
        </p:nvSpPr>
        <p:spPr>
          <a:xfrm>
            <a:off x="-42725" y="41142"/>
            <a:ext cx="9180511" cy="3574325"/>
          </a:xfrm>
          <a:prstGeom prst="wave">
            <a:avLst>
              <a:gd name="adj1" fmla="val 12500"/>
              <a:gd name="adj2" fmla="val 210"/>
            </a:avLst>
          </a:prstGeom>
          <a:solidFill>
            <a:srgbClr val="0099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Subtitle 2"/>
          <p:cNvSpPr txBox="1">
            <a:spLocks/>
          </p:cNvSpPr>
          <p:nvPr/>
        </p:nvSpPr>
        <p:spPr>
          <a:xfrm>
            <a:off x="478155" y="1916832"/>
            <a:ext cx="8513445" cy="111302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buNone/>
            </a:pPr>
            <a:endParaRPr lang="en-US" sz="2400" b="1" dirty="0" smtClean="0">
              <a:solidFill>
                <a:schemeClr val="accent5">
                  <a:lumMod val="40000"/>
                  <a:lumOff val="60000"/>
                </a:schemeClr>
              </a:solidFill>
              <a:latin typeface="Bodoni SvtyTwo ITC TT-Book"/>
              <a:ea typeface="Bodoni SvtyTwo ITC TT-Book"/>
              <a:cs typeface="Times New Roman" pitchFamily="18" charset="0"/>
            </a:endParaRPr>
          </a:p>
        </p:txBody>
      </p:sp>
      <p:pic>
        <p:nvPicPr>
          <p:cNvPr id="7" name="Picture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600200" y="610221"/>
            <a:ext cx="1134820" cy="1160611"/>
          </a:xfrm>
          <a:prstGeom prst="rect">
            <a:avLst/>
          </a:prstGeom>
          <a:solidFill>
            <a:srgbClr val="0099CC"/>
          </a:solidFill>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8155" y="5229199"/>
            <a:ext cx="1168936" cy="139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3059832" y="1453589"/>
            <a:ext cx="5544616" cy="584775"/>
          </a:xfrm>
          <a:prstGeom prst="rect">
            <a:avLst/>
          </a:prstGeom>
          <a:noFill/>
        </p:spPr>
        <p:txBody>
          <a:bodyPr wrap="square" rtlCol="0">
            <a:spAutoFit/>
          </a:bodyPr>
          <a:lstStyle/>
          <a:p>
            <a:r>
              <a:rPr lang="en-ZA" sz="3200" dirty="0" smtClean="0">
                <a:solidFill>
                  <a:schemeClr val="bg1"/>
                </a:solidFill>
              </a:rPr>
              <a:t>HEALTH IN POLICIES TRAINING</a:t>
            </a:r>
            <a:endParaRPr lang="en-ZA" sz="3200" dirty="0">
              <a:solidFill>
                <a:schemeClr val="bg1"/>
              </a:solidFill>
            </a:endParaRPr>
          </a:p>
        </p:txBody>
      </p:sp>
    </p:spTree>
    <p:extLst>
      <p:ext uri="{BB962C8B-B14F-4D97-AF65-F5344CB8AC3E}">
        <p14:creationId xmlns:p14="http://schemas.microsoft.com/office/powerpoint/2010/main" val="30780278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536" y="2564904"/>
            <a:ext cx="8229600" cy="1143000"/>
          </a:xfrm>
        </p:spPr>
        <p:txBody>
          <a:bodyPr>
            <a:noAutofit/>
          </a:bodyPr>
          <a:lstStyle/>
          <a:p>
            <a:r>
              <a:rPr lang="en-ZA" sz="3600" b="1" dirty="0" smtClean="0">
                <a:solidFill>
                  <a:srgbClr val="00B050"/>
                </a:solidFill>
              </a:rPr>
              <a:t>WHAT DO YOU THINK ARE THE ROLES OF NON-GOVERNMENT STAKEHOLDERS?</a:t>
            </a:r>
            <a:endParaRPr lang="en-ZA" sz="3600" b="1" dirty="0">
              <a:solidFill>
                <a:srgbClr val="00B050"/>
              </a:solidFill>
            </a:endParaRPr>
          </a:p>
        </p:txBody>
      </p:sp>
    </p:spTree>
    <p:extLst>
      <p:ext uri="{BB962C8B-B14F-4D97-AF65-F5344CB8AC3E}">
        <p14:creationId xmlns:p14="http://schemas.microsoft.com/office/powerpoint/2010/main" val="3494341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ZA" dirty="0" smtClean="0"/>
              <a:t>ROLES OF NGO</a:t>
            </a:r>
            <a:endParaRPr lang="en-ZA" dirty="0"/>
          </a:p>
        </p:txBody>
      </p:sp>
      <p:sp>
        <p:nvSpPr>
          <p:cNvPr id="3" name="Content Placeholder 2"/>
          <p:cNvSpPr>
            <a:spLocks noGrp="1"/>
          </p:cNvSpPr>
          <p:nvPr>
            <p:ph idx="1"/>
          </p:nvPr>
        </p:nvSpPr>
        <p:spPr>
          <a:xfrm>
            <a:off x="467544" y="1196752"/>
            <a:ext cx="8229600" cy="4525963"/>
          </a:xfrm>
        </p:spPr>
        <p:txBody>
          <a:bodyPr>
            <a:normAutofit fontScale="92500" lnSpcReduction="20000"/>
          </a:bodyPr>
          <a:lstStyle/>
          <a:p>
            <a:pPr marL="0" indent="0">
              <a:buNone/>
            </a:pPr>
            <a:r>
              <a:rPr lang="en-ZA" i="1" dirty="0" smtClean="0"/>
              <a:t>Support </a:t>
            </a:r>
            <a:r>
              <a:rPr lang="en-ZA" i="1" dirty="0"/>
              <a:t>the ability of community members to fully participate in community action for </a:t>
            </a:r>
            <a:r>
              <a:rPr lang="en-ZA" i="1" dirty="0" smtClean="0"/>
              <a:t>health</a:t>
            </a:r>
            <a:r>
              <a:rPr lang="en-ZA" dirty="0" smtClean="0"/>
              <a:t>; For </a:t>
            </a:r>
            <a:r>
              <a:rPr lang="en-ZA" dirty="0"/>
              <a:t>example</a:t>
            </a:r>
            <a:r>
              <a:rPr lang="en-ZA" dirty="0" smtClean="0"/>
              <a:t>,</a:t>
            </a:r>
          </a:p>
          <a:p>
            <a:pPr marL="0" indent="0">
              <a:buNone/>
            </a:pPr>
            <a:r>
              <a:rPr lang="en-ZA" dirty="0" smtClean="0"/>
              <a:t> </a:t>
            </a:r>
          </a:p>
          <a:p>
            <a:r>
              <a:rPr lang="en-ZA" dirty="0" smtClean="0"/>
              <a:t>Promoting </a:t>
            </a:r>
            <a:r>
              <a:rPr lang="en-ZA" dirty="0"/>
              <a:t>health and policy literacy; </a:t>
            </a:r>
            <a:endParaRPr lang="en-ZA" dirty="0" smtClean="0"/>
          </a:p>
          <a:p>
            <a:r>
              <a:rPr lang="en-ZA" dirty="0" smtClean="0"/>
              <a:t>Training </a:t>
            </a:r>
            <a:r>
              <a:rPr lang="en-ZA" dirty="0"/>
              <a:t>leaders in techniques to support and </a:t>
            </a:r>
            <a:r>
              <a:rPr lang="en-ZA" dirty="0" smtClean="0"/>
              <a:t>to enable </a:t>
            </a:r>
            <a:r>
              <a:rPr lang="en-ZA" dirty="0"/>
              <a:t>informed community participation, and engagement with decision-making; and </a:t>
            </a:r>
            <a:endParaRPr lang="en-ZA" dirty="0" smtClean="0"/>
          </a:p>
          <a:p>
            <a:r>
              <a:rPr lang="en-ZA" dirty="0" smtClean="0"/>
              <a:t>Implementing </a:t>
            </a:r>
            <a:r>
              <a:rPr lang="en-ZA" dirty="0"/>
              <a:t>and evaluating community action for health. </a:t>
            </a:r>
          </a:p>
          <a:p>
            <a:pPr marL="0" indent="0">
              <a:buNone/>
            </a:pPr>
            <a:endParaRPr lang="en-ZA" dirty="0"/>
          </a:p>
        </p:txBody>
      </p:sp>
    </p:spTree>
    <p:extLst>
      <p:ext uri="{BB962C8B-B14F-4D97-AF65-F5344CB8AC3E}">
        <p14:creationId xmlns:p14="http://schemas.microsoft.com/office/powerpoint/2010/main" val="29647190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25760"/>
            <a:ext cx="8229600" cy="1143000"/>
          </a:xfrm>
        </p:spPr>
        <p:txBody>
          <a:bodyPr/>
          <a:lstStyle/>
          <a:p>
            <a:r>
              <a:rPr lang="en-ZA" dirty="0" smtClean="0"/>
              <a:t>Continued…</a:t>
            </a:r>
            <a:endParaRPr lang="en-ZA" dirty="0"/>
          </a:p>
        </p:txBody>
      </p:sp>
      <p:sp>
        <p:nvSpPr>
          <p:cNvPr id="3" name="Content Placeholder 2"/>
          <p:cNvSpPr>
            <a:spLocks noGrp="1"/>
          </p:cNvSpPr>
          <p:nvPr>
            <p:ph idx="1"/>
          </p:nvPr>
        </p:nvSpPr>
        <p:spPr>
          <a:xfrm>
            <a:off x="467544" y="1268760"/>
            <a:ext cx="8229600" cy="4525963"/>
          </a:xfrm>
        </p:spPr>
        <p:txBody>
          <a:bodyPr>
            <a:normAutofit lnSpcReduction="10000"/>
          </a:bodyPr>
          <a:lstStyle/>
          <a:p>
            <a:r>
              <a:rPr lang="en-ZA" i="1" dirty="0" smtClean="0"/>
              <a:t>Build </a:t>
            </a:r>
            <a:r>
              <a:rPr lang="en-ZA" i="1" dirty="0"/>
              <a:t>on existing relationships at the local level </a:t>
            </a:r>
            <a:r>
              <a:rPr lang="en-ZA" dirty="0"/>
              <a:t>– for example, between local government and communities – to engage citizens in action across sectors. </a:t>
            </a:r>
            <a:endParaRPr lang="en-ZA" dirty="0" smtClean="0"/>
          </a:p>
          <a:p>
            <a:pPr marL="0" indent="0">
              <a:buNone/>
            </a:pPr>
            <a:endParaRPr lang="en-ZA" dirty="0"/>
          </a:p>
          <a:p>
            <a:r>
              <a:rPr lang="en-ZA" i="1" dirty="0" smtClean="0"/>
              <a:t>Identify </a:t>
            </a:r>
            <a:r>
              <a:rPr lang="en-ZA" i="1" dirty="0"/>
              <a:t>opportunities to engage non-state actors</a:t>
            </a:r>
            <a:r>
              <a:rPr lang="en-ZA" dirty="0"/>
              <a:t>, including the private sector, in regular policy dialogue to facilitate shared understanding of the health agenda. </a:t>
            </a:r>
          </a:p>
          <a:p>
            <a:endParaRPr lang="en-ZA" dirty="0"/>
          </a:p>
        </p:txBody>
      </p:sp>
    </p:spTree>
    <p:extLst>
      <p:ext uri="{BB962C8B-B14F-4D97-AF65-F5344CB8AC3E}">
        <p14:creationId xmlns:p14="http://schemas.microsoft.com/office/powerpoint/2010/main" val="3575467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756" y="0"/>
            <a:ext cx="8964488" cy="1143000"/>
          </a:xfrm>
        </p:spPr>
        <p:txBody>
          <a:bodyPr>
            <a:normAutofit fontScale="90000"/>
          </a:bodyPr>
          <a:lstStyle/>
          <a:p>
            <a:r>
              <a:rPr lang="en-ZA" dirty="0" smtClean="0"/>
              <a:t>BENEFITS OF STAKEHOLDER CONSULTATIONS</a:t>
            </a:r>
            <a:endParaRPr lang="en-ZA" dirty="0"/>
          </a:p>
        </p:txBody>
      </p:sp>
      <p:sp>
        <p:nvSpPr>
          <p:cNvPr id="3" name="Content Placeholder 2"/>
          <p:cNvSpPr>
            <a:spLocks noGrp="1"/>
          </p:cNvSpPr>
          <p:nvPr>
            <p:ph idx="1"/>
          </p:nvPr>
        </p:nvSpPr>
        <p:spPr>
          <a:xfrm>
            <a:off x="323528" y="1143000"/>
            <a:ext cx="8229600" cy="4525963"/>
          </a:xfrm>
        </p:spPr>
        <p:txBody>
          <a:bodyPr/>
          <a:lstStyle/>
          <a:p>
            <a:r>
              <a:rPr lang="en-ZA" dirty="0" smtClean="0"/>
              <a:t>Assessing </a:t>
            </a:r>
            <a:r>
              <a:rPr lang="en-ZA" dirty="0"/>
              <a:t>support and opposition to a </a:t>
            </a:r>
            <a:r>
              <a:rPr lang="en-ZA" dirty="0" smtClean="0"/>
              <a:t>policy</a:t>
            </a:r>
            <a:endParaRPr lang="en-ZA" dirty="0"/>
          </a:p>
          <a:p>
            <a:r>
              <a:rPr lang="en-ZA" dirty="0"/>
              <a:t>Giving government activities visibility and </a:t>
            </a:r>
            <a:r>
              <a:rPr lang="en-ZA" dirty="0" smtClean="0"/>
              <a:t>legitimacy</a:t>
            </a:r>
            <a:endParaRPr lang="en-ZA" dirty="0"/>
          </a:p>
          <a:p>
            <a:r>
              <a:rPr lang="en-ZA" dirty="0"/>
              <a:t>Empowering the </a:t>
            </a:r>
            <a:r>
              <a:rPr lang="en-ZA" dirty="0" smtClean="0"/>
              <a:t>marginalized </a:t>
            </a:r>
            <a:endParaRPr lang="en-ZA" dirty="0"/>
          </a:p>
          <a:p>
            <a:r>
              <a:rPr lang="en-ZA" dirty="0"/>
              <a:t>Increasing collaboration and more efficient use of </a:t>
            </a:r>
            <a:r>
              <a:rPr lang="en-ZA" dirty="0" smtClean="0"/>
              <a:t>resources</a:t>
            </a:r>
            <a:endParaRPr lang="en-ZA" dirty="0"/>
          </a:p>
          <a:p>
            <a:r>
              <a:rPr lang="en-ZA" dirty="0"/>
              <a:t>Ensuring the sustainability of interventions. </a:t>
            </a:r>
          </a:p>
          <a:p>
            <a:endParaRPr lang="en-ZA" dirty="0"/>
          </a:p>
        </p:txBody>
      </p:sp>
    </p:spTree>
    <p:extLst>
      <p:ext uri="{BB962C8B-B14F-4D97-AF65-F5344CB8AC3E}">
        <p14:creationId xmlns:p14="http://schemas.microsoft.com/office/powerpoint/2010/main" val="263219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420888"/>
            <a:ext cx="8229600" cy="1143000"/>
          </a:xfrm>
        </p:spPr>
        <p:txBody>
          <a:bodyPr>
            <a:normAutofit fontScale="90000"/>
          </a:bodyPr>
          <a:lstStyle/>
          <a:p>
            <a:r>
              <a:rPr lang="en-ZA" b="1" dirty="0" smtClean="0">
                <a:solidFill>
                  <a:srgbClr val="00B050"/>
                </a:solidFill>
              </a:rPr>
              <a:t>WHAT ARE THE CHALLENGES OF INVOLVING STAKEHOLDERS?</a:t>
            </a:r>
            <a:endParaRPr lang="en-ZA" b="1" dirty="0">
              <a:solidFill>
                <a:srgbClr val="00B050"/>
              </a:solidFill>
            </a:endParaRPr>
          </a:p>
        </p:txBody>
      </p:sp>
    </p:spTree>
    <p:extLst>
      <p:ext uri="{BB962C8B-B14F-4D97-AF65-F5344CB8AC3E}">
        <p14:creationId xmlns:p14="http://schemas.microsoft.com/office/powerpoint/2010/main" val="3777137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CHALLENGES OF STAKEHOLDER CONSULTATIONS</a:t>
            </a:r>
            <a:endParaRPr lang="en-ZA" dirty="0"/>
          </a:p>
        </p:txBody>
      </p:sp>
      <p:sp>
        <p:nvSpPr>
          <p:cNvPr id="3" name="Content Placeholder 2"/>
          <p:cNvSpPr>
            <a:spLocks noGrp="1"/>
          </p:cNvSpPr>
          <p:nvPr>
            <p:ph idx="1"/>
          </p:nvPr>
        </p:nvSpPr>
        <p:spPr>
          <a:xfrm>
            <a:off x="457200" y="1844824"/>
            <a:ext cx="8229600" cy="4525963"/>
          </a:xfrm>
        </p:spPr>
        <p:txBody>
          <a:bodyPr/>
          <a:lstStyle/>
          <a:p>
            <a:r>
              <a:rPr lang="en-ZA" dirty="0" smtClean="0"/>
              <a:t>Prolonging policy-making</a:t>
            </a:r>
            <a:endParaRPr lang="en-ZA" dirty="0"/>
          </a:p>
          <a:p>
            <a:r>
              <a:rPr lang="en-ZA" dirty="0" smtClean="0"/>
              <a:t>Increasing </a:t>
            </a:r>
            <a:r>
              <a:rPr lang="en-ZA" dirty="0"/>
              <a:t>costs of </a:t>
            </a:r>
            <a:r>
              <a:rPr lang="en-ZA" dirty="0" smtClean="0"/>
              <a:t>intervention </a:t>
            </a:r>
            <a:endParaRPr lang="en-ZA" dirty="0"/>
          </a:p>
          <a:p>
            <a:r>
              <a:rPr lang="en-ZA" dirty="0" smtClean="0"/>
              <a:t>Polarizing </a:t>
            </a:r>
            <a:r>
              <a:rPr lang="en-ZA" dirty="0"/>
              <a:t>interest </a:t>
            </a:r>
            <a:r>
              <a:rPr lang="en-ZA" dirty="0" smtClean="0"/>
              <a:t>groups</a:t>
            </a:r>
            <a:endParaRPr lang="en-ZA" dirty="0"/>
          </a:p>
          <a:p>
            <a:r>
              <a:rPr lang="en-ZA" dirty="0" smtClean="0"/>
              <a:t>Creating </a:t>
            </a:r>
            <a:r>
              <a:rPr lang="en-ZA" dirty="0"/>
              <a:t>unmanageable </a:t>
            </a:r>
            <a:r>
              <a:rPr lang="en-ZA" dirty="0" smtClean="0"/>
              <a:t>expectations </a:t>
            </a:r>
            <a:endParaRPr lang="en-ZA" dirty="0"/>
          </a:p>
          <a:p>
            <a:endParaRPr lang="en-ZA" dirty="0"/>
          </a:p>
        </p:txBody>
      </p:sp>
    </p:spTree>
    <p:extLst>
      <p:ext uri="{BB962C8B-B14F-4D97-AF65-F5344CB8AC3E}">
        <p14:creationId xmlns:p14="http://schemas.microsoft.com/office/powerpoint/2010/main" val="31703220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36912"/>
            <a:ext cx="8445624" cy="1143000"/>
          </a:xfrm>
        </p:spPr>
        <p:txBody>
          <a:bodyPr>
            <a:normAutofit fontScale="90000"/>
          </a:bodyPr>
          <a:lstStyle/>
          <a:p>
            <a:r>
              <a:rPr lang="en-ZA" b="1" dirty="0" smtClean="0">
                <a:solidFill>
                  <a:srgbClr val="00B050"/>
                </a:solidFill>
              </a:rPr>
              <a:t>WHAT PRINCIPLES SHOULD UNDERPIN STAKEHOLDER CONSULTATION?</a:t>
            </a:r>
            <a:endParaRPr lang="en-ZA" b="1" dirty="0">
              <a:solidFill>
                <a:srgbClr val="00B050"/>
              </a:solidFill>
            </a:endParaRPr>
          </a:p>
        </p:txBody>
      </p:sp>
    </p:spTree>
    <p:extLst>
      <p:ext uri="{BB962C8B-B14F-4D97-AF65-F5344CB8AC3E}">
        <p14:creationId xmlns:p14="http://schemas.microsoft.com/office/powerpoint/2010/main" val="27111231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PRINCIPLES OF STAKEHOLDER CONSULTATIONS</a:t>
            </a:r>
            <a:endParaRPr lang="en-ZA" dirty="0"/>
          </a:p>
        </p:txBody>
      </p:sp>
      <p:sp>
        <p:nvSpPr>
          <p:cNvPr id="3" name="Content Placeholder 2"/>
          <p:cNvSpPr>
            <a:spLocks noGrp="1"/>
          </p:cNvSpPr>
          <p:nvPr>
            <p:ph idx="1"/>
          </p:nvPr>
        </p:nvSpPr>
        <p:spPr/>
        <p:txBody>
          <a:bodyPr/>
          <a:lstStyle/>
          <a:p>
            <a:r>
              <a:rPr lang="en-ZA" dirty="0" smtClean="0"/>
              <a:t>Empowerment </a:t>
            </a:r>
            <a:endParaRPr lang="en-ZA" dirty="0"/>
          </a:p>
          <a:p>
            <a:r>
              <a:rPr lang="en-ZA" dirty="0" smtClean="0"/>
              <a:t>Accountability </a:t>
            </a:r>
            <a:endParaRPr lang="en-ZA" dirty="0"/>
          </a:p>
          <a:p>
            <a:r>
              <a:rPr lang="en-ZA" dirty="0" smtClean="0"/>
              <a:t>Transparency </a:t>
            </a:r>
            <a:endParaRPr lang="en-ZA" dirty="0"/>
          </a:p>
          <a:p>
            <a:r>
              <a:rPr lang="en-ZA" dirty="0" smtClean="0"/>
              <a:t>Cost-effectiveness</a:t>
            </a:r>
            <a:endParaRPr lang="en-ZA" dirty="0"/>
          </a:p>
          <a:p>
            <a:r>
              <a:rPr lang="en-ZA" dirty="0" smtClean="0"/>
              <a:t>Resources</a:t>
            </a:r>
            <a:endParaRPr lang="en-ZA" dirty="0"/>
          </a:p>
          <a:p>
            <a:endParaRPr lang="en-ZA" dirty="0"/>
          </a:p>
        </p:txBody>
      </p:sp>
    </p:spTree>
    <p:extLst>
      <p:ext uri="{BB962C8B-B14F-4D97-AF65-F5344CB8AC3E}">
        <p14:creationId xmlns:p14="http://schemas.microsoft.com/office/powerpoint/2010/main" val="34647279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073" y="7430"/>
            <a:ext cx="8229600" cy="1143000"/>
          </a:xfrm>
        </p:spPr>
        <p:txBody>
          <a:bodyPr>
            <a:normAutofit fontScale="90000"/>
          </a:bodyPr>
          <a:lstStyle/>
          <a:p>
            <a:r>
              <a:rPr lang="en-ZA" dirty="0" smtClean="0"/>
              <a:t>PURPOSE OF STAKEHOLDER ANALYSIS</a:t>
            </a:r>
            <a:endParaRPr lang="en-ZA" dirty="0"/>
          </a:p>
        </p:txBody>
      </p:sp>
      <p:sp>
        <p:nvSpPr>
          <p:cNvPr id="3" name="Content Placeholder 2"/>
          <p:cNvSpPr>
            <a:spLocks noGrp="1"/>
          </p:cNvSpPr>
          <p:nvPr>
            <p:ph idx="1"/>
          </p:nvPr>
        </p:nvSpPr>
        <p:spPr/>
        <p:txBody>
          <a:bodyPr>
            <a:normAutofit fontScale="92500" lnSpcReduction="20000"/>
          </a:bodyPr>
          <a:lstStyle/>
          <a:p>
            <a:r>
              <a:rPr lang="en-ZA" dirty="0" smtClean="0"/>
              <a:t>A </a:t>
            </a:r>
            <a:r>
              <a:rPr lang="en-ZA" dirty="0"/>
              <a:t>process of systematically gathering and assessing qualitative information about </a:t>
            </a:r>
            <a:r>
              <a:rPr lang="en-ZA" dirty="0" smtClean="0"/>
              <a:t>stakeholders. </a:t>
            </a:r>
          </a:p>
          <a:p>
            <a:r>
              <a:rPr lang="en-ZA" dirty="0" smtClean="0"/>
              <a:t>Helps </a:t>
            </a:r>
            <a:r>
              <a:rPr lang="en-ZA" dirty="0" smtClean="0"/>
              <a:t>to </a:t>
            </a:r>
            <a:r>
              <a:rPr lang="en-ZA" dirty="0"/>
              <a:t>categorize their relative importance as actors and </a:t>
            </a:r>
            <a:endParaRPr lang="en-ZA" dirty="0" smtClean="0"/>
          </a:p>
          <a:p>
            <a:r>
              <a:rPr lang="en-ZA" dirty="0" smtClean="0"/>
              <a:t>Helps to </a:t>
            </a:r>
            <a:r>
              <a:rPr lang="en-ZA" dirty="0" smtClean="0"/>
              <a:t>develop </a:t>
            </a:r>
            <a:r>
              <a:rPr lang="en-ZA" dirty="0"/>
              <a:t>strategies on how to involve them in the development and/or implementation a </a:t>
            </a:r>
            <a:r>
              <a:rPr lang="en-ZA" dirty="0" err="1"/>
              <a:t>HiAP</a:t>
            </a:r>
            <a:r>
              <a:rPr lang="en-ZA" dirty="0"/>
              <a:t> policy or </a:t>
            </a:r>
            <a:r>
              <a:rPr lang="en-ZA" dirty="0" smtClean="0"/>
              <a:t>programme</a:t>
            </a:r>
          </a:p>
          <a:p>
            <a:pPr marL="0" indent="0">
              <a:buNone/>
            </a:pPr>
            <a:endParaRPr lang="en-ZA" dirty="0" smtClean="0"/>
          </a:p>
          <a:p>
            <a:pPr marL="0" indent="0">
              <a:buNone/>
            </a:pPr>
            <a:r>
              <a:rPr lang="en-ZA" i="1" dirty="0" smtClean="0"/>
              <a:t>Many </a:t>
            </a:r>
            <a:r>
              <a:rPr lang="en-ZA" i="1" dirty="0"/>
              <a:t>templates and tools </a:t>
            </a:r>
            <a:r>
              <a:rPr lang="en-ZA" i="1" dirty="0" smtClean="0"/>
              <a:t>available for </a:t>
            </a:r>
            <a:r>
              <a:rPr lang="en-ZA" i="1" dirty="0"/>
              <a:t>analysing stakeholders but they share this essential </a:t>
            </a:r>
            <a:r>
              <a:rPr lang="en-ZA" i="1" dirty="0" smtClean="0"/>
              <a:t>purpose</a:t>
            </a:r>
            <a:endParaRPr lang="en-ZA" i="1" dirty="0"/>
          </a:p>
        </p:txBody>
      </p:sp>
    </p:spTree>
    <p:extLst>
      <p:ext uri="{BB962C8B-B14F-4D97-AF65-F5344CB8AC3E}">
        <p14:creationId xmlns:p14="http://schemas.microsoft.com/office/powerpoint/2010/main" val="35941035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7504" y="274638"/>
            <a:ext cx="9036496" cy="1143000"/>
          </a:xfrm>
        </p:spPr>
        <p:txBody>
          <a:bodyPr>
            <a:noAutofit/>
          </a:bodyPr>
          <a:lstStyle/>
          <a:p>
            <a:r>
              <a:rPr lang="en-ZA" sz="3200" dirty="0" smtClean="0"/>
              <a:t>STAKEHOLDER ANALYSIS EXAMPLE: MULTISECTORAL NUTRITION PROGRAMME IN NEPAL</a:t>
            </a:r>
            <a:endParaRPr lang="en-ZA" sz="32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894285"/>
            <a:ext cx="6607646" cy="496371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722731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Overview </a:t>
            </a:r>
            <a:endParaRPr lang="en-ZA" dirty="0"/>
          </a:p>
        </p:txBody>
      </p:sp>
      <p:sp>
        <p:nvSpPr>
          <p:cNvPr id="3" name="Content Placeholder 2"/>
          <p:cNvSpPr>
            <a:spLocks noGrp="1"/>
          </p:cNvSpPr>
          <p:nvPr>
            <p:ph idx="1"/>
          </p:nvPr>
        </p:nvSpPr>
        <p:spPr/>
        <p:txBody>
          <a:bodyPr>
            <a:normAutofit lnSpcReduction="10000"/>
          </a:bodyPr>
          <a:lstStyle/>
          <a:p>
            <a:r>
              <a:rPr lang="en-ZA" dirty="0" smtClean="0"/>
              <a:t>Definition of </a:t>
            </a:r>
            <a:r>
              <a:rPr lang="en-ZA" dirty="0"/>
              <a:t>non-government stakeholders </a:t>
            </a:r>
            <a:endParaRPr lang="en-ZA" dirty="0" smtClean="0"/>
          </a:p>
          <a:p>
            <a:r>
              <a:rPr lang="en-ZA" dirty="0" smtClean="0"/>
              <a:t>Importance</a:t>
            </a:r>
          </a:p>
          <a:p>
            <a:r>
              <a:rPr lang="en-ZA" dirty="0" smtClean="0"/>
              <a:t>Role </a:t>
            </a:r>
            <a:r>
              <a:rPr lang="en-ZA" dirty="0"/>
              <a:t>of non-government stakeholders in </a:t>
            </a:r>
            <a:r>
              <a:rPr lang="en-ZA" dirty="0" err="1" smtClean="0"/>
              <a:t>HiAP</a:t>
            </a:r>
            <a:endParaRPr lang="en-ZA" dirty="0"/>
          </a:p>
          <a:p>
            <a:r>
              <a:rPr lang="en-ZA" dirty="0" smtClean="0"/>
              <a:t>Benefits and challenges of </a:t>
            </a:r>
            <a:r>
              <a:rPr lang="en-ZA" dirty="0"/>
              <a:t>consulting </a:t>
            </a:r>
            <a:r>
              <a:rPr lang="en-ZA" dirty="0" smtClean="0"/>
              <a:t>widely</a:t>
            </a:r>
          </a:p>
          <a:p>
            <a:r>
              <a:rPr lang="en-ZA" dirty="0" smtClean="0"/>
              <a:t>Principles </a:t>
            </a:r>
            <a:r>
              <a:rPr lang="en-ZA" dirty="0"/>
              <a:t>of effective </a:t>
            </a:r>
            <a:r>
              <a:rPr lang="en-ZA" dirty="0" smtClean="0"/>
              <a:t>stakeholder engagement </a:t>
            </a:r>
          </a:p>
          <a:p>
            <a:r>
              <a:rPr lang="en-ZA" dirty="0" smtClean="0"/>
              <a:t>Purpose of a </a:t>
            </a:r>
            <a:r>
              <a:rPr lang="en-ZA" dirty="0"/>
              <a:t>stakeholder analysis </a:t>
            </a:r>
            <a:endParaRPr lang="en-ZA" dirty="0" smtClean="0"/>
          </a:p>
          <a:p>
            <a:r>
              <a:rPr lang="en-ZA" dirty="0" smtClean="0"/>
              <a:t>Example</a:t>
            </a:r>
            <a:endParaRPr lang="en-ZA" dirty="0" smtClean="0"/>
          </a:p>
        </p:txBody>
      </p:sp>
    </p:spTree>
    <p:extLst>
      <p:ext uri="{BB962C8B-B14F-4D97-AF65-F5344CB8AC3E}">
        <p14:creationId xmlns:p14="http://schemas.microsoft.com/office/powerpoint/2010/main" val="18035607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DISCUSSION</a:t>
            </a:r>
            <a:endParaRPr lang="en-ZA" dirty="0"/>
          </a:p>
        </p:txBody>
      </p:sp>
      <p:sp>
        <p:nvSpPr>
          <p:cNvPr id="3" name="Content Placeholder 2"/>
          <p:cNvSpPr>
            <a:spLocks noGrp="1"/>
          </p:cNvSpPr>
          <p:nvPr>
            <p:ph idx="1"/>
          </p:nvPr>
        </p:nvSpPr>
        <p:spPr/>
        <p:txBody>
          <a:bodyPr>
            <a:normAutofit fontScale="92500" lnSpcReduction="10000"/>
          </a:bodyPr>
          <a:lstStyle/>
          <a:p>
            <a:pPr marL="0" indent="0">
              <a:buNone/>
            </a:pPr>
            <a:r>
              <a:rPr lang="en-ZA" dirty="0"/>
              <a:t>The outcome document of the High-Level Meeting of the UN General Assembly on the Comprehensive Review and Assessment of the Progress Achieved in the Prevention and Control of NCDs (A/RES/68/300) asked </a:t>
            </a:r>
            <a:r>
              <a:rPr lang="en-ZA" dirty="0" smtClean="0"/>
              <a:t>WHO </a:t>
            </a:r>
            <a:r>
              <a:rPr lang="en-ZA" dirty="0"/>
              <a:t>to develop an approach :</a:t>
            </a:r>
            <a:endParaRPr lang="en-ZA" dirty="0" smtClean="0"/>
          </a:p>
          <a:p>
            <a:r>
              <a:rPr lang="en-ZA" dirty="0" smtClean="0"/>
              <a:t>to </a:t>
            </a:r>
            <a:r>
              <a:rPr lang="en-ZA" dirty="0"/>
              <a:t>registering and </a:t>
            </a:r>
            <a:r>
              <a:rPr lang="en-ZA" dirty="0" smtClean="0"/>
              <a:t>publishing </a:t>
            </a:r>
            <a:r>
              <a:rPr lang="en-ZA" dirty="0"/>
              <a:t>contributions of the non-state actors (including the private sector and civil society) </a:t>
            </a:r>
            <a:endParaRPr lang="en-ZA" dirty="0" smtClean="0"/>
          </a:p>
          <a:p>
            <a:r>
              <a:rPr lang="en-ZA" dirty="0" smtClean="0"/>
              <a:t>towards </a:t>
            </a:r>
            <a:r>
              <a:rPr lang="en-ZA" dirty="0"/>
              <a:t>achieving the global voluntary NCD </a:t>
            </a:r>
            <a:r>
              <a:rPr lang="en-ZA" dirty="0" smtClean="0"/>
              <a:t>targets</a:t>
            </a:r>
            <a:endParaRPr lang="en-ZA" dirty="0"/>
          </a:p>
        </p:txBody>
      </p:sp>
    </p:spTree>
    <p:extLst>
      <p:ext uri="{BB962C8B-B14F-4D97-AF65-F5344CB8AC3E}">
        <p14:creationId xmlns:p14="http://schemas.microsoft.com/office/powerpoint/2010/main" val="18570180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WHO AS AN EXAMPLE…</a:t>
            </a:r>
            <a:endParaRPr lang="en-ZA" dirty="0"/>
          </a:p>
        </p:txBody>
      </p:sp>
      <p:sp>
        <p:nvSpPr>
          <p:cNvPr id="3" name="Content Placeholder 2"/>
          <p:cNvSpPr>
            <a:spLocks noGrp="1"/>
          </p:cNvSpPr>
          <p:nvPr>
            <p:ph idx="1"/>
          </p:nvPr>
        </p:nvSpPr>
        <p:spPr/>
        <p:txBody>
          <a:bodyPr>
            <a:normAutofit fontScale="85000" lnSpcReduction="20000"/>
          </a:bodyPr>
          <a:lstStyle/>
          <a:p>
            <a:r>
              <a:rPr lang="en-ZA" dirty="0"/>
              <a:t>Using WHO as an example, a framework for non-state actor engagement is being developed to clarify: </a:t>
            </a:r>
          </a:p>
          <a:p>
            <a:pPr>
              <a:buFont typeface="Wingdings" pitchFamily="2" charset="2"/>
              <a:buChar char="Ø"/>
            </a:pPr>
            <a:r>
              <a:rPr lang="en-ZA" dirty="0" smtClean="0"/>
              <a:t>how </a:t>
            </a:r>
            <a:r>
              <a:rPr lang="en-ZA" dirty="0"/>
              <a:t>to capitalize on the beneficial contributions of non-state actors to health action across sectors; </a:t>
            </a:r>
          </a:p>
          <a:p>
            <a:pPr>
              <a:buFont typeface="Wingdings" pitchFamily="2" charset="2"/>
              <a:buChar char="Ø"/>
            </a:pPr>
            <a:r>
              <a:rPr lang="en-ZA" dirty="0" smtClean="0"/>
              <a:t>the </a:t>
            </a:r>
            <a:r>
              <a:rPr lang="en-ZA" dirty="0"/>
              <a:t>distinctions between real and perceived conflicts of interest, and between individual and institutional conflicts of interest; </a:t>
            </a:r>
          </a:p>
          <a:p>
            <a:pPr>
              <a:buFont typeface="Wingdings" pitchFamily="2" charset="2"/>
              <a:buChar char="Ø"/>
            </a:pPr>
            <a:r>
              <a:rPr lang="en-ZA" dirty="0" smtClean="0"/>
              <a:t>how </a:t>
            </a:r>
            <a:r>
              <a:rPr lang="en-ZA" dirty="0"/>
              <a:t>WHO should deal with actors who do not share the interests of WHO, or with situations where secondary interests undermine public health; and </a:t>
            </a:r>
          </a:p>
          <a:p>
            <a:pPr>
              <a:buFont typeface="Wingdings" pitchFamily="2" charset="2"/>
              <a:buChar char="Ø"/>
            </a:pPr>
            <a:r>
              <a:rPr lang="en-ZA" dirty="0" smtClean="0"/>
              <a:t>how </a:t>
            </a:r>
            <a:r>
              <a:rPr lang="en-ZA" dirty="0"/>
              <a:t>WHO should distinguish between direct and indirect interests. </a:t>
            </a:r>
          </a:p>
          <a:p>
            <a:endParaRPr lang="en-ZA" dirty="0"/>
          </a:p>
        </p:txBody>
      </p:sp>
    </p:spTree>
    <p:extLst>
      <p:ext uri="{BB962C8B-B14F-4D97-AF65-F5344CB8AC3E}">
        <p14:creationId xmlns:p14="http://schemas.microsoft.com/office/powerpoint/2010/main" val="3826716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536" y="1988840"/>
            <a:ext cx="8229600" cy="1143000"/>
          </a:xfrm>
        </p:spPr>
        <p:txBody>
          <a:bodyPr>
            <a:normAutofit fontScale="90000"/>
          </a:bodyPr>
          <a:lstStyle/>
          <a:p>
            <a:r>
              <a:rPr lang="en-ZA" dirty="0"/>
              <a:t/>
            </a:r>
            <a:br>
              <a:rPr lang="en-ZA" dirty="0"/>
            </a:br>
            <a:r>
              <a:rPr lang="en-ZA" dirty="0" smtClean="0"/>
              <a:t/>
            </a:r>
            <a:br>
              <a:rPr lang="en-ZA" dirty="0" smtClean="0"/>
            </a:br>
            <a:r>
              <a:rPr lang="en-ZA" dirty="0"/>
              <a:t/>
            </a:r>
            <a:br>
              <a:rPr lang="en-ZA" dirty="0"/>
            </a:br>
            <a:r>
              <a:rPr lang="en-ZA" i="1" dirty="0" smtClean="0"/>
              <a:t>“</a:t>
            </a:r>
            <a:r>
              <a:rPr lang="en-ZA" i="1" dirty="0"/>
              <a:t>An integrated policy approach within government and international organizations, as well as a commitment to working with civil society and the private sector and across settings, are essential if progress is to be made in addressing the determinants of health</a:t>
            </a:r>
            <a:r>
              <a:rPr lang="en-ZA" i="1" dirty="0" smtClean="0"/>
              <a:t>.”</a:t>
            </a:r>
            <a:br>
              <a:rPr lang="en-ZA" i="1" dirty="0" smtClean="0"/>
            </a:br>
            <a:r>
              <a:rPr lang="en-ZA" sz="2000" dirty="0"/>
              <a:t>WHO Bangkok Charter for Health Promotion</a:t>
            </a:r>
            <a:r>
              <a:rPr lang="en-ZA" i="1" dirty="0" smtClean="0"/>
              <a:t/>
            </a:r>
            <a:br>
              <a:rPr lang="en-ZA" i="1" dirty="0" smtClean="0"/>
            </a:br>
            <a:endParaRPr lang="en-ZA" i="1" dirty="0"/>
          </a:p>
        </p:txBody>
      </p:sp>
    </p:spTree>
    <p:extLst>
      <p:ext uri="{BB962C8B-B14F-4D97-AF65-F5344CB8AC3E}">
        <p14:creationId xmlns:p14="http://schemas.microsoft.com/office/powerpoint/2010/main" val="4266498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564904"/>
            <a:ext cx="8229600" cy="1143000"/>
          </a:xfrm>
        </p:spPr>
        <p:txBody>
          <a:bodyPr>
            <a:normAutofit fontScale="90000"/>
          </a:bodyPr>
          <a:lstStyle/>
          <a:p>
            <a:r>
              <a:rPr lang="en-ZA" dirty="0" smtClean="0"/>
              <a:t>Who are non-government stakeholders?</a:t>
            </a:r>
            <a:endParaRPr lang="en-ZA" dirty="0"/>
          </a:p>
        </p:txBody>
      </p:sp>
    </p:spTree>
    <p:extLst>
      <p:ext uri="{BB962C8B-B14F-4D97-AF65-F5344CB8AC3E}">
        <p14:creationId xmlns:p14="http://schemas.microsoft.com/office/powerpoint/2010/main" val="1111918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DEFINITION OF NON-GOVERNMENT STAKEHOLDERS </a:t>
            </a:r>
            <a:endParaRPr lang="en-ZA" dirty="0"/>
          </a:p>
        </p:txBody>
      </p:sp>
      <p:sp>
        <p:nvSpPr>
          <p:cNvPr id="3" name="Content Placeholder 2"/>
          <p:cNvSpPr>
            <a:spLocks noGrp="1"/>
          </p:cNvSpPr>
          <p:nvPr>
            <p:ph idx="1"/>
          </p:nvPr>
        </p:nvSpPr>
        <p:spPr>
          <a:xfrm>
            <a:off x="457200" y="1600201"/>
            <a:ext cx="8229600" cy="1684784"/>
          </a:xfrm>
        </p:spPr>
        <p:txBody>
          <a:bodyPr>
            <a:normAutofit fontScale="92500" lnSpcReduction="20000"/>
          </a:bodyPr>
          <a:lstStyle/>
          <a:p>
            <a:pPr marL="0" indent="0">
              <a:buNone/>
            </a:pPr>
            <a:r>
              <a:rPr lang="en-ZA" i="1" dirty="0" smtClean="0"/>
              <a:t>a </a:t>
            </a:r>
            <a:r>
              <a:rPr lang="en-ZA" i="1" dirty="0"/>
              <a:t>person, or group of persons, who </a:t>
            </a:r>
            <a:r>
              <a:rPr lang="en-ZA" i="1" dirty="0" smtClean="0"/>
              <a:t>have </a:t>
            </a:r>
            <a:r>
              <a:rPr lang="en-ZA" i="1" dirty="0"/>
              <a:t>an interest or concern in a particular process or issue due to direct or indirect involvement. </a:t>
            </a:r>
            <a:endParaRPr lang="en-ZA" i="1" dirty="0" smtClean="0"/>
          </a:p>
          <a:p>
            <a:pPr marL="0" indent="0">
              <a:buNone/>
            </a:pPr>
            <a:r>
              <a:rPr lang="en-ZA" dirty="0" smtClean="0"/>
              <a:t>Examples include:</a:t>
            </a:r>
          </a:p>
        </p:txBody>
      </p:sp>
      <p:sp>
        <p:nvSpPr>
          <p:cNvPr id="4" name="Content Placeholder 2"/>
          <p:cNvSpPr txBox="1">
            <a:spLocks/>
          </p:cNvSpPr>
          <p:nvPr/>
        </p:nvSpPr>
        <p:spPr>
          <a:xfrm>
            <a:off x="457200" y="3319690"/>
            <a:ext cx="4546848" cy="336714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ZA" sz="2400" dirty="0" smtClean="0"/>
              <a:t>government ministries,</a:t>
            </a:r>
          </a:p>
          <a:p>
            <a:r>
              <a:rPr lang="en-ZA" sz="2400" dirty="0" smtClean="0"/>
              <a:t>politicians, </a:t>
            </a:r>
          </a:p>
          <a:p>
            <a:r>
              <a:rPr lang="en-ZA" sz="2400" dirty="0" smtClean="0"/>
              <a:t>non-government organizations, </a:t>
            </a:r>
          </a:p>
          <a:p>
            <a:r>
              <a:rPr lang="en-ZA" sz="2400" dirty="0" smtClean="0"/>
              <a:t>religious organizations </a:t>
            </a:r>
            <a:endParaRPr lang="en-ZA" sz="2400" dirty="0"/>
          </a:p>
        </p:txBody>
      </p:sp>
      <p:sp>
        <p:nvSpPr>
          <p:cNvPr id="5" name="Content Placeholder 2"/>
          <p:cNvSpPr txBox="1">
            <a:spLocks/>
          </p:cNvSpPr>
          <p:nvPr/>
        </p:nvSpPr>
        <p:spPr>
          <a:xfrm>
            <a:off x="5292080" y="3302214"/>
            <a:ext cx="3851920" cy="322313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ZA" sz="2400" dirty="0" smtClean="0"/>
              <a:t>research institutes, </a:t>
            </a:r>
          </a:p>
          <a:p>
            <a:r>
              <a:rPr lang="en-ZA" sz="2400" dirty="0" smtClean="0"/>
              <a:t>labour unions, </a:t>
            </a:r>
          </a:p>
          <a:p>
            <a:r>
              <a:rPr lang="en-ZA" sz="2400" dirty="0" smtClean="0"/>
              <a:t>professional associations</a:t>
            </a:r>
          </a:p>
          <a:p>
            <a:r>
              <a:rPr lang="en-ZA" sz="2400" dirty="0" smtClean="0"/>
              <a:t>businesses.</a:t>
            </a:r>
            <a:endParaRPr lang="en-ZA" sz="2400" dirty="0"/>
          </a:p>
        </p:txBody>
      </p:sp>
    </p:spTree>
    <p:extLst>
      <p:ext uri="{BB962C8B-B14F-4D97-AF65-F5344CB8AC3E}">
        <p14:creationId xmlns:p14="http://schemas.microsoft.com/office/powerpoint/2010/main" val="192599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smtClean="0"/>
              <a:t>PRIMARY VS SECONDARY</a:t>
            </a:r>
            <a:endParaRPr lang="en-ZA" dirty="0"/>
          </a:p>
        </p:txBody>
      </p:sp>
      <p:sp>
        <p:nvSpPr>
          <p:cNvPr id="5" name="Content Placeholder 4"/>
          <p:cNvSpPr>
            <a:spLocks noGrp="1"/>
          </p:cNvSpPr>
          <p:nvPr>
            <p:ph sz="half" idx="1"/>
          </p:nvPr>
        </p:nvSpPr>
        <p:spPr/>
        <p:txBody>
          <a:bodyPr>
            <a:normAutofit fontScale="85000" lnSpcReduction="10000"/>
          </a:bodyPr>
          <a:lstStyle/>
          <a:p>
            <a:pPr marL="0" indent="0">
              <a:buNone/>
            </a:pPr>
            <a:r>
              <a:rPr lang="en-ZA" dirty="0" smtClean="0"/>
              <a:t>PRIMARY</a:t>
            </a:r>
          </a:p>
          <a:p>
            <a:pPr>
              <a:buFont typeface="Wingdings" pitchFamily="2" charset="2"/>
              <a:buChar char="Ø"/>
            </a:pPr>
            <a:r>
              <a:rPr lang="en-ZA" dirty="0" smtClean="0"/>
              <a:t>One who, without </a:t>
            </a:r>
            <a:r>
              <a:rPr lang="en-ZA" dirty="0"/>
              <a:t>continuing participation, the policy or issue could not succeed or be </a:t>
            </a:r>
            <a:r>
              <a:rPr lang="en-ZA" dirty="0" smtClean="0"/>
              <a:t>addressed</a:t>
            </a:r>
          </a:p>
          <a:p>
            <a:pPr>
              <a:buFont typeface="Wingdings" pitchFamily="2" charset="2"/>
              <a:buChar char="Ø"/>
            </a:pPr>
            <a:r>
              <a:rPr lang="en-ZA" dirty="0" smtClean="0"/>
              <a:t>E.g. </a:t>
            </a:r>
            <a:r>
              <a:rPr lang="en-ZA" dirty="0"/>
              <a:t>schools might be a primary stakeholder when dealing with the issue of healthy foods for </a:t>
            </a:r>
            <a:r>
              <a:rPr lang="en-ZA" dirty="0" smtClean="0"/>
              <a:t>children </a:t>
            </a:r>
            <a:endParaRPr lang="en-ZA" dirty="0"/>
          </a:p>
        </p:txBody>
      </p:sp>
      <p:sp>
        <p:nvSpPr>
          <p:cNvPr id="6" name="Content Placeholder 5"/>
          <p:cNvSpPr>
            <a:spLocks noGrp="1"/>
          </p:cNvSpPr>
          <p:nvPr>
            <p:ph sz="half" idx="2"/>
          </p:nvPr>
        </p:nvSpPr>
        <p:spPr/>
        <p:txBody>
          <a:bodyPr>
            <a:normAutofit fontScale="85000" lnSpcReduction="10000"/>
          </a:bodyPr>
          <a:lstStyle/>
          <a:p>
            <a:pPr marL="0" indent="0">
              <a:buNone/>
            </a:pPr>
            <a:r>
              <a:rPr lang="en-ZA" dirty="0" smtClean="0"/>
              <a:t>SECONDARY</a:t>
            </a:r>
          </a:p>
          <a:p>
            <a:pPr>
              <a:buFont typeface="Wingdings" pitchFamily="2" charset="2"/>
              <a:buChar char="Ø"/>
            </a:pPr>
            <a:r>
              <a:rPr lang="en-ZA" dirty="0" smtClean="0"/>
              <a:t>One </a:t>
            </a:r>
            <a:r>
              <a:rPr lang="en-ZA" dirty="0"/>
              <a:t>who has some influence or is affected by the policy or </a:t>
            </a:r>
            <a:r>
              <a:rPr lang="en-ZA" dirty="0" smtClean="0"/>
              <a:t>issue</a:t>
            </a:r>
          </a:p>
          <a:p>
            <a:pPr>
              <a:buFont typeface="Wingdings" pitchFamily="2" charset="2"/>
              <a:buChar char="Ø"/>
            </a:pPr>
            <a:r>
              <a:rPr lang="en-ZA" dirty="0" smtClean="0"/>
              <a:t>However</a:t>
            </a:r>
            <a:r>
              <a:rPr lang="en-ZA" dirty="0"/>
              <a:t>, their engagement is not essential to address the issue or to take policy </a:t>
            </a:r>
            <a:r>
              <a:rPr lang="en-ZA" dirty="0" smtClean="0"/>
              <a:t>action</a:t>
            </a:r>
          </a:p>
          <a:p>
            <a:pPr>
              <a:buFont typeface="Wingdings" pitchFamily="2" charset="2"/>
              <a:buChar char="Ø"/>
            </a:pPr>
            <a:r>
              <a:rPr lang="en-ZA" dirty="0" err="1" smtClean="0"/>
              <a:t>E.g</a:t>
            </a:r>
            <a:r>
              <a:rPr lang="en-ZA" dirty="0" smtClean="0"/>
              <a:t> </a:t>
            </a:r>
            <a:r>
              <a:rPr lang="en-ZA" dirty="0"/>
              <a:t>car manufacturers might be a secondary stakeholder when addressing road safety and drink </a:t>
            </a:r>
            <a:r>
              <a:rPr lang="en-ZA" dirty="0" smtClean="0"/>
              <a:t>driving</a:t>
            </a:r>
            <a:endParaRPr lang="en-ZA" dirty="0"/>
          </a:p>
          <a:p>
            <a:endParaRPr lang="en-ZA" dirty="0"/>
          </a:p>
        </p:txBody>
      </p:sp>
    </p:spTree>
    <p:extLst>
      <p:ext uri="{BB962C8B-B14F-4D97-AF65-F5344CB8AC3E}">
        <p14:creationId xmlns:p14="http://schemas.microsoft.com/office/powerpoint/2010/main" val="1739493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430"/>
            <a:ext cx="8229600" cy="1143000"/>
          </a:xfrm>
        </p:spPr>
        <p:txBody>
          <a:bodyPr/>
          <a:lstStyle/>
          <a:p>
            <a:r>
              <a:rPr lang="en-ZA" dirty="0" smtClean="0"/>
              <a:t>IMPORTANCE OF NGO </a:t>
            </a:r>
            <a:endParaRPr lang="en-ZA" dirty="0"/>
          </a:p>
        </p:txBody>
      </p:sp>
      <p:sp>
        <p:nvSpPr>
          <p:cNvPr id="3" name="Content Placeholder 2"/>
          <p:cNvSpPr>
            <a:spLocks noGrp="1"/>
          </p:cNvSpPr>
          <p:nvPr>
            <p:ph idx="1"/>
          </p:nvPr>
        </p:nvSpPr>
        <p:spPr>
          <a:xfrm>
            <a:off x="457200" y="1052736"/>
            <a:ext cx="8229600" cy="4997152"/>
          </a:xfrm>
        </p:spPr>
        <p:txBody>
          <a:bodyPr>
            <a:normAutofit fontScale="62500" lnSpcReduction="20000"/>
          </a:bodyPr>
          <a:lstStyle/>
          <a:p>
            <a:r>
              <a:rPr lang="en-ZA" dirty="0" smtClean="0"/>
              <a:t>Play </a:t>
            </a:r>
            <a:r>
              <a:rPr lang="en-ZA" dirty="0"/>
              <a:t>a critical role in promoting health action across sectors due to their significant influence on affairs of the state. </a:t>
            </a:r>
            <a:endParaRPr lang="en-ZA" dirty="0" smtClean="0"/>
          </a:p>
          <a:p>
            <a:pPr marL="0" indent="0">
              <a:buNone/>
            </a:pPr>
            <a:endParaRPr lang="en-ZA" dirty="0" smtClean="0"/>
          </a:p>
          <a:p>
            <a:r>
              <a:rPr lang="en-ZA" dirty="0" smtClean="0"/>
              <a:t>Usually </a:t>
            </a:r>
            <a:r>
              <a:rPr lang="en-ZA" dirty="0"/>
              <a:t>led by passionate and committed individuals with great advocacy skills and the capacity to influence </a:t>
            </a:r>
            <a:r>
              <a:rPr lang="en-ZA" dirty="0" smtClean="0"/>
              <a:t>public </a:t>
            </a:r>
            <a:r>
              <a:rPr lang="en-ZA" dirty="0" smtClean="0"/>
              <a:t>opinion</a:t>
            </a:r>
          </a:p>
          <a:p>
            <a:pPr marL="0" indent="0">
              <a:buNone/>
            </a:pPr>
            <a:endParaRPr lang="en-ZA" dirty="0" smtClean="0"/>
          </a:p>
          <a:p>
            <a:r>
              <a:rPr lang="en-ZA" dirty="0" smtClean="0"/>
              <a:t>Provide </a:t>
            </a:r>
            <a:r>
              <a:rPr lang="en-ZA" dirty="0"/>
              <a:t>data and evidence on health and equity issues, which is important for identifying vulnerable populations and the need for </a:t>
            </a:r>
            <a:r>
              <a:rPr lang="en-ZA" dirty="0" smtClean="0"/>
              <a:t>action</a:t>
            </a:r>
          </a:p>
          <a:p>
            <a:pPr marL="0" indent="0">
              <a:buNone/>
            </a:pPr>
            <a:endParaRPr lang="en-ZA" dirty="0" smtClean="0"/>
          </a:p>
          <a:p>
            <a:r>
              <a:rPr lang="en-ZA" dirty="0" smtClean="0"/>
              <a:t>Provide </a:t>
            </a:r>
            <a:r>
              <a:rPr lang="en-ZA" dirty="0"/>
              <a:t>useful resources and technical expertise in the development of policies and </a:t>
            </a:r>
            <a:r>
              <a:rPr lang="en-ZA" dirty="0" smtClean="0"/>
              <a:t>plans</a:t>
            </a:r>
          </a:p>
          <a:p>
            <a:pPr marL="0" indent="0">
              <a:buNone/>
            </a:pPr>
            <a:endParaRPr lang="en-ZA" dirty="0"/>
          </a:p>
          <a:p>
            <a:pPr marL="0" indent="0">
              <a:buNone/>
            </a:pPr>
            <a:endParaRPr lang="en-ZA" dirty="0" smtClean="0"/>
          </a:p>
          <a:p>
            <a:pPr marL="0" indent="0">
              <a:buNone/>
            </a:pPr>
            <a:endParaRPr lang="en-ZA" dirty="0"/>
          </a:p>
          <a:p>
            <a:pPr marL="0" indent="0">
              <a:buNone/>
            </a:pPr>
            <a:endParaRPr lang="en-ZA" dirty="0" smtClean="0"/>
          </a:p>
          <a:p>
            <a:pPr marL="0" indent="0" algn="ctr">
              <a:buNone/>
            </a:pPr>
            <a:r>
              <a:rPr lang="en-ZA" i="1" dirty="0" smtClean="0"/>
              <a:t>Member </a:t>
            </a:r>
            <a:r>
              <a:rPr lang="en-ZA" i="1" dirty="0"/>
              <a:t>States seeking to implement health action across sectors should seek to engage and include potentially relevant NGOs as much as possible </a:t>
            </a:r>
          </a:p>
        </p:txBody>
      </p:sp>
    </p:spTree>
    <p:extLst>
      <p:ext uri="{BB962C8B-B14F-4D97-AF65-F5344CB8AC3E}">
        <p14:creationId xmlns:p14="http://schemas.microsoft.com/office/powerpoint/2010/main" val="425500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CONFLICTS OF INTEREST</a:t>
            </a:r>
            <a:endParaRPr lang="en-ZA" dirty="0"/>
          </a:p>
        </p:txBody>
      </p:sp>
      <p:sp>
        <p:nvSpPr>
          <p:cNvPr id="3" name="Content Placeholder 2"/>
          <p:cNvSpPr>
            <a:spLocks noGrp="1"/>
          </p:cNvSpPr>
          <p:nvPr>
            <p:ph idx="1"/>
          </p:nvPr>
        </p:nvSpPr>
        <p:spPr/>
        <p:txBody>
          <a:bodyPr>
            <a:normAutofit/>
          </a:bodyPr>
          <a:lstStyle/>
          <a:p>
            <a:r>
              <a:rPr lang="en-ZA" b="1" dirty="0" smtClean="0"/>
              <a:t>Private </a:t>
            </a:r>
            <a:r>
              <a:rPr lang="en-ZA" b="1" dirty="0"/>
              <a:t>sector </a:t>
            </a:r>
            <a:endParaRPr lang="en-ZA" b="1" dirty="0" smtClean="0"/>
          </a:p>
          <a:p>
            <a:pPr lvl="1"/>
            <a:r>
              <a:rPr lang="en-ZA" dirty="0" smtClean="0"/>
              <a:t>key </a:t>
            </a:r>
            <a:r>
              <a:rPr lang="en-ZA" dirty="0"/>
              <a:t>to achieving specified goals, </a:t>
            </a:r>
            <a:endParaRPr lang="en-ZA" dirty="0" smtClean="0"/>
          </a:p>
          <a:p>
            <a:pPr lvl="1"/>
            <a:r>
              <a:rPr lang="en-ZA" dirty="0" smtClean="0"/>
              <a:t>but </a:t>
            </a:r>
            <a:r>
              <a:rPr lang="en-ZA" dirty="0"/>
              <a:t>can also contribute to negative impacts on health and their risk </a:t>
            </a:r>
            <a:r>
              <a:rPr lang="en-ZA" dirty="0" smtClean="0"/>
              <a:t>factors</a:t>
            </a:r>
          </a:p>
          <a:p>
            <a:pPr lvl="1"/>
            <a:r>
              <a:rPr lang="en-ZA" b="1" dirty="0" smtClean="0"/>
              <a:t>1</a:t>
            </a:r>
            <a:r>
              <a:rPr lang="en-ZA" b="1" baseline="30000" dirty="0" smtClean="0"/>
              <a:t>st</a:t>
            </a:r>
            <a:r>
              <a:rPr lang="en-ZA" b="1" dirty="0" smtClean="0"/>
              <a:t> step </a:t>
            </a:r>
            <a:r>
              <a:rPr lang="en-ZA" dirty="0"/>
              <a:t>to determining appropriate engagement, while managing potential conflicts of </a:t>
            </a:r>
            <a:r>
              <a:rPr lang="en-ZA" dirty="0" smtClean="0"/>
              <a:t>interest</a:t>
            </a:r>
            <a:r>
              <a:rPr lang="en-ZA" dirty="0" smtClean="0"/>
              <a:t>:</a:t>
            </a:r>
          </a:p>
          <a:p>
            <a:pPr lvl="2"/>
            <a:r>
              <a:rPr lang="en-ZA" dirty="0" smtClean="0"/>
              <a:t>understanding </a:t>
            </a:r>
            <a:r>
              <a:rPr lang="en-ZA" dirty="0"/>
              <a:t>potential contributions and </a:t>
            </a:r>
            <a:endParaRPr lang="en-ZA" dirty="0" smtClean="0"/>
          </a:p>
          <a:p>
            <a:pPr lvl="2"/>
            <a:r>
              <a:rPr lang="en-ZA" dirty="0"/>
              <a:t>understanding </a:t>
            </a:r>
            <a:r>
              <a:rPr lang="en-ZA" dirty="0" smtClean="0"/>
              <a:t>impacts </a:t>
            </a:r>
            <a:r>
              <a:rPr lang="en-ZA" dirty="0"/>
              <a:t>on health </a:t>
            </a:r>
            <a:endParaRPr lang="en-ZA" dirty="0"/>
          </a:p>
        </p:txBody>
      </p:sp>
    </p:spTree>
    <p:extLst>
      <p:ext uri="{BB962C8B-B14F-4D97-AF65-F5344CB8AC3E}">
        <p14:creationId xmlns:p14="http://schemas.microsoft.com/office/powerpoint/2010/main" val="3079738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TRIANGLE THAT MOVES MOUNTAINS</a:t>
            </a:r>
            <a:endParaRPr lang="en-ZA" dirty="0"/>
          </a:p>
        </p:txBody>
      </p:sp>
      <p:sp>
        <p:nvSpPr>
          <p:cNvPr id="3" name="Content Placeholder 2"/>
          <p:cNvSpPr>
            <a:spLocks noGrp="1"/>
          </p:cNvSpPr>
          <p:nvPr>
            <p:ph idx="1"/>
          </p:nvPr>
        </p:nvSpPr>
        <p:spPr/>
        <p:txBody>
          <a:bodyPr/>
          <a:lstStyle/>
          <a:p>
            <a:pPr marL="0" indent="0">
              <a:buNone/>
            </a:pPr>
            <a:r>
              <a:rPr lang="en-ZA" dirty="0"/>
              <a:t>C</a:t>
            </a:r>
            <a:r>
              <a:rPr lang="en-ZA" dirty="0" smtClean="0"/>
              <a:t>ombination </a:t>
            </a:r>
            <a:r>
              <a:rPr lang="en-ZA" dirty="0"/>
              <a:t>of knowledge, social pressure and government leadership has been called the “triangle that moves mountains”</a:t>
            </a: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17397"/>
          <a:stretch/>
        </p:blipFill>
        <p:spPr bwMode="auto">
          <a:xfrm>
            <a:off x="685800" y="3422210"/>
            <a:ext cx="7772400" cy="304489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40857036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2BEA3C98D2D134E99E440D91A17ED27" ma:contentTypeVersion="0" ma:contentTypeDescription="Create a new document." ma:contentTypeScope="" ma:versionID="3cd76cbb663f0e427635d5a7ab5f7f5d">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E204D5E-A625-4143-8491-C55AD302281E}"/>
</file>

<file path=customXml/itemProps2.xml><?xml version="1.0" encoding="utf-8"?>
<ds:datastoreItem xmlns:ds="http://schemas.openxmlformats.org/officeDocument/2006/customXml" ds:itemID="{1BD7766C-063D-4899-926A-C935997B9680}"/>
</file>

<file path=customXml/itemProps3.xml><?xml version="1.0" encoding="utf-8"?>
<ds:datastoreItem xmlns:ds="http://schemas.openxmlformats.org/officeDocument/2006/customXml" ds:itemID="{489F3A26-C952-415D-A3E5-778CAD9EDB25}"/>
</file>

<file path=docProps/app.xml><?xml version="1.0" encoding="utf-8"?>
<Properties xmlns="http://schemas.openxmlformats.org/officeDocument/2006/extended-properties" xmlns:vt="http://schemas.openxmlformats.org/officeDocument/2006/docPropsVTypes">
  <TotalTime>87</TotalTime>
  <Words>841</Words>
  <Application>Microsoft Office PowerPoint</Application>
  <PresentationFormat>On-screen Show (4:3)</PresentationFormat>
  <Paragraphs>108</Paragraphs>
  <Slides>21</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Bodoni SvtyTwo ITC TT-Book</vt:lpstr>
      <vt:lpstr>Calibri</vt:lpstr>
      <vt:lpstr>Times New Roman</vt:lpstr>
      <vt:lpstr>Wingdings</vt:lpstr>
      <vt:lpstr>Office Theme</vt:lpstr>
      <vt:lpstr>PowerPoint Presentation</vt:lpstr>
      <vt:lpstr>Overview </vt:lpstr>
      <vt:lpstr>   “An integrated policy approach within government and international organizations, as well as a commitment to working with civil society and the private sector and across settings, are essential if progress is to be made in addressing the determinants of health.” WHO Bangkok Charter for Health Promotion </vt:lpstr>
      <vt:lpstr>Who are non-government stakeholders?</vt:lpstr>
      <vt:lpstr>DEFINITION OF NON-GOVERNMENT STAKEHOLDERS </vt:lpstr>
      <vt:lpstr>PRIMARY VS SECONDARY</vt:lpstr>
      <vt:lpstr>IMPORTANCE OF NGO </vt:lpstr>
      <vt:lpstr>CONFLICTS OF INTEREST</vt:lpstr>
      <vt:lpstr>TRIANGLE THAT MOVES MOUNTAINS</vt:lpstr>
      <vt:lpstr>WHAT DO YOU THINK ARE THE ROLES OF NON-GOVERNMENT STAKEHOLDERS?</vt:lpstr>
      <vt:lpstr>ROLES OF NGO</vt:lpstr>
      <vt:lpstr>Continued…</vt:lpstr>
      <vt:lpstr>BENEFITS OF STAKEHOLDER CONSULTATIONS</vt:lpstr>
      <vt:lpstr>WHAT ARE THE CHALLENGES OF INVOLVING STAKEHOLDERS?</vt:lpstr>
      <vt:lpstr>CHALLENGES OF STAKEHOLDER CONSULTATIONS</vt:lpstr>
      <vt:lpstr>WHAT PRINCIPLES SHOULD UNDERPIN STAKEHOLDER CONSULTATION?</vt:lpstr>
      <vt:lpstr>PRINCIPLES OF STAKEHOLDER CONSULTATIONS</vt:lpstr>
      <vt:lpstr>PURPOSE OF STAKEHOLDER ANALYSIS</vt:lpstr>
      <vt:lpstr>STAKEHOLDER ANALYSIS EXAMPLE: MULTISECTORAL NUTRITION PROGRAMME IN NEPAL</vt:lpstr>
      <vt:lpstr>DISCUSSION</vt:lpstr>
      <vt:lpstr>WHO AS AN EXAMPLE…</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NON-GOVERNMENT STAKEHOLDERS IN HiAP/WHOLE-OF-SOCIETY APPROACHES</dc:title>
  <dc:creator>KHAN, Dr. Taskeen  - za</dc:creator>
  <cp:lastModifiedBy>Administrator</cp:lastModifiedBy>
  <cp:revision>15</cp:revision>
  <dcterms:created xsi:type="dcterms:W3CDTF">2015-11-24T12:22:28Z</dcterms:created>
  <dcterms:modified xsi:type="dcterms:W3CDTF">2015-12-02T12:06:52Z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0x010100C2BEA3C98D2D134E99E440D91A17ED27</vt:lpwstr>
  </property>
</Properties>
</file>