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26"/>
  </p:notesMasterIdLst>
  <p:sldIdLst>
    <p:sldId id="277" r:id="rId5"/>
    <p:sldId id="264" r:id="rId6"/>
    <p:sldId id="269" r:id="rId7"/>
    <p:sldId id="273" r:id="rId8"/>
    <p:sldId id="257" r:id="rId9"/>
    <p:sldId id="268" r:id="rId10"/>
    <p:sldId id="260" r:id="rId11"/>
    <p:sldId id="261" r:id="rId12"/>
    <p:sldId id="270" r:id="rId13"/>
    <p:sldId id="274" r:id="rId14"/>
    <p:sldId id="258" r:id="rId15"/>
    <p:sldId id="259" r:id="rId16"/>
    <p:sldId id="265" r:id="rId17"/>
    <p:sldId id="275" r:id="rId18"/>
    <p:sldId id="266" r:id="rId19"/>
    <p:sldId id="276" r:id="rId20"/>
    <p:sldId id="267" r:id="rId21"/>
    <p:sldId id="271" r:id="rId22"/>
    <p:sldId id="278" r:id="rId23"/>
    <p:sldId id="262" r:id="rId24"/>
    <p:sldId id="263" r:id="rId2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1" autoAdjust="0"/>
    <p:restoredTop sz="92743" autoAdjust="0"/>
  </p:normalViewPr>
  <p:slideViewPr>
    <p:cSldViewPr>
      <p:cViewPr varScale="1">
        <p:scale>
          <a:sx n="82" d="100"/>
          <a:sy n="82" d="100"/>
        </p:scale>
        <p:origin x="1536" y="54"/>
      </p:cViewPr>
      <p:guideLst>
        <p:guide orient="horz" pos="2160"/>
        <p:guide pos="2880"/>
      </p:guideLst>
    </p:cSldViewPr>
  </p:slideViewPr>
  <p:outlineViewPr>
    <p:cViewPr>
      <p:scale>
        <a:sx n="33" d="100"/>
        <a:sy n="33" d="100"/>
      </p:scale>
      <p:origin x="0" y="-11400"/>
    </p:cViewPr>
  </p:outlineViewPr>
  <p:notesTextViewPr>
    <p:cViewPr>
      <p:scale>
        <a:sx n="1" d="1"/>
        <a:sy n="1" d="1"/>
      </p:scale>
      <p:origin x="0" y="0"/>
    </p:cViewPr>
  </p:notesTextViewPr>
  <p:sorterViewPr>
    <p:cViewPr varScale="1">
      <p:scale>
        <a:sx n="100" d="100"/>
        <a:sy n="100" d="100"/>
      </p:scale>
      <p:origin x="0" y="-230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4DD75F3-38AE-424D-8383-11ADFE3F9F31}" type="datetimeFigureOut">
              <a:rPr lang="en-ZA" smtClean="0"/>
              <a:t>2016/08/12</a:t>
            </a:fld>
            <a:endParaRPr lang="en-ZA"/>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4345FC-D40C-4CC6-B965-1C0E7B88E9A3}" type="slidenum">
              <a:rPr lang="en-ZA" smtClean="0"/>
              <a:t>‹N°›</a:t>
            </a:fld>
            <a:endParaRPr lang="en-ZA"/>
          </a:p>
        </p:txBody>
      </p:sp>
    </p:spTree>
    <p:extLst>
      <p:ext uri="{BB962C8B-B14F-4D97-AF65-F5344CB8AC3E}">
        <p14:creationId xmlns:p14="http://schemas.microsoft.com/office/powerpoint/2010/main" val="1240318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ZA" dirty="0" smtClean="0"/>
              <a:t>Notes au </a:t>
            </a:r>
            <a:r>
              <a:rPr lang="fr-FR" noProof="0" dirty="0" smtClean="0"/>
              <a:t>présentateur</a:t>
            </a:r>
            <a:r>
              <a:rPr lang="en-ZA" dirty="0" smtClean="0"/>
              <a:t> : </a:t>
            </a:r>
            <a:r>
              <a:rPr lang="fr-FR" noProof="0" dirty="0" smtClean="0"/>
              <a:t>Favoriser</a:t>
            </a:r>
            <a:r>
              <a:rPr lang="en-ZA" dirty="0" smtClean="0"/>
              <a:t> </a:t>
            </a:r>
            <a:r>
              <a:rPr lang="fr-FR" noProof="0" dirty="0" smtClean="0"/>
              <a:t>une</a:t>
            </a:r>
            <a:r>
              <a:rPr lang="en-ZA" dirty="0" smtClean="0"/>
              <a:t> session interactive</a:t>
            </a:r>
          </a:p>
          <a:p>
            <a:r>
              <a:rPr lang="fr-FR" dirty="0" smtClean="0"/>
              <a:t>Posez les questions, patientez</a:t>
            </a:r>
            <a:r>
              <a:rPr lang="fr-FR" baseline="0" dirty="0" smtClean="0"/>
              <a:t> pour </a:t>
            </a:r>
            <a:r>
              <a:rPr lang="fr-FR" dirty="0" smtClean="0"/>
              <a:t>obtenir quelques avis des participants, puis passer à la discussion formelle des diapositives</a:t>
            </a:r>
            <a:endParaRPr lang="en-ZA" dirty="0"/>
          </a:p>
        </p:txBody>
      </p:sp>
      <p:sp>
        <p:nvSpPr>
          <p:cNvPr id="4" name="Slide Number Placeholder 3"/>
          <p:cNvSpPr>
            <a:spLocks noGrp="1"/>
          </p:cNvSpPr>
          <p:nvPr>
            <p:ph type="sldNum" sz="quarter" idx="10"/>
          </p:nvPr>
        </p:nvSpPr>
        <p:spPr/>
        <p:txBody>
          <a:bodyPr/>
          <a:lstStyle/>
          <a:p>
            <a:fld id="{644345FC-D40C-4CC6-B965-1C0E7B88E9A3}" type="slidenum">
              <a:rPr lang="en-ZA" smtClean="0"/>
              <a:t>2</a:t>
            </a:fld>
            <a:endParaRPr lang="en-ZA"/>
          </a:p>
        </p:txBody>
      </p:sp>
    </p:spTree>
    <p:extLst>
      <p:ext uri="{BB962C8B-B14F-4D97-AF65-F5344CB8AC3E}">
        <p14:creationId xmlns:p14="http://schemas.microsoft.com/office/powerpoint/2010/main" val="125298265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644345FC-D40C-4CC6-B965-1C0E7B88E9A3}" type="slidenum">
              <a:rPr lang="en-ZA" smtClean="0"/>
              <a:t>13</a:t>
            </a:fld>
            <a:endParaRPr lang="en-ZA"/>
          </a:p>
        </p:txBody>
      </p:sp>
    </p:spTree>
    <p:extLst>
      <p:ext uri="{BB962C8B-B14F-4D97-AF65-F5344CB8AC3E}">
        <p14:creationId xmlns:p14="http://schemas.microsoft.com/office/powerpoint/2010/main" val="197377724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644345FC-D40C-4CC6-B965-1C0E7B88E9A3}" type="slidenum">
              <a:rPr lang="en-ZA" smtClean="0"/>
              <a:t>14</a:t>
            </a:fld>
            <a:endParaRPr lang="en-ZA"/>
          </a:p>
        </p:txBody>
      </p:sp>
    </p:spTree>
    <p:extLst>
      <p:ext uri="{BB962C8B-B14F-4D97-AF65-F5344CB8AC3E}">
        <p14:creationId xmlns:p14="http://schemas.microsoft.com/office/powerpoint/2010/main" val="238063551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644345FC-D40C-4CC6-B965-1C0E7B88E9A3}" type="slidenum">
              <a:rPr lang="en-ZA" smtClean="0"/>
              <a:t>15</a:t>
            </a:fld>
            <a:endParaRPr lang="en-ZA"/>
          </a:p>
        </p:txBody>
      </p:sp>
    </p:spTree>
    <p:extLst>
      <p:ext uri="{BB962C8B-B14F-4D97-AF65-F5344CB8AC3E}">
        <p14:creationId xmlns:p14="http://schemas.microsoft.com/office/powerpoint/2010/main" val="102506097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644345FC-D40C-4CC6-B965-1C0E7B88E9A3}" type="slidenum">
              <a:rPr lang="en-ZA" smtClean="0"/>
              <a:t>16</a:t>
            </a:fld>
            <a:endParaRPr lang="en-ZA"/>
          </a:p>
        </p:txBody>
      </p:sp>
    </p:spTree>
    <p:extLst>
      <p:ext uri="{BB962C8B-B14F-4D97-AF65-F5344CB8AC3E}">
        <p14:creationId xmlns:p14="http://schemas.microsoft.com/office/powerpoint/2010/main" val="11596198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644345FC-D40C-4CC6-B965-1C0E7B88E9A3}" type="slidenum">
              <a:rPr lang="en-ZA" smtClean="0"/>
              <a:t>17</a:t>
            </a:fld>
            <a:endParaRPr lang="en-ZA"/>
          </a:p>
        </p:txBody>
      </p:sp>
    </p:spTree>
    <p:extLst>
      <p:ext uri="{BB962C8B-B14F-4D97-AF65-F5344CB8AC3E}">
        <p14:creationId xmlns:p14="http://schemas.microsoft.com/office/powerpoint/2010/main" val="39485823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smtClean="0"/>
              <a:t/>
            </a:r>
            <a:br>
              <a:rPr lang="fr-FR" dirty="0" smtClean="0"/>
            </a:br>
            <a:r>
              <a:rPr lang="fr-FR" dirty="0" smtClean="0"/>
              <a:t/>
            </a:r>
            <a:br>
              <a:rPr lang="fr-FR" dirty="0" smtClean="0"/>
            </a:br>
            <a:r>
              <a:rPr lang="fr-FR" dirty="0" smtClean="0"/>
              <a:t>De nombreux modèles et les outils disponibles pour analyser les parties prenantes, mais ils partagent ce but essentiel</a:t>
            </a:r>
            <a:endParaRPr lang="fr-CH" dirty="0"/>
          </a:p>
        </p:txBody>
      </p:sp>
      <p:sp>
        <p:nvSpPr>
          <p:cNvPr id="4" name="Espace réservé du numéro de diapositive 3"/>
          <p:cNvSpPr>
            <a:spLocks noGrp="1"/>
          </p:cNvSpPr>
          <p:nvPr>
            <p:ph type="sldNum" sz="quarter" idx="10"/>
          </p:nvPr>
        </p:nvSpPr>
        <p:spPr/>
        <p:txBody>
          <a:bodyPr/>
          <a:lstStyle/>
          <a:p>
            <a:fld id="{644345FC-D40C-4CC6-B965-1C0E7B88E9A3}" type="slidenum">
              <a:rPr lang="en-ZA" smtClean="0"/>
              <a:t>18</a:t>
            </a:fld>
            <a:endParaRPr lang="en-ZA"/>
          </a:p>
        </p:txBody>
      </p:sp>
    </p:spTree>
    <p:extLst>
      <p:ext uri="{BB962C8B-B14F-4D97-AF65-F5344CB8AC3E}">
        <p14:creationId xmlns:p14="http://schemas.microsoft.com/office/powerpoint/2010/main" val="154928552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644345FC-D40C-4CC6-B965-1C0E7B88E9A3}" type="slidenum">
              <a:rPr lang="en-ZA" smtClean="0"/>
              <a:t>19</a:t>
            </a:fld>
            <a:endParaRPr lang="en-ZA"/>
          </a:p>
        </p:txBody>
      </p:sp>
    </p:spTree>
    <p:extLst>
      <p:ext uri="{BB962C8B-B14F-4D97-AF65-F5344CB8AC3E}">
        <p14:creationId xmlns:p14="http://schemas.microsoft.com/office/powerpoint/2010/main" val="675671632"/>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644345FC-D40C-4CC6-B965-1C0E7B88E9A3}" type="slidenum">
              <a:rPr lang="en-ZA" smtClean="0"/>
              <a:t>20</a:t>
            </a:fld>
            <a:endParaRPr lang="en-ZA"/>
          </a:p>
        </p:txBody>
      </p:sp>
    </p:spTree>
    <p:extLst>
      <p:ext uri="{BB962C8B-B14F-4D97-AF65-F5344CB8AC3E}">
        <p14:creationId xmlns:p14="http://schemas.microsoft.com/office/powerpoint/2010/main" val="304722427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Activité : En utilisant l'exemple, travailler sur ces quatre questions et procéder à une analyse des parties prenantes et répondre aux quatre « comment ».</a:t>
            </a:r>
            <a:endParaRPr lang="en-ZA" baseline="0" dirty="0" smtClean="0"/>
          </a:p>
        </p:txBody>
      </p:sp>
      <p:sp>
        <p:nvSpPr>
          <p:cNvPr id="4" name="Slide Number Placeholder 3"/>
          <p:cNvSpPr>
            <a:spLocks noGrp="1"/>
          </p:cNvSpPr>
          <p:nvPr>
            <p:ph type="sldNum" sz="quarter" idx="10"/>
          </p:nvPr>
        </p:nvSpPr>
        <p:spPr/>
        <p:txBody>
          <a:bodyPr/>
          <a:lstStyle/>
          <a:p>
            <a:fld id="{644345FC-D40C-4CC6-B965-1C0E7B88E9A3}" type="slidenum">
              <a:rPr lang="en-ZA" smtClean="0"/>
              <a:t>21</a:t>
            </a:fld>
            <a:endParaRPr lang="en-ZA"/>
          </a:p>
        </p:txBody>
      </p:sp>
    </p:spTree>
    <p:extLst>
      <p:ext uri="{BB962C8B-B14F-4D97-AF65-F5344CB8AC3E}">
        <p14:creationId xmlns:p14="http://schemas.microsoft.com/office/powerpoint/2010/main" val="30588043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644345FC-D40C-4CC6-B965-1C0E7B88E9A3}" type="slidenum">
              <a:rPr lang="en-ZA" smtClean="0"/>
              <a:t>3</a:t>
            </a:fld>
            <a:endParaRPr lang="en-ZA"/>
          </a:p>
        </p:txBody>
      </p:sp>
    </p:spTree>
    <p:extLst>
      <p:ext uri="{BB962C8B-B14F-4D97-AF65-F5344CB8AC3E}">
        <p14:creationId xmlns:p14="http://schemas.microsoft.com/office/powerpoint/2010/main" val="12205302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fr-FR" dirty="0" smtClean="0"/>
              <a:t>Ce ne sont pas toutes les parties prenantes qui ont la même importance</a:t>
            </a:r>
            <a:endParaRPr lang="en-ZA" dirty="0"/>
          </a:p>
        </p:txBody>
      </p:sp>
      <p:sp>
        <p:nvSpPr>
          <p:cNvPr id="4" name="Slide Number Placeholder 3"/>
          <p:cNvSpPr>
            <a:spLocks noGrp="1"/>
          </p:cNvSpPr>
          <p:nvPr>
            <p:ph type="sldNum" sz="quarter" idx="10"/>
          </p:nvPr>
        </p:nvSpPr>
        <p:spPr/>
        <p:txBody>
          <a:bodyPr/>
          <a:lstStyle/>
          <a:p>
            <a:fld id="{644345FC-D40C-4CC6-B965-1C0E7B88E9A3}" type="slidenum">
              <a:rPr lang="en-ZA" smtClean="0"/>
              <a:t>5</a:t>
            </a:fld>
            <a:endParaRPr lang="en-ZA"/>
          </a:p>
        </p:txBody>
      </p:sp>
    </p:spTree>
    <p:extLst>
      <p:ext uri="{BB962C8B-B14F-4D97-AF65-F5344CB8AC3E}">
        <p14:creationId xmlns:p14="http://schemas.microsoft.com/office/powerpoint/2010/main" val="32190228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r>
              <a:rPr lang="fr-FR" dirty="0" err="1" smtClean="0"/>
              <a:t>E.g</a:t>
            </a:r>
            <a:r>
              <a:rPr lang="fr-FR" dirty="0" smtClean="0"/>
              <a:t> </a:t>
            </a:r>
            <a:endParaRPr lang="fr-CH" dirty="0"/>
          </a:p>
        </p:txBody>
      </p:sp>
      <p:sp>
        <p:nvSpPr>
          <p:cNvPr id="4" name="Espace réservé du numéro de diapositive 3"/>
          <p:cNvSpPr>
            <a:spLocks noGrp="1"/>
          </p:cNvSpPr>
          <p:nvPr>
            <p:ph type="sldNum" sz="quarter" idx="10"/>
          </p:nvPr>
        </p:nvSpPr>
        <p:spPr/>
        <p:txBody>
          <a:bodyPr/>
          <a:lstStyle/>
          <a:p>
            <a:fld id="{644345FC-D40C-4CC6-B965-1C0E7B88E9A3}" type="slidenum">
              <a:rPr lang="en-ZA" smtClean="0"/>
              <a:t>6</a:t>
            </a:fld>
            <a:endParaRPr lang="en-ZA"/>
          </a:p>
        </p:txBody>
      </p:sp>
    </p:spTree>
    <p:extLst>
      <p:ext uri="{BB962C8B-B14F-4D97-AF65-F5344CB8AC3E}">
        <p14:creationId xmlns:p14="http://schemas.microsoft.com/office/powerpoint/2010/main" val="146771566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644345FC-D40C-4CC6-B965-1C0E7B88E9A3}" type="slidenum">
              <a:rPr lang="en-ZA" smtClean="0"/>
              <a:t>7</a:t>
            </a:fld>
            <a:endParaRPr lang="en-ZA"/>
          </a:p>
        </p:txBody>
      </p:sp>
    </p:spTree>
    <p:extLst>
      <p:ext uri="{BB962C8B-B14F-4D97-AF65-F5344CB8AC3E}">
        <p14:creationId xmlns:p14="http://schemas.microsoft.com/office/powerpoint/2010/main" val="29880770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644345FC-D40C-4CC6-B965-1C0E7B88E9A3}" type="slidenum">
              <a:rPr lang="en-ZA" smtClean="0"/>
              <a:t>8</a:t>
            </a:fld>
            <a:endParaRPr lang="en-ZA"/>
          </a:p>
        </p:txBody>
      </p:sp>
    </p:spTree>
    <p:extLst>
      <p:ext uri="{BB962C8B-B14F-4D97-AF65-F5344CB8AC3E}">
        <p14:creationId xmlns:p14="http://schemas.microsoft.com/office/powerpoint/2010/main" val="269926379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644345FC-D40C-4CC6-B965-1C0E7B88E9A3}" type="slidenum">
              <a:rPr lang="en-ZA" smtClean="0"/>
              <a:t>9</a:t>
            </a:fld>
            <a:endParaRPr lang="en-ZA"/>
          </a:p>
        </p:txBody>
      </p:sp>
    </p:spTree>
    <p:extLst>
      <p:ext uri="{BB962C8B-B14F-4D97-AF65-F5344CB8AC3E}">
        <p14:creationId xmlns:p14="http://schemas.microsoft.com/office/powerpoint/2010/main" val="10356148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644345FC-D40C-4CC6-B965-1C0E7B88E9A3}" type="slidenum">
              <a:rPr lang="en-ZA" smtClean="0"/>
              <a:t>11</a:t>
            </a:fld>
            <a:endParaRPr lang="en-ZA"/>
          </a:p>
        </p:txBody>
      </p:sp>
    </p:spTree>
    <p:extLst>
      <p:ext uri="{BB962C8B-B14F-4D97-AF65-F5344CB8AC3E}">
        <p14:creationId xmlns:p14="http://schemas.microsoft.com/office/powerpoint/2010/main" val="319312116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lstStyle/>
          <a:p>
            <a:endParaRPr lang="fr-CH" dirty="0"/>
          </a:p>
        </p:txBody>
      </p:sp>
      <p:sp>
        <p:nvSpPr>
          <p:cNvPr id="4" name="Espace réservé du numéro de diapositive 3"/>
          <p:cNvSpPr>
            <a:spLocks noGrp="1"/>
          </p:cNvSpPr>
          <p:nvPr>
            <p:ph type="sldNum" sz="quarter" idx="10"/>
          </p:nvPr>
        </p:nvSpPr>
        <p:spPr/>
        <p:txBody>
          <a:bodyPr/>
          <a:lstStyle/>
          <a:p>
            <a:fld id="{644345FC-D40C-4CC6-B965-1C0E7B88E9A3}" type="slidenum">
              <a:rPr lang="en-ZA" smtClean="0"/>
              <a:t>12</a:t>
            </a:fld>
            <a:endParaRPr lang="en-ZA"/>
          </a:p>
        </p:txBody>
      </p:sp>
    </p:spTree>
    <p:extLst>
      <p:ext uri="{BB962C8B-B14F-4D97-AF65-F5344CB8AC3E}">
        <p14:creationId xmlns:p14="http://schemas.microsoft.com/office/powerpoint/2010/main" val="29778047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ZA"/>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ZA"/>
          </a:p>
        </p:txBody>
      </p:sp>
      <p:sp>
        <p:nvSpPr>
          <p:cNvPr id="4" name="Date Placeholder 3"/>
          <p:cNvSpPr>
            <a:spLocks noGrp="1"/>
          </p:cNvSpPr>
          <p:nvPr>
            <p:ph type="dt" sz="half" idx="10"/>
          </p:nvPr>
        </p:nvSpPr>
        <p:spPr/>
        <p:txBody>
          <a:bodyPr/>
          <a:lstStyle/>
          <a:p>
            <a:fld id="{3AB575D5-D49F-47CA-A022-A759BA407784}" type="datetimeFigureOut">
              <a:rPr lang="en-ZA" smtClean="0"/>
              <a:t>2016/08/12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8B708C3-F3DE-4455-8EEC-44BA85294B0D}" type="slidenum">
              <a:rPr lang="en-ZA" smtClean="0"/>
              <a:t>‹N°›</a:t>
            </a:fld>
            <a:endParaRPr lang="en-ZA"/>
          </a:p>
        </p:txBody>
      </p:sp>
    </p:spTree>
    <p:extLst>
      <p:ext uri="{BB962C8B-B14F-4D97-AF65-F5344CB8AC3E}">
        <p14:creationId xmlns:p14="http://schemas.microsoft.com/office/powerpoint/2010/main" val="407815273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3AB575D5-D49F-47CA-A022-A759BA407784}" type="datetimeFigureOut">
              <a:rPr lang="en-ZA" smtClean="0"/>
              <a:t>2016/08/12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8B708C3-F3DE-4455-8EEC-44BA85294B0D}" type="slidenum">
              <a:rPr lang="en-ZA" smtClean="0"/>
              <a:t>‹N°›</a:t>
            </a:fld>
            <a:endParaRPr lang="en-ZA"/>
          </a:p>
        </p:txBody>
      </p:sp>
    </p:spTree>
    <p:extLst>
      <p:ext uri="{BB962C8B-B14F-4D97-AF65-F5344CB8AC3E}">
        <p14:creationId xmlns:p14="http://schemas.microsoft.com/office/powerpoint/2010/main" val="16081610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ZA"/>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3AB575D5-D49F-47CA-A022-A759BA407784}" type="datetimeFigureOut">
              <a:rPr lang="en-ZA" smtClean="0"/>
              <a:t>2016/08/12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8B708C3-F3DE-4455-8EEC-44BA85294B0D}" type="slidenum">
              <a:rPr lang="en-ZA" smtClean="0"/>
              <a:t>‹N°›</a:t>
            </a:fld>
            <a:endParaRPr lang="en-ZA"/>
          </a:p>
        </p:txBody>
      </p:sp>
    </p:spTree>
    <p:extLst>
      <p:ext uri="{BB962C8B-B14F-4D97-AF65-F5344CB8AC3E}">
        <p14:creationId xmlns:p14="http://schemas.microsoft.com/office/powerpoint/2010/main" val="32619773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10"/>
          </p:nvPr>
        </p:nvSpPr>
        <p:spPr/>
        <p:txBody>
          <a:bodyPr/>
          <a:lstStyle/>
          <a:p>
            <a:fld id="{3AB575D5-D49F-47CA-A022-A759BA407784}" type="datetimeFigureOut">
              <a:rPr lang="en-ZA" smtClean="0"/>
              <a:t>2016/08/12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8B708C3-F3DE-4455-8EEC-44BA85294B0D}" type="slidenum">
              <a:rPr lang="en-ZA" smtClean="0"/>
              <a:t>‹N°›</a:t>
            </a:fld>
            <a:endParaRPr lang="en-ZA"/>
          </a:p>
        </p:txBody>
      </p:sp>
    </p:spTree>
    <p:extLst>
      <p:ext uri="{BB962C8B-B14F-4D97-AF65-F5344CB8AC3E}">
        <p14:creationId xmlns:p14="http://schemas.microsoft.com/office/powerpoint/2010/main" val="971127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ZA"/>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AB575D5-D49F-47CA-A022-A759BA407784}" type="datetimeFigureOut">
              <a:rPr lang="en-ZA" smtClean="0"/>
              <a:t>2016/08/12</a:t>
            </a:fld>
            <a:endParaRPr lang="en-ZA"/>
          </a:p>
        </p:txBody>
      </p:sp>
      <p:sp>
        <p:nvSpPr>
          <p:cNvPr id="5" name="Footer Placeholder 4"/>
          <p:cNvSpPr>
            <a:spLocks noGrp="1"/>
          </p:cNvSpPr>
          <p:nvPr>
            <p:ph type="ftr" sz="quarter" idx="11"/>
          </p:nvPr>
        </p:nvSpPr>
        <p:spPr/>
        <p:txBody>
          <a:bodyPr/>
          <a:lstStyle/>
          <a:p>
            <a:endParaRPr lang="en-ZA"/>
          </a:p>
        </p:txBody>
      </p:sp>
      <p:sp>
        <p:nvSpPr>
          <p:cNvPr id="6" name="Slide Number Placeholder 5"/>
          <p:cNvSpPr>
            <a:spLocks noGrp="1"/>
          </p:cNvSpPr>
          <p:nvPr>
            <p:ph type="sldNum" sz="quarter" idx="12"/>
          </p:nvPr>
        </p:nvSpPr>
        <p:spPr/>
        <p:txBody>
          <a:bodyPr/>
          <a:lstStyle/>
          <a:p>
            <a:fld id="{78B708C3-F3DE-4455-8EEC-44BA85294B0D}" type="slidenum">
              <a:rPr lang="en-ZA" smtClean="0"/>
              <a:t>‹N°›</a:t>
            </a:fld>
            <a:endParaRPr lang="en-ZA"/>
          </a:p>
        </p:txBody>
      </p:sp>
    </p:spTree>
    <p:extLst>
      <p:ext uri="{BB962C8B-B14F-4D97-AF65-F5344CB8AC3E}">
        <p14:creationId xmlns:p14="http://schemas.microsoft.com/office/powerpoint/2010/main" val="25579563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Date Placeholder 4"/>
          <p:cNvSpPr>
            <a:spLocks noGrp="1"/>
          </p:cNvSpPr>
          <p:nvPr>
            <p:ph type="dt" sz="half" idx="10"/>
          </p:nvPr>
        </p:nvSpPr>
        <p:spPr/>
        <p:txBody>
          <a:bodyPr/>
          <a:lstStyle/>
          <a:p>
            <a:fld id="{3AB575D5-D49F-47CA-A022-A759BA407784}" type="datetimeFigureOut">
              <a:rPr lang="en-ZA" smtClean="0"/>
              <a:t>2016/08/12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8B708C3-F3DE-4455-8EEC-44BA85294B0D}" type="slidenum">
              <a:rPr lang="en-ZA" smtClean="0"/>
              <a:t>‹N°›</a:t>
            </a:fld>
            <a:endParaRPr lang="en-ZA"/>
          </a:p>
        </p:txBody>
      </p:sp>
    </p:spTree>
    <p:extLst>
      <p:ext uri="{BB962C8B-B14F-4D97-AF65-F5344CB8AC3E}">
        <p14:creationId xmlns:p14="http://schemas.microsoft.com/office/powerpoint/2010/main" val="37226463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ZA"/>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7" name="Date Placeholder 6"/>
          <p:cNvSpPr>
            <a:spLocks noGrp="1"/>
          </p:cNvSpPr>
          <p:nvPr>
            <p:ph type="dt" sz="half" idx="10"/>
          </p:nvPr>
        </p:nvSpPr>
        <p:spPr/>
        <p:txBody>
          <a:bodyPr/>
          <a:lstStyle/>
          <a:p>
            <a:fld id="{3AB575D5-D49F-47CA-A022-A759BA407784}" type="datetimeFigureOut">
              <a:rPr lang="en-ZA" smtClean="0"/>
              <a:t>2016/08/12</a:t>
            </a:fld>
            <a:endParaRPr lang="en-ZA"/>
          </a:p>
        </p:txBody>
      </p:sp>
      <p:sp>
        <p:nvSpPr>
          <p:cNvPr id="8" name="Footer Placeholder 7"/>
          <p:cNvSpPr>
            <a:spLocks noGrp="1"/>
          </p:cNvSpPr>
          <p:nvPr>
            <p:ph type="ftr" sz="quarter" idx="11"/>
          </p:nvPr>
        </p:nvSpPr>
        <p:spPr/>
        <p:txBody>
          <a:bodyPr/>
          <a:lstStyle/>
          <a:p>
            <a:endParaRPr lang="en-ZA"/>
          </a:p>
        </p:txBody>
      </p:sp>
      <p:sp>
        <p:nvSpPr>
          <p:cNvPr id="9" name="Slide Number Placeholder 8"/>
          <p:cNvSpPr>
            <a:spLocks noGrp="1"/>
          </p:cNvSpPr>
          <p:nvPr>
            <p:ph type="sldNum" sz="quarter" idx="12"/>
          </p:nvPr>
        </p:nvSpPr>
        <p:spPr/>
        <p:txBody>
          <a:bodyPr/>
          <a:lstStyle/>
          <a:p>
            <a:fld id="{78B708C3-F3DE-4455-8EEC-44BA85294B0D}" type="slidenum">
              <a:rPr lang="en-ZA" smtClean="0"/>
              <a:t>‹N°›</a:t>
            </a:fld>
            <a:endParaRPr lang="en-ZA"/>
          </a:p>
        </p:txBody>
      </p:sp>
    </p:spTree>
    <p:extLst>
      <p:ext uri="{BB962C8B-B14F-4D97-AF65-F5344CB8AC3E}">
        <p14:creationId xmlns:p14="http://schemas.microsoft.com/office/powerpoint/2010/main" val="1688364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ZA"/>
          </a:p>
        </p:txBody>
      </p:sp>
      <p:sp>
        <p:nvSpPr>
          <p:cNvPr id="3" name="Date Placeholder 2"/>
          <p:cNvSpPr>
            <a:spLocks noGrp="1"/>
          </p:cNvSpPr>
          <p:nvPr>
            <p:ph type="dt" sz="half" idx="10"/>
          </p:nvPr>
        </p:nvSpPr>
        <p:spPr/>
        <p:txBody>
          <a:bodyPr/>
          <a:lstStyle/>
          <a:p>
            <a:fld id="{3AB575D5-D49F-47CA-A022-A759BA407784}" type="datetimeFigureOut">
              <a:rPr lang="en-ZA" smtClean="0"/>
              <a:t>2016/08/12</a:t>
            </a:fld>
            <a:endParaRPr lang="en-ZA"/>
          </a:p>
        </p:txBody>
      </p:sp>
      <p:sp>
        <p:nvSpPr>
          <p:cNvPr id="4" name="Footer Placeholder 3"/>
          <p:cNvSpPr>
            <a:spLocks noGrp="1"/>
          </p:cNvSpPr>
          <p:nvPr>
            <p:ph type="ftr" sz="quarter" idx="11"/>
          </p:nvPr>
        </p:nvSpPr>
        <p:spPr/>
        <p:txBody>
          <a:bodyPr/>
          <a:lstStyle/>
          <a:p>
            <a:endParaRPr lang="en-ZA"/>
          </a:p>
        </p:txBody>
      </p:sp>
      <p:sp>
        <p:nvSpPr>
          <p:cNvPr id="5" name="Slide Number Placeholder 4"/>
          <p:cNvSpPr>
            <a:spLocks noGrp="1"/>
          </p:cNvSpPr>
          <p:nvPr>
            <p:ph type="sldNum" sz="quarter" idx="12"/>
          </p:nvPr>
        </p:nvSpPr>
        <p:spPr/>
        <p:txBody>
          <a:bodyPr/>
          <a:lstStyle/>
          <a:p>
            <a:fld id="{78B708C3-F3DE-4455-8EEC-44BA85294B0D}" type="slidenum">
              <a:rPr lang="en-ZA" smtClean="0"/>
              <a:t>‹N°›</a:t>
            </a:fld>
            <a:endParaRPr lang="en-ZA"/>
          </a:p>
        </p:txBody>
      </p:sp>
    </p:spTree>
    <p:extLst>
      <p:ext uri="{BB962C8B-B14F-4D97-AF65-F5344CB8AC3E}">
        <p14:creationId xmlns:p14="http://schemas.microsoft.com/office/powerpoint/2010/main" val="314394229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AB575D5-D49F-47CA-A022-A759BA407784}" type="datetimeFigureOut">
              <a:rPr lang="en-ZA" smtClean="0"/>
              <a:t>2016/08/12</a:t>
            </a:fld>
            <a:endParaRPr lang="en-ZA"/>
          </a:p>
        </p:txBody>
      </p:sp>
      <p:sp>
        <p:nvSpPr>
          <p:cNvPr id="3" name="Footer Placeholder 2"/>
          <p:cNvSpPr>
            <a:spLocks noGrp="1"/>
          </p:cNvSpPr>
          <p:nvPr>
            <p:ph type="ftr" sz="quarter" idx="11"/>
          </p:nvPr>
        </p:nvSpPr>
        <p:spPr/>
        <p:txBody>
          <a:bodyPr/>
          <a:lstStyle/>
          <a:p>
            <a:endParaRPr lang="en-ZA"/>
          </a:p>
        </p:txBody>
      </p:sp>
      <p:sp>
        <p:nvSpPr>
          <p:cNvPr id="4" name="Slide Number Placeholder 3"/>
          <p:cNvSpPr>
            <a:spLocks noGrp="1"/>
          </p:cNvSpPr>
          <p:nvPr>
            <p:ph type="sldNum" sz="quarter" idx="12"/>
          </p:nvPr>
        </p:nvSpPr>
        <p:spPr/>
        <p:txBody>
          <a:bodyPr/>
          <a:lstStyle/>
          <a:p>
            <a:fld id="{78B708C3-F3DE-4455-8EEC-44BA85294B0D}" type="slidenum">
              <a:rPr lang="en-ZA" smtClean="0"/>
              <a:t>‹N°›</a:t>
            </a:fld>
            <a:endParaRPr lang="en-ZA"/>
          </a:p>
        </p:txBody>
      </p:sp>
    </p:spTree>
    <p:extLst>
      <p:ext uri="{BB962C8B-B14F-4D97-AF65-F5344CB8AC3E}">
        <p14:creationId xmlns:p14="http://schemas.microsoft.com/office/powerpoint/2010/main" val="36281137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ZA"/>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B575D5-D49F-47CA-A022-A759BA407784}" type="datetimeFigureOut">
              <a:rPr lang="en-ZA" smtClean="0"/>
              <a:t>2016/08/12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8B708C3-F3DE-4455-8EEC-44BA85294B0D}" type="slidenum">
              <a:rPr lang="en-ZA" smtClean="0"/>
              <a:t>‹N°›</a:t>
            </a:fld>
            <a:endParaRPr lang="en-ZA"/>
          </a:p>
        </p:txBody>
      </p:sp>
    </p:spTree>
    <p:extLst>
      <p:ext uri="{BB962C8B-B14F-4D97-AF65-F5344CB8AC3E}">
        <p14:creationId xmlns:p14="http://schemas.microsoft.com/office/powerpoint/2010/main" val="23025228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ZA"/>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ZA"/>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AB575D5-D49F-47CA-A022-A759BA407784}" type="datetimeFigureOut">
              <a:rPr lang="en-ZA" smtClean="0"/>
              <a:t>2016/08/12</a:t>
            </a:fld>
            <a:endParaRPr lang="en-ZA"/>
          </a:p>
        </p:txBody>
      </p:sp>
      <p:sp>
        <p:nvSpPr>
          <p:cNvPr id="6" name="Footer Placeholder 5"/>
          <p:cNvSpPr>
            <a:spLocks noGrp="1"/>
          </p:cNvSpPr>
          <p:nvPr>
            <p:ph type="ftr" sz="quarter" idx="11"/>
          </p:nvPr>
        </p:nvSpPr>
        <p:spPr/>
        <p:txBody>
          <a:bodyPr/>
          <a:lstStyle/>
          <a:p>
            <a:endParaRPr lang="en-ZA"/>
          </a:p>
        </p:txBody>
      </p:sp>
      <p:sp>
        <p:nvSpPr>
          <p:cNvPr id="7" name="Slide Number Placeholder 6"/>
          <p:cNvSpPr>
            <a:spLocks noGrp="1"/>
          </p:cNvSpPr>
          <p:nvPr>
            <p:ph type="sldNum" sz="quarter" idx="12"/>
          </p:nvPr>
        </p:nvSpPr>
        <p:spPr/>
        <p:txBody>
          <a:bodyPr/>
          <a:lstStyle/>
          <a:p>
            <a:fld id="{78B708C3-F3DE-4455-8EEC-44BA85294B0D}" type="slidenum">
              <a:rPr lang="en-ZA" smtClean="0"/>
              <a:t>‹N°›</a:t>
            </a:fld>
            <a:endParaRPr lang="en-ZA"/>
          </a:p>
        </p:txBody>
      </p:sp>
    </p:spTree>
    <p:extLst>
      <p:ext uri="{BB962C8B-B14F-4D97-AF65-F5344CB8AC3E}">
        <p14:creationId xmlns:p14="http://schemas.microsoft.com/office/powerpoint/2010/main" val="2194306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ZA"/>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ZA"/>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AB575D5-D49F-47CA-A022-A759BA407784}" type="datetimeFigureOut">
              <a:rPr lang="en-ZA" smtClean="0"/>
              <a:t>2016/08/12</a:t>
            </a:fld>
            <a:endParaRPr lang="en-ZA"/>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ZA"/>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8B708C3-F3DE-4455-8EEC-44BA85294B0D}" type="slidenum">
              <a:rPr lang="en-ZA" smtClean="0"/>
              <a:t>‹N°›</a:t>
            </a:fld>
            <a:endParaRPr lang="en-ZA"/>
          </a:p>
        </p:txBody>
      </p:sp>
    </p:spTree>
    <p:extLst>
      <p:ext uri="{BB962C8B-B14F-4D97-AF65-F5344CB8AC3E}">
        <p14:creationId xmlns:p14="http://schemas.microsoft.com/office/powerpoint/2010/main" val="312220532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noChangeArrowheads="1"/>
          </p:cNvPicPr>
          <p:nvPr/>
        </p:nvPicPr>
        <p:blipFill rotWithShape="1">
          <a:blip r:embed="rId2">
            <a:extLst>
              <a:ext uri="{28A0092B-C50C-407E-A947-70E740481C1C}">
                <a14:useLocalDpi xmlns:a14="http://schemas.microsoft.com/office/drawing/2010/main" val="0"/>
              </a:ext>
            </a:extLst>
          </a:blip>
          <a:srcRect l="31364" t="19531" r="24775" b="57366"/>
          <a:stretch/>
        </p:blipFill>
        <p:spPr bwMode="auto">
          <a:xfrm>
            <a:off x="2362200" y="4910135"/>
            <a:ext cx="6553200" cy="194064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Subtitle 2"/>
          <p:cNvSpPr>
            <a:spLocks noGrp="1"/>
          </p:cNvSpPr>
          <p:nvPr>
            <p:ph type="subTitle" idx="1"/>
          </p:nvPr>
        </p:nvSpPr>
        <p:spPr>
          <a:xfrm>
            <a:off x="146248" y="3463243"/>
            <a:ext cx="8458200" cy="1752600"/>
          </a:xfrm>
        </p:spPr>
        <p:txBody>
          <a:bodyPr>
            <a:normAutofit fontScale="92500" lnSpcReduction="20000"/>
          </a:bodyPr>
          <a:lstStyle/>
          <a:p>
            <a:r>
              <a:rPr lang="en-US" b="1" dirty="0" smtClean="0"/>
              <a:t>MODULE 7 : Role des parties </a:t>
            </a:r>
            <a:r>
              <a:rPr lang="fr-FR" b="1" dirty="0" smtClean="0"/>
              <a:t>prenantes</a:t>
            </a:r>
            <a:r>
              <a:rPr lang="en-US" b="1" dirty="0" smtClean="0"/>
              <a:t> </a:t>
            </a:r>
            <a:r>
              <a:rPr lang="fr-FR" b="1" dirty="0" smtClean="0"/>
              <a:t>non-gouvernementales</a:t>
            </a:r>
            <a:r>
              <a:rPr lang="en-US" b="1" dirty="0" smtClean="0"/>
              <a:t> </a:t>
            </a:r>
            <a:r>
              <a:rPr lang="fr-FR" b="1" dirty="0" smtClean="0"/>
              <a:t>dans</a:t>
            </a:r>
            <a:r>
              <a:rPr lang="en-US" b="1" dirty="0" smtClean="0"/>
              <a:t> </a:t>
            </a:r>
            <a:r>
              <a:rPr lang="en-US" b="1" dirty="0"/>
              <a:t>la </a:t>
            </a:r>
            <a:r>
              <a:rPr lang="fr-FR" b="1" dirty="0" err="1" smtClean="0"/>
              <a:t>SdTP</a:t>
            </a:r>
            <a:r>
              <a:rPr lang="fr-FR" b="1" dirty="0" smtClean="0"/>
              <a:t>/approche</a:t>
            </a:r>
            <a:r>
              <a:rPr lang="en-US" b="1" dirty="0" smtClean="0"/>
              <a:t> </a:t>
            </a:r>
            <a:r>
              <a:rPr lang="fr-FR" b="1" dirty="0" smtClean="0"/>
              <a:t>pan-sociétale</a:t>
            </a:r>
          </a:p>
          <a:p>
            <a:r>
              <a:rPr lang="en-US" b="1" dirty="0" smtClean="0">
                <a:solidFill>
                  <a:srgbClr val="00B0F0"/>
                </a:solidFill>
              </a:rPr>
              <a:t>Dr</a:t>
            </a:r>
            <a:r>
              <a:rPr lang="en-US" b="1" dirty="0">
                <a:solidFill>
                  <a:srgbClr val="00B0F0"/>
                </a:solidFill>
              </a:rPr>
              <a:t>.</a:t>
            </a:r>
            <a:r>
              <a:rPr lang="en-US" b="1" dirty="0" smtClean="0">
                <a:solidFill>
                  <a:srgbClr val="00B0F0"/>
                </a:solidFill>
              </a:rPr>
              <a:t> Taskeen Khan, OMS </a:t>
            </a:r>
            <a:r>
              <a:rPr lang="fr-FR" b="1" dirty="0" smtClean="0">
                <a:solidFill>
                  <a:srgbClr val="00B0F0"/>
                </a:solidFill>
              </a:rPr>
              <a:t>Pretoria</a:t>
            </a:r>
            <a:endParaRPr lang="fr-FR" b="1" dirty="0">
              <a:solidFill>
                <a:srgbClr val="00B0F0"/>
              </a:solidFill>
            </a:endParaRPr>
          </a:p>
        </p:txBody>
      </p:sp>
      <p:sp>
        <p:nvSpPr>
          <p:cNvPr id="5" name="Wave 4"/>
          <p:cNvSpPr/>
          <p:nvPr/>
        </p:nvSpPr>
        <p:spPr>
          <a:xfrm>
            <a:off x="-42725" y="41142"/>
            <a:ext cx="9180511" cy="3574325"/>
          </a:xfrm>
          <a:prstGeom prst="wave">
            <a:avLst>
              <a:gd name="adj1" fmla="val 12500"/>
              <a:gd name="adj2" fmla="val 210"/>
            </a:avLst>
          </a:prstGeom>
          <a:solidFill>
            <a:srgbClr val="0099CC"/>
          </a:solidFill>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 </a:t>
            </a:r>
            <a:endParaRPr lang="en-US" dirty="0"/>
          </a:p>
        </p:txBody>
      </p:sp>
      <p:sp>
        <p:nvSpPr>
          <p:cNvPr id="6" name="Subtitle 2"/>
          <p:cNvSpPr txBox="1">
            <a:spLocks/>
          </p:cNvSpPr>
          <p:nvPr/>
        </p:nvSpPr>
        <p:spPr>
          <a:xfrm>
            <a:off x="478155" y="1916832"/>
            <a:ext cx="8513445" cy="111302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r">
              <a:buNone/>
            </a:pPr>
            <a:endParaRPr lang="en-US" sz="2400" b="1" dirty="0" smtClean="0">
              <a:solidFill>
                <a:schemeClr val="accent5">
                  <a:lumMod val="40000"/>
                  <a:lumOff val="60000"/>
                </a:schemeClr>
              </a:solidFill>
              <a:latin typeface="Bodoni SvtyTwo ITC TT-Book"/>
              <a:ea typeface="Bodoni SvtyTwo ITC TT-Book"/>
              <a:cs typeface="Times New Roman" pitchFamily="18" charset="0"/>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78155" y="5229199"/>
            <a:ext cx="1168936" cy="139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666621" y="1828304"/>
            <a:ext cx="8344487" cy="461665"/>
          </a:xfrm>
          <a:prstGeom prst="rect">
            <a:avLst/>
          </a:prstGeom>
          <a:noFill/>
        </p:spPr>
        <p:txBody>
          <a:bodyPr wrap="square" rtlCol="0">
            <a:spAutoFit/>
          </a:bodyPr>
          <a:lstStyle/>
          <a:p>
            <a:pPr algn="ctr"/>
            <a:r>
              <a:rPr lang="en-ZA" sz="2400" dirty="0" smtClean="0">
                <a:solidFill>
                  <a:schemeClr val="bg1"/>
                </a:solidFill>
              </a:rPr>
              <a:t>FORMATION SUR LA SANTE DANS TOUTES LES POLITIQUES</a:t>
            </a:r>
            <a:endParaRPr lang="en-ZA" sz="2400" dirty="0">
              <a:solidFill>
                <a:schemeClr val="bg1"/>
              </a:solidFill>
            </a:endParaRPr>
          </a:p>
        </p:txBody>
      </p:sp>
      <p:pic>
        <p:nvPicPr>
          <p:cNvPr id="9" name="Picture 2" descr="logohq"/>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838200" y="846138"/>
            <a:ext cx="2105025" cy="590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0780278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95536" y="2420888"/>
            <a:ext cx="8229600" cy="1800200"/>
          </a:xfrm>
        </p:spPr>
        <p:txBody>
          <a:bodyPr>
            <a:noAutofit/>
          </a:bodyPr>
          <a:lstStyle/>
          <a:p>
            <a:r>
              <a:rPr lang="fr-FR" sz="3600" b="1" dirty="0">
                <a:solidFill>
                  <a:srgbClr val="00B050"/>
                </a:solidFill>
              </a:rPr>
              <a:t>QUE PENSEZ-VOUS </a:t>
            </a:r>
            <a:r>
              <a:rPr lang="fr-FR" sz="3600" b="1" dirty="0" smtClean="0">
                <a:solidFill>
                  <a:srgbClr val="00B050"/>
                </a:solidFill>
              </a:rPr>
              <a:t>ETRE </a:t>
            </a:r>
            <a:r>
              <a:rPr lang="fr-FR" sz="3600" b="1" dirty="0">
                <a:solidFill>
                  <a:srgbClr val="00B050"/>
                </a:solidFill>
              </a:rPr>
              <a:t>LES ROLES </a:t>
            </a:r>
            <a:r>
              <a:rPr lang="fr-FR" sz="3600" b="1" dirty="0" smtClean="0">
                <a:solidFill>
                  <a:srgbClr val="00B050"/>
                </a:solidFill>
              </a:rPr>
              <a:t>DES PARTIES PRENANTES NON GOUVERNEMENTALES ? </a:t>
            </a:r>
            <a:endParaRPr lang="en-ZA" sz="3600" b="1" dirty="0">
              <a:solidFill>
                <a:srgbClr val="00B050"/>
              </a:solidFill>
            </a:endParaRPr>
          </a:p>
        </p:txBody>
      </p:sp>
    </p:spTree>
    <p:extLst>
      <p:ext uri="{BB962C8B-B14F-4D97-AF65-F5344CB8AC3E}">
        <p14:creationId xmlns:p14="http://schemas.microsoft.com/office/powerpoint/2010/main" val="34943419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0"/>
            <a:ext cx="8229600" cy="1143000"/>
          </a:xfrm>
        </p:spPr>
        <p:txBody>
          <a:bodyPr>
            <a:normAutofit/>
          </a:bodyPr>
          <a:lstStyle/>
          <a:p>
            <a:r>
              <a:rPr lang="en-ZA" b="1" dirty="0" smtClean="0"/>
              <a:t>ROLES </a:t>
            </a:r>
            <a:r>
              <a:rPr lang="en-ZA" b="1" dirty="0"/>
              <a:t>DES </a:t>
            </a:r>
            <a:r>
              <a:rPr lang="en-ZA" b="1" dirty="0" smtClean="0"/>
              <a:t>ONG -1</a:t>
            </a:r>
            <a:endParaRPr lang="en-ZA" b="1" dirty="0"/>
          </a:p>
        </p:txBody>
      </p:sp>
      <p:sp>
        <p:nvSpPr>
          <p:cNvPr id="3" name="Content Placeholder 2"/>
          <p:cNvSpPr>
            <a:spLocks noGrp="1"/>
          </p:cNvSpPr>
          <p:nvPr>
            <p:ph idx="1"/>
          </p:nvPr>
        </p:nvSpPr>
        <p:spPr>
          <a:xfrm>
            <a:off x="467544" y="1196752"/>
            <a:ext cx="8229600" cy="5328592"/>
          </a:xfrm>
        </p:spPr>
        <p:txBody>
          <a:bodyPr>
            <a:normAutofit lnSpcReduction="10000"/>
          </a:bodyPr>
          <a:lstStyle/>
          <a:p>
            <a:pPr marL="0" indent="0">
              <a:spcBef>
                <a:spcPts val="1200"/>
              </a:spcBef>
              <a:buNone/>
            </a:pPr>
            <a:r>
              <a:rPr lang="fr-FR" i="1" dirty="0"/>
              <a:t>Soutenir la capacité des membres de la communauté </a:t>
            </a:r>
            <a:r>
              <a:rPr lang="fr-FR" i="1" dirty="0" smtClean="0"/>
              <a:t>à participer </a:t>
            </a:r>
            <a:r>
              <a:rPr lang="fr-FR" i="1" dirty="0"/>
              <a:t>pleinement à l'action communautaire pour la </a:t>
            </a:r>
            <a:r>
              <a:rPr lang="fr-FR" i="1" dirty="0" smtClean="0"/>
              <a:t>santé ; </a:t>
            </a:r>
            <a:r>
              <a:rPr lang="fr-FR" i="1" dirty="0"/>
              <a:t>Par exemple, </a:t>
            </a:r>
            <a:endParaRPr lang="en-ZA" dirty="0" smtClean="0"/>
          </a:p>
          <a:p>
            <a:pPr>
              <a:spcBef>
                <a:spcPts val="1200"/>
              </a:spcBef>
            </a:pPr>
            <a:r>
              <a:rPr lang="fr-FR" dirty="0" smtClean="0"/>
              <a:t>Promouvoir la </a:t>
            </a:r>
            <a:r>
              <a:rPr lang="fr-FR" dirty="0"/>
              <a:t>santé et </a:t>
            </a:r>
            <a:r>
              <a:rPr lang="fr-FR" dirty="0" smtClean="0"/>
              <a:t>la </a:t>
            </a:r>
            <a:r>
              <a:rPr lang="fr-FR" dirty="0" err="1" smtClean="0"/>
              <a:t>littéracie</a:t>
            </a:r>
            <a:r>
              <a:rPr lang="fr-FR" dirty="0" smtClean="0"/>
              <a:t> politique ; </a:t>
            </a:r>
            <a:endParaRPr lang="en-ZA" dirty="0" smtClean="0"/>
          </a:p>
          <a:p>
            <a:pPr>
              <a:spcBef>
                <a:spcPts val="1200"/>
              </a:spcBef>
            </a:pPr>
            <a:r>
              <a:rPr lang="fr-FR" dirty="0" smtClean="0"/>
              <a:t>Avant-gardistes de </a:t>
            </a:r>
            <a:r>
              <a:rPr lang="fr-FR" dirty="0"/>
              <a:t>la formation </a:t>
            </a:r>
            <a:r>
              <a:rPr lang="fr-FR" dirty="0" smtClean="0"/>
              <a:t>sur les </a:t>
            </a:r>
            <a:r>
              <a:rPr lang="fr-FR" dirty="0"/>
              <a:t>techniques pour soutenir et </a:t>
            </a:r>
            <a:r>
              <a:rPr lang="fr-FR" dirty="0" smtClean="0"/>
              <a:t>favoriser la </a:t>
            </a:r>
            <a:r>
              <a:rPr lang="fr-FR" dirty="0"/>
              <a:t>participation </a:t>
            </a:r>
            <a:r>
              <a:rPr lang="fr-FR" dirty="0" smtClean="0"/>
              <a:t>communautaire </a:t>
            </a:r>
            <a:r>
              <a:rPr lang="fr-FR" dirty="0"/>
              <a:t>informée, et l'engagement avec la prise de </a:t>
            </a:r>
            <a:r>
              <a:rPr lang="fr-FR" dirty="0" smtClean="0"/>
              <a:t>décision ; et</a:t>
            </a:r>
            <a:endParaRPr lang="en-ZA" dirty="0" smtClean="0"/>
          </a:p>
          <a:p>
            <a:pPr>
              <a:spcBef>
                <a:spcPts val="1200"/>
              </a:spcBef>
            </a:pPr>
            <a:r>
              <a:rPr lang="fr-FR" dirty="0"/>
              <a:t>La mise en œuvre et l'évaluation de l'action communautaire pour la santé</a:t>
            </a:r>
            <a:r>
              <a:rPr lang="fr-FR" dirty="0" smtClean="0"/>
              <a:t>.</a:t>
            </a:r>
            <a:endParaRPr lang="fr-CH" dirty="0"/>
          </a:p>
        </p:txBody>
      </p:sp>
    </p:spTree>
    <p:extLst>
      <p:ext uri="{BB962C8B-B14F-4D97-AF65-F5344CB8AC3E}">
        <p14:creationId xmlns:p14="http://schemas.microsoft.com/office/powerpoint/2010/main" val="29647190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125760"/>
            <a:ext cx="8229600" cy="1143000"/>
          </a:xfrm>
        </p:spPr>
        <p:txBody>
          <a:bodyPr/>
          <a:lstStyle/>
          <a:p>
            <a:r>
              <a:rPr lang="en-ZA" b="1" dirty="0"/>
              <a:t>ROLES DES ONG </a:t>
            </a:r>
            <a:r>
              <a:rPr lang="en-ZA" b="1" dirty="0" smtClean="0"/>
              <a:t>-2</a:t>
            </a:r>
            <a:endParaRPr lang="en-ZA" b="1" dirty="0"/>
          </a:p>
        </p:txBody>
      </p:sp>
      <p:sp>
        <p:nvSpPr>
          <p:cNvPr id="3" name="Content Placeholder 2"/>
          <p:cNvSpPr>
            <a:spLocks noGrp="1"/>
          </p:cNvSpPr>
          <p:nvPr>
            <p:ph idx="1"/>
          </p:nvPr>
        </p:nvSpPr>
        <p:spPr>
          <a:xfrm>
            <a:off x="467544" y="1412776"/>
            <a:ext cx="8229600" cy="5184576"/>
          </a:xfrm>
        </p:spPr>
        <p:txBody>
          <a:bodyPr>
            <a:normAutofit/>
          </a:bodyPr>
          <a:lstStyle/>
          <a:p>
            <a:r>
              <a:rPr lang="fr-FR" i="1" dirty="0" smtClean="0"/>
              <a:t>Bâtir sur les </a:t>
            </a:r>
            <a:r>
              <a:rPr lang="fr-FR" i="1" dirty="0"/>
              <a:t>relations existantes au niveau local </a:t>
            </a:r>
            <a:r>
              <a:rPr lang="fr-FR" dirty="0"/>
              <a:t>- par exemple, entre le gouvernement </a:t>
            </a:r>
            <a:r>
              <a:rPr lang="fr-FR" dirty="0" smtClean="0"/>
              <a:t>local et </a:t>
            </a:r>
            <a:r>
              <a:rPr lang="fr-FR" dirty="0"/>
              <a:t>les </a:t>
            </a:r>
            <a:r>
              <a:rPr lang="fr-FR" dirty="0" smtClean="0"/>
              <a:t>communautés - </a:t>
            </a:r>
            <a:r>
              <a:rPr lang="fr-FR" dirty="0"/>
              <a:t>pour engager les citoyens dans l'action dans tous les secteurs.</a:t>
            </a:r>
            <a:endParaRPr lang="en-ZA" dirty="0" smtClean="0"/>
          </a:p>
          <a:p>
            <a:pPr>
              <a:spcBef>
                <a:spcPts val="1800"/>
              </a:spcBef>
            </a:pPr>
            <a:r>
              <a:rPr lang="fr-FR" i="1" dirty="0" smtClean="0"/>
              <a:t>Identifier </a:t>
            </a:r>
            <a:r>
              <a:rPr lang="fr-FR" i="1" dirty="0"/>
              <a:t>les </a:t>
            </a:r>
            <a:r>
              <a:rPr lang="fr-FR" i="1" dirty="0" smtClean="0"/>
              <a:t>opportunités pour engager </a:t>
            </a:r>
            <a:r>
              <a:rPr lang="fr-FR" i="1" dirty="0"/>
              <a:t>les acteurs non étatiques</a:t>
            </a:r>
            <a:r>
              <a:rPr lang="fr-FR" dirty="0"/>
              <a:t>, y compris le secteur privé, dans le dialogue politique régulier pour faciliter la compréhension partagée de </a:t>
            </a:r>
            <a:r>
              <a:rPr lang="fr-FR" dirty="0" smtClean="0"/>
              <a:t>l‘agenda de </a:t>
            </a:r>
            <a:r>
              <a:rPr lang="fr-FR" dirty="0"/>
              <a:t>la santé</a:t>
            </a:r>
            <a:r>
              <a:rPr lang="fr-FR" dirty="0" smtClean="0"/>
              <a:t>.</a:t>
            </a:r>
            <a:endParaRPr lang="en-ZA" dirty="0"/>
          </a:p>
        </p:txBody>
      </p:sp>
    </p:spTree>
    <p:extLst>
      <p:ext uri="{BB962C8B-B14F-4D97-AF65-F5344CB8AC3E}">
        <p14:creationId xmlns:p14="http://schemas.microsoft.com/office/powerpoint/2010/main" val="357546723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9756" y="0"/>
            <a:ext cx="8964488" cy="1143000"/>
          </a:xfrm>
        </p:spPr>
        <p:txBody>
          <a:bodyPr>
            <a:normAutofit fontScale="90000"/>
          </a:bodyPr>
          <a:lstStyle/>
          <a:p>
            <a:r>
              <a:rPr lang="en-ZA" b="1" dirty="0"/>
              <a:t>AVANTAGES </a:t>
            </a:r>
            <a:r>
              <a:rPr lang="en-ZA" b="1" dirty="0" smtClean="0"/>
              <a:t>DES CONSULTATIONS DES PARTIES PRENANTES</a:t>
            </a:r>
            <a:endParaRPr lang="en-ZA" b="1" dirty="0"/>
          </a:p>
        </p:txBody>
      </p:sp>
      <p:sp>
        <p:nvSpPr>
          <p:cNvPr id="3" name="Content Placeholder 2"/>
          <p:cNvSpPr>
            <a:spLocks noGrp="1"/>
          </p:cNvSpPr>
          <p:nvPr>
            <p:ph idx="1"/>
          </p:nvPr>
        </p:nvSpPr>
        <p:spPr>
          <a:xfrm>
            <a:off x="323528" y="1628800"/>
            <a:ext cx="8730716" cy="4525963"/>
          </a:xfrm>
        </p:spPr>
        <p:txBody>
          <a:bodyPr>
            <a:normAutofit/>
          </a:bodyPr>
          <a:lstStyle/>
          <a:p>
            <a:r>
              <a:rPr lang="fr-FR" dirty="0" smtClean="0"/>
              <a:t>Évaluer les soutiens et les oppositions </a:t>
            </a:r>
            <a:r>
              <a:rPr lang="fr-FR" dirty="0"/>
              <a:t>à une </a:t>
            </a:r>
            <a:r>
              <a:rPr lang="fr-FR" dirty="0" smtClean="0"/>
              <a:t>politique </a:t>
            </a:r>
            <a:r>
              <a:rPr lang="fr-FR" dirty="0"/>
              <a:t>;</a:t>
            </a:r>
            <a:endParaRPr lang="fr-FR" dirty="0" smtClean="0"/>
          </a:p>
          <a:p>
            <a:r>
              <a:rPr lang="en-ZA" dirty="0" smtClean="0"/>
              <a:t>Donner </a:t>
            </a:r>
            <a:r>
              <a:rPr lang="en-ZA" dirty="0"/>
              <a:t>aux </a:t>
            </a:r>
            <a:r>
              <a:rPr lang="fr-FR" dirty="0" smtClean="0"/>
              <a:t>activités</a:t>
            </a:r>
            <a:r>
              <a:rPr lang="en-ZA" dirty="0" smtClean="0"/>
              <a:t> du </a:t>
            </a:r>
            <a:r>
              <a:rPr lang="fr-FR" dirty="0" smtClean="0"/>
              <a:t>gouvernement</a:t>
            </a:r>
            <a:r>
              <a:rPr lang="en-ZA" dirty="0" smtClean="0"/>
              <a:t> </a:t>
            </a:r>
            <a:r>
              <a:rPr lang="fr-FR" dirty="0" smtClean="0"/>
              <a:t>visibilité</a:t>
            </a:r>
            <a:r>
              <a:rPr lang="en-ZA" dirty="0" smtClean="0"/>
              <a:t> et </a:t>
            </a:r>
            <a:r>
              <a:rPr lang="fr-FR" dirty="0" smtClean="0"/>
              <a:t>légitimité ;</a:t>
            </a:r>
          </a:p>
          <a:p>
            <a:r>
              <a:rPr lang="fr-FR" dirty="0"/>
              <a:t>Autonomiser les </a:t>
            </a:r>
            <a:r>
              <a:rPr lang="fr-FR" dirty="0" smtClean="0"/>
              <a:t>marginalisés</a:t>
            </a:r>
            <a:r>
              <a:rPr lang="en-ZA" dirty="0" smtClean="0"/>
              <a:t> ;</a:t>
            </a:r>
            <a:endParaRPr lang="en-ZA" dirty="0"/>
          </a:p>
          <a:p>
            <a:r>
              <a:rPr lang="fr-FR" dirty="0"/>
              <a:t>Accroître la collaboration et l'utilisation plus efficace des </a:t>
            </a:r>
            <a:r>
              <a:rPr lang="fr-FR" dirty="0" smtClean="0"/>
              <a:t>ressources ;</a:t>
            </a:r>
            <a:endParaRPr lang="en-ZA" dirty="0"/>
          </a:p>
          <a:p>
            <a:r>
              <a:rPr lang="fr-FR" dirty="0"/>
              <a:t>Assurer la durabilité des interventions</a:t>
            </a:r>
            <a:r>
              <a:rPr lang="fr-FR" dirty="0" smtClean="0"/>
              <a:t>.</a:t>
            </a:r>
            <a:endParaRPr lang="fr-FR" dirty="0"/>
          </a:p>
        </p:txBody>
      </p:sp>
    </p:spTree>
    <p:extLst>
      <p:ext uri="{BB962C8B-B14F-4D97-AF65-F5344CB8AC3E}">
        <p14:creationId xmlns:p14="http://schemas.microsoft.com/office/powerpoint/2010/main" val="2632192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528" y="2420888"/>
            <a:ext cx="8445624" cy="2088232"/>
          </a:xfrm>
        </p:spPr>
        <p:txBody>
          <a:bodyPr>
            <a:normAutofit fontScale="90000"/>
          </a:bodyPr>
          <a:lstStyle/>
          <a:p>
            <a:r>
              <a:rPr lang="fr-FR" b="1" dirty="0">
                <a:solidFill>
                  <a:srgbClr val="00B050"/>
                </a:solidFill>
              </a:rPr>
              <a:t>QUELS SONT LES DÉFIS DE </a:t>
            </a:r>
            <a:r>
              <a:rPr lang="fr-FR" b="1" dirty="0" smtClean="0">
                <a:solidFill>
                  <a:srgbClr val="00B050"/>
                </a:solidFill>
              </a:rPr>
              <a:t>L’IMPLICATION DES PARTIES PRENANTES ?</a:t>
            </a:r>
            <a:endParaRPr lang="en-ZA" b="1" dirty="0">
              <a:solidFill>
                <a:srgbClr val="00B050"/>
              </a:solidFill>
            </a:endParaRPr>
          </a:p>
        </p:txBody>
      </p:sp>
    </p:spTree>
    <p:extLst>
      <p:ext uri="{BB962C8B-B14F-4D97-AF65-F5344CB8AC3E}">
        <p14:creationId xmlns:p14="http://schemas.microsoft.com/office/powerpoint/2010/main" val="377713750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b="1" dirty="0"/>
              <a:t>DÉFIS DES CONSULTATIONS DES </a:t>
            </a:r>
            <a:r>
              <a:rPr lang="fr-FR" b="1" dirty="0" smtClean="0"/>
              <a:t>PARTIES PRENANTES</a:t>
            </a:r>
            <a:endParaRPr lang="en-ZA" b="1" dirty="0"/>
          </a:p>
        </p:txBody>
      </p:sp>
      <p:sp>
        <p:nvSpPr>
          <p:cNvPr id="3" name="Content Placeholder 2"/>
          <p:cNvSpPr>
            <a:spLocks noGrp="1"/>
          </p:cNvSpPr>
          <p:nvPr>
            <p:ph idx="1"/>
          </p:nvPr>
        </p:nvSpPr>
        <p:spPr>
          <a:xfrm>
            <a:off x="457200" y="2204865"/>
            <a:ext cx="8229600" cy="3096344"/>
          </a:xfrm>
        </p:spPr>
        <p:txBody>
          <a:bodyPr/>
          <a:lstStyle/>
          <a:p>
            <a:pPr>
              <a:spcBef>
                <a:spcPts val="1800"/>
              </a:spcBef>
            </a:pPr>
            <a:r>
              <a:rPr lang="fr-FR" dirty="0" smtClean="0"/>
              <a:t>Un délai plus long d’élaboration </a:t>
            </a:r>
            <a:r>
              <a:rPr lang="fr-FR" dirty="0"/>
              <a:t>des </a:t>
            </a:r>
            <a:r>
              <a:rPr lang="fr-FR" dirty="0" smtClean="0"/>
              <a:t>politiques </a:t>
            </a:r>
          </a:p>
          <a:p>
            <a:pPr>
              <a:spcBef>
                <a:spcPts val="1800"/>
              </a:spcBef>
            </a:pPr>
            <a:r>
              <a:rPr lang="fr-FR" dirty="0" smtClean="0"/>
              <a:t>Augmentation </a:t>
            </a:r>
            <a:r>
              <a:rPr lang="fr-FR" dirty="0"/>
              <a:t>des coûts d'intervention</a:t>
            </a:r>
            <a:r>
              <a:rPr lang="en-ZA" dirty="0" smtClean="0"/>
              <a:t> </a:t>
            </a:r>
          </a:p>
          <a:p>
            <a:pPr>
              <a:spcBef>
                <a:spcPts val="1800"/>
              </a:spcBef>
            </a:pPr>
            <a:r>
              <a:rPr lang="en-ZA" dirty="0" smtClean="0"/>
              <a:t>Polarisation des </a:t>
            </a:r>
            <a:r>
              <a:rPr lang="fr-FR" dirty="0" smtClean="0"/>
              <a:t>intérêts</a:t>
            </a:r>
            <a:r>
              <a:rPr lang="en-ZA" dirty="0" smtClean="0"/>
              <a:t> des </a:t>
            </a:r>
            <a:r>
              <a:rPr lang="fr-FR" dirty="0" smtClean="0"/>
              <a:t>groupes</a:t>
            </a:r>
          </a:p>
          <a:p>
            <a:pPr>
              <a:spcBef>
                <a:spcPts val="1800"/>
              </a:spcBef>
            </a:pPr>
            <a:r>
              <a:rPr lang="fr-FR" dirty="0"/>
              <a:t>Création d'attentes impossibles à </a:t>
            </a:r>
            <a:r>
              <a:rPr lang="fr-FR" dirty="0" smtClean="0"/>
              <a:t>gérer</a:t>
            </a:r>
            <a:endParaRPr lang="fr-CH" dirty="0"/>
          </a:p>
        </p:txBody>
      </p:sp>
    </p:spTree>
    <p:extLst>
      <p:ext uri="{BB962C8B-B14F-4D97-AF65-F5344CB8AC3E}">
        <p14:creationId xmlns:p14="http://schemas.microsoft.com/office/powerpoint/2010/main" val="31703220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520" y="1988840"/>
            <a:ext cx="8445624" cy="2592288"/>
          </a:xfrm>
        </p:spPr>
        <p:txBody>
          <a:bodyPr>
            <a:normAutofit/>
          </a:bodyPr>
          <a:lstStyle/>
          <a:p>
            <a:r>
              <a:rPr lang="fr-FR" b="1" dirty="0" smtClean="0">
                <a:solidFill>
                  <a:srgbClr val="00B050"/>
                </a:solidFill>
              </a:rPr>
              <a:t>QUELS </a:t>
            </a:r>
            <a:r>
              <a:rPr lang="fr-FR" b="1" dirty="0">
                <a:solidFill>
                  <a:srgbClr val="00B050"/>
                </a:solidFill>
              </a:rPr>
              <a:t>PRINCIPES DEVRAIENT </a:t>
            </a:r>
            <a:r>
              <a:rPr lang="fr-FR" b="1" dirty="0" smtClean="0">
                <a:solidFill>
                  <a:srgbClr val="00B050"/>
                </a:solidFill>
              </a:rPr>
              <a:t>SOUS-TENDRE LA CONSULTATION </a:t>
            </a:r>
            <a:r>
              <a:rPr lang="fr-FR" b="1" dirty="0">
                <a:solidFill>
                  <a:srgbClr val="00B050"/>
                </a:solidFill>
              </a:rPr>
              <a:t>DES </a:t>
            </a:r>
            <a:r>
              <a:rPr lang="fr-FR" b="1" dirty="0" smtClean="0">
                <a:solidFill>
                  <a:srgbClr val="00B050"/>
                </a:solidFill>
              </a:rPr>
              <a:t>PARTRIES PRENANTES ?</a:t>
            </a:r>
            <a:endParaRPr lang="en-ZA" b="1" dirty="0">
              <a:solidFill>
                <a:srgbClr val="00B050"/>
              </a:solidFill>
            </a:endParaRPr>
          </a:p>
        </p:txBody>
      </p:sp>
    </p:spTree>
    <p:extLst>
      <p:ext uri="{BB962C8B-B14F-4D97-AF65-F5344CB8AC3E}">
        <p14:creationId xmlns:p14="http://schemas.microsoft.com/office/powerpoint/2010/main" val="27111231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b="1" dirty="0"/>
              <a:t>PRINCIPES </a:t>
            </a:r>
            <a:r>
              <a:rPr lang="fr-FR" b="1" dirty="0" smtClean="0"/>
              <a:t>DES </a:t>
            </a:r>
            <a:r>
              <a:rPr lang="fr-FR" b="1" dirty="0"/>
              <a:t>CONSULTATIONS DES </a:t>
            </a:r>
            <a:r>
              <a:rPr lang="fr-FR" b="1" dirty="0" smtClean="0"/>
              <a:t>PARTIES PRENANTES</a:t>
            </a:r>
            <a:endParaRPr lang="en-ZA" b="1" dirty="0"/>
          </a:p>
        </p:txBody>
      </p:sp>
      <p:sp>
        <p:nvSpPr>
          <p:cNvPr id="3" name="Content Placeholder 2"/>
          <p:cNvSpPr>
            <a:spLocks noGrp="1"/>
          </p:cNvSpPr>
          <p:nvPr>
            <p:ph idx="1"/>
          </p:nvPr>
        </p:nvSpPr>
        <p:spPr>
          <a:xfrm>
            <a:off x="457200" y="2132856"/>
            <a:ext cx="8229600" cy="3993307"/>
          </a:xfrm>
        </p:spPr>
        <p:txBody>
          <a:bodyPr/>
          <a:lstStyle/>
          <a:p>
            <a:r>
              <a:rPr lang="fr-FR" dirty="0" smtClean="0"/>
              <a:t>Autonomisation</a:t>
            </a:r>
          </a:p>
          <a:p>
            <a:r>
              <a:rPr lang="fr-FR" dirty="0" smtClean="0"/>
              <a:t>Reddition de compte</a:t>
            </a:r>
          </a:p>
          <a:p>
            <a:r>
              <a:rPr lang="fr-FR" dirty="0" smtClean="0"/>
              <a:t>Transparence </a:t>
            </a:r>
          </a:p>
          <a:p>
            <a:r>
              <a:rPr lang="fr-FR" dirty="0" smtClean="0"/>
              <a:t>Coût-efficacité/Rentabilité</a:t>
            </a:r>
          </a:p>
          <a:p>
            <a:r>
              <a:rPr lang="fr-FR" dirty="0" smtClean="0"/>
              <a:t>Ressources</a:t>
            </a:r>
          </a:p>
        </p:txBody>
      </p:sp>
    </p:spTree>
    <p:extLst>
      <p:ext uri="{BB962C8B-B14F-4D97-AF65-F5344CB8AC3E}">
        <p14:creationId xmlns:p14="http://schemas.microsoft.com/office/powerpoint/2010/main" val="34647279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34073" y="7430"/>
            <a:ext cx="8229600" cy="1143000"/>
          </a:xfrm>
        </p:spPr>
        <p:txBody>
          <a:bodyPr>
            <a:normAutofit fontScale="90000"/>
          </a:bodyPr>
          <a:lstStyle/>
          <a:p>
            <a:r>
              <a:rPr lang="en-ZA" b="1" dirty="0" smtClean="0"/>
              <a:t>OBJECTIFS DE L’ANALYSE DES PARTIES PRENANTES</a:t>
            </a:r>
            <a:endParaRPr lang="en-ZA" b="1" dirty="0"/>
          </a:p>
        </p:txBody>
      </p:sp>
      <p:sp>
        <p:nvSpPr>
          <p:cNvPr id="3" name="Content Placeholder 2"/>
          <p:cNvSpPr>
            <a:spLocks noGrp="1"/>
          </p:cNvSpPr>
          <p:nvPr>
            <p:ph idx="1"/>
          </p:nvPr>
        </p:nvSpPr>
        <p:spPr/>
        <p:txBody>
          <a:bodyPr>
            <a:normAutofit fontScale="85000" lnSpcReduction="10000"/>
          </a:bodyPr>
          <a:lstStyle/>
          <a:p>
            <a:r>
              <a:rPr lang="fr-FR" dirty="0"/>
              <a:t>Un processus systématique </a:t>
            </a:r>
            <a:r>
              <a:rPr lang="fr-FR" dirty="0" smtClean="0"/>
              <a:t>de </a:t>
            </a:r>
            <a:r>
              <a:rPr lang="fr-FR" dirty="0"/>
              <a:t>collecte et </a:t>
            </a:r>
            <a:r>
              <a:rPr lang="fr-FR" dirty="0" smtClean="0"/>
              <a:t>d'évaluation d’informations </a:t>
            </a:r>
            <a:r>
              <a:rPr lang="fr-FR" dirty="0"/>
              <a:t>qualitatives sur les parties prenantes</a:t>
            </a:r>
            <a:r>
              <a:rPr lang="fr-FR" dirty="0" smtClean="0"/>
              <a:t>.</a:t>
            </a:r>
            <a:r>
              <a:rPr lang="en-ZA" dirty="0" smtClean="0"/>
              <a:t> </a:t>
            </a:r>
          </a:p>
          <a:p>
            <a:r>
              <a:rPr lang="fr-FR" dirty="0"/>
              <a:t>Aide à classer leur importance relative en tant qu'acteurs </a:t>
            </a:r>
            <a:r>
              <a:rPr lang="fr-FR" dirty="0" smtClean="0"/>
              <a:t>et</a:t>
            </a:r>
            <a:endParaRPr lang="en-ZA" dirty="0" smtClean="0"/>
          </a:p>
          <a:p>
            <a:r>
              <a:rPr lang="fr-FR" dirty="0"/>
              <a:t>Aide à développer des stratégies sur la façon de les impliquer dans </a:t>
            </a:r>
            <a:r>
              <a:rPr lang="fr-FR" dirty="0" smtClean="0"/>
              <a:t>l’élaboration et/ou </a:t>
            </a:r>
            <a:r>
              <a:rPr lang="fr-FR" dirty="0"/>
              <a:t>la mise en œuvre d'une politique </a:t>
            </a:r>
            <a:r>
              <a:rPr lang="fr-FR" dirty="0" smtClean="0"/>
              <a:t>ou </a:t>
            </a:r>
            <a:r>
              <a:rPr lang="fr-FR" dirty="0"/>
              <a:t>d'un programme </a:t>
            </a:r>
            <a:r>
              <a:rPr lang="fr-FR" dirty="0" smtClean="0"/>
              <a:t>de la </a:t>
            </a:r>
            <a:r>
              <a:rPr lang="fr-FR" dirty="0" err="1" smtClean="0"/>
              <a:t>SdTP</a:t>
            </a:r>
            <a:r>
              <a:rPr lang="fr-FR" dirty="0" smtClean="0"/>
              <a:t> </a:t>
            </a:r>
          </a:p>
          <a:p>
            <a:pPr marL="0" indent="0">
              <a:buNone/>
            </a:pPr>
            <a:endParaRPr lang="en-ZA" dirty="0" smtClean="0"/>
          </a:p>
          <a:p>
            <a:pPr marL="0" indent="0">
              <a:buNone/>
            </a:pPr>
            <a:r>
              <a:rPr lang="fr-FR" i="1" dirty="0"/>
              <a:t>De nombreux modèles et </a:t>
            </a:r>
            <a:r>
              <a:rPr lang="fr-FR" i="1" dirty="0" smtClean="0"/>
              <a:t>outils sont disponibles </a:t>
            </a:r>
            <a:r>
              <a:rPr lang="fr-FR" i="1" dirty="0"/>
              <a:t>pour analyser les parties prenantes, mais ils partagent </a:t>
            </a:r>
            <a:r>
              <a:rPr lang="fr-FR" i="1" dirty="0" smtClean="0"/>
              <a:t>tous ces objectifs essentiels </a:t>
            </a:r>
          </a:p>
        </p:txBody>
      </p:sp>
    </p:spTree>
    <p:extLst>
      <p:ext uri="{BB962C8B-B14F-4D97-AF65-F5344CB8AC3E}">
        <p14:creationId xmlns:p14="http://schemas.microsoft.com/office/powerpoint/2010/main" val="359410359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179512" y="116632"/>
            <a:ext cx="8712968" cy="936104"/>
          </a:xfrm>
        </p:spPr>
        <p:txBody>
          <a:bodyPr>
            <a:noAutofit/>
          </a:bodyPr>
          <a:lstStyle/>
          <a:p>
            <a:r>
              <a:rPr lang="fr-FR" sz="2800" b="1" dirty="0"/>
              <a:t>EXEMPLE D’ANALYSE DES PARTIES PRENANTES : PROGRAMME MULTISECTORIEL DE NUTRITION AU NÉPAL</a:t>
            </a:r>
            <a:endParaRPr lang="fr-CH" sz="2800" b="1" dirty="0"/>
          </a:p>
        </p:txBody>
      </p:sp>
      <p:graphicFrame>
        <p:nvGraphicFramePr>
          <p:cNvPr id="4" name="Espace réservé du contenu 3"/>
          <p:cNvGraphicFramePr>
            <a:graphicFrameLocks noGrp="1"/>
          </p:cNvGraphicFramePr>
          <p:nvPr>
            <p:ph idx="1"/>
            <p:extLst>
              <p:ext uri="{D42A27DB-BD31-4B8C-83A1-F6EECF244321}">
                <p14:modId xmlns:p14="http://schemas.microsoft.com/office/powerpoint/2010/main" val="1708591288"/>
              </p:ext>
            </p:extLst>
          </p:nvPr>
        </p:nvGraphicFramePr>
        <p:xfrm>
          <a:off x="457200" y="1196748"/>
          <a:ext cx="8219255" cy="5502996"/>
        </p:xfrm>
        <a:graphic>
          <a:graphicData uri="http://schemas.openxmlformats.org/drawingml/2006/table">
            <a:tbl>
              <a:tblPr firstRow="1" bandRow="1">
                <a:tableStyleId>{5C22544A-7EE6-4342-B048-85BDC9FD1C3A}</a:tableStyleId>
              </a:tblPr>
              <a:tblGrid>
                <a:gridCol w="1810544"/>
                <a:gridCol w="936104"/>
                <a:gridCol w="1224136"/>
                <a:gridCol w="2604620"/>
                <a:gridCol w="1643851"/>
              </a:tblGrid>
              <a:tr h="1008116">
                <a:tc>
                  <a:txBody>
                    <a:bodyPr/>
                    <a:lstStyle/>
                    <a:p>
                      <a:r>
                        <a:rPr lang="fr-CH" sz="1400" dirty="0" smtClean="0"/>
                        <a:t>Noms</a:t>
                      </a:r>
                      <a:r>
                        <a:rPr lang="fr-CH" sz="1400" baseline="0" dirty="0" smtClean="0"/>
                        <a:t> des parties prenantes</a:t>
                      </a:r>
                      <a:endParaRPr lang="fr-CH" sz="1400" dirty="0"/>
                    </a:p>
                  </a:txBody>
                  <a:tcPr anchor="ctr"/>
                </a:tc>
                <a:tc>
                  <a:txBody>
                    <a:bodyPr/>
                    <a:lstStyle/>
                    <a:p>
                      <a:r>
                        <a:rPr lang="fr-CH" sz="1400" dirty="0" smtClean="0"/>
                        <a:t>Influence/pouvoir</a:t>
                      </a:r>
                    </a:p>
                    <a:p>
                      <a:r>
                        <a:rPr lang="fr-CH" sz="1400" dirty="0" smtClean="0"/>
                        <a:t>(élevé, faible)</a:t>
                      </a:r>
                      <a:endParaRPr lang="fr-CH" sz="1400" dirty="0"/>
                    </a:p>
                  </a:txBody>
                  <a:tcPr anchor="ctr"/>
                </a:tc>
                <a:tc>
                  <a:txBody>
                    <a:bodyPr/>
                    <a:lstStyle/>
                    <a:p>
                      <a:r>
                        <a:rPr lang="fr-CH" sz="1400" dirty="0" smtClean="0"/>
                        <a:t>Intérêt/enjeu en cause (élevé, faible)</a:t>
                      </a:r>
                      <a:endParaRPr lang="fr-CH" sz="1400" dirty="0"/>
                    </a:p>
                  </a:txBody>
                  <a:tcPr anchor="ctr"/>
                </a:tc>
                <a:tc>
                  <a:txBody>
                    <a:bodyPr/>
                    <a:lstStyle/>
                    <a:p>
                      <a:r>
                        <a:rPr lang="fr-FR" sz="1400" dirty="0" smtClean="0"/>
                        <a:t>Position probable par rapport au programme de nutrition</a:t>
                      </a:r>
                      <a:endParaRPr lang="fr-CH" sz="1400" dirty="0"/>
                    </a:p>
                  </a:txBody>
                  <a:tcPr anchor="ctr"/>
                </a:tc>
                <a:tc>
                  <a:txBody>
                    <a:bodyPr/>
                    <a:lstStyle/>
                    <a:p>
                      <a:r>
                        <a:rPr lang="fr-CH" sz="1400" dirty="0" smtClean="0"/>
                        <a:t>Priorité d’engagement (élevée, moyenne</a:t>
                      </a:r>
                      <a:r>
                        <a:rPr lang="fr-CH" sz="1400" baseline="0" dirty="0" smtClean="0"/>
                        <a:t> ou faible)</a:t>
                      </a:r>
                      <a:endParaRPr lang="fr-CH" sz="1400" dirty="0"/>
                    </a:p>
                  </a:txBody>
                  <a:tcPr anchor="ctr"/>
                </a:tc>
              </a:tr>
              <a:tr h="360040">
                <a:tc>
                  <a:txBody>
                    <a:bodyPr/>
                    <a:lstStyle/>
                    <a:p>
                      <a:r>
                        <a:rPr lang="fr-CH" sz="1400" dirty="0" smtClean="0"/>
                        <a:t>Ministère</a:t>
                      </a:r>
                      <a:r>
                        <a:rPr lang="fr-CH" sz="1400" baseline="0" dirty="0" smtClean="0"/>
                        <a:t> de la santé</a:t>
                      </a:r>
                      <a:endParaRPr lang="fr-CH" sz="1400" dirty="0"/>
                    </a:p>
                  </a:txBody>
                  <a:tcPr anchor="ctr"/>
                </a:tc>
                <a:tc>
                  <a:txBody>
                    <a:bodyPr/>
                    <a:lstStyle/>
                    <a:p>
                      <a:pPr algn="ctr"/>
                      <a:r>
                        <a:rPr lang="fr-CH" sz="1400" dirty="0" smtClean="0"/>
                        <a:t>Elevé</a:t>
                      </a:r>
                      <a:endParaRPr lang="fr-CH" sz="1400" dirty="0"/>
                    </a:p>
                  </a:txBody>
                  <a:tcPr anchor="ctr"/>
                </a:tc>
                <a:tc>
                  <a:txBody>
                    <a:bodyPr/>
                    <a:lstStyle/>
                    <a:p>
                      <a:pPr algn="ctr"/>
                      <a:r>
                        <a:rPr lang="fr-CH" sz="1400" dirty="0" smtClean="0"/>
                        <a:t>Elevé</a:t>
                      </a:r>
                      <a:endParaRPr lang="fr-CH" sz="1400" dirty="0"/>
                    </a:p>
                  </a:txBody>
                  <a:tcPr anchor="ctr"/>
                </a:tc>
                <a:tc>
                  <a:txBody>
                    <a:bodyPr/>
                    <a:lstStyle/>
                    <a:p>
                      <a:r>
                        <a:rPr lang="fr-CH" sz="1400" dirty="0" smtClean="0"/>
                        <a:t>Positive </a:t>
                      </a:r>
                      <a:endParaRPr lang="fr-CH" sz="1400" dirty="0"/>
                    </a:p>
                  </a:txBody>
                  <a:tcPr anchor="ctr"/>
                </a:tc>
                <a:tc>
                  <a:txBody>
                    <a:bodyPr/>
                    <a:lstStyle/>
                    <a:p>
                      <a:pPr algn="ctr"/>
                      <a:r>
                        <a:rPr lang="fr-CH" sz="1400" dirty="0" smtClean="0"/>
                        <a:t>Elevée</a:t>
                      </a:r>
                      <a:endParaRPr lang="fr-CH" sz="1400" dirty="0"/>
                    </a:p>
                  </a:txBody>
                  <a:tcPr anchor="ctr"/>
                </a:tc>
              </a:tr>
              <a:tr h="519248">
                <a:tc>
                  <a:txBody>
                    <a:bodyPr/>
                    <a:lstStyle/>
                    <a:p>
                      <a:r>
                        <a:rPr lang="fr-CH" sz="1400" dirty="0" smtClean="0"/>
                        <a:t>Autres ministères (ex. Education, Agriculture, Finances)</a:t>
                      </a:r>
                      <a:endParaRPr lang="fr-CH" sz="1400" dirty="0"/>
                    </a:p>
                  </a:txBody>
                  <a:tcPr anchor="ctr"/>
                </a:tc>
                <a:tc>
                  <a:txBody>
                    <a:bodyPr/>
                    <a:lstStyle/>
                    <a:p>
                      <a:pPr algn="ctr"/>
                      <a:r>
                        <a:rPr lang="fr-CH" sz="1400" dirty="0" smtClean="0"/>
                        <a:t>Elevé</a:t>
                      </a:r>
                      <a:endParaRPr lang="fr-CH" sz="1400" dirty="0"/>
                    </a:p>
                  </a:txBody>
                  <a:tcPr anchor="ctr"/>
                </a:tc>
                <a:tc>
                  <a:txBody>
                    <a:bodyPr/>
                    <a:lstStyle/>
                    <a:p>
                      <a:pPr algn="ctr"/>
                      <a:r>
                        <a:rPr lang="fr-CH" sz="1400" dirty="0" smtClean="0"/>
                        <a:t>Elevé</a:t>
                      </a:r>
                      <a:endParaRPr lang="fr-CH" sz="1400" dirty="0"/>
                    </a:p>
                  </a:txBody>
                  <a:tcPr anchor="ctr"/>
                </a:tc>
                <a:tc>
                  <a:txBody>
                    <a:bodyPr/>
                    <a:lstStyle/>
                    <a:p>
                      <a:r>
                        <a:rPr lang="fr-CH" sz="1400" dirty="0" smtClean="0"/>
                        <a:t>Positive mais possible conflit d’intérêt</a:t>
                      </a:r>
                      <a:r>
                        <a:rPr lang="fr-CH" sz="1400" baseline="0" dirty="0" smtClean="0"/>
                        <a:t> </a:t>
                      </a:r>
                      <a:endParaRPr lang="fr-CH" sz="1400" dirty="0"/>
                    </a:p>
                  </a:txBody>
                  <a:tcPr anchor="ctr"/>
                </a:tc>
                <a:tc>
                  <a:txBody>
                    <a:bodyPr/>
                    <a:lstStyle/>
                    <a:p>
                      <a:pPr algn="ctr"/>
                      <a:r>
                        <a:rPr lang="fr-CH" sz="1400" dirty="0" smtClean="0"/>
                        <a:t>Elevée</a:t>
                      </a:r>
                      <a:endParaRPr lang="fr-CH" sz="1400" dirty="0"/>
                    </a:p>
                  </a:txBody>
                  <a:tcPr anchor="ctr"/>
                </a:tc>
              </a:tr>
              <a:tr h="519248">
                <a:tc>
                  <a:txBody>
                    <a:bodyPr/>
                    <a:lstStyle/>
                    <a:p>
                      <a:r>
                        <a:rPr lang="fr-CH" sz="1400" dirty="0" smtClean="0"/>
                        <a:t>Autres niveaux de gouvernement (régional, local)</a:t>
                      </a:r>
                      <a:endParaRPr lang="fr-CH" sz="1400" dirty="0"/>
                    </a:p>
                  </a:txBody>
                  <a:tcPr anchor="ctr"/>
                </a:tc>
                <a:tc>
                  <a:txBody>
                    <a:bodyPr/>
                    <a:lstStyle/>
                    <a:p>
                      <a:pPr algn="ctr"/>
                      <a:r>
                        <a:rPr lang="fr-CH" sz="1400" dirty="0" smtClean="0"/>
                        <a:t>Elevé</a:t>
                      </a:r>
                      <a:endParaRPr lang="fr-CH" sz="1400" dirty="0"/>
                    </a:p>
                  </a:txBody>
                  <a:tcPr anchor="ctr"/>
                </a:tc>
                <a:tc>
                  <a:txBody>
                    <a:bodyPr/>
                    <a:lstStyle/>
                    <a:p>
                      <a:pPr algn="ctr"/>
                      <a:r>
                        <a:rPr lang="fr-CH" sz="1400" dirty="0" smtClean="0"/>
                        <a:t>Elevé</a:t>
                      </a:r>
                      <a:endParaRPr lang="fr-CH" sz="1400" dirty="0"/>
                    </a:p>
                  </a:txBody>
                  <a:tcPr anchor="ctr"/>
                </a:tc>
                <a:tc>
                  <a:txBody>
                    <a:bodyPr/>
                    <a:lstStyle/>
                    <a:p>
                      <a:r>
                        <a:rPr lang="fr-CH" sz="1400" dirty="0" smtClean="0"/>
                        <a:t>Diffère par région</a:t>
                      </a:r>
                      <a:endParaRPr lang="fr-CH" sz="1400" dirty="0"/>
                    </a:p>
                  </a:txBody>
                  <a:tcPr anchor="ctr"/>
                </a:tc>
                <a:tc>
                  <a:txBody>
                    <a:bodyPr/>
                    <a:lstStyle/>
                    <a:p>
                      <a:pPr algn="ctr"/>
                      <a:r>
                        <a:rPr lang="fr-CH" sz="1400" dirty="0" smtClean="0"/>
                        <a:t>Moyenne</a:t>
                      </a:r>
                      <a:endParaRPr lang="fr-CH" sz="1400" dirty="0"/>
                    </a:p>
                  </a:txBody>
                  <a:tcPr anchor="ctr"/>
                </a:tc>
              </a:tr>
              <a:tr h="337160">
                <a:tc>
                  <a:txBody>
                    <a:bodyPr/>
                    <a:lstStyle/>
                    <a:p>
                      <a:r>
                        <a:rPr lang="fr-CH" sz="1400" dirty="0" smtClean="0"/>
                        <a:t>Agences des NU</a:t>
                      </a:r>
                      <a:endParaRPr lang="fr-CH" sz="1400" dirty="0"/>
                    </a:p>
                  </a:txBody>
                  <a:tcPr anchor="ctr"/>
                </a:tc>
                <a:tc>
                  <a:txBody>
                    <a:bodyPr/>
                    <a:lstStyle/>
                    <a:p>
                      <a:pPr algn="ctr"/>
                      <a:r>
                        <a:rPr lang="fr-CH" sz="1400" dirty="0" smtClean="0"/>
                        <a:t>Elevé</a:t>
                      </a:r>
                      <a:endParaRPr lang="fr-CH" sz="1400" dirty="0"/>
                    </a:p>
                  </a:txBody>
                  <a:tcPr anchor="ctr"/>
                </a:tc>
                <a:tc>
                  <a:txBody>
                    <a:bodyPr/>
                    <a:lstStyle/>
                    <a:p>
                      <a:pPr algn="ctr"/>
                      <a:r>
                        <a:rPr lang="fr-CH" sz="1400" dirty="0" smtClean="0"/>
                        <a:t>Elevé</a:t>
                      </a:r>
                      <a:endParaRPr lang="fr-CH" sz="1400" dirty="0"/>
                    </a:p>
                  </a:txBody>
                  <a:tcPr anchor="ctr"/>
                </a:tc>
                <a:tc>
                  <a:txBody>
                    <a:bodyPr/>
                    <a:lstStyle/>
                    <a:p>
                      <a:r>
                        <a:rPr lang="fr-CH" sz="1400" dirty="0" smtClean="0"/>
                        <a:t>Positive </a:t>
                      </a:r>
                      <a:endParaRPr lang="fr-CH" sz="1400" dirty="0"/>
                    </a:p>
                  </a:txBody>
                  <a:tcPr anchor="ctr"/>
                </a:tc>
                <a:tc>
                  <a:txBody>
                    <a:bodyPr/>
                    <a:lstStyle/>
                    <a:p>
                      <a:pPr algn="ctr"/>
                      <a:r>
                        <a:rPr lang="fr-CH" sz="1400" dirty="0" smtClean="0"/>
                        <a:t>Elevée</a:t>
                      </a:r>
                      <a:endParaRPr lang="fr-CH" sz="1400" dirty="0"/>
                    </a:p>
                  </a:txBody>
                  <a:tcPr anchor="ctr"/>
                </a:tc>
              </a:tr>
              <a:tr h="519248">
                <a:tc>
                  <a:txBody>
                    <a:bodyPr/>
                    <a:lstStyle/>
                    <a:p>
                      <a:r>
                        <a:rPr lang="fr-CH" sz="1400" dirty="0" smtClean="0"/>
                        <a:t>Principaux donateurs</a:t>
                      </a:r>
                      <a:endParaRPr lang="fr-CH" sz="1400" dirty="0"/>
                    </a:p>
                  </a:txBody>
                  <a:tcPr anchor="ctr"/>
                </a:tc>
                <a:tc>
                  <a:txBody>
                    <a:bodyPr/>
                    <a:lstStyle/>
                    <a:p>
                      <a:pPr algn="ctr"/>
                      <a:r>
                        <a:rPr lang="fr-CH" sz="1400" dirty="0" smtClean="0"/>
                        <a:t>Elevé</a:t>
                      </a:r>
                      <a:endParaRPr lang="fr-CH" sz="1400" dirty="0"/>
                    </a:p>
                  </a:txBody>
                  <a:tcPr anchor="ctr"/>
                </a:tc>
                <a:tc>
                  <a:txBody>
                    <a:bodyPr/>
                    <a:lstStyle/>
                    <a:p>
                      <a:pPr algn="ctr"/>
                      <a:r>
                        <a:rPr lang="fr-CH" sz="1400" dirty="0" smtClean="0"/>
                        <a:t>Faible</a:t>
                      </a:r>
                      <a:endParaRPr lang="fr-CH" sz="1400" dirty="0"/>
                    </a:p>
                  </a:txBody>
                  <a:tcPr anchor="ctr"/>
                </a:tc>
                <a:tc>
                  <a:txBody>
                    <a:bodyPr/>
                    <a:lstStyle/>
                    <a:p>
                      <a:r>
                        <a:rPr lang="fr-FR" sz="1400" dirty="0" smtClean="0"/>
                        <a:t>Positive mais pourrait être négative en fonction de conflits d'intérêts et de l'investissement dans le programme</a:t>
                      </a:r>
                      <a:endParaRPr lang="fr-CH" sz="1400" dirty="0"/>
                    </a:p>
                  </a:txBody>
                  <a:tcPr anchor="ctr"/>
                </a:tc>
                <a:tc>
                  <a:txBody>
                    <a:bodyPr/>
                    <a:lstStyle/>
                    <a:p>
                      <a:pPr algn="ctr"/>
                      <a:r>
                        <a:rPr lang="fr-CH" sz="1400" dirty="0" smtClean="0"/>
                        <a:t>Elevée</a:t>
                      </a:r>
                      <a:endParaRPr lang="fr-CH" sz="1400" dirty="0"/>
                    </a:p>
                  </a:txBody>
                  <a:tcPr anchor="ctr"/>
                </a:tc>
              </a:tr>
              <a:tr h="351264">
                <a:tc>
                  <a:txBody>
                    <a:bodyPr/>
                    <a:lstStyle/>
                    <a:p>
                      <a:r>
                        <a:rPr lang="fr-CH" sz="1400" dirty="0" smtClean="0"/>
                        <a:t>ONG</a:t>
                      </a:r>
                      <a:endParaRPr lang="fr-CH" sz="1400" dirty="0"/>
                    </a:p>
                  </a:txBody>
                  <a:tcPr anchor="ctr"/>
                </a:tc>
                <a:tc>
                  <a:txBody>
                    <a:bodyPr/>
                    <a:lstStyle/>
                    <a:p>
                      <a:pPr algn="ctr"/>
                      <a:r>
                        <a:rPr lang="fr-CH" sz="1400" dirty="0" smtClean="0"/>
                        <a:t>Faible</a:t>
                      </a:r>
                      <a:endParaRPr lang="fr-CH" sz="1400" dirty="0"/>
                    </a:p>
                  </a:txBody>
                  <a:tcPr anchor="ctr"/>
                </a:tc>
                <a:tc>
                  <a:txBody>
                    <a:bodyPr/>
                    <a:lstStyle/>
                    <a:p>
                      <a:pPr algn="ctr"/>
                      <a:r>
                        <a:rPr lang="fr-CH" sz="1400" dirty="0" smtClean="0"/>
                        <a:t>Elevé</a:t>
                      </a:r>
                      <a:endParaRPr lang="fr-CH" sz="1400" dirty="0"/>
                    </a:p>
                  </a:txBody>
                  <a:tcPr anchor="ctr"/>
                </a:tc>
                <a:tc>
                  <a:txBody>
                    <a:bodyPr/>
                    <a:lstStyle/>
                    <a:p>
                      <a:r>
                        <a:rPr lang="fr-CH" sz="1400" dirty="0" smtClean="0"/>
                        <a:t>Positive </a:t>
                      </a:r>
                      <a:endParaRPr lang="fr-CH" sz="1400" dirty="0"/>
                    </a:p>
                  </a:txBody>
                  <a:tcPr anchor="ctr"/>
                </a:tc>
                <a:tc>
                  <a:txBody>
                    <a:bodyPr/>
                    <a:lstStyle/>
                    <a:p>
                      <a:pPr algn="ctr"/>
                      <a:r>
                        <a:rPr lang="fr-CH" sz="1400" dirty="0" smtClean="0"/>
                        <a:t>Elevée</a:t>
                      </a:r>
                      <a:endParaRPr lang="fr-CH" sz="1400" dirty="0"/>
                    </a:p>
                  </a:txBody>
                  <a:tcPr anchor="ctr"/>
                </a:tc>
              </a:tr>
              <a:tr h="519248">
                <a:tc>
                  <a:txBody>
                    <a:bodyPr/>
                    <a:lstStyle/>
                    <a:p>
                      <a:r>
                        <a:rPr lang="fr-CH" sz="1400" dirty="0" smtClean="0"/>
                        <a:t>Société civile</a:t>
                      </a:r>
                      <a:endParaRPr lang="fr-CH" sz="1400" dirty="0"/>
                    </a:p>
                  </a:txBody>
                  <a:tcPr anchor="ctr"/>
                </a:tc>
                <a:tc>
                  <a:txBody>
                    <a:bodyPr/>
                    <a:lstStyle/>
                    <a:p>
                      <a:pPr algn="ctr"/>
                      <a:r>
                        <a:rPr lang="fr-CH" sz="1400" dirty="0" smtClean="0"/>
                        <a:t>Faible</a:t>
                      </a:r>
                      <a:endParaRPr lang="fr-CH" sz="1400" dirty="0"/>
                    </a:p>
                  </a:txBody>
                  <a:tcPr anchor="ctr"/>
                </a:tc>
                <a:tc>
                  <a:txBody>
                    <a:bodyPr/>
                    <a:lstStyle/>
                    <a:p>
                      <a:pPr algn="ctr"/>
                      <a:r>
                        <a:rPr lang="fr-CH" sz="1400" dirty="0" smtClean="0"/>
                        <a:t>Elevé</a:t>
                      </a:r>
                      <a:endParaRPr lang="fr-CH" sz="1400" dirty="0"/>
                    </a:p>
                  </a:txBody>
                  <a:tcPr anchor="ctr"/>
                </a:tc>
                <a:tc>
                  <a:txBody>
                    <a:bodyPr/>
                    <a:lstStyle/>
                    <a:p>
                      <a:r>
                        <a:rPr lang="fr-CH" sz="1400" dirty="0" smtClean="0"/>
                        <a:t>Positive </a:t>
                      </a:r>
                      <a:endParaRPr lang="fr-CH" sz="1400" dirty="0"/>
                    </a:p>
                  </a:txBody>
                  <a:tcPr anchor="ctr"/>
                </a:tc>
                <a:tc>
                  <a:txBody>
                    <a:bodyPr/>
                    <a:lstStyle/>
                    <a:p>
                      <a:pPr algn="ctr"/>
                      <a:r>
                        <a:rPr lang="fr-CH" sz="1400" dirty="0" smtClean="0"/>
                        <a:t>Elevée</a:t>
                      </a:r>
                      <a:endParaRPr lang="fr-CH" sz="1400" dirty="0"/>
                    </a:p>
                  </a:txBody>
                  <a:tcPr anchor="ctr"/>
                </a:tc>
              </a:tr>
              <a:tr h="519248">
                <a:tc>
                  <a:txBody>
                    <a:bodyPr/>
                    <a:lstStyle/>
                    <a:p>
                      <a:r>
                        <a:rPr lang="fr-CH" sz="1400" dirty="0" smtClean="0"/>
                        <a:t>Médias</a:t>
                      </a:r>
                      <a:endParaRPr lang="fr-CH" sz="1400" dirty="0"/>
                    </a:p>
                  </a:txBody>
                  <a:tcPr anchor="ctr"/>
                </a:tc>
                <a:tc>
                  <a:txBody>
                    <a:bodyPr/>
                    <a:lstStyle/>
                    <a:p>
                      <a:pPr algn="ctr"/>
                      <a:r>
                        <a:rPr lang="fr-CH" sz="1400" dirty="0" smtClean="0"/>
                        <a:t>Faible</a:t>
                      </a:r>
                      <a:endParaRPr lang="fr-CH" sz="1400" dirty="0"/>
                    </a:p>
                  </a:txBody>
                  <a:tcPr anchor="ctr"/>
                </a:tc>
                <a:tc>
                  <a:txBody>
                    <a:bodyPr/>
                    <a:lstStyle/>
                    <a:p>
                      <a:pPr algn="ctr"/>
                      <a:r>
                        <a:rPr lang="fr-CH" sz="1400" dirty="0" smtClean="0"/>
                        <a:t>Elevé</a:t>
                      </a:r>
                      <a:endParaRPr lang="fr-CH" sz="1400" dirty="0"/>
                    </a:p>
                  </a:txBody>
                  <a:tcPr anchor="ctr"/>
                </a:tc>
                <a:tc>
                  <a:txBody>
                    <a:bodyPr/>
                    <a:lstStyle/>
                    <a:p>
                      <a:r>
                        <a:rPr lang="fr-CH" sz="1400" dirty="0" smtClean="0"/>
                        <a:t>Positive </a:t>
                      </a:r>
                      <a:endParaRPr lang="fr-CH" sz="1400" dirty="0"/>
                    </a:p>
                  </a:txBody>
                  <a:tcPr anchor="ctr"/>
                </a:tc>
                <a:tc>
                  <a:txBody>
                    <a:bodyPr/>
                    <a:lstStyle/>
                    <a:p>
                      <a:pPr algn="ctr"/>
                      <a:r>
                        <a:rPr lang="fr-CH" sz="1400" dirty="0" smtClean="0"/>
                        <a:t>Elevée</a:t>
                      </a:r>
                      <a:endParaRPr lang="fr-CH" sz="1400" dirty="0"/>
                    </a:p>
                  </a:txBody>
                  <a:tcPr anchor="ctr"/>
                </a:tc>
              </a:tr>
            </a:tbl>
          </a:graphicData>
        </a:graphic>
      </p:graphicFrame>
    </p:spTree>
    <p:extLst>
      <p:ext uri="{BB962C8B-B14F-4D97-AF65-F5344CB8AC3E}">
        <p14:creationId xmlns:p14="http://schemas.microsoft.com/office/powerpoint/2010/main" val="36689452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864096"/>
          </a:xfrm>
        </p:spPr>
        <p:txBody>
          <a:bodyPr/>
          <a:lstStyle/>
          <a:p>
            <a:r>
              <a:rPr lang="en-ZA" b="1" dirty="0" smtClean="0"/>
              <a:t>Plan </a:t>
            </a:r>
            <a:endParaRPr lang="en-ZA" b="1" dirty="0"/>
          </a:p>
        </p:txBody>
      </p:sp>
      <p:sp>
        <p:nvSpPr>
          <p:cNvPr id="3" name="Content Placeholder 2"/>
          <p:cNvSpPr>
            <a:spLocks noGrp="1"/>
          </p:cNvSpPr>
          <p:nvPr>
            <p:ph idx="1"/>
          </p:nvPr>
        </p:nvSpPr>
        <p:spPr>
          <a:xfrm>
            <a:off x="179512" y="1259632"/>
            <a:ext cx="8856984" cy="5121696"/>
          </a:xfrm>
        </p:spPr>
        <p:txBody>
          <a:bodyPr>
            <a:normAutofit/>
          </a:bodyPr>
          <a:lstStyle/>
          <a:p>
            <a:pPr>
              <a:spcBef>
                <a:spcPts val="1800"/>
              </a:spcBef>
            </a:pPr>
            <a:r>
              <a:rPr lang="fr-FR" sz="2800" dirty="0" smtClean="0"/>
              <a:t>Définition des parties prenantes non-gouvernementales </a:t>
            </a:r>
          </a:p>
          <a:p>
            <a:pPr>
              <a:spcBef>
                <a:spcPts val="1800"/>
              </a:spcBef>
            </a:pPr>
            <a:r>
              <a:rPr lang="fr-FR" sz="2800" dirty="0" smtClean="0"/>
              <a:t>Importance</a:t>
            </a:r>
          </a:p>
          <a:p>
            <a:pPr>
              <a:spcBef>
                <a:spcPts val="1800"/>
              </a:spcBef>
            </a:pPr>
            <a:r>
              <a:rPr lang="fr-FR" sz="2800" dirty="0" smtClean="0"/>
              <a:t>Rôle des parties prenantes non-gouvernementales dans la </a:t>
            </a:r>
            <a:r>
              <a:rPr lang="fr-FR" sz="2800" dirty="0" err="1" smtClean="0"/>
              <a:t>SdTP</a:t>
            </a:r>
            <a:endParaRPr lang="fr-FR" sz="2800" dirty="0" smtClean="0"/>
          </a:p>
          <a:p>
            <a:pPr>
              <a:spcBef>
                <a:spcPts val="1800"/>
              </a:spcBef>
            </a:pPr>
            <a:r>
              <a:rPr lang="fr-FR" sz="2800" dirty="0"/>
              <a:t>Avantages et défis </a:t>
            </a:r>
            <a:r>
              <a:rPr lang="fr-FR" sz="2800" dirty="0" smtClean="0"/>
              <a:t>d’une large consultation</a:t>
            </a:r>
          </a:p>
          <a:p>
            <a:pPr>
              <a:spcBef>
                <a:spcPts val="1800"/>
              </a:spcBef>
            </a:pPr>
            <a:r>
              <a:rPr lang="fr-FR" sz="2800" dirty="0"/>
              <a:t>Principes </a:t>
            </a:r>
            <a:r>
              <a:rPr lang="fr-FR" sz="2800" dirty="0" smtClean="0"/>
              <a:t>d‘un engagement </a:t>
            </a:r>
            <a:r>
              <a:rPr lang="fr-FR" sz="2800" dirty="0"/>
              <a:t>efficace des parties </a:t>
            </a:r>
            <a:r>
              <a:rPr lang="fr-FR" sz="2800" dirty="0" smtClean="0"/>
              <a:t>prenantes</a:t>
            </a:r>
          </a:p>
          <a:p>
            <a:pPr>
              <a:spcBef>
                <a:spcPts val="1800"/>
              </a:spcBef>
            </a:pPr>
            <a:r>
              <a:rPr lang="fr-FR" sz="2800" dirty="0" smtClean="0"/>
              <a:t>Objectif </a:t>
            </a:r>
            <a:r>
              <a:rPr lang="fr-FR" sz="2800" dirty="0"/>
              <a:t>d'une analyse des parties </a:t>
            </a:r>
            <a:r>
              <a:rPr lang="fr-FR" sz="2800" dirty="0" smtClean="0"/>
              <a:t>prenantes</a:t>
            </a:r>
          </a:p>
          <a:p>
            <a:pPr>
              <a:spcBef>
                <a:spcPts val="1800"/>
              </a:spcBef>
            </a:pPr>
            <a:r>
              <a:rPr lang="fr-FR" sz="2800" dirty="0" smtClean="0"/>
              <a:t>Exemple</a:t>
            </a:r>
          </a:p>
          <a:p>
            <a:pPr>
              <a:spcBef>
                <a:spcPts val="1800"/>
              </a:spcBef>
            </a:pPr>
            <a:endParaRPr lang="fr-FR" sz="2800" dirty="0" smtClean="0"/>
          </a:p>
        </p:txBody>
      </p:sp>
    </p:spTree>
    <p:extLst>
      <p:ext uri="{BB962C8B-B14F-4D97-AF65-F5344CB8AC3E}">
        <p14:creationId xmlns:p14="http://schemas.microsoft.com/office/powerpoint/2010/main" val="180356077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16632"/>
            <a:ext cx="8229600" cy="836712"/>
          </a:xfrm>
        </p:spPr>
        <p:txBody>
          <a:bodyPr/>
          <a:lstStyle/>
          <a:p>
            <a:r>
              <a:rPr lang="en-ZA" b="1" dirty="0" smtClean="0"/>
              <a:t>DISCUSSION</a:t>
            </a:r>
            <a:endParaRPr lang="en-ZA" b="1" dirty="0"/>
          </a:p>
        </p:txBody>
      </p:sp>
      <p:sp>
        <p:nvSpPr>
          <p:cNvPr id="3" name="Content Placeholder 2"/>
          <p:cNvSpPr>
            <a:spLocks noGrp="1"/>
          </p:cNvSpPr>
          <p:nvPr>
            <p:ph idx="1"/>
          </p:nvPr>
        </p:nvSpPr>
        <p:spPr>
          <a:xfrm>
            <a:off x="457200" y="1124744"/>
            <a:ext cx="8229600" cy="5400600"/>
          </a:xfrm>
        </p:spPr>
        <p:txBody>
          <a:bodyPr>
            <a:normAutofit lnSpcReduction="10000"/>
          </a:bodyPr>
          <a:lstStyle/>
          <a:p>
            <a:pPr marL="0" indent="0">
              <a:buNone/>
            </a:pPr>
            <a:r>
              <a:rPr lang="fr-FR" dirty="0"/>
              <a:t>Le document final de la Réunion de haut niveau de l'Assemblée générale des Nations Unies sur l'examen et </a:t>
            </a:r>
            <a:r>
              <a:rPr lang="fr-FR" dirty="0" smtClean="0"/>
              <a:t>l'évaluation </a:t>
            </a:r>
            <a:r>
              <a:rPr lang="fr-FR" dirty="0"/>
              <a:t>de l'avancement global </a:t>
            </a:r>
            <a:r>
              <a:rPr lang="fr-FR" dirty="0" smtClean="0"/>
              <a:t>obtenu </a:t>
            </a:r>
            <a:r>
              <a:rPr lang="fr-FR" dirty="0"/>
              <a:t>dans la prévention et le contrôle des maladies non transmissibles (</a:t>
            </a:r>
            <a:r>
              <a:rPr lang="fr-FR" dirty="0" smtClean="0"/>
              <a:t>A/RES/68/300</a:t>
            </a:r>
            <a:r>
              <a:rPr lang="fr-FR" dirty="0"/>
              <a:t>) a demandé </a:t>
            </a:r>
            <a:r>
              <a:rPr lang="fr-FR" dirty="0" smtClean="0"/>
              <a:t>à l'OMS </a:t>
            </a:r>
            <a:r>
              <a:rPr lang="fr-FR" dirty="0"/>
              <a:t>de développer une </a:t>
            </a:r>
            <a:r>
              <a:rPr lang="fr-FR" dirty="0" smtClean="0"/>
              <a:t>approche :</a:t>
            </a:r>
            <a:endParaRPr lang="en-ZA" dirty="0" smtClean="0"/>
          </a:p>
          <a:p>
            <a:r>
              <a:rPr lang="fr-FR" dirty="0"/>
              <a:t>pour l'enregistrement et la publication des contributions des acteurs non étatiques (y compris le secteur privé et la société civile</a:t>
            </a:r>
            <a:r>
              <a:rPr lang="fr-FR" dirty="0" smtClean="0"/>
              <a:t>)</a:t>
            </a:r>
            <a:endParaRPr lang="en-ZA" dirty="0" smtClean="0"/>
          </a:p>
          <a:p>
            <a:r>
              <a:rPr lang="fr-FR" dirty="0"/>
              <a:t>pour atteindre les objectifs </a:t>
            </a:r>
            <a:r>
              <a:rPr lang="fr-FR" dirty="0" smtClean="0"/>
              <a:t>volontaires mondiaux des MNT</a:t>
            </a:r>
            <a:endParaRPr lang="fr-CH" dirty="0"/>
          </a:p>
        </p:txBody>
      </p:sp>
    </p:spTree>
    <p:extLst>
      <p:ext uri="{BB962C8B-B14F-4D97-AF65-F5344CB8AC3E}">
        <p14:creationId xmlns:p14="http://schemas.microsoft.com/office/powerpoint/2010/main" val="185701800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L’OMS COMME UN EXEMPLE…</a:t>
            </a:r>
            <a:endParaRPr lang="en-ZA" b="1" dirty="0"/>
          </a:p>
        </p:txBody>
      </p:sp>
      <p:sp>
        <p:nvSpPr>
          <p:cNvPr id="3" name="Content Placeholder 2"/>
          <p:cNvSpPr>
            <a:spLocks noGrp="1"/>
          </p:cNvSpPr>
          <p:nvPr>
            <p:ph idx="1"/>
          </p:nvPr>
        </p:nvSpPr>
        <p:spPr>
          <a:xfrm>
            <a:off x="287524" y="1417638"/>
            <a:ext cx="8568952" cy="5035698"/>
          </a:xfrm>
        </p:spPr>
        <p:txBody>
          <a:bodyPr>
            <a:normAutofit fontScale="77500" lnSpcReduction="20000"/>
          </a:bodyPr>
          <a:lstStyle/>
          <a:p>
            <a:pPr>
              <a:spcBef>
                <a:spcPts val="1800"/>
              </a:spcBef>
            </a:pPr>
            <a:r>
              <a:rPr lang="fr-FR" dirty="0" smtClean="0"/>
              <a:t>Utilisant l'OMS </a:t>
            </a:r>
            <a:r>
              <a:rPr lang="fr-FR" dirty="0"/>
              <a:t>à titre d'exemple, un cadre pour </a:t>
            </a:r>
            <a:r>
              <a:rPr lang="fr-FR" dirty="0" smtClean="0"/>
              <a:t>l'</a:t>
            </a:r>
            <a:r>
              <a:rPr lang="fr-FR" dirty="0"/>
              <a:t>engagement </a:t>
            </a:r>
            <a:r>
              <a:rPr lang="fr-FR" dirty="0" smtClean="0"/>
              <a:t>des acteurs non-étatiques </a:t>
            </a:r>
            <a:r>
              <a:rPr lang="fr-FR" dirty="0"/>
              <a:t>est en cours d'élaboration afin de </a:t>
            </a:r>
            <a:r>
              <a:rPr lang="fr-FR" dirty="0" smtClean="0"/>
              <a:t>clarifier :</a:t>
            </a:r>
            <a:endParaRPr lang="en-ZA" dirty="0"/>
          </a:p>
          <a:p>
            <a:pPr>
              <a:spcBef>
                <a:spcPts val="1800"/>
              </a:spcBef>
              <a:buFont typeface="Wingdings" pitchFamily="2" charset="2"/>
              <a:buChar char="Ø"/>
            </a:pPr>
            <a:r>
              <a:rPr lang="fr-FR" dirty="0"/>
              <a:t>comment capitaliser sur les apports bénéfiques des acteurs non étatiques à l'action </a:t>
            </a:r>
            <a:r>
              <a:rPr lang="fr-FR" dirty="0" smtClean="0"/>
              <a:t>sanitaire </a:t>
            </a:r>
            <a:r>
              <a:rPr lang="fr-FR" dirty="0"/>
              <a:t>dans tous les </a:t>
            </a:r>
            <a:r>
              <a:rPr lang="fr-FR" dirty="0" smtClean="0"/>
              <a:t>secteurs ;</a:t>
            </a:r>
          </a:p>
          <a:p>
            <a:pPr>
              <a:spcBef>
                <a:spcPts val="1800"/>
              </a:spcBef>
              <a:buFont typeface="Wingdings" pitchFamily="2" charset="2"/>
              <a:buChar char="Ø"/>
            </a:pPr>
            <a:r>
              <a:rPr lang="fr-FR" dirty="0"/>
              <a:t>les distinctions entre les conflits réels et perçus </a:t>
            </a:r>
            <a:r>
              <a:rPr lang="fr-FR" dirty="0" smtClean="0"/>
              <a:t>d'intérêts, </a:t>
            </a:r>
            <a:r>
              <a:rPr lang="fr-FR" dirty="0"/>
              <a:t>et entre </a:t>
            </a:r>
            <a:r>
              <a:rPr lang="fr-FR" dirty="0" smtClean="0"/>
              <a:t>les conflits </a:t>
            </a:r>
            <a:r>
              <a:rPr lang="fr-FR" dirty="0"/>
              <a:t>d'intérêts individuels et </a:t>
            </a:r>
            <a:r>
              <a:rPr lang="fr-FR" dirty="0" smtClean="0"/>
              <a:t>institutionnels ;</a:t>
            </a:r>
            <a:r>
              <a:rPr lang="en-ZA" dirty="0" smtClean="0"/>
              <a:t> </a:t>
            </a:r>
            <a:endParaRPr lang="en-ZA" dirty="0"/>
          </a:p>
          <a:p>
            <a:pPr>
              <a:spcBef>
                <a:spcPts val="1800"/>
              </a:spcBef>
              <a:buFont typeface="Wingdings" pitchFamily="2" charset="2"/>
              <a:buChar char="Ø"/>
            </a:pPr>
            <a:r>
              <a:rPr lang="fr-FR" dirty="0"/>
              <a:t>comment l'OMS doit faire face à des acteurs qui ne partagent pas les intérêts de l'OMS, ou à des situations où des intérêts secondaires nuisent à la santé </a:t>
            </a:r>
            <a:r>
              <a:rPr lang="fr-FR" dirty="0" smtClean="0"/>
              <a:t>publique ; et</a:t>
            </a:r>
            <a:endParaRPr lang="en-ZA" dirty="0" smtClean="0"/>
          </a:p>
          <a:p>
            <a:pPr>
              <a:spcBef>
                <a:spcPts val="1800"/>
              </a:spcBef>
              <a:buFont typeface="Wingdings" pitchFamily="2" charset="2"/>
              <a:buChar char="Ø"/>
            </a:pPr>
            <a:r>
              <a:rPr lang="fr-FR" dirty="0"/>
              <a:t>comment l'OMS doit établir une distinction entre les intérêts directs et indirects</a:t>
            </a:r>
            <a:r>
              <a:rPr lang="fr-FR" dirty="0" smtClean="0"/>
              <a:t>.</a:t>
            </a:r>
            <a:endParaRPr lang="en-ZA" dirty="0"/>
          </a:p>
        </p:txBody>
      </p:sp>
    </p:spTree>
    <p:extLst>
      <p:ext uri="{BB962C8B-B14F-4D97-AF65-F5344CB8AC3E}">
        <p14:creationId xmlns:p14="http://schemas.microsoft.com/office/powerpoint/2010/main" val="3826716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23528" y="548680"/>
            <a:ext cx="8229600" cy="5904656"/>
          </a:xfrm>
        </p:spPr>
        <p:txBody>
          <a:bodyPr>
            <a:normAutofit fontScale="90000"/>
          </a:bodyPr>
          <a:lstStyle/>
          <a:p>
            <a:r>
              <a:rPr lang="fr-CH" i="1" dirty="0" smtClean="0"/>
              <a:t>« Une </a:t>
            </a:r>
            <a:r>
              <a:rPr lang="fr-CH" i="1" dirty="0"/>
              <a:t>approche intégrée au niveau des politiques générales au sein des organisations gouvernementales et internationales, ainsi que la volonté de collaborer avec la société civile et le secteur privé et avec tous les milieux, sont indispensables si l’on veut progresser et agir sur les déterminants de la santé</a:t>
            </a:r>
            <a:r>
              <a:rPr lang="fr-CH" i="1" dirty="0" smtClean="0"/>
              <a:t>. »</a:t>
            </a:r>
            <a:r>
              <a:rPr lang="en-ZA" i="1" dirty="0" smtClean="0"/>
              <a:t/>
            </a:r>
            <a:br>
              <a:rPr lang="en-ZA" i="1" dirty="0" smtClean="0"/>
            </a:br>
            <a:r>
              <a:rPr lang="en-ZA" sz="2000" dirty="0" smtClean="0"/>
              <a:t>OMS</a:t>
            </a:r>
            <a:r>
              <a:rPr lang="en-ZA" sz="2000" dirty="0"/>
              <a:t>, </a:t>
            </a:r>
            <a:r>
              <a:rPr lang="fr-FR" sz="2000" dirty="0" smtClean="0"/>
              <a:t>Charte</a:t>
            </a:r>
            <a:r>
              <a:rPr lang="en-ZA" sz="2000" dirty="0" smtClean="0"/>
              <a:t> de </a:t>
            </a:r>
            <a:r>
              <a:rPr lang="en-ZA" sz="2000" dirty="0"/>
              <a:t>Bangkok </a:t>
            </a:r>
            <a:r>
              <a:rPr lang="en-ZA" sz="2000" dirty="0" smtClean="0"/>
              <a:t>pour la Promotion de la santé, 2005, p.6</a:t>
            </a:r>
            <a:endParaRPr lang="en-ZA" i="1" dirty="0"/>
          </a:p>
        </p:txBody>
      </p:sp>
    </p:spTree>
    <p:extLst>
      <p:ext uri="{BB962C8B-B14F-4D97-AF65-F5344CB8AC3E}">
        <p14:creationId xmlns:p14="http://schemas.microsoft.com/office/powerpoint/2010/main" val="42664984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9552" y="2564904"/>
            <a:ext cx="8229600" cy="1143000"/>
          </a:xfrm>
        </p:spPr>
        <p:txBody>
          <a:bodyPr>
            <a:normAutofit fontScale="90000"/>
          </a:bodyPr>
          <a:lstStyle/>
          <a:p>
            <a:r>
              <a:rPr lang="fr-FR" b="1" dirty="0"/>
              <a:t>Qui sont les </a:t>
            </a:r>
            <a:r>
              <a:rPr lang="fr-FR" b="1" dirty="0" smtClean="0"/>
              <a:t>parties prenantes non gouvernementales ? </a:t>
            </a:r>
            <a:endParaRPr lang="en-ZA" b="1" dirty="0"/>
          </a:p>
        </p:txBody>
      </p:sp>
    </p:spTree>
    <p:extLst>
      <p:ext uri="{BB962C8B-B14F-4D97-AF65-F5344CB8AC3E}">
        <p14:creationId xmlns:p14="http://schemas.microsoft.com/office/powerpoint/2010/main" val="1111918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fr-FR" b="1" dirty="0" smtClean="0"/>
              <a:t>DEFINITION DES PARTIES PRENANTES NON-GOUVERNEMENTALES</a:t>
            </a:r>
            <a:endParaRPr lang="fr-FR" b="1" dirty="0"/>
          </a:p>
        </p:txBody>
      </p:sp>
      <p:sp>
        <p:nvSpPr>
          <p:cNvPr id="3" name="Content Placeholder 2"/>
          <p:cNvSpPr>
            <a:spLocks noGrp="1"/>
          </p:cNvSpPr>
          <p:nvPr>
            <p:ph idx="1"/>
          </p:nvPr>
        </p:nvSpPr>
        <p:spPr>
          <a:xfrm>
            <a:off x="457200" y="1600201"/>
            <a:ext cx="8229600" cy="1684784"/>
          </a:xfrm>
        </p:spPr>
        <p:txBody>
          <a:bodyPr>
            <a:noAutofit/>
          </a:bodyPr>
          <a:lstStyle/>
          <a:p>
            <a:pPr marL="0" indent="0">
              <a:spcBef>
                <a:spcPts val="1800"/>
              </a:spcBef>
              <a:buNone/>
            </a:pPr>
            <a:r>
              <a:rPr lang="fr-FR" sz="2800" dirty="0" smtClean="0"/>
              <a:t>une </a:t>
            </a:r>
            <a:r>
              <a:rPr lang="fr-FR" sz="2800" dirty="0"/>
              <a:t>personne ou un groupe de personnes, qui </a:t>
            </a:r>
            <a:r>
              <a:rPr lang="fr-FR" sz="2800" dirty="0" smtClean="0"/>
              <a:t>a un </a:t>
            </a:r>
            <a:r>
              <a:rPr lang="fr-FR" sz="2800" dirty="0"/>
              <a:t>intérêt ou une préoccupation dans un processus ou un problème particulier en raison de </a:t>
            </a:r>
            <a:r>
              <a:rPr lang="fr-FR" sz="2800" dirty="0" smtClean="0"/>
              <a:t>son implication </a:t>
            </a:r>
            <a:r>
              <a:rPr lang="fr-FR" sz="2800" dirty="0"/>
              <a:t>directe ou indirecte</a:t>
            </a:r>
            <a:r>
              <a:rPr lang="fr-FR" sz="2800" dirty="0" smtClean="0"/>
              <a:t>.</a:t>
            </a:r>
          </a:p>
          <a:p>
            <a:pPr marL="0" indent="0">
              <a:spcBef>
                <a:spcPts val="1800"/>
              </a:spcBef>
              <a:buNone/>
            </a:pPr>
            <a:r>
              <a:rPr lang="fr-FR" sz="2800" dirty="0"/>
              <a:t>Les exemples comprennent </a:t>
            </a:r>
            <a:r>
              <a:rPr lang="fr-FR" sz="2800" dirty="0" smtClean="0"/>
              <a:t>:</a:t>
            </a:r>
            <a:endParaRPr lang="en-ZA" sz="2800" dirty="0" smtClean="0"/>
          </a:p>
        </p:txBody>
      </p:sp>
      <p:sp>
        <p:nvSpPr>
          <p:cNvPr id="4" name="Content Placeholder 2"/>
          <p:cNvSpPr txBox="1">
            <a:spLocks/>
          </p:cNvSpPr>
          <p:nvPr/>
        </p:nvSpPr>
        <p:spPr>
          <a:xfrm>
            <a:off x="0" y="4149080"/>
            <a:ext cx="5292080" cy="2537756"/>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fr-FR" sz="2400" dirty="0"/>
              <a:t>M</a:t>
            </a:r>
            <a:r>
              <a:rPr lang="fr-FR" sz="2400" dirty="0" smtClean="0"/>
              <a:t>inistères,</a:t>
            </a:r>
          </a:p>
          <a:p>
            <a:r>
              <a:rPr lang="fr-FR" sz="2400" dirty="0" smtClean="0"/>
              <a:t>Politiciens, </a:t>
            </a:r>
          </a:p>
          <a:p>
            <a:r>
              <a:rPr lang="fr-FR" sz="2400" dirty="0" smtClean="0"/>
              <a:t>Organisations non-gouvernementales </a:t>
            </a:r>
          </a:p>
          <a:p>
            <a:r>
              <a:rPr lang="fr-FR" sz="2400" dirty="0" smtClean="0"/>
              <a:t>Organisations religieuses,</a:t>
            </a:r>
            <a:endParaRPr lang="fr-FR" sz="2400" dirty="0"/>
          </a:p>
        </p:txBody>
      </p:sp>
      <p:sp>
        <p:nvSpPr>
          <p:cNvPr id="5" name="Content Placeholder 2"/>
          <p:cNvSpPr txBox="1">
            <a:spLocks/>
          </p:cNvSpPr>
          <p:nvPr/>
        </p:nvSpPr>
        <p:spPr>
          <a:xfrm>
            <a:off x="5004048" y="4149080"/>
            <a:ext cx="4139952" cy="2232248"/>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r>
              <a:rPr lang="fr-FR" sz="2400" dirty="0" smtClean="0"/>
              <a:t>Institutions de recherche, </a:t>
            </a:r>
          </a:p>
          <a:p>
            <a:r>
              <a:rPr lang="fr-FR" sz="2400" dirty="0" smtClean="0"/>
              <a:t>Syndicat des travailleurs, </a:t>
            </a:r>
          </a:p>
          <a:p>
            <a:r>
              <a:rPr lang="fr-FR" sz="2400" dirty="0" smtClean="0"/>
              <a:t>Associations professionnelles</a:t>
            </a:r>
          </a:p>
          <a:p>
            <a:r>
              <a:rPr lang="fr-FR" sz="2400" dirty="0" smtClean="0"/>
              <a:t>Entreprises.</a:t>
            </a:r>
            <a:endParaRPr lang="fr-FR" sz="2400" dirty="0"/>
          </a:p>
        </p:txBody>
      </p:sp>
    </p:spTree>
    <p:extLst>
      <p:ext uri="{BB962C8B-B14F-4D97-AF65-F5344CB8AC3E}">
        <p14:creationId xmlns:p14="http://schemas.microsoft.com/office/powerpoint/2010/main" val="1925998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ZA" b="1" dirty="0" smtClean="0"/>
              <a:t>PRIMAIRE VS SECONDAIRE</a:t>
            </a:r>
            <a:endParaRPr lang="en-ZA" b="1" dirty="0"/>
          </a:p>
        </p:txBody>
      </p:sp>
      <p:sp>
        <p:nvSpPr>
          <p:cNvPr id="5" name="Content Placeholder 4"/>
          <p:cNvSpPr>
            <a:spLocks noGrp="1"/>
          </p:cNvSpPr>
          <p:nvPr>
            <p:ph sz="half" idx="1"/>
          </p:nvPr>
        </p:nvSpPr>
        <p:spPr/>
        <p:txBody>
          <a:bodyPr>
            <a:normAutofit fontScale="77500" lnSpcReduction="20000"/>
          </a:bodyPr>
          <a:lstStyle/>
          <a:p>
            <a:pPr marL="0" indent="0">
              <a:spcBef>
                <a:spcPts val="1200"/>
              </a:spcBef>
              <a:buNone/>
            </a:pPr>
            <a:r>
              <a:rPr lang="en-ZA" b="1" dirty="0" smtClean="0"/>
              <a:t>PRIMAIRE</a:t>
            </a:r>
          </a:p>
          <a:p>
            <a:pPr>
              <a:spcBef>
                <a:spcPts val="1200"/>
              </a:spcBef>
              <a:buFont typeface="Wingdings" pitchFamily="2" charset="2"/>
              <a:buChar char="Ø"/>
            </a:pPr>
            <a:r>
              <a:rPr lang="fr-FR" dirty="0" smtClean="0"/>
              <a:t>Celui </a:t>
            </a:r>
            <a:r>
              <a:rPr lang="fr-FR" dirty="0"/>
              <a:t>sans </a:t>
            </a:r>
            <a:r>
              <a:rPr lang="fr-FR" dirty="0" smtClean="0"/>
              <a:t>qui la </a:t>
            </a:r>
            <a:r>
              <a:rPr lang="fr-FR" dirty="0"/>
              <a:t>politique ou la question ne pourrait pas réussir ou être </a:t>
            </a:r>
            <a:r>
              <a:rPr lang="fr-FR" dirty="0" smtClean="0"/>
              <a:t>abordée s’il ne poursuit pas sa participation</a:t>
            </a:r>
            <a:endParaRPr lang="en-ZA" dirty="0" smtClean="0"/>
          </a:p>
          <a:p>
            <a:pPr>
              <a:spcBef>
                <a:spcPts val="1200"/>
              </a:spcBef>
              <a:buFont typeface="Wingdings" pitchFamily="2" charset="2"/>
              <a:buChar char="Ø"/>
            </a:pPr>
            <a:r>
              <a:rPr lang="fr-FR" dirty="0"/>
              <a:t>Par </a:t>
            </a:r>
            <a:r>
              <a:rPr lang="fr-FR" dirty="0" smtClean="0"/>
              <a:t>exemple, </a:t>
            </a:r>
            <a:r>
              <a:rPr lang="fr-FR" dirty="0"/>
              <a:t>les écoles pourraient être un acteur principal en traitant de la question des aliments sains pour les </a:t>
            </a:r>
            <a:r>
              <a:rPr lang="fr-FR" dirty="0" smtClean="0"/>
              <a:t>enfants</a:t>
            </a:r>
            <a:endParaRPr lang="fr-CH" dirty="0"/>
          </a:p>
        </p:txBody>
      </p:sp>
      <p:sp>
        <p:nvSpPr>
          <p:cNvPr id="6" name="Content Placeholder 5"/>
          <p:cNvSpPr>
            <a:spLocks noGrp="1"/>
          </p:cNvSpPr>
          <p:nvPr>
            <p:ph sz="half" idx="2"/>
          </p:nvPr>
        </p:nvSpPr>
        <p:spPr>
          <a:xfrm>
            <a:off x="4648200" y="1600200"/>
            <a:ext cx="4038600" cy="4709120"/>
          </a:xfrm>
        </p:spPr>
        <p:txBody>
          <a:bodyPr>
            <a:normAutofit fontScale="77500" lnSpcReduction="20000"/>
          </a:bodyPr>
          <a:lstStyle/>
          <a:p>
            <a:pPr marL="0" indent="0">
              <a:buNone/>
            </a:pPr>
            <a:r>
              <a:rPr lang="en-ZA" b="1" dirty="0" smtClean="0"/>
              <a:t>SECONDAIRE</a:t>
            </a:r>
          </a:p>
          <a:p>
            <a:pPr>
              <a:buFont typeface="Wingdings" pitchFamily="2" charset="2"/>
              <a:buChar char="Ø"/>
            </a:pPr>
            <a:r>
              <a:rPr lang="fr-FR" dirty="0"/>
              <a:t>Celui qui a une certaine influence ou est affectée par la politique ou </a:t>
            </a:r>
            <a:r>
              <a:rPr lang="fr-FR" dirty="0" smtClean="0"/>
              <a:t>la question </a:t>
            </a:r>
          </a:p>
          <a:p>
            <a:pPr>
              <a:buFont typeface="Wingdings" pitchFamily="2" charset="2"/>
              <a:buChar char="Ø"/>
            </a:pPr>
            <a:r>
              <a:rPr lang="fr-FR" dirty="0"/>
              <a:t>Cependant, leur engagement n’est pas essentiel pour aborder la question ou </a:t>
            </a:r>
            <a:r>
              <a:rPr lang="fr-FR" dirty="0" smtClean="0"/>
              <a:t>pour prendre </a:t>
            </a:r>
            <a:r>
              <a:rPr lang="fr-FR" dirty="0"/>
              <a:t>des mesures </a:t>
            </a:r>
            <a:r>
              <a:rPr lang="fr-FR" dirty="0" smtClean="0"/>
              <a:t>politiques</a:t>
            </a:r>
            <a:endParaRPr lang="en-ZA" dirty="0" smtClean="0"/>
          </a:p>
          <a:p>
            <a:pPr>
              <a:buFont typeface="Wingdings" pitchFamily="2" charset="2"/>
              <a:buChar char="Ø"/>
            </a:pPr>
            <a:r>
              <a:rPr lang="en-ZA" dirty="0" smtClean="0"/>
              <a:t>Par </a:t>
            </a:r>
            <a:r>
              <a:rPr lang="fr-FR" dirty="0" smtClean="0"/>
              <a:t>exemple</a:t>
            </a:r>
            <a:r>
              <a:rPr lang="en-ZA" dirty="0" smtClean="0"/>
              <a:t>, les </a:t>
            </a:r>
            <a:r>
              <a:rPr lang="fr-FR" dirty="0"/>
              <a:t>constructeurs automobiles </a:t>
            </a:r>
            <a:r>
              <a:rPr lang="fr-FR" dirty="0" smtClean="0"/>
              <a:t>pourraient </a:t>
            </a:r>
            <a:r>
              <a:rPr lang="fr-FR" dirty="0"/>
              <a:t>être un acteur secondaire </a:t>
            </a:r>
            <a:r>
              <a:rPr lang="fr-FR" dirty="0" smtClean="0"/>
              <a:t>pour traiter de la question de la </a:t>
            </a:r>
            <a:r>
              <a:rPr lang="fr-FR" dirty="0"/>
              <a:t>sécurité routière et l'alcool au </a:t>
            </a:r>
            <a:r>
              <a:rPr lang="fr-FR" dirty="0" smtClean="0"/>
              <a:t>volant</a:t>
            </a:r>
            <a:endParaRPr lang="en-ZA" dirty="0"/>
          </a:p>
        </p:txBody>
      </p:sp>
    </p:spTree>
    <p:extLst>
      <p:ext uri="{BB962C8B-B14F-4D97-AF65-F5344CB8AC3E}">
        <p14:creationId xmlns:p14="http://schemas.microsoft.com/office/powerpoint/2010/main" val="173949330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430"/>
            <a:ext cx="8229600" cy="757274"/>
          </a:xfrm>
        </p:spPr>
        <p:txBody>
          <a:bodyPr>
            <a:normAutofit fontScale="90000"/>
          </a:bodyPr>
          <a:lstStyle/>
          <a:p>
            <a:r>
              <a:rPr lang="fr-FR" b="1" dirty="0" smtClean="0"/>
              <a:t>IMPORTANCE DES ONG </a:t>
            </a:r>
            <a:endParaRPr lang="fr-FR" b="1" dirty="0"/>
          </a:p>
        </p:txBody>
      </p:sp>
      <p:sp>
        <p:nvSpPr>
          <p:cNvPr id="3" name="Content Placeholder 2"/>
          <p:cNvSpPr>
            <a:spLocks noGrp="1"/>
          </p:cNvSpPr>
          <p:nvPr>
            <p:ph idx="1"/>
          </p:nvPr>
        </p:nvSpPr>
        <p:spPr>
          <a:xfrm>
            <a:off x="251520" y="836712"/>
            <a:ext cx="8712968" cy="5832648"/>
          </a:xfrm>
        </p:spPr>
        <p:txBody>
          <a:bodyPr>
            <a:noAutofit/>
          </a:bodyPr>
          <a:lstStyle/>
          <a:p>
            <a:pPr>
              <a:spcBef>
                <a:spcPts val="1200"/>
              </a:spcBef>
            </a:pPr>
            <a:r>
              <a:rPr lang="fr-FR" sz="2400" dirty="0" smtClean="0"/>
              <a:t>Jouent </a:t>
            </a:r>
            <a:r>
              <a:rPr lang="fr-FR" sz="2400" dirty="0"/>
              <a:t>un rôle crucial dans la promotion de l'action </a:t>
            </a:r>
            <a:r>
              <a:rPr lang="fr-FR" sz="2400" dirty="0" smtClean="0"/>
              <a:t>sanitaire </a:t>
            </a:r>
            <a:r>
              <a:rPr lang="fr-FR" sz="2400" dirty="0"/>
              <a:t>dans tous les secteurs en raison de leur influence sur les affaires de l'Etat</a:t>
            </a:r>
            <a:r>
              <a:rPr lang="fr-FR" sz="2400" dirty="0" smtClean="0"/>
              <a:t>. </a:t>
            </a:r>
            <a:endParaRPr lang="en-ZA" sz="2400" dirty="0" smtClean="0"/>
          </a:p>
          <a:p>
            <a:pPr>
              <a:spcBef>
                <a:spcPts val="1200"/>
              </a:spcBef>
            </a:pPr>
            <a:r>
              <a:rPr lang="fr-FR" sz="2400" dirty="0" smtClean="0"/>
              <a:t>Généralement, dirigées </a:t>
            </a:r>
            <a:r>
              <a:rPr lang="fr-FR" sz="2400" dirty="0"/>
              <a:t>par des individus passionnés et engagés avec de grandes compétences de plaidoyer et la capacité d'influencer l'opinion </a:t>
            </a:r>
            <a:r>
              <a:rPr lang="fr-FR" sz="2400" dirty="0" smtClean="0"/>
              <a:t>publique. </a:t>
            </a:r>
            <a:endParaRPr lang="en-ZA" sz="2400" dirty="0" smtClean="0"/>
          </a:p>
          <a:p>
            <a:pPr>
              <a:spcBef>
                <a:spcPts val="1200"/>
              </a:spcBef>
            </a:pPr>
            <a:r>
              <a:rPr lang="fr-FR" sz="2400" dirty="0" smtClean="0"/>
              <a:t>Fournissent </a:t>
            </a:r>
            <a:r>
              <a:rPr lang="fr-FR" sz="2400" dirty="0"/>
              <a:t>des données et des preuves sur les questions de santé et d'équité, qui </a:t>
            </a:r>
            <a:r>
              <a:rPr lang="fr-FR" sz="2400" dirty="0" smtClean="0"/>
              <a:t>sont importantes </a:t>
            </a:r>
            <a:r>
              <a:rPr lang="fr-FR" sz="2400" dirty="0"/>
              <a:t>pour l'identification des populations vulnérables et la nécessité </a:t>
            </a:r>
            <a:r>
              <a:rPr lang="fr-FR" sz="2400" dirty="0" smtClean="0"/>
              <a:t>d'agir</a:t>
            </a:r>
          </a:p>
          <a:p>
            <a:pPr>
              <a:spcBef>
                <a:spcPts val="1200"/>
              </a:spcBef>
            </a:pPr>
            <a:r>
              <a:rPr lang="fr-FR" sz="2400" dirty="0" smtClean="0"/>
              <a:t>Fournissent </a:t>
            </a:r>
            <a:r>
              <a:rPr lang="fr-FR" sz="2400" dirty="0"/>
              <a:t>des ressources utiles et de l'expertise technique dans l'élaboration des politiques et </a:t>
            </a:r>
            <a:r>
              <a:rPr lang="fr-FR" sz="2400" dirty="0" smtClean="0"/>
              <a:t>plans</a:t>
            </a:r>
            <a:endParaRPr lang="en-ZA" sz="2400" dirty="0"/>
          </a:p>
          <a:p>
            <a:pPr marL="0" indent="0" algn="ctr">
              <a:spcBef>
                <a:spcPts val="1200"/>
              </a:spcBef>
              <a:buNone/>
            </a:pPr>
            <a:r>
              <a:rPr lang="fr-FR" sz="2400" i="1" dirty="0" smtClean="0"/>
              <a:t>Les </a:t>
            </a:r>
            <a:r>
              <a:rPr lang="fr-FR" sz="2400" i="1" dirty="0"/>
              <a:t>États membres qui cherchent à mettre en œuvre une action </a:t>
            </a:r>
            <a:r>
              <a:rPr lang="fr-FR" sz="2400" i="1" dirty="0" smtClean="0"/>
              <a:t>sanitaire </a:t>
            </a:r>
            <a:r>
              <a:rPr lang="fr-FR" sz="2400" i="1" dirty="0"/>
              <a:t>dans tous les secteurs devraient chercher à engager et à inclure autant que </a:t>
            </a:r>
            <a:r>
              <a:rPr lang="fr-FR" sz="2400" i="1" dirty="0" smtClean="0"/>
              <a:t>possible des ONG potentiellement </a:t>
            </a:r>
            <a:r>
              <a:rPr lang="fr-FR" sz="2400" i="1" dirty="0" smtClean="0"/>
              <a:t>pertinentes.</a:t>
            </a:r>
            <a:endParaRPr lang="fr-CH" sz="2400" i="1" dirty="0"/>
          </a:p>
        </p:txBody>
      </p:sp>
    </p:spTree>
    <p:extLst>
      <p:ext uri="{BB962C8B-B14F-4D97-AF65-F5344CB8AC3E}">
        <p14:creationId xmlns:p14="http://schemas.microsoft.com/office/powerpoint/2010/main" val="425500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ZA" b="1" dirty="0" smtClean="0"/>
              <a:t>CONFLITS D’INTERET</a:t>
            </a:r>
            <a:endParaRPr lang="en-ZA" b="1" dirty="0"/>
          </a:p>
        </p:txBody>
      </p:sp>
      <p:sp>
        <p:nvSpPr>
          <p:cNvPr id="3" name="Content Placeholder 2"/>
          <p:cNvSpPr>
            <a:spLocks noGrp="1"/>
          </p:cNvSpPr>
          <p:nvPr>
            <p:ph idx="1"/>
          </p:nvPr>
        </p:nvSpPr>
        <p:spPr>
          <a:xfrm>
            <a:off x="457200" y="1600200"/>
            <a:ext cx="8229600" cy="4853136"/>
          </a:xfrm>
        </p:spPr>
        <p:txBody>
          <a:bodyPr>
            <a:normAutofit/>
          </a:bodyPr>
          <a:lstStyle/>
          <a:p>
            <a:r>
              <a:rPr lang="fr-FR" b="1" dirty="0" smtClean="0"/>
              <a:t>Secteur</a:t>
            </a:r>
            <a:r>
              <a:rPr lang="en-ZA" b="1" dirty="0" smtClean="0"/>
              <a:t> </a:t>
            </a:r>
            <a:r>
              <a:rPr lang="fr-FR" b="1" dirty="0" smtClean="0"/>
              <a:t>privé</a:t>
            </a:r>
          </a:p>
          <a:p>
            <a:pPr lvl="1">
              <a:spcBef>
                <a:spcPts val="1200"/>
              </a:spcBef>
            </a:pPr>
            <a:r>
              <a:rPr lang="fr-FR" dirty="0" smtClean="0"/>
              <a:t>essentiel </a:t>
            </a:r>
            <a:r>
              <a:rPr lang="fr-FR" dirty="0"/>
              <a:t>pour atteindre les objectifs visés</a:t>
            </a:r>
            <a:r>
              <a:rPr lang="fr-FR" dirty="0" smtClean="0"/>
              <a:t>, </a:t>
            </a:r>
            <a:endParaRPr lang="en-ZA" dirty="0" smtClean="0"/>
          </a:p>
          <a:p>
            <a:pPr lvl="1">
              <a:spcBef>
                <a:spcPts val="1200"/>
              </a:spcBef>
            </a:pPr>
            <a:r>
              <a:rPr lang="fr-FR" dirty="0"/>
              <a:t>mais peut aussi contribuer à des effets négatifs sur la santé et leurs facteurs de </a:t>
            </a:r>
            <a:r>
              <a:rPr lang="fr-FR" dirty="0" smtClean="0"/>
              <a:t>risque</a:t>
            </a:r>
            <a:endParaRPr lang="en-ZA" dirty="0" smtClean="0"/>
          </a:p>
          <a:p>
            <a:pPr lvl="1">
              <a:spcBef>
                <a:spcPts val="1200"/>
              </a:spcBef>
            </a:pPr>
            <a:r>
              <a:rPr lang="fr-FR" b="1" dirty="0"/>
              <a:t>1ère étape </a:t>
            </a:r>
            <a:r>
              <a:rPr lang="fr-FR" dirty="0"/>
              <a:t>pour déterminer </a:t>
            </a:r>
            <a:r>
              <a:rPr lang="fr-FR" dirty="0" smtClean="0"/>
              <a:t>un engagement </a:t>
            </a:r>
            <a:r>
              <a:rPr lang="fr-FR" dirty="0"/>
              <a:t>approprié, </a:t>
            </a:r>
            <a:r>
              <a:rPr lang="fr-FR" dirty="0" smtClean="0"/>
              <a:t>pendant qu’on gère </a:t>
            </a:r>
            <a:r>
              <a:rPr lang="fr-FR" dirty="0"/>
              <a:t>des conflits d'intérêts </a:t>
            </a:r>
            <a:r>
              <a:rPr lang="fr-FR" dirty="0" smtClean="0"/>
              <a:t>potentiels :</a:t>
            </a:r>
            <a:endParaRPr lang="en-ZA" dirty="0" smtClean="0"/>
          </a:p>
          <a:p>
            <a:pPr lvl="2"/>
            <a:r>
              <a:rPr lang="fr-FR" dirty="0"/>
              <a:t>comprendre les contributions potentielles </a:t>
            </a:r>
            <a:r>
              <a:rPr lang="fr-FR" dirty="0" smtClean="0"/>
              <a:t>et</a:t>
            </a:r>
            <a:endParaRPr lang="en-ZA" dirty="0" smtClean="0"/>
          </a:p>
          <a:p>
            <a:pPr lvl="2"/>
            <a:r>
              <a:rPr lang="fr-FR" dirty="0"/>
              <a:t>c</a:t>
            </a:r>
            <a:r>
              <a:rPr lang="fr-FR" dirty="0" smtClean="0"/>
              <a:t>omprendre les </a:t>
            </a:r>
            <a:r>
              <a:rPr lang="fr-FR" dirty="0"/>
              <a:t>impacts </a:t>
            </a:r>
            <a:r>
              <a:rPr lang="fr-FR" dirty="0" smtClean="0"/>
              <a:t>sur </a:t>
            </a:r>
            <a:r>
              <a:rPr lang="fr-FR" dirty="0"/>
              <a:t>la </a:t>
            </a:r>
            <a:r>
              <a:rPr lang="fr-FR" dirty="0" smtClean="0"/>
              <a:t>santé</a:t>
            </a:r>
            <a:endParaRPr lang="fr-CH" dirty="0"/>
          </a:p>
        </p:txBody>
      </p:sp>
    </p:spTree>
    <p:extLst>
      <p:ext uri="{BB962C8B-B14F-4D97-AF65-F5344CB8AC3E}">
        <p14:creationId xmlns:p14="http://schemas.microsoft.com/office/powerpoint/2010/main" val="30797388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ZA" b="1" dirty="0" smtClean="0"/>
              <a:t>LE TRIANGLE QUI DEPLACE LES MONTAGNES</a:t>
            </a:r>
            <a:endParaRPr lang="en-ZA" b="1" dirty="0"/>
          </a:p>
        </p:txBody>
      </p:sp>
      <p:sp>
        <p:nvSpPr>
          <p:cNvPr id="3" name="Content Placeholder 2"/>
          <p:cNvSpPr>
            <a:spLocks noGrp="1"/>
          </p:cNvSpPr>
          <p:nvPr>
            <p:ph idx="1"/>
          </p:nvPr>
        </p:nvSpPr>
        <p:spPr/>
        <p:txBody>
          <a:bodyPr/>
          <a:lstStyle/>
          <a:p>
            <a:pPr marL="0" indent="0">
              <a:buNone/>
            </a:pPr>
            <a:r>
              <a:rPr lang="fr-FR" dirty="0"/>
              <a:t>La combinaison de connaissances, la pression sociale et le leadership du gouvernement a été appelée le "triangle qui déplace les montagnes</a:t>
            </a:r>
            <a:r>
              <a:rPr lang="fr-FR" dirty="0" smtClean="0"/>
              <a:t>"</a:t>
            </a:r>
            <a:endParaRPr lang="fr-CH" dirty="0"/>
          </a:p>
        </p:txBody>
      </p:sp>
      <p:pic>
        <p:nvPicPr>
          <p:cNvPr id="5" name="Image 4"/>
          <p:cNvPicPr>
            <a:picLocks noChangeAspect="1"/>
          </p:cNvPicPr>
          <p:nvPr/>
        </p:nvPicPr>
        <p:blipFill>
          <a:blip r:embed="rId3"/>
          <a:stretch>
            <a:fillRect/>
          </a:stretch>
        </p:blipFill>
        <p:spPr>
          <a:xfrm>
            <a:off x="457200" y="3068960"/>
            <a:ext cx="7772400" cy="3789040"/>
          </a:xfrm>
          <a:prstGeom prst="rect">
            <a:avLst/>
          </a:prstGeom>
        </p:spPr>
      </p:pic>
    </p:spTree>
    <p:extLst>
      <p:ext uri="{BB962C8B-B14F-4D97-AF65-F5344CB8AC3E}">
        <p14:creationId xmlns:p14="http://schemas.microsoft.com/office/powerpoint/2010/main" val="40857036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C2BEA3C98D2D134E99E440D91A17ED27" ma:contentTypeVersion="0" ma:contentTypeDescription="Create a new document." ma:contentTypeScope="" ma:versionID="3cd76cbb663f0e427635d5a7ab5f7f5d">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89F3A26-C952-415D-A3E5-778CAD9EDB25}">
  <ds:schemaRefs>
    <ds:schemaRef ds:uri="210551d0-f186-474e-97f0-1ddc31552bf4"/>
    <ds:schemaRef ds:uri="http://www.w3.org/XML/1998/namespace"/>
    <ds:schemaRef ds:uri="http://purl.org/dc/terms/"/>
    <ds:schemaRef ds:uri="http://purl.org/dc/dcmitype/"/>
    <ds:schemaRef ds:uri="http://purl.org/dc/elements/1.1/"/>
    <ds:schemaRef ds:uri="http://schemas.microsoft.com/office/2006/documentManagement/types"/>
    <ds:schemaRef ds:uri="http://schemas.microsoft.com/office/infopath/2007/PartnerControls"/>
    <ds:schemaRef ds:uri="http://schemas.openxmlformats.org/package/2006/metadata/core-properties"/>
    <ds:schemaRef ds:uri="http://schemas.microsoft.com/sharepoint/v3"/>
    <ds:schemaRef ds:uri="http://schemas.microsoft.com/office/2006/metadata/properties"/>
  </ds:schemaRefs>
</ds:datastoreItem>
</file>

<file path=customXml/itemProps2.xml><?xml version="1.0" encoding="utf-8"?>
<ds:datastoreItem xmlns:ds="http://schemas.openxmlformats.org/officeDocument/2006/customXml" ds:itemID="{27CD7BD1-EC6B-462C-9815-357A76E07F88}"/>
</file>

<file path=customXml/itemProps3.xml><?xml version="1.0" encoding="utf-8"?>
<ds:datastoreItem xmlns:ds="http://schemas.openxmlformats.org/officeDocument/2006/customXml" ds:itemID="{8E204D5E-A625-4143-8491-C55AD302281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1138</TotalTime>
  <Words>1226</Words>
  <Application>Microsoft Office PowerPoint</Application>
  <PresentationFormat>Affichage à l'écran (4:3)</PresentationFormat>
  <Paragraphs>163</Paragraphs>
  <Slides>21</Slides>
  <Notes>18</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21</vt:i4>
      </vt:variant>
    </vt:vector>
  </HeadingPairs>
  <TitlesOfParts>
    <vt:vector size="27" baseType="lpstr">
      <vt:lpstr>Arial</vt:lpstr>
      <vt:lpstr>Bodoni SvtyTwo ITC TT-Book</vt:lpstr>
      <vt:lpstr>Calibri</vt:lpstr>
      <vt:lpstr>Times New Roman</vt:lpstr>
      <vt:lpstr>Wingdings</vt:lpstr>
      <vt:lpstr>Office Theme</vt:lpstr>
      <vt:lpstr>Présentation PowerPoint</vt:lpstr>
      <vt:lpstr>Plan </vt:lpstr>
      <vt:lpstr>« Une approche intégrée au niveau des politiques générales au sein des organisations gouvernementales et internationales, ainsi que la volonté de collaborer avec la société civile et le secteur privé et avec tous les milieux, sont indispensables si l’on veut progresser et agir sur les déterminants de la santé. » OMS, Charte de Bangkok pour la Promotion de la santé, 2005, p.6</vt:lpstr>
      <vt:lpstr>Qui sont les parties prenantes non gouvernementales ? </vt:lpstr>
      <vt:lpstr>DEFINITION DES PARTIES PRENANTES NON-GOUVERNEMENTALES</vt:lpstr>
      <vt:lpstr>PRIMAIRE VS SECONDAIRE</vt:lpstr>
      <vt:lpstr>IMPORTANCE DES ONG </vt:lpstr>
      <vt:lpstr>CONFLITS D’INTERET</vt:lpstr>
      <vt:lpstr>LE TRIANGLE QUI DEPLACE LES MONTAGNES</vt:lpstr>
      <vt:lpstr>QUE PENSEZ-VOUS ETRE LES ROLES DES PARTIES PRENANTES NON GOUVERNEMENTALES ? </vt:lpstr>
      <vt:lpstr>ROLES DES ONG -1</vt:lpstr>
      <vt:lpstr>ROLES DES ONG -2</vt:lpstr>
      <vt:lpstr>AVANTAGES DES CONSULTATIONS DES PARTIES PRENANTES</vt:lpstr>
      <vt:lpstr>QUELS SONT LES DÉFIS DE L’IMPLICATION DES PARTIES PRENANTES ?</vt:lpstr>
      <vt:lpstr>DÉFIS DES CONSULTATIONS DES PARTIES PRENANTES</vt:lpstr>
      <vt:lpstr>QUELS PRINCIPES DEVRAIENT SOUS-TENDRE LA CONSULTATION DES PARTRIES PRENANTES ?</vt:lpstr>
      <vt:lpstr>PRINCIPES DES CONSULTATIONS DES PARTIES PRENANTES</vt:lpstr>
      <vt:lpstr>OBJECTIFS DE L’ANALYSE DES PARTIES PRENANTES</vt:lpstr>
      <vt:lpstr>EXEMPLE D’ANALYSE DES PARTIES PRENANTES : PROGRAMME MULTISECTORIEL DE NUTRITION AU NÉPAL</vt:lpstr>
      <vt:lpstr>DISCUSSION</vt:lpstr>
      <vt:lpstr>L’OMS COMME UN EXEMPLE…</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ROLE OF NON-GOVERNMENT STAKEHOLDERS IN HiAP/WHOLE-OF-SOCIETY APPROACHES</dc:title>
  <dc:creator>KHAN, Dr. Taskeen  - za</dc:creator>
  <cp:lastModifiedBy>Utilisateur</cp:lastModifiedBy>
  <cp:revision>150</cp:revision>
  <dcterms:created xsi:type="dcterms:W3CDTF">2015-11-24T12:22:28Z</dcterms:created>
  <dcterms:modified xsi:type="dcterms:W3CDTF">2016-08-12T18:32:12Z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0x010100C2BEA3C98D2D134E99E440D91A17ED27</vt:lpwstr>
  </property>
</Properties>
</file>