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40"/>
  </p:notesMasterIdLst>
  <p:sldIdLst>
    <p:sldId id="269" r:id="rId5"/>
    <p:sldId id="330" r:id="rId6"/>
    <p:sldId id="279" r:id="rId7"/>
    <p:sldId id="271" r:id="rId8"/>
    <p:sldId id="280" r:id="rId9"/>
    <p:sldId id="267" r:id="rId10"/>
    <p:sldId id="292" r:id="rId11"/>
    <p:sldId id="282" r:id="rId12"/>
    <p:sldId id="284" r:id="rId13"/>
    <p:sldId id="285" r:id="rId14"/>
    <p:sldId id="268" r:id="rId15"/>
    <p:sldId id="334" r:id="rId16"/>
    <p:sldId id="335" r:id="rId17"/>
    <p:sldId id="336" r:id="rId18"/>
    <p:sldId id="270" r:id="rId19"/>
    <p:sldId id="275" r:id="rId20"/>
    <p:sldId id="315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277" r:id="rId32"/>
    <p:sldId id="331" r:id="rId33"/>
    <p:sldId id="332" r:id="rId34"/>
    <p:sldId id="333" r:id="rId35"/>
    <p:sldId id="278" r:id="rId36"/>
    <p:sldId id="337" r:id="rId37"/>
    <p:sldId id="272" r:id="rId38"/>
    <p:sldId id="30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33E198C-5A6E-4EA9-9BE5-6A3C3A1FC49D}">
          <p14:sldIdLst>
            <p14:sldId id="269"/>
            <p14:sldId id="330"/>
            <p14:sldId id="279"/>
            <p14:sldId id="271"/>
            <p14:sldId id="280"/>
            <p14:sldId id="267"/>
            <p14:sldId id="292"/>
            <p14:sldId id="282"/>
            <p14:sldId id="284"/>
            <p14:sldId id="285"/>
            <p14:sldId id="268"/>
            <p14:sldId id="334"/>
            <p14:sldId id="335"/>
            <p14:sldId id="336"/>
            <p14:sldId id="270"/>
            <p14:sldId id="275"/>
            <p14:sldId id="315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277"/>
            <p14:sldId id="331"/>
            <p14:sldId id="332"/>
            <p14:sldId id="333"/>
            <p14:sldId id="278"/>
            <p14:sldId id="337"/>
            <p14:sldId id="272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5844" autoAdjust="0"/>
  </p:normalViewPr>
  <p:slideViewPr>
    <p:cSldViewPr snapToGrid="0" snapToObjects="1">
      <p:cViewPr>
        <p:scale>
          <a:sx n="50" d="100"/>
          <a:sy n="50" d="100"/>
        </p:scale>
        <p:origin x="-974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07328-6B04-4E79-B1A5-64B736E4C0A0}" type="datetimeFigureOut">
              <a:rPr lang="en-US" smtClean="0"/>
              <a:t>06-May-15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B3EA2-B186-4FE4-8D00-258498A8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3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1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1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will think of these</a:t>
            </a:r>
            <a:r>
              <a:rPr lang="en-GB" baseline="0" dirty="0" smtClean="0"/>
              <a:t> in relation to </a:t>
            </a:r>
            <a:r>
              <a:rPr lang="en-GB" baseline="0" dirty="0" err="1" smtClean="0"/>
              <a:t>HiAP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09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8253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0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6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0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2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1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2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34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0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tal WHO 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6" y="5715000"/>
            <a:ext cx="38862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4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902" y="6155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88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1" r:id="rId2"/>
    <p:sldLayoutId id="2147483772" r:id="rId3"/>
    <p:sldLayoutId id="2147483770" r:id="rId4"/>
    <p:sldLayoutId id="2147483773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74" r:id="rId11"/>
  </p:sldLayoutIdLst>
  <p:hf hdr="0" dt="0"/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Logo I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50" y="228600"/>
            <a:ext cx="2029659" cy="9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71" y="307181"/>
            <a:ext cx="1671297" cy="86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" descr="Logo CPP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01" y="282007"/>
            <a:ext cx="1772859" cy="122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0" y="228600"/>
            <a:ext cx="1681616" cy="140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15900" y="2408833"/>
            <a:ext cx="843824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431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3150" algn="l"/>
              </a:tabLst>
            </a:pPr>
            <a:r>
              <a:rPr kumimoji="0" lang="en-GB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itchFamily="18" charset="0"/>
              </a:rPr>
              <a:t>Health in All Policies (</a:t>
            </a:r>
            <a:r>
              <a:rPr kumimoji="0" lang="en-GB" altLang="zh-CN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itchFamily="18" charset="0"/>
              </a:rPr>
              <a:t>HiAP</a:t>
            </a:r>
            <a:r>
              <a:rPr kumimoji="0" lang="en-GB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itchFamily="18" charset="0"/>
              </a:rPr>
              <a:t>) Workshop</a:t>
            </a:r>
            <a:endParaRPr kumimoji="0" lang="en-GB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3150" algn="l"/>
              </a:tabLst>
            </a:pPr>
            <a:r>
              <a:rPr kumimoji="0" lang="en-GB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itchFamily="18" charset="0"/>
              </a:rPr>
              <a:t>Paramaribo, Suriname</a:t>
            </a:r>
            <a:endParaRPr kumimoji="0" lang="en-GB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3150" algn="l"/>
              </a:tabLst>
            </a:pPr>
            <a:r>
              <a:rPr kumimoji="0" lang="en-GB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itchFamily="18" charset="0"/>
              </a:rPr>
              <a:t>5-6 May 2015</a:t>
            </a:r>
            <a:endParaRPr kumimoji="0" lang="en-GB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3150" algn="l"/>
              </a:tabLst>
            </a:pPr>
            <a:r>
              <a:rPr kumimoji="0" lang="en-GB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Times New Roman" pitchFamily="18" charset="0"/>
              </a:rPr>
              <a:t>Ballroom TORARICA</a:t>
            </a:r>
            <a:endParaRPr kumimoji="0" lang="en-GB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5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dirty="0" smtClean="0"/>
              <a:t>Terminology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0625"/>
            <a:ext cx="8620125" cy="4329113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Intersectoral action: </a:t>
            </a:r>
            <a:r>
              <a:rPr lang="en-GB" dirty="0" smtClean="0">
                <a:solidFill>
                  <a:schemeClr val="tx1"/>
                </a:solidFill>
              </a:rPr>
              <a:t>coordinated </a:t>
            </a:r>
            <a:r>
              <a:rPr lang="en-GB" dirty="0">
                <a:solidFill>
                  <a:schemeClr val="tx1"/>
                </a:solidFill>
              </a:rPr>
              <a:t>efforts of two or more sectors within government to improve health outcomes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Intergovernmental: </a:t>
            </a:r>
            <a:r>
              <a:rPr lang="en-GB" dirty="0" smtClean="0">
                <a:solidFill>
                  <a:schemeClr val="tx1"/>
                </a:solidFill>
              </a:rPr>
              <a:t>horizontal </a:t>
            </a:r>
            <a:r>
              <a:rPr lang="en-GB" dirty="0">
                <a:solidFill>
                  <a:schemeClr val="tx1"/>
                </a:solidFill>
              </a:rPr>
              <a:t>and vertical linkages between levels of government within a </a:t>
            </a:r>
            <a:r>
              <a:rPr lang="en-GB" dirty="0" smtClean="0">
                <a:solidFill>
                  <a:schemeClr val="tx1"/>
                </a:solidFill>
              </a:rPr>
              <a:t>country.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whole-of-society approach: </a:t>
            </a:r>
            <a:r>
              <a:rPr lang="en-GB" dirty="0" smtClean="0">
                <a:solidFill>
                  <a:schemeClr val="tx1"/>
                </a:solidFill>
              </a:rPr>
              <a:t>coordinated </a:t>
            </a:r>
            <a:r>
              <a:rPr lang="en-GB" dirty="0">
                <a:solidFill>
                  <a:schemeClr val="tx1"/>
                </a:solidFill>
              </a:rPr>
              <a:t>efforts to improve health by multiple stakeholders </a:t>
            </a:r>
            <a:r>
              <a:rPr lang="en-GB" b="1" dirty="0">
                <a:solidFill>
                  <a:schemeClr val="tx1"/>
                </a:solidFill>
              </a:rPr>
              <a:t>within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and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outside</a:t>
            </a:r>
            <a:r>
              <a:rPr lang="en-GB" dirty="0">
                <a:solidFill>
                  <a:schemeClr val="tx1"/>
                </a:solidFill>
              </a:rPr>
              <a:t> government that may also be from several sectors.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165"/>
            <a:ext cx="9144000" cy="1600200"/>
          </a:xfrm>
        </p:spPr>
        <p:txBody>
          <a:bodyPr anchor="ctr" anchorCtr="0"/>
          <a:lstStyle/>
          <a:p>
            <a:r>
              <a:rPr lang="en-GB" sz="4400" b="1" dirty="0" smtClean="0"/>
              <a:t>Group activity:</a:t>
            </a:r>
            <a:br>
              <a:rPr lang="en-GB" sz="4400" b="1" dirty="0" smtClean="0"/>
            </a:br>
            <a:r>
              <a:rPr lang="en-GB" sz="4400" b="1" dirty="0" smtClean="0"/>
              <a:t>Conditions that promote or hinder intersectoral collaboration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291715"/>
            <a:ext cx="8229600" cy="3043238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Handout</a:t>
            </a:r>
            <a:r>
              <a:rPr lang="en-GB" dirty="0" smtClean="0">
                <a:solidFill>
                  <a:schemeClr val="tx1"/>
                </a:solidFill>
              </a:rPr>
              <a:t> ‘Alcohol control policy and practice status in Suriname’ Ministry of Health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952933"/>
            <a:ext cx="8229600" cy="43291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Some notable barriers to successful intersectoral collaboration within government are likely to include: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Distracted </a:t>
            </a:r>
            <a:r>
              <a:rPr lang="en-GB" dirty="0">
                <a:solidFill>
                  <a:schemeClr val="tx1"/>
                </a:solidFill>
              </a:rPr>
              <a:t>or unstable leadership;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Conflicting </a:t>
            </a:r>
            <a:r>
              <a:rPr lang="en-GB" dirty="0">
                <a:solidFill>
                  <a:schemeClr val="tx1"/>
                </a:solidFill>
              </a:rPr>
              <a:t>personalities;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Fragmented government functions;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Sub-national </a:t>
            </a:r>
            <a:r>
              <a:rPr lang="en-GB" dirty="0">
                <a:solidFill>
                  <a:schemeClr val="tx1"/>
                </a:solidFill>
              </a:rPr>
              <a:t>geographical and government jurisdiction divisions;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Sectors </a:t>
            </a:r>
            <a:r>
              <a:rPr lang="en-GB" dirty="0">
                <a:solidFill>
                  <a:schemeClr val="tx1"/>
                </a:solidFill>
              </a:rPr>
              <a:t>appearing to have competing interests;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Limited </a:t>
            </a:r>
            <a:r>
              <a:rPr lang="en-GB" dirty="0">
                <a:solidFill>
                  <a:schemeClr val="tx1"/>
                </a:solidFill>
              </a:rPr>
              <a:t>or misused resources (staff, funding, etc.); and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Restricted </a:t>
            </a:r>
            <a:r>
              <a:rPr lang="en-GB" dirty="0">
                <a:solidFill>
                  <a:schemeClr val="tx1"/>
                </a:solidFill>
              </a:rPr>
              <a:t>policy space.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Title of the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6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329113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Intersectoral </a:t>
            </a:r>
            <a:r>
              <a:rPr lang="en-GB" dirty="0">
                <a:solidFill>
                  <a:schemeClr val="tx1"/>
                </a:solidFill>
              </a:rPr>
              <a:t>collaboration is often most effective under the following conditions: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Government </a:t>
            </a:r>
            <a:r>
              <a:rPr lang="en-GB" dirty="0">
                <a:solidFill>
                  <a:schemeClr val="tx1"/>
                </a:solidFill>
              </a:rPr>
              <a:t>supports and encourages intersectoral action;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Sectors </a:t>
            </a:r>
            <a:r>
              <a:rPr lang="en-GB" dirty="0">
                <a:solidFill>
                  <a:schemeClr val="tx1"/>
                </a:solidFill>
              </a:rPr>
              <a:t>have shared interests or both/all benefit from cooperation;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Issue </a:t>
            </a:r>
            <a:r>
              <a:rPr lang="en-GB" dirty="0">
                <a:solidFill>
                  <a:schemeClr val="tx1"/>
                </a:solidFill>
              </a:rPr>
              <a:t>has high political importance and requires urgent addressing;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Proposed </a:t>
            </a:r>
            <a:r>
              <a:rPr lang="en-GB" dirty="0">
                <a:solidFill>
                  <a:schemeClr val="tx1"/>
                </a:solidFill>
              </a:rPr>
              <a:t>policy has public support;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Strong</a:t>
            </a:r>
            <a:r>
              <a:rPr lang="en-GB" dirty="0">
                <a:solidFill>
                  <a:schemeClr val="tx1"/>
                </a:solidFill>
              </a:rPr>
              <a:t>, effective leaders in the bureaucracy (policy champions/entrepreneurs);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Intersectoral </a:t>
            </a:r>
            <a:r>
              <a:rPr lang="en-GB" dirty="0">
                <a:solidFill>
                  <a:schemeClr val="tx1"/>
                </a:solidFill>
              </a:rPr>
              <a:t>action is well planned with clear objectives, roles and responsibilities; </a:t>
            </a:r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Laws </a:t>
            </a:r>
            <a:r>
              <a:rPr lang="en-GB" dirty="0">
                <a:solidFill>
                  <a:schemeClr val="tx1"/>
                </a:solidFill>
              </a:rPr>
              <a:t>exist or are planned to support the proposed policy;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Sufficient </a:t>
            </a:r>
            <a:r>
              <a:rPr lang="en-GB" dirty="0">
                <a:solidFill>
                  <a:schemeClr val="tx1"/>
                </a:solidFill>
              </a:rPr>
              <a:t>resources are available; and </a:t>
            </a:r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There </a:t>
            </a:r>
            <a:r>
              <a:rPr lang="en-GB" dirty="0">
                <a:solidFill>
                  <a:schemeClr val="tx1"/>
                </a:solidFill>
              </a:rPr>
              <a:t>are plans to monitor and sustain outcomes.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Title of the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165"/>
            <a:ext cx="9144000" cy="1600200"/>
          </a:xfrm>
        </p:spPr>
        <p:txBody>
          <a:bodyPr anchor="ctr" anchorCtr="0"/>
          <a:lstStyle/>
          <a:p>
            <a:r>
              <a:rPr lang="en-GB" sz="4400" b="1" dirty="0" smtClean="0"/>
              <a:t>Group activity:</a:t>
            </a:r>
            <a:br>
              <a:rPr lang="en-GB" sz="4400" b="1" dirty="0" smtClean="0"/>
            </a:br>
            <a:r>
              <a:rPr lang="en-GB" sz="4400" b="1" dirty="0" smtClean="0"/>
              <a:t>Conditions that promote or hinder intersectoral collaboration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291715"/>
            <a:ext cx="8229600" cy="3043238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your small groups, come </a:t>
            </a:r>
            <a:r>
              <a:rPr lang="en-GB" dirty="0">
                <a:solidFill>
                  <a:schemeClr val="tx1"/>
                </a:solidFill>
              </a:rPr>
              <a:t>up with a list of conditions or situations that promote or hinder working across sectors and levels of </a:t>
            </a:r>
            <a:r>
              <a:rPr lang="en-GB" dirty="0" smtClean="0">
                <a:solidFill>
                  <a:schemeClr val="tx1"/>
                </a:solidFill>
              </a:rPr>
              <a:t>government as relating to alcohol policy.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Elect someone </a:t>
            </a:r>
            <a:r>
              <a:rPr lang="en-GB" dirty="0">
                <a:solidFill>
                  <a:schemeClr val="tx1"/>
                </a:solidFill>
              </a:rPr>
              <a:t>in each group </a:t>
            </a:r>
            <a:r>
              <a:rPr lang="en-GB" dirty="0" smtClean="0">
                <a:solidFill>
                  <a:schemeClr val="tx1"/>
                </a:solidFill>
              </a:rPr>
              <a:t>to </a:t>
            </a:r>
            <a:r>
              <a:rPr lang="en-GB" dirty="0">
                <a:solidFill>
                  <a:schemeClr val="tx1"/>
                </a:solidFill>
              </a:rPr>
              <a:t>share the group’s </a:t>
            </a:r>
            <a:r>
              <a:rPr lang="en-GB" dirty="0" smtClean="0">
                <a:solidFill>
                  <a:schemeClr val="tx1"/>
                </a:solidFill>
              </a:rPr>
              <a:t>ideas.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**Reminder of ground rules**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1925"/>
            <a:ext cx="9144000" cy="26193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6000" dirty="0">
                <a:effectLst/>
              </a:rPr>
              <a:t>The Role of Government in </a:t>
            </a:r>
            <a:r>
              <a:rPr lang="en-GB" sz="6000" dirty="0" err="1">
                <a:effectLst/>
              </a:rPr>
              <a:t>HiAP</a:t>
            </a:r>
            <a:r>
              <a:rPr lang="en-GB" sz="6000" dirty="0">
                <a:effectLst/>
              </a:rPr>
              <a:t>/Whole of Government Approaches </a:t>
            </a:r>
            <a:endParaRPr lang="en-US" sz="6000" b="1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47976"/>
            <a:ext cx="6400800" cy="968375"/>
          </a:xfrm>
        </p:spPr>
        <p:txBody>
          <a:bodyPr rtlCol="0"/>
          <a:lstStyle/>
          <a:p>
            <a:r>
              <a:rPr lang="en-GB" dirty="0">
                <a:solidFill>
                  <a:schemeClr val="tx1"/>
                </a:solidFill>
              </a:rPr>
              <a:t>Part 2: Structures and mechanisms for intersectoral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225"/>
            <a:ext cx="9144000" cy="1600200"/>
          </a:xfrm>
        </p:spPr>
        <p:txBody>
          <a:bodyPr anchor="ctr" anchorCtr="0"/>
          <a:lstStyle/>
          <a:p>
            <a:r>
              <a:rPr lang="en-GB" sz="4400" b="1" dirty="0" smtClean="0"/>
              <a:t>Lecture:</a:t>
            </a:r>
            <a:br>
              <a:rPr lang="en-GB" sz="4400" b="1" dirty="0" smtClean="0"/>
            </a:br>
            <a:r>
              <a:rPr lang="en-GB" sz="4400" b="1" dirty="0" smtClean="0"/>
              <a:t>Structures and mechanisms for intersectoral collaboration</a:t>
            </a:r>
            <a:endParaRPr lang="en-GB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dirty="0" smtClean="0"/>
              <a:t>Policy </a:t>
            </a:r>
            <a:r>
              <a:rPr lang="en-GB" sz="4400" dirty="0"/>
              <a:t>scenarios that favour</a:t>
            </a:r>
            <a:br>
              <a:rPr lang="en-GB" sz="4400" dirty="0"/>
            </a:br>
            <a:r>
              <a:rPr lang="en-GB" sz="4400" dirty="0"/>
              <a:t>a </a:t>
            </a:r>
            <a:r>
              <a:rPr lang="en-GB" sz="4400" dirty="0" err="1"/>
              <a:t>HiAP</a:t>
            </a:r>
            <a:r>
              <a:rPr lang="en-GB" sz="4400" dirty="0"/>
              <a:t>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58171"/>
            <a:ext cx="8620125" cy="4329113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HiAP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has been implemented differently in different </a:t>
            </a:r>
            <a:r>
              <a:rPr lang="en-GB" dirty="0" smtClean="0">
                <a:solidFill>
                  <a:schemeClr val="tx1"/>
                </a:solidFill>
              </a:rPr>
              <a:t>contexts reflecting </a:t>
            </a:r>
            <a:r>
              <a:rPr lang="en-GB" dirty="0">
                <a:solidFill>
                  <a:schemeClr val="tx1"/>
                </a:solidFill>
              </a:rPr>
              <a:t>local social and political cultures as well as government structures.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Nevertheless</a:t>
            </a:r>
            <a:r>
              <a:rPr lang="en-GB" dirty="0">
                <a:solidFill>
                  <a:schemeClr val="tx1"/>
                </a:solidFill>
              </a:rPr>
              <a:t>, it </a:t>
            </a:r>
            <a:r>
              <a:rPr lang="en-GB" dirty="0" smtClean="0">
                <a:solidFill>
                  <a:schemeClr val="tx1"/>
                </a:solidFill>
              </a:rPr>
              <a:t>is possible </a:t>
            </a:r>
            <a:r>
              <a:rPr lang="en-GB" dirty="0">
                <a:solidFill>
                  <a:schemeClr val="tx1"/>
                </a:solidFill>
              </a:rPr>
              <a:t>to make some generalizations about the structures and mechanisms commonly used </a:t>
            </a:r>
            <a:r>
              <a:rPr lang="en-GB" dirty="0" smtClean="0">
                <a:solidFill>
                  <a:schemeClr val="tx1"/>
                </a:solidFill>
              </a:rPr>
              <a:t>for intersectoral </a:t>
            </a:r>
            <a:r>
              <a:rPr lang="en-GB" dirty="0">
                <a:solidFill>
                  <a:schemeClr val="tx1"/>
                </a:solidFill>
              </a:rPr>
              <a:t>action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71475"/>
            <a:ext cx="69437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4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dirty="0" smtClean="0"/>
              <a:t>Overview of structures and mechanisms and </a:t>
            </a:r>
            <a:r>
              <a:rPr lang="en-GB" sz="4400" smtClean="0"/>
              <a:t>HiAP</a:t>
            </a:r>
            <a:endParaRPr lang="en-GB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533525"/>
            <a:ext cx="8620125" cy="432911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Cabinet committees and secretariats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Parliamentary committees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3. Interdepartmental committees and units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4</a:t>
            </a:r>
            <a:r>
              <a:rPr lang="en-GB" dirty="0">
                <a:solidFill>
                  <a:schemeClr val="tx1"/>
                </a:solidFill>
              </a:rPr>
              <a:t>. Mega-ministries and merges 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5. Joint budgeting 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6. Intersectoral policy-making procedures 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7. Non-government stakeholder engagement 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067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6000" dirty="0">
                <a:effectLst/>
              </a:rPr>
              <a:t>The Role of Government in </a:t>
            </a:r>
            <a:r>
              <a:rPr lang="en-GB" sz="6000" dirty="0" err="1">
                <a:effectLst/>
              </a:rPr>
              <a:t>HiAP</a:t>
            </a:r>
            <a:r>
              <a:rPr lang="en-GB" sz="6000" dirty="0">
                <a:effectLst/>
              </a:rPr>
              <a:t>/Whole of Government Approaches </a:t>
            </a:r>
            <a:endParaRPr lang="en-US" sz="6000" b="1" dirty="0"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524000" y="4457701"/>
            <a:ext cx="6400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solidFill>
                  <a:schemeClr val="tx1"/>
                </a:solidFill>
                <a:ea typeface="SimSun"/>
                <a:cs typeface="Times New Roman"/>
              </a:rPr>
              <a:t>Facilitator: Dr Emily Henderson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chemeClr val="tx1"/>
                </a:solidFill>
                <a:ea typeface="SimSun"/>
                <a:cs typeface="Times New Roman"/>
              </a:rPr>
              <a:t>e.j.henderson@durham.ac.uk</a:t>
            </a:r>
            <a:endParaRPr lang="en-GB" sz="2000" dirty="0">
              <a:solidFill>
                <a:schemeClr val="tx1"/>
              </a:solidFill>
              <a:ea typeface="SimSu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8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dirty="0"/>
              <a:t>1. Cabinet committees and secretariats 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514475"/>
            <a:ext cx="5591175" cy="4329113"/>
          </a:xfrm>
        </p:spPr>
        <p:txBody>
          <a:bodyPr/>
          <a:lstStyle/>
          <a:p>
            <a:r>
              <a:rPr lang="en-GB" sz="2200" dirty="0" smtClean="0">
                <a:solidFill>
                  <a:schemeClr val="tx1"/>
                </a:solidFill>
              </a:rPr>
              <a:t>Cabinet committees allow </a:t>
            </a:r>
            <a:r>
              <a:rPr lang="en-GB" sz="2200" dirty="0">
                <a:solidFill>
                  <a:schemeClr val="tx1"/>
                </a:solidFill>
              </a:rPr>
              <a:t>ministers to engage with policy issues of cross-departmental </a:t>
            </a:r>
            <a:r>
              <a:rPr lang="en-GB" sz="2200" dirty="0" smtClean="0">
                <a:solidFill>
                  <a:schemeClr val="tx1"/>
                </a:solidFill>
              </a:rPr>
              <a:t>significance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offer </a:t>
            </a:r>
            <a:r>
              <a:rPr lang="en-GB" sz="2200" dirty="0">
                <a:solidFill>
                  <a:schemeClr val="tx1"/>
                </a:solidFill>
              </a:rPr>
              <a:t>a mechanism for ministers to work with outside interests. </a:t>
            </a:r>
            <a:endParaRPr lang="en-GB" sz="2200" dirty="0" smtClean="0">
              <a:solidFill>
                <a:schemeClr val="tx1"/>
              </a:solidFill>
            </a:endParaRPr>
          </a:p>
          <a:p>
            <a:r>
              <a:rPr lang="en-GB" sz="2200" dirty="0" smtClean="0">
                <a:solidFill>
                  <a:schemeClr val="tx1"/>
                </a:solidFill>
              </a:rPr>
              <a:t>one </a:t>
            </a:r>
            <a:r>
              <a:rPr lang="en-GB" sz="2200" dirty="0">
                <a:solidFill>
                  <a:schemeClr val="tx1"/>
                </a:solidFill>
              </a:rPr>
              <a:t>of the highest decision-making bodies, they do have the potential to promote and implement a </a:t>
            </a:r>
            <a:r>
              <a:rPr lang="en-GB" sz="2200" dirty="0" err="1">
                <a:solidFill>
                  <a:schemeClr val="tx1"/>
                </a:solidFill>
              </a:rPr>
              <a:t>HiAP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smtClean="0">
                <a:solidFill>
                  <a:schemeClr val="tx1"/>
                </a:solidFill>
              </a:rPr>
              <a:t>approach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824037"/>
            <a:ext cx="30956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4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dirty="0"/>
              <a:t>2. Parliamentary committees 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1125"/>
            <a:ext cx="5553075" cy="4329113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can </a:t>
            </a:r>
            <a:r>
              <a:rPr lang="en-GB" sz="2000" dirty="0">
                <a:solidFill>
                  <a:schemeClr val="tx1"/>
                </a:solidFill>
              </a:rPr>
              <a:t>play a role in agenda setting, promoting wider political ownership of issues and reviewing policy decisions.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can </a:t>
            </a:r>
            <a:r>
              <a:rPr lang="en-GB" sz="2000" dirty="0">
                <a:solidFill>
                  <a:schemeClr val="tx1"/>
                </a:solidFill>
              </a:rPr>
              <a:t>enhance the potential </a:t>
            </a:r>
            <a:r>
              <a:rPr lang="en-GB" sz="2000" dirty="0" smtClean="0">
                <a:solidFill>
                  <a:schemeClr val="tx1"/>
                </a:solidFill>
              </a:rPr>
              <a:t>influence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can </a:t>
            </a:r>
            <a:r>
              <a:rPr lang="en-GB" sz="2000" dirty="0">
                <a:solidFill>
                  <a:schemeClr val="tx1"/>
                </a:solidFill>
              </a:rPr>
              <a:t>support the longevity of an issue as a political priority despite a change of </a:t>
            </a:r>
            <a:r>
              <a:rPr lang="en-GB" sz="2000" dirty="0" smtClean="0">
                <a:solidFill>
                  <a:schemeClr val="tx1"/>
                </a:solidFill>
              </a:rPr>
              <a:t>government.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likely </a:t>
            </a:r>
            <a:r>
              <a:rPr lang="en-GB" sz="2000" dirty="0">
                <a:solidFill>
                  <a:schemeClr val="tx1"/>
                </a:solidFill>
              </a:rPr>
              <a:t>to have the most notable influence on the agenda setting and policy review stages of the policy </a:t>
            </a:r>
            <a:r>
              <a:rPr lang="en-GB" sz="2000" dirty="0" smtClean="0">
                <a:solidFill>
                  <a:schemeClr val="tx1"/>
                </a:solidFill>
              </a:rPr>
              <a:t>cycle.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1914525"/>
            <a:ext cx="30670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0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 anchor="ctr" anchorCtr="0"/>
          <a:lstStyle/>
          <a:p>
            <a:r>
              <a:rPr lang="en-GB" sz="4400" dirty="0"/>
              <a:t>3. Interdepartmental committees and units 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1125"/>
            <a:ext cx="5619751" cy="4329113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two </a:t>
            </a:r>
            <a:r>
              <a:rPr lang="en-GB" sz="2000" dirty="0">
                <a:solidFill>
                  <a:schemeClr val="tx1"/>
                </a:solidFill>
              </a:rPr>
              <a:t>of the most common mechanisms for intersectoral collaboration. 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operate </a:t>
            </a:r>
            <a:r>
              <a:rPr lang="en-GB" sz="2000" dirty="0">
                <a:solidFill>
                  <a:schemeClr val="tx1"/>
                </a:solidFill>
              </a:rPr>
              <a:t>at the bureaucratic level and aim to re-orient ministries around a shared priority. 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provide </a:t>
            </a:r>
            <a:r>
              <a:rPr lang="en-GB" sz="2000" dirty="0">
                <a:solidFill>
                  <a:schemeClr val="tx1"/>
                </a:solidFill>
              </a:rPr>
              <a:t>a forum for problem solving and debate. 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can </a:t>
            </a:r>
            <a:r>
              <a:rPr lang="en-GB" sz="2000" dirty="0">
                <a:solidFill>
                  <a:schemeClr val="tx1"/>
                </a:solidFill>
              </a:rPr>
              <a:t>potentially influence the entire policy </a:t>
            </a:r>
            <a:r>
              <a:rPr lang="en-GB" sz="2000" dirty="0" smtClean="0">
                <a:solidFill>
                  <a:schemeClr val="tx1"/>
                </a:solidFill>
              </a:rPr>
              <a:t>cycle.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881188"/>
            <a:ext cx="30956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7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dirty="0"/>
              <a:t>4. Mega-ministries and merges 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125"/>
            <a:ext cx="5602804" cy="4329113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grouping </a:t>
            </a:r>
            <a:r>
              <a:rPr lang="en-GB" sz="2000" dirty="0">
                <a:solidFill>
                  <a:schemeClr val="tx1"/>
                </a:solidFill>
              </a:rPr>
              <a:t>of several large government functions such as health, transport, labour, social security and education – are rare. 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It </a:t>
            </a:r>
            <a:r>
              <a:rPr lang="en-GB" sz="2000" dirty="0">
                <a:solidFill>
                  <a:schemeClr val="tx1"/>
                </a:solidFill>
              </a:rPr>
              <a:t>is more common to merge smaller units or portfolios such as sport or culture with a larger ministry. 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The </a:t>
            </a:r>
            <a:r>
              <a:rPr lang="en-GB" sz="2000" dirty="0">
                <a:solidFill>
                  <a:schemeClr val="tx1"/>
                </a:solidFill>
              </a:rPr>
              <a:t>costs of large reorganizations tend to be high and the benefits are </a:t>
            </a:r>
            <a:r>
              <a:rPr lang="en-GB" sz="2000" dirty="0" smtClean="0">
                <a:solidFill>
                  <a:schemeClr val="tx1"/>
                </a:solidFill>
              </a:rPr>
              <a:t>contested.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03" y="1890713"/>
            <a:ext cx="30765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dirty="0"/>
              <a:t>5. Joint budgeting 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125"/>
            <a:ext cx="5602804" cy="4329113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can </a:t>
            </a:r>
            <a:r>
              <a:rPr lang="en-GB" sz="2000" dirty="0">
                <a:solidFill>
                  <a:schemeClr val="tx1"/>
                </a:solidFill>
              </a:rPr>
              <a:t>range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fully </a:t>
            </a:r>
            <a:r>
              <a:rPr lang="en-GB" sz="2000" dirty="0">
                <a:solidFill>
                  <a:schemeClr val="tx1"/>
                </a:solidFill>
              </a:rPr>
              <a:t>integrated budgets for the provision of a service or policy </a:t>
            </a:r>
            <a:r>
              <a:rPr lang="en-GB" sz="2000" dirty="0" smtClean="0">
                <a:solidFill>
                  <a:schemeClr val="tx1"/>
                </a:solidFill>
              </a:rPr>
              <a:t>objective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loose agreements between sectors to align resources for common goals, while maintaining separate accountability regarding the use of funds.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a </a:t>
            </a:r>
            <a:r>
              <a:rPr lang="en-GB" sz="2000" dirty="0">
                <a:solidFill>
                  <a:schemeClr val="tx1"/>
                </a:solidFill>
              </a:rPr>
              <a:t>promising way to promote and implement </a:t>
            </a:r>
            <a:r>
              <a:rPr lang="en-GB" sz="2000" dirty="0" err="1" smtClean="0">
                <a:solidFill>
                  <a:schemeClr val="tx1"/>
                </a:solidFill>
              </a:rPr>
              <a:t>HiAP</a:t>
            </a:r>
            <a:r>
              <a:rPr lang="en-GB" sz="2000" dirty="0" smtClean="0">
                <a:solidFill>
                  <a:schemeClr val="tx1"/>
                </a:solidFill>
              </a:rPr>
              <a:t> and </a:t>
            </a:r>
            <a:r>
              <a:rPr lang="en-GB" sz="2000" dirty="0">
                <a:solidFill>
                  <a:schemeClr val="tx1"/>
                </a:solidFill>
              </a:rPr>
              <a:t>has the potential to mainly influence the implementation stage of the policy </a:t>
            </a:r>
            <a:r>
              <a:rPr lang="en-GB" sz="2000" dirty="0" smtClean="0">
                <a:solidFill>
                  <a:schemeClr val="tx1"/>
                </a:solidFill>
              </a:rPr>
              <a:t>cycle.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03" y="1990725"/>
            <a:ext cx="30765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0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dirty="0"/>
              <a:t>6. Intersectoral policy-making procedures 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11506"/>
            <a:ext cx="5524500" cy="4329113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includes </a:t>
            </a:r>
            <a:r>
              <a:rPr lang="en-GB" sz="2000" dirty="0">
                <a:solidFill>
                  <a:schemeClr val="tx1"/>
                </a:solidFill>
              </a:rPr>
              <a:t>procedures such as impact assessments and policy proposals circulating through multiple ministries for comment prior to review by the responsible minister. 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These </a:t>
            </a:r>
            <a:r>
              <a:rPr lang="en-GB" sz="2000" dirty="0">
                <a:solidFill>
                  <a:schemeClr val="tx1"/>
                </a:solidFill>
              </a:rPr>
              <a:t>procedures differ significantly between countries and can be mandatory or </a:t>
            </a:r>
            <a:r>
              <a:rPr lang="en-GB" sz="2000" dirty="0" smtClean="0">
                <a:solidFill>
                  <a:schemeClr val="tx1"/>
                </a:solidFill>
              </a:rPr>
              <a:t>voluntary.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Such </a:t>
            </a:r>
            <a:r>
              <a:rPr lang="en-GB" sz="2000" dirty="0">
                <a:solidFill>
                  <a:schemeClr val="tx1"/>
                </a:solidFill>
              </a:rPr>
              <a:t>mechanisms tend to influence the policy formation stage and represent a relatively low but regular level of intersectoral action.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6" y="1943355"/>
            <a:ext cx="2881312" cy="309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8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77324" cy="1600200"/>
          </a:xfrm>
        </p:spPr>
        <p:txBody>
          <a:bodyPr anchor="ctr" anchorCtr="0"/>
          <a:lstStyle/>
          <a:p>
            <a:r>
              <a:rPr lang="en-GB" sz="4400" dirty="0"/>
              <a:t>7. Non-government stakeholder engagement 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30556"/>
            <a:ext cx="5610226" cy="4329113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Government </a:t>
            </a:r>
            <a:r>
              <a:rPr lang="en-GB" sz="2000" dirty="0">
                <a:solidFill>
                  <a:schemeClr val="tx1"/>
                </a:solidFill>
              </a:rPr>
              <a:t>engagement with non-government stakeholders is a crucial component of the </a:t>
            </a:r>
            <a:r>
              <a:rPr lang="en-GB" sz="2000" dirty="0" err="1">
                <a:solidFill>
                  <a:schemeClr val="tx1"/>
                </a:solidFill>
              </a:rPr>
              <a:t>HiAP</a:t>
            </a:r>
            <a:r>
              <a:rPr lang="en-GB" sz="2000" dirty="0">
                <a:solidFill>
                  <a:schemeClr val="tx1"/>
                </a:solidFill>
              </a:rPr>
              <a:t> approach 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While </a:t>
            </a:r>
            <a:r>
              <a:rPr lang="en-GB" sz="2000" dirty="0">
                <a:solidFill>
                  <a:schemeClr val="tx1"/>
                </a:solidFill>
              </a:rPr>
              <a:t>non-government stakeholders can play a role at all stages of the policy cycle, stakeholder engagement as a government mechanism is most common during the agenda setting, policy formation and policy implementation stages.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738312"/>
            <a:ext cx="30765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1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52" y="228601"/>
            <a:ext cx="6815775" cy="554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7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1065"/>
            <a:ext cx="9144000" cy="1600200"/>
          </a:xfrm>
        </p:spPr>
        <p:txBody>
          <a:bodyPr anchor="ctr" anchorCtr="0"/>
          <a:lstStyle/>
          <a:p>
            <a:r>
              <a:rPr lang="en-GB" sz="4400" b="1" dirty="0" smtClean="0"/>
              <a:t>Guest lecture: </a:t>
            </a:r>
            <a:br>
              <a:rPr lang="en-GB" sz="4400" b="1" dirty="0" smtClean="0"/>
            </a:br>
            <a:r>
              <a:rPr lang="en-GB" sz="4400" b="1" dirty="0" smtClean="0"/>
              <a:t>Mrs Marianne </a:t>
            </a:r>
            <a:r>
              <a:rPr lang="en-GB" sz="4400" b="1" dirty="0" err="1" smtClean="0"/>
              <a:t>Flach</a:t>
            </a:r>
            <a:r>
              <a:rPr lang="en-GB" sz="4400" b="1" dirty="0"/>
              <a:t/>
            </a:r>
            <a:br>
              <a:rPr lang="en-GB" sz="4400" b="1" dirty="0"/>
            </a:br>
            <a:r>
              <a:rPr lang="en-GB" sz="4400" b="1" dirty="0"/>
              <a:t>UNICEF Representative</a:t>
            </a:r>
            <a:br>
              <a:rPr lang="en-GB" sz="4400" b="1" dirty="0"/>
            </a:br>
            <a:r>
              <a:rPr lang="en-GB" sz="4400" b="1" dirty="0"/>
              <a:t>Guyana and Suriname</a:t>
            </a:r>
            <a:br>
              <a:rPr lang="en-GB" sz="4400" b="1" dirty="0"/>
            </a:b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2925002"/>
            <a:ext cx="8229600" cy="432911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“UNDAF/Suriname </a:t>
            </a:r>
            <a:r>
              <a:rPr lang="en-GB" dirty="0">
                <a:solidFill>
                  <a:schemeClr val="tx1"/>
                </a:solidFill>
              </a:rPr>
              <a:t>within the framework of the social determinants of health using </a:t>
            </a:r>
            <a:r>
              <a:rPr lang="en-GB" dirty="0" err="1">
                <a:solidFill>
                  <a:schemeClr val="tx1"/>
                </a:solidFill>
              </a:rPr>
              <a:t>HiAP</a:t>
            </a:r>
            <a:r>
              <a:rPr lang="en-GB" dirty="0">
                <a:solidFill>
                  <a:schemeClr val="tx1"/>
                </a:solidFill>
              </a:rPr>
              <a:t> as a </a:t>
            </a:r>
            <a:r>
              <a:rPr lang="en-GB" dirty="0" smtClean="0">
                <a:solidFill>
                  <a:schemeClr val="tx1"/>
                </a:solidFill>
              </a:rPr>
              <a:t>tool”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8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b="1" dirty="0" smtClean="0"/>
              <a:t>Questions and feedback</a:t>
            </a:r>
            <a:endParaRPr lang="en-GB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-400050"/>
            <a:ext cx="8229600" cy="1600200"/>
          </a:xfrm>
        </p:spPr>
        <p:txBody>
          <a:bodyPr anchor="ctr" anchorCtr="0"/>
          <a:lstStyle/>
          <a:p>
            <a:r>
              <a:rPr lang="en-GB" sz="4400" b="1" dirty="0" smtClean="0"/>
              <a:t>Session structure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97145"/>
            <a:ext cx="8564880" cy="4933950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Review of learning objectives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Part 1: Conditions that promote or hinder intersectoral collaboration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Lecture on the role of government and the </a:t>
            </a:r>
            <a:r>
              <a:rPr lang="en-GB" dirty="0" err="1">
                <a:solidFill>
                  <a:schemeClr val="tx1"/>
                </a:solidFill>
              </a:rPr>
              <a:t>HiAP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approach 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Group </a:t>
            </a:r>
            <a:r>
              <a:rPr lang="en-GB" dirty="0" smtClean="0">
                <a:solidFill>
                  <a:schemeClr val="tx1"/>
                </a:solidFill>
              </a:rPr>
              <a:t>reflections on </a:t>
            </a:r>
            <a:r>
              <a:rPr lang="en-GB" dirty="0">
                <a:solidFill>
                  <a:schemeClr val="tx1"/>
                </a:solidFill>
              </a:rPr>
              <a:t>conditions that promote or hinder intersectoral </a:t>
            </a:r>
            <a:r>
              <a:rPr lang="en-GB" dirty="0" smtClean="0">
                <a:solidFill>
                  <a:schemeClr val="tx1"/>
                </a:solidFill>
              </a:rPr>
              <a:t>collaboration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Part 2: Structures and mechanisms for intersectoral collaboration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Lecture on structures </a:t>
            </a:r>
            <a:r>
              <a:rPr lang="en-GB" dirty="0">
                <a:solidFill>
                  <a:schemeClr val="tx1"/>
                </a:solidFill>
              </a:rPr>
              <a:t>and mechanisms for intersectoral </a:t>
            </a:r>
            <a:r>
              <a:rPr lang="en-GB" dirty="0" smtClean="0">
                <a:solidFill>
                  <a:schemeClr val="tx1"/>
                </a:solidFill>
              </a:rPr>
              <a:t>collaboration 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Guest lecture from Mrs Marianne </a:t>
            </a:r>
            <a:r>
              <a:rPr lang="en-GB" dirty="0" err="1" smtClean="0">
                <a:solidFill>
                  <a:schemeClr val="tx1"/>
                </a:solidFill>
              </a:rPr>
              <a:t>Flach</a:t>
            </a:r>
            <a:r>
              <a:rPr lang="en-GB" dirty="0" smtClean="0">
                <a:solidFill>
                  <a:schemeClr val="tx1"/>
                </a:solidFill>
              </a:rPr>
              <a:t>, UNICEF Representative, Guyana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dirty="0" smtClean="0">
                <a:solidFill>
                  <a:schemeClr val="tx1"/>
                </a:solidFill>
              </a:rPr>
              <a:t>Suriname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Questions and feedback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Tea/coffee break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Group </a:t>
            </a:r>
            <a:r>
              <a:rPr lang="en-GB" dirty="0" smtClean="0">
                <a:solidFill>
                  <a:schemeClr val="tx1"/>
                </a:solidFill>
              </a:rPr>
              <a:t>activity </a:t>
            </a:r>
            <a:r>
              <a:rPr lang="en-GB" dirty="0">
                <a:solidFill>
                  <a:schemeClr val="tx1"/>
                </a:solidFill>
              </a:rPr>
              <a:t>on </a:t>
            </a:r>
            <a:r>
              <a:rPr lang="en-GB" dirty="0" smtClean="0">
                <a:solidFill>
                  <a:schemeClr val="tx1"/>
                </a:solidFill>
              </a:rPr>
              <a:t>structures </a:t>
            </a:r>
            <a:r>
              <a:rPr lang="en-GB" dirty="0">
                <a:solidFill>
                  <a:schemeClr val="tx1"/>
                </a:solidFill>
              </a:rPr>
              <a:t>and mechanisms for intersectoral collaboration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Questions and feedback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Comfort break 5 </a:t>
            </a:r>
            <a:r>
              <a:rPr lang="en-GB" sz="2000" dirty="0" err="1" smtClean="0">
                <a:solidFill>
                  <a:schemeClr val="tx1"/>
                </a:solidFill>
              </a:rPr>
              <a:t>mins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1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b="1" dirty="0" smtClean="0"/>
              <a:t>Tea/coffee break</a:t>
            </a:r>
            <a:endParaRPr lang="en-GB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1925"/>
            <a:ext cx="9144000" cy="26193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6000" dirty="0">
                <a:effectLst/>
              </a:rPr>
              <a:t>The Role of Government in </a:t>
            </a:r>
            <a:r>
              <a:rPr lang="en-GB" sz="6000" dirty="0" err="1">
                <a:effectLst/>
              </a:rPr>
              <a:t>HiAP</a:t>
            </a:r>
            <a:r>
              <a:rPr lang="en-GB" sz="6000" dirty="0">
                <a:effectLst/>
              </a:rPr>
              <a:t>/Whole of Government Approaches </a:t>
            </a:r>
            <a:endParaRPr lang="en-US" sz="6000" b="1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2847976"/>
            <a:ext cx="6486525" cy="1343024"/>
          </a:xfrm>
        </p:spPr>
        <p:txBody>
          <a:bodyPr rtlCol="0">
            <a:normAutofit fontScale="92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Part 2: Structures and mechanisms for intersectoral </a:t>
            </a:r>
            <a:r>
              <a:rPr lang="en-GB" dirty="0" smtClean="0">
                <a:solidFill>
                  <a:schemeClr val="tx1"/>
                </a:solidFill>
              </a:rPr>
              <a:t>collaboration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CONTINUED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8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9125"/>
            <a:ext cx="9144000" cy="1600200"/>
          </a:xfrm>
        </p:spPr>
        <p:txBody>
          <a:bodyPr anchor="ctr" anchorCtr="0"/>
          <a:lstStyle/>
          <a:p>
            <a:r>
              <a:rPr lang="en-GB" sz="4400" b="1" dirty="0" smtClean="0"/>
              <a:t>Group activity:</a:t>
            </a:r>
            <a:br>
              <a:rPr lang="en-GB" sz="4400" b="1" dirty="0" smtClean="0"/>
            </a:br>
            <a:r>
              <a:rPr lang="en-GB" sz="4400" dirty="0">
                <a:effectLst/>
              </a:rPr>
              <a:t>structures and mechanisms for intersectoral </a:t>
            </a:r>
            <a:r>
              <a:rPr lang="en-GB" sz="4400" dirty="0" smtClean="0">
                <a:effectLst/>
              </a:rPr>
              <a:t>collaboration</a:t>
            </a:r>
            <a:r>
              <a:rPr lang="en-GB" sz="4400" b="1" dirty="0" smtClean="0"/>
              <a:t/>
            </a:r>
            <a:br>
              <a:rPr lang="en-GB" sz="4400" b="1" dirty="0" smtClean="0"/>
            </a:b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1" y="2219325"/>
            <a:ext cx="8229600" cy="3043238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Handout</a:t>
            </a:r>
            <a:r>
              <a:rPr lang="en-GB" dirty="0">
                <a:solidFill>
                  <a:schemeClr val="tx1"/>
                </a:solidFill>
              </a:rPr>
              <a:t> ‘Alcohol control policy and practice status in Suriname’ Ministry of </a:t>
            </a:r>
            <a:r>
              <a:rPr lang="en-GB" dirty="0" smtClean="0">
                <a:solidFill>
                  <a:schemeClr val="tx1"/>
                </a:solidFill>
              </a:rPr>
              <a:t>Health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Refer to and become familiar with pages 5-7, last section ‘Roadmap for Suriname’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What are its strengths and limitations?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9125"/>
            <a:ext cx="9144000" cy="1600200"/>
          </a:xfrm>
        </p:spPr>
        <p:txBody>
          <a:bodyPr anchor="ctr" anchorCtr="0"/>
          <a:lstStyle/>
          <a:p>
            <a:r>
              <a:rPr lang="en-GB" sz="4400" b="1" dirty="0" smtClean="0"/>
              <a:t>Group activity:</a:t>
            </a:r>
            <a:br>
              <a:rPr lang="en-GB" sz="4400" b="1" dirty="0" smtClean="0"/>
            </a:br>
            <a:r>
              <a:rPr lang="en-GB" sz="4400" dirty="0" smtClean="0">
                <a:effectLst/>
              </a:rPr>
              <a:t>structures and mechanisms for intersectoral collaboration</a:t>
            </a:r>
            <a:r>
              <a:rPr lang="en-GB" sz="4400" b="1" dirty="0" smtClean="0"/>
              <a:t/>
            </a:r>
            <a:br>
              <a:rPr lang="en-GB" sz="4400" b="1" dirty="0" smtClean="0"/>
            </a:b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1" y="2219325"/>
            <a:ext cx="8229600" cy="3043238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Open to the group: what structures and mechanisms or other formats can we use to carry forward this </a:t>
            </a:r>
            <a:r>
              <a:rPr lang="en-GB" smtClean="0">
                <a:solidFill>
                  <a:schemeClr val="tx1"/>
                </a:solidFill>
              </a:rPr>
              <a:t>agenda?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Any other areas that need addressing to carry forward this agenda?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b="1" dirty="0" smtClean="0"/>
              <a:t>Questions and feedback</a:t>
            </a:r>
            <a:endParaRPr lang="en-GB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b="1" dirty="0" smtClean="0"/>
              <a:t>Comfort break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1125"/>
            <a:ext cx="8620125" cy="432911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•Please </a:t>
            </a:r>
            <a:r>
              <a:rPr lang="en-GB" dirty="0">
                <a:solidFill>
                  <a:schemeClr val="tx1"/>
                </a:solidFill>
              </a:rPr>
              <a:t>feel free to stretch or use the facilities </a:t>
            </a:r>
            <a:r>
              <a:rPr lang="en-GB" dirty="0" smtClean="0">
                <a:solidFill>
                  <a:schemeClr val="tx1"/>
                </a:solidFill>
              </a:rPr>
              <a:t>for: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tx1"/>
                </a:solidFill>
              </a:rPr>
              <a:t>5 </a:t>
            </a:r>
            <a:r>
              <a:rPr lang="en-GB" b="1" dirty="0">
                <a:solidFill>
                  <a:schemeClr val="tx1"/>
                </a:solidFill>
              </a:rPr>
              <a:t>minutes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9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b="1" dirty="0" smtClean="0"/>
              <a:t>Learning objectives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1125"/>
            <a:ext cx="8620125" cy="432911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Describe the role of government in the </a:t>
            </a:r>
            <a:r>
              <a:rPr lang="en-GB" dirty="0" err="1">
                <a:solidFill>
                  <a:schemeClr val="tx1"/>
                </a:solidFill>
              </a:rPr>
              <a:t>HiAP</a:t>
            </a:r>
            <a:r>
              <a:rPr lang="en-GB" dirty="0">
                <a:solidFill>
                  <a:schemeClr val="tx1"/>
                </a:solidFill>
              </a:rPr>
              <a:t> approach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Recognize a range of terms that refer to intersectoral action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Explain some of the barriers to closer intersectoral collaboration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Describe conditions conducive to the </a:t>
            </a:r>
            <a:r>
              <a:rPr lang="en-GB" dirty="0" err="1">
                <a:solidFill>
                  <a:schemeClr val="tx1"/>
                </a:solidFill>
              </a:rPr>
              <a:t>HiAP</a:t>
            </a:r>
            <a:r>
              <a:rPr lang="en-GB" dirty="0">
                <a:solidFill>
                  <a:schemeClr val="tx1"/>
                </a:solidFill>
              </a:rPr>
              <a:t> approach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List and appraise different structures and mechanisms for intersectoral action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Discuss examples of </a:t>
            </a:r>
            <a:r>
              <a:rPr lang="en-GB" dirty="0" err="1">
                <a:solidFill>
                  <a:schemeClr val="tx1"/>
                </a:solidFill>
              </a:rPr>
              <a:t>HiAP</a:t>
            </a:r>
            <a:r>
              <a:rPr lang="en-GB" dirty="0">
                <a:solidFill>
                  <a:schemeClr val="tx1"/>
                </a:solidFill>
              </a:rPr>
              <a:t> in practice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9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067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6000" dirty="0">
                <a:effectLst/>
              </a:rPr>
              <a:t>The Role of Government in </a:t>
            </a:r>
            <a:r>
              <a:rPr lang="en-GB" sz="6000" dirty="0" err="1">
                <a:effectLst/>
              </a:rPr>
              <a:t>HiAP</a:t>
            </a:r>
            <a:r>
              <a:rPr lang="en-GB" sz="6000" dirty="0">
                <a:effectLst/>
              </a:rPr>
              <a:t>/Whole of Government Approaches </a:t>
            </a:r>
            <a:endParaRPr lang="en-US" sz="6000" b="1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81351"/>
            <a:ext cx="6400800" cy="968375"/>
          </a:xfrm>
        </p:spPr>
        <p:txBody>
          <a:bodyPr rtlCol="0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chemeClr val="tx1"/>
                </a:solidFill>
                <a:ea typeface="SimSun"/>
                <a:cs typeface="Times New Roman"/>
              </a:rPr>
              <a:t>Part 1: Conditions that promote or hinder intersectoral collaboration</a:t>
            </a:r>
            <a:endParaRPr lang="en-GB" sz="2000" dirty="0">
              <a:solidFill>
                <a:schemeClr val="tx1"/>
              </a:solidFill>
              <a:effectLst/>
              <a:ea typeface="SimSun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9075"/>
            <a:ext cx="9143999" cy="1600200"/>
          </a:xfrm>
        </p:spPr>
        <p:txBody>
          <a:bodyPr anchor="ctr" anchorCtr="0"/>
          <a:lstStyle/>
          <a:p>
            <a:r>
              <a:rPr lang="en-GB" sz="4400" b="1" dirty="0" smtClean="0"/>
              <a:t>Lecture:</a:t>
            </a:r>
            <a:br>
              <a:rPr lang="en-GB" sz="4400" b="1" dirty="0" smtClean="0"/>
            </a:br>
            <a:r>
              <a:rPr lang="en-GB" sz="4400" b="1" dirty="0" smtClean="0"/>
              <a:t>The role of government and the </a:t>
            </a:r>
            <a:r>
              <a:rPr lang="en-GB" sz="4400" b="1" dirty="0" err="1" smtClean="0"/>
              <a:t>HiAP</a:t>
            </a:r>
            <a:r>
              <a:rPr lang="en-GB" sz="4400" b="1" dirty="0" smtClean="0"/>
              <a:t> approach </a:t>
            </a:r>
            <a:endParaRPr lang="en-GB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600200"/>
          </a:xfrm>
        </p:spPr>
        <p:txBody>
          <a:bodyPr anchor="ctr" anchorCtr="0"/>
          <a:lstStyle/>
          <a:p>
            <a:r>
              <a:rPr lang="en-GB" sz="4400" dirty="0" smtClean="0"/>
              <a:t>Focus of session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598" y="1782128"/>
            <a:ext cx="3535681" cy="390715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Focus on implementation </a:t>
            </a:r>
            <a:r>
              <a:rPr lang="en-GB" dirty="0">
                <a:solidFill>
                  <a:schemeClr val="tx1"/>
                </a:solidFill>
              </a:rPr>
              <a:t>of </a:t>
            </a:r>
            <a:r>
              <a:rPr lang="en-GB" dirty="0" err="1">
                <a:solidFill>
                  <a:schemeClr val="tx1"/>
                </a:solidFill>
              </a:rPr>
              <a:t>HiAP</a:t>
            </a:r>
            <a:r>
              <a:rPr lang="en-GB" dirty="0">
                <a:solidFill>
                  <a:schemeClr val="tx1"/>
                </a:solidFill>
              </a:rPr>
              <a:t> from perspective of </a:t>
            </a:r>
            <a:r>
              <a:rPr lang="en-GB" dirty="0" smtClean="0">
                <a:solidFill>
                  <a:schemeClr val="tx1"/>
                </a:solidFill>
              </a:rPr>
              <a:t>government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Policy formulation and implementation cycle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8" y="1354488"/>
            <a:ext cx="4724401" cy="43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5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dirty="0" smtClean="0"/>
              <a:t>Responsibility of government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1125"/>
            <a:ext cx="8620125" cy="4329113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Historically</a:t>
            </a:r>
            <a:r>
              <a:rPr lang="en-GB" dirty="0">
                <a:solidFill>
                  <a:schemeClr val="tx1"/>
                </a:solidFill>
              </a:rPr>
              <a:t>, the principle of government responsibility for the health of its population has been central to public health.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redistributive powers of government have also been critical for redressing health inequalities.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government’s role in health is therefore a matter of principle and pragmatism.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ctr" anchorCtr="0"/>
          <a:lstStyle/>
          <a:p>
            <a:r>
              <a:rPr lang="en-GB" sz="4400" dirty="0" smtClean="0"/>
              <a:t>Roles of government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1125"/>
            <a:ext cx="8620125" cy="432911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R</a:t>
            </a:r>
            <a:r>
              <a:rPr lang="en-GB" dirty="0" smtClean="0">
                <a:solidFill>
                  <a:schemeClr val="tx1"/>
                </a:solidFill>
              </a:rPr>
              <a:t>oles of governments </a:t>
            </a:r>
            <a:r>
              <a:rPr lang="en-GB" dirty="0">
                <a:solidFill>
                  <a:schemeClr val="tx1"/>
                </a:solidFill>
              </a:rPr>
              <a:t>in the </a:t>
            </a:r>
            <a:r>
              <a:rPr lang="en-GB" dirty="0" err="1">
                <a:solidFill>
                  <a:schemeClr val="tx1"/>
                </a:solidFill>
              </a:rPr>
              <a:t>HiAP</a:t>
            </a:r>
            <a:r>
              <a:rPr lang="en-GB" dirty="0">
                <a:solidFill>
                  <a:schemeClr val="tx1"/>
                </a:solidFill>
              </a:rPr>
              <a:t> approach </a:t>
            </a:r>
            <a:r>
              <a:rPr lang="en-GB" dirty="0" smtClean="0">
                <a:solidFill>
                  <a:schemeClr val="tx1"/>
                </a:solidFill>
              </a:rPr>
              <a:t>include </a:t>
            </a:r>
            <a:r>
              <a:rPr lang="en-GB" dirty="0">
                <a:solidFill>
                  <a:schemeClr val="tx1"/>
                </a:solidFill>
              </a:rPr>
              <a:t>but not limited to: 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Commissioning research;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Engaging stakeholders within and beyond government;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Formulating and implementing intersectoral policies; and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• Evaluating their impact.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70" y="5987285"/>
            <a:ext cx="1233140" cy="7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H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5987284"/>
            <a:ext cx="1328058" cy="6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go I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940619"/>
            <a:ext cx="1480456" cy="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p-White_ENG (1)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7C77D79AA4A94EAD57020756B8A4FF" ma:contentTypeVersion="0" ma:contentTypeDescription="Create a new document." ma:contentTypeScope="" ma:versionID="9f24c05539021c337d1988349d2b61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E6933C-3156-4692-914A-97350A1CB974}"/>
</file>

<file path=customXml/itemProps2.xml><?xml version="1.0" encoding="utf-8"?>
<ds:datastoreItem xmlns:ds="http://schemas.openxmlformats.org/officeDocument/2006/customXml" ds:itemID="{C3872E9B-05AD-4F9F-854D-B3AE0EE5E286}"/>
</file>

<file path=customXml/itemProps3.xml><?xml version="1.0" encoding="utf-8"?>
<ds:datastoreItem xmlns:ds="http://schemas.openxmlformats.org/officeDocument/2006/customXml" ds:itemID="{93CA7B25-392A-4919-8102-D9048FAF153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1282</Words>
  <Application>Microsoft Office PowerPoint</Application>
  <PresentationFormat>On-screen Show (4:3)</PresentationFormat>
  <Paragraphs>187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Map-White_ENG (1)</vt:lpstr>
      <vt:lpstr>PowerPoint Presentation</vt:lpstr>
      <vt:lpstr>The Role of Government in HiAP/Whole of Government Approaches </vt:lpstr>
      <vt:lpstr>Session structure</vt:lpstr>
      <vt:lpstr>Learning objectives</vt:lpstr>
      <vt:lpstr>The Role of Government in HiAP/Whole of Government Approaches </vt:lpstr>
      <vt:lpstr>Lecture: The role of government and the HiAP approach </vt:lpstr>
      <vt:lpstr>Focus of session</vt:lpstr>
      <vt:lpstr>Responsibility of government</vt:lpstr>
      <vt:lpstr>Roles of government</vt:lpstr>
      <vt:lpstr>Terminology</vt:lpstr>
      <vt:lpstr>Group activity: Conditions that promote or hinder intersectoral collaboration</vt:lpstr>
      <vt:lpstr>Hinder</vt:lpstr>
      <vt:lpstr>Promote</vt:lpstr>
      <vt:lpstr>Group activity: Conditions that promote or hinder intersectoral collaboration</vt:lpstr>
      <vt:lpstr>The Role of Government in HiAP/Whole of Government Approaches </vt:lpstr>
      <vt:lpstr>Lecture: Structures and mechanisms for intersectoral collaboration</vt:lpstr>
      <vt:lpstr>Policy scenarios that favour a HiAP approach</vt:lpstr>
      <vt:lpstr>PowerPoint Presentation</vt:lpstr>
      <vt:lpstr>Overview of structures and mechanisms and HiAP</vt:lpstr>
      <vt:lpstr>1. Cabinet committees and secretariats </vt:lpstr>
      <vt:lpstr>2. Parliamentary committees </vt:lpstr>
      <vt:lpstr>3. Interdepartmental committees and units </vt:lpstr>
      <vt:lpstr>4. Mega-ministries and merges </vt:lpstr>
      <vt:lpstr>5. Joint budgeting </vt:lpstr>
      <vt:lpstr>6. Intersectoral policy-making procedures </vt:lpstr>
      <vt:lpstr>7. Non-government stakeholder engagement </vt:lpstr>
      <vt:lpstr>PowerPoint Presentation</vt:lpstr>
      <vt:lpstr>Guest lecture:  Mrs Marianne Flach UNICEF Representative Guyana and Suriname </vt:lpstr>
      <vt:lpstr>Questions and feedback</vt:lpstr>
      <vt:lpstr>Tea/coffee break</vt:lpstr>
      <vt:lpstr>The Role of Government in HiAP/Whole of Government Approaches </vt:lpstr>
      <vt:lpstr>Group activity: structures and mechanisms for intersectoral collaboration </vt:lpstr>
      <vt:lpstr>Group activity: structures and mechanisms for intersectoral collaboration </vt:lpstr>
      <vt:lpstr>Questions and feedback</vt:lpstr>
      <vt:lpstr>Comfort break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5 - The role of government - Emily Henderson</dc:title>
  <dc:creator>Karijopawiro, Ms Monique(SUR)</dc:creator>
  <cp:lastModifiedBy>HENDERSON E.</cp:lastModifiedBy>
  <cp:revision>234</cp:revision>
  <dcterms:created xsi:type="dcterms:W3CDTF">2015-04-02T14:52:36Z</dcterms:created>
  <dcterms:modified xsi:type="dcterms:W3CDTF">2015-05-06T20:34:37Z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0x010100407C77D79AA4A94EAD57020756B8A4FF</vt:lpwstr>
  </property>
</Properties>
</file>