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embeddings/oleObject1.bin" ContentType="application/vnd.openxmlformats-officedocument.oleObject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90" r:id="rId3"/>
    <p:sldId id="269" r:id="rId4"/>
    <p:sldId id="270" r:id="rId5"/>
    <p:sldId id="259" r:id="rId6"/>
    <p:sldId id="274" r:id="rId7"/>
    <p:sldId id="268" r:id="rId8"/>
    <p:sldId id="260" r:id="rId9"/>
    <p:sldId id="261" r:id="rId10"/>
    <p:sldId id="263" r:id="rId11"/>
    <p:sldId id="276" r:id="rId12"/>
    <p:sldId id="262" r:id="rId13"/>
    <p:sldId id="264" r:id="rId14"/>
    <p:sldId id="265" r:id="rId15"/>
    <p:sldId id="266" r:id="rId16"/>
    <p:sldId id="275" r:id="rId17"/>
    <p:sldId id="271" r:id="rId18"/>
    <p:sldId id="272" r:id="rId19"/>
    <p:sldId id="29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603"/>
    <a:srgbClr val="F50538"/>
    <a:srgbClr val="C51565"/>
    <a:srgbClr val="F91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2328" y="-1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2.xml"/><Relationship Id="rId24" Type="http://schemas.openxmlformats.org/officeDocument/2006/relationships/presProps" Target="pres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printerSettings" Target="printerSettings/printerSettings1.bin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39458-ECCF-4985-87E2-D237A99EA06E}" type="datetimeFigureOut">
              <a:rPr lang="en-IN" smtClean="0"/>
              <a:t>04/12/15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FCAE0-986F-4E3D-A174-B110D656A3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815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212C-727B-4576-81CB-143C98B5002B}" type="datetime1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7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CDE-2DAA-45EC-8AEA-59200C3E3065}" type="datetime1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3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506E-AC5F-4B61-AD8B-1BA31C541BC1}" type="datetime1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5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06D1-D448-445D-821C-0AD7143745A6}" type="datetime1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9F37-DC2D-442E-97FE-766CE7A5438F}" type="datetime1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9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6AF4-6971-48A2-8009-C55CAE8C0F86}" type="datetime1">
              <a:rPr lang="en-US" smtClean="0"/>
              <a:t>04/12/15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F9FA-FED6-45A2-B284-743923CC8CC0}" type="datetime1">
              <a:rPr lang="en-US" smtClean="0"/>
              <a:t>04/12/15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F806-63DD-43C9-A292-1B931707837B}" type="datetime1">
              <a:rPr lang="en-US" smtClean="0"/>
              <a:t>04/12/15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204A-FFC7-4E74-9BF3-B94A4521C5EF}" type="datetime1">
              <a:rPr lang="en-US" smtClean="0"/>
              <a:t>04/12/15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2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3D49-F270-4A7E-A3D5-9926BCD302A7}" type="datetime1">
              <a:rPr lang="en-US" smtClean="0"/>
              <a:t>04/12/15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4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5CDD-6E10-42A0-8859-4E988B9A0CC5}" type="datetime1">
              <a:rPr lang="en-US" smtClean="0"/>
              <a:t>04/12/15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1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C19D-22F1-47B7-932B-AD8EA1C2337E}" type="datetime1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D2611-A2EC-4857-AE40-448587709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" y="228600"/>
            <a:ext cx="8763000" cy="1600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>Module </a:t>
            </a:r>
            <a:r>
              <a:rPr lang="en-US" sz="3600" b="1" dirty="0" smtClean="0"/>
              <a:t>5: Role of Government in Health </a:t>
            </a:r>
            <a:r>
              <a:rPr lang="en-US" sz="3600" b="1" dirty="0"/>
              <a:t>in All </a:t>
            </a:r>
            <a:r>
              <a:rPr lang="en-US" sz="3600" b="1" dirty="0" smtClean="0"/>
              <a:t>Policies/ Whole of Government Approaches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" y="4724400"/>
            <a:ext cx="8915400" cy="1981200"/>
          </a:xfrm>
        </p:spPr>
        <p:txBody>
          <a:bodyPr>
            <a:normAutofit fontScale="62500" lnSpcReduction="20000"/>
          </a:bodyPr>
          <a:lstStyle/>
          <a:p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900" dirty="0" err="1" smtClean="0">
                <a:solidFill>
                  <a:srgbClr val="002060"/>
                </a:solidFill>
              </a:rPr>
              <a:t>Dr</a:t>
            </a:r>
            <a:r>
              <a:rPr lang="en-US" sz="2900" dirty="0" smtClean="0">
                <a:solidFill>
                  <a:srgbClr val="002060"/>
                </a:solidFill>
              </a:rPr>
              <a:t> </a:t>
            </a:r>
            <a:r>
              <a:rPr lang="en-US" sz="2900" dirty="0" err="1" smtClean="0">
                <a:solidFill>
                  <a:srgbClr val="002060"/>
                </a:solidFill>
              </a:rPr>
              <a:t>Sanjiv</a:t>
            </a:r>
            <a:r>
              <a:rPr lang="en-US" sz="2900" dirty="0" smtClean="0">
                <a:solidFill>
                  <a:srgbClr val="002060"/>
                </a:solidFill>
              </a:rPr>
              <a:t> Kumar, Executive Director,  </a:t>
            </a:r>
          </a:p>
          <a:p>
            <a:r>
              <a:rPr lang="en-US" sz="2900" dirty="0" smtClean="0">
                <a:solidFill>
                  <a:srgbClr val="002060"/>
                </a:solidFill>
              </a:rPr>
              <a:t>National Health Systems Resource Centre, National Health Mission, Ministry of Health &amp; Family Welfare, Government of India, New Delhi</a:t>
            </a:r>
          </a:p>
          <a:p>
            <a:endParaRPr lang="en-US" sz="2900" dirty="0" smtClean="0">
              <a:solidFill>
                <a:srgbClr val="002060"/>
              </a:solidFill>
            </a:endParaRPr>
          </a:p>
          <a:p>
            <a:r>
              <a:rPr lang="en-US" sz="2900" dirty="0" smtClean="0">
                <a:solidFill>
                  <a:srgbClr val="002060"/>
                </a:solidFill>
              </a:rPr>
              <a:t>Regional </a:t>
            </a:r>
            <a:r>
              <a:rPr lang="en-US" sz="2900" dirty="0">
                <a:solidFill>
                  <a:srgbClr val="002060"/>
                </a:solidFill>
              </a:rPr>
              <a:t>Workshop on Implementation of Health in All Policies, </a:t>
            </a:r>
            <a:endParaRPr lang="en-US" sz="2900" dirty="0" smtClean="0">
              <a:solidFill>
                <a:srgbClr val="002060"/>
              </a:solidFill>
            </a:endParaRPr>
          </a:p>
          <a:p>
            <a:r>
              <a:rPr lang="en-US" sz="2900" dirty="0" smtClean="0">
                <a:solidFill>
                  <a:srgbClr val="002060"/>
                </a:solidFill>
              </a:rPr>
              <a:t>01-04 Dec </a:t>
            </a:r>
            <a:r>
              <a:rPr lang="en-US" sz="2900" dirty="0">
                <a:solidFill>
                  <a:srgbClr val="002060"/>
                </a:solidFill>
              </a:rPr>
              <a:t>2015, WHO </a:t>
            </a:r>
            <a:r>
              <a:rPr lang="en-US" sz="2900" dirty="0" smtClean="0">
                <a:solidFill>
                  <a:srgbClr val="002060"/>
                </a:solidFill>
              </a:rPr>
              <a:t>AFRO</a:t>
            </a:r>
            <a:r>
              <a:rPr lang="en-US" sz="2900" dirty="0">
                <a:solidFill>
                  <a:srgbClr val="002060"/>
                </a:solidFill>
              </a:rPr>
              <a:t>, </a:t>
            </a:r>
            <a:r>
              <a:rPr lang="en-US" sz="2900" dirty="0" smtClean="0">
                <a:solidFill>
                  <a:srgbClr val="002060"/>
                </a:solidFill>
              </a:rPr>
              <a:t>Johannesburg, South Africa.</a:t>
            </a:r>
            <a:endParaRPr lang="en-US" sz="2900" dirty="0">
              <a:solidFill>
                <a:srgbClr val="002060"/>
              </a:solidFill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08171"/>
              </p:ext>
            </p:extLst>
          </p:nvPr>
        </p:nvGraphicFramePr>
        <p:xfrm>
          <a:off x="3429000" y="1812610"/>
          <a:ext cx="2286000" cy="3235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5667219" imgH="8019814" progId="AcroExch.Document.7">
                  <p:embed/>
                </p:oleObj>
              </mc:Choice>
              <mc:Fallback>
                <p:oleObj name="Acrobat Document" r:id="rId3" imgW="5667219" imgH="8019814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812610"/>
                        <a:ext cx="2286000" cy="3235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70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Mega-ministries and mergers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Certain </a:t>
            </a:r>
            <a:r>
              <a:rPr lang="en-US" sz="2400" dirty="0"/>
              <a:t>reorganizations of ministries aim to bring different areas of government closer together and thereby improve collaboration and policy-making. 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Often </a:t>
            </a:r>
            <a:r>
              <a:rPr lang="en-US" sz="2400" dirty="0"/>
              <a:t>a sign of internal politics of parties and coalitions. Examples of “mega-ministries” – a grouping of several large government functions such as health, transport, </a:t>
            </a:r>
            <a:r>
              <a:rPr lang="en-US" sz="2400" dirty="0" err="1"/>
              <a:t>labour</a:t>
            </a:r>
            <a:r>
              <a:rPr lang="en-US" sz="2400" dirty="0"/>
              <a:t>, social security and education – are rare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More </a:t>
            </a:r>
            <a:r>
              <a:rPr lang="en-US" sz="2400" dirty="0"/>
              <a:t>common to merge smaller </a:t>
            </a:r>
            <a:r>
              <a:rPr lang="en-US" sz="2400" dirty="0" smtClean="0"/>
              <a:t>portfolios </a:t>
            </a:r>
            <a:r>
              <a:rPr lang="en-US" sz="2400" dirty="0"/>
              <a:t>such as sport or culture with a larger ministry. The costs of large reorganizations tend to be high and the benefits are contested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64008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0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Bureaucratic &amp; other Mechanisms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67056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25102"/>
            <a:ext cx="3291781" cy="4394698"/>
          </a:xfrm>
        </p:spPr>
      </p:pic>
    </p:spTree>
    <p:extLst>
      <p:ext uri="{BB962C8B-B14F-4D97-AF65-F5344CB8AC3E}">
        <p14:creationId xmlns:p14="http://schemas.microsoft.com/office/powerpoint/2010/main" val="355689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. Interdepartmental committees and units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One of </a:t>
            </a:r>
            <a:r>
              <a:rPr lang="en-US" sz="2400" dirty="0"/>
              <a:t>the </a:t>
            </a:r>
            <a:r>
              <a:rPr lang="en-US" sz="2400" dirty="0" smtClean="0"/>
              <a:t>common </a:t>
            </a:r>
            <a:r>
              <a:rPr lang="en-US" sz="2400" dirty="0"/>
              <a:t>mechanisms for </a:t>
            </a:r>
            <a:r>
              <a:rPr lang="en-US" sz="2400" dirty="0" err="1"/>
              <a:t>intersectoral</a:t>
            </a:r>
            <a:r>
              <a:rPr lang="en-US" sz="2400" dirty="0"/>
              <a:t> </a:t>
            </a:r>
            <a:r>
              <a:rPr lang="en-US" sz="2400" dirty="0" smtClean="0"/>
              <a:t>collaboration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Operate </a:t>
            </a:r>
            <a:r>
              <a:rPr lang="en-US" sz="2400" dirty="0"/>
              <a:t>at </a:t>
            </a:r>
            <a:r>
              <a:rPr lang="en-US" sz="2400" dirty="0" smtClean="0"/>
              <a:t>bureaucratic </a:t>
            </a:r>
            <a:r>
              <a:rPr lang="en-US" sz="2400" dirty="0"/>
              <a:t>level and aim to re-orient ministries around a shared </a:t>
            </a:r>
            <a:r>
              <a:rPr lang="en-US" sz="2400" dirty="0" smtClean="0"/>
              <a:t>priority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Primarily includes </a:t>
            </a:r>
            <a:r>
              <a:rPr lang="en-US" sz="2400" dirty="0"/>
              <a:t>civil </a:t>
            </a:r>
            <a:r>
              <a:rPr lang="en-US" sz="2400" dirty="0" smtClean="0"/>
              <a:t>servants. It may </a:t>
            </a:r>
            <a:r>
              <a:rPr lang="en-US" sz="2400" dirty="0"/>
              <a:t>include political appointees and </a:t>
            </a:r>
            <a:r>
              <a:rPr lang="en-US" sz="2400" dirty="0" smtClean="0"/>
              <a:t>people </a:t>
            </a:r>
            <a:r>
              <a:rPr lang="en-US" sz="2400" dirty="0"/>
              <a:t>from outside of </a:t>
            </a:r>
            <a:r>
              <a:rPr lang="en-US" sz="2400" dirty="0" smtClean="0"/>
              <a:t>government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provide </a:t>
            </a:r>
            <a:r>
              <a:rPr lang="en-US" sz="2400" dirty="0"/>
              <a:t>a forum for problem solving and </a:t>
            </a:r>
            <a:r>
              <a:rPr lang="en-US" sz="2400" dirty="0" smtClean="0"/>
              <a:t>debate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effectiveness depends </a:t>
            </a:r>
            <a:r>
              <a:rPr lang="en-US" sz="2400" dirty="0"/>
              <a:t>heavily on the context, particularly the relative importance of the issue and level of political </a:t>
            </a:r>
            <a:r>
              <a:rPr lang="en-US" sz="2400" dirty="0" smtClean="0"/>
              <a:t>support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can influence </a:t>
            </a:r>
            <a:r>
              <a:rPr lang="en-US" sz="2400" dirty="0"/>
              <a:t>the entire policy </a:t>
            </a:r>
            <a:r>
              <a:rPr lang="en-US" sz="2400" dirty="0" smtClean="0"/>
              <a:t>cycle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0" y="6356350"/>
            <a:ext cx="69342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8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Joint budgeting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1816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May involve </a:t>
            </a:r>
            <a:r>
              <a:rPr lang="en-US" sz="2400" dirty="0"/>
              <a:t>two or more government departments and/or levels of </a:t>
            </a:r>
            <a:r>
              <a:rPr lang="en-US" sz="2400" dirty="0" smtClean="0"/>
              <a:t>government to </a:t>
            </a:r>
            <a:r>
              <a:rPr lang="en-US" sz="2400" dirty="0"/>
              <a:t>help achieve one or more shared </a:t>
            </a:r>
            <a:r>
              <a:rPr lang="en-US" sz="2400" dirty="0" smtClean="0"/>
              <a:t>goals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May range </a:t>
            </a:r>
            <a:r>
              <a:rPr lang="en-US" sz="2400" dirty="0"/>
              <a:t>from fully integrated budgets for </a:t>
            </a:r>
            <a:r>
              <a:rPr lang="en-US" sz="2400" dirty="0" smtClean="0"/>
              <a:t>provision of a </a:t>
            </a:r>
            <a:r>
              <a:rPr lang="en-US" sz="2400" dirty="0"/>
              <a:t>service or policy </a:t>
            </a:r>
            <a:r>
              <a:rPr lang="en-US" sz="2400" dirty="0" smtClean="0"/>
              <a:t>to </a:t>
            </a:r>
            <a:r>
              <a:rPr lang="en-US" sz="2400" dirty="0"/>
              <a:t>loose agreements between sectors to align resources for common goals, </a:t>
            </a:r>
            <a:r>
              <a:rPr lang="en-US" sz="2400" dirty="0" smtClean="0"/>
              <a:t>maintaining </a:t>
            </a:r>
            <a:r>
              <a:rPr lang="en-US" sz="2400" dirty="0"/>
              <a:t>separate accountability regarding the use of </a:t>
            </a:r>
            <a:r>
              <a:rPr lang="en-US" sz="2400" dirty="0" smtClean="0"/>
              <a:t>funds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jointly </a:t>
            </a:r>
            <a:r>
              <a:rPr lang="en-US" sz="2400" dirty="0"/>
              <a:t>funded posts to help coordinate </a:t>
            </a:r>
            <a:r>
              <a:rPr lang="en-US" sz="2400" dirty="0" smtClean="0"/>
              <a:t>inter-sectoral policies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Agreements can </a:t>
            </a:r>
            <a:r>
              <a:rPr lang="en-US" sz="2400" dirty="0"/>
              <a:t>be mandatory or voluntary in nature and operate at a national, regional and/or local </a:t>
            </a:r>
            <a:r>
              <a:rPr lang="en-US" sz="2400" dirty="0" smtClean="0"/>
              <a:t>level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May </a:t>
            </a:r>
            <a:r>
              <a:rPr lang="en-US" sz="2400" dirty="0"/>
              <a:t>be </a:t>
            </a:r>
            <a:r>
              <a:rPr lang="en-US" sz="2400" dirty="0" smtClean="0"/>
              <a:t>facilitated by </a:t>
            </a:r>
            <a:r>
              <a:rPr lang="en-US" sz="2400" dirty="0"/>
              <a:t>legislation and regulatory </a:t>
            </a:r>
            <a:r>
              <a:rPr lang="en-US" sz="2400" dirty="0" smtClean="0"/>
              <a:t>instruments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Needs </a:t>
            </a:r>
            <a:r>
              <a:rPr lang="en-US" sz="2400" dirty="0"/>
              <a:t>to be well planned with clear objectives, roles and </a:t>
            </a:r>
            <a:r>
              <a:rPr lang="en-US" sz="2400" dirty="0" smtClean="0"/>
              <a:t>responsibilities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" y="6356350"/>
            <a:ext cx="73152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9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 </a:t>
            </a:r>
            <a:r>
              <a:rPr lang="en-US" dirty="0" err="1" smtClean="0"/>
              <a:t>Intersectoral</a:t>
            </a:r>
            <a:r>
              <a:rPr lang="en-US" dirty="0" smtClean="0"/>
              <a:t> policy-making procedures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7200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Groups </a:t>
            </a:r>
            <a:r>
              <a:rPr lang="en-US" dirty="0"/>
              <a:t>many of the </a:t>
            </a:r>
            <a:r>
              <a:rPr lang="en-US" dirty="0" smtClean="0"/>
              <a:t>bureaucratic </a:t>
            </a:r>
            <a:r>
              <a:rPr lang="en-US" dirty="0"/>
              <a:t>measures to promote </a:t>
            </a:r>
            <a:r>
              <a:rPr lang="en-US" dirty="0" err="1"/>
              <a:t>intersectoral</a:t>
            </a:r>
            <a:r>
              <a:rPr lang="en-US" dirty="0"/>
              <a:t> </a:t>
            </a:r>
            <a:r>
              <a:rPr lang="en-US" dirty="0" smtClean="0"/>
              <a:t>collaboration i.e. </a:t>
            </a:r>
            <a:r>
              <a:rPr lang="en-US" dirty="0"/>
              <a:t>impact assessments and policy proposals circulating through multiple ministries for comment prior to review by the responsible </a:t>
            </a:r>
            <a:r>
              <a:rPr lang="en-US" dirty="0" smtClean="0"/>
              <a:t>minister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Differ between </a:t>
            </a:r>
            <a:r>
              <a:rPr lang="en-US" dirty="0"/>
              <a:t>countries </a:t>
            </a:r>
            <a:r>
              <a:rPr lang="en-US" dirty="0" smtClean="0"/>
              <a:t>&amp; </a:t>
            </a:r>
            <a:r>
              <a:rPr lang="en-US" dirty="0"/>
              <a:t>can be mandatory or </a:t>
            </a:r>
            <a:r>
              <a:rPr lang="en-US" dirty="0" smtClean="0"/>
              <a:t>voluntary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Tends </a:t>
            </a:r>
            <a:r>
              <a:rPr lang="en-US" dirty="0"/>
              <a:t>to influence the policy formation stage and represent a </a:t>
            </a:r>
            <a:r>
              <a:rPr lang="en-US" dirty="0" smtClean="0"/>
              <a:t>regular </a:t>
            </a:r>
            <a:r>
              <a:rPr lang="en-US" dirty="0"/>
              <a:t>level of </a:t>
            </a:r>
            <a:r>
              <a:rPr lang="en-US" dirty="0" smtClean="0"/>
              <a:t>inter-sectoral action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75438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5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Engage Non-government stakeholders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Government </a:t>
            </a:r>
            <a:r>
              <a:rPr lang="en-US" dirty="0"/>
              <a:t>engagement with non-government stakeholders is </a:t>
            </a:r>
            <a:r>
              <a:rPr lang="en-US" dirty="0" smtClean="0"/>
              <a:t>crucial to </a:t>
            </a:r>
            <a:r>
              <a:rPr lang="en-US" dirty="0" err="1" smtClean="0"/>
              <a:t>HiAP</a:t>
            </a:r>
            <a:r>
              <a:rPr lang="en-US" dirty="0" smtClean="0"/>
              <a:t> </a:t>
            </a:r>
            <a:r>
              <a:rPr lang="en-US" dirty="0"/>
              <a:t>approach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Can </a:t>
            </a:r>
            <a:r>
              <a:rPr lang="en-US" dirty="0"/>
              <a:t>play a role at all stages of </a:t>
            </a:r>
            <a:r>
              <a:rPr lang="en-US" dirty="0" smtClean="0"/>
              <a:t>policy </a:t>
            </a:r>
            <a:r>
              <a:rPr lang="en-US" dirty="0"/>
              <a:t>cycle, </a:t>
            </a:r>
            <a:r>
              <a:rPr lang="en-US" dirty="0" smtClean="0"/>
              <a:t>is </a:t>
            </a:r>
            <a:r>
              <a:rPr lang="en-US" dirty="0"/>
              <a:t>most common during the agenda setting, policy formation and policy implementation </a:t>
            </a:r>
            <a:r>
              <a:rPr lang="en-US" dirty="0" smtClean="0"/>
              <a:t>stages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356350"/>
            <a:ext cx="69342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0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Barriers &amp; Facilitators of </a:t>
            </a:r>
            <a:r>
              <a:rPr lang="en-IN" dirty="0" err="1" smtClean="0"/>
              <a:t>Intersectoral</a:t>
            </a:r>
            <a:r>
              <a:rPr lang="en-IN" dirty="0" smtClean="0"/>
              <a:t> Action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24600" cy="365125"/>
          </a:xfrm>
        </p:spPr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12" y="1600200"/>
            <a:ext cx="6831375" cy="4525963"/>
          </a:xfrm>
        </p:spPr>
      </p:pic>
    </p:spTree>
    <p:extLst>
      <p:ext uri="{BB962C8B-B14F-4D97-AF65-F5344CB8AC3E}">
        <p14:creationId xmlns:p14="http://schemas.microsoft.com/office/powerpoint/2010/main" val="417734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Facilitators of Inter-sectoral Collaboration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Government supports </a:t>
            </a:r>
            <a:r>
              <a:rPr lang="en-IN" dirty="0" err="1" smtClean="0"/>
              <a:t>intersectoral</a:t>
            </a:r>
            <a:r>
              <a:rPr lang="en-IN" dirty="0" smtClean="0"/>
              <a:t> action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Sectors share interests and benefits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Political priorities that require urgent action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Issues that have public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Strong &amp; effective champions in bureaucracy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Well planned inter-sectoral action with clear roles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Legal framework to support policy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Adequate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Plans to monitor &amp; sustain outcome</a:t>
            </a:r>
          </a:p>
          <a:p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68580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3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Barriers to </a:t>
            </a:r>
            <a:r>
              <a:rPr lang="en-IN" b="1" dirty="0" err="1" smtClean="0"/>
              <a:t>Insersectoral</a:t>
            </a:r>
            <a:r>
              <a:rPr lang="en-IN" b="1" dirty="0" smtClean="0"/>
              <a:t> Collaboration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Unstable/distracted leadership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Conflicting personalities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Fragmented government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Subnational government function divisions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Sector appear to have conflicting interests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Limited and misused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Restricted policy space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54864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  <p:pic>
        <p:nvPicPr>
          <p:cNvPr id="1026" name="Picture 2" descr="https://encrypted-tbn2.gstatic.com/images?q=tbn:ANd9GcTBGfwivwK6iij2TeG1UcEC9d4IRXhkC6OHNtSb_WFlDznYe3uQJY2Rq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57200"/>
            <a:ext cx="12573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00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b="1" dirty="0" smtClean="0"/>
              <a:t>To sum 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/>
          </a:bodyPr>
          <a:lstStyle/>
          <a:p>
            <a:r>
              <a:rPr lang="en-IN" dirty="0" smtClean="0"/>
              <a:t>The </a:t>
            </a:r>
            <a:r>
              <a:rPr lang="en-IN" dirty="0"/>
              <a:t>role of government in the </a:t>
            </a:r>
            <a:r>
              <a:rPr lang="en-IN" dirty="0" err="1"/>
              <a:t>HiAP</a:t>
            </a:r>
            <a:r>
              <a:rPr lang="en-IN" dirty="0"/>
              <a:t> approach </a:t>
            </a:r>
          </a:p>
          <a:p>
            <a:r>
              <a:rPr lang="en-IN" dirty="0" smtClean="0"/>
              <a:t>Looked at terms </a:t>
            </a:r>
            <a:r>
              <a:rPr lang="en-IN" dirty="0"/>
              <a:t>that refer to </a:t>
            </a:r>
            <a:r>
              <a:rPr lang="en-IN" dirty="0" smtClean="0"/>
              <a:t>inter-sectoral </a:t>
            </a:r>
            <a:r>
              <a:rPr lang="en-IN" dirty="0"/>
              <a:t>action </a:t>
            </a:r>
          </a:p>
          <a:p>
            <a:r>
              <a:rPr lang="en-IN" dirty="0" smtClean="0"/>
              <a:t>Listed </a:t>
            </a:r>
            <a:r>
              <a:rPr lang="en-IN" dirty="0"/>
              <a:t>different structures and mechanisms for </a:t>
            </a:r>
            <a:r>
              <a:rPr lang="en-IN" dirty="0" smtClean="0"/>
              <a:t>inter-sectoral </a:t>
            </a:r>
            <a:r>
              <a:rPr lang="en-IN" dirty="0"/>
              <a:t>action </a:t>
            </a:r>
          </a:p>
          <a:p>
            <a:r>
              <a:rPr lang="en-IN" dirty="0" smtClean="0"/>
              <a:t>Talked about the </a:t>
            </a:r>
            <a:r>
              <a:rPr lang="en-IN" dirty="0"/>
              <a:t>barriers to </a:t>
            </a:r>
            <a:r>
              <a:rPr lang="en-IN" dirty="0" smtClean="0"/>
              <a:t>inter-sectoral </a:t>
            </a:r>
            <a:r>
              <a:rPr lang="en-IN" dirty="0"/>
              <a:t>collaboration </a:t>
            </a:r>
          </a:p>
          <a:p>
            <a:r>
              <a:rPr lang="en-IN" smtClean="0"/>
              <a:t>Look for &amp; </a:t>
            </a:r>
            <a:r>
              <a:rPr lang="en-IN" dirty="0" smtClean="0"/>
              <a:t>build on the facilitators to promote the </a:t>
            </a:r>
            <a:r>
              <a:rPr lang="en-IN" dirty="0" err="1"/>
              <a:t>HiAP</a:t>
            </a:r>
            <a:r>
              <a:rPr lang="en-IN" dirty="0"/>
              <a:t> approach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4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N" b="1" dirty="0"/>
              <a:t>Learning objectives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Describe </a:t>
            </a:r>
            <a:r>
              <a:rPr lang="en-IN" dirty="0"/>
              <a:t>the role of government in the </a:t>
            </a:r>
            <a:r>
              <a:rPr lang="en-IN" dirty="0" err="1"/>
              <a:t>HiAP</a:t>
            </a:r>
            <a:r>
              <a:rPr lang="en-IN" dirty="0"/>
              <a:t> approach </a:t>
            </a:r>
          </a:p>
          <a:p>
            <a:r>
              <a:rPr lang="en-IN" dirty="0" smtClean="0"/>
              <a:t>Describe terms </a:t>
            </a:r>
            <a:r>
              <a:rPr lang="en-IN" dirty="0"/>
              <a:t>that refer to </a:t>
            </a:r>
            <a:r>
              <a:rPr lang="en-IN" dirty="0" smtClean="0"/>
              <a:t>inter-sectoral </a:t>
            </a:r>
            <a:r>
              <a:rPr lang="en-IN" dirty="0"/>
              <a:t>action </a:t>
            </a:r>
          </a:p>
          <a:p>
            <a:r>
              <a:rPr lang="en-IN" dirty="0" smtClean="0"/>
              <a:t>List </a:t>
            </a:r>
            <a:r>
              <a:rPr lang="en-IN" dirty="0"/>
              <a:t>and appraise different structures and mechanisms for </a:t>
            </a:r>
            <a:r>
              <a:rPr lang="en-IN" dirty="0" smtClean="0"/>
              <a:t>inter-sectoral </a:t>
            </a:r>
            <a:r>
              <a:rPr lang="en-IN" dirty="0"/>
              <a:t>action </a:t>
            </a:r>
          </a:p>
          <a:p>
            <a:r>
              <a:rPr lang="en-IN" dirty="0" smtClean="0"/>
              <a:t>Identify &amp; address the </a:t>
            </a:r>
            <a:r>
              <a:rPr lang="en-IN" dirty="0"/>
              <a:t>barriers to </a:t>
            </a:r>
            <a:r>
              <a:rPr lang="en-IN" dirty="0" smtClean="0"/>
              <a:t>inter-sectoral </a:t>
            </a:r>
            <a:r>
              <a:rPr lang="en-IN" dirty="0"/>
              <a:t>collaboration </a:t>
            </a:r>
          </a:p>
          <a:p>
            <a:r>
              <a:rPr lang="en-IN" dirty="0" smtClean="0"/>
              <a:t>Enumerate &amp; build on the facilitators to promote the </a:t>
            </a:r>
            <a:r>
              <a:rPr lang="en-IN" dirty="0" err="1"/>
              <a:t>HiAP</a:t>
            </a:r>
            <a:r>
              <a:rPr lang="en-IN" dirty="0"/>
              <a:t> approach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5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400800" cy="365125"/>
          </a:xfrm>
        </p:spPr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27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Role of Government in </a:t>
            </a:r>
            <a:r>
              <a:rPr lang="en-IN" dirty="0" err="1" smtClean="0"/>
              <a:t>HiAP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dirty="0" smtClean="0"/>
              <a:t>Sustainable and equitable Health needs </a:t>
            </a:r>
            <a:r>
              <a:rPr lang="en-IN" b="1" dirty="0" smtClean="0"/>
              <a:t>‘Whole of government (</a:t>
            </a:r>
            <a:r>
              <a:rPr lang="en-IN" b="1" dirty="0"/>
              <a:t>joined-up</a:t>
            </a:r>
            <a:r>
              <a:rPr lang="en-IN" b="1" dirty="0" smtClean="0"/>
              <a:t>)’ </a:t>
            </a:r>
            <a:r>
              <a:rPr lang="en-IN" dirty="0" smtClean="0"/>
              <a:t>and </a:t>
            </a:r>
            <a:r>
              <a:rPr lang="en-IN" b="1" dirty="0" smtClean="0"/>
              <a:t>‘Whole of society’</a:t>
            </a:r>
            <a:r>
              <a:rPr lang="en-IN" dirty="0" smtClean="0"/>
              <a:t> approach </a:t>
            </a:r>
          </a:p>
          <a:p>
            <a:pPr marL="0" indent="0">
              <a:buNone/>
            </a:pPr>
            <a:endParaRPr lang="en-IN" dirty="0" smtClean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Leadership and stewardship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Governance for health and its determinants: Looking across sectors and see the connection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Formulate and implement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Identify and address constraints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Ensure wider </a:t>
            </a:r>
            <a:r>
              <a:rPr lang="en-IN" dirty="0"/>
              <a:t>participation in policy making and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Collaboration </a:t>
            </a:r>
            <a:r>
              <a:rPr lang="en-IN" dirty="0"/>
              <a:t>between sectors, private sector, civil society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Monitor progress and accountability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8229600" cy="365125"/>
          </a:xfrm>
        </p:spPr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8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Role of Ministry of Health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dirty="0" smtClean="0"/>
              <a:t>Reorient </a:t>
            </a:r>
            <a:r>
              <a:rPr lang="en-IN" dirty="0"/>
              <a:t>health </a:t>
            </a:r>
            <a:r>
              <a:rPr lang="en-IN" dirty="0" smtClean="0"/>
              <a:t>sector to play a catalytic role in promoting </a:t>
            </a:r>
            <a:r>
              <a:rPr lang="en-IN" dirty="0" err="1" smtClean="0"/>
              <a:t>HiAP</a:t>
            </a:r>
            <a:r>
              <a:rPr lang="en-IN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Incorporate </a:t>
            </a:r>
            <a:r>
              <a:rPr lang="en-IN" dirty="0" err="1" smtClean="0"/>
              <a:t>HiAP</a:t>
            </a:r>
            <a:r>
              <a:rPr lang="en-IN" dirty="0" smtClean="0"/>
              <a:t> approach in </a:t>
            </a:r>
            <a:r>
              <a:rPr lang="en-IN" dirty="0"/>
              <a:t>Health Policy and </a:t>
            </a:r>
            <a:r>
              <a:rPr lang="en-IN" dirty="0" smtClean="0"/>
              <a:t>strategy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Bring related initiatives within </a:t>
            </a:r>
            <a:r>
              <a:rPr lang="en-IN" dirty="0" err="1" smtClean="0"/>
              <a:t>MoH</a:t>
            </a:r>
            <a:r>
              <a:rPr lang="en-IN" dirty="0" smtClean="0"/>
              <a:t> under one umbrella - </a:t>
            </a:r>
            <a:r>
              <a:rPr lang="en-IN" dirty="0" err="1" smtClean="0"/>
              <a:t>HiAP</a:t>
            </a:r>
            <a:r>
              <a:rPr lang="en-IN" dirty="0" smtClean="0"/>
              <a:t>: </a:t>
            </a:r>
          </a:p>
          <a:p>
            <a:pPr marL="914400" lvl="1" indent="-514350"/>
            <a:r>
              <a:rPr lang="en-IN" dirty="0" smtClean="0"/>
              <a:t>Multi-sectoral Action Plans for NCD, Nutrition, Malaria, HIV/AIDS, Alcohol, Tobacco….</a:t>
            </a:r>
          </a:p>
          <a:p>
            <a:pPr marL="914400" lvl="1" indent="-514350"/>
            <a:r>
              <a:rPr lang="en-IN" dirty="0" smtClean="0"/>
              <a:t>Health Impact Assessment, Health Lens Assessment, Health Equity Assessment ……. </a:t>
            </a:r>
            <a:endParaRPr lang="en-IN" dirty="0"/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Advocate </a:t>
            </a:r>
            <a:r>
              <a:rPr lang="en-IN" dirty="0"/>
              <a:t>for </a:t>
            </a:r>
            <a:r>
              <a:rPr lang="en-IN" dirty="0" err="1" smtClean="0"/>
              <a:t>HiAP</a:t>
            </a:r>
            <a:r>
              <a:rPr lang="en-IN" dirty="0" smtClean="0"/>
              <a:t>: Use every opportunity 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Provide technical expertise, evidence </a:t>
            </a:r>
            <a:r>
              <a:rPr lang="en-IN" dirty="0"/>
              <a:t>&amp; </a:t>
            </a:r>
            <a:r>
              <a:rPr lang="en-IN" dirty="0" smtClean="0"/>
              <a:t>facilitation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Let other sectors take lead - support them as an advisor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Look </a:t>
            </a:r>
            <a:r>
              <a:rPr lang="en-IN" dirty="0"/>
              <a:t>for opportunities/entry </a:t>
            </a:r>
            <a:r>
              <a:rPr lang="en-IN" dirty="0" smtClean="0"/>
              <a:t>points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 smtClean="0"/>
              <a:t>Proactively use (</a:t>
            </a:r>
            <a:r>
              <a:rPr lang="en-IN" dirty="0" err="1" smtClean="0"/>
              <a:t>i</a:t>
            </a:r>
            <a:r>
              <a:rPr lang="en-IN" dirty="0" smtClean="0"/>
              <a:t>) inter-ministerial </a:t>
            </a:r>
            <a:r>
              <a:rPr lang="en-IN" dirty="0"/>
              <a:t>(ii) </a:t>
            </a:r>
            <a:r>
              <a:rPr lang="en-IN" dirty="0" smtClean="0"/>
              <a:t>inter-sectoral platforms and mechanisms for collaboration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229600" cy="365125"/>
          </a:xfrm>
        </p:spPr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1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6521"/>
              </p:ext>
            </p:extLst>
          </p:nvPr>
        </p:nvGraphicFramePr>
        <p:xfrm>
          <a:off x="228600" y="2133600"/>
          <a:ext cx="1444752" cy="4216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752"/>
              </a:tblGrid>
              <a:tr h="666065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 Collaboration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73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SELF RELIANCE</a:t>
                      </a:r>
                    </a:p>
                    <a:p>
                      <a:endParaRPr lang="en-U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No formal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communication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Policies and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services developed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in isolation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Autonomy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emphasized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 smtClean="0"/>
                        <a:t>May have common</a:t>
                      </a:r>
                      <a:r>
                        <a:rPr lang="en-US" sz="1500" baseline="0" dirty="0" smtClean="0"/>
                        <a:t> </a:t>
                      </a:r>
                      <a:r>
                        <a:rPr lang="en-US" sz="1500" dirty="0" smtClean="0"/>
                        <a:t>concerns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18909"/>
              </p:ext>
            </p:extLst>
          </p:nvPr>
        </p:nvGraphicFramePr>
        <p:xfrm>
          <a:off x="1905000" y="2118360"/>
          <a:ext cx="1444752" cy="421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752"/>
              </a:tblGrid>
              <a:tr h="668532"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 surprise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150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SHARED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Informal meetings such as web exchanges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Irregular exchange of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Autonomy retained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Getting together on common interests</a:t>
                      </a:r>
                      <a:endParaRPr lang="en-US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883285"/>
              </p:ext>
            </p:extLst>
          </p:nvPr>
        </p:nvGraphicFramePr>
        <p:xfrm>
          <a:off x="3619500" y="1994770"/>
          <a:ext cx="1600200" cy="428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727636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 get in the way and help where possible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0316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SHARED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Formal meetings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Regular exchange of staff, information and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Autonomy attenuated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Getting together on common Projects</a:t>
                      </a:r>
                      <a:endParaRPr lang="en-US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259742"/>
              </p:ext>
            </p:extLst>
          </p:nvPr>
        </p:nvGraphicFramePr>
        <p:xfrm>
          <a:off x="5410200" y="2133600"/>
          <a:ext cx="1447800" cy="420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</a:tblGrid>
              <a:tr h="664422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Actively align</a:t>
                      </a:r>
                    </a:p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378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SHARED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Sharing on a regular formal basis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Regular exchanges and specific undertaking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Autonomy further attenuated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Working together on shared projects</a:t>
                      </a:r>
                      <a:endParaRPr lang="en-US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558623"/>
              </p:ext>
            </p:extLst>
          </p:nvPr>
        </p:nvGraphicFramePr>
        <p:xfrm>
          <a:off x="7086600" y="2133600"/>
          <a:ext cx="1600200" cy="4219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</a:tblGrid>
              <a:tr h="794084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Actively ensure goal achievement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6916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SHARED</a:t>
                      </a:r>
                    </a:p>
                    <a:p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RESPONSIBILITY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Formal partnership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Shared policies and/or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Autonomy further attenuated still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Working together to common goals</a:t>
                      </a:r>
                      <a:endParaRPr lang="en-US" sz="15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014651"/>
              </p:ext>
            </p:extLst>
          </p:nvPr>
        </p:nvGraphicFramePr>
        <p:xfrm>
          <a:off x="228600" y="1181100"/>
          <a:ext cx="8305800" cy="1043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  <a:gridCol w="228600"/>
                <a:gridCol w="1600200"/>
                <a:gridCol w="213360"/>
                <a:gridCol w="1463040"/>
                <a:gridCol w="243840"/>
                <a:gridCol w="1432560"/>
                <a:gridCol w="274320"/>
                <a:gridCol w="1478280"/>
              </a:tblGrid>
              <a:tr h="4648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Coexistence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Communication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Cooperation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Coordination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819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None or Informal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Formal 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Left-Right Arrow 10"/>
          <p:cNvSpPr/>
          <p:nvPr/>
        </p:nvSpPr>
        <p:spPr>
          <a:xfrm>
            <a:off x="2057400" y="1676400"/>
            <a:ext cx="4724400" cy="304800"/>
          </a:xfrm>
          <a:custGeom>
            <a:avLst/>
            <a:gdLst>
              <a:gd name="connsiteX0" fmla="*/ 0 w 4724400"/>
              <a:gd name="connsiteY0" fmla="*/ 152400 h 304800"/>
              <a:gd name="connsiteX1" fmla="*/ 152400 w 4724400"/>
              <a:gd name="connsiteY1" fmla="*/ 0 h 304800"/>
              <a:gd name="connsiteX2" fmla="*/ 152400 w 4724400"/>
              <a:gd name="connsiteY2" fmla="*/ 76200 h 304800"/>
              <a:gd name="connsiteX3" fmla="*/ 4572000 w 4724400"/>
              <a:gd name="connsiteY3" fmla="*/ 76200 h 304800"/>
              <a:gd name="connsiteX4" fmla="*/ 4572000 w 4724400"/>
              <a:gd name="connsiteY4" fmla="*/ 0 h 304800"/>
              <a:gd name="connsiteX5" fmla="*/ 4724400 w 4724400"/>
              <a:gd name="connsiteY5" fmla="*/ 152400 h 304800"/>
              <a:gd name="connsiteX6" fmla="*/ 4572000 w 4724400"/>
              <a:gd name="connsiteY6" fmla="*/ 304800 h 304800"/>
              <a:gd name="connsiteX7" fmla="*/ 4572000 w 4724400"/>
              <a:gd name="connsiteY7" fmla="*/ 228600 h 304800"/>
              <a:gd name="connsiteX8" fmla="*/ 152400 w 4724400"/>
              <a:gd name="connsiteY8" fmla="*/ 228600 h 304800"/>
              <a:gd name="connsiteX9" fmla="*/ 152400 w 4724400"/>
              <a:gd name="connsiteY9" fmla="*/ 304800 h 304800"/>
              <a:gd name="connsiteX10" fmla="*/ 0 w 4724400"/>
              <a:gd name="connsiteY10" fmla="*/ 152400 h 304800"/>
              <a:gd name="connsiteX0" fmla="*/ 0 w 4724400"/>
              <a:gd name="connsiteY0" fmla="*/ 152400 h 304800"/>
              <a:gd name="connsiteX1" fmla="*/ 152400 w 4724400"/>
              <a:gd name="connsiteY1" fmla="*/ 0 h 304800"/>
              <a:gd name="connsiteX2" fmla="*/ 152400 w 4724400"/>
              <a:gd name="connsiteY2" fmla="*/ 76200 h 304800"/>
              <a:gd name="connsiteX3" fmla="*/ 2279469 w 4724400"/>
              <a:gd name="connsiteY3" fmla="*/ 126274 h 304800"/>
              <a:gd name="connsiteX4" fmla="*/ 4572000 w 4724400"/>
              <a:gd name="connsiteY4" fmla="*/ 76200 h 304800"/>
              <a:gd name="connsiteX5" fmla="*/ 4572000 w 4724400"/>
              <a:gd name="connsiteY5" fmla="*/ 0 h 304800"/>
              <a:gd name="connsiteX6" fmla="*/ 4724400 w 4724400"/>
              <a:gd name="connsiteY6" fmla="*/ 152400 h 304800"/>
              <a:gd name="connsiteX7" fmla="*/ 4572000 w 4724400"/>
              <a:gd name="connsiteY7" fmla="*/ 304800 h 304800"/>
              <a:gd name="connsiteX8" fmla="*/ 4572000 w 4724400"/>
              <a:gd name="connsiteY8" fmla="*/ 228600 h 304800"/>
              <a:gd name="connsiteX9" fmla="*/ 152400 w 4724400"/>
              <a:gd name="connsiteY9" fmla="*/ 228600 h 304800"/>
              <a:gd name="connsiteX10" fmla="*/ 152400 w 4724400"/>
              <a:gd name="connsiteY10" fmla="*/ 304800 h 304800"/>
              <a:gd name="connsiteX11" fmla="*/ 0 w 4724400"/>
              <a:gd name="connsiteY11" fmla="*/ 152400 h 304800"/>
              <a:gd name="connsiteX0" fmla="*/ 0 w 4724400"/>
              <a:gd name="connsiteY0" fmla="*/ 152400 h 304800"/>
              <a:gd name="connsiteX1" fmla="*/ 152400 w 4724400"/>
              <a:gd name="connsiteY1" fmla="*/ 0 h 304800"/>
              <a:gd name="connsiteX2" fmla="*/ 152400 w 4724400"/>
              <a:gd name="connsiteY2" fmla="*/ 76200 h 304800"/>
              <a:gd name="connsiteX3" fmla="*/ 2279469 w 4724400"/>
              <a:gd name="connsiteY3" fmla="*/ 126274 h 304800"/>
              <a:gd name="connsiteX4" fmla="*/ 4572000 w 4724400"/>
              <a:gd name="connsiteY4" fmla="*/ 76200 h 304800"/>
              <a:gd name="connsiteX5" fmla="*/ 4572000 w 4724400"/>
              <a:gd name="connsiteY5" fmla="*/ 0 h 304800"/>
              <a:gd name="connsiteX6" fmla="*/ 4724400 w 4724400"/>
              <a:gd name="connsiteY6" fmla="*/ 152400 h 304800"/>
              <a:gd name="connsiteX7" fmla="*/ 4572000 w 4724400"/>
              <a:gd name="connsiteY7" fmla="*/ 304800 h 304800"/>
              <a:gd name="connsiteX8" fmla="*/ 4572000 w 4724400"/>
              <a:gd name="connsiteY8" fmla="*/ 228600 h 304800"/>
              <a:gd name="connsiteX9" fmla="*/ 2279469 w 4724400"/>
              <a:gd name="connsiteY9" fmla="*/ 165463 h 304800"/>
              <a:gd name="connsiteX10" fmla="*/ 152400 w 4724400"/>
              <a:gd name="connsiteY10" fmla="*/ 228600 h 304800"/>
              <a:gd name="connsiteX11" fmla="*/ 152400 w 4724400"/>
              <a:gd name="connsiteY11" fmla="*/ 304800 h 304800"/>
              <a:gd name="connsiteX12" fmla="*/ 0 w 4724400"/>
              <a:gd name="connsiteY12" fmla="*/ 1524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4400" h="304800">
                <a:moveTo>
                  <a:pt x="0" y="152400"/>
                </a:moveTo>
                <a:lnTo>
                  <a:pt x="152400" y="0"/>
                </a:lnTo>
                <a:lnTo>
                  <a:pt x="152400" y="76200"/>
                </a:lnTo>
                <a:cubicBezTo>
                  <a:pt x="878840" y="71120"/>
                  <a:pt x="1553029" y="131354"/>
                  <a:pt x="2279469" y="126274"/>
                </a:cubicBezTo>
                <a:lnTo>
                  <a:pt x="4572000" y="76200"/>
                </a:lnTo>
                <a:lnTo>
                  <a:pt x="4572000" y="0"/>
                </a:lnTo>
                <a:lnTo>
                  <a:pt x="4724400" y="152400"/>
                </a:lnTo>
                <a:lnTo>
                  <a:pt x="4572000" y="304800"/>
                </a:lnTo>
                <a:lnTo>
                  <a:pt x="4572000" y="228600"/>
                </a:lnTo>
                <a:cubicBezTo>
                  <a:pt x="3803469" y="229326"/>
                  <a:pt x="3048000" y="164737"/>
                  <a:pt x="2279469" y="165463"/>
                </a:cubicBezTo>
                <a:lnTo>
                  <a:pt x="152400" y="228600"/>
                </a:lnTo>
                <a:lnTo>
                  <a:pt x="152400" y="304800"/>
                </a:lnTo>
                <a:lnTo>
                  <a:pt x="0" y="15240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Collaboration for </a:t>
            </a:r>
            <a:r>
              <a:rPr lang="en-US" b="1" dirty="0" err="1" smtClean="0"/>
              <a:t>HiAP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52400" y="6477000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Boston J, Gill D (2011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14600" y="6492875"/>
            <a:ext cx="6248400" cy="365125"/>
          </a:xfrm>
        </p:spPr>
        <p:txBody>
          <a:bodyPr/>
          <a:lstStyle/>
          <a:p>
            <a:r>
              <a:rPr lang="en-IN" smtClean="0"/>
              <a:t>Dr Sanjiv Kumar Role of Government in HiAP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466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Structures and Mechanisms for </a:t>
            </a:r>
            <a:r>
              <a:rPr lang="en-IN" dirty="0" err="1" smtClean="0"/>
              <a:t>HiAP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0" y="6356350"/>
            <a:ext cx="65532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2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873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Government Structures &amp; </a:t>
            </a:r>
            <a:r>
              <a:rPr lang="en-US" sz="4000" b="1" dirty="0"/>
              <a:t>mechanisms for </a:t>
            </a:r>
            <a:r>
              <a:rPr lang="en-US" sz="4000" b="1" dirty="0" err="1" smtClean="0"/>
              <a:t>HiAP</a:t>
            </a:r>
            <a:r>
              <a:rPr lang="en-US" sz="4000" b="1" dirty="0" smtClean="0"/>
              <a:t> Approach</a:t>
            </a:r>
            <a:endParaRPr lang="en-US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278548"/>
              </p:ext>
            </p:extLst>
          </p:nvPr>
        </p:nvGraphicFramePr>
        <p:xfrm>
          <a:off x="838196" y="1142997"/>
          <a:ext cx="7848603" cy="5064882"/>
        </p:xfrm>
        <a:graphic>
          <a:graphicData uri="http://schemas.openxmlformats.org/drawingml/2006/table">
            <a:tbl>
              <a:tblPr/>
              <a:tblGrid>
                <a:gridCol w="2303065"/>
                <a:gridCol w="606069"/>
                <a:gridCol w="346326"/>
                <a:gridCol w="606069"/>
                <a:gridCol w="831182"/>
                <a:gridCol w="346326"/>
                <a:gridCol w="558450"/>
                <a:gridCol w="606069"/>
                <a:gridCol w="606069"/>
                <a:gridCol w="346326"/>
                <a:gridCol w="346326"/>
                <a:gridCol w="346326"/>
              </a:tblGrid>
              <a:tr h="33960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gency FB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Agenda Setting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Policy formation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Policy Implementation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Policy Review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2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Structures/Mechanisms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gency FB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Identify Problem 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Research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Set Agenda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Develop options and Strategies 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Negotiate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Formulate Policy/ Guidance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Implement Policy 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Enforce Policy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Monitor 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Evaluate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Report</a:t>
                      </a:r>
                    </a:p>
                  </a:txBody>
                  <a:tcPr marL="9525" marR="9525" marT="9525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1. Cabinet committees and secretariats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2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2. Parliamentary committees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2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3. Interdepartmental committees and units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52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4. Mega-ministries and merges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332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5. Joint budgeting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24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6. Intersectoral policy-making procedures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56277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/>
                        </a:rPr>
                        <a:t>7. Non-government stakeholder engagement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0200" y="6356350"/>
            <a:ext cx="64770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3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Cabinet committees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Allows ministers </a:t>
            </a:r>
            <a:r>
              <a:rPr lang="en-US" sz="2400" dirty="0"/>
              <a:t>to engage </a:t>
            </a:r>
            <a:r>
              <a:rPr lang="en-US" sz="2400" dirty="0" smtClean="0"/>
              <a:t>in cross-departmental policy </a:t>
            </a:r>
            <a:r>
              <a:rPr lang="en-US" sz="2400" dirty="0"/>
              <a:t>issues 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Coordinate </a:t>
            </a:r>
            <a:r>
              <a:rPr lang="en-US" sz="2400" dirty="0"/>
              <a:t>and facilitate collective decision-making on behalf of all government ministers </a:t>
            </a: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Able </a:t>
            </a:r>
            <a:r>
              <a:rPr lang="en-US" sz="2400" dirty="0"/>
              <a:t>to facilitate dialogue and reach agreement on shared policy </a:t>
            </a:r>
            <a:r>
              <a:rPr lang="en-US" sz="2400" dirty="0" smtClean="0"/>
              <a:t>issues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One </a:t>
            </a:r>
            <a:r>
              <a:rPr lang="en-US" sz="2400" dirty="0"/>
              <a:t>of the highest decision-making bodies, </a:t>
            </a:r>
            <a:r>
              <a:rPr lang="en-US" sz="2400" dirty="0" smtClean="0"/>
              <a:t>and </a:t>
            </a:r>
            <a:r>
              <a:rPr lang="en-US" sz="2400" dirty="0"/>
              <a:t>have </a:t>
            </a:r>
            <a:r>
              <a:rPr lang="en-US" sz="2400" dirty="0" smtClean="0"/>
              <a:t>potential </a:t>
            </a:r>
            <a:r>
              <a:rPr lang="en-US" sz="2400" dirty="0"/>
              <a:t>to promote and implement a </a:t>
            </a:r>
            <a:r>
              <a:rPr lang="en-US" sz="2400" dirty="0" err="1"/>
              <a:t>HiAP</a:t>
            </a:r>
            <a:r>
              <a:rPr lang="en-US" sz="2400" dirty="0"/>
              <a:t> approach, </a:t>
            </a:r>
            <a:r>
              <a:rPr lang="en-US" sz="2400" dirty="0" smtClean="0"/>
              <a:t>esp. </a:t>
            </a:r>
            <a:r>
              <a:rPr lang="en-US" sz="2400" dirty="0"/>
              <a:t>in the presence of competent and charismatic political </a:t>
            </a:r>
            <a:r>
              <a:rPr lang="en-US" sz="2400" dirty="0" smtClean="0"/>
              <a:t>leaders 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Currently governance actions for </a:t>
            </a:r>
            <a:r>
              <a:rPr lang="en-US" sz="2400" dirty="0" err="1"/>
              <a:t>HiAP</a:t>
            </a:r>
            <a:r>
              <a:rPr lang="en-US" sz="2400" dirty="0"/>
              <a:t> is </a:t>
            </a:r>
            <a:r>
              <a:rPr lang="en-US" sz="2400" dirty="0" smtClean="0"/>
              <a:t>limited.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Have a strong influence </a:t>
            </a:r>
            <a:r>
              <a:rPr lang="en-US" sz="2400" dirty="0"/>
              <a:t>on the agenda-setting and policy formation stages of the policy cycle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6350"/>
            <a:ext cx="83058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4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Parliamentary committees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Parliamentary </a:t>
            </a:r>
            <a:r>
              <a:rPr lang="en-US" sz="2400" dirty="0"/>
              <a:t>committees of elected representatives can play a role in agenda setting, promoting wider political ownership of issues and reviewing policy </a:t>
            </a:r>
            <a:r>
              <a:rPr lang="en-US" sz="2400" dirty="0" smtClean="0"/>
              <a:t>decisions 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Consist </a:t>
            </a:r>
            <a:r>
              <a:rPr lang="en-US" sz="2400" dirty="0"/>
              <a:t>of multiple parties, </a:t>
            </a:r>
            <a:r>
              <a:rPr lang="en-US" sz="2400" dirty="0" smtClean="0"/>
              <a:t>incl. </a:t>
            </a:r>
            <a:r>
              <a:rPr lang="en-US" sz="2400" dirty="0"/>
              <a:t>the opposition, can enhance the potential influence of findings and </a:t>
            </a:r>
            <a:r>
              <a:rPr lang="en-US" sz="2400" dirty="0" smtClean="0"/>
              <a:t>support </a:t>
            </a:r>
            <a:r>
              <a:rPr lang="en-US" sz="2400" dirty="0"/>
              <a:t>the longevity of an issue as a political priority despite a change of </a:t>
            </a:r>
            <a:r>
              <a:rPr lang="en-US" sz="2400" dirty="0" smtClean="0"/>
              <a:t>government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Most </a:t>
            </a:r>
            <a:r>
              <a:rPr lang="en-US" sz="2400" dirty="0"/>
              <a:t>notable influence on the agenda setting and policy review stages of the policy </a:t>
            </a:r>
            <a:r>
              <a:rPr lang="en-US" sz="2400" dirty="0" smtClean="0"/>
              <a:t>cycle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356350"/>
            <a:ext cx="6858000" cy="365125"/>
          </a:xfrm>
        </p:spPr>
        <p:txBody>
          <a:bodyPr/>
          <a:lstStyle/>
          <a:p>
            <a:r>
              <a:rPr lang="en-IN" dirty="0" smtClean="0"/>
              <a:t>Dr </a:t>
            </a:r>
            <a:r>
              <a:rPr lang="en-IN" dirty="0" err="1" smtClean="0"/>
              <a:t>Sanjiv</a:t>
            </a:r>
            <a:r>
              <a:rPr lang="en-IN" dirty="0" smtClean="0"/>
              <a:t> Kumar Role of Government in </a:t>
            </a:r>
            <a:r>
              <a:rPr lang="en-IN" dirty="0" err="1" smtClean="0"/>
              <a:t>HiAP</a:t>
            </a:r>
            <a:r>
              <a:rPr lang="en-IN" dirty="0" smtClean="0"/>
              <a:t> WHO AFRO Meeting 01 – 04 Dec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44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EA3C98D2D134E99E440D91A17ED27" ma:contentTypeVersion="0" ma:contentTypeDescription="Create a new document." ma:contentTypeScope="" ma:versionID="3cd76cbb663f0e427635d5a7ab5f7f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3A8F92-6623-4589-A082-4033508CFE48}"/>
</file>

<file path=customXml/itemProps2.xml><?xml version="1.0" encoding="utf-8"?>
<ds:datastoreItem xmlns:ds="http://schemas.openxmlformats.org/officeDocument/2006/customXml" ds:itemID="{C6C4C553-1300-4494-8F6D-352CE79D96BD}"/>
</file>

<file path=customXml/itemProps3.xml><?xml version="1.0" encoding="utf-8"?>
<ds:datastoreItem xmlns:ds="http://schemas.openxmlformats.org/officeDocument/2006/customXml" ds:itemID="{20DC4296-BF84-48BC-98C7-8121F56F3ACA}"/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1537</Words>
  <Application>Microsoft Macintosh PowerPoint</Application>
  <PresentationFormat>On-screen Show (4:3)</PresentationFormat>
  <Paragraphs>261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Acrobat Document</vt:lpstr>
      <vt:lpstr>  Module 5: Role of Government in Health in All Policies/ Whole of Government Approaches </vt:lpstr>
      <vt:lpstr>Learning objectives </vt:lpstr>
      <vt:lpstr>Role of Government in HiAP</vt:lpstr>
      <vt:lpstr>Role of Ministry of Health</vt:lpstr>
      <vt:lpstr>Collaboration for HiAP </vt:lpstr>
      <vt:lpstr>Structures and Mechanisms for HiAP</vt:lpstr>
      <vt:lpstr>Government Structures &amp; mechanisms for HiAP Approach</vt:lpstr>
      <vt:lpstr>1. Cabinet committees </vt:lpstr>
      <vt:lpstr>2. Parliamentary committees </vt:lpstr>
      <vt:lpstr>3. Mega-ministries and mergers </vt:lpstr>
      <vt:lpstr>Bureaucratic &amp; other Mechanisms</vt:lpstr>
      <vt:lpstr>4. Interdepartmental committees and units </vt:lpstr>
      <vt:lpstr>5. Joint budgeting </vt:lpstr>
      <vt:lpstr>6. Intersectoral policy-making procedures </vt:lpstr>
      <vt:lpstr>7. Engage Non-government stakeholders</vt:lpstr>
      <vt:lpstr>Barriers &amp; Facilitators of Intersectoral Action</vt:lpstr>
      <vt:lpstr>Facilitators of Inter-sectoral Collaboration</vt:lpstr>
      <vt:lpstr>Barriers to Insersectoral Collaboration</vt:lpstr>
      <vt:lpstr>To sum up</vt:lpstr>
      <vt:lpstr>Thank You</vt:lpstr>
    </vt:vector>
  </TitlesOfParts>
  <Company>Wipro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Customer</dc:creator>
  <cp:lastModifiedBy>Aleksandra Kuzmanovic</cp:lastModifiedBy>
  <cp:revision>78</cp:revision>
  <dcterms:created xsi:type="dcterms:W3CDTF">2015-07-13T11:55:23Z</dcterms:created>
  <dcterms:modified xsi:type="dcterms:W3CDTF">2015-12-04T08:42:46Z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0x010100C2BEA3C98D2D134E99E440D91A17ED27</vt:lpwstr>
  </property>
</Properties>
</file>