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2.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3.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Layouts/slideLayout2.xml" ContentType="application/vnd.openxmlformats-officedocument.presentationml.slideLayout+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Layouts/slideLayout3.xml" ContentType="application/vnd.openxmlformats-officedocument.presentationml.slideLayout+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custom.xml" ContentType="application/vnd.openxmlformats-officedocument.custom-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15"/>
  </p:notesMasterIdLst>
  <p:handoutMasterIdLst>
    <p:handoutMasterId r:id="rId16"/>
  </p:handoutMasterIdLst>
  <p:sldIdLst>
    <p:sldId id="489" r:id="rId2"/>
    <p:sldId id="490" r:id="rId3"/>
    <p:sldId id="491" r:id="rId4"/>
    <p:sldId id="492" r:id="rId5"/>
    <p:sldId id="493" r:id="rId6"/>
    <p:sldId id="494" r:id="rId7"/>
    <p:sldId id="495" r:id="rId8"/>
    <p:sldId id="496" r:id="rId9"/>
    <p:sldId id="497" r:id="rId10"/>
    <p:sldId id="498" r:id="rId11"/>
    <p:sldId id="499" r:id="rId12"/>
    <p:sldId id="500" r:id="rId13"/>
    <p:sldId id="501" r:id="rId14"/>
  </p:sldIdLst>
  <p:sldSz cx="9144000" cy="6858000" type="screen4x3"/>
  <p:notesSz cx="6735763" cy="9866313"/>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008080"/>
    <a:srgbClr val="0F4E96"/>
    <a:srgbClr val="0E4D96"/>
    <a:srgbClr val="FF0000"/>
    <a:srgbClr val="FEC20F"/>
    <a:srgbClr val="FFE18B"/>
    <a:srgbClr val="FFFF66"/>
    <a:srgbClr val="DC923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1522" autoAdjust="0"/>
  </p:normalViewPr>
  <p:slideViewPr>
    <p:cSldViewPr snapToGrid="0">
      <p:cViewPr>
        <p:scale>
          <a:sx n="75" d="100"/>
          <a:sy n="75" d="100"/>
        </p:scale>
        <p:origin x="-58"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33" d="100"/>
          <a:sy n="33" d="100"/>
        </p:scale>
        <p:origin x="-2275" y="-72"/>
      </p:cViewPr>
      <p:guideLst>
        <p:guide orient="horz" pos="3107"/>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3" y="2"/>
            <a:ext cx="2919356" cy="493631"/>
          </a:xfrm>
          <a:prstGeom prst="rect">
            <a:avLst/>
          </a:prstGeom>
          <a:noFill/>
          <a:ln w="9525">
            <a:noFill/>
            <a:miter lim="800000"/>
            <a:headEnd/>
            <a:tailEnd/>
          </a:ln>
        </p:spPr>
        <p:txBody>
          <a:bodyPr vert="horz" wrap="square" lIns="94897" tIns="47449" rIns="94897" bIns="47449" numCol="1" anchor="t" anchorCtr="0" compatLnSpc="1">
            <a:prstTxWarp prst="textNoShape">
              <a:avLst/>
            </a:prstTxWarp>
          </a:bodyPr>
          <a:lstStyle>
            <a:lvl1pPr defTabSz="876448">
              <a:spcBef>
                <a:spcPct val="20000"/>
              </a:spcBef>
              <a:buFont typeface="Wingdings" pitchFamily="2" charset="2"/>
              <a:buChar char="•"/>
              <a:defRPr sz="1200"/>
            </a:lvl1pPr>
          </a:lstStyle>
          <a:p>
            <a:pPr>
              <a:defRPr/>
            </a:pPr>
            <a:endParaRPr lang="en-NZ" dirty="0"/>
          </a:p>
        </p:txBody>
      </p:sp>
      <p:sp>
        <p:nvSpPr>
          <p:cNvPr id="3" name="Date Placeholder 2"/>
          <p:cNvSpPr>
            <a:spLocks noGrp="1"/>
          </p:cNvSpPr>
          <p:nvPr>
            <p:ph type="dt" sz="quarter" idx="1"/>
          </p:nvPr>
        </p:nvSpPr>
        <p:spPr bwMode="auto">
          <a:xfrm>
            <a:off x="3814839" y="2"/>
            <a:ext cx="2919356" cy="493631"/>
          </a:xfrm>
          <a:prstGeom prst="rect">
            <a:avLst/>
          </a:prstGeom>
          <a:noFill/>
          <a:ln w="9525">
            <a:noFill/>
            <a:miter lim="800000"/>
            <a:headEnd/>
            <a:tailEnd/>
          </a:ln>
        </p:spPr>
        <p:txBody>
          <a:bodyPr vert="horz" wrap="square" lIns="94897" tIns="47449" rIns="94897" bIns="47449" numCol="1" anchor="t" anchorCtr="0" compatLnSpc="1">
            <a:prstTxWarp prst="textNoShape">
              <a:avLst/>
            </a:prstTxWarp>
          </a:bodyPr>
          <a:lstStyle>
            <a:lvl1pPr algn="r" defTabSz="876448">
              <a:spcBef>
                <a:spcPct val="20000"/>
              </a:spcBef>
              <a:buFont typeface="Wingdings" pitchFamily="2" charset="2"/>
              <a:buChar char="•"/>
              <a:defRPr sz="1200"/>
            </a:lvl1pPr>
          </a:lstStyle>
          <a:p>
            <a:pPr>
              <a:defRPr/>
            </a:pPr>
            <a:fld id="{B3B7B030-15DB-4A41-98DF-1223E9A73C96}" type="datetimeFigureOut">
              <a:rPr lang="en-US"/>
              <a:pPr>
                <a:defRPr/>
              </a:pPr>
              <a:t>2/13/2016</a:t>
            </a:fld>
            <a:endParaRPr lang="en-NZ" dirty="0"/>
          </a:p>
        </p:txBody>
      </p:sp>
      <p:sp>
        <p:nvSpPr>
          <p:cNvPr id="4" name="Footer Placeholder 3"/>
          <p:cNvSpPr>
            <a:spLocks noGrp="1"/>
          </p:cNvSpPr>
          <p:nvPr>
            <p:ph type="ftr" sz="quarter" idx="2"/>
          </p:nvPr>
        </p:nvSpPr>
        <p:spPr bwMode="auto">
          <a:xfrm>
            <a:off x="3" y="9371105"/>
            <a:ext cx="2919356" cy="493631"/>
          </a:xfrm>
          <a:prstGeom prst="rect">
            <a:avLst/>
          </a:prstGeom>
          <a:noFill/>
          <a:ln w="9525">
            <a:noFill/>
            <a:miter lim="800000"/>
            <a:headEnd/>
            <a:tailEnd/>
          </a:ln>
        </p:spPr>
        <p:txBody>
          <a:bodyPr vert="horz" wrap="square" lIns="94897" tIns="47449" rIns="94897" bIns="47449" numCol="1" anchor="b" anchorCtr="0" compatLnSpc="1">
            <a:prstTxWarp prst="textNoShape">
              <a:avLst/>
            </a:prstTxWarp>
          </a:bodyPr>
          <a:lstStyle>
            <a:lvl1pPr defTabSz="876448">
              <a:spcBef>
                <a:spcPct val="20000"/>
              </a:spcBef>
              <a:buFont typeface="Wingdings" pitchFamily="2" charset="2"/>
              <a:buChar char="•"/>
              <a:defRPr sz="1200"/>
            </a:lvl1pPr>
          </a:lstStyle>
          <a:p>
            <a:pPr>
              <a:defRPr/>
            </a:pPr>
            <a:endParaRPr lang="en-NZ" dirty="0"/>
          </a:p>
        </p:txBody>
      </p:sp>
      <p:sp>
        <p:nvSpPr>
          <p:cNvPr id="5" name="Slide Number Placeholder 4"/>
          <p:cNvSpPr>
            <a:spLocks noGrp="1"/>
          </p:cNvSpPr>
          <p:nvPr>
            <p:ph type="sldNum" sz="quarter" idx="3"/>
          </p:nvPr>
        </p:nvSpPr>
        <p:spPr bwMode="auto">
          <a:xfrm>
            <a:off x="3814839" y="9371105"/>
            <a:ext cx="2919356" cy="493631"/>
          </a:xfrm>
          <a:prstGeom prst="rect">
            <a:avLst/>
          </a:prstGeom>
          <a:noFill/>
          <a:ln w="9525">
            <a:noFill/>
            <a:miter lim="800000"/>
            <a:headEnd/>
            <a:tailEnd/>
          </a:ln>
        </p:spPr>
        <p:txBody>
          <a:bodyPr vert="horz" wrap="square" lIns="94897" tIns="47449" rIns="94897" bIns="47449" numCol="1" anchor="b" anchorCtr="0" compatLnSpc="1">
            <a:prstTxWarp prst="textNoShape">
              <a:avLst/>
            </a:prstTxWarp>
          </a:bodyPr>
          <a:lstStyle>
            <a:lvl1pPr algn="r" defTabSz="876448">
              <a:spcBef>
                <a:spcPct val="20000"/>
              </a:spcBef>
              <a:buFont typeface="Wingdings" pitchFamily="2" charset="2"/>
              <a:buChar char="•"/>
              <a:defRPr sz="1200"/>
            </a:lvl1pPr>
          </a:lstStyle>
          <a:p>
            <a:pPr>
              <a:defRPr/>
            </a:pPr>
            <a:fld id="{252012FB-066F-4914-A382-3C66BAD226EF}" type="slidenum">
              <a:rPr lang="en-NZ"/>
              <a:pPr>
                <a:defRPr/>
              </a:pPr>
              <a:t>‹#›</a:t>
            </a:fld>
            <a:endParaRPr lang="en-NZ" dirty="0"/>
          </a:p>
        </p:txBody>
      </p:sp>
    </p:spTree>
    <p:extLst>
      <p:ext uri="{BB962C8B-B14F-4D97-AF65-F5344CB8AC3E}">
        <p14:creationId xmlns:p14="http://schemas.microsoft.com/office/powerpoint/2010/main" val="36787505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hdr" sz="quarter"/>
          </p:nvPr>
        </p:nvSpPr>
        <p:spPr bwMode="auto">
          <a:xfrm>
            <a:off x="3" y="2"/>
            <a:ext cx="2919356" cy="493631"/>
          </a:xfrm>
          <a:prstGeom prst="rect">
            <a:avLst/>
          </a:prstGeom>
          <a:noFill/>
          <a:ln w="9525">
            <a:noFill/>
            <a:miter lim="800000"/>
            <a:headEnd/>
            <a:tailEnd/>
          </a:ln>
        </p:spPr>
        <p:txBody>
          <a:bodyPr vert="horz" wrap="square" lIns="94897" tIns="47449" rIns="94897" bIns="47449" numCol="1" anchor="t" anchorCtr="0" compatLnSpc="1">
            <a:prstTxWarp prst="textNoShape">
              <a:avLst/>
            </a:prstTxWarp>
          </a:bodyPr>
          <a:lstStyle>
            <a:lvl1pPr defTabSz="876448">
              <a:defRPr sz="1200"/>
            </a:lvl1pPr>
          </a:lstStyle>
          <a:p>
            <a:pPr>
              <a:defRPr/>
            </a:pPr>
            <a:endParaRPr lang="en-US" dirty="0"/>
          </a:p>
        </p:txBody>
      </p:sp>
      <p:sp>
        <p:nvSpPr>
          <p:cNvPr id="136195" name="Rectangle 3"/>
          <p:cNvSpPr>
            <a:spLocks noGrp="1" noChangeArrowheads="1"/>
          </p:cNvSpPr>
          <p:nvPr>
            <p:ph type="dt" idx="1"/>
          </p:nvPr>
        </p:nvSpPr>
        <p:spPr bwMode="auto">
          <a:xfrm>
            <a:off x="3814839" y="2"/>
            <a:ext cx="2919356" cy="493631"/>
          </a:xfrm>
          <a:prstGeom prst="rect">
            <a:avLst/>
          </a:prstGeom>
          <a:noFill/>
          <a:ln w="9525">
            <a:noFill/>
            <a:miter lim="800000"/>
            <a:headEnd/>
            <a:tailEnd/>
          </a:ln>
        </p:spPr>
        <p:txBody>
          <a:bodyPr vert="horz" wrap="square" lIns="94897" tIns="47449" rIns="94897" bIns="47449" numCol="1" anchor="t" anchorCtr="0" compatLnSpc="1">
            <a:prstTxWarp prst="textNoShape">
              <a:avLst/>
            </a:prstTxWarp>
          </a:bodyPr>
          <a:lstStyle>
            <a:lvl1pPr algn="r" defTabSz="876448">
              <a:defRPr sz="1200"/>
            </a:lvl1pPr>
          </a:lstStyle>
          <a:p>
            <a:pPr>
              <a:defRPr/>
            </a:pPr>
            <a:endParaRPr lang="en-US" dirty="0"/>
          </a:p>
        </p:txBody>
      </p:sp>
      <p:sp>
        <p:nvSpPr>
          <p:cNvPr id="785412" name="Rectangle 4"/>
          <p:cNvSpPr>
            <a:spLocks noGrp="1" noRot="1" noChangeAspect="1" noChangeArrowheads="1" noTextEdit="1"/>
          </p:cNvSpPr>
          <p:nvPr>
            <p:ph type="sldImg" idx="2"/>
          </p:nvPr>
        </p:nvSpPr>
        <p:spPr bwMode="auto">
          <a:xfrm>
            <a:off x="900113" y="738188"/>
            <a:ext cx="4935537" cy="3702050"/>
          </a:xfrm>
          <a:prstGeom prst="rect">
            <a:avLst/>
          </a:prstGeom>
          <a:noFill/>
          <a:ln w="9525">
            <a:solidFill>
              <a:srgbClr val="000000"/>
            </a:solidFill>
            <a:miter lim="800000"/>
            <a:headEnd/>
            <a:tailEnd/>
          </a:ln>
        </p:spPr>
      </p:sp>
      <p:sp>
        <p:nvSpPr>
          <p:cNvPr id="136197" name="Rectangle 5"/>
          <p:cNvSpPr>
            <a:spLocks noGrp="1" noChangeArrowheads="1"/>
          </p:cNvSpPr>
          <p:nvPr>
            <p:ph type="body" sz="quarter" idx="3"/>
          </p:nvPr>
        </p:nvSpPr>
        <p:spPr bwMode="auto">
          <a:xfrm>
            <a:off x="673577" y="4687133"/>
            <a:ext cx="5388610" cy="4439527"/>
          </a:xfrm>
          <a:prstGeom prst="rect">
            <a:avLst/>
          </a:prstGeom>
          <a:noFill/>
          <a:ln w="9525">
            <a:noFill/>
            <a:miter lim="800000"/>
            <a:headEnd/>
            <a:tailEnd/>
          </a:ln>
        </p:spPr>
        <p:txBody>
          <a:bodyPr vert="horz" wrap="square" lIns="94897" tIns="47449" rIns="94897" bIns="4744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36198" name="Rectangle 6"/>
          <p:cNvSpPr>
            <a:spLocks noGrp="1" noChangeArrowheads="1"/>
          </p:cNvSpPr>
          <p:nvPr>
            <p:ph type="ftr" sz="quarter" idx="4"/>
          </p:nvPr>
        </p:nvSpPr>
        <p:spPr bwMode="auto">
          <a:xfrm>
            <a:off x="3" y="9371105"/>
            <a:ext cx="2919356" cy="493631"/>
          </a:xfrm>
          <a:prstGeom prst="rect">
            <a:avLst/>
          </a:prstGeom>
          <a:noFill/>
          <a:ln w="9525">
            <a:noFill/>
            <a:miter lim="800000"/>
            <a:headEnd/>
            <a:tailEnd/>
          </a:ln>
        </p:spPr>
        <p:txBody>
          <a:bodyPr vert="horz" wrap="square" lIns="94897" tIns="47449" rIns="94897" bIns="47449" numCol="1" anchor="b" anchorCtr="0" compatLnSpc="1">
            <a:prstTxWarp prst="textNoShape">
              <a:avLst/>
            </a:prstTxWarp>
          </a:bodyPr>
          <a:lstStyle>
            <a:lvl1pPr defTabSz="876448">
              <a:defRPr sz="1200"/>
            </a:lvl1pPr>
          </a:lstStyle>
          <a:p>
            <a:pPr>
              <a:defRPr/>
            </a:pPr>
            <a:endParaRPr lang="en-US" dirty="0"/>
          </a:p>
        </p:txBody>
      </p:sp>
      <p:sp>
        <p:nvSpPr>
          <p:cNvPr id="136199" name="Rectangle 7"/>
          <p:cNvSpPr>
            <a:spLocks noGrp="1" noChangeArrowheads="1"/>
          </p:cNvSpPr>
          <p:nvPr>
            <p:ph type="sldNum" sz="quarter" idx="5"/>
          </p:nvPr>
        </p:nvSpPr>
        <p:spPr bwMode="auto">
          <a:xfrm>
            <a:off x="3814839" y="9371105"/>
            <a:ext cx="2919356" cy="493631"/>
          </a:xfrm>
          <a:prstGeom prst="rect">
            <a:avLst/>
          </a:prstGeom>
          <a:noFill/>
          <a:ln w="9525">
            <a:noFill/>
            <a:miter lim="800000"/>
            <a:headEnd/>
            <a:tailEnd/>
          </a:ln>
        </p:spPr>
        <p:txBody>
          <a:bodyPr vert="horz" wrap="square" lIns="94897" tIns="47449" rIns="94897" bIns="47449" numCol="1" anchor="b" anchorCtr="0" compatLnSpc="1">
            <a:prstTxWarp prst="textNoShape">
              <a:avLst/>
            </a:prstTxWarp>
          </a:bodyPr>
          <a:lstStyle>
            <a:lvl1pPr algn="r" defTabSz="876448">
              <a:defRPr sz="1200"/>
            </a:lvl1pPr>
          </a:lstStyle>
          <a:p>
            <a:pPr>
              <a:defRPr/>
            </a:pPr>
            <a:fld id="{DBE93594-2CAC-46CD-8FAA-7D377AA9474A}" type="slidenum">
              <a:rPr lang="en-GB"/>
              <a:pPr>
                <a:defRPr/>
              </a:pPr>
              <a:t>‹#›</a:t>
            </a:fld>
            <a:endParaRPr lang="en-GB" dirty="0"/>
          </a:p>
        </p:txBody>
      </p:sp>
    </p:spTree>
    <p:extLst>
      <p:ext uri="{BB962C8B-B14F-4D97-AF65-F5344CB8AC3E}">
        <p14:creationId xmlns:p14="http://schemas.microsoft.com/office/powerpoint/2010/main" val="16052624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E93594-2CAC-46CD-8FAA-7D377AA9474A}" type="slidenum">
              <a:rPr lang="en-GB" smtClean="0"/>
              <a:pPr>
                <a:defRPr/>
              </a:pPr>
              <a:t>1</a:t>
            </a:fld>
            <a:endParaRPr lang="en-GB" dirty="0"/>
          </a:p>
        </p:txBody>
      </p:sp>
    </p:spTree>
    <p:extLst>
      <p:ext uri="{BB962C8B-B14F-4D97-AF65-F5344CB8AC3E}">
        <p14:creationId xmlns:p14="http://schemas.microsoft.com/office/powerpoint/2010/main" val="33899872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You’ll need a team of people</a:t>
            </a:r>
            <a:r>
              <a:rPr lang="en-NZ" baseline="0" dirty="0" smtClean="0"/>
              <a:t> to do HiAP well</a:t>
            </a:r>
            <a:endParaRPr lang="en-NZ" dirty="0"/>
          </a:p>
        </p:txBody>
      </p:sp>
      <p:sp>
        <p:nvSpPr>
          <p:cNvPr id="4" name="Slide Number Placeholder 3"/>
          <p:cNvSpPr>
            <a:spLocks noGrp="1"/>
          </p:cNvSpPr>
          <p:nvPr>
            <p:ph type="sldNum" sz="quarter" idx="10"/>
          </p:nvPr>
        </p:nvSpPr>
        <p:spPr/>
        <p:txBody>
          <a:bodyPr/>
          <a:lstStyle/>
          <a:p>
            <a:pPr>
              <a:defRPr/>
            </a:pPr>
            <a:fld id="{DBE93594-2CAC-46CD-8FAA-7D377AA9474A}" type="slidenum">
              <a:rPr lang="en-GB" smtClean="0"/>
              <a:pPr>
                <a:defRPr/>
              </a:pPr>
              <a:t>5</a:t>
            </a:fld>
            <a:endParaRPr lang="en-GB" dirty="0"/>
          </a:p>
        </p:txBody>
      </p:sp>
    </p:spTree>
    <p:extLst>
      <p:ext uri="{BB962C8B-B14F-4D97-AF65-F5344CB8AC3E}">
        <p14:creationId xmlns:p14="http://schemas.microsoft.com/office/powerpoint/2010/main" val="3241341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Narrow" pitchFamily="34" charset="0"/>
                <a:ea typeface="ＭＳ Ｐゴシック" pitchFamily="34" charset="-128"/>
              </a:defRPr>
            </a:lvl1pPr>
            <a:lvl2pPr marL="742830" indent="-285704" eaLnBrk="0" hangingPunct="0">
              <a:spcBef>
                <a:spcPct val="30000"/>
              </a:spcBef>
              <a:defRPr kumimoji="1" sz="1200">
                <a:solidFill>
                  <a:schemeClr val="tx1"/>
                </a:solidFill>
                <a:latin typeface="Arial Narrow" pitchFamily="34" charset="0"/>
                <a:ea typeface="ＭＳ Ｐゴシック" pitchFamily="34" charset="-128"/>
              </a:defRPr>
            </a:lvl2pPr>
            <a:lvl3pPr marL="1142816" indent="-228563" eaLnBrk="0" hangingPunct="0">
              <a:spcBef>
                <a:spcPct val="30000"/>
              </a:spcBef>
              <a:defRPr kumimoji="1" sz="1200">
                <a:solidFill>
                  <a:schemeClr val="tx1"/>
                </a:solidFill>
                <a:latin typeface="Arial Narrow" pitchFamily="34" charset="0"/>
                <a:ea typeface="ＭＳ Ｐゴシック" pitchFamily="34" charset="-128"/>
              </a:defRPr>
            </a:lvl3pPr>
            <a:lvl4pPr marL="1599942" indent="-228563" eaLnBrk="0" hangingPunct="0">
              <a:spcBef>
                <a:spcPct val="30000"/>
              </a:spcBef>
              <a:defRPr kumimoji="1" sz="1200">
                <a:solidFill>
                  <a:schemeClr val="tx1"/>
                </a:solidFill>
                <a:latin typeface="Arial Narrow" pitchFamily="34" charset="0"/>
                <a:ea typeface="ＭＳ Ｐゴシック" pitchFamily="34" charset="-128"/>
              </a:defRPr>
            </a:lvl4pPr>
            <a:lvl5pPr marL="2057069" indent="-228563" eaLnBrk="0" hangingPunct="0">
              <a:spcBef>
                <a:spcPct val="30000"/>
              </a:spcBef>
              <a:defRPr kumimoji="1" sz="1200">
                <a:solidFill>
                  <a:schemeClr val="tx1"/>
                </a:solidFill>
                <a:latin typeface="Arial Narrow" pitchFamily="34" charset="0"/>
                <a:ea typeface="ＭＳ Ｐゴシック" pitchFamily="34" charset="-128"/>
              </a:defRPr>
            </a:lvl5pPr>
            <a:lvl6pPr marL="2514194" indent="-228563" eaLnBrk="0" fontAlgn="base" hangingPunct="0">
              <a:spcBef>
                <a:spcPct val="30000"/>
              </a:spcBef>
              <a:spcAft>
                <a:spcPct val="0"/>
              </a:spcAft>
              <a:defRPr kumimoji="1" sz="1200">
                <a:solidFill>
                  <a:schemeClr val="tx1"/>
                </a:solidFill>
                <a:latin typeface="Arial Narrow" pitchFamily="34" charset="0"/>
                <a:ea typeface="ＭＳ Ｐゴシック" pitchFamily="34" charset="-128"/>
              </a:defRPr>
            </a:lvl6pPr>
            <a:lvl7pPr marL="2971321" indent="-228563" eaLnBrk="0" fontAlgn="base" hangingPunct="0">
              <a:spcBef>
                <a:spcPct val="30000"/>
              </a:spcBef>
              <a:spcAft>
                <a:spcPct val="0"/>
              </a:spcAft>
              <a:defRPr kumimoji="1" sz="1200">
                <a:solidFill>
                  <a:schemeClr val="tx1"/>
                </a:solidFill>
                <a:latin typeface="Arial Narrow" pitchFamily="34" charset="0"/>
                <a:ea typeface="ＭＳ Ｐゴシック" pitchFamily="34" charset="-128"/>
              </a:defRPr>
            </a:lvl7pPr>
            <a:lvl8pPr marL="3428447" indent="-228563" eaLnBrk="0" fontAlgn="base" hangingPunct="0">
              <a:spcBef>
                <a:spcPct val="30000"/>
              </a:spcBef>
              <a:spcAft>
                <a:spcPct val="0"/>
              </a:spcAft>
              <a:defRPr kumimoji="1" sz="1200">
                <a:solidFill>
                  <a:schemeClr val="tx1"/>
                </a:solidFill>
                <a:latin typeface="Arial Narrow" pitchFamily="34" charset="0"/>
                <a:ea typeface="ＭＳ Ｐゴシック" pitchFamily="34" charset="-128"/>
              </a:defRPr>
            </a:lvl8pPr>
            <a:lvl9pPr marL="3885574" indent="-228563" eaLnBrk="0" fontAlgn="base" hangingPunct="0">
              <a:spcBef>
                <a:spcPct val="30000"/>
              </a:spcBef>
              <a:spcAft>
                <a:spcPct val="0"/>
              </a:spcAft>
              <a:defRPr kumimoji="1" sz="1200">
                <a:solidFill>
                  <a:schemeClr val="tx1"/>
                </a:solidFill>
                <a:latin typeface="Arial Narrow" pitchFamily="34" charset="0"/>
                <a:ea typeface="ＭＳ Ｐゴシック" pitchFamily="34" charset="-128"/>
              </a:defRPr>
            </a:lvl9pPr>
          </a:lstStyle>
          <a:p>
            <a:pPr eaLnBrk="1" hangingPunct="1">
              <a:spcBef>
                <a:spcPct val="0"/>
              </a:spcBef>
            </a:pPr>
            <a:fld id="{3DF0246B-1C70-466B-A2FF-2BF260D102C6}" type="slidenum">
              <a:rPr kumimoji="0" lang="en-US" altLang="en-US" smtClean="0">
                <a:latin typeface="Arial" charset="0"/>
              </a:rPr>
              <a:pPr eaLnBrk="1" hangingPunct="1">
                <a:spcBef>
                  <a:spcPct val="0"/>
                </a:spcBef>
              </a:pPr>
              <a:t>11</a:t>
            </a:fld>
            <a:endParaRPr kumimoji="0" lang="en-US" altLang="en-US" smtClean="0">
              <a:latin typeface="Arial"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1"/>
      </p:bgRef>
    </p:bg>
    <p:spTree>
      <p:nvGrpSpPr>
        <p:cNvPr id="1" name=""/>
        <p:cNvGrpSpPr/>
        <p:nvPr/>
      </p:nvGrpSpPr>
      <p:grpSpPr>
        <a:xfrm>
          <a:off x="0" y="0"/>
          <a:ext cx="0" cy="0"/>
          <a:chOff x="0" y="0"/>
          <a:chExt cx="0" cy="0"/>
        </a:xfrm>
      </p:grpSpPr>
      <p:sp>
        <p:nvSpPr>
          <p:cNvPr id="3" name="Text Box 29"/>
          <p:cNvSpPr txBox="1">
            <a:spLocks noChangeArrowheads="1"/>
          </p:cNvSpPr>
          <p:nvPr userDrawn="1"/>
        </p:nvSpPr>
        <p:spPr bwMode="auto">
          <a:xfrm>
            <a:off x="250825" y="4797425"/>
            <a:ext cx="5834063" cy="579438"/>
          </a:xfrm>
          <a:prstGeom prst="rect">
            <a:avLst/>
          </a:prstGeom>
          <a:noFill/>
          <a:ln w="9525">
            <a:noFill/>
            <a:miter lim="800000"/>
            <a:headEnd/>
            <a:tailEnd/>
          </a:ln>
          <a:effectLst/>
        </p:spPr>
        <p:txBody>
          <a:bodyPr>
            <a:spAutoFit/>
          </a:bodyPr>
          <a:lstStyle/>
          <a:p>
            <a:pPr>
              <a:spcBef>
                <a:spcPct val="50000"/>
              </a:spcBef>
              <a:defRPr/>
            </a:pPr>
            <a:endParaRPr lang="en-US" sz="3200" dirty="0">
              <a:solidFill>
                <a:srgbClr val="0F4E96"/>
              </a:solidFill>
              <a:latin typeface="Times New Roman" pitchFamily="18" charset="0"/>
            </a:endParaRPr>
          </a:p>
        </p:txBody>
      </p:sp>
      <p:sp>
        <p:nvSpPr>
          <p:cNvPr id="6" name="Text Box 29"/>
          <p:cNvSpPr txBox="1">
            <a:spLocks noChangeArrowheads="1"/>
          </p:cNvSpPr>
          <p:nvPr userDrawn="1"/>
        </p:nvSpPr>
        <p:spPr bwMode="auto">
          <a:xfrm>
            <a:off x="250825" y="4797425"/>
            <a:ext cx="58340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endParaRPr lang="en-US" sz="3200" dirty="0">
              <a:solidFill>
                <a:srgbClr val="0F4E96"/>
              </a:solidFill>
              <a:latin typeface="Times New Roman" pitchFamily="18" charset="0"/>
            </a:endParaRPr>
          </a:p>
        </p:txBody>
      </p:sp>
      <p:pic>
        <p:nvPicPr>
          <p:cNvPr id="5" name="Picture 4" descr="WN-SS PP Intro Convenor Slide 15.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1745" y="154639"/>
            <a:ext cx="8726012" cy="6543587"/>
          </a:xfrm>
          <a:prstGeom prst="rect">
            <a:avLst/>
          </a:prstGeom>
        </p:spPr>
      </p:pic>
      <p:sp>
        <p:nvSpPr>
          <p:cNvPr id="10" name="TextBox 9"/>
          <p:cNvSpPr txBox="1"/>
          <p:nvPr userDrawn="1"/>
        </p:nvSpPr>
        <p:spPr>
          <a:xfrm>
            <a:off x="1196076" y="6069721"/>
            <a:ext cx="5078841" cy="461665"/>
          </a:xfrm>
          <a:prstGeom prst="rect">
            <a:avLst/>
          </a:prstGeom>
          <a:noFill/>
        </p:spPr>
        <p:txBody>
          <a:bodyPr wrap="square" rtlCol="0">
            <a:spAutoFit/>
          </a:bodyPr>
          <a:lstStyle/>
          <a:p>
            <a:r>
              <a:rPr lang="en-US" sz="2400" kern="600" dirty="0" smtClean="0">
                <a:solidFill>
                  <a:srgbClr val="0070C0"/>
                </a:solidFill>
                <a:latin typeface="Open Sans Light"/>
                <a:cs typeface="Open Sans Light"/>
              </a:rPr>
              <a:t>otago.ac.nz/uowsummerschool</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Light"/>
              </a:defRPr>
            </a:lvl1pPr>
          </a:lstStyle>
          <a:p>
            <a:r>
              <a:rPr lang="en-US" dirty="0" smtClean="0"/>
              <a:t>Click to edit Master title style</a:t>
            </a:r>
            <a:endParaRPr lang="en-NZ"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Slide Number Placeholder 3"/>
          <p:cNvSpPr>
            <a:spLocks noGrp="1"/>
          </p:cNvSpPr>
          <p:nvPr>
            <p:ph type="sldNum" sz="quarter" idx="10"/>
          </p:nvPr>
        </p:nvSpPr>
        <p:spPr/>
        <p:txBody>
          <a:bodyPr/>
          <a:lstStyle/>
          <a:p>
            <a:fld id="{9C8FF4AC-F6A7-4059-A554-9883295A2BE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4638" y="0"/>
            <a:ext cx="2051050" cy="6597650"/>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68313" y="0"/>
            <a:ext cx="6003925" cy="6597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Slide Number Placeholder 3"/>
          <p:cNvSpPr>
            <a:spLocks noGrp="1"/>
          </p:cNvSpPr>
          <p:nvPr>
            <p:ph type="sldNum" sz="quarter" idx="10"/>
          </p:nvPr>
        </p:nvSpPr>
        <p:spPr/>
        <p:txBody>
          <a:bodyPr/>
          <a:lstStyle/>
          <a:p>
            <a:fld id="{9C8FF4AC-F6A7-4059-A554-9883295A2BE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2051050" y="0"/>
            <a:ext cx="6624638" cy="955675"/>
          </a:xfrm>
        </p:spPr>
        <p:txBody>
          <a:bodyPr/>
          <a:lstStyle>
            <a:lvl1pPr>
              <a:defRPr>
                <a:latin typeface="Open Sans Light"/>
              </a:defRPr>
            </a:lvl1pPr>
          </a:lstStyle>
          <a:p>
            <a:r>
              <a:rPr lang="en-US" dirty="0" smtClean="0"/>
              <a:t>Click to edit Master title style</a:t>
            </a:r>
            <a:endParaRPr lang="en-NZ" dirty="0"/>
          </a:p>
        </p:txBody>
      </p:sp>
      <p:sp>
        <p:nvSpPr>
          <p:cNvPr id="3" name="Content Placeholder 2"/>
          <p:cNvSpPr>
            <a:spLocks noGrp="1"/>
          </p:cNvSpPr>
          <p:nvPr>
            <p:ph sz="half" idx="1"/>
          </p:nvPr>
        </p:nvSpPr>
        <p:spPr>
          <a:xfrm>
            <a:off x="468313" y="1196975"/>
            <a:ext cx="8207375" cy="26241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68313" y="3973513"/>
            <a:ext cx="8207375" cy="26241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Slide Number Placeholder 4"/>
          <p:cNvSpPr>
            <a:spLocks noGrp="1"/>
          </p:cNvSpPr>
          <p:nvPr>
            <p:ph type="sldNum" sz="quarter" idx="10"/>
          </p:nvPr>
        </p:nvSpPr>
        <p:spPr/>
        <p:txBody>
          <a:bodyPr/>
          <a:lstStyle/>
          <a:p>
            <a:fld id="{9C8FF4AC-F6A7-4059-A554-9883295A2BE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51050" y="0"/>
            <a:ext cx="6624638" cy="955675"/>
          </a:xfrm>
        </p:spPr>
        <p:txBody>
          <a:bodyPr/>
          <a:lstStyle>
            <a:lvl1pPr>
              <a:defRPr>
                <a:latin typeface="Open Sans Light"/>
              </a:defRPr>
            </a:lvl1pPr>
          </a:lstStyle>
          <a:p>
            <a:r>
              <a:rPr lang="en-US" dirty="0" smtClean="0"/>
              <a:t>Click to edit Master title style</a:t>
            </a:r>
            <a:endParaRPr lang="en-NZ" dirty="0"/>
          </a:p>
        </p:txBody>
      </p:sp>
      <p:sp>
        <p:nvSpPr>
          <p:cNvPr id="3" name="Text Placeholder 2"/>
          <p:cNvSpPr>
            <a:spLocks noGrp="1"/>
          </p:cNvSpPr>
          <p:nvPr>
            <p:ph type="body" sz="half" idx="1"/>
          </p:nvPr>
        </p:nvSpPr>
        <p:spPr>
          <a:xfrm>
            <a:off x="468313" y="1196975"/>
            <a:ext cx="4027487" cy="5400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196975"/>
            <a:ext cx="4027488" cy="5400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Slide Number Placeholder 4"/>
          <p:cNvSpPr>
            <a:spLocks noGrp="1"/>
          </p:cNvSpPr>
          <p:nvPr>
            <p:ph type="sldNum" sz="quarter" idx="10"/>
          </p:nvPr>
        </p:nvSpPr>
        <p:spPr/>
        <p:txBody>
          <a:bodyPr/>
          <a:lstStyle/>
          <a:p>
            <a:fld id="{9C8FF4AC-F6A7-4059-A554-9883295A2BE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05280" y="132080"/>
            <a:ext cx="6039168" cy="945515"/>
          </a:xfrm>
        </p:spPr>
        <p:txBody>
          <a:bodyPr/>
          <a:lstStyle>
            <a:lvl1pPr>
              <a:defRPr sz="4000">
                <a:latin typeface="Open Sans Light"/>
              </a:defRPr>
            </a:lvl1pPr>
          </a:lstStyle>
          <a:p>
            <a:r>
              <a:rPr lang="en-US" dirty="0" smtClean="0"/>
              <a:t>Click to edit Master title style</a:t>
            </a:r>
            <a:endParaRPr lang="en-NZ" dirty="0"/>
          </a:p>
        </p:txBody>
      </p:sp>
      <p:sp>
        <p:nvSpPr>
          <p:cNvPr id="3" name="Content Placeholder 2"/>
          <p:cNvSpPr>
            <a:spLocks noGrp="1"/>
          </p:cNvSpPr>
          <p:nvPr>
            <p:ph idx="1"/>
          </p:nvPr>
        </p:nvSpPr>
        <p:spPr/>
        <p:txBody>
          <a:bodyPr>
            <a:normAutofit/>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dirty="0"/>
          </a:p>
        </p:txBody>
      </p:sp>
      <p:sp>
        <p:nvSpPr>
          <p:cNvPr id="4" name="Slide Number Placeholder 3"/>
          <p:cNvSpPr>
            <a:spLocks noGrp="1"/>
          </p:cNvSpPr>
          <p:nvPr>
            <p:ph type="sldNum" sz="quarter" idx="10"/>
          </p:nvPr>
        </p:nvSpPr>
        <p:spPr/>
        <p:txBody>
          <a:bodyPr/>
          <a:lstStyle/>
          <a:p>
            <a:fld id="{9C8FF4AC-F6A7-4059-A554-9883295A2BE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p>
            <a:fld id="{9C8FF4AC-F6A7-4059-A554-9883295A2BE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NZ" dirty="0"/>
          </a:p>
        </p:txBody>
      </p:sp>
      <p:sp>
        <p:nvSpPr>
          <p:cNvPr id="3" name="Content Placeholder 2"/>
          <p:cNvSpPr>
            <a:spLocks noGrp="1"/>
          </p:cNvSpPr>
          <p:nvPr>
            <p:ph sz="half" idx="1"/>
          </p:nvPr>
        </p:nvSpPr>
        <p:spPr>
          <a:xfrm>
            <a:off x="468313" y="1196975"/>
            <a:ext cx="4027487" cy="5400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196975"/>
            <a:ext cx="4027488" cy="5400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Slide Number Placeholder 4"/>
          <p:cNvSpPr>
            <a:spLocks noGrp="1"/>
          </p:cNvSpPr>
          <p:nvPr>
            <p:ph type="sldNum" sz="quarter" idx="10"/>
          </p:nvPr>
        </p:nvSpPr>
        <p:spPr/>
        <p:txBody>
          <a:bodyPr/>
          <a:lstStyle/>
          <a:p>
            <a:fld id="{9C8FF4AC-F6A7-4059-A554-9883295A2BE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51000" y="0"/>
            <a:ext cx="7213600" cy="1066800"/>
          </a:xfrm>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Slide Number Placeholder 6"/>
          <p:cNvSpPr>
            <a:spLocks noGrp="1"/>
          </p:cNvSpPr>
          <p:nvPr>
            <p:ph type="sldNum" sz="quarter" idx="10"/>
          </p:nvPr>
        </p:nvSpPr>
        <p:spPr/>
        <p:txBody>
          <a:bodyPr/>
          <a:lstStyle/>
          <a:p>
            <a:fld id="{9C8FF4AC-F6A7-4059-A554-9883295A2BE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Slide Number Placeholder 2"/>
          <p:cNvSpPr>
            <a:spLocks noGrp="1"/>
          </p:cNvSpPr>
          <p:nvPr>
            <p:ph type="sldNum" sz="quarter" idx="10"/>
          </p:nvPr>
        </p:nvSpPr>
        <p:spPr/>
        <p:txBody>
          <a:bodyPr/>
          <a:lstStyle/>
          <a:p>
            <a:fld id="{9C8FF4AC-F6A7-4059-A554-9883295A2BE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9C8FF4AC-F6A7-4059-A554-9883295A2BE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54200" y="0"/>
            <a:ext cx="6807200" cy="1066800"/>
          </a:xfrm>
        </p:spPr>
        <p:txBody>
          <a:bodyPr anchor="ctr"/>
          <a:lstStyle>
            <a:lvl1pPr algn="l">
              <a:defRPr sz="4000" b="0">
                <a:latin typeface="Open Sans Light"/>
              </a:defRPr>
            </a:lvl1pPr>
          </a:lstStyle>
          <a:p>
            <a:r>
              <a:rPr lang="en-US" dirty="0" smtClean="0"/>
              <a:t>Click to edit Master title style</a:t>
            </a:r>
            <a:endParaRPr lang="en-NZ" dirty="0"/>
          </a:p>
        </p:txBody>
      </p:sp>
      <p:sp>
        <p:nvSpPr>
          <p:cNvPr id="3" name="Content Placeholder 2"/>
          <p:cNvSpPr>
            <a:spLocks noGrp="1"/>
          </p:cNvSpPr>
          <p:nvPr>
            <p:ph idx="1"/>
          </p:nvPr>
        </p:nvSpPr>
        <p:spPr>
          <a:xfrm>
            <a:off x="3575050" y="1460500"/>
            <a:ext cx="5111750" cy="46656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p>
            <a:fld id="{9C8FF4AC-F6A7-4059-A554-9883295A2BE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NZ"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p>
            <a:fld id="{9C8FF4AC-F6A7-4059-A554-9883295A2BE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8" name="Rectangle 6"/>
          <p:cNvSpPr>
            <a:spLocks noChangeArrowheads="1"/>
          </p:cNvSpPr>
          <p:nvPr/>
        </p:nvSpPr>
        <p:spPr bwMode="auto">
          <a:xfrm>
            <a:off x="1619250" y="0"/>
            <a:ext cx="6000750" cy="1057275"/>
          </a:xfrm>
          <a:prstGeom prst="rect">
            <a:avLst/>
          </a:prstGeom>
          <a:gradFill rotWithShape="0">
            <a:gsLst>
              <a:gs pos="0">
                <a:srgbClr val="FEC20F"/>
              </a:gs>
              <a:gs pos="100000">
                <a:schemeClr val="bg1"/>
              </a:gs>
            </a:gsLst>
            <a:lin ang="0" scaled="1"/>
          </a:gradFill>
          <a:ln w="9525">
            <a:noFill/>
            <a:miter lim="800000"/>
            <a:headEnd/>
            <a:tailEnd/>
          </a:ln>
        </p:spPr>
        <p:txBody>
          <a:bodyPr/>
          <a:lstStyle/>
          <a:p>
            <a:pPr>
              <a:defRPr/>
            </a:pPr>
            <a:endParaRPr lang="en-US" sz="2400" dirty="0">
              <a:latin typeface="Times New Roman" pitchFamily="18" charset="0"/>
            </a:endParaRPr>
          </a:p>
        </p:txBody>
      </p:sp>
      <p:sp>
        <p:nvSpPr>
          <p:cNvPr id="803843" name="Rectangle 14"/>
          <p:cNvSpPr>
            <a:spLocks noGrp="1" noChangeArrowheads="1"/>
          </p:cNvSpPr>
          <p:nvPr>
            <p:ph type="title"/>
          </p:nvPr>
        </p:nvSpPr>
        <p:spPr bwMode="auto">
          <a:xfrm>
            <a:off x="1885950" y="81280"/>
            <a:ext cx="5642610" cy="89407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GB" dirty="0" smtClean="0"/>
          </a:p>
        </p:txBody>
      </p:sp>
      <p:sp>
        <p:nvSpPr>
          <p:cNvPr id="803844" name="Rectangle 15"/>
          <p:cNvSpPr>
            <a:spLocks noGrp="1" noChangeArrowheads="1"/>
          </p:cNvSpPr>
          <p:nvPr>
            <p:ph type="body" idx="1"/>
          </p:nvPr>
        </p:nvSpPr>
        <p:spPr bwMode="auto">
          <a:xfrm>
            <a:off x="468313" y="1196975"/>
            <a:ext cx="8207375" cy="54006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pic>
        <p:nvPicPr>
          <p:cNvPr id="803845" name="Picture 55"/>
          <p:cNvPicPr>
            <a:picLocks noChangeAspect="1" noChangeArrowheads="1"/>
          </p:cNvPicPr>
          <p:nvPr/>
        </p:nvPicPr>
        <p:blipFill>
          <a:blip r:embed="rId15" cstate="print"/>
          <a:srcRect/>
          <a:stretch>
            <a:fillRect/>
          </a:stretch>
        </p:blipFill>
        <p:spPr bwMode="auto">
          <a:xfrm>
            <a:off x="0" y="0"/>
            <a:ext cx="1619250" cy="1060450"/>
          </a:xfrm>
          <a:prstGeom prst="rect">
            <a:avLst/>
          </a:prstGeom>
          <a:noFill/>
          <a:ln w="9525">
            <a:noFill/>
            <a:miter lim="800000"/>
            <a:headEnd/>
            <a:tailEnd/>
          </a:ln>
        </p:spPr>
      </p:pic>
      <p:sp>
        <p:nvSpPr>
          <p:cNvPr id="2"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8FF4AC-F6A7-4059-A554-9883295A2BE7}" type="slidenum">
              <a:rPr lang="en-US" smtClean="0"/>
              <a:t>‹#›</a:t>
            </a:fld>
            <a:endParaRPr lang="en-US"/>
          </a:p>
        </p:txBody>
      </p:sp>
      <p:pic>
        <p:nvPicPr>
          <p:cNvPr id="1026" name="Picture 2" descr="C:\Users\losigna\AppData\Local\Microsoft\Windows\Temporary Internet Files\Content.Outlook\SYCNONZC\WHO_WPRO_BLUE%20logo_jpg.jpg"/>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7620000" y="233362"/>
            <a:ext cx="1524000" cy="59055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7" r:id="rId1"/>
    <p:sldLayoutId id="2147483666" r:id="rId2"/>
    <p:sldLayoutId id="2147483665" r:id="rId3"/>
    <p:sldLayoutId id="2147483664" r:id="rId4"/>
    <p:sldLayoutId id="2147483663" r:id="rId5"/>
    <p:sldLayoutId id="2147483662" r:id="rId6"/>
    <p:sldLayoutId id="2147483661" r:id="rId7"/>
    <p:sldLayoutId id="2147483660" r:id="rId8"/>
    <p:sldLayoutId id="2147483659" r:id="rId9"/>
    <p:sldLayoutId id="2147483658" r:id="rId10"/>
    <p:sldLayoutId id="2147483657" r:id="rId11"/>
    <p:sldLayoutId id="2147483656" r:id="rId12"/>
    <p:sldLayoutId id="2147483655" r:id="rId13"/>
  </p:sldLayoutIdLst>
  <p:timing>
    <p:tnLst>
      <p:par>
        <p:cTn id="1" dur="indefinite" restart="never" nodeType="tmRoot"/>
      </p:par>
    </p:tnLst>
  </p:timing>
  <p:hf hdr="0" ftr="0" dt="0"/>
  <p:txStyles>
    <p:titleStyle>
      <a:lvl1pPr algn="l" rtl="0" eaLnBrk="1" fontAlgn="base" hangingPunct="1">
        <a:spcBef>
          <a:spcPct val="0"/>
        </a:spcBef>
        <a:spcAft>
          <a:spcPct val="0"/>
        </a:spcAft>
        <a:defRPr sz="3600" b="0" i="0" baseline="0">
          <a:solidFill>
            <a:schemeClr val="tx1"/>
          </a:solidFill>
          <a:latin typeface="Open Sans Light"/>
          <a:ea typeface="+mj-ea"/>
          <a:cs typeface="+mj-cs"/>
        </a:defRPr>
      </a:lvl1pPr>
      <a:lvl2pPr algn="l" rtl="0" eaLnBrk="1" fontAlgn="base" hangingPunct="1">
        <a:spcBef>
          <a:spcPct val="0"/>
        </a:spcBef>
        <a:spcAft>
          <a:spcPct val="0"/>
        </a:spcAft>
        <a:defRPr sz="4000">
          <a:solidFill>
            <a:srgbClr val="0E4D96"/>
          </a:solidFill>
          <a:latin typeface="Arial" charset="0"/>
        </a:defRPr>
      </a:lvl2pPr>
      <a:lvl3pPr algn="l" rtl="0" eaLnBrk="1" fontAlgn="base" hangingPunct="1">
        <a:spcBef>
          <a:spcPct val="0"/>
        </a:spcBef>
        <a:spcAft>
          <a:spcPct val="0"/>
        </a:spcAft>
        <a:defRPr sz="4000">
          <a:solidFill>
            <a:srgbClr val="0E4D96"/>
          </a:solidFill>
          <a:latin typeface="Arial" charset="0"/>
        </a:defRPr>
      </a:lvl3pPr>
      <a:lvl4pPr algn="l" rtl="0" eaLnBrk="1" fontAlgn="base" hangingPunct="1">
        <a:spcBef>
          <a:spcPct val="0"/>
        </a:spcBef>
        <a:spcAft>
          <a:spcPct val="0"/>
        </a:spcAft>
        <a:defRPr sz="4000">
          <a:solidFill>
            <a:srgbClr val="0E4D96"/>
          </a:solidFill>
          <a:latin typeface="Arial" charset="0"/>
        </a:defRPr>
      </a:lvl4pPr>
      <a:lvl5pPr algn="l" rtl="0" eaLnBrk="1" fontAlgn="base" hangingPunct="1">
        <a:spcBef>
          <a:spcPct val="0"/>
        </a:spcBef>
        <a:spcAft>
          <a:spcPct val="0"/>
        </a:spcAft>
        <a:defRPr sz="4000">
          <a:solidFill>
            <a:srgbClr val="0E4D96"/>
          </a:solidFill>
          <a:latin typeface="Arial" charset="0"/>
        </a:defRPr>
      </a:lvl5pPr>
      <a:lvl6pPr marL="457200" algn="l" rtl="0" eaLnBrk="1" fontAlgn="base" hangingPunct="1">
        <a:spcBef>
          <a:spcPct val="0"/>
        </a:spcBef>
        <a:spcAft>
          <a:spcPct val="0"/>
        </a:spcAft>
        <a:defRPr sz="4400">
          <a:solidFill>
            <a:srgbClr val="0E4D96"/>
          </a:solidFill>
          <a:latin typeface="Arial" charset="0"/>
        </a:defRPr>
      </a:lvl6pPr>
      <a:lvl7pPr marL="914400" algn="l" rtl="0" eaLnBrk="1" fontAlgn="base" hangingPunct="1">
        <a:spcBef>
          <a:spcPct val="0"/>
        </a:spcBef>
        <a:spcAft>
          <a:spcPct val="0"/>
        </a:spcAft>
        <a:defRPr sz="4400">
          <a:solidFill>
            <a:srgbClr val="0E4D96"/>
          </a:solidFill>
          <a:latin typeface="Arial" charset="0"/>
        </a:defRPr>
      </a:lvl7pPr>
      <a:lvl8pPr marL="1371600" algn="l" rtl="0" eaLnBrk="1" fontAlgn="base" hangingPunct="1">
        <a:spcBef>
          <a:spcPct val="0"/>
        </a:spcBef>
        <a:spcAft>
          <a:spcPct val="0"/>
        </a:spcAft>
        <a:defRPr sz="4400">
          <a:solidFill>
            <a:srgbClr val="0E4D96"/>
          </a:solidFill>
          <a:latin typeface="Arial" charset="0"/>
        </a:defRPr>
      </a:lvl8pPr>
      <a:lvl9pPr marL="1828800" algn="l" rtl="0" eaLnBrk="1" fontAlgn="base" hangingPunct="1">
        <a:spcBef>
          <a:spcPct val="0"/>
        </a:spcBef>
        <a:spcAft>
          <a:spcPct val="0"/>
        </a:spcAft>
        <a:defRPr sz="4400">
          <a:solidFill>
            <a:srgbClr val="0E4D96"/>
          </a:solidFill>
          <a:latin typeface="Arial" charset="0"/>
        </a:defRPr>
      </a:lvl9pPr>
    </p:titleStyle>
    <p:bodyStyle>
      <a:lvl1pPr marL="342900" indent="-342900" algn="l" rtl="0" eaLnBrk="1" fontAlgn="base" hangingPunct="1">
        <a:spcBef>
          <a:spcPct val="20000"/>
        </a:spcBef>
        <a:spcAft>
          <a:spcPct val="0"/>
        </a:spcAft>
        <a:buClrTx/>
        <a:buSzPct val="75000"/>
        <a:buFont typeface="Arial" panose="020B0604020202020204" pitchFamily="34" charset="0"/>
        <a:buChar char="•"/>
        <a:defRPr sz="3200">
          <a:solidFill>
            <a:schemeClr val="tx1"/>
          </a:solidFill>
          <a:latin typeface="Calibri" panose="020F0502020204030204" pitchFamily="34" charset="0"/>
          <a:ea typeface="+mn-ea"/>
          <a:cs typeface="+mn-cs"/>
        </a:defRPr>
      </a:lvl1pPr>
      <a:lvl2pPr marL="742950" indent="-285750" algn="l" rtl="0" eaLnBrk="1" fontAlgn="base" hangingPunct="1">
        <a:spcBef>
          <a:spcPct val="20000"/>
        </a:spcBef>
        <a:spcAft>
          <a:spcPct val="0"/>
        </a:spcAft>
        <a:buClrTx/>
        <a:buSzPct val="80000"/>
        <a:buFont typeface="Calibri" panose="020F0502020204030204" pitchFamily="34" charset="0"/>
        <a:buChar char="-"/>
        <a:defRPr sz="2800">
          <a:solidFill>
            <a:schemeClr val="tx1"/>
          </a:solidFill>
          <a:latin typeface="Calibri" panose="020F0502020204030204" pitchFamily="34" charset="0"/>
        </a:defRPr>
      </a:lvl2pPr>
      <a:lvl3pPr marL="1143000" indent="-228600" algn="l" rtl="0" eaLnBrk="1" fontAlgn="base" hangingPunct="1">
        <a:spcBef>
          <a:spcPct val="20000"/>
        </a:spcBef>
        <a:spcAft>
          <a:spcPct val="0"/>
        </a:spcAft>
        <a:buClrTx/>
        <a:buSzPct val="65000"/>
        <a:buFont typeface="Arial" panose="020B0604020202020204" pitchFamily="34" charset="0"/>
        <a:buChar char="•"/>
        <a:defRPr sz="2400">
          <a:solidFill>
            <a:schemeClr val="tx1"/>
          </a:solidFill>
          <a:latin typeface="Calibri" panose="020F0502020204030204" pitchFamily="34" charset="0"/>
        </a:defRPr>
      </a:lvl3pPr>
      <a:lvl4pPr marL="1600200" indent="-228600" algn="l" rtl="0" eaLnBrk="1" fontAlgn="base" hangingPunct="1">
        <a:spcBef>
          <a:spcPct val="20000"/>
        </a:spcBef>
        <a:spcAft>
          <a:spcPct val="0"/>
        </a:spcAft>
        <a:buClrTx/>
        <a:buSzPct val="70000"/>
        <a:buFont typeface="Calibri" panose="020F0502020204030204" pitchFamily="34" charset="0"/>
        <a:buChar char="-"/>
        <a:defRPr sz="2000">
          <a:solidFill>
            <a:schemeClr val="tx1"/>
          </a:solidFill>
          <a:latin typeface="Calibri" panose="020F0502020204030204" pitchFamily="34" charset="0"/>
        </a:defRPr>
      </a:lvl4pPr>
      <a:lvl5pPr marL="2057400" indent="-228600" algn="l" rtl="0" eaLnBrk="1" fontAlgn="base" hangingPunct="1">
        <a:spcBef>
          <a:spcPct val="20000"/>
        </a:spcBef>
        <a:spcAft>
          <a:spcPct val="0"/>
        </a:spcAft>
        <a:buClrTx/>
        <a:buFont typeface="Arial" panose="020B0604020202020204" pitchFamily="34" charset="0"/>
        <a:buChar char="•"/>
        <a:defRPr sz="2000">
          <a:solidFill>
            <a:schemeClr val="tx1"/>
          </a:solidFill>
          <a:latin typeface="Calibri" panose="020F0502020204030204" pitchFamily="34" charset="0"/>
        </a:defRPr>
      </a:lvl5pPr>
      <a:lvl6pPr marL="2514600" indent="-228600" algn="l" rtl="0" eaLnBrk="1" fontAlgn="base" hangingPunct="1">
        <a:spcBef>
          <a:spcPct val="20000"/>
        </a:spcBef>
        <a:spcAft>
          <a:spcPct val="0"/>
        </a:spcAft>
        <a:buClr>
          <a:srgbClr val="0E4D96"/>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rgbClr val="0E4D96"/>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rgbClr val="0E4D96"/>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rgbClr val="0E4D96"/>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68400" y="2489200"/>
            <a:ext cx="5829300" cy="1384995"/>
          </a:xfrm>
          <a:prstGeom prst="rect">
            <a:avLst/>
          </a:prstGeom>
          <a:noFill/>
        </p:spPr>
        <p:txBody>
          <a:bodyPr wrap="square" rtlCol="0">
            <a:spAutoFit/>
          </a:bodyPr>
          <a:lstStyle/>
          <a:p>
            <a:r>
              <a:rPr lang="en-AU" altLang="en-US" sz="2800" i="1" dirty="0" smtClean="0">
                <a:ea typeface="ＭＳ Ｐゴシック" pitchFamily="34" charset="-128"/>
              </a:rPr>
              <a:t>5a. The role of Government in </a:t>
            </a:r>
            <a:r>
              <a:rPr lang="en-AU" altLang="en-US" sz="2800" i="1" dirty="0" err="1" smtClean="0">
                <a:ea typeface="ＭＳ Ｐゴシック" pitchFamily="34" charset="-128"/>
              </a:rPr>
              <a:t>HiAP</a:t>
            </a:r>
            <a:r>
              <a:rPr lang="en-AU" altLang="en-US" sz="2800" i="1" dirty="0" smtClean="0">
                <a:ea typeface="ＭＳ Ｐゴシック" pitchFamily="34" charset="-128"/>
              </a:rPr>
              <a:t>: An </a:t>
            </a:r>
            <a:r>
              <a:rPr lang="en-AU" altLang="en-US" sz="2800" i="1" dirty="0">
                <a:ea typeface="ＭＳ Ｐゴシック" pitchFamily="34" charset="-128"/>
              </a:rPr>
              <a:t>introduction to </a:t>
            </a:r>
            <a:r>
              <a:rPr lang="en-AU" altLang="en-US" sz="2800" i="1" dirty="0" smtClean="0">
                <a:ea typeface="ＭＳ Ｐゴシック" pitchFamily="34" charset="-128"/>
              </a:rPr>
              <a:t>the mechanisms of HiAP</a:t>
            </a:r>
            <a:endParaRPr lang="en-US" sz="2800" dirty="0">
              <a:latin typeface="Open Sans Light"/>
            </a:endParaRPr>
          </a:p>
        </p:txBody>
      </p:sp>
      <p:sp>
        <p:nvSpPr>
          <p:cNvPr id="4" name="TextBox 3"/>
          <p:cNvSpPr txBox="1"/>
          <p:nvPr/>
        </p:nvSpPr>
        <p:spPr>
          <a:xfrm>
            <a:off x="1193800" y="3787120"/>
            <a:ext cx="5829300" cy="523220"/>
          </a:xfrm>
          <a:prstGeom prst="rect">
            <a:avLst/>
          </a:prstGeom>
          <a:noFill/>
        </p:spPr>
        <p:txBody>
          <a:bodyPr wrap="square" rtlCol="0">
            <a:spAutoFit/>
          </a:bodyPr>
          <a:lstStyle/>
          <a:p>
            <a:r>
              <a:rPr lang="en-NZ" sz="2800" dirty="0" smtClean="0">
                <a:latin typeface="Open Sans Light"/>
              </a:rPr>
              <a:t>Rob Quigley</a:t>
            </a:r>
            <a:endParaRPr lang="en-US" sz="2800" dirty="0">
              <a:latin typeface="Open Sans Light"/>
            </a:endParaRPr>
          </a:p>
        </p:txBody>
      </p:sp>
      <p:sp>
        <p:nvSpPr>
          <p:cNvPr id="5" name="TextBox 4"/>
          <p:cNvSpPr txBox="1"/>
          <p:nvPr/>
        </p:nvSpPr>
        <p:spPr>
          <a:xfrm>
            <a:off x="241300" y="317500"/>
            <a:ext cx="5829300" cy="369332"/>
          </a:xfrm>
          <a:prstGeom prst="rect">
            <a:avLst/>
          </a:prstGeom>
          <a:noFill/>
        </p:spPr>
        <p:txBody>
          <a:bodyPr wrap="square" rtlCol="0">
            <a:spAutoFit/>
          </a:bodyPr>
          <a:lstStyle/>
          <a:p>
            <a:r>
              <a:rPr lang="en-NZ" dirty="0" smtClean="0">
                <a:solidFill>
                  <a:srgbClr val="0070C0"/>
                </a:solidFill>
                <a:latin typeface="Open Sans Light"/>
              </a:rPr>
              <a:t>Health in All Policies</a:t>
            </a:r>
            <a:endParaRPr lang="en-US" dirty="0">
              <a:solidFill>
                <a:srgbClr val="0070C0"/>
              </a:solidFill>
              <a:latin typeface="Open Sans Light"/>
            </a:endParaRPr>
          </a:p>
        </p:txBody>
      </p:sp>
      <p:pic>
        <p:nvPicPr>
          <p:cNvPr id="6" name="Picture 2" descr="C:\Users\losigna\AppData\Local\Microsoft\Windows\Temporary Internet Files\Content.Outlook\SYCNONZC\WHO_WPRO_BLUE%20logo_jp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73119" y="919479"/>
            <a:ext cx="2387601" cy="92519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NZ" altLang="en-US" sz="3200" dirty="0">
                <a:ea typeface="ＭＳ Ｐゴシック" pitchFamily="34" charset="-128"/>
              </a:rPr>
              <a:t>SIA definition</a:t>
            </a:r>
          </a:p>
        </p:txBody>
      </p:sp>
      <p:sp>
        <p:nvSpPr>
          <p:cNvPr id="13315" name="Content Placeholder 2"/>
          <p:cNvSpPr>
            <a:spLocks noGrp="1"/>
          </p:cNvSpPr>
          <p:nvPr>
            <p:ph idx="1"/>
          </p:nvPr>
        </p:nvSpPr>
        <p:spPr/>
        <p:txBody>
          <a:bodyPr/>
          <a:lstStyle/>
          <a:p>
            <a:pPr marL="0" indent="0">
              <a:buFontTx/>
              <a:buNone/>
            </a:pPr>
            <a:r>
              <a:rPr lang="en-NZ" altLang="en-US" sz="2800" i="1" smtClean="0">
                <a:ea typeface="ＭＳ Ｐゴシック" pitchFamily="34" charset="-128"/>
              </a:rPr>
              <a:t>The processes of analysing, monitoring and managing the intended and unintended social consequences, both positive and negative, of planned interventions (policies, programs, plans, projects) and any social change processes invoked by those interventions. Its primary purpose is to bring about a more sustainable and equitable biophysical and human environment.</a:t>
            </a:r>
          </a:p>
          <a:p>
            <a:pPr marL="0" indent="0" algn="r">
              <a:buFontTx/>
              <a:buNone/>
            </a:pPr>
            <a:r>
              <a:rPr lang="en-NZ" altLang="en-US" sz="1400" i="1" smtClean="0">
                <a:ea typeface="ＭＳ Ｐゴシック" pitchFamily="34" charset="-128"/>
              </a:rPr>
              <a:t>IAIA, 2013</a:t>
            </a:r>
          </a:p>
        </p:txBody>
      </p:sp>
    </p:spTree>
    <p:extLst>
      <p:ext uri="{BB962C8B-B14F-4D97-AF65-F5344CB8AC3E}">
        <p14:creationId xmlns:p14="http://schemas.microsoft.com/office/powerpoint/2010/main" val="21395557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69"/>
          <p:cNvSpPr>
            <a:spLocks noChangeArrowheads="1"/>
          </p:cNvSpPr>
          <p:nvPr/>
        </p:nvSpPr>
        <p:spPr bwMode="auto">
          <a:xfrm>
            <a:off x="38100" y="2203450"/>
            <a:ext cx="1200150" cy="1114425"/>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1100" b="1"/>
              <a:t>Introduction of market-related rents for state housing</a:t>
            </a:r>
            <a:endParaRPr lang="en-US" altLang="en-US" sz="1800"/>
          </a:p>
        </p:txBody>
      </p:sp>
      <p:sp>
        <p:nvSpPr>
          <p:cNvPr id="14339" name="AutoShape 68"/>
          <p:cNvSpPr>
            <a:spLocks noChangeArrowheads="1"/>
          </p:cNvSpPr>
          <p:nvPr/>
        </p:nvSpPr>
        <p:spPr bwMode="auto">
          <a:xfrm>
            <a:off x="1390650" y="1308100"/>
            <a:ext cx="1154113" cy="703263"/>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1100"/>
              <a:t>Housing insecurity</a:t>
            </a:r>
            <a:endParaRPr lang="en-US" altLang="en-US" sz="1800"/>
          </a:p>
        </p:txBody>
      </p:sp>
      <p:sp>
        <p:nvSpPr>
          <p:cNvPr id="14340" name="AutoShape 67"/>
          <p:cNvSpPr>
            <a:spLocks noChangeArrowheads="1"/>
          </p:cNvSpPr>
          <p:nvPr/>
        </p:nvSpPr>
        <p:spPr bwMode="auto">
          <a:xfrm>
            <a:off x="1644650" y="2430463"/>
            <a:ext cx="1052513" cy="534987"/>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1100"/>
              <a:t>Higher rents for tenants</a:t>
            </a:r>
            <a:endParaRPr lang="en-US" altLang="en-US" sz="1800"/>
          </a:p>
        </p:txBody>
      </p:sp>
      <p:sp>
        <p:nvSpPr>
          <p:cNvPr id="14341" name="AutoShape 66"/>
          <p:cNvSpPr>
            <a:spLocks noChangeArrowheads="1"/>
          </p:cNvSpPr>
          <p:nvPr/>
        </p:nvSpPr>
        <p:spPr bwMode="auto">
          <a:xfrm>
            <a:off x="1390650" y="138113"/>
            <a:ext cx="1192213" cy="912812"/>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1100"/>
              <a:t>Increase in people living in substandard housing</a:t>
            </a:r>
            <a:endParaRPr lang="en-US" altLang="en-US" sz="1800"/>
          </a:p>
        </p:txBody>
      </p:sp>
      <p:sp>
        <p:nvSpPr>
          <p:cNvPr id="14342" name="AutoShape 65"/>
          <p:cNvSpPr>
            <a:spLocks noChangeArrowheads="1"/>
          </p:cNvSpPr>
          <p:nvPr/>
        </p:nvSpPr>
        <p:spPr bwMode="auto">
          <a:xfrm>
            <a:off x="2820988" y="1263650"/>
            <a:ext cx="1268412" cy="698500"/>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1100"/>
              <a:t>Increased Stress</a:t>
            </a:r>
            <a:endParaRPr lang="en-US" altLang="en-US" sz="1800"/>
          </a:p>
        </p:txBody>
      </p:sp>
      <p:sp>
        <p:nvSpPr>
          <p:cNvPr id="14343" name="AutoShape 64"/>
          <p:cNvSpPr>
            <a:spLocks noChangeArrowheads="1"/>
          </p:cNvSpPr>
          <p:nvPr/>
        </p:nvSpPr>
        <p:spPr bwMode="auto">
          <a:xfrm>
            <a:off x="2544763" y="3209925"/>
            <a:ext cx="1333500" cy="461963"/>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1100"/>
              <a:t>Overcrowding</a:t>
            </a:r>
            <a:endParaRPr lang="en-US" altLang="en-US" sz="1800"/>
          </a:p>
        </p:txBody>
      </p:sp>
      <p:sp>
        <p:nvSpPr>
          <p:cNvPr id="14344" name="AutoShape 63"/>
          <p:cNvSpPr>
            <a:spLocks noChangeArrowheads="1"/>
          </p:cNvSpPr>
          <p:nvPr/>
        </p:nvSpPr>
        <p:spPr bwMode="auto">
          <a:xfrm>
            <a:off x="1671638" y="4305300"/>
            <a:ext cx="1381125" cy="519113"/>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1100"/>
              <a:t>More frequent family relocation</a:t>
            </a:r>
            <a:endParaRPr lang="en-US" altLang="en-US" sz="1800"/>
          </a:p>
        </p:txBody>
      </p:sp>
      <p:sp>
        <p:nvSpPr>
          <p:cNvPr id="14345" name="AutoShape 62"/>
          <p:cNvSpPr>
            <a:spLocks noChangeArrowheads="1"/>
          </p:cNvSpPr>
          <p:nvPr/>
        </p:nvSpPr>
        <p:spPr bwMode="auto">
          <a:xfrm>
            <a:off x="3381375" y="4305300"/>
            <a:ext cx="1562100" cy="701675"/>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1100"/>
              <a:t>Loss of educational consistency for children</a:t>
            </a:r>
            <a:endParaRPr lang="en-US" altLang="en-US" sz="1800"/>
          </a:p>
        </p:txBody>
      </p:sp>
      <p:sp>
        <p:nvSpPr>
          <p:cNvPr id="14346" name="AutoShape 61"/>
          <p:cNvSpPr>
            <a:spLocks noChangeArrowheads="1"/>
          </p:cNvSpPr>
          <p:nvPr/>
        </p:nvSpPr>
        <p:spPr bwMode="auto">
          <a:xfrm>
            <a:off x="3052763" y="33338"/>
            <a:ext cx="1254125" cy="836612"/>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1100"/>
              <a:t>Increase in people living in damp and cold conditions</a:t>
            </a:r>
            <a:endParaRPr lang="en-US" altLang="en-US" sz="1800"/>
          </a:p>
        </p:txBody>
      </p:sp>
      <p:sp>
        <p:nvSpPr>
          <p:cNvPr id="14347" name="AutoShape 60"/>
          <p:cNvSpPr>
            <a:spLocks noChangeArrowheads="1"/>
          </p:cNvSpPr>
          <p:nvPr/>
        </p:nvSpPr>
        <p:spPr bwMode="auto">
          <a:xfrm>
            <a:off x="4487863" y="1308100"/>
            <a:ext cx="1712912" cy="887413"/>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1100"/>
              <a:t>Decrease in self-esteem / loss of sense of self control &amp; ability to care for oneself</a:t>
            </a:r>
            <a:endParaRPr lang="en-US" altLang="en-US" sz="1800"/>
          </a:p>
        </p:txBody>
      </p:sp>
      <p:sp>
        <p:nvSpPr>
          <p:cNvPr id="14348" name="AutoShape 59"/>
          <p:cNvSpPr>
            <a:spLocks noChangeArrowheads="1"/>
          </p:cNvSpPr>
          <p:nvPr/>
        </p:nvSpPr>
        <p:spPr bwMode="auto">
          <a:xfrm>
            <a:off x="4316413" y="3209925"/>
            <a:ext cx="1989137" cy="638175"/>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1100"/>
              <a:t>Increase in infectious disease eg, meningococcal disease</a:t>
            </a:r>
            <a:endParaRPr lang="en-US" altLang="en-US" sz="1800"/>
          </a:p>
        </p:txBody>
      </p:sp>
      <p:cxnSp>
        <p:nvCxnSpPr>
          <p:cNvPr id="14349" name="AutoShape 58"/>
          <p:cNvCxnSpPr>
            <a:cxnSpLocks noChangeShapeType="1"/>
          </p:cNvCxnSpPr>
          <p:nvPr/>
        </p:nvCxnSpPr>
        <p:spPr bwMode="auto">
          <a:xfrm>
            <a:off x="1238250" y="2606675"/>
            <a:ext cx="40640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4350" name="AutoShape 57"/>
          <p:cNvCxnSpPr>
            <a:cxnSpLocks noChangeShapeType="1"/>
          </p:cNvCxnSpPr>
          <p:nvPr/>
        </p:nvCxnSpPr>
        <p:spPr bwMode="auto">
          <a:xfrm flipV="1">
            <a:off x="1970088" y="2016125"/>
            <a:ext cx="0" cy="411163"/>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4351" name="AutoShape 56"/>
          <p:cNvCxnSpPr>
            <a:cxnSpLocks noChangeShapeType="1"/>
          </p:cNvCxnSpPr>
          <p:nvPr/>
        </p:nvCxnSpPr>
        <p:spPr bwMode="auto">
          <a:xfrm flipV="1">
            <a:off x="1752600" y="1058863"/>
            <a:ext cx="0" cy="24606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4352" name="AutoShape 55"/>
          <p:cNvCxnSpPr>
            <a:cxnSpLocks noChangeShapeType="1"/>
          </p:cNvCxnSpPr>
          <p:nvPr/>
        </p:nvCxnSpPr>
        <p:spPr bwMode="auto">
          <a:xfrm>
            <a:off x="2582863" y="444500"/>
            <a:ext cx="46990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4353" name="AutoShape 54"/>
          <p:cNvCxnSpPr>
            <a:cxnSpLocks noChangeShapeType="1"/>
          </p:cNvCxnSpPr>
          <p:nvPr/>
        </p:nvCxnSpPr>
        <p:spPr bwMode="auto">
          <a:xfrm>
            <a:off x="2565400" y="1644650"/>
            <a:ext cx="255588"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4354" name="AutoShape 53"/>
          <p:cNvCxnSpPr>
            <a:cxnSpLocks noChangeShapeType="1"/>
          </p:cNvCxnSpPr>
          <p:nvPr/>
        </p:nvCxnSpPr>
        <p:spPr bwMode="auto">
          <a:xfrm>
            <a:off x="4089400" y="1644650"/>
            <a:ext cx="398463"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4355" name="AutoShape 52"/>
          <p:cNvCxnSpPr>
            <a:cxnSpLocks noChangeShapeType="1"/>
          </p:cNvCxnSpPr>
          <p:nvPr/>
        </p:nvCxnSpPr>
        <p:spPr bwMode="auto">
          <a:xfrm>
            <a:off x="4306888" y="444500"/>
            <a:ext cx="2295525"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4356" name="AutoShape 51"/>
          <p:cNvCxnSpPr>
            <a:cxnSpLocks noChangeShapeType="1"/>
          </p:cNvCxnSpPr>
          <p:nvPr/>
        </p:nvCxnSpPr>
        <p:spPr bwMode="auto">
          <a:xfrm>
            <a:off x="2005013" y="2970213"/>
            <a:ext cx="539750" cy="41910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4357" name="AutoShape 50"/>
          <p:cNvCxnSpPr>
            <a:cxnSpLocks noChangeShapeType="1"/>
          </p:cNvCxnSpPr>
          <p:nvPr/>
        </p:nvCxnSpPr>
        <p:spPr bwMode="auto">
          <a:xfrm>
            <a:off x="3917950" y="3489325"/>
            <a:ext cx="388938"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4358" name="AutoShape 49"/>
          <p:cNvCxnSpPr>
            <a:cxnSpLocks noChangeShapeType="1"/>
          </p:cNvCxnSpPr>
          <p:nvPr/>
        </p:nvCxnSpPr>
        <p:spPr bwMode="auto">
          <a:xfrm flipH="1">
            <a:off x="942975" y="2970213"/>
            <a:ext cx="1062038" cy="212407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4359" name="AutoShape 48"/>
          <p:cNvCxnSpPr>
            <a:cxnSpLocks noChangeShapeType="1"/>
          </p:cNvCxnSpPr>
          <p:nvPr/>
        </p:nvCxnSpPr>
        <p:spPr bwMode="auto">
          <a:xfrm>
            <a:off x="3052763" y="4606925"/>
            <a:ext cx="327025"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4360" name="AutoShape 47"/>
          <p:cNvSpPr>
            <a:spLocks noChangeArrowheads="1"/>
          </p:cNvSpPr>
          <p:nvPr/>
        </p:nvSpPr>
        <p:spPr bwMode="auto">
          <a:xfrm>
            <a:off x="2971800" y="2292350"/>
            <a:ext cx="1516063" cy="588963"/>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1100"/>
              <a:t>Reduced disposable income</a:t>
            </a:r>
            <a:endParaRPr lang="en-US" altLang="en-US" sz="1800"/>
          </a:p>
        </p:txBody>
      </p:sp>
      <p:sp>
        <p:nvSpPr>
          <p:cNvPr id="14361" name="AutoShape 46"/>
          <p:cNvSpPr>
            <a:spLocks noChangeArrowheads="1"/>
          </p:cNvSpPr>
          <p:nvPr/>
        </p:nvSpPr>
        <p:spPr bwMode="auto">
          <a:xfrm>
            <a:off x="5191125" y="2327275"/>
            <a:ext cx="1114425" cy="708025"/>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1100"/>
              <a:t>Reduced access to health care</a:t>
            </a:r>
            <a:endParaRPr lang="en-US" altLang="en-US" sz="1800"/>
          </a:p>
        </p:txBody>
      </p:sp>
      <p:cxnSp>
        <p:nvCxnSpPr>
          <p:cNvPr id="14362" name="AutoShape 45"/>
          <p:cNvCxnSpPr>
            <a:cxnSpLocks noChangeShapeType="1"/>
          </p:cNvCxnSpPr>
          <p:nvPr/>
        </p:nvCxnSpPr>
        <p:spPr bwMode="auto">
          <a:xfrm>
            <a:off x="4487863" y="2606675"/>
            <a:ext cx="703262"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4363" name="AutoShape 44"/>
          <p:cNvSpPr>
            <a:spLocks noChangeArrowheads="1"/>
          </p:cNvSpPr>
          <p:nvPr/>
        </p:nvSpPr>
        <p:spPr bwMode="auto">
          <a:xfrm>
            <a:off x="7058025" y="2327275"/>
            <a:ext cx="914400" cy="701675"/>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1100"/>
              <a:t>Poorer health outcomes</a:t>
            </a:r>
            <a:endParaRPr lang="en-US" altLang="en-US" sz="1800"/>
          </a:p>
        </p:txBody>
      </p:sp>
      <p:cxnSp>
        <p:nvCxnSpPr>
          <p:cNvPr id="14364" name="AutoShape 43"/>
          <p:cNvCxnSpPr>
            <a:cxnSpLocks noChangeShapeType="1"/>
          </p:cNvCxnSpPr>
          <p:nvPr/>
        </p:nvCxnSpPr>
        <p:spPr bwMode="auto">
          <a:xfrm>
            <a:off x="6305550" y="2606675"/>
            <a:ext cx="752475"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4365" name="AutoShape 42"/>
          <p:cNvSpPr>
            <a:spLocks noChangeArrowheads="1"/>
          </p:cNvSpPr>
          <p:nvPr/>
        </p:nvSpPr>
        <p:spPr bwMode="auto">
          <a:xfrm>
            <a:off x="6602413" y="138113"/>
            <a:ext cx="1836737" cy="685800"/>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1100"/>
              <a:t>Increase in respiratory illness / lung cancer</a:t>
            </a:r>
          </a:p>
          <a:p>
            <a:pPr>
              <a:spcBef>
                <a:spcPct val="0"/>
              </a:spcBef>
              <a:buFontTx/>
              <a:buNone/>
            </a:pPr>
            <a:endParaRPr lang="en-US" altLang="en-US" sz="1800"/>
          </a:p>
        </p:txBody>
      </p:sp>
      <p:sp>
        <p:nvSpPr>
          <p:cNvPr id="14366" name="AutoShape 41"/>
          <p:cNvSpPr>
            <a:spLocks noChangeArrowheads="1"/>
          </p:cNvSpPr>
          <p:nvPr/>
        </p:nvSpPr>
        <p:spPr bwMode="auto">
          <a:xfrm>
            <a:off x="4857750" y="568325"/>
            <a:ext cx="1154113" cy="609600"/>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1100"/>
              <a:t>Increase in smoking rates</a:t>
            </a:r>
            <a:endParaRPr lang="en-US" altLang="en-US" sz="1800"/>
          </a:p>
        </p:txBody>
      </p:sp>
      <p:cxnSp>
        <p:nvCxnSpPr>
          <p:cNvPr id="14367" name="AutoShape 40"/>
          <p:cNvCxnSpPr>
            <a:cxnSpLocks noChangeShapeType="1"/>
          </p:cNvCxnSpPr>
          <p:nvPr/>
        </p:nvCxnSpPr>
        <p:spPr bwMode="auto">
          <a:xfrm flipV="1">
            <a:off x="4089400" y="955675"/>
            <a:ext cx="782638" cy="684213"/>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4368" name="AutoShape 39"/>
          <p:cNvCxnSpPr>
            <a:cxnSpLocks noChangeShapeType="1"/>
          </p:cNvCxnSpPr>
          <p:nvPr/>
        </p:nvCxnSpPr>
        <p:spPr bwMode="auto">
          <a:xfrm flipV="1">
            <a:off x="6011863" y="444500"/>
            <a:ext cx="590550" cy="382588"/>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4369" name="AutoShape 38"/>
          <p:cNvSpPr>
            <a:spLocks noChangeArrowheads="1"/>
          </p:cNvSpPr>
          <p:nvPr/>
        </p:nvSpPr>
        <p:spPr bwMode="auto">
          <a:xfrm>
            <a:off x="7000875" y="1281113"/>
            <a:ext cx="1179513" cy="522287"/>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1100"/>
              <a:t>Poorer mental health </a:t>
            </a:r>
            <a:endParaRPr lang="en-US" altLang="en-US" sz="1800"/>
          </a:p>
        </p:txBody>
      </p:sp>
      <p:cxnSp>
        <p:nvCxnSpPr>
          <p:cNvPr id="14370" name="AutoShape 37"/>
          <p:cNvCxnSpPr>
            <a:cxnSpLocks noChangeShapeType="1"/>
          </p:cNvCxnSpPr>
          <p:nvPr/>
        </p:nvCxnSpPr>
        <p:spPr bwMode="auto">
          <a:xfrm>
            <a:off x="6200775" y="1644650"/>
            <a:ext cx="80010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4371" name="AutoShape 36"/>
          <p:cNvSpPr>
            <a:spLocks noChangeArrowheads="1"/>
          </p:cNvSpPr>
          <p:nvPr/>
        </p:nvSpPr>
        <p:spPr bwMode="auto">
          <a:xfrm>
            <a:off x="3360738" y="5283200"/>
            <a:ext cx="1581150" cy="609600"/>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1100"/>
              <a:t>Move to be nearer to family</a:t>
            </a:r>
            <a:endParaRPr lang="en-US" altLang="en-US" sz="1800"/>
          </a:p>
        </p:txBody>
      </p:sp>
      <p:sp>
        <p:nvSpPr>
          <p:cNvPr id="14372" name="AutoShape 35"/>
          <p:cNvSpPr>
            <a:spLocks noChangeArrowheads="1"/>
          </p:cNvSpPr>
          <p:nvPr/>
        </p:nvSpPr>
        <p:spPr bwMode="auto">
          <a:xfrm>
            <a:off x="5126038" y="5988050"/>
            <a:ext cx="1676400" cy="609600"/>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1100"/>
              <a:t>Decreased family stress</a:t>
            </a:r>
            <a:endParaRPr lang="en-US" altLang="en-US" sz="1800"/>
          </a:p>
        </p:txBody>
      </p:sp>
      <p:sp>
        <p:nvSpPr>
          <p:cNvPr id="14373" name="AutoShape 34"/>
          <p:cNvSpPr>
            <a:spLocks noChangeArrowheads="1"/>
          </p:cNvSpPr>
          <p:nvPr/>
        </p:nvSpPr>
        <p:spPr bwMode="auto">
          <a:xfrm>
            <a:off x="7172325" y="5940425"/>
            <a:ext cx="1182688" cy="609600"/>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1100"/>
              <a:t>Improved mental health</a:t>
            </a:r>
          </a:p>
          <a:p>
            <a:pPr>
              <a:spcBef>
                <a:spcPct val="0"/>
              </a:spcBef>
              <a:buFontTx/>
              <a:buNone/>
            </a:pPr>
            <a:endParaRPr lang="en-US" altLang="en-US" sz="1800"/>
          </a:p>
        </p:txBody>
      </p:sp>
      <p:sp>
        <p:nvSpPr>
          <p:cNvPr id="14374" name="AutoShape 33"/>
          <p:cNvSpPr>
            <a:spLocks noChangeArrowheads="1"/>
          </p:cNvSpPr>
          <p:nvPr/>
        </p:nvSpPr>
        <p:spPr bwMode="auto">
          <a:xfrm>
            <a:off x="3392488" y="6092825"/>
            <a:ext cx="1465262" cy="504825"/>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1100"/>
              <a:t>Greater housing security</a:t>
            </a:r>
            <a:endParaRPr lang="en-US" altLang="en-US" sz="1800"/>
          </a:p>
        </p:txBody>
      </p:sp>
      <p:sp>
        <p:nvSpPr>
          <p:cNvPr id="14375" name="AutoShape 32"/>
          <p:cNvSpPr>
            <a:spLocks noChangeArrowheads="1"/>
          </p:cNvSpPr>
          <p:nvPr/>
        </p:nvSpPr>
        <p:spPr bwMode="auto">
          <a:xfrm>
            <a:off x="5440363" y="5235575"/>
            <a:ext cx="1476375" cy="657225"/>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1100"/>
              <a:t>Greater support for parents with young children</a:t>
            </a:r>
            <a:endParaRPr lang="en-US" altLang="en-US" sz="1800"/>
          </a:p>
        </p:txBody>
      </p:sp>
      <p:cxnSp>
        <p:nvCxnSpPr>
          <p:cNvPr id="14376" name="AutoShape 31"/>
          <p:cNvCxnSpPr>
            <a:cxnSpLocks noChangeShapeType="1"/>
          </p:cNvCxnSpPr>
          <p:nvPr/>
        </p:nvCxnSpPr>
        <p:spPr bwMode="auto">
          <a:xfrm>
            <a:off x="2381250" y="4826000"/>
            <a:ext cx="981075" cy="715963"/>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4377" name="AutoShape 30"/>
          <p:cNvCxnSpPr>
            <a:cxnSpLocks noChangeShapeType="1"/>
          </p:cNvCxnSpPr>
          <p:nvPr/>
        </p:nvCxnSpPr>
        <p:spPr bwMode="auto">
          <a:xfrm>
            <a:off x="4943475" y="5540375"/>
            <a:ext cx="496888"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4378" name="AutoShape 29"/>
          <p:cNvCxnSpPr>
            <a:cxnSpLocks noChangeShapeType="1"/>
          </p:cNvCxnSpPr>
          <p:nvPr/>
        </p:nvCxnSpPr>
        <p:spPr bwMode="auto">
          <a:xfrm>
            <a:off x="1809750" y="5540375"/>
            <a:ext cx="1571625" cy="693738"/>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4379" name="AutoShape 28"/>
          <p:cNvCxnSpPr>
            <a:cxnSpLocks noChangeShapeType="1"/>
          </p:cNvCxnSpPr>
          <p:nvPr/>
        </p:nvCxnSpPr>
        <p:spPr bwMode="auto">
          <a:xfrm>
            <a:off x="4857750" y="6283325"/>
            <a:ext cx="268288"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4380" name="AutoShape 27"/>
          <p:cNvCxnSpPr>
            <a:cxnSpLocks noChangeShapeType="1"/>
          </p:cNvCxnSpPr>
          <p:nvPr/>
        </p:nvCxnSpPr>
        <p:spPr bwMode="auto">
          <a:xfrm>
            <a:off x="6792913" y="6235700"/>
            <a:ext cx="379412"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4381" name="AutoShape 26"/>
          <p:cNvSpPr>
            <a:spLocks noChangeArrowheads="1"/>
          </p:cNvSpPr>
          <p:nvPr/>
        </p:nvSpPr>
        <p:spPr bwMode="auto">
          <a:xfrm>
            <a:off x="5440363" y="4305300"/>
            <a:ext cx="1285875" cy="701675"/>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1100"/>
              <a:t>Poorer grades / educational outcomes</a:t>
            </a:r>
            <a:endParaRPr lang="en-US" altLang="en-US" sz="1800"/>
          </a:p>
        </p:txBody>
      </p:sp>
      <p:sp>
        <p:nvSpPr>
          <p:cNvPr id="14382" name="AutoShape 25"/>
          <p:cNvSpPr>
            <a:spLocks noChangeArrowheads="1"/>
          </p:cNvSpPr>
          <p:nvPr/>
        </p:nvSpPr>
        <p:spPr bwMode="auto">
          <a:xfrm>
            <a:off x="7239000" y="4543425"/>
            <a:ext cx="1924050" cy="739775"/>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1100"/>
              <a:t>Emotional and behavioural difficulties for children / young people</a:t>
            </a:r>
            <a:endParaRPr lang="en-US" altLang="en-US" sz="1800"/>
          </a:p>
        </p:txBody>
      </p:sp>
      <p:sp>
        <p:nvSpPr>
          <p:cNvPr id="14383" name="AutoShape 24"/>
          <p:cNvSpPr>
            <a:spLocks noChangeArrowheads="1"/>
          </p:cNvSpPr>
          <p:nvPr/>
        </p:nvSpPr>
        <p:spPr bwMode="auto">
          <a:xfrm>
            <a:off x="7239000" y="3602038"/>
            <a:ext cx="1438275" cy="701675"/>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1100"/>
              <a:t>Lower employment options for school leavers</a:t>
            </a:r>
            <a:endParaRPr lang="en-US" altLang="en-US" sz="1800"/>
          </a:p>
        </p:txBody>
      </p:sp>
      <p:cxnSp>
        <p:nvCxnSpPr>
          <p:cNvPr id="14384" name="AutoShape 23"/>
          <p:cNvCxnSpPr>
            <a:cxnSpLocks noChangeShapeType="1"/>
          </p:cNvCxnSpPr>
          <p:nvPr/>
        </p:nvCxnSpPr>
        <p:spPr bwMode="auto">
          <a:xfrm>
            <a:off x="6726238" y="4606925"/>
            <a:ext cx="446087"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4385" name="AutoShape 22"/>
          <p:cNvCxnSpPr>
            <a:cxnSpLocks noChangeShapeType="1"/>
          </p:cNvCxnSpPr>
          <p:nvPr/>
        </p:nvCxnSpPr>
        <p:spPr bwMode="auto">
          <a:xfrm flipV="1">
            <a:off x="6726238" y="3997325"/>
            <a:ext cx="512762" cy="60960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4386" name="AutoShape 21"/>
          <p:cNvCxnSpPr>
            <a:cxnSpLocks noChangeShapeType="1"/>
          </p:cNvCxnSpPr>
          <p:nvPr/>
        </p:nvCxnSpPr>
        <p:spPr bwMode="auto">
          <a:xfrm>
            <a:off x="4954588" y="4606925"/>
            <a:ext cx="51435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4387" name="AutoShape 20"/>
          <p:cNvSpPr>
            <a:spLocks noChangeArrowheads="1"/>
          </p:cNvSpPr>
          <p:nvPr/>
        </p:nvSpPr>
        <p:spPr bwMode="auto">
          <a:xfrm>
            <a:off x="571500" y="5102225"/>
            <a:ext cx="1238250" cy="933450"/>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1100"/>
              <a:t>Incentive for some people to consider home ownership</a:t>
            </a:r>
            <a:endParaRPr lang="en-US" altLang="en-US" sz="1800"/>
          </a:p>
        </p:txBody>
      </p:sp>
      <p:cxnSp>
        <p:nvCxnSpPr>
          <p:cNvPr id="14388" name="AutoShape 19"/>
          <p:cNvCxnSpPr>
            <a:cxnSpLocks noChangeShapeType="1"/>
          </p:cNvCxnSpPr>
          <p:nvPr/>
        </p:nvCxnSpPr>
        <p:spPr bwMode="auto">
          <a:xfrm>
            <a:off x="2005013" y="2970213"/>
            <a:ext cx="225425" cy="1328737"/>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4389" name="AutoShape 18"/>
          <p:cNvCxnSpPr>
            <a:cxnSpLocks noChangeShapeType="1"/>
          </p:cNvCxnSpPr>
          <p:nvPr/>
        </p:nvCxnSpPr>
        <p:spPr bwMode="auto">
          <a:xfrm>
            <a:off x="2697163" y="2606675"/>
            <a:ext cx="274637"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4390" name="AutoShape 17"/>
          <p:cNvCxnSpPr>
            <a:cxnSpLocks noChangeShapeType="1"/>
          </p:cNvCxnSpPr>
          <p:nvPr/>
        </p:nvCxnSpPr>
        <p:spPr bwMode="auto">
          <a:xfrm>
            <a:off x="8710613" y="4006850"/>
            <a:ext cx="446087"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4391" name="Rectangle 71"/>
          <p:cNvSpPr>
            <a:spLocks noChangeArrowheads="1"/>
          </p:cNvSpPr>
          <p:nvPr/>
        </p:nvSpPr>
        <p:spPr bwMode="auto">
          <a:xfrm>
            <a:off x="468313" y="-25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en-NZ" altLang="en-US" sz="1800"/>
          </a:p>
        </p:txBody>
      </p:sp>
      <p:sp>
        <p:nvSpPr>
          <p:cNvPr id="14392" name="Rectangle 104"/>
          <p:cNvSpPr>
            <a:spLocks noChangeArrowheads="1"/>
          </p:cNvSpPr>
          <p:nvPr/>
        </p:nvSpPr>
        <p:spPr bwMode="auto">
          <a:xfrm>
            <a:off x="468313" y="-207963"/>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tabLst>
                <a:tab pos="6570663" algn="l"/>
              </a:tabLst>
              <a:defRPr sz="3200">
                <a:solidFill>
                  <a:schemeClr val="tx1"/>
                </a:solidFill>
                <a:latin typeface="Arial" charset="0"/>
                <a:ea typeface="ＭＳ Ｐゴシック" pitchFamily="34" charset="-128"/>
              </a:defRPr>
            </a:lvl1pPr>
            <a:lvl2pPr marL="742950" indent="-285750" eaLnBrk="0" hangingPunct="0">
              <a:spcBef>
                <a:spcPct val="20000"/>
              </a:spcBef>
              <a:buChar char="–"/>
              <a:tabLst>
                <a:tab pos="6570663" algn="l"/>
              </a:tabLst>
              <a:defRPr sz="2800">
                <a:solidFill>
                  <a:schemeClr val="tx1"/>
                </a:solidFill>
                <a:latin typeface="Arial" charset="0"/>
                <a:ea typeface="ＭＳ Ｐゴシック" pitchFamily="34" charset="-128"/>
              </a:defRPr>
            </a:lvl2pPr>
            <a:lvl3pPr marL="1143000" indent="-228600" eaLnBrk="0" hangingPunct="0">
              <a:spcBef>
                <a:spcPct val="20000"/>
              </a:spcBef>
              <a:buChar char="•"/>
              <a:tabLst>
                <a:tab pos="6570663" algn="l"/>
              </a:tabLst>
              <a:defRPr sz="2400">
                <a:solidFill>
                  <a:schemeClr val="tx1"/>
                </a:solidFill>
                <a:latin typeface="Arial" charset="0"/>
                <a:ea typeface="ＭＳ Ｐゴシック" pitchFamily="34" charset="-128"/>
              </a:defRPr>
            </a:lvl3pPr>
            <a:lvl4pPr marL="1600200" indent="-228600" eaLnBrk="0" hangingPunct="0">
              <a:spcBef>
                <a:spcPct val="20000"/>
              </a:spcBef>
              <a:buChar char="–"/>
              <a:tabLst>
                <a:tab pos="6570663" algn="l"/>
              </a:tabLst>
              <a:defRPr sz="2000">
                <a:solidFill>
                  <a:schemeClr val="tx1"/>
                </a:solidFill>
                <a:latin typeface="Arial" charset="0"/>
                <a:ea typeface="ＭＳ Ｐゴシック" pitchFamily="34" charset="-128"/>
              </a:defRPr>
            </a:lvl4pPr>
            <a:lvl5pPr marL="2057400" indent="-228600" eaLnBrk="0" hangingPunct="0">
              <a:spcBef>
                <a:spcPct val="20000"/>
              </a:spcBef>
              <a:buChar char="»"/>
              <a:tabLst>
                <a:tab pos="6570663" algn="l"/>
              </a:tabLst>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tabLst>
                <a:tab pos="6570663" algn="l"/>
              </a:tabLst>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tabLst>
                <a:tab pos="6570663" algn="l"/>
              </a:tabLst>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tabLst>
                <a:tab pos="6570663" algn="l"/>
              </a:tabLst>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tabLst>
                <a:tab pos="6570663" algn="l"/>
              </a:tabLst>
              <a:defRPr sz="2000">
                <a:solidFill>
                  <a:schemeClr val="tx1"/>
                </a:solidFill>
                <a:latin typeface="Arial" charset="0"/>
                <a:ea typeface="ＭＳ Ｐゴシック" pitchFamily="34" charset="-128"/>
              </a:defRPr>
            </a:lvl9pPr>
          </a:lstStyle>
          <a:p>
            <a:pPr eaLnBrk="1" hangingPunct="1">
              <a:spcBef>
                <a:spcPct val="0"/>
              </a:spcBef>
              <a:buFontTx/>
              <a:buNone/>
            </a:pPr>
            <a:endParaRPr lang="en-GB" altLang="en-US" sz="1800"/>
          </a:p>
        </p:txBody>
      </p:sp>
      <p:cxnSp>
        <p:nvCxnSpPr>
          <p:cNvPr id="14393" name="AutoShape 105"/>
          <p:cNvCxnSpPr>
            <a:cxnSpLocks noChangeShapeType="1"/>
          </p:cNvCxnSpPr>
          <p:nvPr/>
        </p:nvCxnSpPr>
        <p:spPr bwMode="auto">
          <a:xfrm>
            <a:off x="8459788" y="5300663"/>
            <a:ext cx="433387" cy="36036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7116114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ChangeArrowheads="1"/>
          </p:cNvSpPr>
          <p:nvPr/>
        </p:nvSpPr>
        <p:spPr bwMode="auto">
          <a:xfrm>
            <a:off x="38100" y="2203450"/>
            <a:ext cx="1200150" cy="1114425"/>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1100" b="1"/>
              <a:t>Introduction of market-related rents for state housing</a:t>
            </a:r>
            <a:endParaRPr lang="en-US" altLang="en-US" sz="1800"/>
          </a:p>
        </p:txBody>
      </p:sp>
      <p:sp>
        <p:nvSpPr>
          <p:cNvPr id="15363" name="AutoShape 3"/>
          <p:cNvSpPr>
            <a:spLocks noChangeArrowheads="1"/>
          </p:cNvSpPr>
          <p:nvPr/>
        </p:nvSpPr>
        <p:spPr bwMode="auto">
          <a:xfrm>
            <a:off x="1390650" y="1308100"/>
            <a:ext cx="1154113" cy="703263"/>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1100"/>
              <a:t>Housing insecurity</a:t>
            </a:r>
            <a:endParaRPr lang="en-US" altLang="en-US" sz="1800"/>
          </a:p>
        </p:txBody>
      </p:sp>
      <p:sp>
        <p:nvSpPr>
          <p:cNvPr id="15364" name="AutoShape 4"/>
          <p:cNvSpPr>
            <a:spLocks noChangeArrowheads="1"/>
          </p:cNvSpPr>
          <p:nvPr/>
        </p:nvSpPr>
        <p:spPr bwMode="auto">
          <a:xfrm>
            <a:off x="1644650" y="2430463"/>
            <a:ext cx="1052513" cy="534987"/>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1100"/>
              <a:t>Higher rents for tenants</a:t>
            </a:r>
            <a:endParaRPr lang="en-US" altLang="en-US" sz="1800"/>
          </a:p>
        </p:txBody>
      </p:sp>
      <p:sp>
        <p:nvSpPr>
          <p:cNvPr id="15365" name="AutoShape 5"/>
          <p:cNvSpPr>
            <a:spLocks noChangeArrowheads="1"/>
          </p:cNvSpPr>
          <p:nvPr/>
        </p:nvSpPr>
        <p:spPr bwMode="auto">
          <a:xfrm>
            <a:off x="1390650" y="138113"/>
            <a:ext cx="1192213" cy="912812"/>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1100"/>
              <a:t>Increase in people living in substandard housing</a:t>
            </a:r>
            <a:endParaRPr lang="en-US" altLang="en-US" sz="1800"/>
          </a:p>
        </p:txBody>
      </p:sp>
      <p:sp>
        <p:nvSpPr>
          <p:cNvPr id="15366" name="AutoShape 6"/>
          <p:cNvSpPr>
            <a:spLocks noChangeArrowheads="1"/>
          </p:cNvSpPr>
          <p:nvPr/>
        </p:nvSpPr>
        <p:spPr bwMode="auto">
          <a:xfrm>
            <a:off x="2820988" y="1263650"/>
            <a:ext cx="1268412" cy="698500"/>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1100"/>
              <a:t>Increased Stress</a:t>
            </a:r>
            <a:endParaRPr lang="en-US" altLang="en-US" sz="1800"/>
          </a:p>
        </p:txBody>
      </p:sp>
      <p:sp>
        <p:nvSpPr>
          <p:cNvPr id="15367" name="AutoShape 7"/>
          <p:cNvSpPr>
            <a:spLocks noChangeArrowheads="1"/>
          </p:cNvSpPr>
          <p:nvPr/>
        </p:nvSpPr>
        <p:spPr bwMode="auto">
          <a:xfrm>
            <a:off x="2544763" y="3209925"/>
            <a:ext cx="1333500" cy="461963"/>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1100"/>
              <a:t>Overcrowding</a:t>
            </a:r>
            <a:endParaRPr lang="en-US" altLang="en-US" sz="1800"/>
          </a:p>
        </p:txBody>
      </p:sp>
      <p:sp>
        <p:nvSpPr>
          <p:cNvPr id="15368" name="AutoShape 8"/>
          <p:cNvSpPr>
            <a:spLocks noChangeArrowheads="1"/>
          </p:cNvSpPr>
          <p:nvPr/>
        </p:nvSpPr>
        <p:spPr bwMode="auto">
          <a:xfrm>
            <a:off x="1671638" y="4305300"/>
            <a:ext cx="1381125" cy="519113"/>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1100"/>
              <a:t>More frequent family relocation</a:t>
            </a:r>
            <a:endParaRPr lang="en-US" altLang="en-US" sz="1800"/>
          </a:p>
        </p:txBody>
      </p:sp>
      <p:sp>
        <p:nvSpPr>
          <p:cNvPr id="15369" name="AutoShape 9"/>
          <p:cNvSpPr>
            <a:spLocks noChangeArrowheads="1"/>
          </p:cNvSpPr>
          <p:nvPr/>
        </p:nvSpPr>
        <p:spPr bwMode="auto">
          <a:xfrm>
            <a:off x="3381375" y="4305300"/>
            <a:ext cx="1562100" cy="701675"/>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1100"/>
              <a:t>Loss of educational consistency for children</a:t>
            </a:r>
            <a:endParaRPr lang="en-US" altLang="en-US" sz="1800"/>
          </a:p>
        </p:txBody>
      </p:sp>
      <p:sp>
        <p:nvSpPr>
          <p:cNvPr id="15370" name="AutoShape 10"/>
          <p:cNvSpPr>
            <a:spLocks noChangeArrowheads="1"/>
          </p:cNvSpPr>
          <p:nvPr/>
        </p:nvSpPr>
        <p:spPr bwMode="auto">
          <a:xfrm>
            <a:off x="3052763" y="33338"/>
            <a:ext cx="1254125" cy="836612"/>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1100"/>
              <a:t>Increase in people living in damp and cold conditions</a:t>
            </a:r>
            <a:endParaRPr lang="en-US" altLang="en-US" sz="1800"/>
          </a:p>
        </p:txBody>
      </p:sp>
      <p:sp>
        <p:nvSpPr>
          <p:cNvPr id="15371" name="AutoShape 11"/>
          <p:cNvSpPr>
            <a:spLocks noChangeArrowheads="1"/>
          </p:cNvSpPr>
          <p:nvPr/>
        </p:nvSpPr>
        <p:spPr bwMode="auto">
          <a:xfrm>
            <a:off x="4487863" y="1308100"/>
            <a:ext cx="1712912" cy="887413"/>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1100"/>
              <a:t>Decrease in self-esteem / loss of sense of self control &amp; ability to care for oneself</a:t>
            </a:r>
            <a:endParaRPr lang="en-US" altLang="en-US" sz="1800"/>
          </a:p>
        </p:txBody>
      </p:sp>
      <p:sp>
        <p:nvSpPr>
          <p:cNvPr id="15372" name="AutoShape 12"/>
          <p:cNvSpPr>
            <a:spLocks noChangeArrowheads="1"/>
          </p:cNvSpPr>
          <p:nvPr/>
        </p:nvSpPr>
        <p:spPr bwMode="auto">
          <a:xfrm>
            <a:off x="4316413" y="3209925"/>
            <a:ext cx="1989137" cy="638175"/>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1100"/>
              <a:t>Increase in infectious disease eg, meningococcal disease</a:t>
            </a:r>
            <a:endParaRPr lang="en-US" altLang="en-US" sz="1800"/>
          </a:p>
        </p:txBody>
      </p:sp>
      <p:cxnSp>
        <p:nvCxnSpPr>
          <p:cNvPr id="15373" name="AutoShape 13"/>
          <p:cNvCxnSpPr>
            <a:cxnSpLocks noChangeShapeType="1"/>
          </p:cNvCxnSpPr>
          <p:nvPr/>
        </p:nvCxnSpPr>
        <p:spPr bwMode="auto">
          <a:xfrm>
            <a:off x="1238250" y="2606675"/>
            <a:ext cx="40640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374" name="AutoShape 14"/>
          <p:cNvCxnSpPr>
            <a:cxnSpLocks noChangeShapeType="1"/>
          </p:cNvCxnSpPr>
          <p:nvPr/>
        </p:nvCxnSpPr>
        <p:spPr bwMode="auto">
          <a:xfrm flipV="1">
            <a:off x="1970088" y="2016125"/>
            <a:ext cx="0" cy="411163"/>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375" name="AutoShape 15"/>
          <p:cNvCxnSpPr>
            <a:cxnSpLocks noChangeShapeType="1"/>
          </p:cNvCxnSpPr>
          <p:nvPr/>
        </p:nvCxnSpPr>
        <p:spPr bwMode="auto">
          <a:xfrm flipV="1">
            <a:off x="1752600" y="1058863"/>
            <a:ext cx="0" cy="24606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376" name="AutoShape 16"/>
          <p:cNvCxnSpPr>
            <a:cxnSpLocks noChangeShapeType="1"/>
          </p:cNvCxnSpPr>
          <p:nvPr/>
        </p:nvCxnSpPr>
        <p:spPr bwMode="auto">
          <a:xfrm>
            <a:off x="2582863" y="444500"/>
            <a:ext cx="46990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377" name="AutoShape 17"/>
          <p:cNvCxnSpPr>
            <a:cxnSpLocks noChangeShapeType="1"/>
          </p:cNvCxnSpPr>
          <p:nvPr/>
        </p:nvCxnSpPr>
        <p:spPr bwMode="auto">
          <a:xfrm>
            <a:off x="2565400" y="1644650"/>
            <a:ext cx="255588"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378" name="AutoShape 18"/>
          <p:cNvCxnSpPr>
            <a:cxnSpLocks noChangeShapeType="1"/>
          </p:cNvCxnSpPr>
          <p:nvPr/>
        </p:nvCxnSpPr>
        <p:spPr bwMode="auto">
          <a:xfrm>
            <a:off x="4089400" y="1644650"/>
            <a:ext cx="398463"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379" name="AutoShape 19"/>
          <p:cNvCxnSpPr>
            <a:cxnSpLocks noChangeShapeType="1"/>
          </p:cNvCxnSpPr>
          <p:nvPr/>
        </p:nvCxnSpPr>
        <p:spPr bwMode="auto">
          <a:xfrm>
            <a:off x="4306888" y="444500"/>
            <a:ext cx="2295525"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380" name="AutoShape 20"/>
          <p:cNvCxnSpPr>
            <a:cxnSpLocks noChangeShapeType="1"/>
          </p:cNvCxnSpPr>
          <p:nvPr/>
        </p:nvCxnSpPr>
        <p:spPr bwMode="auto">
          <a:xfrm>
            <a:off x="2005013" y="2970213"/>
            <a:ext cx="539750" cy="41910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381" name="AutoShape 21"/>
          <p:cNvCxnSpPr>
            <a:cxnSpLocks noChangeShapeType="1"/>
          </p:cNvCxnSpPr>
          <p:nvPr/>
        </p:nvCxnSpPr>
        <p:spPr bwMode="auto">
          <a:xfrm>
            <a:off x="3917950" y="3489325"/>
            <a:ext cx="388938"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382" name="AutoShape 22"/>
          <p:cNvCxnSpPr>
            <a:cxnSpLocks noChangeShapeType="1"/>
          </p:cNvCxnSpPr>
          <p:nvPr/>
        </p:nvCxnSpPr>
        <p:spPr bwMode="auto">
          <a:xfrm flipH="1">
            <a:off x="942975" y="2970213"/>
            <a:ext cx="1062038" cy="212407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383" name="AutoShape 23"/>
          <p:cNvCxnSpPr>
            <a:cxnSpLocks noChangeShapeType="1"/>
          </p:cNvCxnSpPr>
          <p:nvPr/>
        </p:nvCxnSpPr>
        <p:spPr bwMode="auto">
          <a:xfrm>
            <a:off x="3052763" y="4606925"/>
            <a:ext cx="327025"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5384" name="AutoShape 24"/>
          <p:cNvSpPr>
            <a:spLocks noChangeArrowheads="1"/>
          </p:cNvSpPr>
          <p:nvPr/>
        </p:nvSpPr>
        <p:spPr bwMode="auto">
          <a:xfrm>
            <a:off x="2971800" y="2292350"/>
            <a:ext cx="1516063" cy="588963"/>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1100"/>
              <a:t>Reduced disposable income</a:t>
            </a:r>
            <a:endParaRPr lang="en-US" altLang="en-US" sz="1800"/>
          </a:p>
        </p:txBody>
      </p:sp>
      <p:sp>
        <p:nvSpPr>
          <p:cNvPr id="15385" name="AutoShape 25"/>
          <p:cNvSpPr>
            <a:spLocks noChangeArrowheads="1"/>
          </p:cNvSpPr>
          <p:nvPr/>
        </p:nvSpPr>
        <p:spPr bwMode="auto">
          <a:xfrm>
            <a:off x="5191125" y="2327275"/>
            <a:ext cx="1114425" cy="708025"/>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1100"/>
              <a:t>Reduced access to health care</a:t>
            </a:r>
            <a:endParaRPr lang="en-US" altLang="en-US" sz="1800"/>
          </a:p>
        </p:txBody>
      </p:sp>
      <p:cxnSp>
        <p:nvCxnSpPr>
          <p:cNvPr id="15386" name="AutoShape 26"/>
          <p:cNvCxnSpPr>
            <a:cxnSpLocks noChangeShapeType="1"/>
          </p:cNvCxnSpPr>
          <p:nvPr/>
        </p:nvCxnSpPr>
        <p:spPr bwMode="auto">
          <a:xfrm>
            <a:off x="4487863" y="2606675"/>
            <a:ext cx="703262"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5387" name="AutoShape 27"/>
          <p:cNvSpPr>
            <a:spLocks noChangeArrowheads="1"/>
          </p:cNvSpPr>
          <p:nvPr/>
        </p:nvSpPr>
        <p:spPr bwMode="auto">
          <a:xfrm>
            <a:off x="7058025" y="2327275"/>
            <a:ext cx="914400" cy="701675"/>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1100"/>
              <a:t>Poorer health outcomes</a:t>
            </a:r>
            <a:endParaRPr lang="en-US" altLang="en-US" sz="1800"/>
          </a:p>
        </p:txBody>
      </p:sp>
      <p:cxnSp>
        <p:nvCxnSpPr>
          <p:cNvPr id="15388" name="AutoShape 28"/>
          <p:cNvCxnSpPr>
            <a:cxnSpLocks noChangeShapeType="1"/>
          </p:cNvCxnSpPr>
          <p:nvPr/>
        </p:nvCxnSpPr>
        <p:spPr bwMode="auto">
          <a:xfrm>
            <a:off x="6305550" y="2606675"/>
            <a:ext cx="752475"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5389" name="AutoShape 29"/>
          <p:cNvSpPr>
            <a:spLocks noChangeArrowheads="1"/>
          </p:cNvSpPr>
          <p:nvPr/>
        </p:nvSpPr>
        <p:spPr bwMode="auto">
          <a:xfrm>
            <a:off x="6602413" y="138113"/>
            <a:ext cx="1836737" cy="685800"/>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1100"/>
              <a:t>Increase in respiratory illness / lung cancer</a:t>
            </a:r>
          </a:p>
          <a:p>
            <a:pPr>
              <a:spcBef>
                <a:spcPct val="0"/>
              </a:spcBef>
              <a:buFontTx/>
              <a:buNone/>
            </a:pPr>
            <a:endParaRPr lang="en-US" altLang="en-US" sz="1800"/>
          </a:p>
        </p:txBody>
      </p:sp>
      <p:sp>
        <p:nvSpPr>
          <p:cNvPr id="15390" name="AutoShape 30"/>
          <p:cNvSpPr>
            <a:spLocks noChangeArrowheads="1"/>
          </p:cNvSpPr>
          <p:nvPr/>
        </p:nvSpPr>
        <p:spPr bwMode="auto">
          <a:xfrm>
            <a:off x="4857750" y="568325"/>
            <a:ext cx="1154113" cy="609600"/>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1100"/>
              <a:t>Increase in smoking rates</a:t>
            </a:r>
            <a:endParaRPr lang="en-US" altLang="en-US" sz="1800"/>
          </a:p>
        </p:txBody>
      </p:sp>
      <p:cxnSp>
        <p:nvCxnSpPr>
          <p:cNvPr id="15391" name="AutoShape 31"/>
          <p:cNvCxnSpPr>
            <a:cxnSpLocks noChangeShapeType="1"/>
          </p:cNvCxnSpPr>
          <p:nvPr/>
        </p:nvCxnSpPr>
        <p:spPr bwMode="auto">
          <a:xfrm flipV="1">
            <a:off x="4089400" y="955675"/>
            <a:ext cx="782638" cy="684213"/>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392" name="AutoShape 32"/>
          <p:cNvCxnSpPr>
            <a:cxnSpLocks noChangeShapeType="1"/>
          </p:cNvCxnSpPr>
          <p:nvPr/>
        </p:nvCxnSpPr>
        <p:spPr bwMode="auto">
          <a:xfrm flipV="1">
            <a:off x="6011863" y="444500"/>
            <a:ext cx="590550" cy="382588"/>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5393" name="AutoShape 33"/>
          <p:cNvSpPr>
            <a:spLocks noChangeArrowheads="1"/>
          </p:cNvSpPr>
          <p:nvPr/>
        </p:nvSpPr>
        <p:spPr bwMode="auto">
          <a:xfrm>
            <a:off x="7000875" y="1281113"/>
            <a:ext cx="1179513" cy="522287"/>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1100"/>
              <a:t>Poorer mental health </a:t>
            </a:r>
            <a:endParaRPr lang="en-US" altLang="en-US" sz="1800"/>
          </a:p>
        </p:txBody>
      </p:sp>
      <p:cxnSp>
        <p:nvCxnSpPr>
          <p:cNvPr id="15394" name="AutoShape 34"/>
          <p:cNvCxnSpPr>
            <a:cxnSpLocks noChangeShapeType="1"/>
          </p:cNvCxnSpPr>
          <p:nvPr/>
        </p:nvCxnSpPr>
        <p:spPr bwMode="auto">
          <a:xfrm>
            <a:off x="6200775" y="1644650"/>
            <a:ext cx="80010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5395" name="AutoShape 35"/>
          <p:cNvSpPr>
            <a:spLocks noChangeArrowheads="1"/>
          </p:cNvSpPr>
          <p:nvPr/>
        </p:nvSpPr>
        <p:spPr bwMode="auto">
          <a:xfrm>
            <a:off x="3360738" y="5283200"/>
            <a:ext cx="1581150" cy="609600"/>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1100"/>
              <a:t>Move to be nearer to family</a:t>
            </a:r>
            <a:endParaRPr lang="en-US" altLang="en-US" sz="1800"/>
          </a:p>
        </p:txBody>
      </p:sp>
      <p:sp>
        <p:nvSpPr>
          <p:cNvPr id="15396" name="AutoShape 36"/>
          <p:cNvSpPr>
            <a:spLocks noChangeArrowheads="1"/>
          </p:cNvSpPr>
          <p:nvPr/>
        </p:nvSpPr>
        <p:spPr bwMode="auto">
          <a:xfrm>
            <a:off x="5126038" y="5988050"/>
            <a:ext cx="1676400" cy="609600"/>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1100"/>
              <a:t>Decreased family stress</a:t>
            </a:r>
            <a:endParaRPr lang="en-US" altLang="en-US" sz="1800"/>
          </a:p>
        </p:txBody>
      </p:sp>
      <p:sp>
        <p:nvSpPr>
          <p:cNvPr id="15397" name="AutoShape 37"/>
          <p:cNvSpPr>
            <a:spLocks noChangeArrowheads="1"/>
          </p:cNvSpPr>
          <p:nvPr/>
        </p:nvSpPr>
        <p:spPr bwMode="auto">
          <a:xfrm>
            <a:off x="7172325" y="5940425"/>
            <a:ext cx="1182688" cy="609600"/>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1100"/>
              <a:t>Improved mental health</a:t>
            </a:r>
          </a:p>
          <a:p>
            <a:pPr>
              <a:spcBef>
                <a:spcPct val="0"/>
              </a:spcBef>
              <a:buFontTx/>
              <a:buNone/>
            </a:pPr>
            <a:endParaRPr lang="en-US" altLang="en-US" sz="1800"/>
          </a:p>
        </p:txBody>
      </p:sp>
      <p:sp>
        <p:nvSpPr>
          <p:cNvPr id="15398" name="AutoShape 38"/>
          <p:cNvSpPr>
            <a:spLocks noChangeArrowheads="1"/>
          </p:cNvSpPr>
          <p:nvPr/>
        </p:nvSpPr>
        <p:spPr bwMode="auto">
          <a:xfrm>
            <a:off x="3392488" y="6092825"/>
            <a:ext cx="1465262" cy="504825"/>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1100"/>
              <a:t>Greater housing security</a:t>
            </a:r>
            <a:endParaRPr lang="en-US" altLang="en-US" sz="1800"/>
          </a:p>
        </p:txBody>
      </p:sp>
      <p:sp>
        <p:nvSpPr>
          <p:cNvPr id="15399" name="AutoShape 39"/>
          <p:cNvSpPr>
            <a:spLocks noChangeArrowheads="1"/>
          </p:cNvSpPr>
          <p:nvPr/>
        </p:nvSpPr>
        <p:spPr bwMode="auto">
          <a:xfrm>
            <a:off x="5440363" y="5235575"/>
            <a:ext cx="1476375" cy="657225"/>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1100"/>
              <a:t>Greater support for parents with young children</a:t>
            </a:r>
            <a:endParaRPr lang="en-US" altLang="en-US" sz="1800"/>
          </a:p>
        </p:txBody>
      </p:sp>
      <p:cxnSp>
        <p:nvCxnSpPr>
          <p:cNvPr id="15400" name="AutoShape 40"/>
          <p:cNvCxnSpPr>
            <a:cxnSpLocks noChangeShapeType="1"/>
          </p:cNvCxnSpPr>
          <p:nvPr/>
        </p:nvCxnSpPr>
        <p:spPr bwMode="auto">
          <a:xfrm>
            <a:off x="2381250" y="4826000"/>
            <a:ext cx="981075" cy="715963"/>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401" name="AutoShape 41"/>
          <p:cNvCxnSpPr>
            <a:cxnSpLocks noChangeShapeType="1"/>
          </p:cNvCxnSpPr>
          <p:nvPr/>
        </p:nvCxnSpPr>
        <p:spPr bwMode="auto">
          <a:xfrm>
            <a:off x="4943475" y="5540375"/>
            <a:ext cx="496888"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402" name="AutoShape 42"/>
          <p:cNvCxnSpPr>
            <a:cxnSpLocks noChangeShapeType="1"/>
          </p:cNvCxnSpPr>
          <p:nvPr/>
        </p:nvCxnSpPr>
        <p:spPr bwMode="auto">
          <a:xfrm>
            <a:off x="1809750" y="5540375"/>
            <a:ext cx="1571625" cy="693738"/>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403" name="AutoShape 43"/>
          <p:cNvCxnSpPr>
            <a:cxnSpLocks noChangeShapeType="1"/>
          </p:cNvCxnSpPr>
          <p:nvPr/>
        </p:nvCxnSpPr>
        <p:spPr bwMode="auto">
          <a:xfrm>
            <a:off x="4857750" y="6283325"/>
            <a:ext cx="268288"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404" name="AutoShape 44"/>
          <p:cNvCxnSpPr>
            <a:cxnSpLocks noChangeShapeType="1"/>
          </p:cNvCxnSpPr>
          <p:nvPr/>
        </p:nvCxnSpPr>
        <p:spPr bwMode="auto">
          <a:xfrm>
            <a:off x="6792913" y="6235700"/>
            <a:ext cx="379412"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5405" name="AutoShape 45"/>
          <p:cNvSpPr>
            <a:spLocks noChangeArrowheads="1"/>
          </p:cNvSpPr>
          <p:nvPr/>
        </p:nvSpPr>
        <p:spPr bwMode="auto">
          <a:xfrm>
            <a:off x="5440363" y="4305300"/>
            <a:ext cx="1285875" cy="701675"/>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1100"/>
              <a:t>Poorer grades / educational outcomes</a:t>
            </a:r>
            <a:endParaRPr lang="en-US" altLang="en-US" sz="1800"/>
          </a:p>
        </p:txBody>
      </p:sp>
      <p:sp>
        <p:nvSpPr>
          <p:cNvPr id="15406" name="AutoShape 46"/>
          <p:cNvSpPr>
            <a:spLocks noChangeArrowheads="1"/>
          </p:cNvSpPr>
          <p:nvPr/>
        </p:nvSpPr>
        <p:spPr bwMode="auto">
          <a:xfrm>
            <a:off x="7239000" y="4543425"/>
            <a:ext cx="1924050" cy="739775"/>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en-US" altLang="en-US" sz="1100"/>
          </a:p>
          <a:p>
            <a:pPr eaLnBrk="1" hangingPunct="1">
              <a:spcBef>
                <a:spcPct val="0"/>
              </a:spcBef>
              <a:buFontTx/>
              <a:buNone/>
            </a:pPr>
            <a:r>
              <a:rPr lang="en-US" altLang="en-US" sz="1100"/>
              <a:t>Behavioural difficulties for children / young people</a:t>
            </a:r>
            <a:endParaRPr lang="en-US" altLang="en-US" sz="1800"/>
          </a:p>
        </p:txBody>
      </p:sp>
      <p:sp>
        <p:nvSpPr>
          <p:cNvPr id="15407" name="AutoShape 47"/>
          <p:cNvSpPr>
            <a:spLocks noChangeArrowheads="1"/>
          </p:cNvSpPr>
          <p:nvPr/>
        </p:nvSpPr>
        <p:spPr bwMode="auto">
          <a:xfrm>
            <a:off x="7239000" y="3602038"/>
            <a:ext cx="1438275" cy="701675"/>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en-US" altLang="en-US" sz="1100"/>
          </a:p>
          <a:p>
            <a:pPr eaLnBrk="1" hangingPunct="1">
              <a:spcBef>
                <a:spcPct val="0"/>
              </a:spcBef>
              <a:buFontTx/>
              <a:buNone/>
            </a:pPr>
            <a:r>
              <a:rPr lang="en-US" altLang="en-US" sz="1100"/>
              <a:t>Reduced life expectancy</a:t>
            </a:r>
            <a:endParaRPr lang="en-US" altLang="en-US" sz="1800"/>
          </a:p>
        </p:txBody>
      </p:sp>
      <p:cxnSp>
        <p:nvCxnSpPr>
          <p:cNvPr id="15408" name="AutoShape 48"/>
          <p:cNvCxnSpPr>
            <a:cxnSpLocks noChangeShapeType="1"/>
          </p:cNvCxnSpPr>
          <p:nvPr/>
        </p:nvCxnSpPr>
        <p:spPr bwMode="auto">
          <a:xfrm>
            <a:off x="6726238" y="4606925"/>
            <a:ext cx="446087"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409" name="AutoShape 49"/>
          <p:cNvCxnSpPr>
            <a:cxnSpLocks noChangeShapeType="1"/>
          </p:cNvCxnSpPr>
          <p:nvPr/>
        </p:nvCxnSpPr>
        <p:spPr bwMode="auto">
          <a:xfrm flipV="1">
            <a:off x="6726238" y="3997325"/>
            <a:ext cx="512762" cy="60960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410" name="AutoShape 50"/>
          <p:cNvCxnSpPr>
            <a:cxnSpLocks noChangeShapeType="1"/>
          </p:cNvCxnSpPr>
          <p:nvPr/>
        </p:nvCxnSpPr>
        <p:spPr bwMode="auto">
          <a:xfrm>
            <a:off x="4954588" y="4606925"/>
            <a:ext cx="51435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5411" name="AutoShape 51"/>
          <p:cNvSpPr>
            <a:spLocks noChangeArrowheads="1"/>
          </p:cNvSpPr>
          <p:nvPr/>
        </p:nvSpPr>
        <p:spPr bwMode="auto">
          <a:xfrm>
            <a:off x="571500" y="5102225"/>
            <a:ext cx="1238250" cy="933450"/>
          </a:xfrm>
          <a:prstGeom prst="flowChartAlternateProcess">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1100"/>
              <a:t>Incentive for some people to consider home ownership</a:t>
            </a:r>
            <a:endParaRPr lang="en-US" altLang="en-US" sz="1800"/>
          </a:p>
        </p:txBody>
      </p:sp>
      <p:cxnSp>
        <p:nvCxnSpPr>
          <p:cNvPr id="15412" name="AutoShape 52"/>
          <p:cNvCxnSpPr>
            <a:cxnSpLocks noChangeShapeType="1"/>
          </p:cNvCxnSpPr>
          <p:nvPr/>
        </p:nvCxnSpPr>
        <p:spPr bwMode="auto">
          <a:xfrm>
            <a:off x="2005013" y="2970213"/>
            <a:ext cx="225425" cy="1328737"/>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413" name="AutoShape 53"/>
          <p:cNvCxnSpPr>
            <a:cxnSpLocks noChangeShapeType="1"/>
          </p:cNvCxnSpPr>
          <p:nvPr/>
        </p:nvCxnSpPr>
        <p:spPr bwMode="auto">
          <a:xfrm>
            <a:off x="2697163" y="2606675"/>
            <a:ext cx="274637"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5414" name="Rectangle 55"/>
          <p:cNvSpPr>
            <a:spLocks noChangeArrowheads="1"/>
          </p:cNvSpPr>
          <p:nvPr/>
        </p:nvSpPr>
        <p:spPr bwMode="auto">
          <a:xfrm>
            <a:off x="468313" y="-25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en-NZ" altLang="en-US" sz="1800"/>
          </a:p>
        </p:txBody>
      </p:sp>
      <p:sp>
        <p:nvSpPr>
          <p:cNvPr id="15415" name="Rectangle 56"/>
          <p:cNvSpPr>
            <a:spLocks noChangeArrowheads="1"/>
          </p:cNvSpPr>
          <p:nvPr/>
        </p:nvSpPr>
        <p:spPr bwMode="auto">
          <a:xfrm>
            <a:off x="468313" y="-207963"/>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tabLst>
                <a:tab pos="6570663" algn="l"/>
              </a:tabLst>
              <a:defRPr sz="3200">
                <a:solidFill>
                  <a:schemeClr val="tx1"/>
                </a:solidFill>
                <a:latin typeface="Arial" charset="0"/>
                <a:ea typeface="ＭＳ Ｐゴシック" pitchFamily="34" charset="-128"/>
              </a:defRPr>
            </a:lvl1pPr>
            <a:lvl2pPr marL="742950" indent="-285750" eaLnBrk="0" hangingPunct="0">
              <a:spcBef>
                <a:spcPct val="20000"/>
              </a:spcBef>
              <a:buChar char="–"/>
              <a:tabLst>
                <a:tab pos="6570663" algn="l"/>
              </a:tabLst>
              <a:defRPr sz="2800">
                <a:solidFill>
                  <a:schemeClr val="tx1"/>
                </a:solidFill>
                <a:latin typeface="Arial" charset="0"/>
                <a:ea typeface="ＭＳ Ｐゴシック" pitchFamily="34" charset="-128"/>
              </a:defRPr>
            </a:lvl2pPr>
            <a:lvl3pPr marL="1143000" indent="-228600" eaLnBrk="0" hangingPunct="0">
              <a:spcBef>
                <a:spcPct val="20000"/>
              </a:spcBef>
              <a:buChar char="•"/>
              <a:tabLst>
                <a:tab pos="6570663" algn="l"/>
              </a:tabLst>
              <a:defRPr sz="2400">
                <a:solidFill>
                  <a:schemeClr val="tx1"/>
                </a:solidFill>
                <a:latin typeface="Arial" charset="0"/>
                <a:ea typeface="ＭＳ Ｐゴシック" pitchFamily="34" charset="-128"/>
              </a:defRPr>
            </a:lvl3pPr>
            <a:lvl4pPr marL="1600200" indent="-228600" eaLnBrk="0" hangingPunct="0">
              <a:spcBef>
                <a:spcPct val="20000"/>
              </a:spcBef>
              <a:buChar char="–"/>
              <a:tabLst>
                <a:tab pos="6570663" algn="l"/>
              </a:tabLst>
              <a:defRPr sz="2000">
                <a:solidFill>
                  <a:schemeClr val="tx1"/>
                </a:solidFill>
                <a:latin typeface="Arial" charset="0"/>
                <a:ea typeface="ＭＳ Ｐゴシック" pitchFamily="34" charset="-128"/>
              </a:defRPr>
            </a:lvl4pPr>
            <a:lvl5pPr marL="2057400" indent="-228600" eaLnBrk="0" hangingPunct="0">
              <a:spcBef>
                <a:spcPct val="20000"/>
              </a:spcBef>
              <a:buChar char="»"/>
              <a:tabLst>
                <a:tab pos="6570663" algn="l"/>
              </a:tabLst>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tabLst>
                <a:tab pos="6570663" algn="l"/>
              </a:tabLst>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tabLst>
                <a:tab pos="6570663" algn="l"/>
              </a:tabLst>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tabLst>
                <a:tab pos="6570663" algn="l"/>
              </a:tabLst>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tabLst>
                <a:tab pos="6570663" algn="l"/>
              </a:tabLst>
              <a:defRPr sz="2000">
                <a:solidFill>
                  <a:schemeClr val="tx1"/>
                </a:solidFill>
                <a:latin typeface="Arial" charset="0"/>
                <a:ea typeface="ＭＳ Ｐゴシック" pitchFamily="34" charset="-128"/>
              </a:defRPr>
            </a:lvl9pPr>
          </a:lstStyle>
          <a:p>
            <a:pPr eaLnBrk="1" hangingPunct="1">
              <a:spcBef>
                <a:spcPct val="0"/>
              </a:spcBef>
              <a:buFontTx/>
              <a:buNone/>
            </a:pPr>
            <a:endParaRPr lang="en-US" altLang="en-US" sz="1800"/>
          </a:p>
        </p:txBody>
      </p:sp>
      <p:cxnSp>
        <p:nvCxnSpPr>
          <p:cNvPr id="15416" name="AutoShape 57"/>
          <p:cNvCxnSpPr>
            <a:cxnSpLocks noChangeShapeType="1"/>
          </p:cNvCxnSpPr>
          <p:nvPr/>
        </p:nvCxnSpPr>
        <p:spPr bwMode="auto">
          <a:xfrm>
            <a:off x="8459788" y="5300663"/>
            <a:ext cx="433387" cy="36036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5417" name="Line 58"/>
          <p:cNvSpPr>
            <a:spLocks noChangeShapeType="1"/>
          </p:cNvSpPr>
          <p:nvPr/>
        </p:nvSpPr>
        <p:spPr bwMode="auto">
          <a:xfrm>
            <a:off x="4419600" y="152400"/>
            <a:ext cx="0" cy="2057400"/>
          </a:xfrm>
          <a:prstGeom prst="line">
            <a:avLst/>
          </a:prstGeom>
          <a:noFill/>
          <a:ln w="476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NZ"/>
          </a:p>
        </p:txBody>
      </p:sp>
      <p:sp>
        <p:nvSpPr>
          <p:cNvPr id="15418" name="Line 59"/>
          <p:cNvSpPr>
            <a:spLocks noChangeShapeType="1"/>
          </p:cNvSpPr>
          <p:nvPr/>
        </p:nvSpPr>
        <p:spPr bwMode="auto">
          <a:xfrm>
            <a:off x="4419600" y="2209800"/>
            <a:ext cx="228600" cy="228600"/>
          </a:xfrm>
          <a:prstGeom prst="line">
            <a:avLst/>
          </a:prstGeom>
          <a:noFill/>
          <a:ln w="476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NZ"/>
          </a:p>
        </p:txBody>
      </p:sp>
      <p:sp>
        <p:nvSpPr>
          <p:cNvPr id="15419" name="Line 60"/>
          <p:cNvSpPr>
            <a:spLocks noChangeShapeType="1"/>
          </p:cNvSpPr>
          <p:nvPr/>
        </p:nvSpPr>
        <p:spPr bwMode="auto">
          <a:xfrm>
            <a:off x="4648200" y="2438400"/>
            <a:ext cx="0" cy="533400"/>
          </a:xfrm>
          <a:prstGeom prst="line">
            <a:avLst/>
          </a:prstGeom>
          <a:noFill/>
          <a:ln w="476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NZ"/>
          </a:p>
        </p:txBody>
      </p:sp>
      <p:sp>
        <p:nvSpPr>
          <p:cNvPr id="15420" name="Line 61"/>
          <p:cNvSpPr>
            <a:spLocks noChangeShapeType="1"/>
          </p:cNvSpPr>
          <p:nvPr/>
        </p:nvSpPr>
        <p:spPr bwMode="auto">
          <a:xfrm flipH="1">
            <a:off x="4191000" y="2971800"/>
            <a:ext cx="457200" cy="228600"/>
          </a:xfrm>
          <a:prstGeom prst="line">
            <a:avLst/>
          </a:prstGeom>
          <a:noFill/>
          <a:ln w="476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NZ"/>
          </a:p>
        </p:txBody>
      </p:sp>
      <p:sp>
        <p:nvSpPr>
          <p:cNvPr id="15421" name="Line 62"/>
          <p:cNvSpPr>
            <a:spLocks noChangeShapeType="1"/>
          </p:cNvSpPr>
          <p:nvPr/>
        </p:nvSpPr>
        <p:spPr bwMode="auto">
          <a:xfrm>
            <a:off x="4191000" y="3200400"/>
            <a:ext cx="0" cy="762000"/>
          </a:xfrm>
          <a:prstGeom prst="line">
            <a:avLst/>
          </a:prstGeom>
          <a:noFill/>
          <a:ln w="476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NZ"/>
          </a:p>
        </p:txBody>
      </p:sp>
      <p:sp>
        <p:nvSpPr>
          <p:cNvPr id="15422" name="Line 63"/>
          <p:cNvSpPr>
            <a:spLocks noChangeShapeType="1"/>
          </p:cNvSpPr>
          <p:nvPr/>
        </p:nvSpPr>
        <p:spPr bwMode="auto">
          <a:xfrm>
            <a:off x="4191000" y="3962400"/>
            <a:ext cx="2743200" cy="228600"/>
          </a:xfrm>
          <a:prstGeom prst="line">
            <a:avLst/>
          </a:prstGeom>
          <a:noFill/>
          <a:ln w="476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NZ"/>
          </a:p>
        </p:txBody>
      </p:sp>
      <p:sp>
        <p:nvSpPr>
          <p:cNvPr id="15423" name="Line 66"/>
          <p:cNvSpPr>
            <a:spLocks noChangeShapeType="1"/>
          </p:cNvSpPr>
          <p:nvPr/>
        </p:nvSpPr>
        <p:spPr bwMode="auto">
          <a:xfrm>
            <a:off x="6934200" y="4191000"/>
            <a:ext cx="76200" cy="2667000"/>
          </a:xfrm>
          <a:prstGeom prst="line">
            <a:avLst/>
          </a:prstGeom>
          <a:noFill/>
          <a:ln w="476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NZ"/>
          </a:p>
        </p:txBody>
      </p:sp>
      <p:sp>
        <p:nvSpPr>
          <p:cNvPr id="15424" name="Line 67"/>
          <p:cNvSpPr>
            <a:spLocks noChangeShapeType="1"/>
          </p:cNvSpPr>
          <p:nvPr/>
        </p:nvSpPr>
        <p:spPr bwMode="auto">
          <a:xfrm>
            <a:off x="6858000" y="5867400"/>
            <a:ext cx="3048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NZ"/>
          </a:p>
        </p:txBody>
      </p:sp>
    </p:spTree>
    <p:extLst>
      <p:ext uri="{BB962C8B-B14F-4D97-AF65-F5344CB8AC3E}">
        <p14:creationId xmlns:p14="http://schemas.microsoft.com/office/powerpoint/2010/main" val="42881960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NZ" altLang="en-US" dirty="0" smtClean="0">
                <a:ea typeface="ＭＳ Ｐゴシック" pitchFamily="34" charset="-128"/>
              </a:rPr>
              <a:t>Which one should I use?</a:t>
            </a:r>
          </a:p>
        </p:txBody>
      </p:sp>
      <p:sp>
        <p:nvSpPr>
          <p:cNvPr id="16387" name="Content Placeholder 2"/>
          <p:cNvSpPr>
            <a:spLocks noGrp="1"/>
          </p:cNvSpPr>
          <p:nvPr>
            <p:ph idx="1"/>
          </p:nvPr>
        </p:nvSpPr>
        <p:spPr/>
        <p:txBody>
          <a:bodyPr/>
          <a:lstStyle/>
          <a:p>
            <a:pPr marL="0" indent="0">
              <a:buFontTx/>
              <a:buNone/>
            </a:pPr>
            <a:r>
              <a:rPr lang="en-NZ" altLang="en-US" sz="3600" dirty="0" smtClean="0">
                <a:solidFill>
                  <a:srgbClr val="000000"/>
                </a:solidFill>
                <a:ea typeface="ＭＳ Ｐゴシック" pitchFamily="34" charset="-128"/>
              </a:rPr>
              <a:t>Whichever is most helpful at the time for the organisations involved. Most likely to be one that is tied to </a:t>
            </a:r>
            <a:r>
              <a:rPr lang="en-NZ" altLang="en-US" sz="3600" dirty="0">
                <a:solidFill>
                  <a:srgbClr val="000000"/>
                </a:solidFill>
                <a:ea typeface="ＭＳ Ｐゴシック" pitchFamily="34" charset="-128"/>
              </a:rPr>
              <a:t>existing </a:t>
            </a:r>
            <a:r>
              <a:rPr lang="en-NZ" altLang="en-US" sz="3600" dirty="0" smtClean="0">
                <a:solidFill>
                  <a:srgbClr val="000000"/>
                </a:solidFill>
                <a:ea typeface="ＭＳ Ｐゴシック" pitchFamily="34" charset="-128"/>
              </a:rPr>
              <a:t>processes.</a:t>
            </a:r>
          </a:p>
          <a:p>
            <a:pPr marL="0" indent="0">
              <a:buFontTx/>
              <a:buNone/>
            </a:pPr>
            <a:endParaRPr lang="en-NZ" altLang="en-US" sz="3600" dirty="0">
              <a:solidFill>
                <a:srgbClr val="000000"/>
              </a:solidFill>
              <a:ea typeface="ＭＳ Ｐゴシック" pitchFamily="34" charset="-128"/>
            </a:endParaRPr>
          </a:p>
          <a:p>
            <a:pPr marL="0" indent="0">
              <a:buFontTx/>
              <a:buNone/>
            </a:pPr>
            <a:r>
              <a:rPr lang="en-NZ" altLang="en-US" sz="3600" dirty="0" smtClean="0">
                <a:solidFill>
                  <a:srgbClr val="000000"/>
                </a:solidFill>
                <a:ea typeface="ＭＳ Ｐゴシック" pitchFamily="34" charset="-128"/>
              </a:rPr>
              <a:t>Keep an eye on health and equity though (with some of the mechanisms). You’d be surprised at how easily they can ‘fall out of sight’.</a:t>
            </a:r>
          </a:p>
        </p:txBody>
      </p:sp>
    </p:spTree>
    <p:extLst>
      <p:ext uri="{BB962C8B-B14F-4D97-AF65-F5344CB8AC3E}">
        <p14:creationId xmlns:p14="http://schemas.microsoft.com/office/powerpoint/2010/main" val="29752511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NZ" altLang="en-US" sz="3200" dirty="0" smtClean="0">
                <a:ea typeface="ＭＳ Ｐゴシック" pitchFamily="34" charset="-128"/>
              </a:rPr>
              <a:t>4. Facilitate assessment and engagement</a:t>
            </a:r>
          </a:p>
        </p:txBody>
      </p:sp>
      <p:sp>
        <p:nvSpPr>
          <p:cNvPr id="3075" name="Content Placeholder 2"/>
          <p:cNvSpPr>
            <a:spLocks noGrp="1"/>
          </p:cNvSpPr>
          <p:nvPr>
            <p:ph idx="1"/>
          </p:nvPr>
        </p:nvSpPr>
        <p:spPr/>
        <p:txBody>
          <a:bodyPr/>
          <a:lstStyle/>
          <a:p>
            <a:r>
              <a:rPr lang="en-NZ" altLang="en-US" i="1" dirty="0" smtClean="0">
                <a:ea typeface="ＭＳ Ｐゴシック" pitchFamily="34" charset="-128"/>
              </a:rPr>
              <a:t>“It is essential to assess health impacts...”  </a:t>
            </a:r>
          </a:p>
          <a:p>
            <a:r>
              <a:rPr lang="en-NZ" altLang="en-US" i="1" dirty="0" smtClean="0">
                <a:ea typeface="ＭＳ Ｐゴシック" pitchFamily="34" charset="-128"/>
              </a:rPr>
              <a:t>“A variety of tools area available for seeking input… opening up the policy process to greater scrutiny.” </a:t>
            </a:r>
          </a:p>
          <a:p>
            <a:r>
              <a:rPr lang="en-NZ" altLang="en-US" i="1" dirty="0" smtClean="0">
                <a:ea typeface="ＭＳ Ｐゴシック" pitchFamily="34" charset="-128"/>
              </a:rPr>
              <a:t>“The success of engagement efforts may be strengthened by targeted assessments of specific issues of interest to stakeholders.”</a:t>
            </a:r>
          </a:p>
          <a:p>
            <a:pPr marL="0" indent="0">
              <a:buFontTx/>
              <a:buNone/>
            </a:pPr>
            <a:endParaRPr lang="en-NZ" altLang="en-US" dirty="0" smtClean="0">
              <a:ea typeface="ＭＳ Ｐゴシック" pitchFamily="34" charset="-128"/>
            </a:endParaRPr>
          </a:p>
          <a:p>
            <a:pPr marL="0" indent="0">
              <a:buFontTx/>
              <a:buNone/>
            </a:pPr>
            <a:r>
              <a:rPr lang="en-NZ" altLang="en-US" dirty="0" smtClean="0">
                <a:ea typeface="ＭＳ Ｐゴシック" pitchFamily="34" charset="-128"/>
              </a:rPr>
              <a:t>At some point you have to stop talking and start doing.</a:t>
            </a:r>
          </a:p>
        </p:txBody>
      </p:sp>
    </p:spTree>
    <p:extLst>
      <p:ext uri="{BB962C8B-B14F-4D97-AF65-F5344CB8AC3E}">
        <p14:creationId xmlns:p14="http://schemas.microsoft.com/office/powerpoint/2010/main" val="18079092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NZ" altLang="en-US" sz="3200" dirty="0" smtClean="0">
                <a:ea typeface="ＭＳ Ｐゴシック" pitchFamily="34" charset="-128"/>
              </a:rPr>
              <a:t>Assessment and engagement mechanisms</a:t>
            </a:r>
          </a:p>
        </p:txBody>
      </p:sp>
      <p:sp>
        <p:nvSpPr>
          <p:cNvPr id="4099" name="Content Placeholder 2"/>
          <p:cNvSpPr>
            <a:spLocks noGrp="1"/>
          </p:cNvSpPr>
          <p:nvPr>
            <p:ph idx="1"/>
          </p:nvPr>
        </p:nvSpPr>
        <p:spPr/>
        <p:txBody>
          <a:bodyPr/>
          <a:lstStyle/>
          <a:p>
            <a:pPr marL="0" indent="0">
              <a:buFontTx/>
              <a:buNone/>
            </a:pPr>
            <a:r>
              <a:rPr lang="en-NZ" altLang="en-US" dirty="0" smtClean="0">
                <a:ea typeface="ＭＳ Ｐゴシック" pitchFamily="34" charset="-128"/>
              </a:rPr>
              <a:t>Any assessment approach worth its salt will likely have an engagement aspect built into it. Be wary of the limitations of desktop assessments.</a:t>
            </a:r>
          </a:p>
          <a:p>
            <a:pPr marL="0" indent="0">
              <a:buFontTx/>
              <a:buNone/>
            </a:pPr>
            <a:endParaRPr lang="en-NZ" altLang="en-US" dirty="0" smtClean="0">
              <a:ea typeface="ＭＳ Ｐゴシック" pitchFamily="34" charset="-128"/>
            </a:endParaRPr>
          </a:p>
        </p:txBody>
      </p:sp>
    </p:spTree>
    <p:extLst>
      <p:ext uri="{BB962C8B-B14F-4D97-AF65-F5344CB8AC3E}">
        <p14:creationId xmlns:p14="http://schemas.microsoft.com/office/powerpoint/2010/main" val="20396210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924050" y="50800"/>
            <a:ext cx="6965950" cy="955675"/>
          </a:xfrm>
        </p:spPr>
        <p:txBody>
          <a:bodyPr/>
          <a:lstStyle/>
          <a:p>
            <a:r>
              <a:rPr lang="en-NZ" altLang="en-US" sz="3200" dirty="0" smtClean="0">
                <a:ea typeface="ＭＳ Ｐゴシック" pitchFamily="34" charset="-128"/>
              </a:rPr>
              <a:t>What sort of assessment and engagement mechanisms are there?</a:t>
            </a:r>
          </a:p>
        </p:txBody>
      </p:sp>
      <p:sp>
        <p:nvSpPr>
          <p:cNvPr id="3" name="Content Placeholder 2"/>
          <p:cNvSpPr>
            <a:spLocks noGrp="1"/>
          </p:cNvSpPr>
          <p:nvPr>
            <p:ph idx="1"/>
          </p:nvPr>
        </p:nvSpPr>
        <p:spPr>
          <a:xfrm>
            <a:off x="468313" y="1196975"/>
            <a:ext cx="8207375" cy="733425"/>
          </a:xfrm>
        </p:spPr>
        <p:txBody>
          <a:bodyPr/>
          <a:lstStyle/>
          <a:p>
            <a:pPr marL="0" indent="0">
              <a:buFontTx/>
              <a:buNone/>
              <a:defRPr/>
            </a:pPr>
            <a:r>
              <a:rPr lang="en-NZ" dirty="0" smtClean="0"/>
              <a:t>There are many examples to choose from:</a:t>
            </a:r>
          </a:p>
        </p:txBody>
      </p:sp>
      <p:sp>
        <p:nvSpPr>
          <p:cNvPr id="2" name="Rectangle 1"/>
          <p:cNvSpPr/>
          <p:nvPr/>
        </p:nvSpPr>
        <p:spPr>
          <a:xfrm>
            <a:off x="203200" y="1829476"/>
            <a:ext cx="4038600" cy="4524315"/>
          </a:xfrm>
          <a:prstGeom prst="rect">
            <a:avLst/>
          </a:prstGeom>
          <a:ln>
            <a:solidFill>
              <a:schemeClr val="tx1"/>
            </a:solidFill>
          </a:ln>
        </p:spPr>
        <p:txBody>
          <a:bodyPr wrap="square">
            <a:spAutoFit/>
          </a:bodyPr>
          <a:lstStyle/>
          <a:p>
            <a:r>
              <a:rPr lang="en-NZ" sz="2400" b="1" dirty="0" smtClean="0">
                <a:latin typeface="Calibri" panose="020F0502020204030204" pitchFamily="34" charset="0"/>
              </a:rPr>
              <a:t>Assessment mechanisms:</a:t>
            </a:r>
          </a:p>
          <a:p>
            <a:pPr marL="342900" indent="-342900">
              <a:buFont typeface="Arial" panose="020B0604020202020204" pitchFamily="34" charset="0"/>
              <a:buChar char="•"/>
            </a:pPr>
            <a:r>
              <a:rPr lang="en-NZ" sz="2400" dirty="0" smtClean="0">
                <a:latin typeface="Calibri" panose="020F0502020204030204" pitchFamily="34" charset="0"/>
              </a:rPr>
              <a:t>Health </a:t>
            </a:r>
            <a:r>
              <a:rPr lang="en-NZ" sz="2400" dirty="0">
                <a:latin typeface="Calibri" panose="020F0502020204030204" pitchFamily="34" charset="0"/>
              </a:rPr>
              <a:t>impact assessment</a:t>
            </a:r>
          </a:p>
          <a:p>
            <a:pPr marL="342900" indent="-342900">
              <a:buFont typeface="Arial" panose="020B0604020202020204" pitchFamily="34" charset="0"/>
              <a:buChar char="•"/>
            </a:pPr>
            <a:r>
              <a:rPr lang="en-NZ" sz="2400" dirty="0">
                <a:latin typeface="Calibri" panose="020F0502020204030204" pitchFamily="34" charset="0"/>
              </a:rPr>
              <a:t>Health and equity lens’s (e.g. HEAT)</a:t>
            </a:r>
          </a:p>
          <a:p>
            <a:pPr marL="342900" indent="-342900">
              <a:buFont typeface="Arial" panose="020B0604020202020204" pitchFamily="34" charset="0"/>
              <a:buChar char="•"/>
            </a:pPr>
            <a:r>
              <a:rPr lang="en-NZ" sz="2400" dirty="0">
                <a:latin typeface="Calibri" panose="020F0502020204030204" pitchFamily="34" charset="0"/>
              </a:rPr>
              <a:t>Whānau </a:t>
            </a:r>
            <a:r>
              <a:rPr lang="en-NZ" sz="2400" dirty="0" err="1">
                <a:latin typeface="Calibri" panose="020F0502020204030204" pitchFamily="34" charset="0"/>
              </a:rPr>
              <a:t>ora</a:t>
            </a:r>
            <a:r>
              <a:rPr lang="en-NZ" sz="2400" dirty="0">
                <a:latin typeface="Calibri" panose="020F0502020204030204" pitchFamily="34" charset="0"/>
              </a:rPr>
              <a:t> health impact assessment</a:t>
            </a:r>
          </a:p>
          <a:p>
            <a:pPr marL="342900" indent="-342900">
              <a:buFont typeface="Arial" panose="020B0604020202020204" pitchFamily="34" charset="0"/>
              <a:buChar char="•"/>
            </a:pPr>
            <a:r>
              <a:rPr lang="en-NZ" sz="2400" dirty="0" smtClean="0">
                <a:latin typeface="Calibri" panose="020F0502020204030204" pitchFamily="34" charset="0"/>
              </a:rPr>
              <a:t>Innovative assessment tools</a:t>
            </a:r>
          </a:p>
          <a:p>
            <a:pPr marL="342900" indent="-342900">
              <a:buFont typeface="Arial" panose="020B0604020202020204" pitchFamily="34" charset="0"/>
              <a:buChar char="•"/>
            </a:pPr>
            <a:r>
              <a:rPr lang="en-NZ" sz="2400" dirty="0" smtClean="0">
                <a:latin typeface="Calibri" panose="020F0502020204030204" pitchFamily="34" charset="0"/>
              </a:rPr>
              <a:t>Environmental </a:t>
            </a:r>
            <a:r>
              <a:rPr lang="en-NZ" sz="2400" dirty="0">
                <a:latin typeface="Calibri" panose="020F0502020204030204" pitchFamily="34" charset="0"/>
              </a:rPr>
              <a:t>impact assessment</a:t>
            </a:r>
          </a:p>
          <a:p>
            <a:pPr marL="342900" indent="-342900">
              <a:buFont typeface="Arial" panose="020B0604020202020204" pitchFamily="34" charset="0"/>
              <a:buChar char="•"/>
            </a:pPr>
            <a:r>
              <a:rPr lang="en-NZ" sz="2400" dirty="0">
                <a:latin typeface="Calibri" panose="020F0502020204030204" pitchFamily="34" charset="0"/>
              </a:rPr>
              <a:t>Social impact assessment</a:t>
            </a:r>
          </a:p>
          <a:p>
            <a:pPr marL="342900" indent="-342900">
              <a:buFont typeface="Arial" panose="020B0604020202020204" pitchFamily="34" charset="0"/>
              <a:buChar char="•"/>
            </a:pPr>
            <a:r>
              <a:rPr lang="en-NZ" sz="2400" dirty="0">
                <a:latin typeface="Calibri" panose="020F0502020204030204" pitchFamily="34" charset="0"/>
              </a:rPr>
              <a:t>Policy audits</a:t>
            </a:r>
          </a:p>
          <a:p>
            <a:pPr marL="342900" indent="-342900">
              <a:buFont typeface="Arial" panose="020B0604020202020204" pitchFamily="34" charset="0"/>
              <a:buChar char="•"/>
            </a:pPr>
            <a:r>
              <a:rPr lang="en-NZ" sz="2400" dirty="0">
                <a:latin typeface="Calibri" panose="020F0502020204030204" pitchFamily="34" charset="0"/>
              </a:rPr>
              <a:t>Budget reviews</a:t>
            </a:r>
          </a:p>
        </p:txBody>
      </p:sp>
      <p:sp>
        <p:nvSpPr>
          <p:cNvPr id="5" name="Rectangle 4"/>
          <p:cNvSpPr/>
          <p:nvPr/>
        </p:nvSpPr>
        <p:spPr>
          <a:xfrm>
            <a:off x="4432300" y="1829476"/>
            <a:ext cx="4038600" cy="4524315"/>
          </a:xfrm>
          <a:prstGeom prst="rect">
            <a:avLst/>
          </a:prstGeom>
          <a:ln>
            <a:solidFill>
              <a:schemeClr val="tx1"/>
            </a:solidFill>
          </a:ln>
        </p:spPr>
        <p:txBody>
          <a:bodyPr wrap="square">
            <a:spAutoFit/>
          </a:bodyPr>
          <a:lstStyle/>
          <a:p>
            <a:r>
              <a:rPr lang="en-NZ" sz="2400" b="1" dirty="0" smtClean="0">
                <a:latin typeface="Calibri" panose="020F0502020204030204" pitchFamily="34" charset="0"/>
              </a:rPr>
              <a:t>Engagement mechanisms:</a:t>
            </a:r>
          </a:p>
          <a:p>
            <a:pPr marL="342900" indent="-342900">
              <a:buFont typeface="Arial" panose="020B0604020202020204" pitchFamily="34" charset="0"/>
              <a:buChar char="•"/>
            </a:pPr>
            <a:r>
              <a:rPr lang="en-NZ" sz="2400" dirty="0" smtClean="0">
                <a:latin typeface="Calibri" panose="020F0502020204030204" pitchFamily="34" charset="0"/>
              </a:rPr>
              <a:t>Steering committees</a:t>
            </a:r>
          </a:p>
          <a:p>
            <a:pPr marL="342900" indent="-342900">
              <a:buFont typeface="Arial" panose="020B0604020202020204" pitchFamily="34" charset="0"/>
              <a:buChar char="•"/>
            </a:pPr>
            <a:r>
              <a:rPr lang="en-NZ" sz="2400" dirty="0" smtClean="0">
                <a:latin typeface="Calibri" panose="020F0502020204030204" pitchFamily="34" charset="0"/>
              </a:rPr>
              <a:t>Advisory committees</a:t>
            </a:r>
          </a:p>
          <a:p>
            <a:pPr marL="342900" indent="-342900">
              <a:buFont typeface="Arial" panose="020B0604020202020204" pitchFamily="34" charset="0"/>
              <a:buChar char="•"/>
            </a:pPr>
            <a:r>
              <a:rPr lang="en-NZ" sz="2400" dirty="0" smtClean="0">
                <a:latin typeface="Calibri" panose="020F0502020204030204" pitchFamily="34" charset="0"/>
              </a:rPr>
              <a:t>Participatory decision making approaches</a:t>
            </a:r>
          </a:p>
          <a:p>
            <a:pPr marL="342900" indent="-342900">
              <a:buFont typeface="Arial" panose="020B0604020202020204" pitchFamily="34" charset="0"/>
              <a:buChar char="•"/>
            </a:pPr>
            <a:r>
              <a:rPr lang="en-NZ" sz="2400" dirty="0" smtClean="0">
                <a:latin typeface="Calibri" panose="020F0502020204030204" pitchFamily="34" charset="0"/>
              </a:rPr>
              <a:t>Workshops</a:t>
            </a:r>
          </a:p>
          <a:p>
            <a:pPr marL="342900" indent="-342900">
              <a:buFont typeface="Arial" panose="020B0604020202020204" pitchFamily="34" charset="0"/>
              <a:buChar char="•"/>
            </a:pPr>
            <a:r>
              <a:rPr lang="en-NZ" sz="2400" dirty="0" smtClean="0">
                <a:latin typeface="Calibri" panose="020F0502020204030204" pitchFamily="34" charset="0"/>
              </a:rPr>
              <a:t>Meetings</a:t>
            </a:r>
            <a:endParaRPr lang="en-NZ" sz="2400" dirty="0">
              <a:latin typeface="Calibri" panose="020F0502020204030204" pitchFamily="34" charset="0"/>
            </a:endParaRPr>
          </a:p>
          <a:p>
            <a:pPr marL="342900" indent="-342900">
              <a:buFont typeface="Arial" panose="020B0604020202020204" pitchFamily="34" charset="0"/>
              <a:buChar char="•"/>
            </a:pPr>
            <a:r>
              <a:rPr lang="en-NZ" sz="2400" dirty="0">
                <a:latin typeface="Calibri" panose="020F0502020204030204" pitchFamily="34" charset="0"/>
              </a:rPr>
              <a:t>Community and town hall discussions</a:t>
            </a:r>
          </a:p>
          <a:p>
            <a:pPr marL="342900" indent="-342900">
              <a:buFont typeface="Arial" panose="020B0604020202020204" pitchFamily="34" charset="0"/>
              <a:buChar char="•"/>
            </a:pPr>
            <a:r>
              <a:rPr lang="en-NZ" sz="2400" dirty="0" smtClean="0">
                <a:latin typeface="Calibri" panose="020F0502020204030204" pitchFamily="34" charset="0"/>
              </a:rPr>
              <a:t>Public comment</a:t>
            </a:r>
          </a:p>
          <a:p>
            <a:pPr marL="342900" indent="-342900">
              <a:buFont typeface="Arial" panose="020B0604020202020204" pitchFamily="34" charset="0"/>
              <a:buChar char="•"/>
            </a:pPr>
            <a:r>
              <a:rPr lang="en-NZ" sz="2400" dirty="0" smtClean="0">
                <a:latin typeface="Calibri" panose="020F0502020204030204" pitchFamily="34" charset="0"/>
              </a:rPr>
              <a:t>Fact sheets</a:t>
            </a:r>
          </a:p>
          <a:p>
            <a:pPr marL="342900" indent="-342900">
              <a:buFont typeface="Arial" panose="020B0604020202020204" pitchFamily="34" charset="0"/>
              <a:buChar char="•"/>
            </a:pPr>
            <a:r>
              <a:rPr lang="en-NZ" sz="2400" dirty="0" smtClean="0">
                <a:latin typeface="Calibri" panose="020F0502020204030204" pitchFamily="34" charset="0"/>
              </a:rPr>
              <a:t>Websites</a:t>
            </a:r>
            <a:endParaRPr lang="en-NZ" sz="2400" dirty="0">
              <a:latin typeface="Calibri" panose="020F0502020204030204" pitchFamily="34" charset="0"/>
            </a:endParaRPr>
          </a:p>
        </p:txBody>
      </p:sp>
    </p:spTree>
    <p:extLst>
      <p:ext uri="{BB962C8B-B14F-4D97-AF65-F5344CB8AC3E}">
        <p14:creationId xmlns:p14="http://schemas.microsoft.com/office/powerpoint/2010/main" val="13675927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sp>
        <p:nvSpPr>
          <p:cNvPr id="3" name="Content Placeholder 2"/>
          <p:cNvSpPr>
            <a:spLocks noGrp="1"/>
          </p:cNvSpPr>
          <p:nvPr>
            <p:ph idx="1"/>
          </p:nvPr>
        </p:nvSpPr>
        <p:spPr/>
        <p:txBody>
          <a:bodyPr/>
          <a:lstStyle/>
          <a:p>
            <a:pPr marL="0" indent="0">
              <a:buNone/>
            </a:pPr>
            <a:r>
              <a:rPr lang="en-NZ" dirty="0" smtClean="0"/>
              <a:t>Questions:</a:t>
            </a:r>
          </a:p>
          <a:p>
            <a:pPr marL="0" indent="0">
              <a:buNone/>
            </a:pPr>
            <a:r>
              <a:rPr lang="en-NZ" dirty="0" smtClean="0"/>
              <a:t>Which ones of the above have you:</a:t>
            </a:r>
          </a:p>
          <a:p>
            <a:pPr marL="514350" indent="-514350">
              <a:buFont typeface="+mj-lt"/>
              <a:buAutoNum type="arabicPeriod"/>
            </a:pPr>
            <a:r>
              <a:rPr lang="en-NZ" dirty="0" smtClean="0"/>
              <a:t>Been a lead figure in the use of</a:t>
            </a:r>
          </a:p>
          <a:p>
            <a:pPr marL="514350" indent="-514350">
              <a:buFont typeface="+mj-lt"/>
              <a:buAutoNum type="arabicPeriod"/>
            </a:pPr>
            <a:r>
              <a:rPr lang="en-NZ" dirty="0" smtClean="0"/>
              <a:t>Actively participated in</a:t>
            </a:r>
          </a:p>
          <a:p>
            <a:pPr marL="514350" indent="-514350">
              <a:buFont typeface="+mj-lt"/>
              <a:buAutoNum type="arabicPeriod"/>
            </a:pPr>
            <a:r>
              <a:rPr lang="en-NZ" dirty="0" smtClean="0"/>
              <a:t>Know lots about it</a:t>
            </a:r>
          </a:p>
          <a:p>
            <a:pPr marL="514350" indent="-514350">
              <a:buFont typeface="+mj-lt"/>
              <a:buAutoNum type="arabicPeriod"/>
            </a:pPr>
            <a:r>
              <a:rPr lang="en-NZ" dirty="0" smtClean="0"/>
              <a:t>Don’t know much/heard a bit about it</a:t>
            </a:r>
          </a:p>
          <a:p>
            <a:endParaRPr lang="en-NZ" dirty="0" smtClean="0"/>
          </a:p>
          <a:p>
            <a:endParaRPr lang="en-NZ" dirty="0"/>
          </a:p>
        </p:txBody>
      </p:sp>
      <p:sp>
        <p:nvSpPr>
          <p:cNvPr id="4" name="Slide Number Placeholder 3"/>
          <p:cNvSpPr>
            <a:spLocks noGrp="1"/>
          </p:cNvSpPr>
          <p:nvPr>
            <p:ph type="sldNum" sz="quarter" idx="10"/>
          </p:nvPr>
        </p:nvSpPr>
        <p:spPr/>
        <p:txBody>
          <a:bodyPr/>
          <a:lstStyle/>
          <a:p>
            <a:fld id="{9C8FF4AC-F6A7-4059-A554-9883295A2BE7}" type="slidenum">
              <a:rPr lang="en-US" smtClean="0"/>
              <a:t>5</a:t>
            </a:fld>
            <a:endParaRPr lang="en-US"/>
          </a:p>
        </p:txBody>
      </p:sp>
    </p:spTree>
    <p:extLst>
      <p:ext uri="{BB962C8B-B14F-4D97-AF65-F5344CB8AC3E}">
        <p14:creationId xmlns:p14="http://schemas.microsoft.com/office/powerpoint/2010/main" val="3509822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NZ" altLang="en-US" sz="3200" dirty="0" smtClean="0">
                <a:ea typeface="ＭＳ Ｐゴシック" pitchFamily="34" charset="-128"/>
              </a:rPr>
              <a:t>HIA</a:t>
            </a:r>
          </a:p>
        </p:txBody>
      </p:sp>
      <p:sp>
        <p:nvSpPr>
          <p:cNvPr id="6147" name="Content Placeholder 2"/>
          <p:cNvSpPr>
            <a:spLocks noGrp="1"/>
          </p:cNvSpPr>
          <p:nvPr>
            <p:ph idx="1"/>
          </p:nvPr>
        </p:nvSpPr>
        <p:spPr/>
        <p:txBody>
          <a:bodyPr/>
          <a:lstStyle/>
          <a:p>
            <a:pPr marL="0" indent="0">
              <a:buFontTx/>
              <a:buNone/>
            </a:pPr>
            <a:r>
              <a:rPr lang="en-US" altLang="en-US" dirty="0" smtClean="0">
                <a:ea typeface="ＭＳ Ｐゴシック" pitchFamily="34" charset="-128"/>
              </a:rPr>
              <a:t>Health Impact Assessment (HIA) aims to predict the potential impacts of a draft initiative on people’s health and wellbeing and on health inequalities. </a:t>
            </a:r>
          </a:p>
          <a:p>
            <a:pPr marL="0" indent="0">
              <a:buFontTx/>
              <a:buNone/>
            </a:pPr>
            <a:endParaRPr lang="en-US" altLang="en-US" dirty="0">
              <a:ea typeface="ＭＳ Ｐゴシック" pitchFamily="34" charset="-128"/>
            </a:endParaRPr>
          </a:p>
          <a:p>
            <a:pPr marL="0" indent="0">
              <a:buFontTx/>
              <a:buNone/>
            </a:pPr>
            <a:r>
              <a:rPr lang="en-US" altLang="en-US" dirty="0" smtClean="0">
                <a:ea typeface="ＭＳ Ｐゴシック" pitchFamily="34" charset="-128"/>
              </a:rPr>
              <a:t>Usually the draft initiatives being assessed are not within the health sector because many of the determinants of health are in transport, housing, employment, income, transport, environment and urban design.  </a:t>
            </a:r>
            <a:endParaRPr lang="en-NZ" altLang="en-US" dirty="0" smtClean="0">
              <a:ea typeface="ＭＳ Ｐゴシック" pitchFamily="34" charset="-128"/>
            </a:endParaRPr>
          </a:p>
        </p:txBody>
      </p:sp>
    </p:spTree>
    <p:extLst>
      <p:ext uri="{BB962C8B-B14F-4D97-AF65-F5344CB8AC3E}">
        <p14:creationId xmlns:p14="http://schemas.microsoft.com/office/powerpoint/2010/main" val="7070420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NZ" altLang="en-US" sz="3200" dirty="0">
                <a:ea typeface="ＭＳ Ｐゴシック" pitchFamily="34" charset="-128"/>
              </a:rPr>
              <a:t>Whānau </a:t>
            </a:r>
            <a:r>
              <a:rPr lang="en-NZ" altLang="en-US" sz="3200" dirty="0" err="1">
                <a:ea typeface="ＭＳ Ｐゴシック" pitchFamily="34" charset="-128"/>
              </a:rPr>
              <a:t>ora</a:t>
            </a:r>
            <a:r>
              <a:rPr lang="en-NZ" altLang="en-US" sz="3200" dirty="0">
                <a:ea typeface="ＭＳ Ｐゴシック" pitchFamily="34" charset="-128"/>
              </a:rPr>
              <a:t> HIA</a:t>
            </a:r>
          </a:p>
        </p:txBody>
      </p:sp>
      <p:sp>
        <p:nvSpPr>
          <p:cNvPr id="7171" name="Content Placeholder 2"/>
          <p:cNvSpPr>
            <a:spLocks noGrp="1"/>
          </p:cNvSpPr>
          <p:nvPr>
            <p:ph idx="1"/>
          </p:nvPr>
        </p:nvSpPr>
        <p:spPr/>
        <p:txBody>
          <a:bodyPr/>
          <a:lstStyle/>
          <a:p>
            <a:pPr marL="0" indent="0">
              <a:buFontTx/>
              <a:buNone/>
            </a:pPr>
            <a:r>
              <a:rPr lang="en-US" altLang="en-US" dirty="0" smtClean="0">
                <a:ea typeface="ＭＳ Ｐゴシック" pitchFamily="34" charset="-128"/>
              </a:rPr>
              <a:t>Whānau Ora HIA was developed for use by both Māori and Pakeha for assessing the potential positive and negative impact of draft initiatives on whānau </a:t>
            </a:r>
            <a:r>
              <a:rPr lang="en-US" altLang="en-US" dirty="0" err="1" smtClean="0">
                <a:ea typeface="ＭＳ Ｐゴシック" pitchFamily="34" charset="-128"/>
              </a:rPr>
              <a:t>ora</a:t>
            </a:r>
            <a:r>
              <a:rPr lang="en-US" altLang="en-US" dirty="0" smtClean="0">
                <a:ea typeface="ＭＳ Ｐゴシック" pitchFamily="34" charset="-128"/>
              </a:rPr>
              <a:t>. </a:t>
            </a:r>
          </a:p>
          <a:p>
            <a:pPr marL="0" indent="0">
              <a:buFontTx/>
              <a:buNone/>
            </a:pPr>
            <a:endParaRPr lang="en-US" altLang="en-US" dirty="0">
              <a:ea typeface="ＭＳ Ｐゴシック" pitchFamily="34" charset="-128"/>
            </a:endParaRPr>
          </a:p>
          <a:p>
            <a:pPr marL="0" indent="0">
              <a:buFontTx/>
              <a:buNone/>
            </a:pPr>
            <a:r>
              <a:rPr lang="en-US" altLang="en-US" dirty="0" smtClean="0">
                <a:ea typeface="ＭＳ Ｐゴシック" pitchFamily="34" charset="-128"/>
              </a:rPr>
              <a:t>Like HIA, Whānau Ora HIA pays particular attention to Māori involvement in the policy development process and the analysis is focused on the potential impacts on Māori.</a:t>
            </a:r>
            <a:endParaRPr lang="en-NZ" altLang="en-US" dirty="0" smtClean="0">
              <a:ea typeface="ＭＳ Ｐゴシック" pitchFamily="34" charset="-128"/>
            </a:endParaRPr>
          </a:p>
          <a:p>
            <a:pPr marL="0" indent="0">
              <a:buFontTx/>
              <a:buNone/>
            </a:pPr>
            <a:endParaRPr lang="en-NZ" altLang="en-US" dirty="0" smtClean="0">
              <a:ea typeface="ＭＳ Ｐゴシック" pitchFamily="34" charset="-128"/>
            </a:endParaRPr>
          </a:p>
        </p:txBody>
      </p:sp>
    </p:spTree>
    <p:extLst>
      <p:ext uri="{BB962C8B-B14F-4D97-AF65-F5344CB8AC3E}">
        <p14:creationId xmlns:p14="http://schemas.microsoft.com/office/powerpoint/2010/main" val="1198549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NZ" altLang="en-US" sz="3200" dirty="0" smtClean="0">
                <a:ea typeface="ＭＳ Ｐゴシック" pitchFamily="34" charset="-128"/>
              </a:rPr>
              <a:t>Health Equity Assessment Tool (HEAT)</a:t>
            </a:r>
          </a:p>
        </p:txBody>
      </p:sp>
      <p:sp>
        <p:nvSpPr>
          <p:cNvPr id="9219" name="Content Placeholder 2"/>
          <p:cNvSpPr>
            <a:spLocks noGrp="1"/>
          </p:cNvSpPr>
          <p:nvPr>
            <p:ph idx="1"/>
          </p:nvPr>
        </p:nvSpPr>
        <p:spPr/>
        <p:txBody>
          <a:bodyPr/>
          <a:lstStyle/>
          <a:p>
            <a:pPr marL="0" indent="0">
              <a:buFontTx/>
              <a:buNone/>
            </a:pPr>
            <a:r>
              <a:rPr lang="en-US" altLang="en-US" dirty="0" smtClean="0">
                <a:ea typeface="ＭＳ Ｐゴシック" pitchFamily="34" charset="-128"/>
              </a:rPr>
              <a:t>HEAT is a planning tool that aims to improve the ability of initiatives to promote health equity.</a:t>
            </a:r>
          </a:p>
          <a:p>
            <a:pPr marL="0" indent="0">
              <a:buFontTx/>
              <a:buNone/>
            </a:pPr>
            <a:endParaRPr lang="en-US" altLang="en-US" dirty="0">
              <a:ea typeface="ＭＳ Ｐゴシック" pitchFamily="34" charset="-128"/>
            </a:endParaRPr>
          </a:p>
          <a:p>
            <a:pPr marL="0" indent="0">
              <a:buFontTx/>
              <a:buNone/>
            </a:pPr>
            <a:r>
              <a:rPr lang="en-US" altLang="en-US" dirty="0" smtClean="0">
                <a:ea typeface="ＭＳ Ｐゴシック" pitchFamily="34" charset="-128"/>
              </a:rPr>
              <a:t>It consists of 10 questions that prompt users to consider the health inequalities that exist in a particular area, how to intervene to address them, and to evaluate whether an initiative has been successful in reducing health inequalities.</a:t>
            </a:r>
            <a:endParaRPr lang="en-NZ" altLang="en-US" dirty="0" smtClean="0">
              <a:ea typeface="ＭＳ Ｐゴシック" pitchFamily="34" charset="-128"/>
            </a:endParaRPr>
          </a:p>
        </p:txBody>
      </p:sp>
    </p:spTree>
    <p:extLst>
      <p:ext uri="{BB962C8B-B14F-4D97-AF65-F5344CB8AC3E}">
        <p14:creationId xmlns:p14="http://schemas.microsoft.com/office/powerpoint/2010/main" val="31103769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NZ" altLang="en-US" sz="3200" dirty="0" smtClean="0">
                <a:ea typeface="ＭＳ Ｐゴシック" pitchFamily="34" charset="-128"/>
              </a:rPr>
              <a:t>Comparison of some assessment mechanisms…</a:t>
            </a:r>
          </a:p>
        </p:txBody>
      </p:sp>
      <p:sp>
        <p:nvSpPr>
          <p:cNvPr id="12291" name="Content Placeholder 2"/>
          <p:cNvSpPr>
            <a:spLocks noGrp="1"/>
          </p:cNvSpPr>
          <p:nvPr>
            <p:ph idx="1"/>
          </p:nvPr>
        </p:nvSpPr>
        <p:spPr/>
        <p:txBody>
          <a:bodyPr/>
          <a:lstStyle/>
          <a:p>
            <a:endParaRPr lang="en-NZ" altLang="en-US" smtClean="0">
              <a:ea typeface="ＭＳ Ｐゴシック" pitchFamily="34" charset="-128"/>
            </a:endParaRPr>
          </a:p>
        </p:txBody>
      </p:sp>
    </p:spTree>
    <p:extLst>
      <p:ext uri="{BB962C8B-B14F-4D97-AF65-F5344CB8AC3E}">
        <p14:creationId xmlns:p14="http://schemas.microsoft.com/office/powerpoint/2010/main" val="4121799874"/>
      </p:ext>
    </p:extLst>
  </p:cSld>
  <p:clrMapOvr>
    <a:masterClrMapping/>
  </p:clrMapOvr>
  <p:timing>
    <p:tnLst>
      <p:par>
        <p:cTn id="1" dur="indefinite" restart="never" nodeType="tmRoot"/>
      </p:par>
    </p:tnLst>
  </p:timing>
</p:sld>
</file>

<file path=ppt/theme/theme1.xml><?xml version="1.0" encoding="utf-8"?>
<a:theme xmlns:a="http://schemas.openxmlformats.org/drawingml/2006/main" name="PHSS template 2015 - Course overview slides">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 typeface="Wingdings" pitchFamily="2" charset="2"/>
          <a:buChar char="•"/>
          <a:tabLst/>
          <a:defRPr kumimoji="0" lang="en-GB"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 typeface="Wingdings" pitchFamily="2" charset="2"/>
          <a:buChar char="•"/>
          <a:tabLst/>
          <a:defRPr kumimoji="0" lang="en-GB"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8A6C973A15EBF4987576045D572D064" ma:contentTypeVersion="0" ma:contentTypeDescription="Create a new document." ma:contentTypeScope="" ma:versionID="4949d9522351240d84bbb7b5299a621b">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B807D32-D86F-42C3-8A3C-9FF8891250D8}"/>
</file>

<file path=customXml/itemProps2.xml><?xml version="1.0" encoding="utf-8"?>
<ds:datastoreItem xmlns:ds="http://schemas.openxmlformats.org/officeDocument/2006/customXml" ds:itemID="{719C4535-D930-4641-B97B-8FC4EE6CE98B}"/>
</file>

<file path=customXml/itemProps3.xml><?xml version="1.0" encoding="utf-8"?>
<ds:datastoreItem xmlns:ds="http://schemas.openxmlformats.org/officeDocument/2006/customXml" ds:itemID="{71F2D25D-0301-44EB-8A29-ECAFFB730AF2}"/>
</file>

<file path=docProps/app.xml><?xml version="1.0" encoding="utf-8"?>
<Properties xmlns="http://schemas.openxmlformats.org/officeDocument/2006/extended-properties" xmlns:vt="http://schemas.openxmlformats.org/officeDocument/2006/docPropsVTypes">
  <Template/>
  <TotalTime>500</TotalTime>
  <Words>832</Words>
  <Application>Microsoft Office PowerPoint</Application>
  <PresentationFormat>On-screen Show (4:3)</PresentationFormat>
  <Paragraphs>117</Paragraphs>
  <Slides>13</Slides>
  <Notes>4</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PHSS template 2015 - Course overview slides</vt:lpstr>
      <vt:lpstr>PowerPoint Presentation</vt:lpstr>
      <vt:lpstr>4. Facilitate assessment and engagement</vt:lpstr>
      <vt:lpstr>Assessment and engagement mechanisms</vt:lpstr>
      <vt:lpstr>What sort of assessment and engagement mechanisms are there?</vt:lpstr>
      <vt:lpstr>PowerPoint Presentation</vt:lpstr>
      <vt:lpstr>HIA</vt:lpstr>
      <vt:lpstr>Whānau ora HIA</vt:lpstr>
      <vt:lpstr>Health Equity Assessment Tool (HEAT)</vt:lpstr>
      <vt:lpstr>Comparison of some assessment mechanisms…</vt:lpstr>
      <vt:lpstr>SIA definition</vt:lpstr>
      <vt:lpstr>PowerPoint Presentation</vt:lpstr>
      <vt:lpstr>PowerPoint Presentation</vt:lpstr>
      <vt:lpstr>Which one should I use?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5 - The role of Government in HiAP - An introduction to the mechanisms of HiAP - Rob Quigley</dc:title>
  <dc:creator>Glen</dc:creator>
  <cp:lastModifiedBy>Louise Signal</cp:lastModifiedBy>
  <cp:revision>51</cp:revision>
  <cp:lastPrinted>2016-02-13T01:45:50Z</cp:lastPrinted>
  <dcterms:created xsi:type="dcterms:W3CDTF">2015-01-20T08:19:04Z</dcterms:created>
  <dcterms:modified xsi:type="dcterms:W3CDTF">2016-02-13T08:49:36Z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6</vt:i4>
  </property>
  <property fmtid="{D5CDD505-2E9C-101B-9397-08002B2CF9AE}" pid="3" name="ContentTypeId">
    <vt:lpwstr>0x01010028A6C973A15EBF4987576045D572D064</vt:lpwstr>
  </property>
</Properties>
</file>