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8.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2"/>
  </p:notesMasterIdLst>
  <p:handoutMasterIdLst>
    <p:handoutMasterId r:id="rId23"/>
  </p:handoutMasterIdLst>
  <p:sldIdLst>
    <p:sldId id="489" r:id="rId2"/>
    <p:sldId id="514" r:id="rId3"/>
    <p:sldId id="515" r:id="rId4"/>
    <p:sldId id="516" r:id="rId5"/>
    <p:sldId id="517" r:id="rId6"/>
    <p:sldId id="518" r:id="rId7"/>
    <p:sldId id="519" r:id="rId8"/>
    <p:sldId id="520" r:id="rId9"/>
    <p:sldId id="521" r:id="rId10"/>
    <p:sldId id="522" r:id="rId11"/>
    <p:sldId id="523" r:id="rId12"/>
    <p:sldId id="524" r:id="rId13"/>
    <p:sldId id="525" r:id="rId14"/>
    <p:sldId id="526" r:id="rId15"/>
    <p:sldId id="527" r:id="rId16"/>
    <p:sldId id="528" r:id="rId17"/>
    <p:sldId id="529" r:id="rId18"/>
    <p:sldId id="530" r:id="rId19"/>
    <p:sldId id="531" r:id="rId20"/>
    <p:sldId id="532" r:id="rId21"/>
  </p:sldIdLst>
  <p:sldSz cx="9144000" cy="6858000" type="screen4x3"/>
  <p:notesSz cx="6735763" cy="9866313"/>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008080"/>
    <a:srgbClr val="0F4E96"/>
    <a:srgbClr val="0E4D96"/>
    <a:srgbClr val="FF0000"/>
    <a:srgbClr val="FEC20F"/>
    <a:srgbClr val="FFE18B"/>
    <a:srgbClr val="FFFF66"/>
    <a:srgbClr val="DC923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1522" autoAdjust="0"/>
  </p:normalViewPr>
  <p:slideViewPr>
    <p:cSldViewPr snapToGrid="0">
      <p:cViewPr>
        <p:scale>
          <a:sx n="75" d="100"/>
          <a:sy n="75" d="100"/>
        </p:scale>
        <p:origin x="26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33" d="100"/>
          <a:sy n="33" d="100"/>
        </p:scale>
        <p:origin x="-2275" y="-7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3"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defTabSz="876448">
              <a:spcBef>
                <a:spcPct val="20000"/>
              </a:spcBef>
              <a:buFont typeface="Wingdings" pitchFamily="2" charset="2"/>
              <a:buChar char="•"/>
              <a:defRPr sz="1200"/>
            </a:lvl1pPr>
          </a:lstStyle>
          <a:p>
            <a:pPr>
              <a:defRPr/>
            </a:pPr>
            <a:endParaRPr lang="en-NZ" dirty="0"/>
          </a:p>
        </p:txBody>
      </p:sp>
      <p:sp>
        <p:nvSpPr>
          <p:cNvPr id="3" name="Date Placeholder 2"/>
          <p:cNvSpPr>
            <a:spLocks noGrp="1"/>
          </p:cNvSpPr>
          <p:nvPr>
            <p:ph type="dt" sz="quarter" idx="1"/>
          </p:nvPr>
        </p:nvSpPr>
        <p:spPr bwMode="auto">
          <a:xfrm>
            <a:off x="3814839"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algn="r" defTabSz="876448">
              <a:spcBef>
                <a:spcPct val="20000"/>
              </a:spcBef>
              <a:buFont typeface="Wingdings" pitchFamily="2" charset="2"/>
              <a:buChar char="•"/>
              <a:defRPr sz="1200"/>
            </a:lvl1pPr>
          </a:lstStyle>
          <a:p>
            <a:pPr>
              <a:defRPr/>
            </a:pPr>
            <a:fld id="{B3B7B030-15DB-4A41-98DF-1223E9A73C96}" type="datetimeFigureOut">
              <a:rPr lang="en-US"/>
              <a:pPr>
                <a:defRPr/>
              </a:pPr>
              <a:t>2/14/2016</a:t>
            </a:fld>
            <a:endParaRPr lang="en-NZ" dirty="0"/>
          </a:p>
        </p:txBody>
      </p:sp>
      <p:sp>
        <p:nvSpPr>
          <p:cNvPr id="4" name="Footer Placeholder 3"/>
          <p:cNvSpPr>
            <a:spLocks noGrp="1"/>
          </p:cNvSpPr>
          <p:nvPr>
            <p:ph type="ftr" sz="quarter" idx="2"/>
          </p:nvPr>
        </p:nvSpPr>
        <p:spPr bwMode="auto">
          <a:xfrm>
            <a:off x="3"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defTabSz="876448">
              <a:spcBef>
                <a:spcPct val="20000"/>
              </a:spcBef>
              <a:buFont typeface="Wingdings" pitchFamily="2" charset="2"/>
              <a:buChar char="•"/>
              <a:defRPr sz="1200"/>
            </a:lvl1pPr>
          </a:lstStyle>
          <a:p>
            <a:pPr>
              <a:defRPr/>
            </a:pPr>
            <a:endParaRPr lang="en-NZ" dirty="0"/>
          </a:p>
        </p:txBody>
      </p:sp>
      <p:sp>
        <p:nvSpPr>
          <p:cNvPr id="5" name="Slide Number Placeholder 4"/>
          <p:cNvSpPr>
            <a:spLocks noGrp="1"/>
          </p:cNvSpPr>
          <p:nvPr>
            <p:ph type="sldNum" sz="quarter" idx="3"/>
          </p:nvPr>
        </p:nvSpPr>
        <p:spPr bwMode="auto">
          <a:xfrm>
            <a:off x="3814839"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algn="r" defTabSz="876448">
              <a:spcBef>
                <a:spcPct val="20000"/>
              </a:spcBef>
              <a:buFont typeface="Wingdings" pitchFamily="2" charset="2"/>
              <a:buChar char="•"/>
              <a:defRPr sz="1200"/>
            </a:lvl1pPr>
          </a:lstStyle>
          <a:p>
            <a:pPr>
              <a:defRPr/>
            </a:pPr>
            <a:fld id="{252012FB-066F-4914-A382-3C66BAD226EF}" type="slidenum">
              <a:rPr lang="en-NZ"/>
              <a:pPr>
                <a:defRPr/>
              </a:pPr>
              <a:t>‹#›</a:t>
            </a:fld>
            <a:endParaRPr lang="en-NZ" dirty="0"/>
          </a:p>
        </p:txBody>
      </p:sp>
    </p:spTree>
    <p:extLst>
      <p:ext uri="{BB962C8B-B14F-4D97-AF65-F5344CB8AC3E}">
        <p14:creationId xmlns:p14="http://schemas.microsoft.com/office/powerpoint/2010/main" val="3678750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3"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defTabSz="876448">
              <a:defRPr sz="1200"/>
            </a:lvl1pPr>
          </a:lstStyle>
          <a:p>
            <a:pPr>
              <a:defRPr/>
            </a:pPr>
            <a:endParaRPr lang="en-US" dirty="0"/>
          </a:p>
        </p:txBody>
      </p:sp>
      <p:sp>
        <p:nvSpPr>
          <p:cNvPr id="136195" name="Rectangle 3"/>
          <p:cNvSpPr>
            <a:spLocks noGrp="1" noChangeArrowheads="1"/>
          </p:cNvSpPr>
          <p:nvPr>
            <p:ph type="dt" idx="1"/>
          </p:nvPr>
        </p:nvSpPr>
        <p:spPr bwMode="auto">
          <a:xfrm>
            <a:off x="3814839" y="2"/>
            <a:ext cx="2919356" cy="493631"/>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lvl1pPr algn="r" defTabSz="876448">
              <a:defRPr sz="1200"/>
            </a:lvl1pPr>
          </a:lstStyle>
          <a:p>
            <a:pPr>
              <a:defRPr/>
            </a:pPr>
            <a:endParaRPr lang="en-US" dirty="0"/>
          </a:p>
        </p:txBody>
      </p:sp>
      <p:sp>
        <p:nvSpPr>
          <p:cNvPr id="785412" name="Rectangle 4"/>
          <p:cNvSpPr>
            <a:spLocks noGrp="1" noRot="1" noChangeAspect="1" noChangeArrowheads="1" noTextEdit="1"/>
          </p:cNvSpPr>
          <p:nvPr>
            <p:ph type="sldImg" idx="2"/>
          </p:nvPr>
        </p:nvSpPr>
        <p:spPr bwMode="auto">
          <a:xfrm>
            <a:off x="900113" y="738188"/>
            <a:ext cx="4935537" cy="3702050"/>
          </a:xfrm>
          <a:prstGeom prst="rect">
            <a:avLst/>
          </a:prstGeom>
          <a:noFill/>
          <a:ln w="9525">
            <a:solidFill>
              <a:srgbClr val="000000"/>
            </a:solidFill>
            <a:miter lim="800000"/>
            <a:headEnd/>
            <a:tailEnd/>
          </a:ln>
        </p:spPr>
      </p:sp>
      <p:sp>
        <p:nvSpPr>
          <p:cNvPr id="136197" name="Rectangle 5"/>
          <p:cNvSpPr>
            <a:spLocks noGrp="1" noChangeArrowheads="1"/>
          </p:cNvSpPr>
          <p:nvPr>
            <p:ph type="body" sz="quarter" idx="3"/>
          </p:nvPr>
        </p:nvSpPr>
        <p:spPr bwMode="auto">
          <a:xfrm>
            <a:off x="673577" y="4687133"/>
            <a:ext cx="5388610" cy="4439527"/>
          </a:xfrm>
          <a:prstGeom prst="rect">
            <a:avLst/>
          </a:prstGeom>
          <a:noFill/>
          <a:ln w="9525">
            <a:noFill/>
            <a:miter lim="800000"/>
            <a:headEnd/>
            <a:tailEnd/>
          </a:ln>
        </p:spPr>
        <p:txBody>
          <a:bodyPr vert="horz" wrap="square" lIns="94897" tIns="47449" rIns="94897" bIns="474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36198" name="Rectangle 6"/>
          <p:cNvSpPr>
            <a:spLocks noGrp="1" noChangeArrowheads="1"/>
          </p:cNvSpPr>
          <p:nvPr>
            <p:ph type="ftr" sz="quarter" idx="4"/>
          </p:nvPr>
        </p:nvSpPr>
        <p:spPr bwMode="auto">
          <a:xfrm>
            <a:off x="3"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defTabSz="876448">
              <a:defRPr sz="1200"/>
            </a:lvl1pPr>
          </a:lstStyle>
          <a:p>
            <a:pPr>
              <a:defRPr/>
            </a:pPr>
            <a:endParaRPr lang="en-US" dirty="0"/>
          </a:p>
        </p:txBody>
      </p:sp>
      <p:sp>
        <p:nvSpPr>
          <p:cNvPr id="136199" name="Rectangle 7"/>
          <p:cNvSpPr>
            <a:spLocks noGrp="1" noChangeArrowheads="1"/>
          </p:cNvSpPr>
          <p:nvPr>
            <p:ph type="sldNum" sz="quarter" idx="5"/>
          </p:nvPr>
        </p:nvSpPr>
        <p:spPr bwMode="auto">
          <a:xfrm>
            <a:off x="3814839" y="9371105"/>
            <a:ext cx="2919356" cy="493631"/>
          </a:xfrm>
          <a:prstGeom prst="rect">
            <a:avLst/>
          </a:prstGeom>
          <a:noFill/>
          <a:ln w="9525">
            <a:noFill/>
            <a:miter lim="800000"/>
            <a:headEnd/>
            <a:tailEnd/>
          </a:ln>
        </p:spPr>
        <p:txBody>
          <a:bodyPr vert="horz" wrap="square" lIns="94897" tIns="47449" rIns="94897" bIns="47449" numCol="1" anchor="b" anchorCtr="0" compatLnSpc="1">
            <a:prstTxWarp prst="textNoShape">
              <a:avLst/>
            </a:prstTxWarp>
          </a:bodyPr>
          <a:lstStyle>
            <a:lvl1pPr algn="r" defTabSz="876448">
              <a:defRPr sz="1200"/>
            </a:lvl1pPr>
          </a:lstStyle>
          <a:p>
            <a:pPr>
              <a:defRPr/>
            </a:pPr>
            <a:fld id="{DBE93594-2CAC-46CD-8FAA-7D377AA9474A}" type="slidenum">
              <a:rPr lang="en-GB"/>
              <a:pPr>
                <a:defRPr/>
              </a:pPr>
              <a:t>‹#›</a:t>
            </a:fld>
            <a:endParaRPr lang="en-GB" dirty="0"/>
          </a:p>
        </p:txBody>
      </p:sp>
    </p:spTree>
    <p:extLst>
      <p:ext uri="{BB962C8B-B14F-4D97-AF65-F5344CB8AC3E}">
        <p14:creationId xmlns:p14="http://schemas.microsoft.com/office/powerpoint/2010/main" val="16052624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BE93594-2CAC-46CD-8FAA-7D377AA9474A}" type="slidenum">
              <a:rPr lang="en-GB" smtClean="0"/>
              <a:pPr>
                <a:defRPr/>
              </a:pPr>
              <a:t>1</a:t>
            </a:fld>
            <a:endParaRPr lang="en-GB" dirty="0"/>
          </a:p>
        </p:txBody>
      </p:sp>
    </p:spTree>
    <p:extLst>
      <p:ext uri="{BB962C8B-B14F-4D97-AF65-F5344CB8AC3E}">
        <p14:creationId xmlns:p14="http://schemas.microsoft.com/office/powerpoint/2010/main" val="3389987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kern="1200" dirty="0" smtClean="0">
                <a:solidFill>
                  <a:schemeClr val="tx1"/>
                </a:solidFill>
                <a:effectLst/>
                <a:latin typeface="+mn-lt"/>
                <a:ea typeface="+mn-ea"/>
                <a:cs typeface="+mn-cs"/>
              </a:rPr>
              <a:t>MMP has changed the nature of Parliament moving it from a traditional two party House to one with seven parties currently represented. MMP Parliaments better reflect the views of voters than the previous FFP. MMP Parliaments are also more representative of the population as a whole than FPP, including more women, Māori, Pacific &amp; Asian MPs. Concerns with MMP have led to commitment to a binding referendum on MMP to be held alongside the 2011 election. Levine &amp; Roberts (2009 NZJPIL) argue against the referendum, urging instead for amendments to MMP using legislative change as such changes would not undermine the fairness between parties achieved through MMP. MMP has also resulted in more flexibility in policy-making. Rather than the rigidity of FPP where one party formed a virtual oligopoly for its term in power, MMP is characterised by multi-party governments formed around “coalition agreements” that have given increasing freedom to the minor partners to pursue their own political agendas (Boston &amp; Bullock 2009). In our view it has resulted in a more negotiated &amp; participatory policy-process. </a:t>
            </a:r>
            <a:endParaRPr lang="en-US" sz="1200" kern="1200" dirty="0" smtClean="0">
              <a:solidFill>
                <a:schemeClr val="tx1"/>
              </a:solidFill>
              <a:effectLst/>
              <a:latin typeface="+mn-lt"/>
              <a:ea typeface="+mn-ea"/>
              <a:cs typeface="+mn-cs"/>
            </a:endParaRPr>
          </a:p>
          <a:p>
            <a:r>
              <a:rPr lang="en-NZ" sz="1200" kern="1200" dirty="0" smtClean="0">
                <a:solidFill>
                  <a:schemeClr val="tx1"/>
                </a:solidFill>
                <a:effectLst/>
                <a:latin typeface="+mn-lt"/>
                <a:ea typeface="+mn-ea"/>
                <a:cs typeface="+mn-cs"/>
              </a:rPr>
              <a:t>Levine &amp; Roberts (2009 NZJPIL) argue that New Zeal&amp; should approach major electoral reform with caution.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7F5875-B8AF-446A-BFD6-CE1ED3558CEB}" type="slidenum">
              <a:rPr lang="en-NZ" smtClean="0"/>
              <a:pPr/>
              <a:t>10</a:t>
            </a:fld>
            <a:endParaRPr lang="en-NZ" dirty="0"/>
          </a:p>
        </p:txBody>
      </p:sp>
    </p:spTree>
    <p:extLst>
      <p:ext uri="{BB962C8B-B14F-4D97-AF65-F5344CB8AC3E}">
        <p14:creationId xmlns:p14="http://schemas.microsoft.com/office/powerpoint/2010/main" val="39083787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has been suggested that in the late 1980s &amp; 1990s New Zeal&amp; has introduced "probably the most comprehensive &amp; radical set of public management reforms of any OECD country" (ref Pollitt 2004, 280). Key features of the New Zeal&amp; model include: the strong influence of neoliberal economic theory; the application of a contractual model; </a:t>
            </a:r>
            <a:r>
              <a:rPr lang="en-US" sz="1200" kern="1200" dirty="0" err="1" smtClean="0">
                <a:solidFill>
                  <a:schemeClr val="tx1"/>
                </a:solidFill>
                <a:effectLst/>
                <a:latin typeface="+mn-lt"/>
                <a:ea typeface="+mn-ea"/>
                <a:cs typeface="+mn-cs"/>
              </a:rPr>
              <a:t>decentralisation</a:t>
            </a:r>
            <a:r>
              <a:rPr lang="en-US" sz="1200" kern="1200" dirty="0" smtClean="0">
                <a:solidFill>
                  <a:schemeClr val="tx1"/>
                </a:solidFill>
                <a:effectLst/>
                <a:latin typeface="+mn-lt"/>
                <a:ea typeface="+mn-ea"/>
                <a:cs typeface="+mn-cs"/>
              </a:rPr>
              <a:t> of control &amp; the disaggregation of </a:t>
            </a:r>
            <a:r>
              <a:rPr lang="en-US" sz="1200" kern="1200" dirty="0" err="1" smtClean="0">
                <a:solidFill>
                  <a:schemeClr val="tx1"/>
                </a:solidFill>
                <a:effectLst/>
                <a:latin typeface="+mn-lt"/>
                <a:ea typeface="+mn-ea"/>
                <a:cs typeface="+mn-cs"/>
              </a:rPr>
              <a:t>organisational</a:t>
            </a:r>
            <a:r>
              <a:rPr lang="en-US" sz="1200" kern="1200" dirty="0" smtClean="0">
                <a:solidFill>
                  <a:schemeClr val="tx1"/>
                </a:solidFill>
                <a:effectLst/>
                <a:latin typeface="+mn-lt"/>
                <a:ea typeface="+mn-ea"/>
                <a:cs typeface="+mn-cs"/>
              </a:rPr>
              <a:t> structures, including the separation of policy advice from operations; &amp; the treatment of management as a ‘generic’ skill-set (Chapman &amp; Duncan. 2007). They argue that changes, such as MMP, new public sector legislation &amp; the efforts of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-led governments to restore public trust in public services have resulted in modification of many, “though by no means all,   aspects” of the New Zeal&amp; model. We contend that the model continues to dominate the institutions of the public service &amp; that it</a:t>
            </a:r>
            <a:r>
              <a:rPr lang="en-NZ" sz="1200" kern="1200" dirty="0" smtClean="0">
                <a:solidFill>
                  <a:schemeClr val="tx1"/>
                </a:solidFill>
                <a:effectLst/>
                <a:latin typeface="+mn-lt"/>
                <a:ea typeface="+mn-ea"/>
                <a:cs typeface="+mn-cs"/>
              </a:rPr>
              <a:t>s neo-liberal basis has strengthened again with the current National-led government.</a:t>
            </a:r>
          </a:p>
          <a:p>
            <a:pPr marL="0" marR="0" indent="0" algn="l" defTabSz="914400" rtl="0" eaLnBrk="1" fontAlgn="auto" latinLnBrk="0" hangingPunct="1">
              <a:lnSpc>
                <a:spcPct val="100000"/>
              </a:lnSpc>
              <a:spcBef>
                <a:spcPts val="0"/>
              </a:spcBef>
              <a:spcAft>
                <a:spcPts val="0"/>
              </a:spcAft>
              <a:buClrTx/>
              <a:buSzTx/>
              <a:buFontTx/>
              <a:buNone/>
              <a:tabLst/>
              <a:defRPr/>
            </a:pPr>
            <a:endParaRPr lang="en-N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Martin &amp; </a:t>
            </a:r>
            <a:r>
              <a:rPr lang="en-NZ" sz="1200" kern="1200" dirty="0" err="1" smtClean="0">
                <a:solidFill>
                  <a:schemeClr val="tx1"/>
                </a:solidFill>
                <a:effectLst/>
                <a:latin typeface="+mn-lt"/>
                <a:ea typeface="+mn-ea"/>
                <a:cs typeface="+mn-cs"/>
              </a:rPr>
              <a:t>Salmond</a:t>
            </a:r>
            <a:r>
              <a:rPr lang="en-NZ" sz="1200" kern="1200" dirty="0" smtClean="0">
                <a:solidFill>
                  <a:schemeClr val="tx1"/>
                </a:solidFill>
                <a:effectLst/>
                <a:latin typeface="+mn-lt"/>
                <a:ea typeface="+mn-ea"/>
                <a:cs typeface="+mn-cs"/>
              </a:rPr>
              <a:t> (Davis 2001) “inherent conflict in policy advice between the obligation to ‘speak truth to power” (</a:t>
            </a:r>
            <a:r>
              <a:rPr lang="en-NZ" sz="1200" kern="1200" dirty="0" err="1" smtClean="0">
                <a:solidFill>
                  <a:schemeClr val="tx1"/>
                </a:solidFill>
                <a:effectLst/>
                <a:latin typeface="+mn-lt"/>
                <a:ea typeface="+mn-ea"/>
                <a:cs typeface="+mn-cs"/>
              </a:rPr>
              <a:t>Wildavsky</a:t>
            </a:r>
            <a:r>
              <a:rPr lang="en-NZ" sz="1200" kern="1200" dirty="0" smtClean="0">
                <a:solidFill>
                  <a:schemeClr val="tx1"/>
                </a:solidFill>
                <a:effectLst/>
                <a:latin typeface="+mn-lt"/>
                <a:ea typeface="+mn-ea"/>
                <a:cs typeface="+mn-cs"/>
              </a:rPr>
              <a:t> 1987) &amp; to be ‘responsive’ to the Minister” (p.56).  This appears to be an obvious consequence of Chief Executives having “greater responsiveness to ministers” p.45 than in the past. The public servants tailor their advice to what they think the Minister wishes to hear rather than giving their best professional advice. We have examples of this that are documented?</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7F5875-B8AF-446A-BFD6-CE1ED3558CEB}" type="slidenum">
              <a:rPr lang="en-NZ" smtClean="0"/>
              <a:pPr/>
              <a:t>11</a:t>
            </a:fld>
            <a:endParaRPr lang="en-NZ" dirty="0"/>
          </a:p>
        </p:txBody>
      </p:sp>
    </p:spTree>
    <p:extLst>
      <p:ext uri="{BB962C8B-B14F-4D97-AF65-F5344CB8AC3E}">
        <p14:creationId xmlns:p14="http://schemas.microsoft.com/office/powerpoint/2010/main" val="352710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effectLst/>
                <a:latin typeface="+mn-lt"/>
                <a:ea typeface="+mn-ea"/>
                <a:cs typeface="+mn-cs"/>
              </a:rPr>
              <a:t>This appears to be an obvious consequence of Chief Executives having “greater responsiveness to ministers” p.45 than in the past. The public servants tailor their advice to what they think the Minister wishes to hear rather than giving their best professional advice. We have examples of this that are documented?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7F5875-B8AF-446A-BFD6-CE1ED3558CEB}" type="slidenum">
              <a:rPr lang="en-NZ" smtClean="0"/>
              <a:pPr/>
              <a:t>12</a:t>
            </a:fld>
            <a:endParaRPr lang="en-NZ" dirty="0"/>
          </a:p>
        </p:txBody>
      </p:sp>
    </p:spTree>
    <p:extLst>
      <p:ext uri="{BB962C8B-B14F-4D97-AF65-F5344CB8AC3E}">
        <p14:creationId xmlns:p14="http://schemas.microsoft.com/office/powerpoint/2010/main" val="1598992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13</a:t>
            </a:fld>
            <a:endParaRPr lang="en-NZ" dirty="0"/>
          </a:p>
        </p:txBody>
      </p:sp>
    </p:spTree>
    <p:extLst>
      <p:ext uri="{BB962C8B-B14F-4D97-AF65-F5344CB8AC3E}">
        <p14:creationId xmlns:p14="http://schemas.microsoft.com/office/powerpoint/2010/main" val="3193565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Social Democracy emerged in the mid twentieth century “resulting from the tendency among western socialist parties not only to adopt parliamentary strategies, but also to revise their socialist goals. In particular, they abandoned the goal of abolishing capitalism and sought instead to reform or ‘humanize’ it” (Heywood p. 129).  Social democracy proposes “a board balance between the market economy, on the one hand, and state intervention, on the other” (Heywood 129). It accepts capitalism as the only reliable means of generating wealth but views capitalism as associated with structural inequality and poverty, factors that can be addressed by the state as custodian of the public interest(Heywood). </a:t>
            </a:r>
          </a:p>
          <a:p>
            <a:r>
              <a:rPr lang="en-US" sz="1200" kern="1200" dirty="0" smtClean="0">
                <a:solidFill>
                  <a:schemeClr val="tx1"/>
                </a:solidFill>
                <a:effectLst/>
                <a:latin typeface="+mn-lt"/>
                <a:ea typeface="+mn-ea"/>
                <a:cs typeface="+mn-cs"/>
              </a:rPr>
              <a:t>Navarro and Shi (2001) undertook an empirical analysis of the effect of political context on inequalities and health which included analysis of  OECD data sets from 1945-1980. The research reveals that countries with strong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movements and social democratic governments have generally been "the most committed to redistributive policies, contributing to better health indicators such as lower infant mortality rates” than those with weaker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movements and liberal or Christian democratic governments (Navarro and Shi 2001, p. 490). </a:t>
            </a:r>
          </a:p>
          <a:p>
            <a:r>
              <a:rPr lang="en-US" sz="1200" kern="1200" dirty="0" smtClean="0">
                <a:solidFill>
                  <a:schemeClr val="tx1"/>
                </a:solidFill>
                <a:effectLst/>
                <a:latin typeface="+mn-lt"/>
                <a:ea typeface="+mn-ea"/>
                <a:cs typeface="+mn-cs"/>
              </a:rPr>
              <a:t>The empirical information provided here already suggests to us to conclude that, for those wishing to optimize the health of populations by reducing social and income inequalities, it seems advisable to support political forces such as the labor movement and social democratic parties which have traditionally supported larger, more redistributive policies that have the Christian democratic  or liberal parties (Navarro and Shi 2001, p. 490).</a:t>
            </a:r>
          </a:p>
          <a:p>
            <a:r>
              <a:rPr lang="en-US" sz="1200" kern="1200" dirty="0" smtClean="0">
                <a:solidFill>
                  <a:schemeClr val="tx1"/>
                </a:solidFill>
                <a:effectLst/>
                <a:latin typeface="+mn-lt"/>
                <a:ea typeface="+mn-ea"/>
                <a:cs typeface="+mn-cs"/>
              </a:rPr>
              <a:t>Health promotion aligns well with a social democratic view of politics. They both share a focus on addressing inequalities and both see an important role of the state in doing this. From a social democratic perspective, capitalism is viewed as the only reliable means of generating wealth. There is recognition of the limitations of capitalism in relation to structural inequality and poverty and an accepted role for the state in protect public interest. Social democracy aims for a balance between the needs of the market and the needs of the people. (here could say about the possibility of crisis as neo-Marxists remind us – state provides the balance- if I do not use it above]</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C07F5875-B8AF-446A-BFD6-CE1ED3558CEB}" type="slidenum">
              <a:rPr lang="en-NZ" smtClean="0"/>
              <a:pPr/>
              <a:t>14</a:t>
            </a:fld>
            <a:endParaRPr lang="en-NZ" dirty="0"/>
          </a:p>
        </p:txBody>
      </p:sp>
    </p:spTree>
    <p:extLst>
      <p:ext uri="{BB962C8B-B14F-4D97-AF65-F5344CB8AC3E}">
        <p14:creationId xmlns:p14="http://schemas.microsoft.com/office/powerpoint/2010/main" val="2074400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15</a:t>
            </a:fld>
            <a:endParaRPr lang="en-NZ" dirty="0"/>
          </a:p>
        </p:txBody>
      </p:sp>
    </p:spTree>
    <p:extLst>
      <p:ext uri="{BB962C8B-B14F-4D97-AF65-F5344CB8AC3E}">
        <p14:creationId xmlns:p14="http://schemas.microsoft.com/office/powerpoint/2010/main" val="3559647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16</a:t>
            </a:fld>
            <a:endParaRPr lang="en-NZ" dirty="0"/>
          </a:p>
        </p:txBody>
      </p:sp>
    </p:spTree>
    <p:extLst>
      <p:ext uri="{BB962C8B-B14F-4D97-AF65-F5344CB8AC3E}">
        <p14:creationId xmlns:p14="http://schemas.microsoft.com/office/powerpoint/2010/main" val="1544248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17</a:t>
            </a:fld>
            <a:endParaRPr lang="en-NZ" dirty="0"/>
          </a:p>
        </p:txBody>
      </p:sp>
    </p:spTree>
    <p:extLst>
      <p:ext uri="{BB962C8B-B14F-4D97-AF65-F5344CB8AC3E}">
        <p14:creationId xmlns:p14="http://schemas.microsoft.com/office/powerpoint/2010/main" val="80506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18</a:t>
            </a:fld>
            <a:endParaRPr lang="en-NZ" dirty="0"/>
          </a:p>
        </p:txBody>
      </p:sp>
    </p:spTree>
    <p:extLst>
      <p:ext uri="{BB962C8B-B14F-4D97-AF65-F5344CB8AC3E}">
        <p14:creationId xmlns:p14="http://schemas.microsoft.com/office/powerpoint/2010/main" val="223599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19</a:t>
            </a:fld>
            <a:endParaRPr lang="en-NZ" dirty="0"/>
          </a:p>
        </p:txBody>
      </p:sp>
    </p:spTree>
    <p:extLst>
      <p:ext uri="{BB962C8B-B14F-4D97-AF65-F5344CB8AC3E}">
        <p14:creationId xmlns:p14="http://schemas.microsoft.com/office/powerpoint/2010/main" val="283378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2</a:t>
            </a:fld>
            <a:endParaRPr lang="en-NZ" dirty="0"/>
          </a:p>
        </p:txBody>
      </p:sp>
    </p:spTree>
    <p:extLst>
      <p:ext uri="{BB962C8B-B14F-4D97-AF65-F5344CB8AC3E}">
        <p14:creationId xmlns:p14="http://schemas.microsoft.com/office/powerpoint/2010/main" val="8116085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20</a:t>
            </a:fld>
            <a:endParaRPr lang="en-NZ" dirty="0"/>
          </a:p>
        </p:txBody>
      </p:sp>
    </p:spTree>
    <p:extLst>
      <p:ext uri="{BB962C8B-B14F-4D97-AF65-F5344CB8AC3E}">
        <p14:creationId xmlns:p14="http://schemas.microsoft.com/office/powerpoint/2010/main" val="3085083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3</a:t>
            </a:fld>
            <a:endParaRPr lang="en-NZ" dirty="0"/>
          </a:p>
        </p:txBody>
      </p:sp>
    </p:spTree>
    <p:extLst>
      <p:ext uri="{BB962C8B-B14F-4D97-AF65-F5344CB8AC3E}">
        <p14:creationId xmlns:p14="http://schemas.microsoft.com/office/powerpoint/2010/main" val="3825287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date there is no one theory of politics that is universally agreed on. Therefore, in order to </a:t>
            </a:r>
            <a:r>
              <a:rPr lang="en-US" sz="1200" kern="1200" dirty="0" err="1" smtClean="0">
                <a:solidFill>
                  <a:schemeClr val="tx1"/>
                </a:solidFill>
                <a:effectLst/>
                <a:latin typeface="+mn-lt"/>
                <a:ea typeface="+mn-ea"/>
                <a:cs typeface="+mn-cs"/>
              </a:rPr>
              <a:t>analyse</a:t>
            </a:r>
            <a:r>
              <a:rPr lang="en-US" sz="1200" kern="1200" dirty="0" smtClean="0">
                <a:solidFill>
                  <a:schemeClr val="tx1"/>
                </a:solidFill>
                <a:effectLst/>
                <a:latin typeface="+mn-lt"/>
                <a:ea typeface="+mn-ea"/>
                <a:cs typeface="+mn-cs"/>
              </a:rPr>
              <a:t> politics, it is necessary to explore a range of theories. </a:t>
            </a:r>
            <a:endParaRPr lang="en-US" dirty="0"/>
          </a:p>
        </p:txBody>
      </p:sp>
      <p:sp>
        <p:nvSpPr>
          <p:cNvPr id="4" name="Slide Number Placeholder 3"/>
          <p:cNvSpPr>
            <a:spLocks noGrp="1"/>
          </p:cNvSpPr>
          <p:nvPr>
            <p:ph type="sldNum" sz="quarter" idx="10"/>
          </p:nvPr>
        </p:nvSpPr>
        <p:spPr/>
        <p:txBody>
          <a:bodyPr/>
          <a:lstStyle/>
          <a:p>
            <a:fld id="{C07F5875-B8AF-446A-BFD6-CE1ED3558CEB}" type="slidenum">
              <a:rPr lang="en-NZ" smtClean="0"/>
              <a:pPr/>
              <a:t>4</a:t>
            </a:fld>
            <a:endParaRPr lang="en-NZ" dirty="0"/>
          </a:p>
        </p:txBody>
      </p:sp>
    </p:spTree>
    <p:extLst>
      <p:ext uri="{BB962C8B-B14F-4D97-AF65-F5344CB8AC3E}">
        <p14:creationId xmlns:p14="http://schemas.microsoft.com/office/powerpoint/2010/main" val="388985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Interest groups can represent sections of society, such as Maori or women, or they can be issue-based, such as ASH, Action on Smoking &amp; Health. Both types of interest group are important in health promotion given its focus on population groups &amp; inequalities between them, &amp; the wide range of issues that health promotion addresses. Some sections of society are not well represented, such as children &amp; refugees, &amp; therefore their interests are too easily overlooked. Some interest groups are established to lobby government. For others, this is only one of the activities they are engaged in. </a:t>
            </a:r>
            <a:r>
              <a:rPr lang="en-US" sz="1200" kern="1200" dirty="0" err="1" smtClean="0">
                <a:solidFill>
                  <a:schemeClr val="tx1"/>
                </a:solidFill>
                <a:effectLst/>
                <a:latin typeface="+mn-lt"/>
                <a:ea typeface="+mn-ea"/>
                <a:cs typeface="+mn-cs"/>
              </a:rPr>
              <a:t>Mulgan</a:t>
            </a:r>
            <a:r>
              <a:rPr lang="en-US" sz="1200" kern="1200" dirty="0" smtClean="0">
                <a:solidFill>
                  <a:schemeClr val="tx1"/>
                </a:solidFill>
                <a:effectLst/>
                <a:latin typeface="+mn-lt"/>
                <a:ea typeface="+mn-ea"/>
                <a:cs typeface="+mn-cs"/>
              </a:rPr>
              <a:t> (ref) notes that national interest groups in New Zeal&amp; are typically federations, that is, groups of </a:t>
            </a:r>
            <a:r>
              <a:rPr lang="en-US" sz="1200" kern="1200" dirty="0" err="1" smtClean="0">
                <a:solidFill>
                  <a:schemeClr val="tx1"/>
                </a:solidFill>
                <a:effectLst/>
                <a:latin typeface="+mn-lt"/>
                <a:ea typeface="+mn-ea"/>
                <a:cs typeface="+mn-cs"/>
              </a:rPr>
              <a:t>organisations</a:t>
            </a:r>
            <a:r>
              <a:rPr lang="en-US" sz="1200" kern="1200" dirty="0" smtClean="0">
                <a:solidFill>
                  <a:schemeClr val="tx1"/>
                </a:solidFill>
                <a:effectLst/>
                <a:latin typeface="+mn-lt"/>
                <a:ea typeface="+mn-ea"/>
                <a:cs typeface="+mn-cs"/>
              </a:rPr>
              <a:t> for example, the Council of Trade Unions &amp; the Maori Congress, often referred to as peak bodies. </a:t>
            </a:r>
          </a:p>
          <a:p>
            <a:pPr marL="0" marR="0" indent="0" algn="l" defTabSz="914400" rtl="0" eaLnBrk="1" fontAlgn="auto" latinLnBrk="0" hangingPunct="1">
              <a:lnSpc>
                <a:spcPct val="100000"/>
              </a:lnSpc>
              <a:spcBef>
                <a:spcPts val="0"/>
              </a:spcBef>
              <a:spcAft>
                <a:spcPts val="0"/>
              </a:spcAft>
              <a:buClrTx/>
              <a:buSzTx/>
              <a:buFontTx/>
              <a:buNone/>
              <a:tabLst/>
              <a:defRPr/>
            </a:pPr>
            <a:endParaRPr lang="mi-N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Take, for example, </a:t>
            </a:r>
            <a:r>
              <a:rPr lang="en-US" sz="1200" kern="1200" dirty="0" err="1" smtClean="0">
                <a:solidFill>
                  <a:schemeClr val="tx1"/>
                </a:solidFill>
                <a:effectLst/>
                <a:latin typeface="+mn-lt"/>
                <a:ea typeface="+mn-ea"/>
                <a:cs typeface="+mn-cs"/>
              </a:rPr>
              <a:t>Mulgan’s</a:t>
            </a:r>
            <a:r>
              <a:rPr lang="en-US" sz="1200" kern="1200" dirty="0" smtClean="0">
                <a:solidFill>
                  <a:schemeClr val="tx1"/>
                </a:solidFill>
                <a:effectLst/>
                <a:latin typeface="+mn-lt"/>
                <a:ea typeface="+mn-ea"/>
                <a:cs typeface="+mn-cs"/>
              </a:rPr>
              <a:t> (2004) point that there is no </a:t>
            </a:r>
            <a:r>
              <a:rPr lang="en-US" sz="1200" kern="1200" dirty="0" err="1" smtClean="0">
                <a:solidFill>
                  <a:schemeClr val="tx1"/>
                </a:solidFill>
                <a:effectLst/>
                <a:latin typeface="+mn-lt"/>
                <a:ea typeface="+mn-ea"/>
                <a:cs typeface="+mn-cs"/>
              </a:rPr>
              <a:t>Pakeha</a:t>
            </a:r>
            <a:r>
              <a:rPr lang="en-US" sz="1200" kern="1200" dirty="0" smtClean="0">
                <a:solidFill>
                  <a:schemeClr val="tx1"/>
                </a:solidFill>
                <a:effectLst/>
                <a:latin typeface="+mn-lt"/>
                <a:ea typeface="+mn-ea"/>
                <a:cs typeface="+mn-cs"/>
              </a:rPr>
              <a:t> health lobby like the Maori health lobby because </a:t>
            </a:r>
            <a:r>
              <a:rPr lang="en-US" sz="1200" kern="1200" dirty="0" err="1" smtClean="0">
                <a:solidFill>
                  <a:schemeClr val="tx1"/>
                </a:solidFill>
                <a:effectLst/>
                <a:latin typeface="+mn-lt"/>
                <a:ea typeface="+mn-ea"/>
                <a:cs typeface="+mn-cs"/>
              </a:rPr>
              <a:t>Pakeha</a:t>
            </a:r>
            <a:r>
              <a:rPr lang="en-US" sz="1200" kern="1200" dirty="0" smtClean="0">
                <a:solidFill>
                  <a:schemeClr val="tx1"/>
                </a:solidFill>
                <a:effectLst/>
                <a:latin typeface="+mn-lt"/>
                <a:ea typeface="+mn-ea"/>
                <a:cs typeface="+mn-cs"/>
              </a:rPr>
              <a:t>, or at least European New </a:t>
            </a:r>
            <a:r>
              <a:rPr lang="en-US" sz="1200" kern="1200" dirty="0" err="1" smtClean="0">
                <a:solidFill>
                  <a:schemeClr val="tx1"/>
                </a:solidFill>
                <a:effectLst/>
                <a:latin typeface="+mn-lt"/>
                <a:ea typeface="+mn-ea"/>
                <a:cs typeface="+mn-cs"/>
              </a:rPr>
              <a:t>Zeal&amp;ers</a:t>
            </a:r>
            <a:r>
              <a:rPr lang="en-US" sz="1200" kern="1200" dirty="0" smtClean="0">
                <a:solidFill>
                  <a:schemeClr val="tx1"/>
                </a:solidFill>
                <a:effectLst/>
                <a:latin typeface="+mn-lt"/>
                <a:ea typeface="+mn-ea"/>
                <a:cs typeface="+mn-cs"/>
              </a:rPr>
              <a:t>, can “rely on the mainstream . . . to address their concerns” (p. 31). “it is unseen because it is so all pervading." </a:t>
            </a:r>
          </a:p>
          <a:p>
            <a:pPr marL="0" marR="0" indent="0" algn="l" defTabSz="914400" rtl="0" eaLnBrk="1" fontAlgn="auto" latinLnBrk="0" hangingPunct="1">
              <a:lnSpc>
                <a:spcPct val="100000"/>
              </a:lnSpc>
              <a:spcBef>
                <a:spcPts val="0"/>
              </a:spcBef>
              <a:spcAft>
                <a:spcPts val="0"/>
              </a:spcAft>
              <a:buClrTx/>
              <a:buSzTx/>
              <a:buFontTx/>
              <a:buNone/>
              <a:tabLst/>
              <a:defRPr/>
            </a:pPr>
            <a:endParaRPr lang="mi-NZ"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Maori society is tribally-based, however Maori </a:t>
            </a:r>
            <a:r>
              <a:rPr lang="en-US" sz="1200" kern="1200" dirty="0" err="1" smtClean="0">
                <a:solidFill>
                  <a:schemeClr val="tx1"/>
                </a:solidFill>
                <a:effectLst/>
                <a:latin typeface="+mn-lt"/>
                <a:ea typeface="+mn-ea"/>
                <a:cs typeface="+mn-cs"/>
              </a:rPr>
              <a:t>utilise</a:t>
            </a:r>
            <a:r>
              <a:rPr lang="en-US" sz="1200" kern="1200" dirty="0" smtClean="0">
                <a:solidFill>
                  <a:schemeClr val="tx1"/>
                </a:solidFill>
                <a:effectLst/>
                <a:latin typeface="+mn-lt"/>
                <a:ea typeface="+mn-ea"/>
                <a:cs typeface="+mn-cs"/>
              </a:rPr>
              <a:t> are a number of mechanisms to link their common interests. A leading example is the </a:t>
            </a:r>
            <a:r>
              <a:rPr lang="en-US" sz="1200" kern="1200" dirty="0" err="1" smtClean="0">
                <a:solidFill>
                  <a:schemeClr val="tx1"/>
                </a:solidFill>
                <a:effectLst/>
                <a:latin typeface="+mn-lt"/>
                <a:ea typeface="+mn-ea"/>
                <a:cs typeface="+mn-cs"/>
              </a:rPr>
              <a:t>Kingitanga</a:t>
            </a:r>
            <a:r>
              <a:rPr lang="en-US" sz="1200" kern="1200" dirty="0" smtClean="0">
                <a:solidFill>
                  <a:schemeClr val="tx1"/>
                </a:solidFill>
                <a:effectLst/>
                <a:latin typeface="+mn-lt"/>
                <a:ea typeface="+mn-ea"/>
                <a:cs typeface="+mn-cs"/>
              </a:rPr>
              <a:t> movement which began in the 1850s. In 1858, in a politically astute move, Maori tribes joined together to elect one leader, one King, to represent all Maori in discussion with the Crown. This movement continues to this day. Other groups represent Maori collectively including the National Maori Congress. </a:t>
            </a:r>
            <a:r>
              <a:rPr lang="en-US" sz="1200" kern="1200" dirty="0" err="1" smtClean="0">
                <a:solidFill>
                  <a:schemeClr val="tx1"/>
                </a:solidFill>
                <a:effectLst/>
                <a:latin typeface="+mn-lt"/>
                <a:ea typeface="+mn-ea"/>
                <a:cs typeface="+mn-cs"/>
              </a:rPr>
              <a:t>Durie</a:t>
            </a:r>
            <a:r>
              <a:rPr lang="en-US" sz="1200" kern="1200" dirty="0" smtClean="0">
                <a:solidFill>
                  <a:schemeClr val="tx1"/>
                </a:solidFill>
                <a:effectLst/>
                <a:latin typeface="+mn-lt"/>
                <a:ea typeface="+mn-ea"/>
                <a:cs typeface="+mn-cs"/>
              </a:rPr>
              <a:t> (2001) discusses the tensions that exist  between meeting the needs of tribes &amp; collective issues such as “the relationship of Maori to the Crown &amp; the constitutional position of Maori in contemporary New Zeal&amp;” (</a:t>
            </a:r>
            <a:r>
              <a:rPr lang="en-US" sz="1200" kern="1200" dirty="0" err="1" smtClean="0">
                <a:solidFill>
                  <a:schemeClr val="tx1"/>
                </a:solidFill>
                <a:effectLst/>
                <a:latin typeface="+mn-lt"/>
                <a:ea typeface="+mn-ea"/>
                <a:cs typeface="+mn-cs"/>
              </a:rPr>
              <a:t>Durie</a:t>
            </a:r>
            <a:r>
              <a:rPr lang="en-US" sz="1200" kern="1200" dirty="0" smtClean="0">
                <a:solidFill>
                  <a:schemeClr val="tx1"/>
                </a:solidFill>
                <a:effectLst/>
                <a:latin typeface="+mn-lt"/>
                <a:ea typeface="+mn-ea"/>
                <a:cs typeface="+mn-cs"/>
              </a:rPr>
              <a:t> 2001 in Miller).</a:t>
            </a:r>
          </a:p>
          <a:p>
            <a:r>
              <a:rPr lang="en-US" sz="1200" kern="1200" dirty="0" smtClean="0">
                <a:solidFill>
                  <a:schemeClr val="tx1"/>
                </a:solidFill>
                <a:effectLst/>
                <a:latin typeface="+mn-lt"/>
                <a:ea typeface="+mn-ea"/>
                <a:cs typeface="+mn-cs"/>
              </a:rPr>
              <a:t> What are they check miller Louise?</a:t>
            </a:r>
          </a:p>
          <a:p>
            <a:endParaRPr lang="mi-NZ"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Pacific New </a:t>
            </a:r>
            <a:r>
              <a:rPr lang="en-US" sz="1200" kern="1200" dirty="0" err="1" smtClean="0">
                <a:solidFill>
                  <a:schemeClr val="tx1"/>
                </a:solidFill>
                <a:effectLst/>
                <a:latin typeface="+mn-lt"/>
                <a:ea typeface="+mn-ea"/>
                <a:cs typeface="+mn-cs"/>
              </a:rPr>
              <a:t>Zeal&amp;ers</a:t>
            </a:r>
            <a:r>
              <a:rPr lang="en-US" sz="1200" kern="1200" dirty="0" smtClean="0">
                <a:solidFill>
                  <a:schemeClr val="tx1"/>
                </a:solidFill>
                <a:effectLst/>
                <a:latin typeface="+mn-lt"/>
                <a:ea typeface="+mn-ea"/>
                <a:cs typeface="+mn-cs"/>
              </a:rPr>
              <a:t>  are often identified as one group but, as discussed in Chapter 4, they include at least 13 different cultures. Nevertheless, Pacific New </a:t>
            </a:r>
            <a:r>
              <a:rPr lang="en-US" sz="1200" kern="1200" dirty="0" err="1" smtClean="0">
                <a:solidFill>
                  <a:schemeClr val="tx1"/>
                </a:solidFill>
                <a:effectLst/>
                <a:latin typeface="+mn-lt"/>
                <a:ea typeface="+mn-ea"/>
                <a:cs typeface="+mn-cs"/>
              </a:rPr>
              <a:t>Zeal&amp;ers</a:t>
            </a:r>
            <a:r>
              <a:rPr lang="en-US" sz="1200" kern="1200" dirty="0" smtClean="0">
                <a:solidFill>
                  <a:schemeClr val="tx1"/>
                </a:solidFill>
                <a:effectLst/>
                <a:latin typeface="+mn-lt"/>
                <a:ea typeface="+mn-ea"/>
                <a:cs typeface="+mn-cs"/>
              </a:rPr>
              <a:t> come together in New Zeal&amp; as one voice through interest groups such as P.A.C.I.F.I.C.A Incorporated  (Pacific Allied (</a:t>
            </a:r>
            <a:r>
              <a:rPr lang="en-US" sz="1200" kern="1200" dirty="0" err="1" smtClean="0">
                <a:solidFill>
                  <a:schemeClr val="tx1"/>
                </a:solidFill>
                <a:effectLst/>
                <a:latin typeface="+mn-lt"/>
                <a:ea typeface="+mn-ea"/>
                <a:cs typeface="+mn-cs"/>
              </a:rPr>
              <a:t>Womens</a:t>
            </a:r>
            <a:r>
              <a:rPr lang="en-US" sz="1200" kern="1200" dirty="0" smtClean="0">
                <a:solidFill>
                  <a:schemeClr val="tx1"/>
                </a:solidFill>
                <a:effectLst/>
                <a:latin typeface="+mn-lt"/>
                <a:ea typeface="+mn-ea"/>
                <a:cs typeface="+mn-cs"/>
              </a:rPr>
              <a:t> Council Inspires Faith in Ideals Concerning All). This national non government </a:t>
            </a:r>
            <a:r>
              <a:rPr lang="en-US" sz="1200" kern="1200" dirty="0" err="1" smtClean="0">
                <a:solidFill>
                  <a:schemeClr val="tx1"/>
                </a:solidFill>
                <a:effectLst/>
                <a:latin typeface="+mn-lt"/>
                <a:ea typeface="+mn-ea"/>
                <a:cs typeface="+mn-cs"/>
              </a:rPr>
              <a:t>organisation</a:t>
            </a:r>
            <a:r>
              <a:rPr lang="en-US" sz="1200" kern="1200" dirty="0" smtClean="0">
                <a:solidFill>
                  <a:schemeClr val="tx1"/>
                </a:solidFill>
                <a:effectLst/>
                <a:latin typeface="+mn-lt"/>
                <a:ea typeface="+mn-ea"/>
                <a:cs typeface="+mn-cs"/>
              </a:rPr>
              <a:t> (NGO) advocates for, &amp; supports, Pacific women living in New Zeal&amp;. It was established in 1976, has branches throughout New Zeal&amp; &amp; a youth arm.﻿</a:t>
            </a:r>
          </a:p>
          <a:p>
            <a:r>
              <a:rPr lang="en-US" sz="1200" kern="1200" dirty="0" smtClean="0">
                <a:solidFill>
                  <a:schemeClr val="tx1"/>
                </a:solidFill>
                <a:effectLst/>
                <a:latin typeface="+mn-lt"/>
                <a:ea typeface="+mn-ea"/>
                <a:cs typeface="+mn-cs"/>
              </a:rPr>
              <a:t> Follow up email to Colin </a:t>
            </a:r>
            <a:r>
              <a:rPr lang="en-US" sz="1200" kern="1200" dirty="0" err="1" smtClean="0">
                <a:solidFill>
                  <a:schemeClr val="tx1"/>
                </a:solidFill>
                <a:effectLst/>
                <a:latin typeface="+mn-lt"/>
                <a:ea typeface="+mn-ea"/>
                <a:cs typeface="+mn-cs"/>
              </a:rPr>
              <a:t>Tukuitonga</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mi-NZ"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07F5875-B8AF-446A-BFD6-CE1ED3558CEB}" type="slidenum">
              <a:rPr lang="en-NZ" smtClean="0"/>
              <a:pPr/>
              <a:t>5</a:t>
            </a:fld>
            <a:endParaRPr lang="en-NZ" dirty="0"/>
          </a:p>
        </p:txBody>
      </p:sp>
    </p:spTree>
    <p:extLst>
      <p:ext uri="{BB962C8B-B14F-4D97-AF65-F5344CB8AC3E}">
        <p14:creationId xmlns:p14="http://schemas.microsoft.com/office/powerpoint/2010/main" val="3022303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Proportionally New Zeal&amp; has one of the largest non-profit sectors in the world. According to the most recent survey of community </a:t>
            </a:r>
            <a:r>
              <a:rPr lang="en-US" sz="1200" kern="1200" dirty="0" err="1" smtClean="0">
                <a:solidFill>
                  <a:schemeClr val="tx1"/>
                </a:solidFill>
                <a:effectLst/>
                <a:latin typeface="+mn-lt"/>
                <a:ea typeface="+mn-ea"/>
                <a:cs typeface="+mn-cs"/>
              </a:rPr>
              <a:t>organisations</a:t>
            </a:r>
            <a:r>
              <a:rPr lang="en-US" sz="1200" kern="1200" dirty="0" smtClean="0">
                <a:solidFill>
                  <a:schemeClr val="tx1"/>
                </a:solidFill>
                <a:effectLst/>
                <a:latin typeface="+mn-lt"/>
                <a:ea typeface="+mn-ea"/>
                <a:cs typeface="+mn-cs"/>
              </a:rPr>
              <a:t> in New Zeal&amp;, there are 97,000 community groups in operation (Statistics New Zeal&amp;, 2007). (</a:t>
            </a:r>
            <a:r>
              <a:rPr lang="en-US" sz="1200" kern="1200" dirty="0" err="1" smtClean="0">
                <a:solidFill>
                  <a:schemeClr val="tx1"/>
                </a:solidFill>
                <a:effectLst/>
                <a:latin typeface="+mn-lt"/>
                <a:ea typeface="+mn-ea"/>
                <a:cs typeface="+mn-cs"/>
              </a:rPr>
              <a:t>Hermanson</a:t>
            </a:r>
            <a:r>
              <a:rPr lang="en-US" sz="1200" kern="1200" dirty="0" smtClean="0">
                <a:solidFill>
                  <a:schemeClr val="tx1"/>
                </a:solidFill>
                <a:effectLst/>
                <a:latin typeface="+mn-lt"/>
                <a:ea typeface="+mn-ea"/>
                <a:cs typeface="+mn-cs"/>
              </a:rPr>
              <a:t>).  In part this is attributed to the strong role played by Maori non-profit </a:t>
            </a:r>
            <a:r>
              <a:rPr lang="en-US" sz="1200" kern="1200" dirty="0" err="1" smtClean="0">
                <a:solidFill>
                  <a:schemeClr val="tx1"/>
                </a:solidFill>
                <a:effectLst/>
                <a:latin typeface="+mn-lt"/>
                <a:ea typeface="+mn-ea"/>
                <a:cs typeface="+mn-cs"/>
              </a:rPr>
              <a:t>organisations</a:t>
            </a:r>
            <a:r>
              <a:rPr lang="en-US" sz="1200" kern="1200" dirty="0" smtClean="0">
                <a:solidFill>
                  <a:schemeClr val="tx1"/>
                </a:solidFill>
                <a:effectLst/>
                <a:latin typeface="+mn-lt"/>
                <a:ea typeface="+mn-ea"/>
                <a:cs typeface="+mn-cs"/>
              </a:rPr>
              <a:t> such as Maori providers, </a:t>
            </a:r>
            <a:r>
              <a:rPr lang="en-US" sz="1200" kern="1200" dirty="0" err="1" smtClean="0">
                <a:solidFill>
                  <a:schemeClr val="tx1"/>
                </a:solidFill>
                <a:effectLst/>
                <a:latin typeface="+mn-lt"/>
                <a:ea typeface="+mn-ea"/>
                <a:cs typeface="+mn-cs"/>
              </a:rPr>
              <a:t>iwi</a:t>
            </a:r>
            <a:r>
              <a:rPr lang="en-US" sz="1200" kern="1200" dirty="0" smtClean="0">
                <a:solidFill>
                  <a:schemeClr val="tx1"/>
                </a:solidFill>
                <a:effectLst/>
                <a:latin typeface="+mn-lt"/>
                <a:ea typeface="+mn-ea"/>
                <a:cs typeface="+mn-cs"/>
              </a:rPr>
              <a:t> &amp; other </a:t>
            </a:r>
            <a:r>
              <a:rPr lang="en-US" sz="1200" kern="1200" dirty="0" err="1" smtClean="0">
                <a:solidFill>
                  <a:schemeClr val="tx1"/>
                </a:solidFill>
                <a:effectLst/>
                <a:latin typeface="+mn-lt"/>
                <a:ea typeface="+mn-ea"/>
                <a:cs typeface="+mn-cs"/>
              </a:rPr>
              <a:t>organisations</a:t>
            </a:r>
            <a:r>
              <a:rPr lang="en-US" sz="1200" kern="1200" dirty="0" smtClean="0">
                <a:solidFill>
                  <a:schemeClr val="tx1"/>
                </a:solidFill>
                <a:effectLst/>
                <a:latin typeface="+mn-lt"/>
                <a:ea typeface="+mn-ea"/>
                <a:cs typeface="+mn-cs"/>
              </a:rPr>
              <a:t> such as </a:t>
            </a:r>
            <a:r>
              <a:rPr lang="en-US" sz="1200" kern="1200" dirty="0" err="1" smtClean="0">
                <a:solidFill>
                  <a:schemeClr val="tx1"/>
                </a:solidFill>
                <a:effectLst/>
                <a:latin typeface="+mn-lt"/>
                <a:ea typeface="+mn-ea"/>
                <a:cs typeface="+mn-cs"/>
              </a:rPr>
              <a:t>marae</a:t>
            </a:r>
            <a:r>
              <a:rPr lang="en-US" sz="1200" kern="1200" dirty="0" smtClean="0">
                <a:solidFill>
                  <a:schemeClr val="tx1"/>
                </a:solidFill>
                <a:effectLst/>
                <a:latin typeface="+mn-lt"/>
                <a:ea typeface="+mn-ea"/>
                <a:cs typeface="+mn-cs"/>
              </a:rPr>
              <a:t> committees. The sector is a significant economic presence as a major employer with total estimated expenditure of NZ $9.8 billion in 2003/4.  It has considerable social &amp; political importance with 49% of the sector’s effort involving the provision of avenues for the expression of cultural, religious, professional or policy values &amp; interests &amp; 51% the provision of services. New </a:t>
            </a:r>
            <a:r>
              <a:rPr lang="en-US" sz="1200" kern="1200" dirty="0" err="1" smtClean="0">
                <a:solidFill>
                  <a:schemeClr val="tx1"/>
                </a:solidFill>
                <a:effectLst/>
                <a:latin typeface="+mn-lt"/>
                <a:ea typeface="+mn-ea"/>
                <a:cs typeface="+mn-cs"/>
              </a:rPr>
              <a:t>Zeal&amp;’s</a:t>
            </a:r>
            <a:r>
              <a:rPr lang="en-US" sz="1200" kern="1200" dirty="0" smtClean="0">
                <a:solidFill>
                  <a:schemeClr val="tx1"/>
                </a:solidFill>
                <a:effectLst/>
                <a:latin typeface="+mn-lt"/>
                <a:ea typeface="+mn-ea"/>
                <a:cs typeface="+mn-cs"/>
              </a:rPr>
              <a:t> non-profit sector receives more of its income from philanthropy &amp; less from government than most other countries. The sector has a generally cooperative relationship with the state by international </a:t>
            </a:r>
            <a:r>
              <a:rPr lang="en-US" sz="1200" kern="1200" dirty="0" err="1" smtClean="0">
                <a:solidFill>
                  <a:schemeClr val="tx1"/>
                </a:solidFill>
                <a:effectLst/>
                <a:latin typeface="+mn-lt"/>
                <a:ea typeface="+mn-ea"/>
                <a:cs typeface="+mn-cs"/>
              </a:rPr>
              <a:t>st&amp;ards</a:t>
            </a:r>
            <a:r>
              <a:rPr lang="en-US" sz="1200" kern="1200" dirty="0" smtClean="0">
                <a:solidFill>
                  <a:schemeClr val="tx1"/>
                </a:solidFill>
                <a:effectLst/>
                <a:latin typeface="+mn-lt"/>
                <a:ea typeface="+mn-ea"/>
                <a:cs typeface="+mn-cs"/>
              </a:rPr>
              <a:t>, although this has waxed &amp; waned in recent years according to the government of the day (</a:t>
            </a:r>
            <a:r>
              <a:rPr lang="en-US" sz="1200" kern="1200" dirty="0" err="1" smtClean="0">
                <a:solidFill>
                  <a:schemeClr val="tx1"/>
                </a:solidFill>
                <a:effectLst/>
                <a:latin typeface="+mn-lt"/>
                <a:ea typeface="+mn-ea"/>
                <a:cs typeface="+mn-cs"/>
              </a:rPr>
              <a:t>S&amp;ers</a:t>
            </a:r>
            <a:r>
              <a:rPr lang="en-US" sz="1200" kern="1200" dirty="0" smtClean="0">
                <a:solidFill>
                  <a:schemeClr val="tx1"/>
                </a:solidFill>
                <a:effectLst/>
                <a:latin typeface="+mn-lt"/>
                <a:ea typeface="+mn-ea"/>
                <a:cs typeface="+mn-cs"/>
              </a:rPr>
              <a:t>, O'Brien et al. 2008). </a:t>
            </a:r>
            <a:r>
              <a:rPr lang="en-US" sz="1200" kern="1200" dirty="0" err="1" smtClean="0">
                <a:solidFill>
                  <a:schemeClr val="tx1"/>
                </a:solidFill>
                <a:effectLst/>
                <a:latin typeface="+mn-lt"/>
                <a:ea typeface="+mn-ea"/>
                <a:cs typeface="+mn-cs"/>
              </a:rPr>
              <a:t>Hermanson’s</a:t>
            </a:r>
            <a:r>
              <a:rPr lang="en-US" sz="1200" kern="1200" dirty="0" smtClean="0">
                <a:solidFill>
                  <a:schemeClr val="tx1"/>
                </a:solidFill>
                <a:effectLst/>
                <a:latin typeface="+mn-lt"/>
                <a:ea typeface="+mn-ea"/>
                <a:cs typeface="+mn-cs"/>
              </a:rPr>
              <a:t> (2011) research on New Zeal&amp; social service non-profit </a:t>
            </a:r>
            <a:r>
              <a:rPr lang="en-US" sz="1200" kern="1200" dirty="0" err="1" smtClean="0">
                <a:solidFill>
                  <a:schemeClr val="tx1"/>
                </a:solidFill>
                <a:effectLst/>
                <a:latin typeface="+mn-lt"/>
                <a:ea typeface="+mn-ea"/>
                <a:cs typeface="+mn-cs"/>
              </a:rPr>
              <a:t>organisations</a:t>
            </a:r>
            <a:r>
              <a:rPr lang="en-US" sz="1200" kern="1200" dirty="0" smtClean="0">
                <a:solidFill>
                  <a:schemeClr val="tx1"/>
                </a:solidFill>
                <a:effectLst/>
                <a:latin typeface="+mn-lt"/>
                <a:ea typeface="+mn-ea"/>
                <a:cs typeface="+mn-cs"/>
              </a:rPr>
              <a:t> demonstrates the critical role these groups play in advocacy on the determinants of health. </a:t>
            </a:r>
          </a:p>
          <a:p>
            <a:endParaRPr lang="en-US" dirty="0"/>
          </a:p>
        </p:txBody>
      </p:sp>
      <p:sp>
        <p:nvSpPr>
          <p:cNvPr id="4" name="Slide Number Placeholder 3"/>
          <p:cNvSpPr>
            <a:spLocks noGrp="1"/>
          </p:cNvSpPr>
          <p:nvPr>
            <p:ph type="sldNum" sz="quarter" idx="10"/>
          </p:nvPr>
        </p:nvSpPr>
        <p:spPr/>
        <p:txBody>
          <a:bodyPr/>
          <a:lstStyle/>
          <a:p>
            <a:fld id="{C07F5875-B8AF-446A-BFD6-CE1ED3558CEB}" type="slidenum">
              <a:rPr lang="en-NZ" smtClean="0"/>
              <a:pPr/>
              <a:t>6</a:t>
            </a:fld>
            <a:endParaRPr lang="en-NZ" dirty="0"/>
          </a:p>
        </p:txBody>
      </p:sp>
    </p:spTree>
    <p:extLst>
      <p:ext uri="{BB962C8B-B14F-4D97-AF65-F5344CB8AC3E}">
        <p14:creationId xmlns:p14="http://schemas.microsoft.com/office/powerpoint/2010/main" val="111582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recent years, following international trends, the media in New Zeal&amp; has become a less effective voice for robust debate, an essential tenant of democracy. This is due in part to the commercialization of the media, its increasingly ‘tabloid’ nature, &amp; its ownership by a </a:t>
            </a:r>
            <a:r>
              <a:rPr lang="en-US" sz="1200" kern="1200" dirty="0" err="1" smtClean="0">
                <a:solidFill>
                  <a:schemeClr val="tx1"/>
                </a:solidFill>
                <a:effectLst/>
                <a:latin typeface="+mn-lt"/>
                <a:ea typeface="+mn-ea"/>
                <a:cs typeface="+mn-cs"/>
              </a:rPr>
              <a:t>h&amp;ful</a:t>
            </a:r>
            <a:r>
              <a:rPr lang="en-US" sz="1200" kern="1200" dirty="0" smtClean="0">
                <a:solidFill>
                  <a:schemeClr val="tx1"/>
                </a:solidFill>
                <a:effectLst/>
                <a:latin typeface="+mn-lt"/>
                <a:ea typeface="+mn-ea"/>
                <a:cs typeface="+mn-cs"/>
              </a:rPr>
              <a:t> of multinational media barons. This, Hope (2001, p. 318) argues, has resulted in “mainstream news reportage [that] amplifies the symptoms rather than the causes”, a focus that is inconsistent with public health’s focus on the determinants of health &amp; the “causes of the cause”, to quote Michael Marmot (ref Commission report?). </a:t>
            </a:r>
          </a:p>
          <a:p>
            <a:endParaRPr lang="en-US" dirty="0"/>
          </a:p>
        </p:txBody>
      </p:sp>
      <p:sp>
        <p:nvSpPr>
          <p:cNvPr id="4" name="Slide Number Placeholder 3"/>
          <p:cNvSpPr>
            <a:spLocks noGrp="1"/>
          </p:cNvSpPr>
          <p:nvPr>
            <p:ph type="sldNum" sz="quarter" idx="10"/>
          </p:nvPr>
        </p:nvSpPr>
        <p:spPr/>
        <p:txBody>
          <a:bodyPr/>
          <a:lstStyle/>
          <a:p>
            <a:fld id="{C07F5875-B8AF-446A-BFD6-CE1ED3558CEB}" type="slidenum">
              <a:rPr lang="en-NZ" smtClean="0"/>
              <a:pPr/>
              <a:t>7</a:t>
            </a:fld>
            <a:endParaRPr lang="en-NZ" dirty="0"/>
          </a:p>
        </p:txBody>
      </p:sp>
    </p:spTree>
    <p:extLst>
      <p:ext uri="{BB962C8B-B14F-4D97-AF65-F5344CB8AC3E}">
        <p14:creationId xmlns:p14="http://schemas.microsoft.com/office/powerpoint/2010/main" val="3157461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Mulgan</a:t>
            </a:r>
            <a:r>
              <a:rPr lang="en-US" sz="1200" kern="1200" dirty="0" smtClean="0">
                <a:solidFill>
                  <a:schemeClr val="tx1"/>
                </a:solidFill>
                <a:effectLst/>
                <a:latin typeface="+mn-lt"/>
                <a:ea typeface="+mn-ea"/>
                <a:cs typeface="+mn-cs"/>
              </a:rPr>
              <a:t> argues that there are indeed inequalities in the influence of interest groups in New Zeal&amp;. Business interests, he suggests, occupy a privileged position in New Zeal&amp;, "interest groups which represent . . . key economic forces can always expect to receive a serious hearing from New Zeal&amp; governments anxious to encourage business confidence” page 230. </a:t>
            </a:r>
            <a:r>
              <a:rPr lang="en-US" sz="1200" kern="1200" dirty="0" err="1" smtClean="0">
                <a:solidFill>
                  <a:schemeClr val="tx1"/>
                </a:solidFill>
                <a:effectLst/>
                <a:latin typeface="+mn-lt"/>
                <a:ea typeface="+mn-ea"/>
                <a:cs typeface="+mn-cs"/>
              </a:rPr>
              <a:t>Mulgan</a:t>
            </a:r>
            <a:r>
              <a:rPr lang="en-US" sz="1200" kern="1200" dirty="0" smtClean="0">
                <a:solidFill>
                  <a:schemeClr val="tx1"/>
                </a:solidFill>
                <a:effectLst/>
                <a:latin typeface="+mn-lt"/>
                <a:ea typeface="+mn-ea"/>
                <a:cs typeface="+mn-cs"/>
              </a:rPr>
              <a:t> argues that since the 1980s New Zeal&amp; governments have contributed to an erosion of democracy in New Zeal&amp; by failing to play the role of “broker” between interests &amp; defending weaker interests .  Can we comment on how well resourced interest groups are in NZ?</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07F5875-B8AF-446A-BFD6-CE1ED3558CEB}" type="slidenum">
              <a:rPr lang="en-NZ" smtClean="0"/>
              <a:pPr/>
              <a:t>8</a:t>
            </a:fld>
            <a:endParaRPr lang="en-NZ" dirty="0"/>
          </a:p>
        </p:txBody>
      </p:sp>
    </p:spTree>
    <p:extLst>
      <p:ext uri="{BB962C8B-B14F-4D97-AF65-F5344CB8AC3E}">
        <p14:creationId xmlns:p14="http://schemas.microsoft.com/office/powerpoint/2010/main" val="2908514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7F5875-B8AF-446A-BFD6-CE1ED3558CEB}" type="slidenum">
              <a:rPr lang="en-NZ" smtClean="0"/>
              <a:pPr/>
              <a:t>9</a:t>
            </a:fld>
            <a:endParaRPr lang="en-NZ" dirty="0"/>
          </a:p>
        </p:txBody>
      </p:sp>
    </p:spTree>
    <p:extLst>
      <p:ext uri="{BB962C8B-B14F-4D97-AF65-F5344CB8AC3E}">
        <p14:creationId xmlns:p14="http://schemas.microsoft.com/office/powerpoint/2010/main" val="18550911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3" name="Text Box 29"/>
          <p:cNvSpPr txBox="1">
            <a:spLocks noChangeArrowheads="1"/>
          </p:cNvSpPr>
          <p:nvPr userDrawn="1"/>
        </p:nvSpPr>
        <p:spPr bwMode="auto">
          <a:xfrm>
            <a:off x="250825" y="4797425"/>
            <a:ext cx="5834063" cy="579438"/>
          </a:xfrm>
          <a:prstGeom prst="rect">
            <a:avLst/>
          </a:prstGeom>
          <a:noFill/>
          <a:ln w="9525">
            <a:noFill/>
            <a:miter lim="800000"/>
            <a:headEnd/>
            <a:tailEnd/>
          </a:ln>
          <a:effectLst/>
        </p:spPr>
        <p:txBody>
          <a:bodyPr>
            <a:spAutoFit/>
          </a:bodyPr>
          <a:lstStyle/>
          <a:p>
            <a:pPr>
              <a:spcBef>
                <a:spcPct val="50000"/>
              </a:spcBef>
              <a:defRPr/>
            </a:pPr>
            <a:endParaRPr lang="en-US" sz="3200" dirty="0">
              <a:solidFill>
                <a:srgbClr val="0F4E96"/>
              </a:solidFill>
              <a:latin typeface="Times New Roman" pitchFamily="18" charset="0"/>
            </a:endParaRPr>
          </a:p>
        </p:txBody>
      </p:sp>
      <p:sp>
        <p:nvSpPr>
          <p:cNvPr id="6" name="Text Box 29"/>
          <p:cNvSpPr txBox="1">
            <a:spLocks noChangeArrowheads="1"/>
          </p:cNvSpPr>
          <p:nvPr userDrawn="1"/>
        </p:nvSpPr>
        <p:spPr bwMode="auto">
          <a:xfrm>
            <a:off x="250825" y="4797425"/>
            <a:ext cx="58340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US" sz="3200" dirty="0">
              <a:solidFill>
                <a:srgbClr val="0F4E96"/>
              </a:solidFill>
              <a:latin typeface="Times New Roman" pitchFamily="18" charset="0"/>
            </a:endParaRPr>
          </a:p>
        </p:txBody>
      </p:sp>
      <p:pic>
        <p:nvPicPr>
          <p:cNvPr id="5" name="Picture 4" descr="WN-SS PP Intro Convenor Slide 15.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1745" y="154639"/>
            <a:ext cx="8726012" cy="6543587"/>
          </a:xfrm>
          <a:prstGeom prst="rect">
            <a:avLst/>
          </a:prstGeom>
        </p:spPr>
      </p:pic>
      <p:sp>
        <p:nvSpPr>
          <p:cNvPr id="10" name="TextBox 9"/>
          <p:cNvSpPr txBox="1"/>
          <p:nvPr userDrawn="1"/>
        </p:nvSpPr>
        <p:spPr>
          <a:xfrm>
            <a:off x="1196076" y="6069721"/>
            <a:ext cx="5078841" cy="461665"/>
          </a:xfrm>
          <a:prstGeom prst="rect">
            <a:avLst/>
          </a:prstGeom>
          <a:noFill/>
        </p:spPr>
        <p:txBody>
          <a:bodyPr wrap="square" rtlCol="0">
            <a:spAutoFit/>
          </a:bodyPr>
          <a:lstStyle/>
          <a:p>
            <a:r>
              <a:rPr lang="en-US" sz="2400" kern="600" dirty="0" smtClean="0">
                <a:solidFill>
                  <a:srgbClr val="0070C0"/>
                </a:solidFill>
                <a:latin typeface="Open Sans Light"/>
                <a:cs typeface="Open Sans Light"/>
              </a:rPr>
              <a:t>otago.ac.nz/uowsummerschool</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en Sans Light"/>
              </a:defRPr>
            </a:lvl1pPr>
          </a:lstStyle>
          <a:p>
            <a:r>
              <a:rPr lang="en-US" dirty="0" smtClean="0"/>
              <a:t>Click to edit Master title style</a:t>
            </a:r>
            <a:endParaRPr lang="en-NZ"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4638" y="0"/>
            <a:ext cx="2051050" cy="659765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68313" y="0"/>
            <a:ext cx="6003925" cy="659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051050" y="0"/>
            <a:ext cx="6624638" cy="955675"/>
          </a:xfrm>
        </p:spPr>
        <p:txBody>
          <a:bodyPr/>
          <a:lstStyle>
            <a:lvl1pPr>
              <a:defRPr>
                <a:latin typeface="Open Sans Light"/>
              </a:defRPr>
            </a:lvl1pPr>
          </a:lstStyle>
          <a:p>
            <a:r>
              <a:rPr lang="en-US" dirty="0" smtClean="0"/>
              <a:t>Click to edit Master title style</a:t>
            </a:r>
            <a:endParaRPr lang="en-NZ" dirty="0"/>
          </a:p>
        </p:txBody>
      </p:sp>
      <p:sp>
        <p:nvSpPr>
          <p:cNvPr id="3" name="Content Placeholder 2"/>
          <p:cNvSpPr>
            <a:spLocks noGrp="1"/>
          </p:cNvSpPr>
          <p:nvPr>
            <p:ph sz="half" idx="1"/>
          </p:nvPr>
        </p:nvSpPr>
        <p:spPr>
          <a:xfrm>
            <a:off x="468313" y="1196975"/>
            <a:ext cx="8207375" cy="2624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68313" y="3973513"/>
            <a:ext cx="8207375" cy="26241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1050" y="0"/>
            <a:ext cx="6624638" cy="955675"/>
          </a:xfrm>
        </p:spPr>
        <p:txBody>
          <a:bodyPr/>
          <a:lstStyle>
            <a:lvl1pPr>
              <a:defRPr>
                <a:latin typeface="Open Sans Light"/>
              </a:defRPr>
            </a:lvl1pPr>
          </a:lstStyle>
          <a:p>
            <a:r>
              <a:rPr lang="en-US" dirty="0" smtClean="0"/>
              <a:t>Click to edit Master title style</a:t>
            </a:r>
            <a:endParaRPr lang="en-NZ" dirty="0"/>
          </a:p>
        </p:txBody>
      </p:sp>
      <p:sp>
        <p:nvSpPr>
          <p:cNvPr id="3" name="Text Placeholder 2"/>
          <p:cNvSpPr>
            <a:spLocks noGrp="1"/>
          </p:cNvSpPr>
          <p:nvPr>
            <p:ph type="body" sz="half" idx="1"/>
          </p:nvPr>
        </p:nvSpPr>
        <p:spPr>
          <a:xfrm>
            <a:off x="468313" y="1196975"/>
            <a:ext cx="4027487"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196975"/>
            <a:ext cx="4027488" cy="5400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5280" y="132080"/>
            <a:ext cx="6039168" cy="945515"/>
          </a:xfrm>
        </p:spPr>
        <p:txBody>
          <a:bodyPr/>
          <a:lstStyle>
            <a:lvl1pPr>
              <a:defRPr sz="4000">
                <a:latin typeface="Open Sans Light"/>
              </a:defRPr>
            </a:lvl1pPr>
          </a:lstStyle>
          <a:p>
            <a:r>
              <a:rPr lang="en-US" dirty="0" smtClean="0"/>
              <a:t>Click to edit Master title style</a:t>
            </a:r>
            <a:endParaRPr lang="en-NZ" dirty="0"/>
          </a:p>
        </p:txBody>
      </p:sp>
      <p:sp>
        <p:nvSpPr>
          <p:cNvPr id="3" name="Content Placeholder 2"/>
          <p:cNvSpPr>
            <a:spLocks noGrp="1"/>
          </p:cNvSpPr>
          <p:nvPr>
            <p:ph idx="1"/>
          </p:nvPr>
        </p:nvSpPr>
        <p:spPr/>
        <p:txBody>
          <a:bodyPr>
            <a:normAutofit/>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NZ" dirty="0"/>
          </a:p>
        </p:txBody>
      </p:sp>
      <p:sp>
        <p:nvSpPr>
          <p:cNvPr id="3" name="Content Placeholder 2"/>
          <p:cNvSpPr>
            <a:spLocks noGrp="1"/>
          </p:cNvSpPr>
          <p:nvPr>
            <p:ph sz="half" idx="1"/>
          </p:nvPr>
        </p:nvSpPr>
        <p:spPr>
          <a:xfrm>
            <a:off x="468313" y="1196975"/>
            <a:ext cx="402748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196975"/>
            <a:ext cx="4027488"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51000" y="0"/>
            <a:ext cx="7213600" cy="10668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Slide Number Placeholder 6"/>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Slide Number Placeholder 2"/>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54200" y="0"/>
            <a:ext cx="6807200" cy="1066800"/>
          </a:xfrm>
        </p:spPr>
        <p:txBody>
          <a:bodyPr anchor="ctr"/>
          <a:lstStyle>
            <a:lvl1pPr algn="l">
              <a:defRPr sz="4000" b="0">
                <a:latin typeface="Open Sans Light"/>
              </a:defRPr>
            </a:lvl1pPr>
          </a:lstStyle>
          <a:p>
            <a:r>
              <a:rPr lang="en-US" dirty="0" smtClean="0"/>
              <a:t>Click to edit Master title style</a:t>
            </a:r>
            <a:endParaRPr lang="en-NZ" dirty="0"/>
          </a:p>
        </p:txBody>
      </p:sp>
      <p:sp>
        <p:nvSpPr>
          <p:cNvPr id="3" name="Content Placeholder 2"/>
          <p:cNvSpPr>
            <a:spLocks noGrp="1"/>
          </p:cNvSpPr>
          <p:nvPr>
            <p:ph idx="1"/>
          </p:nvPr>
        </p:nvSpPr>
        <p:spPr>
          <a:xfrm>
            <a:off x="3575050" y="1460500"/>
            <a:ext cx="5111750" cy="4665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p>
            <a:fld id="{9C8FF4AC-F6A7-4059-A554-9883295A2B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8" name="Rectangle 6"/>
          <p:cNvSpPr>
            <a:spLocks noChangeArrowheads="1"/>
          </p:cNvSpPr>
          <p:nvPr/>
        </p:nvSpPr>
        <p:spPr bwMode="auto">
          <a:xfrm>
            <a:off x="1619250" y="0"/>
            <a:ext cx="6000750" cy="1057275"/>
          </a:xfrm>
          <a:prstGeom prst="rect">
            <a:avLst/>
          </a:prstGeom>
          <a:gradFill rotWithShape="0">
            <a:gsLst>
              <a:gs pos="0">
                <a:srgbClr val="FEC20F"/>
              </a:gs>
              <a:gs pos="100000">
                <a:schemeClr val="bg1"/>
              </a:gs>
            </a:gsLst>
            <a:lin ang="0" scaled="1"/>
          </a:gradFill>
          <a:ln w="9525">
            <a:noFill/>
            <a:miter lim="800000"/>
            <a:headEnd/>
            <a:tailEnd/>
          </a:ln>
        </p:spPr>
        <p:txBody>
          <a:bodyPr/>
          <a:lstStyle/>
          <a:p>
            <a:pPr>
              <a:defRPr/>
            </a:pPr>
            <a:endParaRPr lang="en-US" sz="2400" dirty="0">
              <a:latin typeface="Times New Roman" pitchFamily="18" charset="0"/>
            </a:endParaRPr>
          </a:p>
        </p:txBody>
      </p:sp>
      <p:sp>
        <p:nvSpPr>
          <p:cNvPr id="803843" name="Rectangle 14"/>
          <p:cNvSpPr>
            <a:spLocks noGrp="1" noChangeArrowheads="1"/>
          </p:cNvSpPr>
          <p:nvPr>
            <p:ph type="title"/>
          </p:nvPr>
        </p:nvSpPr>
        <p:spPr bwMode="auto">
          <a:xfrm>
            <a:off x="1885950" y="81280"/>
            <a:ext cx="5642610" cy="89407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GB" dirty="0" smtClean="0"/>
          </a:p>
        </p:txBody>
      </p:sp>
      <p:sp>
        <p:nvSpPr>
          <p:cNvPr id="803844" name="Rectangle 15"/>
          <p:cNvSpPr>
            <a:spLocks noGrp="1" noChangeArrowheads="1"/>
          </p:cNvSpPr>
          <p:nvPr>
            <p:ph type="body" idx="1"/>
          </p:nvPr>
        </p:nvSpPr>
        <p:spPr bwMode="auto">
          <a:xfrm>
            <a:off x="468313" y="1196975"/>
            <a:ext cx="8207375" cy="5400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smtClean="0"/>
          </a:p>
        </p:txBody>
      </p:sp>
      <p:pic>
        <p:nvPicPr>
          <p:cNvPr id="803845" name="Picture 55"/>
          <p:cNvPicPr>
            <a:picLocks noChangeAspect="1" noChangeArrowheads="1"/>
          </p:cNvPicPr>
          <p:nvPr/>
        </p:nvPicPr>
        <p:blipFill>
          <a:blip r:embed="rId15" cstate="print"/>
          <a:srcRect/>
          <a:stretch>
            <a:fillRect/>
          </a:stretch>
        </p:blipFill>
        <p:spPr bwMode="auto">
          <a:xfrm>
            <a:off x="0" y="0"/>
            <a:ext cx="1619250" cy="1060450"/>
          </a:xfrm>
          <a:prstGeom prst="rect">
            <a:avLst/>
          </a:prstGeom>
          <a:noFill/>
          <a:ln w="9525">
            <a:noFill/>
            <a:miter lim="800000"/>
            <a:headEnd/>
            <a:tailEnd/>
          </a:ln>
        </p:spPr>
      </p:pic>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8FF4AC-F6A7-4059-A554-9883295A2BE7}" type="slidenum">
              <a:rPr lang="en-US" smtClean="0"/>
              <a:t>‹#›</a:t>
            </a:fld>
            <a:endParaRPr lang="en-US"/>
          </a:p>
        </p:txBody>
      </p:sp>
      <p:pic>
        <p:nvPicPr>
          <p:cNvPr id="1026" name="Picture 2" descr="C:\Users\losigna\AppData\Local\Microsoft\Windows\Temporary Internet Files\Content.Outlook\SYCNONZC\WHO_WPRO_BLUE%20logo_jpg.jpg"/>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620000" y="233362"/>
            <a:ext cx="1524000" cy="5905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 id="2147483655"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3600" b="0" i="0" baseline="0">
          <a:solidFill>
            <a:schemeClr val="tx1"/>
          </a:solidFill>
          <a:latin typeface="Open Sans Light"/>
          <a:ea typeface="+mj-ea"/>
          <a:cs typeface="+mj-cs"/>
        </a:defRPr>
      </a:lvl1pPr>
      <a:lvl2pPr algn="l" rtl="0" eaLnBrk="1" fontAlgn="base" hangingPunct="1">
        <a:spcBef>
          <a:spcPct val="0"/>
        </a:spcBef>
        <a:spcAft>
          <a:spcPct val="0"/>
        </a:spcAft>
        <a:defRPr sz="4000">
          <a:solidFill>
            <a:srgbClr val="0E4D96"/>
          </a:solidFill>
          <a:latin typeface="Arial" charset="0"/>
        </a:defRPr>
      </a:lvl2pPr>
      <a:lvl3pPr algn="l" rtl="0" eaLnBrk="1" fontAlgn="base" hangingPunct="1">
        <a:spcBef>
          <a:spcPct val="0"/>
        </a:spcBef>
        <a:spcAft>
          <a:spcPct val="0"/>
        </a:spcAft>
        <a:defRPr sz="4000">
          <a:solidFill>
            <a:srgbClr val="0E4D96"/>
          </a:solidFill>
          <a:latin typeface="Arial" charset="0"/>
        </a:defRPr>
      </a:lvl3pPr>
      <a:lvl4pPr algn="l" rtl="0" eaLnBrk="1" fontAlgn="base" hangingPunct="1">
        <a:spcBef>
          <a:spcPct val="0"/>
        </a:spcBef>
        <a:spcAft>
          <a:spcPct val="0"/>
        </a:spcAft>
        <a:defRPr sz="4000">
          <a:solidFill>
            <a:srgbClr val="0E4D96"/>
          </a:solidFill>
          <a:latin typeface="Arial" charset="0"/>
        </a:defRPr>
      </a:lvl4pPr>
      <a:lvl5pPr algn="l" rtl="0" eaLnBrk="1" fontAlgn="base" hangingPunct="1">
        <a:spcBef>
          <a:spcPct val="0"/>
        </a:spcBef>
        <a:spcAft>
          <a:spcPct val="0"/>
        </a:spcAft>
        <a:defRPr sz="4000">
          <a:solidFill>
            <a:srgbClr val="0E4D96"/>
          </a:solidFill>
          <a:latin typeface="Arial" charset="0"/>
        </a:defRPr>
      </a:lvl5pPr>
      <a:lvl6pPr marL="457200" algn="l" rtl="0" eaLnBrk="1" fontAlgn="base" hangingPunct="1">
        <a:spcBef>
          <a:spcPct val="0"/>
        </a:spcBef>
        <a:spcAft>
          <a:spcPct val="0"/>
        </a:spcAft>
        <a:defRPr sz="4400">
          <a:solidFill>
            <a:srgbClr val="0E4D96"/>
          </a:solidFill>
          <a:latin typeface="Arial" charset="0"/>
        </a:defRPr>
      </a:lvl6pPr>
      <a:lvl7pPr marL="914400" algn="l" rtl="0" eaLnBrk="1" fontAlgn="base" hangingPunct="1">
        <a:spcBef>
          <a:spcPct val="0"/>
        </a:spcBef>
        <a:spcAft>
          <a:spcPct val="0"/>
        </a:spcAft>
        <a:defRPr sz="4400">
          <a:solidFill>
            <a:srgbClr val="0E4D96"/>
          </a:solidFill>
          <a:latin typeface="Arial" charset="0"/>
        </a:defRPr>
      </a:lvl7pPr>
      <a:lvl8pPr marL="1371600" algn="l" rtl="0" eaLnBrk="1" fontAlgn="base" hangingPunct="1">
        <a:spcBef>
          <a:spcPct val="0"/>
        </a:spcBef>
        <a:spcAft>
          <a:spcPct val="0"/>
        </a:spcAft>
        <a:defRPr sz="4400">
          <a:solidFill>
            <a:srgbClr val="0E4D96"/>
          </a:solidFill>
          <a:latin typeface="Arial" charset="0"/>
        </a:defRPr>
      </a:lvl8pPr>
      <a:lvl9pPr marL="1828800" algn="l" rtl="0" eaLnBrk="1" fontAlgn="base" hangingPunct="1">
        <a:spcBef>
          <a:spcPct val="0"/>
        </a:spcBef>
        <a:spcAft>
          <a:spcPct val="0"/>
        </a:spcAft>
        <a:defRPr sz="4400">
          <a:solidFill>
            <a:srgbClr val="0E4D96"/>
          </a:solidFill>
          <a:latin typeface="Arial" charset="0"/>
        </a:defRPr>
      </a:lvl9pPr>
    </p:titleStyle>
    <p:bodyStyle>
      <a:lvl1pPr marL="342900" indent="-342900" algn="l" rtl="0" eaLnBrk="1" fontAlgn="base" hangingPunct="1">
        <a:spcBef>
          <a:spcPct val="20000"/>
        </a:spcBef>
        <a:spcAft>
          <a:spcPct val="0"/>
        </a:spcAft>
        <a:buClrTx/>
        <a:buSzPct val="75000"/>
        <a:buFont typeface="Arial" panose="020B0604020202020204" pitchFamily="34" charset="0"/>
        <a:buChar char="•"/>
        <a:defRPr sz="3200">
          <a:solidFill>
            <a:schemeClr val="tx1"/>
          </a:solidFill>
          <a:latin typeface="Calibri" panose="020F0502020204030204" pitchFamily="34" charset="0"/>
          <a:ea typeface="+mn-ea"/>
          <a:cs typeface="+mn-cs"/>
        </a:defRPr>
      </a:lvl1pPr>
      <a:lvl2pPr marL="742950" indent="-285750" algn="l" rtl="0" eaLnBrk="1" fontAlgn="base" hangingPunct="1">
        <a:spcBef>
          <a:spcPct val="20000"/>
        </a:spcBef>
        <a:spcAft>
          <a:spcPct val="0"/>
        </a:spcAft>
        <a:buClrTx/>
        <a:buSzPct val="80000"/>
        <a:buFont typeface="Calibri" panose="020F0502020204030204" pitchFamily="34" charset="0"/>
        <a:buChar char="-"/>
        <a:defRPr sz="2800">
          <a:solidFill>
            <a:schemeClr val="tx1"/>
          </a:solidFill>
          <a:latin typeface="Calibri" panose="020F0502020204030204" pitchFamily="34" charset="0"/>
        </a:defRPr>
      </a:lvl2pPr>
      <a:lvl3pPr marL="1143000" indent="-228600" algn="l" rtl="0" eaLnBrk="1" fontAlgn="base" hangingPunct="1">
        <a:spcBef>
          <a:spcPct val="20000"/>
        </a:spcBef>
        <a:spcAft>
          <a:spcPct val="0"/>
        </a:spcAft>
        <a:buClrTx/>
        <a:buSzPct val="65000"/>
        <a:buFont typeface="Arial" panose="020B0604020202020204" pitchFamily="34" charset="0"/>
        <a:buChar char="•"/>
        <a:defRPr sz="2400">
          <a:solidFill>
            <a:schemeClr val="tx1"/>
          </a:solidFill>
          <a:latin typeface="Calibri" panose="020F0502020204030204" pitchFamily="34" charset="0"/>
        </a:defRPr>
      </a:lvl3pPr>
      <a:lvl4pPr marL="1600200" indent="-228600" algn="l" rtl="0" eaLnBrk="1" fontAlgn="base" hangingPunct="1">
        <a:spcBef>
          <a:spcPct val="20000"/>
        </a:spcBef>
        <a:spcAft>
          <a:spcPct val="0"/>
        </a:spcAft>
        <a:buClrTx/>
        <a:buSzPct val="70000"/>
        <a:buFont typeface="Calibri" panose="020F0502020204030204" pitchFamily="34" charset="0"/>
        <a:buChar char="-"/>
        <a:defRPr sz="2000">
          <a:solidFill>
            <a:schemeClr val="tx1"/>
          </a:solidFill>
          <a:latin typeface="Calibri" panose="020F0502020204030204" pitchFamily="34" charset="0"/>
        </a:defRPr>
      </a:lvl4pPr>
      <a:lvl5pPr marL="2057400" indent="-228600" algn="l" rtl="0" eaLnBrk="1" fontAlgn="base" hangingPunct="1">
        <a:spcBef>
          <a:spcPct val="20000"/>
        </a:spcBef>
        <a:spcAft>
          <a:spcPct val="0"/>
        </a:spcAft>
        <a:buClrTx/>
        <a:buFont typeface="Arial" panose="020B0604020202020204" pitchFamily="34" charset="0"/>
        <a:buChar char="•"/>
        <a:defRPr sz="2000">
          <a:solidFill>
            <a:schemeClr val="tx1"/>
          </a:solidFill>
          <a:latin typeface="Calibri" panose="020F0502020204030204" pitchFamily="34" charset="0"/>
        </a:defRPr>
      </a:lvl5pPr>
      <a:lvl6pPr marL="25146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0E4D96"/>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300" y="2171700"/>
            <a:ext cx="8674100" cy="1446550"/>
          </a:xfrm>
          <a:prstGeom prst="rect">
            <a:avLst/>
          </a:prstGeom>
          <a:noFill/>
        </p:spPr>
        <p:txBody>
          <a:bodyPr wrap="square" rtlCol="0">
            <a:spAutoFit/>
          </a:bodyPr>
          <a:lstStyle/>
          <a:p>
            <a:r>
              <a:rPr lang="en-US" sz="4400" dirty="0" smtClean="0"/>
              <a:t>5d. Political Context</a:t>
            </a:r>
          </a:p>
          <a:p>
            <a:r>
              <a:rPr lang="en-US" sz="4400" dirty="0" smtClean="0">
                <a:latin typeface="Open Sans Light"/>
              </a:rPr>
              <a:t>The Example of New Zealand </a:t>
            </a:r>
            <a:endParaRPr lang="en-US" sz="4400" dirty="0">
              <a:latin typeface="Open Sans Light"/>
            </a:endParaRPr>
          </a:p>
        </p:txBody>
      </p:sp>
      <p:sp>
        <p:nvSpPr>
          <p:cNvPr id="4" name="TextBox 3"/>
          <p:cNvSpPr txBox="1"/>
          <p:nvPr/>
        </p:nvSpPr>
        <p:spPr>
          <a:xfrm>
            <a:off x="241300" y="4384258"/>
            <a:ext cx="5829300" cy="954107"/>
          </a:xfrm>
          <a:prstGeom prst="rect">
            <a:avLst/>
          </a:prstGeom>
          <a:noFill/>
        </p:spPr>
        <p:txBody>
          <a:bodyPr wrap="square" rtlCol="0">
            <a:spAutoFit/>
          </a:bodyPr>
          <a:lstStyle/>
          <a:p>
            <a:r>
              <a:rPr lang="en-NZ" sz="2800" dirty="0" smtClean="0">
                <a:latin typeface="Open Sans Light"/>
              </a:rPr>
              <a:t>Louise Signal</a:t>
            </a:r>
          </a:p>
          <a:p>
            <a:r>
              <a:rPr lang="en-NZ" sz="2800" dirty="0" smtClean="0">
                <a:latin typeface="Open Sans Light"/>
              </a:rPr>
              <a:t>University of Otago, Wellington</a:t>
            </a:r>
            <a:endParaRPr lang="en-US" sz="2800" dirty="0">
              <a:latin typeface="Open Sans Light"/>
            </a:endParaRPr>
          </a:p>
        </p:txBody>
      </p:sp>
      <p:sp>
        <p:nvSpPr>
          <p:cNvPr id="5" name="TextBox 4"/>
          <p:cNvSpPr txBox="1"/>
          <p:nvPr/>
        </p:nvSpPr>
        <p:spPr>
          <a:xfrm>
            <a:off x="241300" y="317500"/>
            <a:ext cx="5829300" cy="369332"/>
          </a:xfrm>
          <a:prstGeom prst="rect">
            <a:avLst/>
          </a:prstGeom>
          <a:noFill/>
        </p:spPr>
        <p:txBody>
          <a:bodyPr wrap="square" rtlCol="0">
            <a:spAutoFit/>
          </a:bodyPr>
          <a:lstStyle/>
          <a:p>
            <a:r>
              <a:rPr lang="en-NZ" dirty="0" smtClean="0">
                <a:solidFill>
                  <a:srgbClr val="0070C0"/>
                </a:solidFill>
                <a:latin typeface="Open Sans Light"/>
              </a:rPr>
              <a:t>Health in All Policies</a:t>
            </a:r>
            <a:endParaRPr lang="en-US" dirty="0">
              <a:solidFill>
                <a:srgbClr val="0070C0"/>
              </a:solidFill>
              <a:latin typeface="Open Sans Light"/>
            </a:endParaRPr>
          </a:p>
        </p:txBody>
      </p:sp>
      <p:pic>
        <p:nvPicPr>
          <p:cNvPr id="6" name="Picture 2" descr="C:\Users\losigna\AppData\Local\Microsoft\Windows\Temporary Internet Files\Content.Outlook\SYCNONZC\WHO_WPRO_BLUE%20logo_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3119" y="919479"/>
            <a:ext cx="2387601" cy="92519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MMP</a:t>
            </a:r>
            <a:endParaRPr lang="en-US" dirty="0"/>
          </a:p>
        </p:txBody>
      </p:sp>
      <p:sp>
        <p:nvSpPr>
          <p:cNvPr id="3" name="Content Placeholder 2"/>
          <p:cNvSpPr>
            <a:spLocks noGrp="1"/>
          </p:cNvSpPr>
          <p:nvPr>
            <p:ph sz="quarter" idx="1"/>
          </p:nvPr>
        </p:nvSpPr>
        <p:spPr>
          <a:xfrm>
            <a:off x="612648" y="1626096"/>
            <a:ext cx="8531352" cy="4539208"/>
          </a:xfrm>
        </p:spPr>
        <p:txBody>
          <a:bodyPr>
            <a:normAutofit fontScale="85000" lnSpcReduction="20000"/>
          </a:bodyPr>
          <a:lstStyle/>
          <a:p>
            <a:r>
              <a:rPr lang="en-NZ" dirty="0" smtClean="0"/>
              <a:t>Changed </a:t>
            </a:r>
            <a:r>
              <a:rPr lang="en-NZ" dirty="0"/>
              <a:t>the nature of Parliament moving </a:t>
            </a:r>
            <a:r>
              <a:rPr lang="en-NZ" dirty="0" smtClean="0"/>
              <a:t>from 2 parties to 7. </a:t>
            </a:r>
          </a:p>
          <a:p>
            <a:r>
              <a:rPr lang="en-NZ" dirty="0" smtClean="0"/>
              <a:t>More </a:t>
            </a:r>
            <a:r>
              <a:rPr lang="en-NZ" dirty="0"/>
              <a:t>representative, including more women, Māori, Pacific &amp; Asian MPs. </a:t>
            </a:r>
          </a:p>
          <a:p>
            <a:r>
              <a:rPr lang="en-NZ" dirty="0" smtClean="0"/>
              <a:t>Better reflects </a:t>
            </a:r>
            <a:r>
              <a:rPr lang="en-NZ" dirty="0"/>
              <a:t>the views of voters than </a:t>
            </a:r>
            <a:r>
              <a:rPr lang="en-NZ" dirty="0" smtClean="0"/>
              <a:t>FFP</a:t>
            </a:r>
            <a:r>
              <a:rPr lang="en-NZ" dirty="0"/>
              <a:t>. </a:t>
            </a:r>
            <a:endParaRPr lang="en-NZ" dirty="0" smtClean="0"/>
          </a:p>
          <a:p>
            <a:r>
              <a:rPr lang="en-NZ" dirty="0" smtClean="0"/>
              <a:t>More </a:t>
            </a:r>
            <a:r>
              <a:rPr lang="en-NZ" dirty="0"/>
              <a:t>flexibility in policy-making</a:t>
            </a:r>
            <a:r>
              <a:rPr lang="en-NZ" dirty="0" smtClean="0"/>
              <a:t>. - “</a:t>
            </a:r>
            <a:r>
              <a:rPr lang="en-NZ" dirty="0"/>
              <a:t>coalition agreements” that have given increasing freedom to the minor partners to pursue their own political agendas (Boston &amp; Bullock 2009). </a:t>
            </a:r>
            <a:endParaRPr lang="en-NZ" dirty="0" smtClean="0"/>
          </a:p>
          <a:p>
            <a:r>
              <a:rPr lang="en-NZ" dirty="0" smtClean="0"/>
              <a:t>In </a:t>
            </a:r>
            <a:r>
              <a:rPr lang="en-NZ" dirty="0"/>
              <a:t>my view it has resulted in a more negotiated </a:t>
            </a:r>
            <a:r>
              <a:rPr lang="en-NZ" dirty="0" smtClean="0"/>
              <a:t>&amp; </a:t>
            </a:r>
            <a:r>
              <a:rPr lang="en-NZ" dirty="0"/>
              <a:t>participatory policy-process. </a:t>
            </a:r>
            <a:endParaRPr lang="en-NZ" dirty="0" smtClean="0"/>
          </a:p>
          <a:p>
            <a:r>
              <a:rPr lang="en-NZ" dirty="0" smtClean="0"/>
              <a:t>Provided a check in an otherwise ‘unchecked’ system.</a:t>
            </a:r>
          </a:p>
          <a:p>
            <a:endParaRPr lang="en-US" dirty="0"/>
          </a:p>
        </p:txBody>
      </p:sp>
    </p:spTree>
    <p:extLst>
      <p:ext uri="{BB962C8B-B14F-4D97-AF65-F5344CB8AC3E}">
        <p14:creationId xmlns:p14="http://schemas.microsoft.com/office/powerpoint/2010/main" val="2439652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Key features of public service</a:t>
            </a:r>
            <a:endParaRPr lang="en-US" dirty="0"/>
          </a:p>
        </p:txBody>
      </p:sp>
      <p:sp>
        <p:nvSpPr>
          <p:cNvPr id="3" name="Content Placeholder 2"/>
          <p:cNvSpPr>
            <a:spLocks noGrp="1"/>
          </p:cNvSpPr>
          <p:nvPr>
            <p:ph sz="quarter" idx="1"/>
          </p:nvPr>
        </p:nvSpPr>
        <p:spPr>
          <a:xfrm>
            <a:off x="521200" y="1196752"/>
            <a:ext cx="8154488" cy="5257800"/>
          </a:xfrm>
        </p:spPr>
        <p:txBody>
          <a:bodyPr>
            <a:noAutofit/>
          </a:bodyPr>
          <a:lstStyle/>
          <a:p>
            <a:r>
              <a:rPr lang="en-US" sz="2800" dirty="0" smtClean="0"/>
              <a:t>In late 80s &amp; 90s NZ introduced </a:t>
            </a:r>
            <a:r>
              <a:rPr lang="en-US" sz="2800" dirty="0"/>
              <a:t>"probably the most comprehensive </a:t>
            </a:r>
            <a:r>
              <a:rPr lang="en-US" sz="2800" dirty="0" smtClean="0"/>
              <a:t>&amp; </a:t>
            </a:r>
            <a:r>
              <a:rPr lang="en-US" sz="2800" dirty="0"/>
              <a:t>radical set of public management reforms of any OECD country" </a:t>
            </a:r>
            <a:r>
              <a:rPr lang="en-US" sz="2800" dirty="0" smtClean="0"/>
              <a:t>(Pollitt </a:t>
            </a:r>
            <a:r>
              <a:rPr lang="en-US" sz="2800" dirty="0"/>
              <a:t>2004, 280). </a:t>
            </a:r>
            <a:endParaRPr lang="en-US" sz="2800" dirty="0" smtClean="0"/>
          </a:p>
          <a:p>
            <a:r>
              <a:rPr lang="en-US" sz="2800" dirty="0"/>
              <a:t>Key features of the </a:t>
            </a:r>
            <a:r>
              <a:rPr lang="en-US" sz="2800" dirty="0" smtClean="0"/>
              <a:t>NZ </a:t>
            </a:r>
            <a:r>
              <a:rPr lang="en-US" sz="2800" dirty="0"/>
              <a:t>model include: </a:t>
            </a:r>
          </a:p>
          <a:p>
            <a:pPr lvl="1"/>
            <a:r>
              <a:rPr lang="en-US" sz="2800" dirty="0"/>
              <a:t>the strong influence of </a:t>
            </a:r>
            <a:r>
              <a:rPr lang="en-US" sz="2800" dirty="0" smtClean="0"/>
              <a:t>neo-liberal </a:t>
            </a:r>
            <a:r>
              <a:rPr lang="en-US" sz="2800" dirty="0"/>
              <a:t>economic theory; </a:t>
            </a:r>
          </a:p>
          <a:p>
            <a:pPr lvl="1"/>
            <a:r>
              <a:rPr lang="en-US" sz="2800" dirty="0"/>
              <a:t>the application of a contractual model; </a:t>
            </a:r>
          </a:p>
          <a:p>
            <a:pPr lvl="1"/>
            <a:r>
              <a:rPr lang="en-US" sz="2800" dirty="0" err="1"/>
              <a:t>decentralisation</a:t>
            </a:r>
            <a:r>
              <a:rPr lang="en-US" sz="2800" dirty="0"/>
              <a:t> of </a:t>
            </a:r>
            <a:r>
              <a:rPr lang="en-US" sz="2800" dirty="0" smtClean="0"/>
              <a:t>control, the </a:t>
            </a:r>
            <a:r>
              <a:rPr lang="en-US" sz="2800" dirty="0"/>
              <a:t>separation of policy advice from operations; </a:t>
            </a:r>
            <a:r>
              <a:rPr lang="en-US" sz="2800" dirty="0" smtClean="0"/>
              <a:t>&amp; </a:t>
            </a:r>
            <a:r>
              <a:rPr lang="en-US" sz="2800" dirty="0"/>
              <a:t>the treatment of management as a ‘generic’ skill-set </a:t>
            </a:r>
            <a:r>
              <a:rPr lang="en-US" sz="2000" dirty="0"/>
              <a:t>(Chapman &amp; </a:t>
            </a:r>
            <a:r>
              <a:rPr lang="en-US" sz="2000" dirty="0" smtClean="0"/>
              <a:t>Duncan </a:t>
            </a:r>
            <a:r>
              <a:rPr lang="en-US" sz="2000" dirty="0"/>
              <a:t>2007). </a:t>
            </a:r>
          </a:p>
        </p:txBody>
      </p:sp>
    </p:spTree>
    <p:extLst>
      <p:ext uri="{BB962C8B-B14F-4D97-AF65-F5344CB8AC3E}">
        <p14:creationId xmlns:p14="http://schemas.microsoft.com/office/powerpoint/2010/main" val="888256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a:t>Key features of public service</a:t>
            </a:r>
            <a:endParaRPr lang="en-US" dirty="0"/>
          </a:p>
        </p:txBody>
      </p:sp>
      <p:sp>
        <p:nvSpPr>
          <p:cNvPr id="3" name="Content Placeholder 2"/>
          <p:cNvSpPr>
            <a:spLocks noGrp="1"/>
          </p:cNvSpPr>
          <p:nvPr>
            <p:ph sz="quarter" idx="1"/>
          </p:nvPr>
        </p:nvSpPr>
        <p:spPr>
          <a:xfrm>
            <a:off x="611560" y="1484784"/>
            <a:ext cx="8532440" cy="4608512"/>
          </a:xfrm>
        </p:spPr>
        <p:txBody>
          <a:bodyPr>
            <a:noAutofit/>
          </a:bodyPr>
          <a:lstStyle/>
          <a:p>
            <a:pPr marL="320040" lvl="1" indent="-320040">
              <a:spcBef>
                <a:spcPts val="700"/>
              </a:spcBef>
              <a:buClr>
                <a:schemeClr val="accent2"/>
              </a:buClr>
              <a:buSzPct val="60000"/>
              <a:buFont typeface="Wingdings"/>
              <a:buChar char=""/>
            </a:pPr>
            <a:endParaRPr lang="en-NZ" dirty="0" smtClean="0"/>
          </a:p>
          <a:p>
            <a:pPr marL="320040" lvl="1" indent="-320040">
              <a:spcBef>
                <a:spcPts val="700"/>
              </a:spcBef>
              <a:buClr>
                <a:schemeClr val="accent2"/>
              </a:buClr>
              <a:buSzPct val="60000"/>
              <a:buFont typeface="Wingdings"/>
              <a:buChar char=""/>
            </a:pPr>
            <a:r>
              <a:rPr lang="en-NZ" dirty="0" smtClean="0"/>
              <a:t>“</a:t>
            </a:r>
            <a:r>
              <a:rPr lang="en-NZ" dirty="0"/>
              <a:t>Inherent conflict in policy advice between the obligation to ‘speak truth to power’ &amp; to be ‘responsive’ to the Minister” </a:t>
            </a:r>
            <a:r>
              <a:rPr lang="en-NZ" sz="2000" dirty="0"/>
              <a:t>(Martin &amp; </a:t>
            </a:r>
            <a:r>
              <a:rPr lang="en-NZ" sz="2000" dirty="0" err="1"/>
              <a:t>Salmond</a:t>
            </a:r>
            <a:r>
              <a:rPr lang="en-NZ" sz="2000" dirty="0"/>
              <a:t> 2001 p.56). </a:t>
            </a:r>
            <a:endParaRPr lang="en-NZ" sz="2000" dirty="0" smtClean="0"/>
          </a:p>
          <a:p>
            <a:pPr marL="320040" lvl="1" indent="-320040">
              <a:spcBef>
                <a:spcPts val="700"/>
              </a:spcBef>
              <a:buClr>
                <a:schemeClr val="accent2"/>
              </a:buClr>
              <a:buSzPct val="60000"/>
              <a:buFont typeface="Wingdings"/>
              <a:buChar char=""/>
            </a:pPr>
            <a:endParaRPr lang="en-NZ" sz="2000" dirty="0"/>
          </a:p>
          <a:p>
            <a:pPr marL="320040" lvl="1" indent="-320040">
              <a:spcBef>
                <a:spcPts val="700"/>
              </a:spcBef>
              <a:buClr>
                <a:schemeClr val="accent2"/>
              </a:buClr>
              <a:buSzPct val="60000"/>
              <a:buFont typeface="Wingdings"/>
              <a:buChar char=""/>
            </a:pPr>
            <a:r>
              <a:rPr lang="en-NZ" dirty="0" smtClean="0"/>
              <a:t>Public </a:t>
            </a:r>
            <a:r>
              <a:rPr lang="en-NZ" dirty="0"/>
              <a:t>servants tailor their advice to what they think the Minister wishes to hear rather than giving their best professional advice. </a:t>
            </a:r>
            <a:endParaRPr lang="en-NZ" dirty="0" smtClean="0"/>
          </a:p>
          <a:p>
            <a:pPr marL="320040" lvl="1" indent="-320040">
              <a:spcBef>
                <a:spcPts val="700"/>
              </a:spcBef>
              <a:buClr>
                <a:schemeClr val="accent2"/>
              </a:buClr>
              <a:buSzPct val="60000"/>
              <a:buFont typeface="Wingdings"/>
              <a:buChar char=""/>
            </a:pPr>
            <a:endParaRPr lang="en-US" sz="2400" dirty="0"/>
          </a:p>
          <a:p>
            <a:endParaRPr lang="en-US" sz="2800" dirty="0"/>
          </a:p>
        </p:txBody>
      </p:sp>
    </p:spTree>
    <p:extLst>
      <p:ext uri="{BB962C8B-B14F-4D97-AF65-F5344CB8AC3E}">
        <p14:creationId xmlns:p14="http://schemas.microsoft.com/office/powerpoint/2010/main" val="4115108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Political Economy: Neo-liberalism</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It prescribes </a:t>
            </a:r>
            <a:r>
              <a:rPr lang="en-US" dirty="0"/>
              <a:t>a reduced role </a:t>
            </a:r>
            <a:r>
              <a:rPr lang="en-US" dirty="0" smtClean="0"/>
              <a:t>for </a:t>
            </a:r>
            <a:r>
              <a:rPr lang="en-US" dirty="0"/>
              <a:t>the </a:t>
            </a:r>
            <a:r>
              <a:rPr lang="en-US" dirty="0" smtClean="0"/>
              <a:t>state, focuses on </a:t>
            </a:r>
            <a:r>
              <a:rPr lang="en-US" dirty="0"/>
              <a:t>economic policies that encourage the expansion of competitive free markets, </a:t>
            </a:r>
            <a:r>
              <a:rPr lang="en-US" dirty="0" smtClean="0"/>
              <a:t>&amp; </a:t>
            </a:r>
            <a:r>
              <a:rPr lang="en-US" dirty="0"/>
              <a:t>those that are conducive to the business environment, such as low taxes. </a:t>
            </a:r>
          </a:p>
          <a:p>
            <a:r>
              <a:rPr lang="en-US" dirty="0"/>
              <a:t>Advocates of neoliberalism argue for the </a:t>
            </a:r>
            <a:r>
              <a:rPr lang="en-US" dirty="0" err="1"/>
              <a:t>privatisation</a:t>
            </a:r>
            <a:r>
              <a:rPr lang="en-US" dirty="0"/>
              <a:t> of all but the most essential state institutions (including health, welfare </a:t>
            </a:r>
            <a:r>
              <a:rPr lang="en-US" dirty="0" smtClean="0"/>
              <a:t>&amp; </a:t>
            </a:r>
            <a:r>
              <a:rPr lang="en-US" dirty="0"/>
              <a:t>corrections) to foster free-market competition which is equated with </a:t>
            </a:r>
            <a:r>
              <a:rPr lang="en-US" dirty="0" smtClean="0"/>
              <a:t>efficiency </a:t>
            </a:r>
            <a:r>
              <a:rPr lang="en-US" sz="2200" dirty="0" smtClean="0"/>
              <a:t>(Gabrielle Jenkin, 2010).</a:t>
            </a:r>
            <a:r>
              <a:rPr lang="en-US" dirty="0" smtClean="0"/>
              <a:t> </a:t>
            </a:r>
            <a:endParaRPr lang="en-US" dirty="0" smtClean="0"/>
          </a:p>
          <a:p>
            <a:r>
              <a:rPr lang="en-US" dirty="0" smtClean="0"/>
              <a:t>Neo-liberalism </a:t>
            </a:r>
            <a:r>
              <a:rPr lang="en-US" dirty="0"/>
              <a:t>has dominated NZ policy making from 1984.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764745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i-NZ" dirty="0" smtClean="0"/>
              <a:t>Political Economy: Social Democracy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Social </a:t>
            </a:r>
            <a:r>
              <a:rPr lang="en-US" dirty="0"/>
              <a:t>democracy proposes “a board balance between the market economy, on the one hand, and state intervention, on the other” (Heywood </a:t>
            </a:r>
            <a:r>
              <a:rPr lang="en-US" dirty="0" smtClean="0"/>
              <a:t>2003, 129</a:t>
            </a:r>
            <a:r>
              <a:rPr lang="en-US" dirty="0"/>
              <a:t>). </a:t>
            </a:r>
            <a:endParaRPr lang="en-US" dirty="0" smtClean="0"/>
          </a:p>
          <a:p>
            <a:r>
              <a:rPr lang="en-US" dirty="0" smtClean="0"/>
              <a:t>It </a:t>
            </a:r>
            <a:r>
              <a:rPr lang="en-US" dirty="0"/>
              <a:t>accepts capitalism as the only reliable means of generating wealth but views capitalism as associated with structural inequality </a:t>
            </a:r>
            <a:r>
              <a:rPr lang="en-US" dirty="0" smtClean="0"/>
              <a:t>&amp; poverty</a:t>
            </a:r>
            <a:r>
              <a:rPr lang="en-US" dirty="0"/>
              <a:t>, factors that can be addressed by the state as custodian of the public </a:t>
            </a:r>
            <a:r>
              <a:rPr lang="en-US" dirty="0" smtClean="0"/>
              <a:t>interest (Heywood, 2003). </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831143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Political Economy: Where is NZ? </a:t>
            </a:r>
            <a:endParaRPr lang="en-US" dirty="0"/>
          </a:p>
        </p:txBody>
      </p:sp>
      <p:sp>
        <p:nvSpPr>
          <p:cNvPr id="3" name="Content Placeholder 2"/>
          <p:cNvSpPr>
            <a:spLocks noGrp="1"/>
          </p:cNvSpPr>
          <p:nvPr>
            <p:ph sz="quarter" idx="1"/>
          </p:nvPr>
        </p:nvSpPr>
        <p:spPr/>
        <p:txBody>
          <a:bodyPr/>
          <a:lstStyle/>
          <a:p>
            <a:r>
              <a:rPr lang="en-NZ" dirty="0" smtClean="0"/>
              <a:t>NZ political spectrum has moved to be placed in centrist position between neo-liberalism and social democracy with major parties not too far from this middle line &amp; relatively close together (Gauld 2009). </a:t>
            </a:r>
          </a:p>
          <a:p>
            <a:r>
              <a:rPr lang="en-NZ" dirty="0" smtClean="0"/>
              <a:t>In </a:t>
            </a:r>
            <a:r>
              <a:rPr lang="en-NZ" dirty="0"/>
              <a:t>NZ arguing over the balance between </a:t>
            </a:r>
            <a:r>
              <a:rPr lang="en-NZ" dirty="0" smtClean="0"/>
              <a:t>neo-liberalism </a:t>
            </a:r>
            <a:r>
              <a:rPr lang="en-NZ" dirty="0"/>
              <a:t>&amp; social democracy. </a:t>
            </a:r>
            <a:endParaRPr lang="en-NZ" dirty="0" smtClean="0"/>
          </a:p>
          <a:p>
            <a:endParaRPr lang="en-US" dirty="0"/>
          </a:p>
        </p:txBody>
      </p:sp>
    </p:spTree>
    <p:extLst>
      <p:ext uri="{BB962C8B-B14F-4D97-AF65-F5344CB8AC3E}">
        <p14:creationId xmlns:p14="http://schemas.microsoft.com/office/powerpoint/2010/main" val="2522180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mi-NZ" sz="3200" dirty="0" smtClean="0"/>
              <a:t>Political Economy &amp; Action to </a:t>
            </a:r>
            <a:r>
              <a:rPr lang="mi-NZ" sz="3200" dirty="0"/>
              <a:t>A</a:t>
            </a:r>
            <a:r>
              <a:rPr lang="mi-NZ" sz="3200" dirty="0" smtClean="0"/>
              <a:t>ddress Health Inequalities</a:t>
            </a:r>
            <a:endParaRPr lang="en-US" sz="3200" dirty="0"/>
          </a:p>
        </p:txBody>
      </p:sp>
      <p:sp>
        <p:nvSpPr>
          <p:cNvPr id="3" name="Content Placeholder 2"/>
          <p:cNvSpPr>
            <a:spLocks noGrp="1"/>
          </p:cNvSpPr>
          <p:nvPr>
            <p:ph sz="quarter" idx="1"/>
          </p:nvPr>
        </p:nvSpPr>
        <p:spPr>
          <a:xfrm>
            <a:off x="539552" y="1628800"/>
            <a:ext cx="8604448" cy="5069160"/>
          </a:xfrm>
        </p:spPr>
        <p:txBody>
          <a:bodyPr>
            <a:normAutofit fontScale="77500" lnSpcReduction="20000"/>
          </a:bodyPr>
          <a:lstStyle/>
          <a:p>
            <a:r>
              <a:rPr lang="en-US" sz="3200" dirty="0"/>
              <a:t>Navarro and </a:t>
            </a:r>
            <a:r>
              <a:rPr lang="en-US" sz="3200" dirty="0" smtClean="0"/>
              <a:t>Shi’s </a:t>
            </a:r>
            <a:r>
              <a:rPr lang="en-US" sz="3200" dirty="0"/>
              <a:t>(2001) </a:t>
            </a:r>
            <a:r>
              <a:rPr lang="en-US" sz="3200" dirty="0" smtClean="0"/>
              <a:t>empirical </a:t>
            </a:r>
            <a:r>
              <a:rPr lang="en-US" sz="3200" dirty="0"/>
              <a:t>analysis of the effect of political context on inequalities </a:t>
            </a:r>
            <a:r>
              <a:rPr lang="en-US" sz="3200" dirty="0" smtClean="0"/>
              <a:t>&amp; health including analysis </a:t>
            </a:r>
            <a:r>
              <a:rPr lang="en-US" sz="3200" dirty="0"/>
              <a:t>of  OECD data </a:t>
            </a:r>
            <a:r>
              <a:rPr lang="en-US" sz="3200" dirty="0" smtClean="0"/>
              <a:t>1945-1980</a:t>
            </a:r>
            <a:r>
              <a:rPr lang="en-US" sz="3200" dirty="0"/>
              <a:t>. </a:t>
            </a:r>
            <a:endParaRPr lang="en-US" sz="3200" dirty="0" smtClean="0"/>
          </a:p>
          <a:p>
            <a:r>
              <a:rPr lang="en-US" sz="3200" dirty="0" smtClean="0"/>
              <a:t>Found countries </a:t>
            </a:r>
            <a:r>
              <a:rPr lang="en-US" sz="3200" dirty="0"/>
              <a:t>with strong </a:t>
            </a:r>
            <a:r>
              <a:rPr lang="en-US" sz="3200" dirty="0" err="1"/>
              <a:t>labour</a:t>
            </a:r>
            <a:r>
              <a:rPr lang="en-US" sz="3200" dirty="0"/>
              <a:t> movements and social democratic governments have generally been "the most committed to redistributive policies, contributing to better health indicators such as lower infant mortality rates” than those with weaker </a:t>
            </a:r>
            <a:r>
              <a:rPr lang="en-US" sz="3200" dirty="0" err="1"/>
              <a:t>labour</a:t>
            </a:r>
            <a:r>
              <a:rPr lang="en-US" sz="3200" dirty="0"/>
              <a:t> movements and liberal or Christian democratic governments </a:t>
            </a:r>
            <a:r>
              <a:rPr lang="en-US" sz="3200" dirty="0" smtClean="0"/>
              <a:t>(p. </a:t>
            </a:r>
            <a:r>
              <a:rPr lang="en-US" sz="3200" smtClean="0"/>
              <a:t>490). </a:t>
            </a:r>
            <a:endParaRPr lang="en-US" sz="3200" dirty="0" smtClean="0"/>
          </a:p>
          <a:p>
            <a:r>
              <a:rPr lang="en-US" sz="3200" dirty="0" smtClean="0"/>
              <a:t>Suggests for </a:t>
            </a:r>
            <a:r>
              <a:rPr lang="en-US" sz="3200" dirty="0"/>
              <a:t>those wishing to optimize the health of populations by reducing social and income inequalities, it seems advisable to support political forces such as the labor movement and social democratic parties which have traditionally supported larger, more redistributive policies that have </a:t>
            </a:r>
            <a:r>
              <a:rPr lang="en-US" sz="3200" dirty="0" smtClean="0"/>
              <a:t>liberal </a:t>
            </a:r>
            <a:r>
              <a:rPr lang="en-US" sz="3200" dirty="0"/>
              <a:t>parties </a:t>
            </a:r>
            <a:r>
              <a:rPr lang="en-US" sz="3200" dirty="0" smtClean="0"/>
              <a:t>(p</a:t>
            </a:r>
            <a:r>
              <a:rPr lang="en-US" sz="3200" dirty="0"/>
              <a:t>. 490).</a:t>
            </a:r>
          </a:p>
          <a:p>
            <a:endParaRPr lang="en-US" sz="3200" dirty="0"/>
          </a:p>
          <a:p>
            <a:endParaRPr lang="en-US" dirty="0"/>
          </a:p>
          <a:p>
            <a:endParaRPr lang="en-US" dirty="0"/>
          </a:p>
        </p:txBody>
      </p:sp>
    </p:spTree>
    <p:extLst>
      <p:ext uri="{BB962C8B-B14F-4D97-AF65-F5344CB8AC3E}">
        <p14:creationId xmlns:p14="http://schemas.microsoft.com/office/powerpoint/2010/main" val="3651008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z="3600" dirty="0" smtClean="0"/>
              <a:t>Implications for Public Health in NZ</a:t>
            </a:r>
            <a:endParaRPr lang="en-US" sz="3600" dirty="0"/>
          </a:p>
        </p:txBody>
      </p:sp>
      <p:sp>
        <p:nvSpPr>
          <p:cNvPr id="3" name="Content Placeholder 2"/>
          <p:cNvSpPr>
            <a:spLocks noGrp="1"/>
          </p:cNvSpPr>
          <p:nvPr>
            <p:ph sz="quarter" idx="1"/>
          </p:nvPr>
        </p:nvSpPr>
        <p:spPr/>
        <p:txBody>
          <a:bodyPr>
            <a:normAutofit fontScale="85000" lnSpcReduction="20000"/>
          </a:bodyPr>
          <a:lstStyle/>
          <a:p>
            <a:r>
              <a:rPr lang="mi-NZ" dirty="0" smtClean="0"/>
              <a:t>Range of interests and some not heard well. Public Health has a role in enabling the silenced to be heard.</a:t>
            </a:r>
          </a:p>
          <a:p>
            <a:r>
              <a:rPr lang="mi-NZ" dirty="0" smtClean="0"/>
              <a:t>Ethnicity is a key aspect of interests in NZ and critical in Public Health with commitment to equity.</a:t>
            </a:r>
          </a:p>
          <a:p>
            <a:r>
              <a:rPr lang="mi-NZ" dirty="0" smtClean="0"/>
              <a:t>Social Service NGOs play a critical role in advocacy on the determinants of health. Some are public health and others are key allies. Know who they are.</a:t>
            </a:r>
          </a:p>
          <a:p>
            <a:r>
              <a:rPr lang="mi-NZ" dirty="0" smtClean="0"/>
              <a:t>The media is a key player but it is difficult to get them to focus on the causes rather than the symptons. We need to find innovative ways to do this.</a:t>
            </a:r>
          </a:p>
          <a:p>
            <a:r>
              <a:rPr lang="mi-NZ" dirty="0" smtClean="0"/>
              <a:t>Business has a privileged position in NZ which provides a challenge for public health action trying to limit the influence of industries such as tobacco, alcohol and food. How can we get a more level playing field? </a:t>
            </a:r>
          </a:p>
          <a:p>
            <a:endParaRPr lang="mi-NZ" dirty="0" smtClean="0"/>
          </a:p>
          <a:p>
            <a:endParaRPr lang="en-US" dirty="0"/>
          </a:p>
        </p:txBody>
      </p:sp>
    </p:spTree>
    <p:extLst>
      <p:ext uri="{BB962C8B-B14F-4D97-AF65-F5344CB8AC3E}">
        <p14:creationId xmlns:p14="http://schemas.microsoft.com/office/powerpoint/2010/main" val="3626892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z="3600" dirty="0" smtClean="0"/>
              <a:t>Implications for Public Health in NZ</a:t>
            </a:r>
            <a:endParaRPr lang="en-US" sz="3600" dirty="0"/>
          </a:p>
        </p:txBody>
      </p:sp>
      <p:sp>
        <p:nvSpPr>
          <p:cNvPr id="3" name="Content Placeholder 2"/>
          <p:cNvSpPr>
            <a:spLocks noGrp="1"/>
          </p:cNvSpPr>
          <p:nvPr>
            <p:ph sz="quarter" idx="1"/>
          </p:nvPr>
        </p:nvSpPr>
        <p:spPr>
          <a:xfrm>
            <a:off x="611560" y="1600200"/>
            <a:ext cx="8154488" cy="5141168"/>
          </a:xfrm>
        </p:spPr>
        <p:txBody>
          <a:bodyPr>
            <a:normAutofit fontScale="47500" lnSpcReduction="20000"/>
          </a:bodyPr>
          <a:lstStyle/>
          <a:p>
            <a:r>
              <a:rPr lang="mi-NZ" sz="5500" dirty="0" smtClean="0"/>
              <a:t>We have a short political term, very few checks &amp; balances in our political institutions that results in “hasty policy change”. Change is possible.</a:t>
            </a:r>
          </a:p>
          <a:p>
            <a:r>
              <a:rPr lang="mi-NZ" sz="5500" dirty="0" smtClean="0"/>
              <a:t>MMP provides increased democracy and should be retained.</a:t>
            </a:r>
          </a:p>
          <a:p>
            <a:r>
              <a:rPr lang="mi-NZ" sz="5500" dirty="0" smtClean="0"/>
              <a:t>Our public service is constrained by neo-liberal ideology and responsiveness to the Minister. The best public health advice is therefore not always provided. Role for academics &amp; civil society.</a:t>
            </a:r>
          </a:p>
          <a:p>
            <a:r>
              <a:rPr lang="mi-NZ" sz="5500" dirty="0" smtClean="0"/>
              <a:t>NZ is arguing over the balance between neo-liberal and social democratic policy. Public Health and addressing the determinants of health are consistent with social democracy. It is policy in this direction we should be arguing for.</a:t>
            </a:r>
          </a:p>
          <a:p>
            <a:endParaRPr lang="mi-NZ" sz="5500" dirty="0" smtClean="0"/>
          </a:p>
          <a:p>
            <a:endParaRPr lang="en-US" dirty="0"/>
          </a:p>
        </p:txBody>
      </p:sp>
    </p:spTree>
    <p:extLst>
      <p:ext uri="{BB962C8B-B14F-4D97-AF65-F5344CB8AC3E}">
        <p14:creationId xmlns:p14="http://schemas.microsoft.com/office/powerpoint/2010/main" val="2556083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z="3600" dirty="0" smtClean="0"/>
              <a:t>Implications for Public Health</a:t>
            </a:r>
            <a:endParaRPr lang="en-US" sz="3600" dirty="0"/>
          </a:p>
        </p:txBody>
      </p:sp>
      <p:sp>
        <p:nvSpPr>
          <p:cNvPr id="3" name="Content Placeholder 2"/>
          <p:cNvSpPr>
            <a:spLocks noGrp="1"/>
          </p:cNvSpPr>
          <p:nvPr>
            <p:ph sz="quarter" idx="1"/>
          </p:nvPr>
        </p:nvSpPr>
        <p:spPr>
          <a:xfrm>
            <a:off x="612648" y="1556792"/>
            <a:ext cx="8423848" cy="4539208"/>
          </a:xfrm>
        </p:spPr>
        <p:txBody>
          <a:bodyPr>
            <a:normAutofit/>
          </a:bodyPr>
          <a:lstStyle/>
          <a:p>
            <a:r>
              <a:rPr lang="en-US" sz="3600" dirty="0" smtClean="0"/>
              <a:t>To </a:t>
            </a:r>
            <a:r>
              <a:rPr lang="en-US" sz="3600" dirty="0"/>
              <a:t>be effective, public health practitioners </a:t>
            </a:r>
            <a:r>
              <a:rPr lang="en-US" sz="3600" dirty="0" smtClean="0"/>
              <a:t>&amp; </a:t>
            </a:r>
            <a:r>
              <a:rPr lang="en-US" sz="3600" dirty="0"/>
              <a:t>researchers need a strong political awareness. We need to </a:t>
            </a:r>
            <a:r>
              <a:rPr lang="en-US" sz="3600" dirty="0" smtClean="0"/>
              <a:t>know</a:t>
            </a:r>
            <a:r>
              <a:rPr lang="en-US" sz="3600" dirty="0"/>
              <a:t>:</a:t>
            </a:r>
            <a:endParaRPr lang="en-US" sz="3600" dirty="0" smtClean="0"/>
          </a:p>
          <a:p>
            <a:pPr lvl="1"/>
            <a:r>
              <a:rPr lang="en-US" sz="2800" dirty="0"/>
              <a:t>o</a:t>
            </a:r>
            <a:r>
              <a:rPr lang="en-US" sz="2800" dirty="0" smtClean="0"/>
              <a:t>ur allies &amp; </a:t>
            </a:r>
            <a:r>
              <a:rPr lang="en-US" sz="2800" dirty="0"/>
              <a:t>adversaries, </a:t>
            </a:r>
            <a:endParaRPr lang="en-US" sz="2800" dirty="0" smtClean="0"/>
          </a:p>
          <a:p>
            <a:pPr lvl="1"/>
            <a:r>
              <a:rPr lang="en-US" sz="2800" dirty="0" smtClean="0"/>
              <a:t>the </a:t>
            </a:r>
            <a:r>
              <a:rPr lang="en-US" sz="2800" dirty="0"/>
              <a:t>institutions </a:t>
            </a:r>
            <a:r>
              <a:rPr lang="en-US" sz="2800" dirty="0" smtClean="0"/>
              <a:t>we are </a:t>
            </a:r>
            <a:r>
              <a:rPr lang="en-US" sz="2800" dirty="0"/>
              <a:t>working </a:t>
            </a:r>
            <a:r>
              <a:rPr lang="en-US" sz="2800" dirty="0" smtClean="0"/>
              <a:t>with, &amp; </a:t>
            </a:r>
          </a:p>
          <a:p>
            <a:pPr lvl="1"/>
            <a:r>
              <a:rPr lang="en-US" sz="2800" dirty="0" smtClean="0"/>
              <a:t>the </a:t>
            </a:r>
            <a:r>
              <a:rPr lang="en-US" sz="2800" dirty="0"/>
              <a:t>context in which </a:t>
            </a:r>
            <a:r>
              <a:rPr lang="en-US" sz="2800" dirty="0" smtClean="0"/>
              <a:t>we </a:t>
            </a:r>
            <a:r>
              <a:rPr lang="en-US" sz="2800" dirty="0"/>
              <a:t>are working. </a:t>
            </a:r>
            <a:endParaRPr lang="en-US" sz="2800" dirty="0" smtClean="0"/>
          </a:p>
          <a:p>
            <a:r>
              <a:rPr lang="en-US" sz="3600" dirty="0" smtClean="0"/>
              <a:t>This will enable more </a:t>
            </a:r>
            <a:r>
              <a:rPr lang="en-US" sz="3600" dirty="0"/>
              <a:t>effective public health action in the future.</a:t>
            </a:r>
          </a:p>
          <a:p>
            <a:endParaRPr lang="en-US" dirty="0"/>
          </a:p>
        </p:txBody>
      </p:sp>
    </p:spTree>
    <p:extLst>
      <p:ext uri="{BB962C8B-B14F-4D97-AF65-F5344CB8AC3E}">
        <p14:creationId xmlns:p14="http://schemas.microsoft.com/office/powerpoint/2010/main" val="4174179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Aim of the </a:t>
            </a:r>
            <a:r>
              <a:rPr lang="mi-NZ" dirty="0" err="1" smtClean="0"/>
              <a:t>lecture</a:t>
            </a:r>
            <a:endParaRPr lang="en-US" dirty="0"/>
          </a:p>
        </p:txBody>
      </p:sp>
      <p:sp>
        <p:nvSpPr>
          <p:cNvPr id="3" name="Content Placeholder 2"/>
          <p:cNvSpPr>
            <a:spLocks noGrp="1"/>
          </p:cNvSpPr>
          <p:nvPr>
            <p:ph sz="quarter" idx="1"/>
          </p:nvPr>
        </p:nvSpPr>
        <p:spPr/>
        <p:txBody>
          <a:bodyPr>
            <a:normAutofit/>
          </a:bodyPr>
          <a:lstStyle/>
          <a:p>
            <a:pPr marL="0" indent="0">
              <a:buNone/>
            </a:pPr>
            <a:r>
              <a:rPr lang="en-US" sz="3600" dirty="0"/>
              <a:t>This paper </a:t>
            </a:r>
            <a:r>
              <a:rPr lang="en-US" sz="3600" dirty="0" smtClean="0"/>
              <a:t>examines: </a:t>
            </a:r>
          </a:p>
          <a:p>
            <a:r>
              <a:rPr lang="en-US" sz="3600" dirty="0" smtClean="0"/>
              <a:t>the </a:t>
            </a:r>
            <a:r>
              <a:rPr lang="en-US" sz="3600" dirty="0"/>
              <a:t>politics of </a:t>
            </a:r>
            <a:r>
              <a:rPr lang="en-US" sz="3600" dirty="0" smtClean="0"/>
              <a:t>health using the example of New </a:t>
            </a:r>
            <a:r>
              <a:rPr lang="en-US" sz="3600" dirty="0" smtClean="0"/>
              <a:t>Zealand &amp; </a:t>
            </a:r>
          </a:p>
          <a:p>
            <a:r>
              <a:rPr lang="en-US" sz="3600" dirty="0" smtClean="0"/>
              <a:t>considers </a:t>
            </a:r>
            <a:r>
              <a:rPr lang="en-US" sz="3600" dirty="0"/>
              <a:t>ways of analysing political </a:t>
            </a:r>
            <a:r>
              <a:rPr lang="en-US" sz="3600" dirty="0" smtClean="0"/>
              <a:t>and other contextual influences </a:t>
            </a:r>
            <a:r>
              <a:rPr lang="en-US" sz="3600" dirty="0" smtClean="0"/>
              <a:t>to </a:t>
            </a:r>
            <a:r>
              <a:rPr lang="en-US" sz="3600" dirty="0"/>
              <a:t>strengthen public health action. </a:t>
            </a:r>
          </a:p>
          <a:p>
            <a:endParaRPr lang="en-US" sz="3600" dirty="0"/>
          </a:p>
        </p:txBody>
      </p:sp>
    </p:spTree>
    <p:extLst>
      <p:ext uri="{BB962C8B-B14F-4D97-AF65-F5344CB8AC3E}">
        <p14:creationId xmlns:p14="http://schemas.microsoft.com/office/powerpoint/2010/main" val="18992876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Conclusion</a:t>
            </a:r>
            <a:endParaRPr lang="en-US" dirty="0"/>
          </a:p>
        </p:txBody>
      </p:sp>
      <p:sp>
        <p:nvSpPr>
          <p:cNvPr id="3" name="Content Placeholder 2"/>
          <p:cNvSpPr>
            <a:spLocks noGrp="1"/>
          </p:cNvSpPr>
          <p:nvPr>
            <p:ph sz="quarter" idx="1"/>
          </p:nvPr>
        </p:nvSpPr>
        <p:spPr/>
        <p:txBody>
          <a:bodyPr>
            <a:normAutofit/>
          </a:bodyPr>
          <a:lstStyle/>
          <a:p>
            <a:endParaRPr lang="en-NZ" dirty="0" smtClean="0"/>
          </a:p>
          <a:p>
            <a:r>
              <a:rPr lang="en-NZ" dirty="0" smtClean="0"/>
              <a:t>Conceiving </a:t>
            </a:r>
            <a:r>
              <a:rPr lang="en-NZ" i="1" dirty="0" smtClean="0"/>
              <a:t>politically neutral </a:t>
            </a:r>
            <a:r>
              <a:rPr lang="en-NZ" dirty="0" smtClean="0"/>
              <a:t>policy </a:t>
            </a:r>
            <a:r>
              <a:rPr lang="en-NZ" dirty="0"/>
              <a:t>improvements for better public health outcomes </a:t>
            </a:r>
            <a:r>
              <a:rPr lang="en-NZ" dirty="0" smtClean="0"/>
              <a:t>&amp; </a:t>
            </a:r>
            <a:r>
              <a:rPr lang="en-NZ" dirty="0"/>
              <a:t>reduced social health inequalities is a </a:t>
            </a:r>
            <a:r>
              <a:rPr lang="en-NZ" i="1" dirty="0"/>
              <a:t>fiction </a:t>
            </a:r>
            <a:r>
              <a:rPr lang="en-NZ" dirty="0"/>
              <a:t>we need to come to terms </a:t>
            </a:r>
            <a:r>
              <a:rPr lang="en-NZ" dirty="0" smtClean="0"/>
              <a:t>with” </a:t>
            </a:r>
            <a:r>
              <a:rPr lang="en-NZ" sz="2400" dirty="0"/>
              <a:t>Bernier </a:t>
            </a:r>
            <a:r>
              <a:rPr lang="en-NZ" sz="2400" dirty="0" smtClean="0"/>
              <a:t>&amp; </a:t>
            </a:r>
            <a:r>
              <a:rPr lang="en-NZ" sz="2400" dirty="0"/>
              <a:t>Clavier (</a:t>
            </a:r>
            <a:r>
              <a:rPr lang="en-NZ" sz="2400" dirty="0" smtClean="0"/>
              <a:t>2011 p </a:t>
            </a:r>
            <a:r>
              <a:rPr lang="en-NZ" sz="2400" dirty="0"/>
              <a:t>114</a:t>
            </a:r>
            <a:r>
              <a:rPr lang="en-NZ" sz="2400" dirty="0" smtClean="0"/>
              <a:t>). </a:t>
            </a:r>
          </a:p>
          <a:p>
            <a:endParaRPr lang="en-NZ" sz="2400" dirty="0" smtClean="0"/>
          </a:p>
          <a:p>
            <a:endParaRPr lang="en-NZ" dirty="0"/>
          </a:p>
          <a:p>
            <a:endParaRPr lang="en-US" dirty="0"/>
          </a:p>
        </p:txBody>
      </p:sp>
    </p:spTree>
    <p:extLst>
      <p:ext uri="{BB962C8B-B14F-4D97-AF65-F5344CB8AC3E}">
        <p14:creationId xmlns:p14="http://schemas.microsoft.com/office/powerpoint/2010/main" val="4119273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Why focus on politics?</a:t>
            </a:r>
            <a:endParaRPr lang="en-US" dirty="0"/>
          </a:p>
        </p:txBody>
      </p:sp>
      <p:sp>
        <p:nvSpPr>
          <p:cNvPr id="3" name="Content Placeholder 2"/>
          <p:cNvSpPr>
            <a:spLocks noGrp="1"/>
          </p:cNvSpPr>
          <p:nvPr>
            <p:ph sz="quarter" idx="1"/>
          </p:nvPr>
        </p:nvSpPr>
        <p:spPr/>
        <p:txBody>
          <a:bodyPr/>
          <a:lstStyle/>
          <a:p>
            <a:r>
              <a:rPr lang="mi-NZ" dirty="0" smtClean="0"/>
              <a:t>Public Health is inherently political</a:t>
            </a:r>
          </a:p>
          <a:p>
            <a:pPr lvl="1"/>
            <a:r>
              <a:rPr lang="mi-NZ" dirty="0" smtClean="0"/>
              <a:t>“Enabling people to increase control over &amp; improve their health” (WHO)</a:t>
            </a:r>
          </a:p>
          <a:p>
            <a:pPr lvl="1"/>
            <a:r>
              <a:rPr lang="mi-NZ" dirty="0" smtClean="0"/>
              <a:t>Committed to equity – requires shifts in power &amp; resources</a:t>
            </a:r>
          </a:p>
          <a:p>
            <a:pPr lvl="1"/>
            <a:r>
              <a:rPr lang="mi-NZ" dirty="0"/>
              <a:t> </a:t>
            </a:r>
            <a:r>
              <a:rPr lang="mi-NZ" dirty="0" smtClean="0"/>
              <a:t>Broad definition of health &amp; focuses on determinants of health involves public health in all sectors of society &amp; at all levels</a:t>
            </a:r>
          </a:p>
          <a:p>
            <a:pPr lvl="1"/>
            <a:r>
              <a:rPr lang="mi-NZ" dirty="0" smtClean="0"/>
              <a:t>Largely funded by government – developed world.</a:t>
            </a:r>
          </a:p>
          <a:p>
            <a:pPr marL="365760" lvl="1" indent="0">
              <a:buNone/>
            </a:pPr>
            <a:endParaRPr lang="en-US" dirty="0"/>
          </a:p>
        </p:txBody>
      </p:sp>
    </p:spTree>
    <p:extLst>
      <p:ext uri="{BB962C8B-B14F-4D97-AF65-F5344CB8AC3E}">
        <p14:creationId xmlns:p14="http://schemas.microsoft.com/office/powerpoint/2010/main" val="3872196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i-NZ" dirty="0" smtClean="0"/>
              <a:t>Political Theory: What questions does it suggest?</a:t>
            </a:r>
            <a:endParaRPr lang="en-US" dirty="0"/>
          </a:p>
        </p:txBody>
      </p:sp>
      <p:sp>
        <p:nvSpPr>
          <p:cNvPr id="3" name="Content Placeholder 2"/>
          <p:cNvSpPr>
            <a:spLocks noGrp="1"/>
          </p:cNvSpPr>
          <p:nvPr>
            <p:ph sz="quarter" idx="1"/>
          </p:nvPr>
        </p:nvSpPr>
        <p:spPr/>
        <p:txBody>
          <a:bodyPr>
            <a:normAutofit fontScale="85000" lnSpcReduction="10000"/>
          </a:bodyPr>
          <a:lstStyle/>
          <a:p>
            <a:r>
              <a:rPr lang="mi-NZ" dirty="0" smtClean="0"/>
              <a:t>Interest Group Theory: who are the interests, how are they organised &amp; resourced, what strategies are they using?</a:t>
            </a:r>
          </a:p>
          <a:p>
            <a:r>
              <a:rPr lang="mi-NZ" dirty="0" smtClean="0"/>
              <a:t>Institutional Theory: what are the institutions, how are they structured, how do they operate, what are their ideas &amp; values, &amp; how do individuals within institutions interprete these elements?</a:t>
            </a:r>
          </a:p>
          <a:p>
            <a:r>
              <a:rPr lang="mi-NZ" dirty="0" smtClean="0"/>
              <a:t>Theory of political economy: what is the macro political &amp; economic discourse, what is the view of the market &amp; the role of government, how are the interests of the people balanced with the need for economic growth, &amp; how do macro institutions &amp; political decisions reflect this discourse?</a:t>
            </a:r>
            <a:endParaRPr lang="en-US" dirty="0"/>
          </a:p>
        </p:txBody>
      </p:sp>
    </p:spTree>
    <p:extLst>
      <p:ext uri="{BB962C8B-B14F-4D97-AF65-F5344CB8AC3E}">
        <p14:creationId xmlns:p14="http://schemas.microsoft.com/office/powerpoint/2010/main" val="4184083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Interests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mi-NZ" dirty="0" smtClean="0"/>
              <a:t>Represent sections of society or are issue-based and some are better heard than others.</a:t>
            </a:r>
          </a:p>
          <a:p>
            <a:pPr marL="0" indent="0">
              <a:buNone/>
            </a:pPr>
            <a:r>
              <a:rPr lang="mi-NZ" dirty="0" smtClean="0"/>
              <a:t>Key sectional distinction is ethnicity.</a:t>
            </a:r>
          </a:p>
          <a:p>
            <a:r>
              <a:rPr lang="en-US" dirty="0" smtClean="0"/>
              <a:t>Much debate </a:t>
            </a:r>
            <a:r>
              <a:rPr lang="en-US" dirty="0"/>
              <a:t>about the presence </a:t>
            </a:r>
            <a:r>
              <a:rPr lang="en-US" dirty="0" smtClean="0"/>
              <a:t>&amp; </a:t>
            </a:r>
            <a:r>
              <a:rPr lang="en-US" dirty="0"/>
              <a:t>nature of a dominant </a:t>
            </a:r>
            <a:r>
              <a:rPr lang="en-US" dirty="0" smtClean="0"/>
              <a:t>NZ European </a:t>
            </a:r>
            <a:r>
              <a:rPr lang="en-US" dirty="0"/>
              <a:t>or </a:t>
            </a:r>
            <a:r>
              <a:rPr lang="en-US" dirty="0" err="1" smtClean="0"/>
              <a:t>Pākehā</a:t>
            </a:r>
            <a:r>
              <a:rPr lang="en-US" dirty="0" smtClean="0"/>
              <a:t> culture. </a:t>
            </a:r>
            <a:r>
              <a:rPr lang="en-US" dirty="0" err="1" smtClean="0"/>
              <a:t>Mulgan</a:t>
            </a:r>
            <a:r>
              <a:rPr lang="en-US" dirty="0" smtClean="0"/>
              <a:t> </a:t>
            </a:r>
            <a:r>
              <a:rPr lang="en-US" dirty="0"/>
              <a:t>(2004, p. 31) states “it is unseen because it is so all pervading." </a:t>
            </a:r>
            <a:endParaRPr lang="en-US" dirty="0" smtClean="0"/>
          </a:p>
          <a:p>
            <a:r>
              <a:rPr lang="en-US" dirty="0" smtClean="0"/>
              <a:t>there </a:t>
            </a:r>
            <a:r>
              <a:rPr lang="en-US" dirty="0"/>
              <a:t>is no </a:t>
            </a:r>
            <a:r>
              <a:rPr lang="en-US" dirty="0" err="1" smtClean="0"/>
              <a:t>Pākehā</a:t>
            </a:r>
            <a:r>
              <a:rPr lang="en-US" dirty="0" smtClean="0"/>
              <a:t> </a:t>
            </a:r>
            <a:r>
              <a:rPr lang="en-US" dirty="0"/>
              <a:t>health lobby </a:t>
            </a:r>
            <a:r>
              <a:rPr lang="en-US" dirty="0" smtClean="0"/>
              <a:t>as </a:t>
            </a:r>
            <a:r>
              <a:rPr lang="en-US" dirty="0" err="1" smtClean="0"/>
              <a:t>Pākehā</a:t>
            </a:r>
            <a:r>
              <a:rPr lang="en-US" dirty="0" smtClean="0"/>
              <a:t>, </a:t>
            </a:r>
            <a:r>
              <a:rPr lang="en-US" dirty="0"/>
              <a:t>or at least European New </a:t>
            </a:r>
            <a:r>
              <a:rPr lang="en-US" dirty="0" smtClean="0"/>
              <a:t>Zealanders</a:t>
            </a:r>
            <a:r>
              <a:rPr lang="en-US" dirty="0"/>
              <a:t>, can “rely on the mainstream . . . to address their concerns</a:t>
            </a:r>
            <a:r>
              <a:rPr lang="en-US" dirty="0" smtClean="0"/>
              <a:t>” (</a:t>
            </a:r>
            <a:r>
              <a:rPr lang="en-US" dirty="0" err="1" smtClean="0"/>
              <a:t>Mulgan</a:t>
            </a:r>
            <a:r>
              <a:rPr lang="en-US" dirty="0" smtClean="0"/>
              <a:t> 2004).</a:t>
            </a:r>
            <a:endParaRPr lang="en-US" dirty="0"/>
          </a:p>
          <a:p>
            <a:endParaRPr lang="mi-NZ" dirty="0" smtClean="0"/>
          </a:p>
          <a:p>
            <a:endParaRPr lang="en-US" dirty="0"/>
          </a:p>
        </p:txBody>
      </p:sp>
    </p:spTree>
    <p:extLst>
      <p:ext uri="{BB962C8B-B14F-4D97-AF65-F5344CB8AC3E}">
        <p14:creationId xmlns:p14="http://schemas.microsoft.com/office/powerpoint/2010/main" val="1972414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NGOs</a:t>
            </a:r>
            <a:endParaRPr lang="en-US" dirty="0"/>
          </a:p>
        </p:txBody>
      </p:sp>
      <p:sp>
        <p:nvSpPr>
          <p:cNvPr id="3" name="Content Placeholder 2"/>
          <p:cNvSpPr>
            <a:spLocks noGrp="1"/>
          </p:cNvSpPr>
          <p:nvPr>
            <p:ph sz="quarter" idx="1"/>
          </p:nvPr>
        </p:nvSpPr>
        <p:spPr/>
        <p:txBody>
          <a:bodyPr>
            <a:normAutofit/>
          </a:bodyPr>
          <a:lstStyle/>
          <a:p>
            <a:endParaRPr lang="en-US" sz="3200" dirty="0" smtClean="0"/>
          </a:p>
          <a:p>
            <a:r>
              <a:rPr lang="en-US" sz="3200" dirty="0" smtClean="0"/>
              <a:t>Proportionally </a:t>
            </a:r>
            <a:r>
              <a:rPr lang="en-US" sz="3200" dirty="0" smtClean="0"/>
              <a:t>NZ has </a:t>
            </a:r>
            <a:r>
              <a:rPr lang="en-US" sz="3200" dirty="0"/>
              <a:t>one of the largest non-profit sectors in the </a:t>
            </a:r>
            <a:r>
              <a:rPr lang="en-US" sz="3200" dirty="0" smtClean="0"/>
              <a:t>world, 97,000 </a:t>
            </a:r>
            <a:r>
              <a:rPr lang="en-US" sz="3200" dirty="0"/>
              <a:t>community groups </a:t>
            </a:r>
            <a:r>
              <a:rPr lang="en-US" sz="2000" dirty="0" smtClean="0"/>
              <a:t>(Statistics NZ, </a:t>
            </a:r>
            <a:r>
              <a:rPr lang="en-US" sz="2000" dirty="0"/>
              <a:t>2007). </a:t>
            </a:r>
            <a:endParaRPr lang="en-US" sz="2000" dirty="0" smtClean="0"/>
          </a:p>
          <a:p>
            <a:endParaRPr lang="en-US" sz="3200" dirty="0" smtClean="0"/>
          </a:p>
          <a:p>
            <a:r>
              <a:rPr lang="en-US" sz="3200" dirty="0" err="1" smtClean="0"/>
              <a:t>Hermanson’s</a:t>
            </a:r>
            <a:r>
              <a:rPr lang="en-US" sz="3200" dirty="0" smtClean="0"/>
              <a:t> </a:t>
            </a:r>
            <a:r>
              <a:rPr lang="en-US" sz="3200" dirty="0"/>
              <a:t>(2011) research on </a:t>
            </a:r>
            <a:r>
              <a:rPr lang="en-US" sz="3200" dirty="0" smtClean="0"/>
              <a:t>NZ social </a:t>
            </a:r>
            <a:r>
              <a:rPr lang="en-US" sz="3200" dirty="0"/>
              <a:t>service </a:t>
            </a:r>
            <a:r>
              <a:rPr lang="en-US" sz="3200" dirty="0" smtClean="0"/>
              <a:t>NGOs demonstrates </a:t>
            </a:r>
            <a:r>
              <a:rPr lang="en-US" sz="3200" dirty="0"/>
              <a:t>the critical role </a:t>
            </a:r>
            <a:r>
              <a:rPr lang="en-US" sz="3200" dirty="0" smtClean="0"/>
              <a:t>they play </a:t>
            </a:r>
            <a:r>
              <a:rPr lang="en-US" sz="3200" dirty="0"/>
              <a:t>in advocacy on the determinants of </a:t>
            </a:r>
            <a:r>
              <a:rPr lang="en-US" sz="3200" dirty="0" smtClean="0"/>
              <a:t>health.</a:t>
            </a:r>
          </a:p>
          <a:p>
            <a:endParaRPr lang="en-US" dirty="0"/>
          </a:p>
        </p:txBody>
      </p:sp>
    </p:spTree>
    <p:extLst>
      <p:ext uri="{BB962C8B-B14F-4D97-AF65-F5344CB8AC3E}">
        <p14:creationId xmlns:p14="http://schemas.microsoft.com/office/powerpoint/2010/main" val="1834249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Media</a:t>
            </a:r>
            <a:endParaRPr lang="en-US" dirty="0"/>
          </a:p>
        </p:txBody>
      </p:sp>
      <p:sp>
        <p:nvSpPr>
          <p:cNvPr id="3" name="Content Placeholder 2"/>
          <p:cNvSpPr>
            <a:spLocks noGrp="1"/>
          </p:cNvSpPr>
          <p:nvPr>
            <p:ph sz="quarter" idx="1"/>
          </p:nvPr>
        </p:nvSpPr>
        <p:spPr/>
        <p:txBody>
          <a:bodyPr>
            <a:normAutofit fontScale="92500"/>
          </a:bodyPr>
          <a:lstStyle/>
          <a:p>
            <a:r>
              <a:rPr lang="en-US" sz="3200" dirty="0"/>
              <a:t>In recent </a:t>
            </a:r>
            <a:r>
              <a:rPr lang="en-US" sz="3200" dirty="0" smtClean="0"/>
              <a:t>years the </a:t>
            </a:r>
            <a:r>
              <a:rPr lang="en-US" sz="3200" dirty="0"/>
              <a:t>media in </a:t>
            </a:r>
            <a:r>
              <a:rPr lang="en-US" sz="3200" dirty="0" smtClean="0"/>
              <a:t>NZ has </a:t>
            </a:r>
            <a:r>
              <a:rPr lang="en-US" sz="3200" dirty="0"/>
              <a:t>become a less effective voice for robust debate, an essential tenant of democracy. </a:t>
            </a:r>
            <a:endParaRPr lang="en-US" sz="3200" dirty="0" smtClean="0"/>
          </a:p>
          <a:p>
            <a:r>
              <a:rPr lang="en-US" sz="3200" dirty="0" smtClean="0"/>
              <a:t>Due </a:t>
            </a:r>
            <a:r>
              <a:rPr lang="en-US" sz="3200" dirty="0"/>
              <a:t>in part to the </a:t>
            </a:r>
            <a:r>
              <a:rPr lang="en-US" sz="3200" dirty="0" err="1" smtClean="0"/>
              <a:t>commercialisation</a:t>
            </a:r>
            <a:r>
              <a:rPr lang="en-US" sz="3200" dirty="0" smtClean="0"/>
              <a:t> </a:t>
            </a:r>
            <a:r>
              <a:rPr lang="en-US" sz="3200" dirty="0"/>
              <a:t>of the media, its increasingly ‘tabloid’ nature, </a:t>
            </a:r>
            <a:r>
              <a:rPr lang="en-US" sz="3200" dirty="0" smtClean="0"/>
              <a:t>&amp; </a:t>
            </a:r>
            <a:r>
              <a:rPr lang="en-US" sz="3200" dirty="0"/>
              <a:t>its ownership by a </a:t>
            </a:r>
            <a:r>
              <a:rPr lang="en-US" sz="3200" dirty="0" smtClean="0"/>
              <a:t>handful </a:t>
            </a:r>
            <a:r>
              <a:rPr lang="en-US" sz="3200" dirty="0"/>
              <a:t>of multinational media barons. </a:t>
            </a:r>
            <a:endParaRPr lang="en-US" sz="3200" dirty="0" smtClean="0"/>
          </a:p>
          <a:p>
            <a:r>
              <a:rPr lang="en-US" sz="3200" dirty="0" smtClean="0"/>
              <a:t>Resulted </a:t>
            </a:r>
            <a:r>
              <a:rPr lang="en-US" sz="3200" dirty="0"/>
              <a:t>in “mainstream news reportage [that] amplifies the symptoms rather than the causes”, </a:t>
            </a:r>
            <a:r>
              <a:rPr lang="en-US" sz="3200" dirty="0" smtClean="0"/>
              <a:t>inconsistent </a:t>
            </a:r>
            <a:r>
              <a:rPr lang="en-US" sz="3200" dirty="0"/>
              <a:t>with </a:t>
            </a:r>
            <a:r>
              <a:rPr lang="en-US" sz="3200" dirty="0" smtClean="0"/>
              <a:t>determinants </a:t>
            </a:r>
            <a:r>
              <a:rPr lang="en-US" sz="3200" dirty="0"/>
              <a:t>of health </a:t>
            </a:r>
            <a:r>
              <a:rPr lang="en-US" sz="3200" dirty="0" smtClean="0"/>
              <a:t>&amp; </a:t>
            </a:r>
            <a:r>
              <a:rPr lang="en-US" sz="3200" dirty="0"/>
              <a:t>the “causes of the cause</a:t>
            </a:r>
            <a:r>
              <a:rPr lang="en-US" sz="3200" dirty="0" smtClean="0"/>
              <a:t>” (Hope 2001).</a:t>
            </a:r>
            <a:endParaRPr lang="en-US" sz="3200" dirty="0"/>
          </a:p>
          <a:p>
            <a:endParaRPr lang="en-US" dirty="0"/>
          </a:p>
        </p:txBody>
      </p:sp>
    </p:spTree>
    <p:extLst>
      <p:ext uri="{BB962C8B-B14F-4D97-AF65-F5344CB8AC3E}">
        <p14:creationId xmlns:p14="http://schemas.microsoft.com/office/powerpoint/2010/main" val="347279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Issue-based groups</a:t>
            </a:r>
            <a:endParaRPr lang="en-US" dirty="0"/>
          </a:p>
        </p:txBody>
      </p:sp>
      <p:sp>
        <p:nvSpPr>
          <p:cNvPr id="3" name="Content Placeholder 2"/>
          <p:cNvSpPr>
            <a:spLocks noGrp="1"/>
          </p:cNvSpPr>
          <p:nvPr>
            <p:ph sz="quarter" idx="1"/>
          </p:nvPr>
        </p:nvSpPr>
        <p:spPr/>
        <p:txBody>
          <a:bodyPr>
            <a:normAutofit lnSpcReduction="10000"/>
          </a:bodyPr>
          <a:lstStyle/>
          <a:p>
            <a:r>
              <a:rPr lang="mi-NZ" dirty="0" smtClean="0"/>
              <a:t>Business issues</a:t>
            </a:r>
            <a:r>
              <a:rPr lang="en-US" dirty="0" smtClean="0"/>
              <a:t> </a:t>
            </a:r>
            <a:r>
              <a:rPr lang="en-US" dirty="0"/>
              <a:t>occupy a privileged position in </a:t>
            </a:r>
            <a:r>
              <a:rPr lang="en-US" dirty="0" smtClean="0"/>
              <a:t>NZ, </a:t>
            </a:r>
            <a:r>
              <a:rPr lang="en-US" dirty="0"/>
              <a:t>"interest groups which represent . . . key economic forces can always expect to receive a serious hearing from </a:t>
            </a:r>
            <a:r>
              <a:rPr lang="en-US" dirty="0" smtClean="0"/>
              <a:t>NZ governments </a:t>
            </a:r>
            <a:r>
              <a:rPr lang="en-US" dirty="0"/>
              <a:t>anxious to encourage business confidence” </a:t>
            </a:r>
            <a:r>
              <a:rPr lang="en-US" dirty="0" smtClean="0"/>
              <a:t>(</a:t>
            </a:r>
            <a:r>
              <a:rPr lang="en-US" dirty="0" err="1" smtClean="0"/>
              <a:t>Mulgan</a:t>
            </a:r>
            <a:r>
              <a:rPr lang="en-US" dirty="0" smtClean="0"/>
              <a:t>, 2004 page 230). </a:t>
            </a:r>
          </a:p>
          <a:p>
            <a:r>
              <a:rPr lang="en-US" dirty="0" smtClean="0"/>
              <a:t>Since </a:t>
            </a:r>
            <a:r>
              <a:rPr lang="en-US" dirty="0"/>
              <a:t>the 1980s </a:t>
            </a:r>
            <a:r>
              <a:rPr lang="en-US" dirty="0" smtClean="0"/>
              <a:t>governments </a:t>
            </a:r>
            <a:r>
              <a:rPr lang="en-US" dirty="0"/>
              <a:t>have contributed to an erosion of democracy in </a:t>
            </a:r>
            <a:r>
              <a:rPr lang="en-US" dirty="0" smtClean="0"/>
              <a:t>NZ by </a:t>
            </a:r>
            <a:r>
              <a:rPr lang="en-US" dirty="0"/>
              <a:t>failing to play the role of “broker” between interests </a:t>
            </a:r>
            <a:r>
              <a:rPr lang="en-US" dirty="0" smtClean="0"/>
              <a:t>&amp; </a:t>
            </a:r>
            <a:r>
              <a:rPr lang="en-US" dirty="0"/>
              <a:t>defending weaker interests  </a:t>
            </a:r>
            <a:r>
              <a:rPr lang="en-US" dirty="0" smtClean="0"/>
              <a:t>(</a:t>
            </a:r>
            <a:r>
              <a:rPr lang="en-US" dirty="0" err="1" smtClean="0"/>
              <a:t>Mulgan</a:t>
            </a:r>
            <a:r>
              <a:rPr lang="en-US" dirty="0" smtClean="0"/>
              <a:t> 2004).</a:t>
            </a:r>
            <a:endParaRPr lang="mi-NZ" dirty="0" smtClean="0"/>
          </a:p>
          <a:p>
            <a:endParaRPr lang="en-US" dirty="0"/>
          </a:p>
        </p:txBody>
      </p:sp>
    </p:spTree>
    <p:extLst>
      <p:ext uri="{BB962C8B-B14F-4D97-AF65-F5344CB8AC3E}">
        <p14:creationId xmlns:p14="http://schemas.microsoft.com/office/powerpoint/2010/main" val="144579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dirty="0" smtClean="0"/>
              <a:t>Institutions</a:t>
            </a:r>
            <a:endParaRPr lang="en-US" dirty="0"/>
          </a:p>
        </p:txBody>
      </p:sp>
      <p:sp>
        <p:nvSpPr>
          <p:cNvPr id="3" name="Content Placeholder 2"/>
          <p:cNvSpPr>
            <a:spLocks noGrp="1"/>
          </p:cNvSpPr>
          <p:nvPr>
            <p:ph sz="quarter" idx="1"/>
          </p:nvPr>
        </p:nvSpPr>
        <p:spPr/>
        <p:txBody>
          <a:bodyPr>
            <a:normAutofit/>
          </a:bodyPr>
          <a:lstStyle/>
          <a:p>
            <a:pPr marL="0" indent="0">
              <a:buNone/>
            </a:pPr>
            <a:r>
              <a:rPr lang="mi-NZ" dirty="0" smtClean="0"/>
              <a:t>The “Wellington variant of the Westminster system” (Martin &amp; Salmond, 2001)</a:t>
            </a:r>
          </a:p>
          <a:p>
            <a:r>
              <a:rPr lang="en-NZ" dirty="0" smtClean="0"/>
              <a:t>Single-chamber</a:t>
            </a:r>
            <a:r>
              <a:rPr lang="en-NZ" dirty="0"/>
              <a:t>, cabinet-dominated P</a:t>
            </a:r>
            <a:r>
              <a:rPr lang="en-NZ" dirty="0" smtClean="0"/>
              <a:t>arliament</a:t>
            </a:r>
            <a:r>
              <a:rPr lang="en-NZ" dirty="0"/>
              <a:t>.</a:t>
            </a:r>
            <a:endParaRPr lang="en-NZ" dirty="0" smtClean="0"/>
          </a:p>
          <a:p>
            <a:r>
              <a:rPr lang="en-NZ" dirty="0"/>
              <a:t>‘Free of checks &amp; balances natural to other political systems” Gauld ( 2003). </a:t>
            </a:r>
            <a:endParaRPr lang="en-US" dirty="0"/>
          </a:p>
          <a:p>
            <a:r>
              <a:rPr lang="en-NZ" dirty="0" smtClean="0"/>
              <a:t>The </a:t>
            </a:r>
            <a:r>
              <a:rPr lang="en-NZ" dirty="0"/>
              <a:t>political culture is </a:t>
            </a:r>
            <a:r>
              <a:rPr lang="en-NZ" dirty="0" smtClean="0"/>
              <a:t>largely adversarial.</a:t>
            </a:r>
          </a:p>
          <a:p>
            <a:r>
              <a:rPr lang="en-NZ" dirty="0" smtClean="0"/>
              <a:t>3-year </a:t>
            </a:r>
            <a:r>
              <a:rPr lang="en-NZ" dirty="0"/>
              <a:t>electoral cycle </a:t>
            </a:r>
            <a:r>
              <a:rPr lang="en-NZ" dirty="0" smtClean="0"/>
              <a:t>facilitates “fast law”  &amp; hasty </a:t>
            </a:r>
            <a:r>
              <a:rPr lang="en-NZ" dirty="0"/>
              <a:t>policy </a:t>
            </a:r>
            <a:r>
              <a:rPr lang="en-NZ" dirty="0" smtClean="0"/>
              <a:t>change (Gauld).</a:t>
            </a:r>
          </a:p>
          <a:p>
            <a:endParaRPr lang="en-US" dirty="0"/>
          </a:p>
        </p:txBody>
      </p:sp>
    </p:spTree>
    <p:extLst>
      <p:ext uri="{BB962C8B-B14F-4D97-AF65-F5344CB8AC3E}">
        <p14:creationId xmlns:p14="http://schemas.microsoft.com/office/powerpoint/2010/main" val="17028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PHSS template 2015 - Course overview slides">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 typeface="Wingdings" pitchFamily="2" charset="2"/>
          <a:buChar char="•"/>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 typeface="Wingdings" pitchFamily="2" charset="2"/>
          <a:buChar char="•"/>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8A6C973A15EBF4987576045D572D064" ma:contentTypeVersion="0" ma:contentTypeDescription="Create a new document." ma:contentTypeScope="" ma:versionID="4949d9522351240d84bbb7b5299a621b">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28D100-7210-445F-99A1-4322367265CA}"/>
</file>

<file path=customXml/itemProps2.xml><?xml version="1.0" encoding="utf-8"?>
<ds:datastoreItem xmlns:ds="http://schemas.openxmlformats.org/officeDocument/2006/customXml" ds:itemID="{8D588434-C300-492C-AC2B-0C7E746CD46B}"/>
</file>

<file path=customXml/itemProps3.xml><?xml version="1.0" encoding="utf-8"?>
<ds:datastoreItem xmlns:ds="http://schemas.openxmlformats.org/officeDocument/2006/customXml" ds:itemID="{2137B08B-34FB-4899-AB27-01B3D50ECC84}"/>
</file>

<file path=docProps/app.xml><?xml version="1.0" encoding="utf-8"?>
<Properties xmlns="http://schemas.openxmlformats.org/officeDocument/2006/extended-properties" xmlns:vt="http://schemas.openxmlformats.org/officeDocument/2006/docPropsVTypes">
  <Template/>
  <TotalTime>540</TotalTime>
  <Words>3305</Words>
  <Application>Microsoft Office PowerPoint</Application>
  <PresentationFormat>On-screen Show (4:3)</PresentationFormat>
  <Paragraphs>146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PHSS template 2015 - Course overview slides</vt:lpstr>
      <vt:lpstr>PowerPoint Presentation</vt:lpstr>
      <vt:lpstr>Aim of the lecture</vt:lpstr>
      <vt:lpstr>Why focus on politics?</vt:lpstr>
      <vt:lpstr>Political Theory: What questions does it suggest?</vt:lpstr>
      <vt:lpstr>Interests</vt:lpstr>
      <vt:lpstr>NGOs</vt:lpstr>
      <vt:lpstr>Media</vt:lpstr>
      <vt:lpstr>Issue-based groups</vt:lpstr>
      <vt:lpstr>Institutions</vt:lpstr>
      <vt:lpstr>MMP</vt:lpstr>
      <vt:lpstr>Key features of public service</vt:lpstr>
      <vt:lpstr>Key features of public service</vt:lpstr>
      <vt:lpstr>Political Economy: Neo-liberalism</vt:lpstr>
      <vt:lpstr>Political Economy: Social Democracy</vt:lpstr>
      <vt:lpstr>Political Economy: Where is NZ? </vt:lpstr>
      <vt:lpstr>Political Economy &amp; Action to Address Health Inequalities</vt:lpstr>
      <vt:lpstr>Implications for Public Health in NZ</vt:lpstr>
      <vt:lpstr>Implications for Public Health in NZ</vt:lpstr>
      <vt:lpstr>Implications for Public Health</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 The Political Context of New Zealand - Louise Signal</dc:title>
  <dc:creator>Glen</dc:creator>
  <cp:lastModifiedBy>Louise Signal</cp:lastModifiedBy>
  <cp:revision>54</cp:revision>
  <cp:lastPrinted>2016-02-13T01:45:50Z</cp:lastPrinted>
  <dcterms:created xsi:type="dcterms:W3CDTF">2015-01-20T08:19:04Z</dcterms:created>
  <dcterms:modified xsi:type="dcterms:W3CDTF">2016-02-13T23:29:02Z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y fmtid="{D5CDD505-2E9C-101B-9397-08002B2CF9AE}" pid="3" name="ContentTypeId">
    <vt:lpwstr>0x01010028A6C973A15EBF4987576045D572D064</vt:lpwstr>
  </property>
</Properties>
</file>