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290" r:id="rId6"/>
    <p:sldId id="269" r:id="rId7"/>
    <p:sldId id="270" r:id="rId8"/>
    <p:sldId id="259" r:id="rId9"/>
    <p:sldId id="274" r:id="rId10"/>
    <p:sldId id="268" r:id="rId11"/>
    <p:sldId id="260" r:id="rId12"/>
    <p:sldId id="261" r:id="rId13"/>
    <p:sldId id="263" r:id="rId14"/>
    <p:sldId id="276" r:id="rId15"/>
    <p:sldId id="262" r:id="rId16"/>
    <p:sldId id="264" r:id="rId17"/>
    <p:sldId id="265" r:id="rId18"/>
    <p:sldId id="266" r:id="rId19"/>
    <p:sldId id="275" r:id="rId20"/>
    <p:sldId id="271" r:id="rId21"/>
    <p:sldId id="272" r:id="rId22"/>
    <p:sldId id="291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03"/>
    <a:srgbClr val="F50538"/>
    <a:srgbClr val="C51565"/>
    <a:srgbClr val="F91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39458-ECCF-4985-87E2-D237A99EA06E}" type="datetimeFigureOut">
              <a:rPr lang="en-IN" smtClean="0"/>
              <a:t>12-08-2016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FCAE0-986F-4E3D-A174-B110D656A322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15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28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58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72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5506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5590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318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321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347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12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52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890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46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79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67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9561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83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4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CAE0-986F-4E3D-A174-B110D656A32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946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212C-727B-4576-81CB-143C98B5002B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7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CDE-2DAA-45EC-8AEA-59200C3E3065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506E-AC5F-4B61-AD8B-1BA31C541BC1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5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06D1-D448-445D-821C-0AD7143745A6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81200" y="6400412"/>
            <a:ext cx="6203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 smtClean="0"/>
              <a:t>Dr Sanjiv </a:t>
            </a:r>
            <a:r>
              <a:rPr lang="fr-CH" sz="1200" dirty="0" err="1" smtClean="0"/>
              <a:t>Kumar</a:t>
            </a:r>
            <a:r>
              <a:rPr lang="fr-CH" sz="1200" dirty="0" smtClean="0"/>
              <a:t> Rôle du Gouvernement dans la </a:t>
            </a:r>
            <a:r>
              <a:rPr lang="fr-CH" sz="1200" dirty="0" err="1" smtClean="0"/>
              <a:t>SdTP</a:t>
            </a:r>
            <a:r>
              <a:rPr lang="fr-CH" sz="1200" dirty="0" smtClean="0"/>
              <a:t> Atelier OMS AFRO, Dakar, octobre 2016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8116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F37-DC2D-442E-97FE-766CE7A5438F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9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6AF4-6971-48A2-8009-C55CAE8C0F86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9FA-FED6-45A2-B284-743923CC8CC0}" type="datetime1">
              <a:rPr lang="en-US" smtClean="0"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F806-63DD-43C9-A292-1B931707837B}" type="datetime1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204A-FFC7-4E74-9BF3-B94A4521C5EF}" type="datetime1">
              <a:rPr lang="en-US" smtClean="0"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2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D49-F270-4A7E-A3D5-9926BCD302A7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D-6E10-42A0-8859-4E988B9A0CC5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1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C19D-22F1-47B7-932B-AD8EA1C2337E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2611-A2EC-4857-AE40-4485877091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332"/>
            <a:ext cx="9144000" cy="1557868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dirty="0" smtClean="0"/>
              <a:t>Module 5 : Rôle du Gouvernement dans la Santé dans toutes les </a:t>
            </a:r>
            <a:r>
              <a:rPr lang="fr-FR" sz="3600" b="1" smtClean="0"/>
              <a:t>politiques/Approches pangouvernementales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36713"/>
            <a:ext cx="8915400" cy="1981200"/>
          </a:xfrm>
        </p:spPr>
        <p:txBody>
          <a:bodyPr>
            <a:normAutofit fontScale="55000" lnSpcReduction="20000"/>
          </a:bodyPr>
          <a:lstStyle/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fr-FR" sz="2900" dirty="0" smtClean="0">
                <a:solidFill>
                  <a:srgbClr val="002060"/>
                </a:solidFill>
              </a:rPr>
              <a:t>Dr</a:t>
            </a:r>
            <a:r>
              <a:rPr lang="en-US" sz="2900" dirty="0" smtClean="0">
                <a:solidFill>
                  <a:srgbClr val="002060"/>
                </a:solidFill>
              </a:rPr>
              <a:t> </a:t>
            </a:r>
            <a:r>
              <a:rPr lang="fr-FR" sz="2900" dirty="0" smtClean="0">
                <a:solidFill>
                  <a:srgbClr val="002060"/>
                </a:solidFill>
              </a:rPr>
              <a:t>Sanjiv</a:t>
            </a:r>
            <a:r>
              <a:rPr lang="en-US" sz="2900" dirty="0" smtClean="0">
                <a:solidFill>
                  <a:srgbClr val="002060"/>
                </a:solidFill>
              </a:rPr>
              <a:t> </a:t>
            </a:r>
            <a:r>
              <a:rPr lang="en-US" sz="2900" dirty="0">
                <a:solidFill>
                  <a:srgbClr val="002060"/>
                </a:solidFill>
              </a:rPr>
              <a:t>Kumar, </a:t>
            </a:r>
            <a:r>
              <a:rPr lang="fr-FR" sz="2900" dirty="0">
                <a:solidFill>
                  <a:srgbClr val="002060"/>
                </a:solidFill>
              </a:rPr>
              <a:t>Directeur Exécutif, </a:t>
            </a:r>
            <a:r>
              <a:rPr lang="en-US" sz="2900" dirty="0">
                <a:solidFill>
                  <a:srgbClr val="002060"/>
                </a:solidFill>
              </a:rPr>
              <a:t>  </a:t>
            </a:r>
          </a:p>
          <a:p>
            <a:r>
              <a:rPr lang="fr-FR" sz="2900" dirty="0">
                <a:solidFill>
                  <a:srgbClr val="002060"/>
                </a:solidFill>
              </a:rPr>
              <a:t>Centre National de Ressources pour les Systèmes de </a:t>
            </a:r>
            <a:r>
              <a:rPr lang="fr-FR" sz="2900" dirty="0" smtClean="0">
                <a:solidFill>
                  <a:srgbClr val="002060"/>
                </a:solidFill>
              </a:rPr>
              <a:t>santé </a:t>
            </a:r>
            <a:r>
              <a:rPr lang="fr-FR" sz="2900" dirty="0">
                <a:solidFill>
                  <a:srgbClr val="002060"/>
                </a:solidFill>
              </a:rPr>
              <a:t>(CNRSS), Mission Nationale de la </a:t>
            </a:r>
            <a:r>
              <a:rPr lang="fr-FR" sz="2900" dirty="0" smtClean="0">
                <a:solidFill>
                  <a:srgbClr val="002060"/>
                </a:solidFill>
              </a:rPr>
              <a:t>santé, </a:t>
            </a:r>
            <a:r>
              <a:rPr lang="fr-FR" sz="2900" dirty="0">
                <a:solidFill>
                  <a:srgbClr val="002060"/>
                </a:solidFill>
              </a:rPr>
              <a:t>Ministère de la </a:t>
            </a:r>
            <a:r>
              <a:rPr lang="fr-FR" sz="2900" dirty="0" smtClean="0">
                <a:solidFill>
                  <a:srgbClr val="002060"/>
                </a:solidFill>
              </a:rPr>
              <a:t>Santé </a:t>
            </a:r>
            <a:r>
              <a:rPr lang="fr-FR" sz="2900" dirty="0">
                <a:solidFill>
                  <a:srgbClr val="002060"/>
                </a:solidFill>
              </a:rPr>
              <a:t>&amp; du bien-être Familial (MSBF), Gouvernement de l’Inde, New Delhi</a:t>
            </a:r>
          </a:p>
          <a:p>
            <a:endParaRPr lang="en-US" sz="2900" dirty="0" smtClean="0">
              <a:solidFill>
                <a:srgbClr val="002060"/>
              </a:solidFill>
            </a:endParaRPr>
          </a:p>
          <a:p>
            <a:r>
              <a:rPr lang="fr-FR" sz="2900" dirty="0">
                <a:solidFill>
                  <a:srgbClr val="002060"/>
                </a:solidFill>
              </a:rPr>
              <a:t>Atelier régional de l'OMS AFRO sur la mise en œuvre de la santé dans toutes les politiques, </a:t>
            </a:r>
          </a:p>
          <a:p>
            <a:r>
              <a:rPr lang="fr-FR" sz="2900" dirty="0">
                <a:solidFill>
                  <a:srgbClr val="002060"/>
                </a:solidFill>
              </a:rPr>
              <a:t>Dakar, octobre 2016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08171"/>
              </p:ext>
            </p:extLst>
          </p:nvPr>
        </p:nvGraphicFramePr>
        <p:xfrm>
          <a:off x="3429000" y="1812610"/>
          <a:ext cx="2286000" cy="32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Acrobat Document" r:id="rId4" imgW="5667219" imgH="8019814" progId="AcroExch.Document.7">
                  <p:embed/>
                </p:oleObj>
              </mc:Choice>
              <mc:Fallback>
                <p:oleObj name="Acrobat Document" r:id="rId4" imgW="5667219" imgH="801981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812610"/>
                        <a:ext cx="2286000" cy="3235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fr-FR" b="1" dirty="0" smtClean="0"/>
              <a:t>3. Méga-ministères et fusions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762"/>
            <a:ext cx="8229600" cy="5380038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 smtClean="0"/>
              <a:t>Certaines </a:t>
            </a:r>
            <a:r>
              <a:rPr lang="fr-FR" sz="2400" dirty="0"/>
              <a:t>réorganisations des ministères visent à réunir différents secteurs du gouvernement </a:t>
            </a:r>
            <a:r>
              <a:rPr lang="fr-FR" sz="2400" dirty="0" smtClean="0"/>
              <a:t>dans une relation très rapprochée </a:t>
            </a:r>
            <a:r>
              <a:rPr lang="fr-FR" sz="2400" dirty="0"/>
              <a:t>et ainsi améliorer la collaboration et </a:t>
            </a:r>
            <a:r>
              <a:rPr lang="fr-FR" sz="2400" dirty="0" smtClean="0"/>
              <a:t>l’élaboration des politiques.</a:t>
            </a:r>
            <a:endParaRPr lang="en-US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 smtClean="0"/>
              <a:t>Souvent</a:t>
            </a:r>
            <a:r>
              <a:rPr lang="fr-FR" sz="2400" dirty="0"/>
              <a:t>, un signe de la politique interne des partis et coalitions. </a:t>
            </a:r>
            <a:r>
              <a:rPr lang="fr-FR" sz="2400" dirty="0" smtClean="0"/>
              <a:t>Exemples </a:t>
            </a:r>
            <a:r>
              <a:rPr lang="fr-FR" sz="2400" dirty="0"/>
              <a:t>de «méga-ministères» - un regroupement de plusieurs grandes fonctions gouvernementales telles que la santé, le transport, le travail, la sécurité sociale et </a:t>
            </a:r>
            <a:r>
              <a:rPr lang="fr-FR" sz="2400" dirty="0" smtClean="0"/>
              <a:t>l'éducation </a:t>
            </a:r>
            <a:r>
              <a:rPr lang="fr-FR" sz="2400" dirty="0"/>
              <a:t>- sont rares.</a:t>
            </a:r>
            <a:endParaRPr lang="en-US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 smtClean="0"/>
              <a:t>Il est plus fréquent de </a:t>
            </a:r>
            <a:r>
              <a:rPr lang="fr-FR" sz="2400" dirty="0"/>
              <a:t>fusionner </a:t>
            </a:r>
            <a:r>
              <a:rPr lang="fr-FR" sz="2400" dirty="0" smtClean="0"/>
              <a:t>de </a:t>
            </a:r>
            <a:r>
              <a:rPr lang="fr-FR" sz="2400" dirty="0"/>
              <a:t>petits portefeuilles comme le sport ou la culture avec un grand ministère. Les coûts des grandes réorganisations ont tendance à être élevés et les avantages sont </a:t>
            </a:r>
            <a:r>
              <a:rPr lang="fr-FR" sz="2400" dirty="0" smtClean="0"/>
              <a:t>contestés.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8032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Mécanismes administratifs et autres</a:t>
            </a:r>
            <a:endParaRPr lang="fr-FR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25102"/>
            <a:ext cx="3291781" cy="4394698"/>
          </a:xfrm>
        </p:spPr>
      </p:pic>
    </p:spTree>
    <p:extLst>
      <p:ext uri="{BB962C8B-B14F-4D97-AF65-F5344CB8AC3E}">
        <p14:creationId xmlns:p14="http://schemas.microsoft.com/office/powerpoint/2010/main" val="35568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4. Comités interministériels et unités </a:t>
            </a:r>
            <a:endParaRPr lang="fr-F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400" dirty="0" smtClean="0"/>
              <a:t>L'un </a:t>
            </a:r>
            <a:r>
              <a:rPr lang="fr-FR" sz="2400" dirty="0"/>
              <a:t>des mécanismes </a:t>
            </a:r>
            <a:r>
              <a:rPr lang="fr-FR" sz="2400" dirty="0" smtClean="0"/>
              <a:t>les plus fréquents de la </a:t>
            </a:r>
            <a:r>
              <a:rPr lang="fr-FR" sz="2400" dirty="0"/>
              <a:t>collaboration intersectorielle</a:t>
            </a:r>
            <a:r>
              <a:rPr lang="en-US" sz="2400" dirty="0" smtClean="0"/>
              <a:t>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400" dirty="0" smtClean="0"/>
              <a:t>Fonctionner </a:t>
            </a:r>
            <a:r>
              <a:rPr lang="fr-FR" sz="2400" dirty="0"/>
              <a:t>au niveau </a:t>
            </a:r>
            <a:r>
              <a:rPr lang="fr-FR" sz="2400" dirty="0" smtClean="0"/>
              <a:t>administratif et viser la réorientation des </a:t>
            </a:r>
            <a:r>
              <a:rPr lang="fr-FR" sz="2400" dirty="0"/>
              <a:t>ministères </a:t>
            </a:r>
            <a:r>
              <a:rPr lang="fr-FR" sz="2400" dirty="0" smtClean="0"/>
              <a:t>autour </a:t>
            </a:r>
            <a:r>
              <a:rPr lang="fr-FR" sz="2400" dirty="0"/>
              <a:t>d'une priorité </a:t>
            </a:r>
            <a:r>
              <a:rPr lang="fr-FR" sz="2400" dirty="0" smtClean="0"/>
              <a:t>partagée</a:t>
            </a:r>
            <a:endParaRPr lang="en-US" sz="24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400" dirty="0" smtClean="0"/>
              <a:t>Comprend </a:t>
            </a:r>
            <a:r>
              <a:rPr lang="fr-FR" sz="2400" dirty="0"/>
              <a:t>principalement </a:t>
            </a:r>
            <a:r>
              <a:rPr lang="fr-FR" sz="2400" dirty="0" smtClean="0"/>
              <a:t>des </a:t>
            </a:r>
            <a:r>
              <a:rPr lang="fr-FR" sz="2400" dirty="0"/>
              <a:t>fonctionnaires. Il peut inclure des nominations politiques et des gens </a:t>
            </a:r>
            <a:r>
              <a:rPr lang="fr-FR" sz="2400" dirty="0" smtClean="0"/>
              <a:t>en dehors du </a:t>
            </a:r>
            <a:r>
              <a:rPr lang="fr-FR" sz="2400" dirty="0"/>
              <a:t>gouvernement</a:t>
            </a:r>
            <a:endParaRPr lang="en-US" sz="24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sz="2400" dirty="0" smtClean="0"/>
              <a:t>Fournir </a:t>
            </a:r>
            <a:r>
              <a:rPr lang="fr-FR" sz="2400" dirty="0"/>
              <a:t>un forum pour la résolution de problèmes et le débat</a:t>
            </a:r>
            <a:endParaRPr lang="en-US" sz="24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L</a:t>
            </a:r>
            <a:r>
              <a:rPr lang="fr-FR" sz="2400" dirty="0" smtClean="0"/>
              <a:t>'efficacité </a:t>
            </a:r>
            <a:r>
              <a:rPr lang="fr-FR" sz="2400" dirty="0"/>
              <a:t>dépend fortement du contexte, en particulier l'importance relative de la question et le niveau de soutien politique</a:t>
            </a:r>
            <a:endParaRPr lang="en-US" sz="24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P</a:t>
            </a:r>
            <a:r>
              <a:rPr lang="fr-FR" sz="2400" dirty="0" smtClean="0"/>
              <a:t>eut </a:t>
            </a:r>
            <a:r>
              <a:rPr lang="fr-FR" sz="2400" dirty="0"/>
              <a:t>influencer le cycle </a:t>
            </a:r>
            <a:r>
              <a:rPr lang="fr-FR" sz="2400" dirty="0" smtClean="0"/>
              <a:t>de politique entier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3713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fr-FR" b="1" dirty="0" smtClean="0"/>
              <a:t>5. Budgétisation conjointe 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2162"/>
            <a:ext cx="9144000" cy="56086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Peut </a:t>
            </a:r>
            <a:r>
              <a:rPr lang="fr-FR" sz="2400" dirty="0"/>
              <a:t>impliquer deux ou plusieurs </a:t>
            </a:r>
            <a:r>
              <a:rPr lang="fr-FR" sz="2400" dirty="0" smtClean="0"/>
              <a:t>ministères et/ou ordres </a:t>
            </a:r>
            <a:r>
              <a:rPr lang="fr-FR" sz="2400" dirty="0"/>
              <a:t>de gouvernement pour aider à atteindre un ou plusieurs objectifs </a:t>
            </a:r>
            <a:r>
              <a:rPr lang="fr-FR" sz="2400" dirty="0" smtClean="0"/>
              <a:t>partagés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Peut </a:t>
            </a:r>
            <a:r>
              <a:rPr lang="fr-FR" sz="2400" dirty="0"/>
              <a:t>varier de budgets entièrement intégrés pour la fourniture d'un service </a:t>
            </a:r>
            <a:r>
              <a:rPr lang="fr-FR" sz="2400" dirty="0" smtClean="0"/>
              <a:t>à une </a:t>
            </a:r>
            <a:r>
              <a:rPr lang="fr-FR" sz="2400" dirty="0"/>
              <a:t>politique de </a:t>
            </a:r>
            <a:r>
              <a:rPr lang="fr-FR" sz="2400" dirty="0" smtClean="0"/>
              <a:t>perte </a:t>
            </a:r>
            <a:r>
              <a:rPr lang="fr-FR" sz="2400" dirty="0"/>
              <a:t>des accords entre les secteurs </a:t>
            </a:r>
            <a:r>
              <a:rPr lang="fr-FR" sz="2400" dirty="0" smtClean="0"/>
              <a:t>afin d’aligner </a:t>
            </a:r>
            <a:r>
              <a:rPr lang="fr-FR" sz="2400" dirty="0"/>
              <a:t>les ressources pour des objectifs communs, le maintien de la </a:t>
            </a:r>
            <a:r>
              <a:rPr lang="fr-FR" sz="2400" dirty="0" smtClean="0"/>
              <a:t>reddition de compte distincte </a:t>
            </a:r>
            <a:r>
              <a:rPr lang="fr-FR" sz="2400" dirty="0"/>
              <a:t>concernant l'utilisation des fonds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</a:t>
            </a:r>
            <a:r>
              <a:rPr lang="fr-FR" sz="2400" dirty="0" smtClean="0"/>
              <a:t>es </a:t>
            </a:r>
            <a:r>
              <a:rPr lang="fr-FR" sz="2400" dirty="0"/>
              <a:t>postes </a:t>
            </a:r>
            <a:r>
              <a:rPr lang="fr-FR" sz="2400" dirty="0" smtClean="0"/>
              <a:t>financés </a:t>
            </a:r>
            <a:r>
              <a:rPr lang="fr-FR" sz="2400" dirty="0"/>
              <a:t>conjointement </a:t>
            </a:r>
            <a:r>
              <a:rPr lang="fr-FR" sz="2400" dirty="0" smtClean="0"/>
              <a:t>pour </a:t>
            </a:r>
            <a:r>
              <a:rPr lang="fr-FR" sz="2400" dirty="0"/>
              <a:t>aider à coordonner les politiques intersectorielles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Les </a:t>
            </a:r>
            <a:r>
              <a:rPr lang="fr-FR" sz="2400" dirty="0"/>
              <a:t>accords peuvent être </a:t>
            </a:r>
            <a:r>
              <a:rPr lang="fr-FR" sz="2400" dirty="0" smtClean="0"/>
              <a:t>obligatoires </a:t>
            </a:r>
            <a:r>
              <a:rPr lang="fr-FR" sz="2400" dirty="0"/>
              <a:t>ou </a:t>
            </a:r>
            <a:r>
              <a:rPr lang="fr-FR" sz="2400" dirty="0" smtClean="0"/>
              <a:t>volontaires </a:t>
            </a:r>
            <a:r>
              <a:rPr lang="fr-FR" sz="2400" dirty="0"/>
              <a:t>dans </a:t>
            </a:r>
            <a:r>
              <a:rPr lang="fr-FR" sz="2400" dirty="0" smtClean="0"/>
              <a:t>leur </a:t>
            </a:r>
            <a:r>
              <a:rPr lang="fr-FR" sz="2400" dirty="0"/>
              <a:t>nature et fonctionner à un niveau national, régional </a:t>
            </a:r>
            <a:r>
              <a:rPr lang="fr-FR" sz="2400" dirty="0" smtClean="0"/>
              <a:t>et/ou </a:t>
            </a:r>
            <a:r>
              <a:rPr lang="fr-FR" sz="2400" dirty="0"/>
              <a:t>local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Peut </a:t>
            </a:r>
            <a:r>
              <a:rPr lang="fr-FR" sz="2400" dirty="0"/>
              <a:t>être facilitée par la législation et les instruments </a:t>
            </a:r>
            <a:r>
              <a:rPr lang="fr-FR" sz="2400" dirty="0" smtClean="0"/>
              <a:t>de régulation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Doit </a:t>
            </a:r>
            <a:r>
              <a:rPr lang="fr-FR" sz="2400" dirty="0"/>
              <a:t>être bien planifiée avec des </a:t>
            </a:r>
            <a:r>
              <a:rPr lang="fr-FR" sz="2400" dirty="0" smtClean="0"/>
              <a:t>objectifs, des </a:t>
            </a:r>
            <a:r>
              <a:rPr lang="fr-FR" sz="2400" dirty="0"/>
              <a:t>rôles et </a:t>
            </a:r>
            <a:r>
              <a:rPr lang="fr-FR" sz="2400" dirty="0" smtClean="0"/>
              <a:t>des responsabilités clairs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9721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6. Procédures intersectorielles d’élaboration de politiques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Regroupe plusieurs mesures administratives visant </a:t>
            </a:r>
            <a:r>
              <a:rPr lang="fr-FR" dirty="0"/>
              <a:t>à promouvoir la </a:t>
            </a:r>
            <a:r>
              <a:rPr lang="fr-FR"/>
              <a:t>collaboration </a:t>
            </a:r>
            <a:r>
              <a:rPr lang="fr-FR" smtClean="0"/>
              <a:t>intersectorielle, </a:t>
            </a:r>
            <a:r>
              <a:rPr lang="fr-FR" dirty="0" smtClean="0"/>
              <a:t>c’est-à-dire </a:t>
            </a:r>
            <a:r>
              <a:rPr lang="fr-FR" dirty="0"/>
              <a:t>des études d'impact et des propositions politiques circulant à travers plusieurs ministères pour commentaires avant l'examen par le ministre </a:t>
            </a:r>
            <a:r>
              <a:rPr lang="fr-FR" dirty="0" smtClean="0"/>
              <a:t>responsable</a:t>
            </a: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Diffère d’un pays à un autre et </a:t>
            </a:r>
            <a:r>
              <a:rPr lang="fr-FR" dirty="0"/>
              <a:t>peut être obligatoire ou volontaire</a:t>
            </a: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Tend </a:t>
            </a:r>
            <a:r>
              <a:rPr lang="fr-FR" dirty="0"/>
              <a:t>à influencer le stade de l'élaboration des politiques et </a:t>
            </a:r>
            <a:r>
              <a:rPr lang="fr-FR" dirty="0" smtClean="0"/>
              <a:t>représente </a:t>
            </a:r>
            <a:r>
              <a:rPr lang="fr-FR" dirty="0"/>
              <a:t>un niveau régulier de l'action </a:t>
            </a:r>
            <a:r>
              <a:rPr lang="fr-FR" dirty="0" smtClean="0"/>
              <a:t>intersectorielle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83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7. Impliquer les parties prenantes non-gouvernementales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L</a:t>
            </a:r>
            <a:r>
              <a:rPr lang="fr-FR" dirty="0" smtClean="0"/>
              <a:t>'engagement </a:t>
            </a:r>
            <a:r>
              <a:rPr lang="fr-FR" dirty="0"/>
              <a:t>du gouvernement avec les </a:t>
            </a:r>
            <a:r>
              <a:rPr lang="fr-FR" dirty="0" smtClean="0"/>
              <a:t>parties prenantes non gouvernementales </a:t>
            </a:r>
            <a:r>
              <a:rPr lang="fr-FR" dirty="0"/>
              <a:t>est </a:t>
            </a:r>
            <a:r>
              <a:rPr lang="fr-FR" dirty="0" smtClean="0"/>
              <a:t>crucial </a:t>
            </a:r>
            <a:r>
              <a:rPr lang="fr-FR" dirty="0"/>
              <a:t>à l'approche </a:t>
            </a:r>
            <a:r>
              <a:rPr lang="fr-FR" dirty="0" smtClean="0"/>
              <a:t>de la </a:t>
            </a:r>
            <a:r>
              <a:rPr lang="fr-FR" dirty="0" err="1" smtClean="0"/>
              <a:t>SdTP</a:t>
            </a:r>
            <a:endParaRPr lang="en-US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fr-FR" dirty="0" smtClean="0"/>
              <a:t>Peut </a:t>
            </a:r>
            <a:r>
              <a:rPr lang="fr-FR" dirty="0"/>
              <a:t>jouer un rôle à tous les stades du cycle </a:t>
            </a:r>
            <a:r>
              <a:rPr lang="fr-FR" dirty="0" smtClean="0"/>
              <a:t>de politique</a:t>
            </a:r>
            <a:r>
              <a:rPr lang="fr-FR" dirty="0"/>
              <a:t>, est </a:t>
            </a:r>
            <a:r>
              <a:rPr lang="fr-FR" dirty="0" smtClean="0"/>
              <a:t>plus fréquent </a:t>
            </a:r>
            <a:r>
              <a:rPr lang="fr-FR" dirty="0"/>
              <a:t>au cours des étapes de </a:t>
            </a:r>
            <a:r>
              <a:rPr lang="fr-FR" dirty="0" smtClean="0"/>
              <a:t>l’élaboration </a:t>
            </a:r>
            <a:r>
              <a:rPr lang="fr-FR" dirty="0"/>
              <a:t>de </a:t>
            </a:r>
            <a:r>
              <a:rPr lang="fr-FR" dirty="0" smtClean="0"/>
              <a:t>l‘agenda, de l’élaboration et la mise </a:t>
            </a:r>
            <a:r>
              <a:rPr lang="fr-FR" dirty="0"/>
              <a:t>en œuvre de la </a:t>
            </a:r>
            <a:r>
              <a:rPr lang="fr-FR" dirty="0" smtClean="0"/>
              <a:t>politique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833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Obstacles et facilitateurs de l’action intersectorielle</a:t>
            </a:r>
            <a:endParaRPr lang="fr-FR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12" y="1600200"/>
            <a:ext cx="6831375" cy="4525963"/>
          </a:xfrm>
        </p:spPr>
      </p:pic>
    </p:spTree>
    <p:extLst>
      <p:ext uri="{BB962C8B-B14F-4D97-AF65-F5344CB8AC3E}">
        <p14:creationId xmlns:p14="http://schemas.microsoft.com/office/powerpoint/2010/main" val="41773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Facilitateurs de la collaboration intersectorielle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gouvernement </a:t>
            </a:r>
            <a:r>
              <a:rPr lang="fr-FR" dirty="0" smtClean="0"/>
              <a:t>soutient l'action </a:t>
            </a:r>
            <a:r>
              <a:rPr lang="fr-FR" dirty="0"/>
              <a:t>intersectorielle</a:t>
            </a:r>
            <a:endParaRPr lang="en-IN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IN" dirty="0" smtClean="0"/>
              <a:t>Les </a:t>
            </a:r>
            <a:r>
              <a:rPr lang="fr-FR" dirty="0" smtClean="0"/>
              <a:t>secteurs </a:t>
            </a:r>
            <a:r>
              <a:rPr lang="fr-FR" dirty="0"/>
              <a:t>partagent des intérêts et des avantages</a:t>
            </a:r>
            <a:endParaRPr lang="en-IN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IN" dirty="0" smtClean="0"/>
              <a:t>D</a:t>
            </a:r>
            <a:r>
              <a:rPr lang="fr-FR" dirty="0" smtClean="0"/>
              <a:t>es </a:t>
            </a:r>
            <a:r>
              <a:rPr lang="fr-FR" dirty="0"/>
              <a:t>priorités politiques qui nécessitent une action urgente</a:t>
            </a:r>
            <a:endParaRPr lang="en-IN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IN" dirty="0" smtClean="0"/>
              <a:t>D</a:t>
            </a:r>
            <a:r>
              <a:rPr lang="fr-FR" dirty="0" smtClean="0"/>
              <a:t>es </a:t>
            </a:r>
            <a:r>
              <a:rPr lang="fr-FR" dirty="0"/>
              <a:t>questions qui ont le soutien du public</a:t>
            </a:r>
            <a:endParaRPr lang="en-IN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IN" dirty="0" smtClean="0"/>
              <a:t>Des </a:t>
            </a:r>
            <a:r>
              <a:rPr lang="fr-FR" dirty="0" smtClean="0"/>
              <a:t>champions </a:t>
            </a:r>
            <a:r>
              <a:rPr lang="fr-FR" dirty="0"/>
              <a:t>forts et efficaces dans </a:t>
            </a:r>
            <a:r>
              <a:rPr lang="fr-FR" dirty="0" smtClean="0"/>
              <a:t>l’administration</a:t>
            </a:r>
            <a:endParaRPr lang="en-IN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IN" dirty="0" smtClean="0"/>
              <a:t>Des </a:t>
            </a:r>
            <a:r>
              <a:rPr lang="fr-FR" dirty="0" smtClean="0"/>
              <a:t>actions intersectorielles bien planifiées avec </a:t>
            </a:r>
            <a:r>
              <a:rPr lang="fr-FR" dirty="0"/>
              <a:t>des rôles clairs</a:t>
            </a:r>
            <a:endParaRPr lang="en-IN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L’existence</a:t>
            </a:r>
            <a:r>
              <a:rPr lang="en-IN" dirty="0" smtClean="0"/>
              <a:t> d’un </a:t>
            </a:r>
            <a:r>
              <a:rPr lang="fr-FR" dirty="0" smtClean="0"/>
              <a:t>cadre </a:t>
            </a:r>
            <a:r>
              <a:rPr lang="fr-FR" dirty="0"/>
              <a:t>juridique pour soutenir la politique</a:t>
            </a:r>
            <a:endParaRPr lang="en-IN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Des </a:t>
            </a:r>
            <a:r>
              <a:rPr lang="fr-FR" dirty="0"/>
              <a:t>ressources adéquates</a:t>
            </a:r>
            <a:endParaRPr lang="en-IN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IN" dirty="0" smtClean="0"/>
              <a:t>D</a:t>
            </a:r>
            <a:r>
              <a:rPr lang="fr-FR" dirty="0" smtClean="0"/>
              <a:t>es </a:t>
            </a:r>
            <a:r>
              <a:rPr lang="fr-FR" dirty="0"/>
              <a:t>plans visant à surveiller et </a:t>
            </a:r>
            <a:r>
              <a:rPr lang="fr-FR" dirty="0" smtClean="0"/>
              <a:t>à pérenniser les résultats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919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Obstacles à la collaboration </a:t>
            </a:r>
            <a:r>
              <a:rPr lang="fr-FR" b="1" dirty="0" smtClean="0"/>
              <a:t>intersectorielle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126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Un</a:t>
            </a:r>
            <a:r>
              <a:rPr lang="fr-FR" dirty="0" smtClean="0"/>
              <a:t> </a:t>
            </a:r>
            <a:r>
              <a:rPr lang="fr-FR" dirty="0"/>
              <a:t>leadership </a:t>
            </a:r>
            <a:r>
              <a:rPr lang="fr-FR" dirty="0" smtClean="0"/>
              <a:t>Instable/distrait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Des </a:t>
            </a:r>
            <a:r>
              <a:rPr lang="fr-FR" dirty="0" smtClean="0"/>
              <a:t>personnalités controversées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Des </a:t>
            </a:r>
            <a:r>
              <a:rPr lang="fr-FR" dirty="0" smtClean="0"/>
              <a:t>fonctions </a:t>
            </a:r>
            <a:r>
              <a:rPr lang="fr-FR" dirty="0"/>
              <a:t>gouvernementales fragmentées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L’émiettement de la fonction </a:t>
            </a:r>
            <a:r>
              <a:rPr lang="fr-FR" dirty="0"/>
              <a:t>du gouvernement infranational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Les </a:t>
            </a:r>
            <a:r>
              <a:rPr lang="fr-FR" dirty="0" smtClean="0"/>
              <a:t>secteurs </a:t>
            </a:r>
            <a:r>
              <a:rPr lang="fr-FR" dirty="0"/>
              <a:t>semblent avoir des intérêts </a:t>
            </a:r>
            <a:r>
              <a:rPr lang="fr-FR" dirty="0" smtClean="0"/>
              <a:t>divergents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</a:t>
            </a:r>
            <a:r>
              <a:rPr lang="fr-FR" dirty="0" smtClean="0"/>
              <a:t>es </a:t>
            </a:r>
            <a:r>
              <a:rPr lang="fr-FR" dirty="0"/>
              <a:t>ressources limitées et mal </a:t>
            </a:r>
            <a:r>
              <a:rPr lang="fr-FR" dirty="0" smtClean="0"/>
              <a:t>gérées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Un </a:t>
            </a:r>
            <a:r>
              <a:rPr lang="fr-FR" dirty="0" smtClean="0"/>
              <a:t>espace </a:t>
            </a:r>
            <a:r>
              <a:rPr lang="fr-FR" dirty="0"/>
              <a:t>politique </a:t>
            </a:r>
            <a:r>
              <a:rPr lang="fr-FR" dirty="0" smtClean="0"/>
              <a:t>restreint</a:t>
            </a:r>
            <a:endParaRPr lang="fr-CH" dirty="0"/>
          </a:p>
        </p:txBody>
      </p:sp>
      <p:pic>
        <p:nvPicPr>
          <p:cNvPr id="1026" name="Picture 2" descr="https://encrypted-tbn2.gstatic.com/images?q=tbn:ANd9GcTBGfwivwK6iij2TeG1UcEC9d4IRXhkC6OHNtSb_WFlDznYe3uQJY2Rq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486400"/>
            <a:ext cx="12573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 smtClean="0"/>
              <a:t>Synthèse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Le </a:t>
            </a:r>
            <a:r>
              <a:rPr lang="fr-FR" dirty="0"/>
              <a:t>rôle du gouvernement dans l'approche </a:t>
            </a:r>
            <a:r>
              <a:rPr lang="fr-FR" dirty="0" err="1" smtClean="0"/>
              <a:t>SdTP</a:t>
            </a:r>
            <a:endParaRPr lang="en-IN" dirty="0"/>
          </a:p>
          <a:p>
            <a:pPr>
              <a:spcBef>
                <a:spcPts val="1200"/>
              </a:spcBef>
            </a:pPr>
            <a:r>
              <a:rPr lang="fr-FR" dirty="0" smtClean="0"/>
              <a:t>Avons</a:t>
            </a:r>
            <a:r>
              <a:rPr lang="en-IN" dirty="0" smtClean="0"/>
              <a:t> </a:t>
            </a:r>
            <a:r>
              <a:rPr lang="fr-FR" dirty="0" smtClean="0"/>
              <a:t>considéré les termes </a:t>
            </a:r>
            <a:r>
              <a:rPr lang="fr-FR" dirty="0"/>
              <a:t>qui se réfèrent à l'action intersectorielle</a:t>
            </a:r>
            <a:r>
              <a:rPr lang="en-IN" dirty="0" smtClean="0"/>
              <a:t> </a:t>
            </a:r>
            <a:endParaRPr lang="en-IN" dirty="0"/>
          </a:p>
          <a:p>
            <a:pPr>
              <a:spcBef>
                <a:spcPts val="1200"/>
              </a:spcBef>
            </a:pPr>
            <a:r>
              <a:rPr lang="fr-FR" dirty="0" smtClean="0"/>
              <a:t>Avons</a:t>
            </a:r>
            <a:r>
              <a:rPr lang="en-IN" dirty="0" smtClean="0"/>
              <a:t> </a:t>
            </a:r>
            <a:r>
              <a:rPr lang="fr-FR" dirty="0" smtClean="0"/>
              <a:t>listé </a:t>
            </a:r>
            <a:r>
              <a:rPr lang="fr-FR" dirty="0"/>
              <a:t>des structures et des mécanismes d'action intersectorielle</a:t>
            </a:r>
            <a:endParaRPr lang="en-IN" dirty="0"/>
          </a:p>
          <a:p>
            <a:pPr>
              <a:spcBef>
                <a:spcPts val="1200"/>
              </a:spcBef>
            </a:pPr>
            <a:r>
              <a:rPr lang="fr-FR" dirty="0" smtClean="0"/>
              <a:t>Avons parlé des </a:t>
            </a:r>
            <a:r>
              <a:rPr lang="fr-FR" dirty="0"/>
              <a:t>obstacles à la collaboration intersectorielle</a:t>
            </a:r>
            <a:endParaRPr lang="en-IN" dirty="0"/>
          </a:p>
          <a:p>
            <a:pPr>
              <a:spcBef>
                <a:spcPts val="1200"/>
              </a:spcBef>
            </a:pPr>
            <a:r>
              <a:rPr lang="fr-FR" dirty="0" smtClean="0"/>
              <a:t>Rechercher </a:t>
            </a:r>
            <a:r>
              <a:rPr lang="fr-FR" dirty="0"/>
              <a:t>et </a:t>
            </a:r>
            <a:r>
              <a:rPr lang="fr-FR" dirty="0" smtClean="0"/>
              <a:t>bâtir sur </a:t>
            </a:r>
            <a:r>
              <a:rPr lang="fr-FR" dirty="0"/>
              <a:t>les </a:t>
            </a:r>
            <a:r>
              <a:rPr lang="fr-FR" dirty="0" smtClean="0"/>
              <a:t>facilitateurs pour promouvoir </a:t>
            </a:r>
            <a:r>
              <a:rPr lang="fr-FR" dirty="0"/>
              <a:t>l'approche </a:t>
            </a:r>
            <a:r>
              <a:rPr lang="fr-FR" dirty="0" smtClean="0"/>
              <a:t>de la </a:t>
            </a:r>
            <a:r>
              <a:rPr lang="fr-FR" dirty="0" err="1" smtClean="0"/>
              <a:t>SdTP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60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Objectifs d’apprentissage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Décrire </a:t>
            </a:r>
            <a:r>
              <a:rPr lang="fr-FR" dirty="0"/>
              <a:t>le rôle du gouvernement dans l'approche </a:t>
            </a:r>
            <a:r>
              <a:rPr lang="fr-FR" dirty="0" err="1" smtClean="0"/>
              <a:t>SdTP</a:t>
            </a:r>
            <a:endParaRPr lang="en-IN" dirty="0"/>
          </a:p>
          <a:p>
            <a:pPr>
              <a:spcBef>
                <a:spcPts val="1200"/>
              </a:spcBef>
            </a:pPr>
            <a:r>
              <a:rPr lang="fr-FR" dirty="0" smtClean="0"/>
              <a:t>Décrire </a:t>
            </a:r>
            <a:r>
              <a:rPr lang="fr-FR" dirty="0"/>
              <a:t>les termes qui se réfèrent à l'action </a:t>
            </a:r>
            <a:r>
              <a:rPr lang="fr-FR" dirty="0" smtClean="0"/>
              <a:t>intersectorielle </a:t>
            </a:r>
            <a:endParaRPr lang="en-IN" dirty="0"/>
          </a:p>
          <a:p>
            <a:pPr>
              <a:spcBef>
                <a:spcPts val="1200"/>
              </a:spcBef>
            </a:pPr>
            <a:r>
              <a:rPr lang="fr-FR" dirty="0" smtClean="0"/>
              <a:t>Lister </a:t>
            </a:r>
            <a:r>
              <a:rPr lang="fr-FR" dirty="0"/>
              <a:t>et </a:t>
            </a:r>
            <a:r>
              <a:rPr lang="fr-FR" dirty="0" smtClean="0"/>
              <a:t>évaluer </a:t>
            </a:r>
            <a:r>
              <a:rPr lang="fr-FR" dirty="0"/>
              <a:t>les différentes structures et mécanismes d'action intersectorielle</a:t>
            </a:r>
            <a:endParaRPr lang="en-IN" dirty="0"/>
          </a:p>
          <a:p>
            <a:pPr>
              <a:spcBef>
                <a:spcPts val="1200"/>
              </a:spcBef>
            </a:pPr>
            <a:r>
              <a:rPr lang="fr-FR" dirty="0" smtClean="0"/>
              <a:t>Identifier </a:t>
            </a:r>
            <a:r>
              <a:rPr lang="fr-FR" dirty="0"/>
              <a:t>et éliminer les obstacles à la collaboration </a:t>
            </a:r>
            <a:r>
              <a:rPr lang="fr-FR" dirty="0" smtClean="0"/>
              <a:t>intersectorielle</a:t>
            </a:r>
            <a:endParaRPr lang="en-IN" dirty="0"/>
          </a:p>
          <a:p>
            <a:pPr>
              <a:spcBef>
                <a:spcPts val="1200"/>
              </a:spcBef>
            </a:pPr>
            <a:r>
              <a:rPr lang="fr-FR" dirty="0" smtClean="0"/>
              <a:t>Énumérer </a:t>
            </a:r>
            <a:r>
              <a:rPr lang="fr-FR" dirty="0"/>
              <a:t>et </a:t>
            </a:r>
            <a:r>
              <a:rPr lang="fr-FR" dirty="0" smtClean="0"/>
              <a:t>s’appuyer </a:t>
            </a:r>
            <a:r>
              <a:rPr lang="fr-FR" dirty="0"/>
              <a:t>sur les animateurs </a:t>
            </a:r>
            <a:r>
              <a:rPr lang="fr-FR" dirty="0" smtClean="0"/>
              <a:t>pour promouvoir </a:t>
            </a:r>
            <a:r>
              <a:rPr lang="fr-FR" dirty="0"/>
              <a:t>l'approche </a:t>
            </a:r>
            <a:r>
              <a:rPr lang="fr-FR" dirty="0" err="1" smtClean="0"/>
              <a:t>SdTP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097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Merci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570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Rôle du gouvernement dans la </a:t>
            </a:r>
            <a:r>
              <a:rPr lang="fr-FR" b="1" dirty="0" err="1" smtClean="0"/>
              <a:t>SdTP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Pour une </a:t>
            </a:r>
            <a:r>
              <a:rPr lang="fr-FR" sz="2400" dirty="0"/>
              <a:t>santé </a:t>
            </a:r>
            <a:r>
              <a:rPr lang="fr-FR" sz="2400" dirty="0" smtClean="0"/>
              <a:t>durable </a:t>
            </a:r>
            <a:r>
              <a:rPr lang="fr-FR" sz="2400" dirty="0"/>
              <a:t>et </a:t>
            </a:r>
            <a:r>
              <a:rPr lang="fr-FR" sz="2400" dirty="0" smtClean="0"/>
              <a:t>équitable il faut une approche « </a:t>
            </a:r>
            <a:r>
              <a:rPr lang="fr-FR" sz="2400" b="1" dirty="0" smtClean="0"/>
              <a:t>pangouvernementale (tous ensemble) </a:t>
            </a:r>
            <a:r>
              <a:rPr lang="fr-FR" sz="2400" dirty="0" smtClean="0"/>
              <a:t>» et « </a:t>
            </a:r>
            <a:r>
              <a:rPr lang="fr-FR" sz="2400" b="1" dirty="0" smtClean="0"/>
              <a:t>pan-sociétale</a:t>
            </a:r>
            <a:r>
              <a:rPr lang="fr-FR" sz="2400" dirty="0" smtClean="0"/>
              <a:t> »</a:t>
            </a:r>
            <a:endParaRPr lang="en-I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2400" dirty="0" smtClean="0"/>
              <a:t>Leadership et </a:t>
            </a:r>
            <a:r>
              <a:rPr lang="fr-FR" sz="2400" dirty="0" smtClean="0"/>
              <a:t>gérance</a:t>
            </a:r>
            <a:r>
              <a:rPr lang="en-IN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Gouvernance </a:t>
            </a:r>
            <a:r>
              <a:rPr lang="fr-FR" sz="2400" dirty="0"/>
              <a:t>pour la santé et ses </a:t>
            </a:r>
            <a:r>
              <a:rPr lang="fr-FR" sz="2400" dirty="0" smtClean="0"/>
              <a:t>déterminants : avoir un regard tourné vers tous </a:t>
            </a:r>
            <a:r>
              <a:rPr lang="fr-FR" sz="2400" dirty="0"/>
              <a:t>les secteurs et </a:t>
            </a:r>
            <a:r>
              <a:rPr lang="fr-FR" sz="2400" dirty="0" smtClean="0"/>
              <a:t>voir </a:t>
            </a:r>
            <a:r>
              <a:rPr lang="fr-FR" sz="2400" dirty="0"/>
              <a:t>la </a:t>
            </a:r>
            <a:r>
              <a:rPr lang="fr-FR" sz="2400" dirty="0" smtClean="0"/>
              <a:t>connexion</a:t>
            </a:r>
            <a:endParaRPr lang="en-I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Formuler </a:t>
            </a:r>
            <a:r>
              <a:rPr lang="fr-FR" sz="2400" dirty="0"/>
              <a:t>et mettre en œuvre des politiques</a:t>
            </a:r>
            <a:endParaRPr lang="en-I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Identifier </a:t>
            </a:r>
            <a:r>
              <a:rPr lang="fr-FR" sz="2400" dirty="0"/>
              <a:t>et </a:t>
            </a:r>
            <a:r>
              <a:rPr lang="fr-FR" sz="2400" dirty="0" smtClean="0"/>
              <a:t>lever les contraintes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Assurer </a:t>
            </a:r>
            <a:r>
              <a:rPr lang="fr-FR" sz="2400" dirty="0"/>
              <a:t>une plus large participation à l'élaboration et </a:t>
            </a:r>
            <a:r>
              <a:rPr lang="fr-FR" sz="2400" dirty="0" smtClean="0"/>
              <a:t>la </a:t>
            </a:r>
            <a:r>
              <a:rPr lang="fr-FR" sz="2400" dirty="0"/>
              <a:t>mise en </a:t>
            </a:r>
            <a:r>
              <a:rPr lang="fr-FR" sz="2400" dirty="0" smtClean="0"/>
              <a:t>œuvre</a:t>
            </a:r>
            <a:r>
              <a:rPr lang="en-IN" sz="2400" dirty="0" smtClean="0"/>
              <a:t> </a:t>
            </a:r>
            <a:r>
              <a:rPr lang="fr-FR" sz="2400" dirty="0" smtClean="0"/>
              <a:t>des politiques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Collaboration </a:t>
            </a:r>
            <a:r>
              <a:rPr lang="fr-FR" sz="2400" dirty="0"/>
              <a:t>entre les secteurs, le secteur privé, la société civile</a:t>
            </a:r>
            <a:endParaRPr lang="en-IN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Surveiller </a:t>
            </a:r>
            <a:r>
              <a:rPr lang="fr-FR" sz="2400" dirty="0"/>
              <a:t>les progrès et la </a:t>
            </a:r>
            <a:r>
              <a:rPr lang="fr-FR" sz="2400" dirty="0" smtClean="0"/>
              <a:t>reddition de compte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3671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"/>
            <a:ext cx="8229600" cy="7478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Rôle du Ministère de la santé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Réorienter le secteur </a:t>
            </a:r>
            <a:r>
              <a:rPr lang="fr-FR" dirty="0"/>
              <a:t>de la santé </a:t>
            </a:r>
            <a:r>
              <a:rPr lang="fr-FR" dirty="0" smtClean="0"/>
              <a:t>pour jouer </a:t>
            </a:r>
            <a:r>
              <a:rPr lang="fr-FR" dirty="0"/>
              <a:t>un rôle de catalyseur dans la promotion de </a:t>
            </a:r>
            <a:r>
              <a:rPr lang="fr-FR" dirty="0" smtClean="0"/>
              <a:t>la </a:t>
            </a:r>
            <a:r>
              <a:rPr lang="fr-FR" dirty="0" err="1" smtClean="0"/>
              <a:t>SdTP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Incorporer </a:t>
            </a:r>
            <a:r>
              <a:rPr lang="fr-FR" dirty="0"/>
              <a:t>l'approche </a:t>
            </a:r>
            <a:r>
              <a:rPr lang="fr-FR" dirty="0" err="1" smtClean="0"/>
              <a:t>SdTP</a:t>
            </a:r>
            <a:r>
              <a:rPr lang="fr-FR" dirty="0" smtClean="0"/>
              <a:t> dans </a:t>
            </a:r>
            <a:r>
              <a:rPr lang="fr-FR" dirty="0"/>
              <a:t>la politique et </a:t>
            </a:r>
            <a:r>
              <a:rPr lang="fr-FR" dirty="0" smtClean="0"/>
              <a:t>la </a:t>
            </a:r>
            <a:r>
              <a:rPr lang="fr-FR" dirty="0"/>
              <a:t>stratégie de </a:t>
            </a:r>
            <a:r>
              <a:rPr lang="fr-FR" dirty="0" smtClean="0"/>
              <a:t>santé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Rassembler</a:t>
            </a:r>
            <a:r>
              <a:rPr lang="en-IN" dirty="0" smtClean="0"/>
              <a:t> </a:t>
            </a:r>
            <a:r>
              <a:rPr lang="fr-FR" dirty="0" smtClean="0"/>
              <a:t>sous</a:t>
            </a:r>
            <a:r>
              <a:rPr lang="en-IN" dirty="0" smtClean="0"/>
              <a:t> </a:t>
            </a:r>
            <a:r>
              <a:rPr lang="fr-FR" dirty="0" smtClean="0"/>
              <a:t>une</a:t>
            </a:r>
            <a:r>
              <a:rPr lang="en-IN" dirty="0" smtClean="0"/>
              <a:t> </a:t>
            </a:r>
            <a:r>
              <a:rPr lang="fr-FR" dirty="0" smtClean="0"/>
              <a:t>même</a:t>
            </a:r>
            <a:r>
              <a:rPr lang="en-IN" dirty="0" smtClean="0"/>
              <a:t> </a:t>
            </a:r>
            <a:r>
              <a:rPr lang="fr-FR" dirty="0" smtClean="0"/>
              <a:t>tutelle au </a:t>
            </a:r>
            <a:r>
              <a:rPr lang="fr-FR" dirty="0"/>
              <a:t>sein </a:t>
            </a:r>
            <a:r>
              <a:rPr lang="fr-FR" dirty="0" smtClean="0"/>
              <a:t>du MS </a:t>
            </a:r>
            <a:r>
              <a:rPr lang="en-IN" dirty="0" smtClean="0"/>
              <a:t>l</a:t>
            </a:r>
            <a:r>
              <a:rPr lang="fr-FR" dirty="0" smtClean="0"/>
              <a:t>es </a:t>
            </a:r>
            <a:r>
              <a:rPr lang="fr-FR" dirty="0"/>
              <a:t>initiatives </a:t>
            </a:r>
            <a:r>
              <a:rPr lang="fr-FR" dirty="0" smtClean="0"/>
              <a:t>liées – </a:t>
            </a:r>
            <a:r>
              <a:rPr lang="fr-FR" dirty="0" err="1" smtClean="0"/>
              <a:t>SdTP</a:t>
            </a:r>
            <a:r>
              <a:rPr lang="fr-FR" dirty="0" smtClean="0"/>
              <a:t> :</a:t>
            </a:r>
            <a:endParaRPr lang="en-IN" dirty="0" smtClean="0"/>
          </a:p>
          <a:p>
            <a:pPr marL="914400" lvl="1" indent="-514350"/>
            <a:r>
              <a:rPr lang="fr-FR" dirty="0" smtClean="0"/>
              <a:t>Plans </a:t>
            </a:r>
            <a:r>
              <a:rPr lang="fr-FR" dirty="0"/>
              <a:t>multisectoriels d'action pour les </a:t>
            </a:r>
            <a:r>
              <a:rPr lang="fr-FR" dirty="0" smtClean="0"/>
              <a:t>MNT, </a:t>
            </a:r>
            <a:r>
              <a:rPr lang="fr-FR" dirty="0"/>
              <a:t>la nutrition, le paludisme, le </a:t>
            </a:r>
            <a:r>
              <a:rPr lang="fr-FR" dirty="0" smtClean="0"/>
              <a:t>VIH/SIDA</a:t>
            </a:r>
            <a:r>
              <a:rPr lang="fr-FR" dirty="0"/>
              <a:t>, l'alcool, le tabac </a:t>
            </a:r>
            <a:r>
              <a:rPr lang="fr-FR" dirty="0" smtClean="0"/>
              <a:t>....</a:t>
            </a:r>
            <a:endParaRPr lang="en-IN" dirty="0" smtClean="0"/>
          </a:p>
          <a:p>
            <a:pPr marL="914400" lvl="1" indent="-514350"/>
            <a:r>
              <a:rPr lang="fr-FR" dirty="0" smtClean="0"/>
              <a:t>Évaluation d’impact </a:t>
            </a:r>
            <a:r>
              <a:rPr lang="fr-FR" dirty="0"/>
              <a:t>sur la </a:t>
            </a:r>
            <a:r>
              <a:rPr lang="fr-FR" dirty="0" smtClean="0"/>
              <a:t>santé (EIS), </a:t>
            </a:r>
            <a:r>
              <a:rPr lang="fr-FR" dirty="0" smtClean="0"/>
              <a:t>évaluation des objectifs de la santé</a:t>
            </a:r>
            <a:r>
              <a:rPr lang="fr-FR" dirty="0"/>
              <a:t>, évaluation de </a:t>
            </a:r>
            <a:r>
              <a:rPr lang="fr-FR" dirty="0" smtClean="0"/>
              <a:t>l’équité en santé.......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Plaider </a:t>
            </a:r>
            <a:r>
              <a:rPr lang="fr-FR" dirty="0"/>
              <a:t>pour </a:t>
            </a:r>
            <a:r>
              <a:rPr lang="fr-FR" dirty="0" smtClean="0"/>
              <a:t>la </a:t>
            </a:r>
            <a:r>
              <a:rPr lang="fr-FR" dirty="0" err="1" smtClean="0"/>
              <a:t>SdTP</a:t>
            </a:r>
            <a:r>
              <a:rPr lang="fr-FR" dirty="0" smtClean="0"/>
              <a:t> : </a:t>
            </a:r>
            <a:r>
              <a:rPr lang="fr-FR" dirty="0"/>
              <a:t>Utiliser toutes les </a:t>
            </a:r>
            <a:r>
              <a:rPr lang="fr-FR" dirty="0" smtClean="0"/>
              <a:t>occasions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Fournir l’expertise </a:t>
            </a:r>
            <a:r>
              <a:rPr lang="fr-FR" dirty="0"/>
              <a:t>technique, la preuve et la facilitation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Laisser d'autres </a:t>
            </a:r>
            <a:r>
              <a:rPr lang="fr-FR" dirty="0"/>
              <a:t>secteurs </a:t>
            </a:r>
            <a:r>
              <a:rPr lang="fr-FR" dirty="0" smtClean="0"/>
              <a:t>prendre le devant - </a:t>
            </a:r>
            <a:r>
              <a:rPr lang="fr-FR" dirty="0"/>
              <a:t>les soutenir en tant que conseiller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Rechercher </a:t>
            </a:r>
            <a:r>
              <a:rPr lang="fr-FR" dirty="0"/>
              <a:t>des </a:t>
            </a:r>
            <a:r>
              <a:rPr lang="fr-FR" dirty="0" smtClean="0"/>
              <a:t>opportunités/portes d'entrée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Utiliser de manière proactive les plates-formes </a:t>
            </a:r>
            <a:r>
              <a:rPr lang="fr-FR" dirty="0"/>
              <a:t>et </a:t>
            </a:r>
            <a:r>
              <a:rPr lang="fr-FR" dirty="0" smtClean="0"/>
              <a:t>mécanismes (</a:t>
            </a:r>
            <a:r>
              <a:rPr lang="fr-FR" dirty="0"/>
              <a:t>i) </a:t>
            </a:r>
            <a:r>
              <a:rPr lang="fr-FR" dirty="0" smtClean="0"/>
              <a:t>interministériels </a:t>
            </a:r>
            <a:r>
              <a:rPr lang="fr-FR" dirty="0"/>
              <a:t>(ii) </a:t>
            </a:r>
            <a:r>
              <a:rPr lang="fr-FR" dirty="0" smtClean="0"/>
              <a:t>intersectoriels pour la collaboration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356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31125"/>
              </p:ext>
            </p:extLst>
          </p:nvPr>
        </p:nvGraphicFramePr>
        <p:xfrm>
          <a:off x="0" y="1981201"/>
          <a:ext cx="1752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671378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Pas de collaboration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2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AUTOSUFFISANCE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Aucune communication officielle</a:t>
                      </a:r>
                      <a:endParaRPr lang="en-US" sz="15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Politiques et services développés dans l'isolement</a:t>
                      </a:r>
                      <a:endParaRPr lang="en-US" sz="15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500" noProof="0" dirty="0" smtClean="0"/>
                        <a:t>Autonomie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fr-FR" sz="1500" noProof="0" dirty="0" smtClean="0"/>
                        <a:t>accentuée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smtClean="0"/>
                        <a:t>Peuvent avoir des préoccupations communes</a:t>
                      </a:r>
                      <a:endParaRPr lang="en-US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12339"/>
              </p:ext>
            </p:extLst>
          </p:nvPr>
        </p:nvGraphicFramePr>
        <p:xfrm>
          <a:off x="1828800" y="1981200"/>
          <a:ext cx="1676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673485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Pas de surprise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115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PARTAGEE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Des réunions informelles telles que les échanges web</a:t>
                      </a:r>
                      <a:endParaRPr lang="en-US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Echange irrégulier des pratiques</a:t>
                      </a:r>
                      <a:endParaRPr lang="en-US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Autonomie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retenue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smtClean="0"/>
                        <a:t>Se réunir autour des intérêts communs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8816"/>
              </p:ext>
            </p:extLst>
          </p:nvPr>
        </p:nvGraphicFramePr>
        <p:xfrm>
          <a:off x="3581400" y="1981200"/>
          <a:ext cx="1752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727636">
                <a:tc>
                  <a:txBody>
                    <a:bodyPr/>
                    <a:lstStyle/>
                    <a:p>
                      <a:r>
                        <a:rPr lang="fr-FR" sz="14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 pas constituer un obstacle et aider  dès que possible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316"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RESSOURCES PARTAGEES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 réunions formelles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Échange régulier du personnel, de l'information et des pratiques</a:t>
                      </a:r>
                      <a:endParaRPr lang="fr-FR" sz="1500" b="0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Autonomie atténuée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smtClean="0"/>
                        <a:t>Se réunir autour de projets communs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12192"/>
              </p:ext>
            </p:extLst>
          </p:nvPr>
        </p:nvGraphicFramePr>
        <p:xfrm>
          <a:off x="5410200" y="1981200"/>
          <a:ext cx="1828800" cy="438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664422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Aligner </a:t>
                      </a:r>
                      <a:r>
                        <a:rPr lang="fr-FR" sz="16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activement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fr-FR" sz="16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activités</a:t>
                      </a:r>
                      <a:endParaRPr lang="fr-F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37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 PARTAGE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Le partage sur une base formelle régulière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Des échanges réguliers et engagement spécifique</a:t>
                      </a:r>
                      <a:endParaRPr lang="en-US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Autonomie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plus </a:t>
                      </a: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atténuée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smtClean="0"/>
                        <a:t>Travailler ensemble sur des projets communs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85593"/>
              </p:ext>
            </p:extLst>
          </p:nvPr>
        </p:nvGraphicFramePr>
        <p:xfrm>
          <a:off x="7315200" y="1981200"/>
          <a:ext cx="1752600" cy="425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001623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Assurer </a:t>
                      </a:r>
                      <a:r>
                        <a:rPr lang="fr-FR" sz="16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activement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l’atteinte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fr-FR" sz="16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objectifs</a:t>
                      </a:r>
                      <a:endParaRPr lang="fr-F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377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RESPONSABILITE PARTAGEE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Partenariat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Politiques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et/ou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pratiques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partagées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Autonomie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plus </a:t>
                      </a: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atténuée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Travailler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ensemble pour des </a:t>
                      </a: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objectifs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communs</a:t>
                      </a:r>
                      <a:endParaRPr lang="fr-FR" sz="15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62840"/>
              </p:ext>
            </p:extLst>
          </p:nvPr>
        </p:nvGraphicFramePr>
        <p:xfrm>
          <a:off x="381000" y="988060"/>
          <a:ext cx="8305800" cy="104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228600"/>
                <a:gridCol w="1600200"/>
                <a:gridCol w="213360"/>
                <a:gridCol w="1463040"/>
                <a:gridCol w="243840"/>
                <a:gridCol w="1432560"/>
                <a:gridCol w="274320"/>
                <a:gridCol w="1478280"/>
              </a:tblGrid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chemeClr val="bg1"/>
                          </a:solidFill>
                        </a:rPr>
                        <a:t>Coexistence</a:t>
                      </a:r>
                      <a:endParaRPr lang="fr-FR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chemeClr val="bg1"/>
                          </a:solidFill>
                        </a:rPr>
                        <a:t>Communication</a:t>
                      </a:r>
                      <a:endParaRPr lang="fr-FR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chemeClr val="bg1"/>
                          </a:solidFill>
                        </a:rPr>
                        <a:t>Coopération</a:t>
                      </a:r>
                      <a:endParaRPr lang="fr-FR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chemeClr val="bg1"/>
                          </a:solidFill>
                        </a:rPr>
                        <a:t>Coordination</a:t>
                      </a:r>
                      <a:endParaRPr lang="fr-FR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</a:t>
                      </a:r>
                      <a:endParaRPr lang="fr-FR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Aucune ou Informelle</a:t>
                      </a:r>
                      <a:endParaRPr lang="fr-FR" sz="16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16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Formelle </a:t>
                      </a:r>
                      <a:endParaRPr lang="fr-FR" sz="16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Left-Right Arrow 10"/>
          <p:cNvSpPr/>
          <p:nvPr/>
        </p:nvSpPr>
        <p:spPr>
          <a:xfrm>
            <a:off x="2057400" y="1676400"/>
            <a:ext cx="4724400" cy="304800"/>
          </a:xfrm>
          <a:custGeom>
            <a:avLst/>
            <a:gdLst>
              <a:gd name="connsiteX0" fmla="*/ 0 w 4724400"/>
              <a:gd name="connsiteY0" fmla="*/ 152400 h 304800"/>
              <a:gd name="connsiteX1" fmla="*/ 152400 w 4724400"/>
              <a:gd name="connsiteY1" fmla="*/ 0 h 304800"/>
              <a:gd name="connsiteX2" fmla="*/ 152400 w 4724400"/>
              <a:gd name="connsiteY2" fmla="*/ 76200 h 304800"/>
              <a:gd name="connsiteX3" fmla="*/ 4572000 w 4724400"/>
              <a:gd name="connsiteY3" fmla="*/ 76200 h 304800"/>
              <a:gd name="connsiteX4" fmla="*/ 4572000 w 4724400"/>
              <a:gd name="connsiteY4" fmla="*/ 0 h 304800"/>
              <a:gd name="connsiteX5" fmla="*/ 4724400 w 4724400"/>
              <a:gd name="connsiteY5" fmla="*/ 152400 h 304800"/>
              <a:gd name="connsiteX6" fmla="*/ 4572000 w 4724400"/>
              <a:gd name="connsiteY6" fmla="*/ 304800 h 304800"/>
              <a:gd name="connsiteX7" fmla="*/ 4572000 w 4724400"/>
              <a:gd name="connsiteY7" fmla="*/ 228600 h 304800"/>
              <a:gd name="connsiteX8" fmla="*/ 152400 w 4724400"/>
              <a:gd name="connsiteY8" fmla="*/ 228600 h 304800"/>
              <a:gd name="connsiteX9" fmla="*/ 152400 w 4724400"/>
              <a:gd name="connsiteY9" fmla="*/ 304800 h 304800"/>
              <a:gd name="connsiteX10" fmla="*/ 0 w 4724400"/>
              <a:gd name="connsiteY10" fmla="*/ 152400 h 304800"/>
              <a:gd name="connsiteX0" fmla="*/ 0 w 4724400"/>
              <a:gd name="connsiteY0" fmla="*/ 152400 h 304800"/>
              <a:gd name="connsiteX1" fmla="*/ 152400 w 4724400"/>
              <a:gd name="connsiteY1" fmla="*/ 0 h 304800"/>
              <a:gd name="connsiteX2" fmla="*/ 152400 w 4724400"/>
              <a:gd name="connsiteY2" fmla="*/ 76200 h 304800"/>
              <a:gd name="connsiteX3" fmla="*/ 2279469 w 4724400"/>
              <a:gd name="connsiteY3" fmla="*/ 126274 h 304800"/>
              <a:gd name="connsiteX4" fmla="*/ 4572000 w 4724400"/>
              <a:gd name="connsiteY4" fmla="*/ 76200 h 304800"/>
              <a:gd name="connsiteX5" fmla="*/ 4572000 w 4724400"/>
              <a:gd name="connsiteY5" fmla="*/ 0 h 304800"/>
              <a:gd name="connsiteX6" fmla="*/ 4724400 w 4724400"/>
              <a:gd name="connsiteY6" fmla="*/ 152400 h 304800"/>
              <a:gd name="connsiteX7" fmla="*/ 4572000 w 4724400"/>
              <a:gd name="connsiteY7" fmla="*/ 304800 h 304800"/>
              <a:gd name="connsiteX8" fmla="*/ 4572000 w 4724400"/>
              <a:gd name="connsiteY8" fmla="*/ 228600 h 304800"/>
              <a:gd name="connsiteX9" fmla="*/ 152400 w 4724400"/>
              <a:gd name="connsiteY9" fmla="*/ 228600 h 304800"/>
              <a:gd name="connsiteX10" fmla="*/ 152400 w 4724400"/>
              <a:gd name="connsiteY10" fmla="*/ 304800 h 304800"/>
              <a:gd name="connsiteX11" fmla="*/ 0 w 4724400"/>
              <a:gd name="connsiteY11" fmla="*/ 152400 h 304800"/>
              <a:gd name="connsiteX0" fmla="*/ 0 w 4724400"/>
              <a:gd name="connsiteY0" fmla="*/ 152400 h 304800"/>
              <a:gd name="connsiteX1" fmla="*/ 152400 w 4724400"/>
              <a:gd name="connsiteY1" fmla="*/ 0 h 304800"/>
              <a:gd name="connsiteX2" fmla="*/ 152400 w 4724400"/>
              <a:gd name="connsiteY2" fmla="*/ 76200 h 304800"/>
              <a:gd name="connsiteX3" fmla="*/ 2279469 w 4724400"/>
              <a:gd name="connsiteY3" fmla="*/ 126274 h 304800"/>
              <a:gd name="connsiteX4" fmla="*/ 4572000 w 4724400"/>
              <a:gd name="connsiteY4" fmla="*/ 76200 h 304800"/>
              <a:gd name="connsiteX5" fmla="*/ 4572000 w 4724400"/>
              <a:gd name="connsiteY5" fmla="*/ 0 h 304800"/>
              <a:gd name="connsiteX6" fmla="*/ 4724400 w 4724400"/>
              <a:gd name="connsiteY6" fmla="*/ 152400 h 304800"/>
              <a:gd name="connsiteX7" fmla="*/ 4572000 w 4724400"/>
              <a:gd name="connsiteY7" fmla="*/ 304800 h 304800"/>
              <a:gd name="connsiteX8" fmla="*/ 4572000 w 4724400"/>
              <a:gd name="connsiteY8" fmla="*/ 228600 h 304800"/>
              <a:gd name="connsiteX9" fmla="*/ 2279469 w 4724400"/>
              <a:gd name="connsiteY9" fmla="*/ 165463 h 304800"/>
              <a:gd name="connsiteX10" fmla="*/ 152400 w 4724400"/>
              <a:gd name="connsiteY10" fmla="*/ 228600 h 304800"/>
              <a:gd name="connsiteX11" fmla="*/ 152400 w 4724400"/>
              <a:gd name="connsiteY11" fmla="*/ 304800 h 304800"/>
              <a:gd name="connsiteX12" fmla="*/ 0 w 4724400"/>
              <a:gd name="connsiteY12" fmla="*/ 1524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4400" h="304800">
                <a:moveTo>
                  <a:pt x="0" y="152400"/>
                </a:moveTo>
                <a:lnTo>
                  <a:pt x="152400" y="0"/>
                </a:lnTo>
                <a:lnTo>
                  <a:pt x="152400" y="76200"/>
                </a:lnTo>
                <a:cubicBezTo>
                  <a:pt x="878840" y="71120"/>
                  <a:pt x="1553029" y="131354"/>
                  <a:pt x="2279469" y="126274"/>
                </a:cubicBezTo>
                <a:lnTo>
                  <a:pt x="4572000" y="76200"/>
                </a:lnTo>
                <a:lnTo>
                  <a:pt x="4572000" y="0"/>
                </a:lnTo>
                <a:lnTo>
                  <a:pt x="4724400" y="152400"/>
                </a:lnTo>
                <a:lnTo>
                  <a:pt x="4572000" y="304800"/>
                </a:lnTo>
                <a:lnTo>
                  <a:pt x="4572000" y="228600"/>
                </a:lnTo>
                <a:cubicBezTo>
                  <a:pt x="3803469" y="229326"/>
                  <a:pt x="3048000" y="164737"/>
                  <a:pt x="2279469" y="165463"/>
                </a:cubicBezTo>
                <a:lnTo>
                  <a:pt x="152400" y="228600"/>
                </a:lnTo>
                <a:lnTo>
                  <a:pt x="152400" y="3048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Collaboration pour la </a:t>
            </a:r>
            <a:r>
              <a:rPr lang="fr-FR" b="1" dirty="0" err="1" smtClean="0"/>
              <a:t>SdTP</a:t>
            </a:r>
            <a:r>
              <a:rPr lang="fr-FR" b="1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4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Structures et mécanismes pour la </a:t>
            </a:r>
            <a:r>
              <a:rPr lang="fr-FR" dirty="0" err="1" smtClean="0"/>
              <a:t>SdTP</a:t>
            </a: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905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Structures &amp; mécanismes gouvernementaux pour l’approche </a:t>
            </a:r>
            <a:r>
              <a:rPr lang="fr-FR" sz="4000" b="1" dirty="0" err="1" smtClean="0"/>
              <a:t>SdTP</a:t>
            </a:r>
            <a:r>
              <a:rPr lang="fr-FR" sz="4000" b="1" dirty="0" smtClean="0"/>
              <a:t> </a:t>
            </a:r>
            <a:endParaRPr lang="fr-FR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39877"/>
              </p:ext>
            </p:extLst>
          </p:nvPr>
        </p:nvGraphicFramePr>
        <p:xfrm>
          <a:off x="152401" y="1143000"/>
          <a:ext cx="8839200" cy="5151710"/>
        </p:xfrm>
        <a:graphic>
          <a:graphicData uri="http://schemas.openxmlformats.org/drawingml/2006/table">
            <a:tbl>
              <a:tblPr/>
              <a:tblGrid>
                <a:gridCol w="2683328"/>
                <a:gridCol w="592976"/>
                <a:gridCol w="390037"/>
                <a:gridCol w="682562"/>
                <a:gridCol w="936090"/>
                <a:gridCol w="390037"/>
                <a:gridCol w="628935"/>
                <a:gridCol w="682562"/>
                <a:gridCol w="633472"/>
                <a:gridCol w="457200"/>
                <a:gridCol w="451853"/>
                <a:gridCol w="310148"/>
              </a:tblGrid>
              <a:tr h="33960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gency FB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Elaboration de </a:t>
                      </a:r>
                      <a:r>
                        <a:rPr lang="fr-FR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l’agenda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Elaboration de la </a:t>
                      </a:r>
                      <a:r>
                        <a:rPr lang="fr-FR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politique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Mise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en oeuvre de la </a:t>
                      </a:r>
                      <a:r>
                        <a:rPr lang="fr-FR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politique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Examen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de la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fr-FR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Politique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23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Structures/Mécanismes</a:t>
                      </a:r>
                      <a:endParaRPr lang="fr-F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gency FB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Identifier le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problème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Recherche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Définir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l’agenda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Elaborer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des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options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et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stratégies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Négocier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Formuler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la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politique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/ les orientations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Mettre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en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œuvre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la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politique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Renforcer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la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Politique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Surveiller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Evaluer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Rapporter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1.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Comités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du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Cabinet  et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secrétariats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2.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Commissions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parlementaires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3.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Comités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et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unités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interministériels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4.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Méga-ministères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et fusions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32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5.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Budgétisation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conjointe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6.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Procédures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d’élaboration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de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politiques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intersectorielles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62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7.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Engagement des parties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prenantes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fr-FR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non-gouvernementales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4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822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</a:t>
            </a:r>
            <a:r>
              <a:rPr lang="fr-FR" b="1" dirty="0" smtClean="0"/>
              <a:t>Comités</a:t>
            </a:r>
            <a:r>
              <a:rPr lang="en-US" b="1" dirty="0" smtClean="0"/>
              <a:t> du Cabinet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4864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fr-FR" sz="2400" dirty="0" smtClean="0"/>
              <a:t>Permet aux ministres </a:t>
            </a:r>
            <a:r>
              <a:rPr lang="fr-FR" sz="2400" dirty="0"/>
              <a:t>de se livrer à des questions de politique interministérielles</a:t>
            </a:r>
            <a:r>
              <a:rPr lang="en-US" sz="24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fr-FR" sz="2400" dirty="0" smtClean="0"/>
              <a:t>Coordonner </a:t>
            </a:r>
            <a:r>
              <a:rPr lang="fr-FR" sz="2400" dirty="0"/>
              <a:t>et faciliter la prise de décision collective au nom de tous les ministres du gouvernement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fr-FR" sz="2400" dirty="0" smtClean="0"/>
              <a:t>Capable </a:t>
            </a:r>
            <a:r>
              <a:rPr lang="fr-FR" sz="2400" dirty="0"/>
              <a:t>de faciliter le dialogue et </a:t>
            </a:r>
            <a:r>
              <a:rPr lang="fr-FR" sz="2400" dirty="0" smtClean="0"/>
              <a:t>de parvenir </a:t>
            </a:r>
            <a:r>
              <a:rPr lang="fr-FR" sz="2400" dirty="0"/>
              <a:t>à un accord sur les </a:t>
            </a:r>
            <a:r>
              <a:rPr lang="fr-FR" sz="2400" dirty="0" smtClean="0"/>
              <a:t>questions de </a:t>
            </a:r>
            <a:r>
              <a:rPr lang="fr-FR" sz="2400" dirty="0"/>
              <a:t>politiques partagées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fr-FR" sz="2400" dirty="0" smtClean="0"/>
              <a:t>L'un </a:t>
            </a:r>
            <a:r>
              <a:rPr lang="fr-FR" sz="2400" dirty="0"/>
              <a:t>des organes </a:t>
            </a:r>
            <a:r>
              <a:rPr lang="fr-FR" sz="2400" dirty="0" smtClean="0"/>
              <a:t>les </a:t>
            </a:r>
            <a:r>
              <a:rPr lang="fr-FR" sz="2400" dirty="0"/>
              <a:t>plus </a:t>
            </a:r>
            <a:r>
              <a:rPr lang="fr-FR" sz="2400" dirty="0" smtClean="0"/>
              <a:t>élevés de </a:t>
            </a:r>
            <a:r>
              <a:rPr lang="fr-FR" sz="2400" dirty="0"/>
              <a:t>prise de </a:t>
            </a:r>
            <a:r>
              <a:rPr lang="fr-FR" sz="2400" dirty="0" smtClean="0"/>
              <a:t>décision, </a:t>
            </a:r>
            <a:r>
              <a:rPr lang="fr-FR" sz="2400" dirty="0"/>
              <a:t>et </a:t>
            </a:r>
            <a:r>
              <a:rPr lang="fr-FR" sz="2400" dirty="0" smtClean="0"/>
              <a:t>a le </a:t>
            </a:r>
            <a:r>
              <a:rPr lang="fr-FR" sz="2400" dirty="0"/>
              <a:t>potentiel de promouvoir et mettre en œuvre </a:t>
            </a:r>
            <a:r>
              <a:rPr lang="fr-FR" sz="2400" dirty="0" smtClean="0"/>
              <a:t>l’approche </a:t>
            </a:r>
            <a:r>
              <a:rPr lang="fr-FR" sz="2400" dirty="0" err="1" smtClean="0"/>
              <a:t>SdTP</a:t>
            </a:r>
            <a:r>
              <a:rPr lang="fr-FR" sz="2400" dirty="0"/>
              <a:t>, </a:t>
            </a:r>
            <a:r>
              <a:rPr lang="fr-FR" sz="2400" dirty="0" smtClean="0"/>
              <a:t>notamment </a:t>
            </a:r>
            <a:r>
              <a:rPr lang="fr-FR" sz="2400" dirty="0"/>
              <a:t>en présence de dirigeants politiques compétents et charismatiques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fr-FR" sz="2400" dirty="0" smtClean="0"/>
              <a:t>Actuellement </a:t>
            </a:r>
            <a:r>
              <a:rPr lang="fr-FR" sz="2400" dirty="0"/>
              <a:t>les actions de gouvernance pour </a:t>
            </a:r>
            <a:r>
              <a:rPr lang="fr-FR" sz="2400" dirty="0" smtClean="0"/>
              <a:t>la </a:t>
            </a:r>
            <a:r>
              <a:rPr lang="fr-FR" sz="2400" dirty="0" err="1" smtClean="0"/>
              <a:t>SdTP</a:t>
            </a:r>
            <a:r>
              <a:rPr lang="fr-FR" sz="2400" dirty="0" smtClean="0"/>
              <a:t> sont limitées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fr-FR" sz="2400" dirty="0" smtClean="0"/>
              <a:t>A </a:t>
            </a:r>
            <a:r>
              <a:rPr lang="fr-FR" sz="2400" dirty="0"/>
              <a:t>une forte influence sur les étapes </a:t>
            </a:r>
            <a:r>
              <a:rPr lang="fr-FR" sz="2400" dirty="0" smtClean="0"/>
              <a:t>d'élaboration de l’agenda et de la formulation de </a:t>
            </a:r>
            <a:r>
              <a:rPr lang="fr-FR" sz="2400" dirty="0"/>
              <a:t>la politique du cycle </a:t>
            </a:r>
            <a:r>
              <a:rPr lang="fr-FR" sz="2400" dirty="0" smtClean="0"/>
              <a:t>de politique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225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05"/>
            <a:ext cx="8229600" cy="885295"/>
          </a:xfrm>
        </p:spPr>
        <p:txBody>
          <a:bodyPr>
            <a:normAutofit/>
          </a:bodyPr>
          <a:lstStyle/>
          <a:p>
            <a:r>
              <a:rPr lang="en-US" b="1" dirty="0" smtClean="0"/>
              <a:t>2. Commissions </a:t>
            </a:r>
            <a:r>
              <a:rPr lang="fr-FR" b="1" dirty="0" smtClean="0"/>
              <a:t>parlementaires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257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fr-FR" sz="2600" dirty="0" smtClean="0"/>
              <a:t>Les </a:t>
            </a:r>
            <a:r>
              <a:rPr lang="fr-FR" sz="2600" dirty="0"/>
              <a:t>commissions parlementaires de représentants élus </a:t>
            </a:r>
            <a:r>
              <a:rPr lang="fr-FR" sz="2600" dirty="0" smtClean="0"/>
              <a:t>du peuple peuvent </a:t>
            </a:r>
            <a:r>
              <a:rPr lang="fr-FR" sz="2600" dirty="0"/>
              <a:t>jouer un rôle dans </a:t>
            </a:r>
            <a:r>
              <a:rPr lang="fr-FR" sz="2600" dirty="0" smtClean="0"/>
              <a:t>l'élaboration de l’agenda, </a:t>
            </a:r>
            <a:r>
              <a:rPr lang="fr-FR" sz="2600" dirty="0"/>
              <a:t>favoriser une plus grande appropriation politique des questions et </a:t>
            </a:r>
            <a:r>
              <a:rPr lang="fr-FR" sz="2600" dirty="0" smtClean="0"/>
              <a:t>examiner </a:t>
            </a:r>
            <a:r>
              <a:rPr lang="fr-FR" sz="2600" dirty="0"/>
              <a:t>les décisions politiques</a:t>
            </a:r>
            <a:endParaRPr lang="en-US" sz="2600" dirty="0" smtClean="0"/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fr-FR" sz="2600" dirty="0" smtClean="0"/>
              <a:t>Composées de </a:t>
            </a:r>
            <a:r>
              <a:rPr lang="fr-FR" sz="2600" dirty="0"/>
              <a:t>plusieurs parties, </a:t>
            </a:r>
            <a:r>
              <a:rPr lang="fr-FR" sz="2600" dirty="0" smtClean="0"/>
              <a:t>y compris </a:t>
            </a:r>
            <a:r>
              <a:rPr lang="fr-FR" sz="2600" dirty="0"/>
              <a:t>l'opposition, </a:t>
            </a:r>
            <a:r>
              <a:rPr lang="fr-FR" sz="2600" dirty="0" smtClean="0"/>
              <a:t>elles peuvent </a:t>
            </a:r>
            <a:r>
              <a:rPr lang="fr-FR" sz="2600" dirty="0"/>
              <a:t>renforcer l'influence potentielle des résultats et </a:t>
            </a:r>
            <a:r>
              <a:rPr lang="fr-FR" sz="2600" dirty="0" smtClean="0"/>
              <a:t>soutenir </a:t>
            </a:r>
            <a:r>
              <a:rPr lang="fr-FR" sz="2600" dirty="0"/>
              <a:t>la longévité d'un problème comme une priorité politique en dépit d'un changement de gouvernement</a:t>
            </a:r>
            <a:endParaRPr lang="en-US" sz="2600" dirty="0" smtClean="0"/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fr-FR" sz="2600" dirty="0" smtClean="0"/>
              <a:t>Une</a:t>
            </a:r>
            <a:r>
              <a:rPr lang="en-US" sz="2600" dirty="0" smtClean="0"/>
              <a:t> </a:t>
            </a:r>
            <a:r>
              <a:rPr lang="fr-FR" sz="2600" dirty="0" smtClean="0"/>
              <a:t>plus grande influence </a:t>
            </a:r>
            <a:r>
              <a:rPr lang="fr-FR" sz="2600" dirty="0"/>
              <a:t>notable sur les étapes </a:t>
            </a:r>
            <a:r>
              <a:rPr lang="fr-FR" sz="2600" dirty="0" smtClean="0"/>
              <a:t>d’élaboration </a:t>
            </a:r>
            <a:r>
              <a:rPr lang="fr-FR" sz="2600" dirty="0"/>
              <a:t>de </a:t>
            </a:r>
            <a:r>
              <a:rPr lang="fr-FR" sz="2600" dirty="0" smtClean="0"/>
              <a:t>l‘agenda </a:t>
            </a:r>
            <a:r>
              <a:rPr lang="fr-FR" sz="2600" dirty="0"/>
              <a:t>et l'examen des politiques du cycle </a:t>
            </a:r>
            <a:r>
              <a:rPr lang="fr-FR" sz="2600" dirty="0" smtClean="0"/>
              <a:t>de politique</a:t>
            </a: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33604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EA3C98D2D134E99E440D91A17ED27" ma:contentTypeVersion="0" ma:contentTypeDescription="Create a new document." ma:contentTypeScope="" ma:versionID="3cd76cbb663f0e427635d5a7ab5f7f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DC4296-BF84-48BC-98C7-8121F56F3ACA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210551d0-f186-474e-97f0-1ddc31552bf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3A8F92-6623-4589-A082-4033508CFE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098313-AAF0-49A3-BE69-9EB22C234592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1356</Words>
  <Application>Microsoft Office PowerPoint</Application>
  <PresentationFormat>Affichage à l'écran (4:3)</PresentationFormat>
  <Paragraphs>255</Paragraphs>
  <Slides>20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Agency FB</vt:lpstr>
      <vt:lpstr>Arial</vt:lpstr>
      <vt:lpstr>Book Antiqua</vt:lpstr>
      <vt:lpstr>Calibri</vt:lpstr>
      <vt:lpstr>Office Theme</vt:lpstr>
      <vt:lpstr>Acrobat Document</vt:lpstr>
      <vt:lpstr> Module 5 : Rôle du Gouvernement dans la Santé dans toutes les politiques/Approches pangouvernementales </vt:lpstr>
      <vt:lpstr>Objectifs d’apprentissage</vt:lpstr>
      <vt:lpstr>Rôle du gouvernement dans la SdTP</vt:lpstr>
      <vt:lpstr>Rôle du Ministère de la santé</vt:lpstr>
      <vt:lpstr>Collaboration pour la SdTP </vt:lpstr>
      <vt:lpstr>Structures et mécanismes pour la SdTP</vt:lpstr>
      <vt:lpstr>Structures &amp; mécanismes gouvernementaux pour l’approche SdTP </vt:lpstr>
      <vt:lpstr>1. Comités du Cabinet</vt:lpstr>
      <vt:lpstr>2. Commissions parlementaires</vt:lpstr>
      <vt:lpstr>3. Méga-ministères et fusions</vt:lpstr>
      <vt:lpstr>Mécanismes administratifs et autres</vt:lpstr>
      <vt:lpstr>4. Comités interministériels et unités </vt:lpstr>
      <vt:lpstr>5. Budgétisation conjointe </vt:lpstr>
      <vt:lpstr>6. Procédures intersectorielles d’élaboration de politiques</vt:lpstr>
      <vt:lpstr>7. Impliquer les parties prenantes non-gouvernementales</vt:lpstr>
      <vt:lpstr>Obstacles et facilitateurs de l’action intersectorielle</vt:lpstr>
      <vt:lpstr>Facilitateurs de la collaboration intersectorielle</vt:lpstr>
      <vt:lpstr>Obstacles à la collaboration intersectorielle</vt:lpstr>
      <vt:lpstr>Synthèse</vt:lpstr>
      <vt:lpstr>Merci</vt:lpstr>
    </vt:vector>
  </TitlesOfParts>
  <Company>Wipro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Customer</dc:creator>
  <cp:lastModifiedBy>Utilisateur</cp:lastModifiedBy>
  <cp:revision>287</cp:revision>
  <dcterms:created xsi:type="dcterms:W3CDTF">2015-07-13T11:55:23Z</dcterms:created>
  <dcterms:modified xsi:type="dcterms:W3CDTF">2016-08-12T17:41:21Z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0x010100C2BEA3C98D2D134E99E440D91A17ED27</vt:lpwstr>
  </property>
</Properties>
</file>