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6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3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3"/>
  </p:notesMasterIdLst>
  <p:handoutMasterIdLst>
    <p:handoutMasterId r:id="rId14"/>
  </p:handoutMasterIdLst>
  <p:sldIdLst>
    <p:sldId id="256" r:id="rId2"/>
    <p:sldId id="488" r:id="rId3"/>
    <p:sldId id="489" r:id="rId4"/>
    <p:sldId id="490" r:id="rId5"/>
    <p:sldId id="491" r:id="rId6"/>
    <p:sldId id="475" r:id="rId7"/>
    <p:sldId id="481" r:id="rId8"/>
    <p:sldId id="483" r:id="rId9"/>
    <p:sldId id="484" r:id="rId10"/>
    <p:sldId id="492" r:id="rId11"/>
    <p:sldId id="493" r:id="rId12"/>
  </p:sldIdLst>
  <p:sldSz cx="9144000" cy="6858000" type="screen4x3"/>
  <p:notesSz cx="6735763" cy="98663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4E96"/>
    <a:srgbClr val="0E4D96"/>
    <a:srgbClr val="FF0000"/>
    <a:srgbClr val="FEC20F"/>
    <a:srgbClr val="FFE18B"/>
    <a:srgbClr val="FFFF66"/>
    <a:srgbClr val="DC923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2101" autoAdjust="0"/>
  </p:normalViewPr>
  <p:slideViewPr>
    <p:cSldViewPr snapToGrid="0">
      <p:cViewPr>
        <p:scale>
          <a:sx n="75" d="100"/>
          <a:sy n="75" d="100"/>
        </p:scale>
        <p:origin x="106" y="6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-3402" y="-84"/>
      </p:cViewPr>
      <p:guideLst>
        <p:guide orient="horz" pos="3107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3" y="2"/>
            <a:ext cx="2919356" cy="493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97" tIns="47449" rIns="94897" bIns="47449" numCol="1" anchor="t" anchorCtr="0" compatLnSpc="1">
            <a:prstTxWarp prst="textNoShape">
              <a:avLst/>
            </a:prstTxWarp>
          </a:bodyPr>
          <a:lstStyle>
            <a:lvl1pPr defTabSz="876448">
              <a:spcBef>
                <a:spcPct val="20000"/>
              </a:spcBef>
              <a:buFont typeface="Wingdings" pitchFamily="2" charset="2"/>
              <a:buChar char="•"/>
              <a:defRPr sz="1200"/>
            </a:lvl1pPr>
          </a:lstStyle>
          <a:p>
            <a:pPr>
              <a:defRPr/>
            </a:pP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14839" y="2"/>
            <a:ext cx="2919356" cy="493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97" tIns="47449" rIns="94897" bIns="47449" numCol="1" anchor="t" anchorCtr="0" compatLnSpc="1">
            <a:prstTxWarp prst="textNoShape">
              <a:avLst/>
            </a:prstTxWarp>
          </a:bodyPr>
          <a:lstStyle>
            <a:lvl1pPr algn="r" defTabSz="876448">
              <a:spcBef>
                <a:spcPct val="20000"/>
              </a:spcBef>
              <a:buFont typeface="Wingdings" pitchFamily="2" charset="2"/>
              <a:buChar char="•"/>
              <a:defRPr sz="1200"/>
            </a:lvl1pPr>
          </a:lstStyle>
          <a:p>
            <a:pPr>
              <a:defRPr/>
            </a:pPr>
            <a:fld id="{B3B7B030-15DB-4A41-98DF-1223E9A73C96}" type="datetimeFigureOut">
              <a:rPr lang="en-US"/>
              <a:pPr>
                <a:defRPr/>
              </a:pPr>
              <a:t>2/13/2016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3" y="9371105"/>
            <a:ext cx="2919356" cy="493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97" tIns="47449" rIns="94897" bIns="47449" numCol="1" anchor="b" anchorCtr="0" compatLnSpc="1">
            <a:prstTxWarp prst="textNoShape">
              <a:avLst/>
            </a:prstTxWarp>
          </a:bodyPr>
          <a:lstStyle>
            <a:lvl1pPr defTabSz="876448">
              <a:spcBef>
                <a:spcPct val="20000"/>
              </a:spcBef>
              <a:buFont typeface="Wingdings" pitchFamily="2" charset="2"/>
              <a:buChar char="•"/>
              <a:defRPr sz="1200"/>
            </a:lvl1pPr>
          </a:lstStyle>
          <a:p>
            <a:pPr>
              <a:defRPr/>
            </a:pP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14839" y="9371105"/>
            <a:ext cx="2919356" cy="493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97" tIns="47449" rIns="94897" bIns="47449" numCol="1" anchor="b" anchorCtr="0" compatLnSpc="1">
            <a:prstTxWarp prst="textNoShape">
              <a:avLst/>
            </a:prstTxWarp>
          </a:bodyPr>
          <a:lstStyle>
            <a:lvl1pPr algn="r" defTabSz="876448">
              <a:spcBef>
                <a:spcPct val="20000"/>
              </a:spcBef>
              <a:buFont typeface="Wingdings" pitchFamily="2" charset="2"/>
              <a:buChar char="•"/>
              <a:defRPr sz="1200"/>
            </a:lvl1pPr>
          </a:lstStyle>
          <a:p>
            <a:pPr>
              <a:defRPr/>
            </a:pPr>
            <a:fld id="{252012FB-066F-4914-A382-3C66BAD226EF}" type="slidenum">
              <a:rPr lang="en-NZ"/>
              <a:pPr>
                <a:defRPr/>
              </a:pPr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787505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2919356" cy="493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97" tIns="47449" rIns="94897" bIns="47449" numCol="1" anchor="t" anchorCtr="0" compatLnSpc="1">
            <a:prstTxWarp prst="textNoShape">
              <a:avLst/>
            </a:prstTxWarp>
          </a:bodyPr>
          <a:lstStyle>
            <a:lvl1pPr defTabSz="876448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839" y="2"/>
            <a:ext cx="2919356" cy="493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97" tIns="47449" rIns="94897" bIns="47449" numCol="1" anchor="t" anchorCtr="0" compatLnSpc="1">
            <a:prstTxWarp prst="textNoShape">
              <a:avLst/>
            </a:prstTxWarp>
          </a:bodyPr>
          <a:lstStyle>
            <a:lvl1pPr algn="r" defTabSz="876448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85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8188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7133"/>
            <a:ext cx="5388610" cy="4439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97" tIns="47449" rIns="94897" bIns="474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371105"/>
            <a:ext cx="2919356" cy="493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97" tIns="47449" rIns="94897" bIns="47449" numCol="1" anchor="b" anchorCtr="0" compatLnSpc="1">
            <a:prstTxWarp prst="textNoShape">
              <a:avLst/>
            </a:prstTxWarp>
          </a:bodyPr>
          <a:lstStyle>
            <a:lvl1pPr defTabSz="876448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839" y="9371105"/>
            <a:ext cx="2919356" cy="493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97" tIns="47449" rIns="94897" bIns="47449" numCol="1" anchor="b" anchorCtr="0" compatLnSpc="1">
            <a:prstTxWarp prst="textNoShape">
              <a:avLst/>
            </a:prstTxWarp>
          </a:bodyPr>
          <a:lstStyle>
            <a:lvl1pPr algn="r" defTabSz="876448">
              <a:defRPr sz="1200"/>
            </a:lvl1pPr>
          </a:lstStyle>
          <a:p>
            <a:pPr>
              <a:defRPr/>
            </a:pPr>
            <a:fld id="{DBE93594-2CAC-46CD-8FAA-7D377AA9474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2624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E93594-2CAC-46CD-8FAA-7D377AA9474A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9987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No</a:t>
            </a:r>
            <a:r>
              <a:rPr lang="en-NZ" baseline="0" dirty="0" smtClean="0"/>
              <a:t> work is ever in a vacuum, and neither was this. HiAP especially is not, and HiAP specifically attempts to build a strong underpinning governance and framework. Here are a few (not all) key aspects…</a:t>
            </a:r>
            <a:endParaRPr lang="en-NZ" dirty="0" smtClean="0"/>
          </a:p>
          <a:p>
            <a:endParaRPr lang="en-NZ" dirty="0" smtClean="0"/>
          </a:p>
          <a:p>
            <a:r>
              <a:rPr lang="en-NZ" dirty="0" smtClean="0"/>
              <a:t>‘30 year plan for Adelaide’ developed by government of South Australia – with transit oriented developments a key way to move from fringe-development to infill.</a:t>
            </a:r>
          </a:p>
          <a:p>
            <a:r>
              <a:rPr lang="en-NZ" dirty="0" smtClean="0"/>
              <a:t>“</a:t>
            </a:r>
            <a:r>
              <a:rPr lang="en-NZ" i="1" dirty="0" smtClean="0"/>
              <a:t>To create more walkable neighbourhoods, develop higher density areas of good practice, sustainable urban design, and create a network of open space precincts for people to use.</a:t>
            </a:r>
            <a:r>
              <a:rPr lang="en-NZ" dirty="0" smtClean="0"/>
              <a:t>”</a:t>
            </a:r>
          </a:p>
          <a:p>
            <a:endParaRPr lang="en-NZ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100" b="1" i="1" dirty="0"/>
              <a:t>What is a Development Plan?</a:t>
            </a:r>
            <a:endParaRPr lang="en-US" altLang="en-US" sz="1100" dirty="0"/>
          </a:p>
          <a:p>
            <a:pPr>
              <a:lnSpc>
                <a:spcPct val="80000"/>
              </a:lnSpc>
            </a:pPr>
            <a:r>
              <a:rPr lang="en-US" altLang="en-US" sz="1100" dirty="0"/>
              <a:t>Across South Australia, each Council is required to maintain a Development Plan - a legally binding document that sets out the guidelines for development in the Council area. This is the primary document that contains the City's planning vision and policies.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100" b="1" i="1" dirty="0"/>
              <a:t>What is a Development Plan Amendments (DPA)?</a:t>
            </a:r>
            <a:endParaRPr lang="en-US" altLang="en-US" sz="1100" dirty="0"/>
          </a:p>
          <a:p>
            <a:pPr>
              <a:lnSpc>
                <a:spcPct val="80000"/>
              </a:lnSpc>
            </a:pPr>
            <a:r>
              <a:rPr lang="en-US" altLang="en-US" sz="1100" dirty="0"/>
              <a:t>A DPA enables Council to provide enough land for future use, respond to changing development and population patterns and reflect State Government objectives for future development. </a:t>
            </a:r>
          </a:p>
          <a:p>
            <a:pPr>
              <a:lnSpc>
                <a:spcPct val="80000"/>
              </a:lnSpc>
            </a:pPr>
            <a:r>
              <a:rPr lang="en-US" altLang="en-US" sz="1100" dirty="0"/>
              <a:t>It consists of an explanation of the proposed changes to the existing Development Plan as well as the research that underpins these proposed changes. The process associated with each DPA includes a number of checks and balances, including a public consultation period; an informal information session; an official, formal public hearing; and consultation with other government agencies.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E93594-2CAC-46CD-8FAA-7D377AA9474A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7320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Falling out of the framework</a:t>
            </a:r>
            <a:r>
              <a:rPr lang="en-NZ" baseline="0" dirty="0" smtClean="0"/>
              <a:t> was a number of planned actions, just one of which was a multi agency programme of work around TODs. TODs were highlighted as important in the 30 year plan, and of course had been highlighted by </a:t>
            </a:r>
            <a:r>
              <a:rPr lang="en-NZ" baseline="0" dirty="0" err="1" smtClean="0"/>
              <a:t>Illona</a:t>
            </a:r>
            <a:r>
              <a:rPr lang="en-NZ" baseline="0" dirty="0" smtClean="0"/>
              <a:t> </a:t>
            </a:r>
            <a:r>
              <a:rPr lang="en-NZ" baseline="0" dirty="0" err="1" smtClean="0"/>
              <a:t>Kickbusch</a:t>
            </a:r>
            <a:r>
              <a:rPr lang="en-NZ" baseline="0" dirty="0" smtClean="0"/>
              <a:t> as a key area worthy of collaboration due to the number of determinants of health affected.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E93594-2CAC-46CD-8FAA-7D377AA9474A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678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Coming down another level – SA</a:t>
            </a:r>
            <a:r>
              <a:rPr lang="en-NZ" baseline="0" dirty="0" smtClean="0"/>
              <a:t> Health and other partners began looking for TODs to apply the principles that’d been developed, but tying into existing structures and processes…..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E93594-2CAC-46CD-8FAA-7D377AA9474A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513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59" y="4686499"/>
            <a:ext cx="5387647" cy="44398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59" y="4686499"/>
            <a:ext cx="5387647" cy="44398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966" tIns="47484" rIns="94966" bIns="47484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59" y="4686499"/>
            <a:ext cx="5387647" cy="44398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59" y="4686499"/>
            <a:ext cx="5387647" cy="44398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e.g. quality of residential development, not just density.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59" y="4686499"/>
            <a:ext cx="5387647" cy="44398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9"/>
          <p:cNvSpPr txBox="1">
            <a:spLocks noChangeArrowheads="1"/>
          </p:cNvSpPr>
          <p:nvPr userDrawn="1"/>
        </p:nvSpPr>
        <p:spPr bwMode="auto">
          <a:xfrm>
            <a:off x="250825" y="4797425"/>
            <a:ext cx="5834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3200" dirty="0">
              <a:solidFill>
                <a:srgbClr val="0F4E96"/>
              </a:solidFill>
              <a:latin typeface="Times New Roman" pitchFamily="18" charset="0"/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 userDrawn="1"/>
        </p:nvSpPr>
        <p:spPr bwMode="auto">
          <a:xfrm>
            <a:off x="250825" y="4797425"/>
            <a:ext cx="58340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 dirty="0">
              <a:solidFill>
                <a:srgbClr val="0F4E96"/>
              </a:solidFill>
              <a:latin typeface="Times New Roman" pitchFamily="18" charset="0"/>
            </a:endParaRPr>
          </a:p>
        </p:txBody>
      </p:sp>
      <p:pic>
        <p:nvPicPr>
          <p:cNvPr id="5" name="Picture 4" descr="WN-SS PP Intro Convenor Slide 15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745" y="154639"/>
            <a:ext cx="8726012" cy="6543587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1196076" y="6069721"/>
            <a:ext cx="5078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600" dirty="0" smtClean="0">
                <a:solidFill>
                  <a:srgbClr val="0070C0"/>
                </a:solidFill>
                <a:latin typeface="Open Sans Light"/>
                <a:cs typeface="Open Sans Light"/>
              </a:rPr>
              <a:t>otago.ac.nz/uowsummerschool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en Sans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FF4AC-F6A7-4059-A554-9883295A2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0"/>
            <a:ext cx="2051050" cy="6597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0"/>
            <a:ext cx="6003925" cy="6597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FF4AC-F6A7-4059-A554-9883295A2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050" y="0"/>
            <a:ext cx="6624638" cy="955675"/>
          </a:xfrm>
        </p:spPr>
        <p:txBody>
          <a:bodyPr/>
          <a:lstStyle>
            <a:lvl1pPr>
              <a:defRPr>
                <a:latin typeface="Open Sans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196975"/>
            <a:ext cx="8207375" cy="26241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313" y="3973513"/>
            <a:ext cx="8207375" cy="26241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FF4AC-F6A7-4059-A554-9883295A2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050" y="0"/>
            <a:ext cx="6624638" cy="955675"/>
          </a:xfrm>
        </p:spPr>
        <p:txBody>
          <a:bodyPr/>
          <a:lstStyle>
            <a:lvl1pPr>
              <a:defRPr>
                <a:latin typeface="Open Sans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8313" y="1196975"/>
            <a:ext cx="4027487" cy="5400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27488" cy="5400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FF4AC-F6A7-4059-A554-9883295A2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4050" y="50800"/>
            <a:ext cx="6624638" cy="955675"/>
          </a:xfrm>
        </p:spPr>
        <p:txBody>
          <a:bodyPr/>
          <a:lstStyle>
            <a:lvl1pPr>
              <a:defRPr sz="4000">
                <a:latin typeface="Open Sans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FF4AC-F6A7-4059-A554-9883295A2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FF4AC-F6A7-4059-A554-9883295A2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196975"/>
            <a:ext cx="4027487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27488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FF4AC-F6A7-4059-A554-9883295A2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0" y="0"/>
            <a:ext cx="7213600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FF4AC-F6A7-4059-A554-9883295A2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FF4AC-F6A7-4059-A554-9883295A2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FF4AC-F6A7-4059-A554-9883295A2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0"/>
            <a:ext cx="6807200" cy="1066800"/>
          </a:xfrm>
        </p:spPr>
        <p:txBody>
          <a:bodyPr anchor="ctr"/>
          <a:lstStyle>
            <a:lvl1pPr algn="l">
              <a:defRPr sz="4000" b="0">
                <a:latin typeface="Open Sans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60500"/>
            <a:ext cx="5111750" cy="4665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FF4AC-F6A7-4059-A554-9883295A2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FF4AC-F6A7-4059-A554-9883295A2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1619250" y="0"/>
            <a:ext cx="7524750" cy="1057275"/>
          </a:xfrm>
          <a:prstGeom prst="rect">
            <a:avLst/>
          </a:prstGeom>
          <a:gradFill rotWithShape="0">
            <a:gsLst>
              <a:gs pos="0">
                <a:srgbClr val="FEC20F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80384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1885950" y="50800"/>
            <a:ext cx="6624638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80384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96975"/>
            <a:ext cx="820737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pic>
        <p:nvPicPr>
          <p:cNvPr id="803845" name="Picture 5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1619250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FF4AC-F6A7-4059-A554-9883295A2B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6" r:id="rId2"/>
    <p:sldLayoutId id="2147483665" r:id="rId3"/>
    <p:sldLayoutId id="2147483664" r:id="rId4"/>
    <p:sldLayoutId id="2147483663" r:id="rId5"/>
    <p:sldLayoutId id="2147483662" r:id="rId6"/>
    <p:sldLayoutId id="2147483661" r:id="rId7"/>
    <p:sldLayoutId id="2147483660" r:id="rId8"/>
    <p:sldLayoutId id="2147483659" r:id="rId9"/>
    <p:sldLayoutId id="2147483658" r:id="rId10"/>
    <p:sldLayoutId id="2147483657" r:id="rId11"/>
    <p:sldLayoutId id="2147483656" r:id="rId12"/>
    <p:sldLayoutId id="2147483655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0" i="0" baseline="0">
          <a:solidFill>
            <a:schemeClr val="tx1"/>
          </a:solidFill>
          <a:latin typeface="Open Sans Ligh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E4D96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E4D96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E4D96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E4D96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E4D96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E4D96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E4D96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E4D96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Tx/>
        <a:buSzPct val="75000"/>
        <a:buFont typeface="Arial" panose="020B0604020202020204" pitchFamily="34" charset="0"/>
        <a:buChar char="•"/>
        <a:defRPr sz="3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Tx/>
        <a:buSzPct val="80000"/>
        <a:buFont typeface="Calibri" panose="020F0502020204030204" pitchFamily="34" charset="0"/>
        <a:buChar char="-"/>
        <a:defRPr sz="2800">
          <a:solidFill>
            <a:schemeClr val="tx1"/>
          </a:solidFill>
          <a:latin typeface="Calibri" panose="020F050202020403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Tx/>
        <a:buSzPct val="65000"/>
        <a:buFont typeface="Arial" panose="020B0604020202020204" pitchFamily="34" charset="0"/>
        <a:buChar char="•"/>
        <a:defRPr sz="2400">
          <a:solidFill>
            <a:schemeClr val="tx1"/>
          </a:solidFill>
          <a:latin typeface="Calibri" panose="020F050202020403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Tx/>
        <a:buSzPct val="70000"/>
        <a:buFont typeface="Calibri" panose="020F0502020204030204" pitchFamily="34" charset="0"/>
        <a:buChar char="-"/>
        <a:defRPr sz="2000">
          <a:solidFill>
            <a:schemeClr val="tx1"/>
          </a:solidFill>
          <a:latin typeface="Calibri" panose="020F050202020403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Tx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E4D9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E4D9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E4D9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E4D9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68400" y="2489200"/>
            <a:ext cx="65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 b="1" dirty="0" smtClean="0"/>
              <a:t>5b. Case </a:t>
            </a:r>
            <a:r>
              <a:rPr lang="en-US" altLang="en-US" sz="2400" b="1" dirty="0"/>
              <a:t>study of HiAP </a:t>
            </a:r>
            <a:r>
              <a:rPr lang="en-US" altLang="en-US" sz="2400" b="1" dirty="0" err="1"/>
              <a:t>intersectoral</a:t>
            </a:r>
            <a:r>
              <a:rPr lang="en-US" altLang="en-US" sz="2400" b="1" dirty="0"/>
              <a:t> action:</a:t>
            </a:r>
            <a:br>
              <a:rPr lang="en-US" altLang="en-US" sz="2400" b="1" dirty="0"/>
            </a:br>
            <a:r>
              <a:rPr lang="en-US" altLang="en-US" sz="2400" b="1" dirty="0"/>
              <a:t>City of Marion, Adelaide.</a:t>
            </a:r>
            <a:endParaRPr lang="en-US" sz="2400" dirty="0">
              <a:latin typeface="Open Sans Ligh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68400" y="3911600"/>
            <a:ext cx="5829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>
                <a:latin typeface="Open Sans Light"/>
              </a:rPr>
              <a:t>Robert Quigley, </a:t>
            </a:r>
          </a:p>
          <a:p>
            <a:r>
              <a:rPr lang="en-NZ" sz="2400" dirty="0" smtClean="0">
                <a:latin typeface="Open Sans Light"/>
              </a:rPr>
              <a:t>Director, Quigley &amp; Watts Ltd</a:t>
            </a:r>
            <a:endParaRPr lang="en-US" sz="2400" dirty="0">
              <a:latin typeface="Open Sans Ligh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300" y="317500"/>
            <a:ext cx="5829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solidFill>
                  <a:srgbClr val="0070C0"/>
                </a:solidFill>
                <a:latin typeface="Open Sans Light"/>
              </a:rPr>
              <a:t>Health in All Policies</a:t>
            </a:r>
            <a:endParaRPr lang="en-US" dirty="0">
              <a:solidFill>
                <a:srgbClr val="0070C0"/>
              </a:solidFill>
              <a:latin typeface="Open Sans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Support factors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GB" altLang="en-US" sz="2400" dirty="0" smtClean="0"/>
              <a:t>At the assessment-level, four supporting aspects were required:</a:t>
            </a:r>
          </a:p>
          <a:p>
            <a:pPr marL="609600" indent="-609600">
              <a:lnSpc>
                <a:spcPct val="90000"/>
              </a:lnSpc>
            </a:pPr>
            <a:r>
              <a:rPr lang="en-GB" altLang="en-US" sz="2400" dirty="0" smtClean="0"/>
              <a:t>A set of principles against which the proposal could be assessed, in this case the Principles for a Healthy Transit-Oriented Development (already available).</a:t>
            </a:r>
          </a:p>
          <a:p>
            <a:pPr marL="609600" indent="-609600">
              <a:lnSpc>
                <a:spcPct val="90000"/>
              </a:lnSpc>
            </a:pPr>
            <a:r>
              <a:rPr lang="en-GB" altLang="en-US" sz="2400" dirty="0" smtClean="0"/>
              <a:t>A thorough understanding about the proposal being assessed, in this case the Castle Plaza Development Plan Amendment (provided by the participants).</a:t>
            </a:r>
          </a:p>
          <a:p>
            <a:pPr marL="609600" indent="-609600">
              <a:lnSpc>
                <a:spcPct val="90000"/>
              </a:lnSpc>
            </a:pPr>
            <a:r>
              <a:rPr lang="en-GB" altLang="en-US" sz="2400" dirty="0" smtClean="0"/>
              <a:t>A thorough understanding of the decision-making process, to tie into, and so that recommendations for change could be useful (provided by the participants).</a:t>
            </a:r>
          </a:p>
          <a:p>
            <a:pPr marL="609600" indent="-609600">
              <a:lnSpc>
                <a:spcPct val="90000"/>
              </a:lnSpc>
            </a:pPr>
            <a:r>
              <a:rPr lang="en-GB" altLang="en-US" sz="2400" dirty="0" smtClean="0"/>
              <a:t>Excellent working relationships between the key stakeholders.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37143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3200" dirty="0" smtClean="0"/>
              <a:t>Questions for you:</a:t>
            </a:r>
            <a:endParaRPr lang="en-NZ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Which determinants of health might be able to be covered in such an assessment?</a:t>
            </a:r>
          </a:p>
          <a:p>
            <a:r>
              <a:rPr lang="en-NZ" altLang="en-US" dirty="0" smtClean="0"/>
              <a:t>Who might be involved in the assessment process – which stakeholders?</a:t>
            </a:r>
            <a:endParaRPr lang="en-US" altLang="en-US" dirty="0"/>
          </a:p>
          <a:p>
            <a:endParaRPr lang="en-NZ" dirty="0" smtClean="0"/>
          </a:p>
          <a:p>
            <a:pPr marL="0" indent="0">
              <a:buNone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FF4AC-F6A7-4059-A554-9883295A2BE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42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3200" dirty="0" smtClean="0"/>
              <a:t>1. Establish the need and priorities for HiAP</a:t>
            </a:r>
            <a:endParaRPr lang="en-NZ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NZ" dirty="0" smtClean="0"/>
              <a:t>The groundwork and relationships for </a:t>
            </a:r>
            <a:r>
              <a:rPr lang="en-NZ" dirty="0" err="1" smtClean="0"/>
              <a:t>intersectoral</a:t>
            </a:r>
            <a:r>
              <a:rPr lang="en-NZ" dirty="0" smtClean="0"/>
              <a:t> action had been laid for quite some time, including:</a:t>
            </a:r>
          </a:p>
          <a:p>
            <a:r>
              <a:rPr lang="en-NZ" dirty="0" smtClean="0"/>
              <a:t>SA Strategic Plan</a:t>
            </a:r>
          </a:p>
          <a:p>
            <a:r>
              <a:rPr lang="en-NZ" dirty="0" smtClean="0"/>
              <a:t>SA Government adopts HiAP approach after </a:t>
            </a:r>
            <a:r>
              <a:rPr lang="en-NZ" dirty="0" err="1" smtClean="0"/>
              <a:t>Illona</a:t>
            </a:r>
            <a:r>
              <a:rPr lang="en-NZ" dirty="0" smtClean="0"/>
              <a:t> </a:t>
            </a:r>
            <a:r>
              <a:rPr lang="en-NZ" dirty="0" err="1" smtClean="0"/>
              <a:t>Kickbusch</a:t>
            </a:r>
            <a:r>
              <a:rPr lang="en-NZ" dirty="0" smtClean="0"/>
              <a:t> ‘2007 Thinker in Residence’</a:t>
            </a:r>
          </a:p>
          <a:p>
            <a:r>
              <a:rPr lang="en-NZ" dirty="0" smtClean="0"/>
              <a:t>HiAP unit at SA Health</a:t>
            </a:r>
          </a:p>
          <a:p>
            <a:r>
              <a:rPr lang="en-NZ" dirty="0" smtClean="0"/>
              <a:t>30 Year Plan for Adelaide for ‘</a:t>
            </a:r>
            <a:r>
              <a:rPr lang="en-NZ" i="1" dirty="0" smtClean="0"/>
              <a:t>higher density areas of good practice</a:t>
            </a:r>
            <a:r>
              <a:rPr lang="en-NZ" dirty="0" smtClean="0"/>
              <a:t>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FF4AC-F6A7-4059-A554-9883295A2B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2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3200" dirty="0" smtClean="0"/>
              <a:t>2. Frame planned action</a:t>
            </a:r>
            <a:endParaRPr lang="en-NZ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/>
              <a:t>Collaborative development of ‘Healthy Transit Oriented Developments (TOD) Principles</a:t>
            </a:r>
            <a:r>
              <a:rPr lang="en-NZ" dirty="0" smtClean="0"/>
              <a:t>’ by the:</a:t>
            </a:r>
          </a:p>
          <a:p>
            <a:pPr lvl="1"/>
            <a:r>
              <a:rPr lang="en-NZ" dirty="0" smtClean="0"/>
              <a:t>Department </a:t>
            </a:r>
            <a:r>
              <a:rPr lang="en-NZ" dirty="0"/>
              <a:t>of </a:t>
            </a:r>
            <a:r>
              <a:rPr lang="en-NZ" dirty="0" smtClean="0"/>
              <a:t>Health</a:t>
            </a:r>
          </a:p>
          <a:p>
            <a:pPr lvl="1"/>
            <a:r>
              <a:rPr lang="en-NZ" dirty="0" smtClean="0"/>
              <a:t>Department </a:t>
            </a:r>
            <a:r>
              <a:rPr lang="en-NZ" dirty="0"/>
              <a:t>of Planning and Local </a:t>
            </a:r>
            <a:r>
              <a:rPr lang="en-NZ" dirty="0" smtClean="0"/>
              <a:t>Government</a:t>
            </a:r>
          </a:p>
          <a:p>
            <a:pPr lvl="1"/>
            <a:r>
              <a:rPr lang="en-NZ" dirty="0" smtClean="0"/>
              <a:t>Department </a:t>
            </a:r>
            <a:r>
              <a:rPr lang="en-NZ" dirty="0"/>
              <a:t>for Transport, Energy and </a:t>
            </a:r>
            <a:r>
              <a:rPr lang="en-NZ" dirty="0" smtClean="0"/>
              <a:t>Infrastructure</a:t>
            </a:r>
          </a:p>
          <a:p>
            <a:pPr lvl="1"/>
            <a:r>
              <a:rPr lang="en-NZ" dirty="0" smtClean="0"/>
              <a:t>Land </a:t>
            </a:r>
            <a:r>
              <a:rPr lang="en-NZ" dirty="0"/>
              <a:t>Management Corporation. </a:t>
            </a:r>
          </a:p>
          <a:p>
            <a:pPr lvl="1"/>
            <a:endParaRPr lang="en-NZ" dirty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FF4AC-F6A7-4059-A554-9883295A2BE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9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3200" dirty="0"/>
              <a:t>3. Identify supportive structures and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NZ" dirty="0"/>
              <a:t>A</a:t>
            </a:r>
            <a:r>
              <a:rPr lang="en-NZ" dirty="0" smtClean="0"/>
              <a:t>n upcoming (mandatory) </a:t>
            </a:r>
            <a:r>
              <a:rPr lang="en-NZ" dirty="0"/>
              <a:t>Development Plan Amendment for the Castle Plaza site, overseen by Marion City Council was highlighted as a space to work </a:t>
            </a:r>
            <a:r>
              <a:rPr lang="en-NZ" dirty="0" smtClean="0"/>
              <a:t>together to try out the Healthy Principles</a:t>
            </a:r>
            <a:endParaRPr lang="en-NZ" dirty="0"/>
          </a:p>
          <a:p>
            <a:r>
              <a:rPr lang="en-NZ" dirty="0"/>
              <a:t>Planning </a:t>
            </a:r>
            <a:r>
              <a:rPr lang="en-NZ" dirty="0" smtClean="0"/>
              <a:t>for this level of the collaboration included:</a:t>
            </a:r>
          </a:p>
          <a:p>
            <a:pPr lvl="1"/>
            <a:r>
              <a:rPr lang="en-NZ" dirty="0" smtClean="0"/>
              <a:t> who was the lead agency (Marion City Council)</a:t>
            </a:r>
          </a:p>
          <a:p>
            <a:pPr lvl="1"/>
            <a:r>
              <a:rPr lang="en-NZ" dirty="0" smtClean="0"/>
              <a:t>support from whom (four government departments and financier)</a:t>
            </a:r>
          </a:p>
          <a:p>
            <a:pPr lvl="1"/>
            <a:r>
              <a:rPr lang="en-NZ" dirty="0" smtClean="0"/>
              <a:t>resources </a:t>
            </a:r>
            <a:r>
              <a:rPr lang="en-NZ" dirty="0"/>
              <a:t>needed </a:t>
            </a:r>
            <a:r>
              <a:rPr lang="en-NZ" dirty="0" smtClean="0"/>
              <a:t>to do the work (added in a contractor).</a:t>
            </a:r>
            <a:endParaRPr lang="en-NZ" dirty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FF4AC-F6A7-4059-A554-9883295A2BE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6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3200" dirty="0" smtClean="0"/>
              <a:t>4. Facilitate assessment and engagement</a:t>
            </a:r>
            <a:endParaRPr lang="en-NZ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 smtClean="0"/>
              <a:t>The health impacts were assessed for the Castle Plaza Development using an innovative health and wellbeing assessment.</a:t>
            </a:r>
          </a:p>
          <a:p>
            <a:r>
              <a:rPr lang="en-NZ" dirty="0" smtClean="0"/>
              <a:t>The assessment was attached to the Development Plan Amendment process.</a:t>
            </a:r>
          </a:p>
          <a:p>
            <a:r>
              <a:rPr lang="en-NZ" dirty="0" smtClean="0"/>
              <a:t>Key stakeholders were engaged in the development of the assessment. They scored their own plan against the assessment tool, and developed their own recommendations</a:t>
            </a:r>
          </a:p>
          <a:p>
            <a:r>
              <a:rPr lang="en-US" altLang="en-US" dirty="0"/>
              <a:t>Process is important – everybody bought into the results.</a:t>
            </a:r>
          </a:p>
          <a:p>
            <a:endParaRPr lang="en-NZ" dirty="0" smtClean="0"/>
          </a:p>
          <a:p>
            <a:pPr marL="0" indent="0">
              <a:buNone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FF4AC-F6A7-4059-A554-9883295A2BE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32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1788"/>
            <a:ext cx="9144000" cy="629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Line 5"/>
          <p:cNvSpPr>
            <a:spLocks noChangeShapeType="1"/>
          </p:cNvSpPr>
          <p:nvPr/>
        </p:nvSpPr>
        <p:spPr bwMode="auto">
          <a:xfrm flipV="1">
            <a:off x="3995738" y="836613"/>
            <a:ext cx="1871662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 flipH="1">
            <a:off x="3059113" y="981075"/>
            <a:ext cx="936625" cy="2303463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 flipV="1">
            <a:off x="3059113" y="3213100"/>
            <a:ext cx="1152525" cy="71438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211638" y="3213100"/>
            <a:ext cx="576262" cy="2879725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V="1">
            <a:off x="4787900" y="6021388"/>
            <a:ext cx="1439863" cy="71437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 flipV="1">
            <a:off x="5940425" y="836613"/>
            <a:ext cx="287338" cy="5184775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H="1">
            <a:off x="3995738" y="836613"/>
            <a:ext cx="1944687" cy="144462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4963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600" smtClean="0"/>
              <a:t>The determinants covered were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3467100" cy="1468438"/>
          </a:xfrm>
          <a:solidFill>
            <a:srgbClr val="FF0000"/>
          </a:solidFill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smtClean="0">
                <a:solidFill>
                  <a:srgbClr val="000000"/>
                </a:solidFill>
              </a:rPr>
              <a:t>Employment and workplace access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smtClean="0">
                <a:solidFill>
                  <a:srgbClr val="000000"/>
                </a:solidFill>
              </a:rPr>
              <a:t>Healthy environment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4932363" y="1628775"/>
            <a:ext cx="3467100" cy="14398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altLang="en-US" sz="2400">
                <a:solidFill>
                  <a:srgbClr val="000000"/>
                </a:solidFill>
                <a:latin typeface="Tahoma" pitchFamily="34" charset="0"/>
              </a:rPr>
              <a:t>Accessible public transport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altLang="en-US" sz="2400">
                <a:solidFill>
                  <a:srgbClr val="000000"/>
                </a:solidFill>
                <a:latin typeface="Tahoma" pitchFamily="34" charset="0"/>
              </a:rPr>
              <a:t>Climate change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altLang="en-US" sz="2400">
                <a:solidFill>
                  <a:srgbClr val="000000"/>
                </a:solidFill>
                <a:latin typeface="Tahoma" pitchFamily="34" charset="0"/>
              </a:rPr>
              <a:t>Access to healthy food</a:t>
            </a:r>
          </a:p>
        </p:txBody>
      </p:sp>
      <p:sp>
        <p:nvSpPr>
          <p:cNvPr id="10245" name="Rectangle 3"/>
          <p:cNvSpPr>
            <a:spLocks noChangeArrowheads="1"/>
          </p:cNvSpPr>
          <p:nvPr/>
        </p:nvSpPr>
        <p:spPr bwMode="auto">
          <a:xfrm>
            <a:off x="395288" y="4005263"/>
            <a:ext cx="3527425" cy="17732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altLang="en-US" sz="2400">
                <a:solidFill>
                  <a:schemeClr val="bg1"/>
                </a:solidFill>
                <a:latin typeface="Tahoma" pitchFamily="34" charset="0"/>
              </a:rPr>
              <a:t>Physical activity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altLang="en-US" sz="2400">
                <a:solidFill>
                  <a:schemeClr val="bg1"/>
                </a:solidFill>
                <a:latin typeface="Tahoma" pitchFamily="34" charset="0"/>
              </a:rPr>
              <a:t>Sustainability and vibrancy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altLang="en-US" sz="2400">
                <a:solidFill>
                  <a:schemeClr val="bg1"/>
                </a:solidFill>
                <a:latin typeface="Tahoma" pitchFamily="34" charset="0"/>
              </a:rPr>
              <a:t>Mental health and wellbeing</a:t>
            </a:r>
          </a:p>
        </p:txBody>
      </p:sp>
      <p:sp>
        <p:nvSpPr>
          <p:cNvPr id="10246" name="Rectangle 3"/>
          <p:cNvSpPr>
            <a:spLocks noChangeArrowheads="1"/>
          </p:cNvSpPr>
          <p:nvPr/>
        </p:nvSpPr>
        <p:spPr bwMode="auto">
          <a:xfrm>
            <a:off x="4992688" y="4005263"/>
            <a:ext cx="3467100" cy="1728787"/>
          </a:xfrm>
          <a:prstGeom prst="rect">
            <a:avLst/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altLang="en-US" sz="2400">
                <a:solidFill>
                  <a:srgbClr val="000000"/>
                </a:solidFill>
                <a:latin typeface="Tahoma" pitchFamily="34" charset="0"/>
              </a:rPr>
              <a:t>Social inclusion and cohesion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altLang="en-US" sz="2400">
                <a:solidFill>
                  <a:srgbClr val="000000"/>
                </a:solidFill>
                <a:latin typeface="Tahoma" pitchFamily="34" charset="0"/>
              </a:rPr>
              <a:t>Sense of place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altLang="en-US" sz="2400">
                <a:solidFill>
                  <a:srgbClr val="000000"/>
                </a:solidFill>
                <a:latin typeface="Tahoma" pitchFamily="34" charset="0"/>
              </a:rPr>
              <a:t>Biodiversity</a:t>
            </a:r>
          </a:p>
        </p:txBody>
      </p:sp>
    </p:spTree>
    <p:extLst>
      <p:ext uri="{BB962C8B-B14F-4D97-AF65-F5344CB8AC3E}">
        <p14:creationId xmlns:p14="http://schemas.microsoft.com/office/powerpoint/2010/main" val="116334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en-US" altLang="en-US" smtClean="0"/>
          </a:p>
        </p:txBody>
      </p:sp>
      <p:graphicFrame>
        <p:nvGraphicFramePr>
          <p:cNvPr id="12291" name="Object 3"/>
          <p:cNvGraphicFramePr>
            <a:graphicFrameLocks noGrp="1" noChangeAspect="1"/>
          </p:cNvGraphicFramePr>
          <p:nvPr>
            <p:ph idx="4294967295"/>
          </p:nvPr>
        </p:nvGraphicFramePr>
        <p:xfrm>
          <a:off x="-252413" y="0"/>
          <a:ext cx="9828213" cy="693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Chart" r:id="rId4" imgW="7096049" imgH="5010302" progId="Excel.Chart.8">
                  <p:embed/>
                </p:oleObj>
              </mc:Choice>
              <mc:Fallback>
                <p:oleObj name="Chart" r:id="rId4" imgW="7096049" imgH="5010302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52413" y="0"/>
                        <a:ext cx="9828213" cy="693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826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Results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2400" dirty="0" smtClean="0"/>
              <a:t>48 changes suggested overall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 smtClean="0"/>
              <a:t>All changes have been made to the final DPA.</a:t>
            </a:r>
          </a:p>
        </p:txBody>
      </p:sp>
    </p:spTree>
    <p:extLst>
      <p:ext uri="{BB962C8B-B14F-4D97-AF65-F5344CB8AC3E}">
        <p14:creationId xmlns:p14="http://schemas.microsoft.com/office/powerpoint/2010/main" val="10399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SS template 2015 - Course overview slides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Char char="•"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Char char="•"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A6C973A15EBF4987576045D572D064" ma:contentTypeVersion="0" ma:contentTypeDescription="Create a new document." ma:contentTypeScope="" ma:versionID="4949d9522351240d84bbb7b5299a621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D0D3CA-7950-4575-A114-1AB88F8D3A43}"/>
</file>

<file path=customXml/itemProps2.xml><?xml version="1.0" encoding="utf-8"?>
<ds:datastoreItem xmlns:ds="http://schemas.openxmlformats.org/officeDocument/2006/customXml" ds:itemID="{280DC2F6-0BA3-45C3-B032-DE59C7147FFE}"/>
</file>

<file path=customXml/itemProps3.xml><?xml version="1.0" encoding="utf-8"?>
<ds:datastoreItem xmlns:ds="http://schemas.openxmlformats.org/officeDocument/2006/customXml" ds:itemID="{EA95CACD-4004-42C5-A353-A7984F70FBD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</TotalTime>
  <Words>823</Words>
  <Application>Microsoft Office PowerPoint</Application>
  <PresentationFormat>On-screen Show (4:3)</PresentationFormat>
  <Paragraphs>74</Paragraphs>
  <Slides>11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PHSS template 2015 - Course overview slides</vt:lpstr>
      <vt:lpstr>Chart</vt:lpstr>
      <vt:lpstr>PowerPoint Presentation</vt:lpstr>
      <vt:lpstr>1. Establish the need and priorities for HiAP</vt:lpstr>
      <vt:lpstr>2. Frame planned action</vt:lpstr>
      <vt:lpstr>3. Identify supportive structures and processes</vt:lpstr>
      <vt:lpstr>4. Facilitate assessment and engagement</vt:lpstr>
      <vt:lpstr>PowerPoint Presentation</vt:lpstr>
      <vt:lpstr>The determinants covered were</vt:lpstr>
      <vt:lpstr>PowerPoint Presentation</vt:lpstr>
      <vt:lpstr>Results</vt:lpstr>
      <vt:lpstr>Support factors</vt:lpstr>
      <vt:lpstr>Questions for you: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5 - Case study of HiAP intersectoral action - City of Marion, Adelaide</dc:title>
  <dc:creator>Glen</dc:creator>
  <cp:lastModifiedBy>Louise Signal</cp:lastModifiedBy>
  <cp:revision>21</cp:revision>
  <cp:lastPrinted>2016-02-13T07:53:30Z</cp:lastPrinted>
  <dcterms:created xsi:type="dcterms:W3CDTF">2015-01-20T08:19:04Z</dcterms:created>
  <dcterms:modified xsi:type="dcterms:W3CDTF">2016-02-13T07:53:41Z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  <property fmtid="{D5CDD505-2E9C-101B-9397-08002B2CF9AE}" pid="3" name="ContentTypeId">
    <vt:lpwstr>0x01010028A6C973A15EBF4987576045D572D064</vt:lpwstr>
  </property>
</Properties>
</file>