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9"/>
  </p:notesMasterIdLst>
  <p:handoutMasterIdLst>
    <p:handoutMasterId r:id="rId20"/>
  </p:handoutMasterIdLst>
  <p:sldIdLst>
    <p:sldId id="489" r:id="rId2"/>
    <p:sldId id="490" r:id="rId3"/>
    <p:sldId id="491" r:id="rId4"/>
    <p:sldId id="492" r:id="rId5"/>
    <p:sldId id="493" r:id="rId6"/>
    <p:sldId id="494" r:id="rId7"/>
    <p:sldId id="495" r:id="rId8"/>
    <p:sldId id="496" r:id="rId9"/>
    <p:sldId id="497" r:id="rId10"/>
    <p:sldId id="498" r:id="rId11"/>
    <p:sldId id="499" r:id="rId12"/>
    <p:sldId id="500" r:id="rId13"/>
    <p:sldId id="501" r:id="rId14"/>
    <p:sldId id="502" r:id="rId15"/>
    <p:sldId id="503" r:id="rId16"/>
    <p:sldId id="504" r:id="rId17"/>
    <p:sldId id="505" r:id="rId18"/>
  </p:sldIdLst>
  <p:sldSz cx="9144000" cy="6858000" type="screen4x3"/>
  <p:notesSz cx="6735763" cy="986631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008080"/>
    <a:srgbClr val="0F4E96"/>
    <a:srgbClr val="0E4D96"/>
    <a:srgbClr val="FF0000"/>
    <a:srgbClr val="FEC20F"/>
    <a:srgbClr val="FFE18B"/>
    <a:srgbClr val="FFFF66"/>
    <a:srgbClr val="DC923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1522" autoAdjust="0"/>
  </p:normalViewPr>
  <p:slideViewPr>
    <p:cSldViewPr snapToGrid="0">
      <p:cViewPr>
        <p:scale>
          <a:sx n="75" d="100"/>
          <a:sy n="75" d="100"/>
        </p:scale>
        <p:origin x="269"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2" d="100"/>
          <a:sy n="62" d="100"/>
        </p:scale>
        <p:origin x="-3402" y="-84"/>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76F950-3480-4DF2-A766-28C409A5E073}" type="doc">
      <dgm:prSet loTypeId="urn:microsoft.com/office/officeart/2005/8/layout/hProcess4" loCatId="process" qsTypeId="urn:microsoft.com/office/officeart/2005/8/quickstyle/simple5" qsCatId="simple" csTypeId="urn:microsoft.com/office/officeart/2005/8/colors/accent1_4" csCatId="accent1" phldr="1"/>
      <dgm:spPr/>
      <dgm:t>
        <a:bodyPr/>
        <a:lstStyle/>
        <a:p>
          <a:endParaRPr lang="en-AU"/>
        </a:p>
      </dgm:t>
    </dgm:pt>
    <dgm:pt modelId="{9FF9F633-49D9-4CB9-A4E2-7DB9BE5EDBA2}">
      <dgm:prSet phldrT="[Text]" custT="1"/>
      <dgm:spPr>
        <a:xfrm>
          <a:off x="2186352" y="256223"/>
          <a:ext cx="983319" cy="456433"/>
        </a:xfrm>
        <a:gradFill rotWithShape="0">
          <a:gsLst>
            <a:gs pos="0">
              <a:srgbClr val="4F81BD">
                <a:shade val="50000"/>
                <a:hueOff val="180719"/>
                <a:satOff val="-3780"/>
                <a:lumOff val="21031"/>
                <a:alphaOff val="0"/>
                <a:shade val="51000"/>
                <a:satMod val="130000"/>
              </a:srgbClr>
            </a:gs>
            <a:gs pos="80000">
              <a:srgbClr val="4F81BD">
                <a:shade val="50000"/>
                <a:hueOff val="180719"/>
                <a:satOff val="-3780"/>
                <a:lumOff val="21031"/>
                <a:alphaOff val="0"/>
                <a:shade val="93000"/>
                <a:satMod val="130000"/>
              </a:srgbClr>
            </a:gs>
            <a:gs pos="100000">
              <a:srgbClr val="4F81BD">
                <a:shade val="50000"/>
                <a:hueOff val="180719"/>
                <a:satOff val="-3780"/>
                <a:lumOff val="21031"/>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AU" sz="1200" b="1" dirty="0">
              <a:solidFill>
                <a:sysClr val="window" lastClr="FFFFFF"/>
              </a:solidFill>
              <a:latin typeface="Calibri"/>
              <a:ea typeface="+mn-ea"/>
              <a:cs typeface="+mn-cs"/>
            </a:rPr>
            <a:t>Increasing our social and community finance infrastructure</a:t>
          </a:r>
        </a:p>
      </dgm:t>
    </dgm:pt>
    <dgm:pt modelId="{FBB1653E-0834-48BD-A469-29BF635B6B0D}" type="parTrans" cxnId="{96452471-9EA0-4C6D-B525-F24B180A286F}">
      <dgm:prSet/>
      <dgm:spPr/>
      <dgm:t>
        <a:bodyPr/>
        <a:lstStyle/>
        <a:p>
          <a:endParaRPr lang="en-AU"/>
        </a:p>
      </dgm:t>
    </dgm:pt>
    <dgm:pt modelId="{78F6278A-3888-4457-A8B5-C713473D7EC0}" type="sibTrans" cxnId="{96452471-9EA0-4C6D-B525-F24B180A286F}">
      <dgm:prSet/>
      <dgm:spPr>
        <a:xfrm>
          <a:off x="2566660" y="62312"/>
          <a:ext cx="1224194" cy="1224194"/>
        </a:xfrm>
        <a:gradFill rotWithShape="0">
          <a:gsLst>
            <a:gs pos="0">
              <a:srgbClr val="4F81BD">
                <a:shade val="90000"/>
                <a:hueOff val="250074"/>
                <a:satOff val="-4618"/>
                <a:lumOff val="21418"/>
                <a:alphaOff val="0"/>
                <a:shade val="51000"/>
                <a:satMod val="130000"/>
              </a:srgbClr>
            </a:gs>
            <a:gs pos="80000">
              <a:srgbClr val="4F81BD">
                <a:shade val="90000"/>
                <a:hueOff val="250074"/>
                <a:satOff val="-4618"/>
                <a:lumOff val="21418"/>
                <a:alphaOff val="0"/>
                <a:shade val="93000"/>
                <a:satMod val="130000"/>
              </a:srgbClr>
            </a:gs>
            <a:gs pos="100000">
              <a:srgbClr val="4F81BD">
                <a:shade val="90000"/>
                <a:hueOff val="250074"/>
                <a:satOff val="-4618"/>
                <a:lumOff val="2141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AU"/>
        </a:p>
      </dgm:t>
    </dgm:pt>
    <dgm:pt modelId="{4774D0CB-8D66-4F87-9519-A9141E9E7E8F}">
      <dgm:prSet phldrT="[Text]" custT="1"/>
      <dgm:spPr>
        <a:xfrm>
          <a:off x="3566635" y="1130812"/>
          <a:ext cx="1042394" cy="449578"/>
        </a:xfrm>
        <a:gradFill rotWithShape="0">
          <a:gsLst>
            <a:gs pos="0">
              <a:srgbClr val="4F81BD">
                <a:shade val="50000"/>
                <a:hueOff val="361437"/>
                <a:satOff val="-7560"/>
                <a:lumOff val="42063"/>
                <a:alphaOff val="0"/>
                <a:shade val="51000"/>
                <a:satMod val="130000"/>
              </a:srgbClr>
            </a:gs>
            <a:gs pos="80000">
              <a:srgbClr val="4F81BD">
                <a:shade val="50000"/>
                <a:hueOff val="361437"/>
                <a:satOff val="-7560"/>
                <a:lumOff val="42063"/>
                <a:alphaOff val="0"/>
                <a:shade val="93000"/>
                <a:satMod val="130000"/>
              </a:srgbClr>
            </a:gs>
            <a:gs pos="100000">
              <a:srgbClr val="4F81BD">
                <a:shade val="50000"/>
                <a:hueOff val="361437"/>
                <a:satOff val="-7560"/>
                <a:lumOff val="4206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AU" sz="1200" b="1" dirty="0">
              <a:solidFill>
                <a:sysClr val="windowText" lastClr="000000">
                  <a:hueOff val="0"/>
                  <a:satOff val="0"/>
                  <a:lumOff val="0"/>
                  <a:alphaOff val="0"/>
                </a:sysClr>
              </a:solidFill>
              <a:latin typeface="Calibri"/>
              <a:ea typeface="+mn-ea"/>
              <a:cs typeface="+mn-cs"/>
            </a:rPr>
            <a:t>Connected and resilient communities</a:t>
          </a:r>
        </a:p>
      </dgm:t>
    </dgm:pt>
    <dgm:pt modelId="{9DABE722-7D55-4A8D-96A8-ADA0D949A09F}" type="parTrans" cxnId="{5E04C705-51EC-4080-8E32-0A4141C63110}">
      <dgm:prSet/>
      <dgm:spPr/>
      <dgm:t>
        <a:bodyPr/>
        <a:lstStyle/>
        <a:p>
          <a:endParaRPr lang="en-AU"/>
        </a:p>
      </dgm:t>
    </dgm:pt>
    <dgm:pt modelId="{F8A5C1DF-F596-45DE-B17D-CCC8B41A0ED6}" type="sibTrans" cxnId="{5E04C705-51EC-4080-8E32-0A4141C63110}">
      <dgm:prSet/>
      <dgm:spPr>
        <a:xfrm>
          <a:off x="3935610" y="466105"/>
          <a:ext cx="1284013" cy="1284013"/>
        </a:xfrm>
        <a:gradFill rotWithShape="0">
          <a:gsLst>
            <a:gs pos="0">
              <a:srgbClr val="4F81BD">
                <a:shade val="90000"/>
                <a:hueOff val="250074"/>
                <a:satOff val="-4618"/>
                <a:lumOff val="21418"/>
                <a:alphaOff val="0"/>
                <a:shade val="51000"/>
                <a:satMod val="130000"/>
              </a:srgbClr>
            </a:gs>
            <a:gs pos="80000">
              <a:srgbClr val="4F81BD">
                <a:shade val="90000"/>
                <a:hueOff val="250074"/>
                <a:satOff val="-4618"/>
                <a:lumOff val="21418"/>
                <a:alphaOff val="0"/>
                <a:shade val="93000"/>
                <a:satMod val="130000"/>
              </a:srgbClr>
            </a:gs>
            <a:gs pos="100000">
              <a:srgbClr val="4F81BD">
                <a:shade val="90000"/>
                <a:hueOff val="250074"/>
                <a:satOff val="-4618"/>
                <a:lumOff val="2141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AU"/>
        </a:p>
      </dgm:t>
    </dgm:pt>
    <dgm:pt modelId="{10553DF2-2787-4B8B-BD2D-7EEBCA26F77C}">
      <dgm:prSet phldrT="[Text]" custT="1"/>
      <dgm:spPr>
        <a:xfrm>
          <a:off x="5082395" y="264795"/>
          <a:ext cx="965752" cy="384048"/>
        </a:xfrm>
        <a:gradFill rotWithShape="0">
          <a:gsLst>
            <a:gs pos="0">
              <a:srgbClr val="4F81BD">
                <a:shade val="50000"/>
                <a:hueOff val="180719"/>
                <a:satOff val="-3780"/>
                <a:lumOff val="21031"/>
                <a:alphaOff val="0"/>
                <a:shade val="51000"/>
                <a:satMod val="130000"/>
              </a:srgbClr>
            </a:gs>
            <a:gs pos="80000">
              <a:srgbClr val="4F81BD">
                <a:shade val="50000"/>
                <a:hueOff val="180719"/>
                <a:satOff val="-3780"/>
                <a:lumOff val="21031"/>
                <a:alphaOff val="0"/>
                <a:shade val="93000"/>
                <a:satMod val="130000"/>
              </a:srgbClr>
            </a:gs>
            <a:gs pos="100000">
              <a:srgbClr val="4F81BD">
                <a:shade val="50000"/>
                <a:hueOff val="180719"/>
                <a:satOff val="-3780"/>
                <a:lumOff val="21031"/>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AU" sz="1200" b="1" dirty="0">
              <a:solidFill>
                <a:sysClr val="window" lastClr="FFFFFF"/>
              </a:solidFill>
              <a:latin typeface="Calibri"/>
              <a:ea typeface="+mn-ea"/>
              <a:cs typeface="+mn-cs"/>
            </a:rPr>
            <a:t>Improved Health and Wellbeing</a:t>
          </a:r>
        </a:p>
      </dgm:t>
    </dgm:pt>
    <dgm:pt modelId="{E327DABE-82FD-43C9-9C53-7FB552639FA8}" type="parTrans" cxnId="{EB45F5F5-F6A6-4FE2-A186-E3A5F6F47127}">
      <dgm:prSet/>
      <dgm:spPr/>
      <dgm:t>
        <a:bodyPr/>
        <a:lstStyle/>
        <a:p>
          <a:endParaRPr lang="en-AU"/>
        </a:p>
      </dgm:t>
    </dgm:pt>
    <dgm:pt modelId="{50C2B052-3E15-41EA-9EF3-9316CAF3BD54}" type="sibTrans" cxnId="{EB45F5F5-F6A6-4FE2-A186-E3A5F6F47127}">
      <dgm:prSet/>
      <dgm:spPr/>
      <dgm:t>
        <a:bodyPr/>
        <a:lstStyle/>
        <a:p>
          <a:endParaRPr lang="en-AU"/>
        </a:p>
      </dgm:t>
    </dgm:pt>
    <dgm:pt modelId="{EF4A93AF-A773-4048-800A-DFC4D3D35FC5}">
      <dgm:prSet custT="1"/>
      <dgm:spPr>
        <a:xfrm>
          <a:off x="479794" y="1189480"/>
          <a:ext cx="965752" cy="384048"/>
        </a:xfrm>
        <a:gradFill rotWithShape="0">
          <a:gsLst>
            <a:gs pos="0">
              <a:srgbClr val="4F81BD">
                <a:shade val="50000"/>
                <a:hueOff val="0"/>
                <a:satOff val="0"/>
                <a:lumOff val="0"/>
                <a:alphaOff val="0"/>
                <a:shade val="51000"/>
                <a:satMod val="130000"/>
              </a:srgbClr>
            </a:gs>
            <a:gs pos="80000">
              <a:srgbClr val="4F81BD">
                <a:shade val="50000"/>
                <a:hueOff val="0"/>
                <a:satOff val="0"/>
                <a:lumOff val="0"/>
                <a:alphaOff val="0"/>
                <a:shade val="93000"/>
                <a:satMod val="130000"/>
              </a:srgbClr>
            </a:gs>
            <a:gs pos="100000">
              <a:srgbClr val="4F81BD">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AU" sz="1200" b="1" dirty="0">
              <a:solidFill>
                <a:sysClr val="window" lastClr="FFFFFF"/>
              </a:solidFill>
              <a:latin typeface="Calibri"/>
              <a:ea typeface="+mn-ea"/>
              <a:cs typeface="+mn-cs"/>
            </a:rPr>
            <a:t>An affordable place to live</a:t>
          </a:r>
        </a:p>
      </dgm:t>
    </dgm:pt>
    <dgm:pt modelId="{E3EE052B-1273-4A07-A673-7B47F2532D32}" type="parTrans" cxnId="{3F735B15-E742-4AD8-A72A-154B02883480}">
      <dgm:prSet/>
      <dgm:spPr/>
      <dgm:t>
        <a:bodyPr/>
        <a:lstStyle/>
        <a:p>
          <a:endParaRPr lang="en-AU"/>
        </a:p>
      </dgm:t>
    </dgm:pt>
    <dgm:pt modelId="{B5372A8D-DCB5-448E-90DA-8BD2996BBF6E}" type="sibTrans" cxnId="{3F735B15-E742-4AD8-A72A-154B02883480}">
      <dgm:prSet/>
      <dgm:spPr>
        <a:xfrm>
          <a:off x="834909" y="414325"/>
          <a:ext cx="1338185" cy="1338185"/>
        </a:xfrm>
        <a:gradFill rotWithShape="0">
          <a:gsLst>
            <a:gs pos="0">
              <a:srgbClr val="4F81BD">
                <a:shade val="90000"/>
                <a:hueOff val="0"/>
                <a:satOff val="0"/>
                <a:lumOff val="0"/>
                <a:alphaOff val="0"/>
                <a:shade val="51000"/>
                <a:satMod val="130000"/>
              </a:srgbClr>
            </a:gs>
            <a:gs pos="80000">
              <a:srgbClr val="4F81BD">
                <a:shade val="90000"/>
                <a:hueOff val="0"/>
                <a:satOff val="0"/>
                <a:lumOff val="0"/>
                <a:alphaOff val="0"/>
                <a:shade val="93000"/>
                <a:satMod val="130000"/>
              </a:srgbClr>
            </a:gs>
            <a:gs pos="100000">
              <a:srgbClr val="4F81BD">
                <a:shade val="9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AU"/>
        </a:p>
      </dgm:t>
    </dgm:pt>
    <dgm:pt modelId="{771D7334-B5CF-42E6-A58D-E80365688D49}">
      <dgm:prSet custT="1"/>
      <dgm:spPr>
        <a:xfrm>
          <a:off x="181202" y="466344"/>
          <a:ext cx="1086471" cy="896112"/>
        </a:xfrm>
        <a:solidFill>
          <a:sysClr val="window" lastClr="FFFFFF">
            <a:alpha val="90000"/>
            <a:hueOff val="0"/>
            <a:satOff val="0"/>
            <a:lumOff val="0"/>
            <a:alphaOff val="0"/>
          </a:sysClr>
        </a:solidFill>
        <a:ln w="9525" cap="flat" cmpd="sng" algn="ctr">
          <a:solidFill>
            <a:srgbClr val="4F81BD">
              <a:shade val="50000"/>
              <a:hueOff val="0"/>
              <a:satOff val="0"/>
              <a:lumOff val="0"/>
              <a:alphaOff val="0"/>
            </a:srgbClr>
          </a:solidFill>
          <a:prstDash val="solid"/>
        </a:ln>
        <a:effectLst>
          <a:outerShdw blurRad="40000" dist="23000" dir="5400000" rotWithShape="0">
            <a:srgbClr val="000000">
              <a:alpha val="35000"/>
            </a:srgbClr>
          </a:outerShdw>
        </a:effectLst>
      </dgm:spPr>
      <dgm:t>
        <a:bodyPr tIns="0"/>
        <a:lstStyle/>
        <a:p>
          <a:r>
            <a:rPr lang="en-AU" sz="1200" b="1" dirty="0">
              <a:solidFill>
                <a:sysClr val="windowText" lastClr="000000">
                  <a:hueOff val="0"/>
                  <a:satOff val="0"/>
                  <a:lumOff val="0"/>
                  <a:alphaOff val="0"/>
                </a:sysClr>
              </a:solidFill>
              <a:latin typeface="Calibri"/>
              <a:ea typeface="+mn-ea"/>
              <a:cs typeface="+mn-cs"/>
            </a:rPr>
            <a:t>An affordable place to live, work, play and for caring about our communities and each other</a:t>
          </a:r>
        </a:p>
      </dgm:t>
    </dgm:pt>
    <dgm:pt modelId="{A4AA1FC1-F166-4AB8-B51C-DBCA20B9BA43}" type="parTrans" cxnId="{50D54000-F079-4D67-A669-718F2AB0EB38}">
      <dgm:prSet/>
      <dgm:spPr/>
      <dgm:t>
        <a:bodyPr/>
        <a:lstStyle/>
        <a:p>
          <a:endParaRPr lang="en-AU"/>
        </a:p>
      </dgm:t>
    </dgm:pt>
    <dgm:pt modelId="{55DEA569-86EF-4765-8C89-97AB44BA29C3}" type="sibTrans" cxnId="{50D54000-F079-4D67-A669-718F2AB0EB38}">
      <dgm:prSet/>
      <dgm:spPr/>
      <dgm:t>
        <a:bodyPr/>
        <a:lstStyle/>
        <a:p>
          <a:endParaRPr lang="en-AU"/>
        </a:p>
      </dgm:t>
    </dgm:pt>
    <dgm:pt modelId="{BCB7358E-FBDC-46E3-A56C-D7978FA448ED}">
      <dgm:prSet custT="1"/>
      <dgm:spPr>
        <a:xfrm>
          <a:off x="1696527" y="493966"/>
          <a:ext cx="1086471" cy="896112"/>
        </a:xfrm>
        <a:solidFill>
          <a:sysClr val="window" lastClr="FFFFFF">
            <a:alpha val="90000"/>
            <a:hueOff val="0"/>
            <a:satOff val="0"/>
            <a:lumOff val="0"/>
            <a:alphaOff val="0"/>
          </a:sysClr>
        </a:solidFill>
        <a:ln w="9525" cap="flat" cmpd="sng" algn="ctr">
          <a:solidFill>
            <a:srgbClr val="4F81BD">
              <a:shade val="50000"/>
              <a:hueOff val="180719"/>
              <a:satOff val="-3780"/>
              <a:lumOff val="21031"/>
              <a:alphaOff val="0"/>
            </a:srgbClr>
          </a:solidFill>
          <a:prstDash val="solid"/>
        </a:ln>
        <a:effectLst>
          <a:outerShdw blurRad="40000" dist="23000" dir="5400000" rotWithShape="0">
            <a:srgbClr val="000000">
              <a:alpha val="35000"/>
            </a:srgbClr>
          </a:outerShdw>
        </a:effectLst>
      </dgm:spPr>
      <dgm:t>
        <a:bodyPr tIns="0"/>
        <a:lstStyle/>
        <a:p>
          <a:r>
            <a:rPr lang="en-AU" sz="1200" b="1" dirty="0">
              <a:solidFill>
                <a:sysClr val="windowText" lastClr="000000">
                  <a:hueOff val="0"/>
                  <a:satOff val="0"/>
                  <a:lumOff val="0"/>
                  <a:alphaOff val="0"/>
                </a:sysClr>
              </a:solidFill>
              <a:latin typeface="Calibri"/>
              <a:ea typeface="+mn-ea"/>
              <a:cs typeface="+mn-cs"/>
            </a:rPr>
            <a:t>Ensuring social </a:t>
          </a:r>
          <a:r>
            <a:rPr lang="en-AU" sz="1200" b="1" dirty="0" smtClean="0">
              <a:solidFill>
                <a:sysClr val="windowText" lastClr="000000">
                  <a:hueOff val="0"/>
                  <a:satOff val="0"/>
                  <a:lumOff val="0"/>
                  <a:alphaOff val="0"/>
                </a:sysClr>
              </a:solidFill>
              <a:latin typeface="Calibri"/>
              <a:ea typeface="+mn-ea"/>
              <a:cs typeface="+mn-cs"/>
            </a:rPr>
            <a:t>infrastructure </a:t>
          </a:r>
          <a:r>
            <a:rPr lang="en-AU" sz="1200" b="1" dirty="0">
              <a:solidFill>
                <a:sysClr val="windowText" lastClr="000000">
                  <a:hueOff val="0"/>
                  <a:satOff val="0"/>
                  <a:lumOff val="0"/>
                  <a:alphaOff val="0"/>
                </a:sysClr>
              </a:solidFill>
              <a:latin typeface="Calibri"/>
              <a:ea typeface="+mn-ea"/>
              <a:cs typeface="+mn-cs"/>
            </a:rPr>
            <a:t>wrapped around income and employment opportunities</a:t>
          </a:r>
        </a:p>
      </dgm:t>
    </dgm:pt>
    <dgm:pt modelId="{2F4BF387-251E-4F7A-8799-21F2FCC95BD3}" type="parTrans" cxnId="{B9C98203-96C6-40B3-B5FA-C60198BA920C}">
      <dgm:prSet/>
      <dgm:spPr/>
      <dgm:t>
        <a:bodyPr/>
        <a:lstStyle/>
        <a:p>
          <a:endParaRPr lang="en-AU"/>
        </a:p>
      </dgm:t>
    </dgm:pt>
    <dgm:pt modelId="{42B16B83-4D0A-46E8-A6FE-9831E8653FCB}" type="sibTrans" cxnId="{B9C98203-96C6-40B3-B5FA-C60198BA920C}">
      <dgm:prSet/>
      <dgm:spPr/>
      <dgm:t>
        <a:bodyPr/>
        <a:lstStyle/>
        <a:p>
          <a:endParaRPr lang="en-AU"/>
        </a:p>
      </dgm:t>
    </dgm:pt>
    <dgm:pt modelId="{85282EF9-68F2-444B-B4E9-C82B73B86780}">
      <dgm:prSet custT="1"/>
      <dgm:spPr>
        <a:xfrm>
          <a:off x="3192061" y="449961"/>
          <a:ext cx="1086471" cy="896112"/>
        </a:xfrm>
        <a:solidFill>
          <a:sysClr val="window" lastClr="FFFFFF">
            <a:alpha val="90000"/>
            <a:hueOff val="0"/>
            <a:satOff val="0"/>
            <a:lumOff val="0"/>
            <a:alphaOff val="0"/>
          </a:sysClr>
        </a:solidFill>
        <a:ln w="9525" cap="flat" cmpd="sng" algn="ctr">
          <a:solidFill>
            <a:srgbClr val="4F81BD">
              <a:shade val="50000"/>
              <a:hueOff val="361437"/>
              <a:satOff val="-7560"/>
              <a:lumOff val="42063"/>
              <a:alphaOff val="0"/>
            </a:srgbClr>
          </a:solidFill>
          <a:prstDash val="solid"/>
        </a:ln>
        <a:effectLst>
          <a:outerShdw blurRad="40000" dist="23000" dir="5400000" rotWithShape="0">
            <a:srgbClr val="000000">
              <a:alpha val="35000"/>
            </a:srgbClr>
          </a:outerShdw>
        </a:effectLst>
      </dgm:spPr>
      <dgm:t>
        <a:bodyPr tIns="0" bIns="0"/>
        <a:lstStyle/>
        <a:p>
          <a:endParaRPr lang="en-AU" sz="800" b="1" dirty="0">
            <a:solidFill>
              <a:sysClr val="windowText" lastClr="000000">
                <a:hueOff val="0"/>
                <a:satOff val="0"/>
                <a:lumOff val="0"/>
                <a:alphaOff val="0"/>
              </a:sysClr>
            </a:solidFill>
            <a:latin typeface="Calibri"/>
            <a:ea typeface="+mn-ea"/>
            <a:cs typeface="+mn-cs"/>
          </a:endParaRPr>
        </a:p>
      </dgm:t>
    </dgm:pt>
    <dgm:pt modelId="{F8235706-0A47-44FD-BCCB-457C2D269E05}" type="parTrans" cxnId="{97C4EA6E-9A40-4109-8FBB-3AF01A0866F2}">
      <dgm:prSet/>
      <dgm:spPr/>
      <dgm:t>
        <a:bodyPr/>
        <a:lstStyle/>
        <a:p>
          <a:endParaRPr lang="en-AU"/>
        </a:p>
      </dgm:t>
    </dgm:pt>
    <dgm:pt modelId="{A04626F0-9959-4464-928F-6EAEA9C51CC3}" type="sibTrans" cxnId="{97C4EA6E-9A40-4109-8FBB-3AF01A0866F2}">
      <dgm:prSet/>
      <dgm:spPr/>
      <dgm:t>
        <a:bodyPr/>
        <a:lstStyle/>
        <a:p>
          <a:endParaRPr lang="en-AU"/>
        </a:p>
      </dgm:t>
    </dgm:pt>
    <dgm:pt modelId="{C6D81924-77CF-46E6-9717-A800F9AE8F40}">
      <dgm:prSet custT="1"/>
      <dgm:spPr>
        <a:xfrm>
          <a:off x="4774281" y="466344"/>
          <a:ext cx="1086471" cy="896112"/>
        </a:xfrm>
        <a:solidFill>
          <a:sysClr val="window" lastClr="FFFFFF">
            <a:alpha val="90000"/>
            <a:hueOff val="0"/>
            <a:satOff val="0"/>
            <a:lumOff val="0"/>
            <a:alphaOff val="0"/>
          </a:sysClr>
        </a:solidFill>
        <a:ln w="9525" cap="flat" cmpd="sng" algn="ctr">
          <a:solidFill>
            <a:srgbClr val="4F81BD">
              <a:shade val="50000"/>
              <a:hueOff val="180719"/>
              <a:satOff val="-3780"/>
              <a:lumOff val="21031"/>
              <a:alphaOff val="0"/>
            </a:srgbClr>
          </a:solidFill>
          <a:prstDash val="solid"/>
        </a:ln>
        <a:effectLst>
          <a:outerShdw blurRad="40000" dist="23000" dir="5400000" rotWithShape="0">
            <a:srgbClr val="000000">
              <a:alpha val="35000"/>
            </a:srgbClr>
          </a:outerShdw>
        </a:effectLst>
      </dgm:spPr>
      <dgm:t>
        <a:bodyPr tIns="0"/>
        <a:lstStyle/>
        <a:p>
          <a:r>
            <a:rPr lang="en-AU" sz="1200" b="1" dirty="0">
              <a:solidFill>
                <a:sysClr val="windowText" lastClr="000000">
                  <a:hueOff val="0"/>
                  <a:satOff val="0"/>
                  <a:lumOff val="0"/>
                  <a:alphaOff val="0"/>
                </a:sysClr>
              </a:solidFill>
              <a:latin typeface="Calibri"/>
              <a:ea typeface="+mn-ea"/>
              <a:cs typeface="+mn-cs"/>
            </a:rPr>
            <a:t>Increased community social capital and self esteem  </a:t>
          </a:r>
        </a:p>
      </dgm:t>
    </dgm:pt>
    <dgm:pt modelId="{4C6F1F8E-E4D0-4735-BFF3-16EC0EADD987}" type="parTrans" cxnId="{855F6F85-83CD-4676-846C-7C04DE3C3CAA}">
      <dgm:prSet/>
      <dgm:spPr/>
      <dgm:t>
        <a:bodyPr/>
        <a:lstStyle/>
        <a:p>
          <a:endParaRPr lang="en-AU"/>
        </a:p>
      </dgm:t>
    </dgm:pt>
    <dgm:pt modelId="{DFCE3ABE-2F46-4DF5-B64D-A070AA089299}" type="sibTrans" cxnId="{855F6F85-83CD-4676-846C-7C04DE3C3CAA}">
      <dgm:prSet/>
      <dgm:spPr/>
      <dgm:t>
        <a:bodyPr/>
        <a:lstStyle/>
        <a:p>
          <a:endParaRPr lang="en-AU"/>
        </a:p>
      </dgm:t>
    </dgm:pt>
    <dgm:pt modelId="{81F46B1B-18AA-45AC-ABEC-4717218DA7FF}">
      <dgm:prSet custT="1"/>
      <dgm:spPr>
        <a:xfrm>
          <a:off x="3192061" y="449961"/>
          <a:ext cx="1086471" cy="896112"/>
        </a:xfrm>
        <a:solidFill>
          <a:sysClr val="window" lastClr="FFFFFF">
            <a:alpha val="90000"/>
            <a:hueOff val="0"/>
            <a:satOff val="0"/>
            <a:lumOff val="0"/>
            <a:alphaOff val="0"/>
          </a:sysClr>
        </a:solidFill>
        <a:ln w="9525" cap="flat" cmpd="sng" algn="ctr">
          <a:solidFill>
            <a:srgbClr val="4F81BD">
              <a:shade val="50000"/>
              <a:hueOff val="361437"/>
              <a:satOff val="-7560"/>
              <a:lumOff val="42063"/>
              <a:alphaOff val="0"/>
            </a:srgbClr>
          </a:solidFill>
          <a:prstDash val="solid"/>
        </a:ln>
        <a:effectLst>
          <a:outerShdw blurRad="40000" dist="23000" dir="5400000" rotWithShape="0">
            <a:srgbClr val="000000">
              <a:alpha val="35000"/>
            </a:srgbClr>
          </a:outerShdw>
        </a:effectLst>
      </dgm:spPr>
      <dgm:t>
        <a:bodyPr tIns="0"/>
        <a:lstStyle/>
        <a:p>
          <a:r>
            <a:rPr lang="en-AU" sz="1200" b="1" dirty="0">
              <a:solidFill>
                <a:sysClr val="windowText" lastClr="000000">
                  <a:hueOff val="0"/>
                  <a:satOff val="0"/>
                  <a:lumOff val="0"/>
                  <a:alphaOff val="0"/>
                </a:sysClr>
              </a:solidFill>
              <a:latin typeface="Calibri"/>
              <a:ea typeface="+mn-ea"/>
              <a:cs typeface="+mn-cs"/>
            </a:rPr>
            <a:t>Providing financial security to be able to enjoy, connect and </a:t>
          </a:r>
          <a:r>
            <a:rPr lang="en-AU" sz="1200" b="1" dirty="0" smtClean="0">
              <a:solidFill>
                <a:sysClr val="windowText" lastClr="000000">
                  <a:hueOff val="0"/>
                  <a:satOff val="0"/>
                  <a:lumOff val="0"/>
                  <a:alphaOff val="0"/>
                </a:sysClr>
              </a:solidFill>
              <a:latin typeface="Calibri"/>
              <a:ea typeface="+mn-ea"/>
              <a:cs typeface="+mn-cs"/>
            </a:rPr>
            <a:t>participate </a:t>
          </a:r>
          <a:endParaRPr lang="en-AU" sz="1200" b="1" dirty="0">
            <a:solidFill>
              <a:sysClr val="windowText" lastClr="000000">
                <a:hueOff val="0"/>
                <a:satOff val="0"/>
                <a:lumOff val="0"/>
                <a:alphaOff val="0"/>
              </a:sysClr>
            </a:solidFill>
            <a:latin typeface="Calibri"/>
            <a:ea typeface="+mn-ea"/>
            <a:cs typeface="+mn-cs"/>
          </a:endParaRPr>
        </a:p>
      </dgm:t>
    </dgm:pt>
    <dgm:pt modelId="{1ECA0F56-357B-4C33-9298-04176FC12FD6}" type="parTrans" cxnId="{D60AA889-98C1-416F-A0B1-A3F0E86DA03E}">
      <dgm:prSet/>
      <dgm:spPr/>
      <dgm:t>
        <a:bodyPr/>
        <a:lstStyle/>
        <a:p>
          <a:endParaRPr lang="en-AU"/>
        </a:p>
      </dgm:t>
    </dgm:pt>
    <dgm:pt modelId="{0A73487E-C6DE-4221-A02D-F511D1ADAD29}" type="sibTrans" cxnId="{D60AA889-98C1-416F-A0B1-A3F0E86DA03E}">
      <dgm:prSet/>
      <dgm:spPr/>
      <dgm:t>
        <a:bodyPr/>
        <a:lstStyle/>
        <a:p>
          <a:endParaRPr lang="en-AU"/>
        </a:p>
      </dgm:t>
    </dgm:pt>
    <dgm:pt modelId="{63686E99-53DF-495B-BDE8-B87122232FC8}">
      <dgm:prSet custT="1"/>
      <dgm:spPr>
        <a:xfrm>
          <a:off x="1696527" y="493966"/>
          <a:ext cx="1086471" cy="896112"/>
        </a:xfrm>
        <a:solidFill>
          <a:sysClr val="window" lastClr="FFFFFF">
            <a:alpha val="90000"/>
            <a:hueOff val="0"/>
            <a:satOff val="0"/>
            <a:lumOff val="0"/>
            <a:alphaOff val="0"/>
          </a:sysClr>
        </a:solidFill>
        <a:ln w="9525" cap="flat" cmpd="sng" algn="ctr">
          <a:solidFill>
            <a:srgbClr val="4F81BD">
              <a:shade val="50000"/>
              <a:hueOff val="180719"/>
              <a:satOff val="-3780"/>
              <a:lumOff val="21031"/>
              <a:alphaOff val="0"/>
            </a:srgbClr>
          </a:solidFill>
          <a:prstDash val="solid"/>
        </a:ln>
        <a:effectLst>
          <a:outerShdw blurRad="40000" dist="23000" dir="5400000" rotWithShape="0">
            <a:srgbClr val="000000">
              <a:alpha val="35000"/>
            </a:srgbClr>
          </a:outerShdw>
        </a:effectLst>
      </dgm:spPr>
      <dgm:t>
        <a:bodyPr/>
        <a:lstStyle/>
        <a:p>
          <a:endParaRPr lang="en-AU" sz="800" b="1" dirty="0">
            <a:solidFill>
              <a:sysClr val="windowText" lastClr="000000">
                <a:hueOff val="0"/>
                <a:satOff val="0"/>
                <a:lumOff val="0"/>
                <a:alphaOff val="0"/>
              </a:sysClr>
            </a:solidFill>
            <a:latin typeface="Calibri"/>
            <a:ea typeface="+mn-ea"/>
            <a:cs typeface="+mn-cs"/>
          </a:endParaRPr>
        </a:p>
      </dgm:t>
    </dgm:pt>
    <dgm:pt modelId="{612518C1-2B28-4F2A-960D-F237A7DBF948}" type="parTrans" cxnId="{0863A26F-2F89-4C9C-A966-2E84A832A024}">
      <dgm:prSet/>
      <dgm:spPr/>
      <dgm:t>
        <a:bodyPr/>
        <a:lstStyle/>
        <a:p>
          <a:endParaRPr lang="en-AU"/>
        </a:p>
      </dgm:t>
    </dgm:pt>
    <dgm:pt modelId="{1D37C310-86CB-48D9-91FC-6E76FB1C9EBE}" type="sibTrans" cxnId="{0863A26F-2F89-4C9C-A966-2E84A832A024}">
      <dgm:prSet/>
      <dgm:spPr/>
      <dgm:t>
        <a:bodyPr/>
        <a:lstStyle/>
        <a:p>
          <a:endParaRPr lang="en-AU"/>
        </a:p>
      </dgm:t>
    </dgm:pt>
    <dgm:pt modelId="{EE919F2B-88E7-4E7C-993C-22433EFD7EBF}" type="pres">
      <dgm:prSet presAssocID="{4176F950-3480-4DF2-A766-28C409A5E073}" presName="Name0" presStyleCnt="0">
        <dgm:presLayoutVars>
          <dgm:dir/>
          <dgm:animLvl val="lvl"/>
          <dgm:resizeHandles val="exact"/>
        </dgm:presLayoutVars>
      </dgm:prSet>
      <dgm:spPr/>
      <dgm:t>
        <a:bodyPr/>
        <a:lstStyle/>
        <a:p>
          <a:endParaRPr lang="en-AU"/>
        </a:p>
      </dgm:t>
    </dgm:pt>
    <dgm:pt modelId="{B691ED37-27AC-4369-B363-5B38BD243B5B}" type="pres">
      <dgm:prSet presAssocID="{4176F950-3480-4DF2-A766-28C409A5E073}" presName="tSp" presStyleCnt="0"/>
      <dgm:spPr/>
    </dgm:pt>
    <dgm:pt modelId="{CB81F623-67C6-4B3E-A4F7-F3717B72FA8E}" type="pres">
      <dgm:prSet presAssocID="{4176F950-3480-4DF2-A766-28C409A5E073}" presName="bSp" presStyleCnt="0"/>
      <dgm:spPr/>
    </dgm:pt>
    <dgm:pt modelId="{DD6EF699-4587-4774-AB65-88F9C2004137}" type="pres">
      <dgm:prSet presAssocID="{4176F950-3480-4DF2-A766-28C409A5E073}" presName="process" presStyleCnt="0"/>
      <dgm:spPr/>
    </dgm:pt>
    <dgm:pt modelId="{6F3D4211-59A2-4975-BE9C-5B6A5F69A7DB}" type="pres">
      <dgm:prSet presAssocID="{EF4A93AF-A773-4048-800A-DFC4D3D35FC5}" presName="composite1" presStyleCnt="0"/>
      <dgm:spPr/>
    </dgm:pt>
    <dgm:pt modelId="{56334167-C944-4713-BC86-CDD3DCEF0BD4}" type="pres">
      <dgm:prSet presAssocID="{EF4A93AF-A773-4048-800A-DFC4D3D35FC5}" presName="dummyNode1" presStyleLbl="node1" presStyleIdx="0" presStyleCnt="4"/>
      <dgm:spPr/>
    </dgm:pt>
    <dgm:pt modelId="{B9CC96B0-D0F3-41F7-8139-9F929AFC3A64}" type="pres">
      <dgm:prSet presAssocID="{EF4A93AF-A773-4048-800A-DFC4D3D35FC5}" presName="childNode1" presStyleLbl="bgAcc1" presStyleIdx="0" presStyleCnt="4">
        <dgm:presLayoutVars>
          <dgm:bulletEnabled val="1"/>
        </dgm:presLayoutVars>
      </dgm:prSet>
      <dgm:spPr>
        <a:prstGeom prst="roundRect">
          <a:avLst>
            <a:gd name="adj" fmla="val 10000"/>
          </a:avLst>
        </a:prstGeom>
      </dgm:spPr>
      <dgm:t>
        <a:bodyPr/>
        <a:lstStyle/>
        <a:p>
          <a:endParaRPr lang="en-AU"/>
        </a:p>
      </dgm:t>
    </dgm:pt>
    <dgm:pt modelId="{5918CE05-6C2D-4ECE-AA51-67B83281C44E}" type="pres">
      <dgm:prSet presAssocID="{EF4A93AF-A773-4048-800A-DFC4D3D35FC5}" presName="childNode1tx" presStyleLbl="bgAcc1" presStyleIdx="0" presStyleCnt="4">
        <dgm:presLayoutVars>
          <dgm:bulletEnabled val="1"/>
        </dgm:presLayoutVars>
      </dgm:prSet>
      <dgm:spPr/>
      <dgm:t>
        <a:bodyPr/>
        <a:lstStyle/>
        <a:p>
          <a:endParaRPr lang="en-AU"/>
        </a:p>
      </dgm:t>
    </dgm:pt>
    <dgm:pt modelId="{3965F130-1915-4296-90C8-4201C6A4B7F1}" type="pres">
      <dgm:prSet presAssocID="{EF4A93AF-A773-4048-800A-DFC4D3D35FC5}" presName="parentNode1" presStyleLbl="node1" presStyleIdx="0" presStyleCnt="4" custScaleX="113220" custScaleY="138692" custLinFactNeighborX="6764" custLinFactNeighborY="32764">
        <dgm:presLayoutVars>
          <dgm:chMax val="1"/>
          <dgm:bulletEnabled val="1"/>
        </dgm:presLayoutVars>
      </dgm:prSet>
      <dgm:spPr>
        <a:prstGeom prst="ellipse">
          <a:avLst/>
        </a:prstGeom>
      </dgm:spPr>
      <dgm:t>
        <a:bodyPr/>
        <a:lstStyle/>
        <a:p>
          <a:endParaRPr lang="en-AU"/>
        </a:p>
      </dgm:t>
    </dgm:pt>
    <dgm:pt modelId="{6F572367-59AF-4163-A144-D396D78A25F2}" type="pres">
      <dgm:prSet presAssocID="{EF4A93AF-A773-4048-800A-DFC4D3D35FC5}" presName="connSite1" presStyleCnt="0"/>
      <dgm:spPr/>
    </dgm:pt>
    <dgm:pt modelId="{F2A56C3A-B906-46BB-8E42-625FDCCE9FC0}" type="pres">
      <dgm:prSet presAssocID="{B5372A8D-DCB5-448E-90DA-8BD2996BBF6E}" presName="Name9" presStyleLbl="sibTrans2D1" presStyleIdx="0" presStyleCnt="3" custLinFactNeighborX="1349" custLinFactNeighborY="-14842"/>
      <dgm:spPr>
        <a:prstGeom prst="leftCircularArrow">
          <a:avLst>
            <a:gd name="adj1" fmla="val 4836"/>
            <a:gd name="adj2" fmla="val 619795"/>
            <a:gd name="adj3" fmla="val 2423598"/>
            <a:gd name="adj4" fmla="val 9052782"/>
            <a:gd name="adj5" fmla="val 5641"/>
          </a:avLst>
        </a:prstGeom>
      </dgm:spPr>
      <dgm:t>
        <a:bodyPr/>
        <a:lstStyle/>
        <a:p>
          <a:endParaRPr lang="en-AU"/>
        </a:p>
      </dgm:t>
    </dgm:pt>
    <dgm:pt modelId="{AEAB82F6-5C70-41A5-B65F-2E4A8010BF3F}" type="pres">
      <dgm:prSet presAssocID="{9FF9F633-49D9-4CB9-A4E2-7DB9BE5EDBA2}" presName="composite2" presStyleCnt="0"/>
      <dgm:spPr/>
    </dgm:pt>
    <dgm:pt modelId="{12E2568A-E502-4A33-BB89-D7C6F1E27569}" type="pres">
      <dgm:prSet presAssocID="{9FF9F633-49D9-4CB9-A4E2-7DB9BE5EDBA2}" presName="dummyNode2" presStyleLbl="node1" presStyleIdx="0" presStyleCnt="4"/>
      <dgm:spPr/>
    </dgm:pt>
    <dgm:pt modelId="{607720E7-8C44-4647-BC00-6BA226F6F133}" type="pres">
      <dgm:prSet presAssocID="{9FF9F633-49D9-4CB9-A4E2-7DB9BE5EDBA2}" presName="childNode2" presStyleLbl="bgAcc1" presStyleIdx="1" presStyleCnt="4" custLinFactNeighborX="-1756" custLinFactNeighborY="1063">
        <dgm:presLayoutVars>
          <dgm:bulletEnabled val="1"/>
        </dgm:presLayoutVars>
      </dgm:prSet>
      <dgm:spPr>
        <a:prstGeom prst="roundRect">
          <a:avLst>
            <a:gd name="adj" fmla="val 10000"/>
          </a:avLst>
        </a:prstGeom>
      </dgm:spPr>
      <dgm:t>
        <a:bodyPr/>
        <a:lstStyle/>
        <a:p>
          <a:endParaRPr lang="en-AU"/>
        </a:p>
      </dgm:t>
    </dgm:pt>
    <dgm:pt modelId="{A62B4C1F-8E21-4EAE-BA80-7F811DB4D2C8}" type="pres">
      <dgm:prSet presAssocID="{9FF9F633-49D9-4CB9-A4E2-7DB9BE5EDBA2}" presName="childNode2tx" presStyleLbl="bgAcc1" presStyleIdx="1" presStyleCnt="4">
        <dgm:presLayoutVars>
          <dgm:bulletEnabled val="1"/>
        </dgm:presLayoutVars>
      </dgm:prSet>
      <dgm:spPr/>
      <dgm:t>
        <a:bodyPr/>
        <a:lstStyle/>
        <a:p>
          <a:endParaRPr lang="en-AU"/>
        </a:p>
      </dgm:t>
    </dgm:pt>
    <dgm:pt modelId="{17CB813F-BDC0-4707-A10C-837B21BA6012}" type="pres">
      <dgm:prSet presAssocID="{9FF9F633-49D9-4CB9-A4E2-7DB9BE5EDBA2}" presName="parentNode2" presStyleLbl="node1" presStyleIdx="1" presStyleCnt="4" custScaleX="128132" custScaleY="162748" custLinFactNeighborX="23670" custLinFactNeighborY="-22321">
        <dgm:presLayoutVars>
          <dgm:chMax val="0"/>
          <dgm:bulletEnabled val="1"/>
        </dgm:presLayoutVars>
      </dgm:prSet>
      <dgm:spPr>
        <a:prstGeom prst="ellipse">
          <a:avLst/>
        </a:prstGeom>
      </dgm:spPr>
      <dgm:t>
        <a:bodyPr/>
        <a:lstStyle/>
        <a:p>
          <a:endParaRPr lang="en-AU"/>
        </a:p>
      </dgm:t>
    </dgm:pt>
    <dgm:pt modelId="{E24402F6-FEC2-483C-B6AD-EB25AFA43D11}" type="pres">
      <dgm:prSet presAssocID="{9FF9F633-49D9-4CB9-A4E2-7DB9BE5EDBA2}" presName="connSite2" presStyleCnt="0"/>
      <dgm:spPr/>
    </dgm:pt>
    <dgm:pt modelId="{4578EED6-97EB-4E13-9699-BDC73077DA96}" type="pres">
      <dgm:prSet presAssocID="{78F6278A-3888-4457-A8B5-C713473D7EC0}" presName="Name18" presStyleLbl="sibTrans2D1" presStyleIdx="1" presStyleCnt="3" custLinFactNeighborX="25366" custLinFactNeighborY="13581"/>
      <dgm:spPr>
        <a:prstGeom prst="circularArrow">
          <a:avLst>
            <a:gd name="adj1" fmla="val 5286"/>
            <a:gd name="adj2" fmla="val 685178"/>
            <a:gd name="adj3" fmla="val 19145562"/>
            <a:gd name="adj4" fmla="val 12581761"/>
            <a:gd name="adj5" fmla="val 6167"/>
          </a:avLst>
        </a:prstGeom>
      </dgm:spPr>
      <dgm:t>
        <a:bodyPr/>
        <a:lstStyle/>
        <a:p>
          <a:endParaRPr lang="en-AU"/>
        </a:p>
      </dgm:t>
    </dgm:pt>
    <dgm:pt modelId="{F9E95A09-BFB0-47F9-BBB3-A89C8C66439A}" type="pres">
      <dgm:prSet presAssocID="{4774D0CB-8D66-4F87-9519-A9141E9E7E8F}" presName="composite1" presStyleCnt="0"/>
      <dgm:spPr/>
    </dgm:pt>
    <dgm:pt modelId="{0BCE6D79-6E3B-49B0-B9D9-868AB357CA51}" type="pres">
      <dgm:prSet presAssocID="{4774D0CB-8D66-4F87-9519-A9141E9E7E8F}" presName="dummyNode1" presStyleLbl="node1" presStyleIdx="1" presStyleCnt="4"/>
      <dgm:spPr/>
    </dgm:pt>
    <dgm:pt modelId="{15094DE2-FA8C-4DB9-A1E7-C2EE003CF15E}" type="pres">
      <dgm:prSet presAssocID="{4774D0CB-8D66-4F87-9519-A9141E9E7E8F}" presName="childNode1" presStyleLbl="bgAcc1" presStyleIdx="2" presStyleCnt="4" custLinFactNeighborX="-6473" custLinFactNeighborY="-5207">
        <dgm:presLayoutVars>
          <dgm:bulletEnabled val="1"/>
        </dgm:presLayoutVars>
      </dgm:prSet>
      <dgm:spPr>
        <a:prstGeom prst="roundRect">
          <a:avLst>
            <a:gd name="adj" fmla="val 10000"/>
          </a:avLst>
        </a:prstGeom>
      </dgm:spPr>
      <dgm:t>
        <a:bodyPr/>
        <a:lstStyle/>
        <a:p>
          <a:endParaRPr lang="en-AU"/>
        </a:p>
      </dgm:t>
    </dgm:pt>
    <dgm:pt modelId="{D8199D3A-E27B-4CB2-9817-2F60F45CE8E5}" type="pres">
      <dgm:prSet presAssocID="{4774D0CB-8D66-4F87-9519-A9141E9E7E8F}" presName="childNode1tx" presStyleLbl="bgAcc1" presStyleIdx="2" presStyleCnt="4">
        <dgm:presLayoutVars>
          <dgm:bulletEnabled val="1"/>
        </dgm:presLayoutVars>
      </dgm:prSet>
      <dgm:spPr/>
      <dgm:t>
        <a:bodyPr/>
        <a:lstStyle/>
        <a:p>
          <a:endParaRPr lang="en-AU"/>
        </a:p>
      </dgm:t>
    </dgm:pt>
    <dgm:pt modelId="{BAC626A3-B2F1-4C0B-9911-BE04B0260CB2}" type="pres">
      <dgm:prSet presAssocID="{4774D0CB-8D66-4F87-9519-A9141E9E7E8F}" presName="parentNode1" presStyleLbl="node1" presStyleIdx="2" presStyleCnt="4" custScaleX="131787" custScaleY="122419" custLinFactNeighborX="14157" custLinFactNeighborY="-5045">
        <dgm:presLayoutVars>
          <dgm:chMax val="1"/>
          <dgm:bulletEnabled val="1"/>
        </dgm:presLayoutVars>
      </dgm:prSet>
      <dgm:spPr>
        <a:prstGeom prst="ellipse">
          <a:avLst/>
        </a:prstGeom>
      </dgm:spPr>
      <dgm:t>
        <a:bodyPr/>
        <a:lstStyle/>
        <a:p>
          <a:endParaRPr lang="en-AU"/>
        </a:p>
      </dgm:t>
    </dgm:pt>
    <dgm:pt modelId="{477E341E-96BF-4FFB-9FD3-B04E48E1C75B}" type="pres">
      <dgm:prSet presAssocID="{4774D0CB-8D66-4F87-9519-A9141E9E7E8F}" presName="connSite1" presStyleCnt="0"/>
      <dgm:spPr/>
    </dgm:pt>
    <dgm:pt modelId="{AE1417D5-311B-4C45-890D-0A3AB1121512}" type="pres">
      <dgm:prSet presAssocID="{F8A5C1DF-F596-45DE-B17D-CCC8B41A0ED6}" presName="Name9" presStyleLbl="sibTrans2D1" presStyleIdx="2" presStyleCnt="3" custLinFactNeighborX="-856" custLinFactNeighborY="-6333"/>
      <dgm:spPr>
        <a:prstGeom prst="leftCircularArrow">
          <a:avLst>
            <a:gd name="adj1" fmla="val 5040"/>
            <a:gd name="adj2" fmla="val 649235"/>
            <a:gd name="adj3" fmla="val 2335179"/>
            <a:gd name="adj4" fmla="val 8934923"/>
            <a:gd name="adj5" fmla="val 5879"/>
          </a:avLst>
        </a:prstGeom>
      </dgm:spPr>
      <dgm:t>
        <a:bodyPr/>
        <a:lstStyle/>
        <a:p>
          <a:endParaRPr lang="en-AU"/>
        </a:p>
      </dgm:t>
    </dgm:pt>
    <dgm:pt modelId="{988953D3-7DDE-49D1-A114-4A19C5D3A0F4}" type="pres">
      <dgm:prSet presAssocID="{10553DF2-2787-4B8B-BD2D-7EEBCA26F77C}" presName="composite2" presStyleCnt="0"/>
      <dgm:spPr/>
    </dgm:pt>
    <dgm:pt modelId="{031BDA57-DF0C-470F-BFBA-C1F071E20C58}" type="pres">
      <dgm:prSet presAssocID="{10553DF2-2787-4B8B-BD2D-7EEBCA26F77C}" presName="dummyNode2" presStyleLbl="node1" presStyleIdx="2" presStyleCnt="4"/>
      <dgm:spPr/>
    </dgm:pt>
    <dgm:pt modelId="{8D84DF75-1F4E-48BF-83BD-32AA233847C3}" type="pres">
      <dgm:prSet presAssocID="{10553DF2-2787-4B8B-BD2D-7EEBCA26F77C}" presName="childNode2" presStyleLbl="bgAcc1" presStyleIdx="3" presStyleCnt="4">
        <dgm:presLayoutVars>
          <dgm:bulletEnabled val="1"/>
        </dgm:presLayoutVars>
      </dgm:prSet>
      <dgm:spPr>
        <a:prstGeom prst="roundRect">
          <a:avLst>
            <a:gd name="adj" fmla="val 10000"/>
          </a:avLst>
        </a:prstGeom>
      </dgm:spPr>
      <dgm:t>
        <a:bodyPr/>
        <a:lstStyle/>
        <a:p>
          <a:endParaRPr lang="en-AU"/>
        </a:p>
      </dgm:t>
    </dgm:pt>
    <dgm:pt modelId="{0CCCCF67-1799-45C0-95E2-6C73E74D3983}" type="pres">
      <dgm:prSet presAssocID="{10553DF2-2787-4B8B-BD2D-7EEBCA26F77C}" presName="childNode2tx" presStyleLbl="bgAcc1" presStyleIdx="3" presStyleCnt="4">
        <dgm:presLayoutVars>
          <dgm:bulletEnabled val="1"/>
        </dgm:presLayoutVars>
      </dgm:prSet>
      <dgm:spPr/>
      <dgm:t>
        <a:bodyPr/>
        <a:lstStyle/>
        <a:p>
          <a:endParaRPr lang="en-AU"/>
        </a:p>
      </dgm:t>
    </dgm:pt>
    <dgm:pt modelId="{DEE971FD-B7EA-45A9-8878-759E0F3D12D4}" type="pres">
      <dgm:prSet presAssocID="{10553DF2-2787-4B8B-BD2D-7EEBCA26F77C}" presName="parentNode2" presStyleLbl="node1" presStyleIdx="3" presStyleCnt="4" custScaleX="111945" custScaleY="143791" custLinFactNeighborX="243" custLinFactNeighborY="-29788">
        <dgm:presLayoutVars>
          <dgm:chMax val="0"/>
          <dgm:bulletEnabled val="1"/>
        </dgm:presLayoutVars>
      </dgm:prSet>
      <dgm:spPr>
        <a:prstGeom prst="ellipse">
          <a:avLst/>
        </a:prstGeom>
      </dgm:spPr>
      <dgm:t>
        <a:bodyPr/>
        <a:lstStyle/>
        <a:p>
          <a:endParaRPr lang="en-AU"/>
        </a:p>
      </dgm:t>
    </dgm:pt>
    <dgm:pt modelId="{2946EEED-08C8-4858-9512-9E1EA4B756BB}" type="pres">
      <dgm:prSet presAssocID="{10553DF2-2787-4B8B-BD2D-7EEBCA26F77C}" presName="connSite2" presStyleCnt="0"/>
      <dgm:spPr/>
    </dgm:pt>
  </dgm:ptLst>
  <dgm:cxnLst>
    <dgm:cxn modelId="{B5ACE415-ABA7-4665-BE69-AD443EC54C72}" type="presOf" srcId="{78F6278A-3888-4457-A8B5-C713473D7EC0}" destId="{4578EED6-97EB-4E13-9699-BDC73077DA96}" srcOrd="0" destOrd="0" presId="urn:microsoft.com/office/officeart/2005/8/layout/hProcess4"/>
    <dgm:cxn modelId="{B9C98203-96C6-40B3-B5FA-C60198BA920C}" srcId="{9FF9F633-49D9-4CB9-A4E2-7DB9BE5EDBA2}" destId="{BCB7358E-FBDC-46E3-A56C-D7978FA448ED}" srcOrd="0" destOrd="0" parTransId="{2F4BF387-251E-4F7A-8799-21F2FCC95BD3}" sibTransId="{42B16B83-4D0A-46E8-A6FE-9831E8653FCB}"/>
    <dgm:cxn modelId="{0990E1C4-71A1-4E4A-8229-3335F6A29EE3}" type="presOf" srcId="{BCB7358E-FBDC-46E3-A56C-D7978FA448ED}" destId="{A62B4C1F-8E21-4EAE-BA80-7F811DB4D2C8}" srcOrd="1" destOrd="0" presId="urn:microsoft.com/office/officeart/2005/8/layout/hProcess4"/>
    <dgm:cxn modelId="{0E1ABE54-0523-4B98-980D-B4F675124FC0}" type="presOf" srcId="{63686E99-53DF-495B-BDE8-B87122232FC8}" destId="{607720E7-8C44-4647-BC00-6BA226F6F133}" srcOrd="0" destOrd="1" presId="urn:microsoft.com/office/officeart/2005/8/layout/hProcess4"/>
    <dgm:cxn modelId="{779F573C-FCCC-4D98-96B5-7ECD244EDC90}" type="presOf" srcId="{85282EF9-68F2-444B-B4E9-C82B73B86780}" destId="{15094DE2-FA8C-4DB9-A1E7-C2EE003CF15E}" srcOrd="0" destOrd="0" presId="urn:microsoft.com/office/officeart/2005/8/layout/hProcess4"/>
    <dgm:cxn modelId="{93B34C50-2B7E-4D98-BD2F-04BC44062333}" type="presOf" srcId="{F8A5C1DF-F596-45DE-B17D-CCC8B41A0ED6}" destId="{AE1417D5-311B-4C45-890D-0A3AB1121512}" srcOrd="0" destOrd="0" presId="urn:microsoft.com/office/officeart/2005/8/layout/hProcess4"/>
    <dgm:cxn modelId="{68587AAD-FDFC-466F-8781-9768A451FF5D}" type="presOf" srcId="{63686E99-53DF-495B-BDE8-B87122232FC8}" destId="{A62B4C1F-8E21-4EAE-BA80-7F811DB4D2C8}" srcOrd="1" destOrd="1" presId="urn:microsoft.com/office/officeart/2005/8/layout/hProcess4"/>
    <dgm:cxn modelId="{753F3CD3-301F-409D-9819-71F2E4931076}" type="presOf" srcId="{B5372A8D-DCB5-448E-90DA-8BD2996BBF6E}" destId="{F2A56C3A-B906-46BB-8E42-625FDCCE9FC0}" srcOrd="0" destOrd="0" presId="urn:microsoft.com/office/officeart/2005/8/layout/hProcess4"/>
    <dgm:cxn modelId="{3C5ECF30-561A-436F-8198-9FCE22FEC23B}" type="presOf" srcId="{85282EF9-68F2-444B-B4E9-C82B73B86780}" destId="{D8199D3A-E27B-4CB2-9817-2F60F45CE8E5}" srcOrd="1" destOrd="0" presId="urn:microsoft.com/office/officeart/2005/8/layout/hProcess4"/>
    <dgm:cxn modelId="{0863A26F-2F89-4C9C-A966-2E84A832A024}" srcId="{9FF9F633-49D9-4CB9-A4E2-7DB9BE5EDBA2}" destId="{63686E99-53DF-495B-BDE8-B87122232FC8}" srcOrd="1" destOrd="0" parTransId="{612518C1-2B28-4F2A-960D-F237A7DBF948}" sibTransId="{1D37C310-86CB-48D9-91FC-6E76FB1C9EBE}"/>
    <dgm:cxn modelId="{8490D0D5-28C2-4FFF-9635-DE431AC1F271}" type="presOf" srcId="{BCB7358E-FBDC-46E3-A56C-D7978FA448ED}" destId="{607720E7-8C44-4647-BC00-6BA226F6F133}" srcOrd="0" destOrd="0" presId="urn:microsoft.com/office/officeart/2005/8/layout/hProcess4"/>
    <dgm:cxn modelId="{44F3CE27-DE9D-4BBB-A98C-9459C864D209}" type="presOf" srcId="{4176F950-3480-4DF2-A766-28C409A5E073}" destId="{EE919F2B-88E7-4E7C-993C-22433EFD7EBF}" srcOrd="0" destOrd="0" presId="urn:microsoft.com/office/officeart/2005/8/layout/hProcess4"/>
    <dgm:cxn modelId="{F38ADC9D-D03A-4C85-A028-CC1A47B1F6FE}" type="presOf" srcId="{4774D0CB-8D66-4F87-9519-A9141E9E7E8F}" destId="{BAC626A3-B2F1-4C0B-9911-BE04B0260CB2}" srcOrd="0" destOrd="0" presId="urn:microsoft.com/office/officeart/2005/8/layout/hProcess4"/>
    <dgm:cxn modelId="{FF3B02CC-545E-40ED-84F5-47E73464D83C}" type="presOf" srcId="{81F46B1B-18AA-45AC-ABEC-4717218DA7FF}" destId="{D8199D3A-E27B-4CB2-9817-2F60F45CE8E5}" srcOrd="1" destOrd="1" presId="urn:microsoft.com/office/officeart/2005/8/layout/hProcess4"/>
    <dgm:cxn modelId="{3F735B15-E742-4AD8-A72A-154B02883480}" srcId="{4176F950-3480-4DF2-A766-28C409A5E073}" destId="{EF4A93AF-A773-4048-800A-DFC4D3D35FC5}" srcOrd="0" destOrd="0" parTransId="{E3EE052B-1273-4A07-A673-7B47F2532D32}" sibTransId="{B5372A8D-DCB5-448E-90DA-8BD2996BBF6E}"/>
    <dgm:cxn modelId="{FCB1842F-E49A-4004-A036-BDA910F724C0}" type="presOf" srcId="{C6D81924-77CF-46E6-9717-A800F9AE8F40}" destId="{0CCCCF67-1799-45C0-95E2-6C73E74D3983}" srcOrd="1" destOrd="0" presId="urn:microsoft.com/office/officeart/2005/8/layout/hProcess4"/>
    <dgm:cxn modelId="{50D54000-F079-4D67-A669-718F2AB0EB38}" srcId="{EF4A93AF-A773-4048-800A-DFC4D3D35FC5}" destId="{771D7334-B5CF-42E6-A58D-E80365688D49}" srcOrd="0" destOrd="0" parTransId="{A4AA1FC1-F166-4AB8-B51C-DBCA20B9BA43}" sibTransId="{55DEA569-86EF-4765-8C89-97AB44BA29C3}"/>
    <dgm:cxn modelId="{5E04C705-51EC-4080-8E32-0A4141C63110}" srcId="{4176F950-3480-4DF2-A766-28C409A5E073}" destId="{4774D0CB-8D66-4F87-9519-A9141E9E7E8F}" srcOrd="2" destOrd="0" parTransId="{9DABE722-7D55-4A8D-96A8-ADA0D949A09F}" sibTransId="{F8A5C1DF-F596-45DE-B17D-CCC8B41A0ED6}"/>
    <dgm:cxn modelId="{97C4EA6E-9A40-4109-8FBB-3AF01A0866F2}" srcId="{4774D0CB-8D66-4F87-9519-A9141E9E7E8F}" destId="{85282EF9-68F2-444B-B4E9-C82B73B86780}" srcOrd="0" destOrd="0" parTransId="{F8235706-0A47-44FD-BCCB-457C2D269E05}" sibTransId="{A04626F0-9959-4464-928F-6EAEA9C51CC3}"/>
    <dgm:cxn modelId="{0274EACD-833D-4588-B968-C73EC3E83C71}" type="presOf" srcId="{81F46B1B-18AA-45AC-ABEC-4717218DA7FF}" destId="{15094DE2-FA8C-4DB9-A1E7-C2EE003CF15E}" srcOrd="0" destOrd="1" presId="urn:microsoft.com/office/officeart/2005/8/layout/hProcess4"/>
    <dgm:cxn modelId="{EB45F5F5-F6A6-4FE2-A186-E3A5F6F47127}" srcId="{4176F950-3480-4DF2-A766-28C409A5E073}" destId="{10553DF2-2787-4B8B-BD2D-7EEBCA26F77C}" srcOrd="3" destOrd="0" parTransId="{E327DABE-82FD-43C9-9C53-7FB552639FA8}" sibTransId="{50C2B052-3E15-41EA-9EF3-9316CAF3BD54}"/>
    <dgm:cxn modelId="{88E889D9-F3EA-4FD7-AF1B-A79C854B32DB}" type="presOf" srcId="{771D7334-B5CF-42E6-A58D-E80365688D49}" destId="{5918CE05-6C2D-4ECE-AA51-67B83281C44E}" srcOrd="1" destOrd="0" presId="urn:microsoft.com/office/officeart/2005/8/layout/hProcess4"/>
    <dgm:cxn modelId="{96452471-9EA0-4C6D-B525-F24B180A286F}" srcId="{4176F950-3480-4DF2-A766-28C409A5E073}" destId="{9FF9F633-49D9-4CB9-A4E2-7DB9BE5EDBA2}" srcOrd="1" destOrd="0" parTransId="{FBB1653E-0834-48BD-A469-29BF635B6B0D}" sibTransId="{78F6278A-3888-4457-A8B5-C713473D7EC0}"/>
    <dgm:cxn modelId="{E61945D8-AD4D-4CFB-9DE7-4D810270DFE6}" type="presOf" srcId="{771D7334-B5CF-42E6-A58D-E80365688D49}" destId="{B9CC96B0-D0F3-41F7-8139-9F929AFC3A64}" srcOrd="0" destOrd="0" presId="urn:microsoft.com/office/officeart/2005/8/layout/hProcess4"/>
    <dgm:cxn modelId="{9989FADC-F73D-4F39-9C26-5B399ADF3F59}" type="presOf" srcId="{10553DF2-2787-4B8B-BD2D-7EEBCA26F77C}" destId="{DEE971FD-B7EA-45A9-8878-759E0F3D12D4}" srcOrd="0" destOrd="0" presId="urn:microsoft.com/office/officeart/2005/8/layout/hProcess4"/>
    <dgm:cxn modelId="{D42042B7-6721-4D45-B913-1F7827D459CA}" type="presOf" srcId="{EF4A93AF-A773-4048-800A-DFC4D3D35FC5}" destId="{3965F130-1915-4296-90C8-4201C6A4B7F1}" srcOrd="0" destOrd="0" presId="urn:microsoft.com/office/officeart/2005/8/layout/hProcess4"/>
    <dgm:cxn modelId="{350F898A-2D1F-47B7-BF48-1D644397B120}" type="presOf" srcId="{9FF9F633-49D9-4CB9-A4E2-7DB9BE5EDBA2}" destId="{17CB813F-BDC0-4707-A10C-837B21BA6012}" srcOrd="0" destOrd="0" presId="urn:microsoft.com/office/officeart/2005/8/layout/hProcess4"/>
    <dgm:cxn modelId="{D60AA889-98C1-416F-A0B1-A3F0E86DA03E}" srcId="{4774D0CB-8D66-4F87-9519-A9141E9E7E8F}" destId="{81F46B1B-18AA-45AC-ABEC-4717218DA7FF}" srcOrd="1" destOrd="0" parTransId="{1ECA0F56-357B-4C33-9298-04176FC12FD6}" sibTransId="{0A73487E-C6DE-4221-A02D-F511D1ADAD29}"/>
    <dgm:cxn modelId="{855F6F85-83CD-4676-846C-7C04DE3C3CAA}" srcId="{10553DF2-2787-4B8B-BD2D-7EEBCA26F77C}" destId="{C6D81924-77CF-46E6-9717-A800F9AE8F40}" srcOrd="0" destOrd="0" parTransId="{4C6F1F8E-E4D0-4735-BFF3-16EC0EADD987}" sibTransId="{DFCE3ABE-2F46-4DF5-B64D-A070AA089299}"/>
    <dgm:cxn modelId="{1D68A824-0DD7-43A9-99AD-E45016C7531C}" type="presOf" srcId="{C6D81924-77CF-46E6-9717-A800F9AE8F40}" destId="{8D84DF75-1F4E-48BF-83BD-32AA233847C3}" srcOrd="0" destOrd="0" presId="urn:microsoft.com/office/officeart/2005/8/layout/hProcess4"/>
    <dgm:cxn modelId="{DB92E0BA-D07B-40BE-A9D6-3141BD45E09B}" type="presParOf" srcId="{EE919F2B-88E7-4E7C-993C-22433EFD7EBF}" destId="{B691ED37-27AC-4369-B363-5B38BD243B5B}" srcOrd="0" destOrd="0" presId="urn:microsoft.com/office/officeart/2005/8/layout/hProcess4"/>
    <dgm:cxn modelId="{DAC79B50-A7BF-440E-8F1A-70B5E33EE0F1}" type="presParOf" srcId="{EE919F2B-88E7-4E7C-993C-22433EFD7EBF}" destId="{CB81F623-67C6-4B3E-A4F7-F3717B72FA8E}" srcOrd="1" destOrd="0" presId="urn:microsoft.com/office/officeart/2005/8/layout/hProcess4"/>
    <dgm:cxn modelId="{ACAB6B82-9DE4-4D68-B6B1-94C43D7C9C98}" type="presParOf" srcId="{EE919F2B-88E7-4E7C-993C-22433EFD7EBF}" destId="{DD6EF699-4587-4774-AB65-88F9C2004137}" srcOrd="2" destOrd="0" presId="urn:microsoft.com/office/officeart/2005/8/layout/hProcess4"/>
    <dgm:cxn modelId="{7C2625BE-32E1-49D3-850B-81C6C8E7BD36}" type="presParOf" srcId="{DD6EF699-4587-4774-AB65-88F9C2004137}" destId="{6F3D4211-59A2-4975-BE9C-5B6A5F69A7DB}" srcOrd="0" destOrd="0" presId="urn:microsoft.com/office/officeart/2005/8/layout/hProcess4"/>
    <dgm:cxn modelId="{364ED1E2-1593-4A55-B01B-10A02FAAFFED}" type="presParOf" srcId="{6F3D4211-59A2-4975-BE9C-5B6A5F69A7DB}" destId="{56334167-C944-4713-BC86-CDD3DCEF0BD4}" srcOrd="0" destOrd="0" presId="urn:microsoft.com/office/officeart/2005/8/layout/hProcess4"/>
    <dgm:cxn modelId="{2A112370-AE59-4996-A3B7-C755E7CA90C6}" type="presParOf" srcId="{6F3D4211-59A2-4975-BE9C-5B6A5F69A7DB}" destId="{B9CC96B0-D0F3-41F7-8139-9F929AFC3A64}" srcOrd="1" destOrd="0" presId="urn:microsoft.com/office/officeart/2005/8/layout/hProcess4"/>
    <dgm:cxn modelId="{6E2D9AF9-A1A9-4BF2-8284-9063FABE33A1}" type="presParOf" srcId="{6F3D4211-59A2-4975-BE9C-5B6A5F69A7DB}" destId="{5918CE05-6C2D-4ECE-AA51-67B83281C44E}" srcOrd="2" destOrd="0" presId="urn:microsoft.com/office/officeart/2005/8/layout/hProcess4"/>
    <dgm:cxn modelId="{F6BF8200-EFE1-432E-80A6-CDA4445E691A}" type="presParOf" srcId="{6F3D4211-59A2-4975-BE9C-5B6A5F69A7DB}" destId="{3965F130-1915-4296-90C8-4201C6A4B7F1}" srcOrd="3" destOrd="0" presId="urn:microsoft.com/office/officeart/2005/8/layout/hProcess4"/>
    <dgm:cxn modelId="{DDD6210F-4B16-4EF7-8D11-2C912734FE67}" type="presParOf" srcId="{6F3D4211-59A2-4975-BE9C-5B6A5F69A7DB}" destId="{6F572367-59AF-4163-A144-D396D78A25F2}" srcOrd="4" destOrd="0" presId="urn:microsoft.com/office/officeart/2005/8/layout/hProcess4"/>
    <dgm:cxn modelId="{70993512-EA9D-44B7-9C49-9C41C6BDEE7C}" type="presParOf" srcId="{DD6EF699-4587-4774-AB65-88F9C2004137}" destId="{F2A56C3A-B906-46BB-8E42-625FDCCE9FC0}" srcOrd="1" destOrd="0" presId="urn:microsoft.com/office/officeart/2005/8/layout/hProcess4"/>
    <dgm:cxn modelId="{CE4BBEAB-AE90-4AA9-B8EB-0988A1041174}" type="presParOf" srcId="{DD6EF699-4587-4774-AB65-88F9C2004137}" destId="{AEAB82F6-5C70-41A5-B65F-2E4A8010BF3F}" srcOrd="2" destOrd="0" presId="urn:microsoft.com/office/officeart/2005/8/layout/hProcess4"/>
    <dgm:cxn modelId="{B9F19153-6F21-4255-9936-2FDE81384206}" type="presParOf" srcId="{AEAB82F6-5C70-41A5-B65F-2E4A8010BF3F}" destId="{12E2568A-E502-4A33-BB89-D7C6F1E27569}" srcOrd="0" destOrd="0" presId="urn:microsoft.com/office/officeart/2005/8/layout/hProcess4"/>
    <dgm:cxn modelId="{EF1B63BB-C308-4C15-8262-9ABA95DC56C9}" type="presParOf" srcId="{AEAB82F6-5C70-41A5-B65F-2E4A8010BF3F}" destId="{607720E7-8C44-4647-BC00-6BA226F6F133}" srcOrd="1" destOrd="0" presId="urn:microsoft.com/office/officeart/2005/8/layout/hProcess4"/>
    <dgm:cxn modelId="{1B0782D7-7AFA-47C7-8C1D-A216270BA89E}" type="presParOf" srcId="{AEAB82F6-5C70-41A5-B65F-2E4A8010BF3F}" destId="{A62B4C1F-8E21-4EAE-BA80-7F811DB4D2C8}" srcOrd="2" destOrd="0" presId="urn:microsoft.com/office/officeart/2005/8/layout/hProcess4"/>
    <dgm:cxn modelId="{BEFF82BA-369C-4EC1-B0B8-A93098B08938}" type="presParOf" srcId="{AEAB82F6-5C70-41A5-B65F-2E4A8010BF3F}" destId="{17CB813F-BDC0-4707-A10C-837B21BA6012}" srcOrd="3" destOrd="0" presId="urn:microsoft.com/office/officeart/2005/8/layout/hProcess4"/>
    <dgm:cxn modelId="{97A2B40B-9B5B-426E-B4CD-335BC9524DED}" type="presParOf" srcId="{AEAB82F6-5C70-41A5-B65F-2E4A8010BF3F}" destId="{E24402F6-FEC2-483C-B6AD-EB25AFA43D11}" srcOrd="4" destOrd="0" presId="urn:microsoft.com/office/officeart/2005/8/layout/hProcess4"/>
    <dgm:cxn modelId="{C1D293D7-D917-4E86-BE8D-1677A4F60016}" type="presParOf" srcId="{DD6EF699-4587-4774-AB65-88F9C2004137}" destId="{4578EED6-97EB-4E13-9699-BDC73077DA96}" srcOrd="3" destOrd="0" presId="urn:microsoft.com/office/officeart/2005/8/layout/hProcess4"/>
    <dgm:cxn modelId="{B487F28F-4818-4E0F-ACF2-2C86BFD39DF7}" type="presParOf" srcId="{DD6EF699-4587-4774-AB65-88F9C2004137}" destId="{F9E95A09-BFB0-47F9-BBB3-A89C8C66439A}" srcOrd="4" destOrd="0" presId="urn:microsoft.com/office/officeart/2005/8/layout/hProcess4"/>
    <dgm:cxn modelId="{0355DA71-BE63-47EE-9579-4AAFEA88FC06}" type="presParOf" srcId="{F9E95A09-BFB0-47F9-BBB3-A89C8C66439A}" destId="{0BCE6D79-6E3B-49B0-B9D9-868AB357CA51}" srcOrd="0" destOrd="0" presId="urn:microsoft.com/office/officeart/2005/8/layout/hProcess4"/>
    <dgm:cxn modelId="{3C47E0AE-0412-435E-AE7D-D6A664C91489}" type="presParOf" srcId="{F9E95A09-BFB0-47F9-BBB3-A89C8C66439A}" destId="{15094DE2-FA8C-4DB9-A1E7-C2EE003CF15E}" srcOrd="1" destOrd="0" presId="urn:microsoft.com/office/officeart/2005/8/layout/hProcess4"/>
    <dgm:cxn modelId="{3DAB03FF-BDAE-4C9A-9168-9586FE0E7408}" type="presParOf" srcId="{F9E95A09-BFB0-47F9-BBB3-A89C8C66439A}" destId="{D8199D3A-E27B-4CB2-9817-2F60F45CE8E5}" srcOrd="2" destOrd="0" presId="urn:microsoft.com/office/officeart/2005/8/layout/hProcess4"/>
    <dgm:cxn modelId="{BF2A1AD1-695F-41FB-8FA8-93165573F906}" type="presParOf" srcId="{F9E95A09-BFB0-47F9-BBB3-A89C8C66439A}" destId="{BAC626A3-B2F1-4C0B-9911-BE04B0260CB2}" srcOrd="3" destOrd="0" presId="urn:microsoft.com/office/officeart/2005/8/layout/hProcess4"/>
    <dgm:cxn modelId="{578FF98D-84B7-49CA-BBC6-CA64D651AB2F}" type="presParOf" srcId="{F9E95A09-BFB0-47F9-BBB3-A89C8C66439A}" destId="{477E341E-96BF-4FFB-9FD3-B04E48E1C75B}" srcOrd="4" destOrd="0" presId="urn:microsoft.com/office/officeart/2005/8/layout/hProcess4"/>
    <dgm:cxn modelId="{46271604-B9A8-4257-AF4E-96E6F5B7347B}" type="presParOf" srcId="{DD6EF699-4587-4774-AB65-88F9C2004137}" destId="{AE1417D5-311B-4C45-890D-0A3AB1121512}" srcOrd="5" destOrd="0" presId="urn:microsoft.com/office/officeart/2005/8/layout/hProcess4"/>
    <dgm:cxn modelId="{90A5F8B8-7127-40F2-8984-65AFEA43AD6C}" type="presParOf" srcId="{DD6EF699-4587-4774-AB65-88F9C2004137}" destId="{988953D3-7DDE-49D1-A114-4A19C5D3A0F4}" srcOrd="6" destOrd="0" presId="urn:microsoft.com/office/officeart/2005/8/layout/hProcess4"/>
    <dgm:cxn modelId="{E4861DF5-1997-437E-8E9C-0C018E786922}" type="presParOf" srcId="{988953D3-7DDE-49D1-A114-4A19C5D3A0F4}" destId="{031BDA57-DF0C-470F-BFBA-C1F071E20C58}" srcOrd="0" destOrd="0" presId="urn:microsoft.com/office/officeart/2005/8/layout/hProcess4"/>
    <dgm:cxn modelId="{50FB705D-8D03-49FA-9FC1-CECDE7A5343B}" type="presParOf" srcId="{988953D3-7DDE-49D1-A114-4A19C5D3A0F4}" destId="{8D84DF75-1F4E-48BF-83BD-32AA233847C3}" srcOrd="1" destOrd="0" presId="urn:microsoft.com/office/officeart/2005/8/layout/hProcess4"/>
    <dgm:cxn modelId="{96873969-4658-4371-AE9A-D274006011C9}" type="presParOf" srcId="{988953D3-7DDE-49D1-A114-4A19C5D3A0F4}" destId="{0CCCCF67-1799-45C0-95E2-6C73E74D3983}" srcOrd="2" destOrd="0" presId="urn:microsoft.com/office/officeart/2005/8/layout/hProcess4"/>
    <dgm:cxn modelId="{A5345780-0889-4885-AEE8-E6DCC8D0F57F}" type="presParOf" srcId="{988953D3-7DDE-49D1-A114-4A19C5D3A0F4}" destId="{DEE971FD-B7EA-45A9-8878-759E0F3D12D4}" srcOrd="3" destOrd="0" presId="urn:microsoft.com/office/officeart/2005/8/layout/hProcess4"/>
    <dgm:cxn modelId="{7A1863A2-46D3-487E-A451-927D2A2B8792}" type="presParOf" srcId="{988953D3-7DDE-49D1-A114-4A19C5D3A0F4}" destId="{2946EEED-08C8-4858-9512-9E1EA4B756BB}"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C96B0-D0F3-41F7-8139-9F929AFC3A64}">
      <dsp:nvSpPr>
        <dsp:cNvPr id="0" name=""/>
        <dsp:cNvSpPr/>
      </dsp:nvSpPr>
      <dsp:spPr>
        <a:xfrm>
          <a:off x="4251" y="765540"/>
          <a:ext cx="1591228" cy="1312430"/>
        </a:xfrm>
        <a:prstGeom prst="roundRect">
          <a:avLst>
            <a:gd name="adj" fmla="val 10000"/>
          </a:avLst>
        </a:prstGeom>
        <a:solidFill>
          <a:sysClr val="window" lastClr="FFFFFF">
            <a:alpha val="90000"/>
            <a:hueOff val="0"/>
            <a:satOff val="0"/>
            <a:lumOff val="0"/>
            <a:alphaOff val="0"/>
          </a:sysClr>
        </a:solidFill>
        <a:ln w="9525" cap="flat" cmpd="sng" algn="ctr">
          <a:solidFill>
            <a:srgbClr val="4F81BD">
              <a:shade val="5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0" rIns="123825" bIns="123825" numCol="1" spcCol="1270" anchor="t" anchorCtr="0">
          <a:noAutofit/>
        </a:bodyPr>
        <a:lstStyle/>
        <a:p>
          <a:pPr marL="114300" lvl="1" indent="-114300" algn="l" defTabSz="533400">
            <a:lnSpc>
              <a:spcPct val="90000"/>
            </a:lnSpc>
            <a:spcBef>
              <a:spcPct val="0"/>
            </a:spcBef>
            <a:spcAft>
              <a:spcPct val="15000"/>
            </a:spcAft>
            <a:buChar char="••"/>
          </a:pPr>
          <a:r>
            <a:rPr lang="en-AU" sz="1200" b="1" kern="1200" dirty="0">
              <a:solidFill>
                <a:sysClr val="windowText" lastClr="000000">
                  <a:hueOff val="0"/>
                  <a:satOff val="0"/>
                  <a:lumOff val="0"/>
                  <a:alphaOff val="0"/>
                </a:sysClr>
              </a:solidFill>
              <a:latin typeface="Calibri"/>
              <a:ea typeface="+mn-ea"/>
              <a:cs typeface="+mn-cs"/>
            </a:rPr>
            <a:t>An affordable place to live, work, play and for caring about our communities and each other</a:t>
          </a:r>
        </a:p>
      </dsp:txBody>
      <dsp:txXfrm>
        <a:off x="34454" y="795743"/>
        <a:ext cx="1530822" cy="970789"/>
      </dsp:txXfrm>
    </dsp:sp>
    <dsp:sp modelId="{F2A56C3A-B906-46BB-8E42-625FDCCE9FC0}">
      <dsp:nvSpPr>
        <dsp:cNvPr id="0" name=""/>
        <dsp:cNvSpPr/>
      </dsp:nvSpPr>
      <dsp:spPr>
        <a:xfrm>
          <a:off x="938199" y="883833"/>
          <a:ext cx="1951531" cy="1951531"/>
        </a:xfrm>
        <a:prstGeom prst="leftCircularArrow">
          <a:avLst>
            <a:gd name="adj1" fmla="val 4836"/>
            <a:gd name="adj2" fmla="val 619795"/>
            <a:gd name="adj3" fmla="val 2423598"/>
            <a:gd name="adj4" fmla="val 9052782"/>
            <a:gd name="adj5" fmla="val 5641"/>
          </a:avLst>
        </a:prstGeom>
        <a:gradFill rotWithShape="0">
          <a:gsLst>
            <a:gs pos="0">
              <a:srgbClr val="4F81BD">
                <a:shade val="90000"/>
                <a:hueOff val="0"/>
                <a:satOff val="0"/>
                <a:lumOff val="0"/>
                <a:alphaOff val="0"/>
                <a:shade val="51000"/>
                <a:satMod val="130000"/>
              </a:srgbClr>
            </a:gs>
            <a:gs pos="80000">
              <a:srgbClr val="4F81BD">
                <a:shade val="90000"/>
                <a:hueOff val="0"/>
                <a:satOff val="0"/>
                <a:lumOff val="0"/>
                <a:alphaOff val="0"/>
                <a:shade val="93000"/>
                <a:satMod val="130000"/>
              </a:srgbClr>
            </a:gs>
            <a:gs pos="100000">
              <a:srgbClr val="4F81BD">
                <a:shade val="9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965F130-1915-4296-90C8-4201C6A4B7F1}">
      <dsp:nvSpPr>
        <dsp:cNvPr id="0" name=""/>
        <dsp:cNvSpPr/>
      </dsp:nvSpPr>
      <dsp:spPr>
        <a:xfrm>
          <a:off x="360036" y="1872208"/>
          <a:ext cx="1601412" cy="780101"/>
        </a:xfrm>
        <a:prstGeom prst="ellipse">
          <a:avLst/>
        </a:prstGeom>
        <a:gradFill rotWithShape="0">
          <a:gsLst>
            <a:gs pos="0">
              <a:srgbClr val="4F81BD">
                <a:shade val="50000"/>
                <a:hueOff val="0"/>
                <a:satOff val="0"/>
                <a:lumOff val="0"/>
                <a:alphaOff val="0"/>
                <a:shade val="51000"/>
                <a:satMod val="130000"/>
              </a:srgbClr>
            </a:gs>
            <a:gs pos="80000">
              <a:srgbClr val="4F81BD">
                <a:shade val="50000"/>
                <a:hueOff val="0"/>
                <a:satOff val="0"/>
                <a:lumOff val="0"/>
                <a:alphaOff val="0"/>
                <a:shade val="93000"/>
                <a:satMod val="130000"/>
              </a:srgbClr>
            </a:gs>
            <a:gs pos="100000">
              <a:srgbClr val="4F81BD">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AU" sz="1200" b="1" kern="1200" dirty="0">
              <a:solidFill>
                <a:sysClr val="window" lastClr="FFFFFF"/>
              </a:solidFill>
              <a:latin typeface="Calibri"/>
              <a:ea typeface="+mn-ea"/>
              <a:cs typeface="+mn-cs"/>
            </a:rPr>
            <a:t>An affordable place to live</a:t>
          </a:r>
        </a:p>
      </dsp:txBody>
      <dsp:txXfrm>
        <a:off x="594557" y="1986451"/>
        <a:ext cx="1132370" cy="551615"/>
      </dsp:txXfrm>
    </dsp:sp>
    <dsp:sp modelId="{607720E7-8C44-4647-BC00-6BA226F6F133}">
      <dsp:nvSpPr>
        <dsp:cNvPr id="0" name=""/>
        <dsp:cNvSpPr/>
      </dsp:nvSpPr>
      <dsp:spPr>
        <a:xfrm>
          <a:off x="2241209" y="922134"/>
          <a:ext cx="1591228" cy="1312430"/>
        </a:xfrm>
        <a:prstGeom prst="roundRect">
          <a:avLst>
            <a:gd name="adj" fmla="val 10000"/>
          </a:avLst>
        </a:prstGeom>
        <a:solidFill>
          <a:sysClr val="window" lastClr="FFFFFF">
            <a:alpha val="90000"/>
            <a:hueOff val="0"/>
            <a:satOff val="0"/>
            <a:lumOff val="0"/>
            <a:alphaOff val="0"/>
          </a:sysClr>
        </a:solidFill>
        <a:ln w="9525" cap="flat" cmpd="sng" algn="ctr">
          <a:solidFill>
            <a:srgbClr val="4F81BD">
              <a:shade val="50000"/>
              <a:hueOff val="180719"/>
              <a:satOff val="-3780"/>
              <a:lumOff val="21031"/>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0" rIns="123825" bIns="123825" numCol="1" spcCol="1270" anchor="t" anchorCtr="0">
          <a:noAutofit/>
        </a:bodyPr>
        <a:lstStyle/>
        <a:p>
          <a:pPr marL="114300" lvl="1" indent="-114300" algn="l" defTabSz="533400">
            <a:lnSpc>
              <a:spcPct val="90000"/>
            </a:lnSpc>
            <a:spcBef>
              <a:spcPct val="0"/>
            </a:spcBef>
            <a:spcAft>
              <a:spcPct val="15000"/>
            </a:spcAft>
            <a:buChar char="••"/>
          </a:pPr>
          <a:r>
            <a:rPr lang="en-AU" sz="1200" b="1" kern="1200" dirty="0">
              <a:solidFill>
                <a:sysClr val="windowText" lastClr="000000">
                  <a:hueOff val="0"/>
                  <a:satOff val="0"/>
                  <a:lumOff val="0"/>
                  <a:alphaOff val="0"/>
                </a:sysClr>
              </a:solidFill>
              <a:latin typeface="Calibri"/>
              <a:ea typeface="+mn-ea"/>
              <a:cs typeface="+mn-cs"/>
            </a:rPr>
            <a:t>Ensuring social </a:t>
          </a:r>
          <a:r>
            <a:rPr lang="en-AU" sz="1200" b="1" kern="1200" dirty="0" smtClean="0">
              <a:solidFill>
                <a:sysClr val="windowText" lastClr="000000">
                  <a:hueOff val="0"/>
                  <a:satOff val="0"/>
                  <a:lumOff val="0"/>
                  <a:alphaOff val="0"/>
                </a:sysClr>
              </a:solidFill>
              <a:latin typeface="Calibri"/>
              <a:ea typeface="+mn-ea"/>
              <a:cs typeface="+mn-cs"/>
            </a:rPr>
            <a:t>infrastructure </a:t>
          </a:r>
          <a:r>
            <a:rPr lang="en-AU" sz="1200" b="1" kern="1200" dirty="0">
              <a:solidFill>
                <a:sysClr val="windowText" lastClr="000000">
                  <a:hueOff val="0"/>
                  <a:satOff val="0"/>
                  <a:lumOff val="0"/>
                  <a:alphaOff val="0"/>
                </a:sysClr>
              </a:solidFill>
              <a:latin typeface="Calibri"/>
              <a:ea typeface="+mn-ea"/>
              <a:cs typeface="+mn-cs"/>
            </a:rPr>
            <a:t>wrapped around income and employment opportunities</a:t>
          </a:r>
        </a:p>
        <a:p>
          <a:pPr marL="57150" lvl="1" indent="-57150" algn="l" defTabSz="355600">
            <a:lnSpc>
              <a:spcPct val="90000"/>
            </a:lnSpc>
            <a:spcBef>
              <a:spcPct val="0"/>
            </a:spcBef>
            <a:spcAft>
              <a:spcPct val="15000"/>
            </a:spcAft>
            <a:buChar char="••"/>
          </a:pPr>
          <a:endParaRPr lang="en-AU" sz="800" b="1" kern="1200" dirty="0">
            <a:solidFill>
              <a:sysClr val="windowText" lastClr="000000">
                <a:hueOff val="0"/>
                <a:satOff val="0"/>
                <a:lumOff val="0"/>
                <a:alphaOff val="0"/>
              </a:sysClr>
            </a:solidFill>
            <a:latin typeface="Calibri"/>
            <a:ea typeface="+mn-ea"/>
            <a:cs typeface="+mn-cs"/>
          </a:endParaRPr>
        </a:p>
      </dsp:txBody>
      <dsp:txXfrm>
        <a:off x="2271412" y="1233572"/>
        <a:ext cx="1530822" cy="970789"/>
      </dsp:txXfrm>
    </dsp:sp>
    <dsp:sp modelId="{4578EED6-97EB-4E13-9699-BDC73077DA96}">
      <dsp:nvSpPr>
        <dsp:cNvPr id="0" name=""/>
        <dsp:cNvSpPr/>
      </dsp:nvSpPr>
      <dsp:spPr>
        <a:xfrm>
          <a:off x="3910914" y="111009"/>
          <a:ext cx="1912811" cy="1912811"/>
        </a:xfrm>
        <a:prstGeom prst="circularArrow">
          <a:avLst>
            <a:gd name="adj1" fmla="val 5286"/>
            <a:gd name="adj2" fmla="val 685178"/>
            <a:gd name="adj3" fmla="val 19145562"/>
            <a:gd name="adj4" fmla="val 12581761"/>
            <a:gd name="adj5" fmla="val 6167"/>
          </a:avLst>
        </a:prstGeom>
        <a:gradFill rotWithShape="0">
          <a:gsLst>
            <a:gs pos="0">
              <a:srgbClr val="4F81BD">
                <a:shade val="90000"/>
                <a:hueOff val="250074"/>
                <a:satOff val="-4618"/>
                <a:lumOff val="21418"/>
                <a:alphaOff val="0"/>
                <a:shade val="51000"/>
                <a:satMod val="130000"/>
              </a:srgbClr>
            </a:gs>
            <a:gs pos="80000">
              <a:srgbClr val="4F81BD">
                <a:shade val="90000"/>
                <a:hueOff val="250074"/>
                <a:satOff val="-4618"/>
                <a:lumOff val="21418"/>
                <a:alphaOff val="0"/>
                <a:shade val="93000"/>
                <a:satMod val="130000"/>
              </a:srgbClr>
            </a:gs>
            <a:gs pos="100000">
              <a:srgbClr val="4F81BD">
                <a:shade val="90000"/>
                <a:hueOff val="250074"/>
                <a:satOff val="-4618"/>
                <a:lumOff val="2141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7CB813F-BDC0-4707-A10C-837B21BA6012}">
      <dsp:nvSpPr>
        <dsp:cNvPr id="0" name=""/>
        <dsp:cNvSpPr/>
      </dsp:nvSpPr>
      <dsp:spPr>
        <a:xfrm>
          <a:off x="2758599" y="324929"/>
          <a:ext cx="1812331" cy="915409"/>
        </a:xfrm>
        <a:prstGeom prst="ellipse">
          <a:avLst/>
        </a:prstGeom>
        <a:gradFill rotWithShape="0">
          <a:gsLst>
            <a:gs pos="0">
              <a:srgbClr val="4F81BD">
                <a:shade val="50000"/>
                <a:hueOff val="180719"/>
                <a:satOff val="-3780"/>
                <a:lumOff val="21031"/>
                <a:alphaOff val="0"/>
                <a:shade val="51000"/>
                <a:satMod val="130000"/>
              </a:srgbClr>
            </a:gs>
            <a:gs pos="80000">
              <a:srgbClr val="4F81BD">
                <a:shade val="50000"/>
                <a:hueOff val="180719"/>
                <a:satOff val="-3780"/>
                <a:lumOff val="21031"/>
                <a:alphaOff val="0"/>
                <a:shade val="93000"/>
                <a:satMod val="130000"/>
              </a:srgbClr>
            </a:gs>
            <a:gs pos="100000">
              <a:srgbClr val="4F81BD">
                <a:shade val="50000"/>
                <a:hueOff val="180719"/>
                <a:satOff val="-3780"/>
                <a:lumOff val="21031"/>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AU" sz="1200" b="1" kern="1200" dirty="0">
              <a:solidFill>
                <a:sysClr val="window" lastClr="FFFFFF"/>
              </a:solidFill>
              <a:latin typeface="Calibri"/>
              <a:ea typeface="+mn-ea"/>
              <a:cs typeface="+mn-cs"/>
            </a:rPr>
            <a:t>Increasing our social and community finance infrastructure</a:t>
          </a:r>
        </a:p>
      </dsp:txBody>
      <dsp:txXfrm>
        <a:off x="3024009" y="458988"/>
        <a:ext cx="1281511" cy="647291"/>
      </dsp:txXfrm>
    </dsp:sp>
    <dsp:sp modelId="{15094DE2-FA8C-4DB9-A1E7-C2EE003CF15E}">
      <dsp:nvSpPr>
        <dsp:cNvPr id="0" name=""/>
        <dsp:cNvSpPr/>
      </dsp:nvSpPr>
      <dsp:spPr>
        <a:xfrm>
          <a:off x="4536511" y="720085"/>
          <a:ext cx="1591228" cy="1312430"/>
        </a:xfrm>
        <a:prstGeom prst="roundRect">
          <a:avLst>
            <a:gd name="adj" fmla="val 10000"/>
          </a:avLst>
        </a:prstGeom>
        <a:solidFill>
          <a:sysClr val="window" lastClr="FFFFFF">
            <a:alpha val="90000"/>
            <a:hueOff val="0"/>
            <a:satOff val="0"/>
            <a:lumOff val="0"/>
            <a:alphaOff val="0"/>
          </a:sysClr>
        </a:solidFill>
        <a:ln w="9525" cap="flat" cmpd="sng" algn="ctr">
          <a:solidFill>
            <a:srgbClr val="4F81BD">
              <a:shade val="50000"/>
              <a:hueOff val="361437"/>
              <a:satOff val="-7560"/>
              <a:lumOff val="42063"/>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0" rIns="123825" bIns="0" numCol="1" spcCol="1270" anchor="t" anchorCtr="0">
          <a:noAutofit/>
        </a:bodyPr>
        <a:lstStyle/>
        <a:p>
          <a:pPr marL="57150" lvl="1" indent="-57150" algn="l" defTabSz="355600">
            <a:lnSpc>
              <a:spcPct val="90000"/>
            </a:lnSpc>
            <a:spcBef>
              <a:spcPct val="0"/>
            </a:spcBef>
            <a:spcAft>
              <a:spcPct val="15000"/>
            </a:spcAft>
            <a:buChar char="••"/>
          </a:pPr>
          <a:endParaRPr lang="en-AU" sz="800" b="1" kern="1200" dirty="0">
            <a:solidFill>
              <a:sysClr val="windowText" lastClr="000000">
                <a:hueOff val="0"/>
                <a:satOff val="0"/>
                <a:lumOff val="0"/>
                <a:alphaOff val="0"/>
              </a:sysClr>
            </a:solidFill>
            <a:latin typeface="Calibri"/>
            <a:ea typeface="+mn-ea"/>
            <a:cs typeface="+mn-cs"/>
          </a:endParaRPr>
        </a:p>
        <a:p>
          <a:pPr marL="114300" lvl="1" indent="-114300" algn="l" defTabSz="533400">
            <a:lnSpc>
              <a:spcPct val="90000"/>
            </a:lnSpc>
            <a:spcBef>
              <a:spcPct val="0"/>
            </a:spcBef>
            <a:spcAft>
              <a:spcPct val="15000"/>
            </a:spcAft>
            <a:buChar char="••"/>
          </a:pPr>
          <a:r>
            <a:rPr lang="en-AU" sz="1200" b="1" kern="1200" dirty="0">
              <a:solidFill>
                <a:sysClr val="windowText" lastClr="000000">
                  <a:hueOff val="0"/>
                  <a:satOff val="0"/>
                  <a:lumOff val="0"/>
                  <a:alphaOff val="0"/>
                </a:sysClr>
              </a:solidFill>
              <a:latin typeface="Calibri"/>
              <a:ea typeface="+mn-ea"/>
              <a:cs typeface="+mn-cs"/>
            </a:rPr>
            <a:t>Providing financial security to be able to enjoy, connect and </a:t>
          </a:r>
          <a:r>
            <a:rPr lang="en-AU" sz="1200" b="1" kern="1200" dirty="0" smtClean="0">
              <a:solidFill>
                <a:sysClr val="windowText" lastClr="000000">
                  <a:hueOff val="0"/>
                  <a:satOff val="0"/>
                  <a:lumOff val="0"/>
                  <a:alphaOff val="0"/>
                </a:sysClr>
              </a:solidFill>
              <a:latin typeface="Calibri"/>
              <a:ea typeface="+mn-ea"/>
              <a:cs typeface="+mn-cs"/>
            </a:rPr>
            <a:t>participate </a:t>
          </a:r>
          <a:endParaRPr lang="en-AU" sz="1200" b="1" kern="1200" dirty="0">
            <a:solidFill>
              <a:sysClr val="windowText" lastClr="000000">
                <a:hueOff val="0"/>
                <a:satOff val="0"/>
                <a:lumOff val="0"/>
                <a:alphaOff val="0"/>
              </a:sysClr>
            </a:solidFill>
            <a:latin typeface="Calibri"/>
            <a:ea typeface="+mn-ea"/>
            <a:cs typeface="+mn-cs"/>
          </a:endParaRPr>
        </a:p>
      </dsp:txBody>
      <dsp:txXfrm>
        <a:off x="4566714" y="750288"/>
        <a:ext cx="1530822" cy="970789"/>
      </dsp:txXfrm>
    </dsp:sp>
    <dsp:sp modelId="{AE1417D5-311B-4C45-890D-0A3AB1121512}">
      <dsp:nvSpPr>
        <dsp:cNvPr id="0" name=""/>
        <dsp:cNvSpPr/>
      </dsp:nvSpPr>
      <dsp:spPr>
        <a:xfrm>
          <a:off x="5688631" y="864097"/>
          <a:ext cx="2008669" cy="2008669"/>
        </a:xfrm>
        <a:prstGeom prst="leftCircularArrow">
          <a:avLst>
            <a:gd name="adj1" fmla="val 5040"/>
            <a:gd name="adj2" fmla="val 649235"/>
            <a:gd name="adj3" fmla="val 2335179"/>
            <a:gd name="adj4" fmla="val 8934923"/>
            <a:gd name="adj5" fmla="val 5879"/>
          </a:avLst>
        </a:prstGeom>
        <a:gradFill rotWithShape="0">
          <a:gsLst>
            <a:gs pos="0">
              <a:srgbClr val="4F81BD">
                <a:shade val="90000"/>
                <a:hueOff val="250074"/>
                <a:satOff val="-4618"/>
                <a:lumOff val="21418"/>
                <a:alphaOff val="0"/>
                <a:shade val="51000"/>
                <a:satMod val="130000"/>
              </a:srgbClr>
            </a:gs>
            <a:gs pos="80000">
              <a:srgbClr val="4F81BD">
                <a:shade val="90000"/>
                <a:hueOff val="250074"/>
                <a:satOff val="-4618"/>
                <a:lumOff val="21418"/>
                <a:alphaOff val="0"/>
                <a:shade val="93000"/>
                <a:satMod val="130000"/>
              </a:srgbClr>
            </a:gs>
            <a:gs pos="100000">
              <a:srgbClr val="4F81BD">
                <a:shade val="90000"/>
                <a:hueOff val="250074"/>
                <a:satOff val="-4618"/>
                <a:lumOff val="2141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AC626A3-B2F1-4C0B-9911-BE04B0260CB2}">
      <dsp:nvSpPr>
        <dsp:cNvPr id="0" name=""/>
        <dsp:cNvSpPr/>
      </dsp:nvSpPr>
      <dsp:spPr>
        <a:xfrm>
          <a:off x="4968556" y="1728192"/>
          <a:ext cx="1864028" cy="688570"/>
        </a:xfrm>
        <a:prstGeom prst="ellipse">
          <a:avLst/>
        </a:prstGeom>
        <a:gradFill rotWithShape="0">
          <a:gsLst>
            <a:gs pos="0">
              <a:srgbClr val="4F81BD">
                <a:shade val="50000"/>
                <a:hueOff val="361437"/>
                <a:satOff val="-7560"/>
                <a:lumOff val="42063"/>
                <a:alphaOff val="0"/>
                <a:shade val="51000"/>
                <a:satMod val="130000"/>
              </a:srgbClr>
            </a:gs>
            <a:gs pos="80000">
              <a:srgbClr val="4F81BD">
                <a:shade val="50000"/>
                <a:hueOff val="361437"/>
                <a:satOff val="-7560"/>
                <a:lumOff val="42063"/>
                <a:alphaOff val="0"/>
                <a:shade val="93000"/>
                <a:satMod val="130000"/>
              </a:srgbClr>
            </a:gs>
            <a:gs pos="100000">
              <a:srgbClr val="4F81BD">
                <a:shade val="50000"/>
                <a:hueOff val="361437"/>
                <a:satOff val="-7560"/>
                <a:lumOff val="4206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AU" sz="1200" b="1" kern="1200" dirty="0">
              <a:solidFill>
                <a:sysClr val="windowText" lastClr="000000">
                  <a:hueOff val="0"/>
                  <a:satOff val="0"/>
                  <a:lumOff val="0"/>
                  <a:alphaOff val="0"/>
                </a:sysClr>
              </a:solidFill>
              <a:latin typeface="Calibri"/>
              <a:ea typeface="+mn-ea"/>
              <a:cs typeface="+mn-cs"/>
            </a:rPr>
            <a:t>Connected and resilient communities</a:t>
          </a:r>
        </a:p>
      </dsp:txBody>
      <dsp:txXfrm>
        <a:off x="5241537" y="1829031"/>
        <a:ext cx="1318066" cy="486892"/>
      </dsp:txXfrm>
    </dsp:sp>
    <dsp:sp modelId="{8D84DF75-1F4E-48BF-83BD-32AA233847C3}">
      <dsp:nvSpPr>
        <dsp:cNvPr id="0" name=""/>
        <dsp:cNvSpPr/>
      </dsp:nvSpPr>
      <dsp:spPr>
        <a:xfrm>
          <a:off x="7035719" y="881526"/>
          <a:ext cx="1591228" cy="1312430"/>
        </a:xfrm>
        <a:prstGeom prst="roundRect">
          <a:avLst>
            <a:gd name="adj" fmla="val 10000"/>
          </a:avLst>
        </a:prstGeom>
        <a:solidFill>
          <a:sysClr val="window" lastClr="FFFFFF">
            <a:alpha val="90000"/>
            <a:hueOff val="0"/>
            <a:satOff val="0"/>
            <a:lumOff val="0"/>
            <a:alphaOff val="0"/>
          </a:sysClr>
        </a:solidFill>
        <a:ln w="9525" cap="flat" cmpd="sng" algn="ctr">
          <a:solidFill>
            <a:srgbClr val="4F81BD">
              <a:shade val="50000"/>
              <a:hueOff val="180719"/>
              <a:satOff val="-3780"/>
              <a:lumOff val="21031"/>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0" rIns="123825" bIns="123825" numCol="1" spcCol="1270" anchor="t" anchorCtr="0">
          <a:noAutofit/>
        </a:bodyPr>
        <a:lstStyle/>
        <a:p>
          <a:pPr marL="114300" lvl="1" indent="-114300" algn="l" defTabSz="533400">
            <a:lnSpc>
              <a:spcPct val="90000"/>
            </a:lnSpc>
            <a:spcBef>
              <a:spcPct val="0"/>
            </a:spcBef>
            <a:spcAft>
              <a:spcPct val="15000"/>
            </a:spcAft>
            <a:buChar char="••"/>
          </a:pPr>
          <a:r>
            <a:rPr lang="en-AU" sz="1200" b="1" kern="1200" dirty="0">
              <a:solidFill>
                <a:sysClr val="windowText" lastClr="000000">
                  <a:hueOff val="0"/>
                  <a:satOff val="0"/>
                  <a:lumOff val="0"/>
                  <a:alphaOff val="0"/>
                </a:sysClr>
              </a:solidFill>
              <a:latin typeface="Calibri"/>
              <a:ea typeface="+mn-ea"/>
              <a:cs typeface="+mn-cs"/>
            </a:rPr>
            <a:t>Increased community social capital and self esteem  </a:t>
          </a:r>
        </a:p>
      </dsp:txBody>
      <dsp:txXfrm>
        <a:off x="7065922" y="1192964"/>
        <a:ext cx="1530822" cy="970789"/>
      </dsp:txXfrm>
    </dsp:sp>
    <dsp:sp modelId="{DEE971FD-B7EA-45A9-8878-759E0F3D12D4}">
      <dsp:nvSpPr>
        <dsp:cNvPr id="0" name=""/>
        <dsp:cNvSpPr/>
      </dsp:nvSpPr>
      <dsp:spPr>
        <a:xfrm>
          <a:off x="7308286" y="309586"/>
          <a:ext cx="1583378" cy="808781"/>
        </a:xfrm>
        <a:prstGeom prst="ellipse">
          <a:avLst/>
        </a:prstGeom>
        <a:gradFill rotWithShape="0">
          <a:gsLst>
            <a:gs pos="0">
              <a:srgbClr val="4F81BD">
                <a:shade val="50000"/>
                <a:hueOff val="180719"/>
                <a:satOff val="-3780"/>
                <a:lumOff val="21031"/>
                <a:alphaOff val="0"/>
                <a:shade val="51000"/>
                <a:satMod val="130000"/>
              </a:srgbClr>
            </a:gs>
            <a:gs pos="80000">
              <a:srgbClr val="4F81BD">
                <a:shade val="50000"/>
                <a:hueOff val="180719"/>
                <a:satOff val="-3780"/>
                <a:lumOff val="21031"/>
                <a:alphaOff val="0"/>
                <a:shade val="93000"/>
                <a:satMod val="130000"/>
              </a:srgbClr>
            </a:gs>
            <a:gs pos="100000">
              <a:srgbClr val="4F81BD">
                <a:shade val="50000"/>
                <a:hueOff val="180719"/>
                <a:satOff val="-3780"/>
                <a:lumOff val="21031"/>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AU" sz="1200" b="1" kern="1200" dirty="0">
              <a:solidFill>
                <a:sysClr val="window" lastClr="FFFFFF"/>
              </a:solidFill>
              <a:latin typeface="Calibri"/>
              <a:ea typeface="+mn-ea"/>
              <a:cs typeface="+mn-cs"/>
            </a:rPr>
            <a:t>Improved Health and Wellbeing</a:t>
          </a:r>
        </a:p>
      </dsp:txBody>
      <dsp:txXfrm>
        <a:off x="7540166" y="428029"/>
        <a:ext cx="1119618" cy="57189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2"/>
            <a:ext cx="2919356" cy="493631"/>
          </a:xfrm>
          <a:prstGeom prst="rect">
            <a:avLst/>
          </a:prstGeom>
          <a:noFill/>
          <a:ln w="9525">
            <a:noFill/>
            <a:miter lim="800000"/>
            <a:headEnd/>
            <a:tailEnd/>
          </a:ln>
        </p:spPr>
        <p:txBody>
          <a:bodyPr vert="horz" wrap="square" lIns="94897" tIns="47449" rIns="94897" bIns="47449" numCol="1" anchor="t" anchorCtr="0" compatLnSpc="1">
            <a:prstTxWarp prst="textNoShape">
              <a:avLst/>
            </a:prstTxWarp>
          </a:bodyPr>
          <a:lstStyle>
            <a:lvl1pPr defTabSz="876448">
              <a:spcBef>
                <a:spcPct val="20000"/>
              </a:spcBef>
              <a:buFont typeface="Wingdings" pitchFamily="2" charset="2"/>
              <a:buChar char="•"/>
              <a:defRPr sz="1200"/>
            </a:lvl1pPr>
          </a:lstStyle>
          <a:p>
            <a:pPr>
              <a:defRPr/>
            </a:pPr>
            <a:endParaRPr lang="en-NZ" dirty="0"/>
          </a:p>
        </p:txBody>
      </p:sp>
      <p:sp>
        <p:nvSpPr>
          <p:cNvPr id="3" name="Date Placeholder 2"/>
          <p:cNvSpPr>
            <a:spLocks noGrp="1"/>
          </p:cNvSpPr>
          <p:nvPr>
            <p:ph type="dt" sz="quarter" idx="1"/>
          </p:nvPr>
        </p:nvSpPr>
        <p:spPr bwMode="auto">
          <a:xfrm>
            <a:off x="3814839" y="2"/>
            <a:ext cx="2919356" cy="493631"/>
          </a:xfrm>
          <a:prstGeom prst="rect">
            <a:avLst/>
          </a:prstGeom>
          <a:noFill/>
          <a:ln w="9525">
            <a:noFill/>
            <a:miter lim="800000"/>
            <a:headEnd/>
            <a:tailEnd/>
          </a:ln>
        </p:spPr>
        <p:txBody>
          <a:bodyPr vert="horz" wrap="square" lIns="94897" tIns="47449" rIns="94897" bIns="47449" numCol="1" anchor="t" anchorCtr="0" compatLnSpc="1">
            <a:prstTxWarp prst="textNoShape">
              <a:avLst/>
            </a:prstTxWarp>
          </a:bodyPr>
          <a:lstStyle>
            <a:lvl1pPr algn="r" defTabSz="876448">
              <a:spcBef>
                <a:spcPct val="20000"/>
              </a:spcBef>
              <a:buFont typeface="Wingdings" pitchFamily="2" charset="2"/>
              <a:buChar char="•"/>
              <a:defRPr sz="1200"/>
            </a:lvl1pPr>
          </a:lstStyle>
          <a:p>
            <a:pPr>
              <a:defRPr/>
            </a:pPr>
            <a:fld id="{B3B7B030-15DB-4A41-98DF-1223E9A73C96}" type="datetimeFigureOut">
              <a:rPr lang="en-US"/>
              <a:pPr>
                <a:defRPr/>
              </a:pPr>
              <a:t>2/13/2016</a:t>
            </a:fld>
            <a:endParaRPr lang="en-NZ" dirty="0"/>
          </a:p>
        </p:txBody>
      </p:sp>
      <p:sp>
        <p:nvSpPr>
          <p:cNvPr id="4" name="Footer Placeholder 3"/>
          <p:cNvSpPr>
            <a:spLocks noGrp="1"/>
          </p:cNvSpPr>
          <p:nvPr>
            <p:ph type="ftr" sz="quarter" idx="2"/>
          </p:nvPr>
        </p:nvSpPr>
        <p:spPr bwMode="auto">
          <a:xfrm>
            <a:off x="3" y="9371105"/>
            <a:ext cx="2919356" cy="493631"/>
          </a:xfrm>
          <a:prstGeom prst="rect">
            <a:avLst/>
          </a:prstGeom>
          <a:noFill/>
          <a:ln w="9525">
            <a:noFill/>
            <a:miter lim="800000"/>
            <a:headEnd/>
            <a:tailEnd/>
          </a:ln>
        </p:spPr>
        <p:txBody>
          <a:bodyPr vert="horz" wrap="square" lIns="94897" tIns="47449" rIns="94897" bIns="47449" numCol="1" anchor="b" anchorCtr="0" compatLnSpc="1">
            <a:prstTxWarp prst="textNoShape">
              <a:avLst/>
            </a:prstTxWarp>
          </a:bodyPr>
          <a:lstStyle>
            <a:lvl1pPr defTabSz="876448">
              <a:spcBef>
                <a:spcPct val="20000"/>
              </a:spcBef>
              <a:buFont typeface="Wingdings" pitchFamily="2" charset="2"/>
              <a:buChar char="•"/>
              <a:defRPr sz="1200"/>
            </a:lvl1pPr>
          </a:lstStyle>
          <a:p>
            <a:pPr>
              <a:defRPr/>
            </a:pPr>
            <a:endParaRPr lang="en-NZ" dirty="0"/>
          </a:p>
        </p:txBody>
      </p:sp>
      <p:sp>
        <p:nvSpPr>
          <p:cNvPr id="5" name="Slide Number Placeholder 4"/>
          <p:cNvSpPr>
            <a:spLocks noGrp="1"/>
          </p:cNvSpPr>
          <p:nvPr>
            <p:ph type="sldNum" sz="quarter" idx="3"/>
          </p:nvPr>
        </p:nvSpPr>
        <p:spPr bwMode="auto">
          <a:xfrm>
            <a:off x="3814839" y="9371105"/>
            <a:ext cx="2919356" cy="493631"/>
          </a:xfrm>
          <a:prstGeom prst="rect">
            <a:avLst/>
          </a:prstGeom>
          <a:noFill/>
          <a:ln w="9525">
            <a:noFill/>
            <a:miter lim="800000"/>
            <a:headEnd/>
            <a:tailEnd/>
          </a:ln>
        </p:spPr>
        <p:txBody>
          <a:bodyPr vert="horz" wrap="square" lIns="94897" tIns="47449" rIns="94897" bIns="47449" numCol="1" anchor="b" anchorCtr="0" compatLnSpc="1">
            <a:prstTxWarp prst="textNoShape">
              <a:avLst/>
            </a:prstTxWarp>
          </a:bodyPr>
          <a:lstStyle>
            <a:lvl1pPr algn="r" defTabSz="876448">
              <a:spcBef>
                <a:spcPct val="20000"/>
              </a:spcBef>
              <a:buFont typeface="Wingdings" pitchFamily="2" charset="2"/>
              <a:buChar char="•"/>
              <a:defRPr sz="1200"/>
            </a:lvl1pPr>
          </a:lstStyle>
          <a:p>
            <a:pPr>
              <a:defRPr/>
            </a:pPr>
            <a:fld id="{252012FB-066F-4914-A382-3C66BAD226EF}" type="slidenum">
              <a:rPr lang="en-NZ"/>
              <a:pPr>
                <a:defRPr/>
              </a:pPr>
              <a:t>‹#›</a:t>
            </a:fld>
            <a:endParaRPr lang="en-NZ" dirty="0"/>
          </a:p>
        </p:txBody>
      </p:sp>
    </p:spTree>
    <p:extLst>
      <p:ext uri="{BB962C8B-B14F-4D97-AF65-F5344CB8AC3E}">
        <p14:creationId xmlns:p14="http://schemas.microsoft.com/office/powerpoint/2010/main" val="3678750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3" y="2"/>
            <a:ext cx="2919356" cy="493631"/>
          </a:xfrm>
          <a:prstGeom prst="rect">
            <a:avLst/>
          </a:prstGeom>
          <a:noFill/>
          <a:ln w="9525">
            <a:noFill/>
            <a:miter lim="800000"/>
            <a:headEnd/>
            <a:tailEnd/>
          </a:ln>
        </p:spPr>
        <p:txBody>
          <a:bodyPr vert="horz" wrap="square" lIns="94897" tIns="47449" rIns="94897" bIns="47449" numCol="1" anchor="t" anchorCtr="0" compatLnSpc="1">
            <a:prstTxWarp prst="textNoShape">
              <a:avLst/>
            </a:prstTxWarp>
          </a:bodyPr>
          <a:lstStyle>
            <a:lvl1pPr defTabSz="876448">
              <a:defRPr sz="1200"/>
            </a:lvl1pPr>
          </a:lstStyle>
          <a:p>
            <a:pPr>
              <a:defRPr/>
            </a:pPr>
            <a:endParaRPr lang="en-US" dirty="0"/>
          </a:p>
        </p:txBody>
      </p:sp>
      <p:sp>
        <p:nvSpPr>
          <p:cNvPr id="136195" name="Rectangle 3"/>
          <p:cNvSpPr>
            <a:spLocks noGrp="1" noChangeArrowheads="1"/>
          </p:cNvSpPr>
          <p:nvPr>
            <p:ph type="dt" idx="1"/>
          </p:nvPr>
        </p:nvSpPr>
        <p:spPr bwMode="auto">
          <a:xfrm>
            <a:off x="3814839" y="2"/>
            <a:ext cx="2919356" cy="493631"/>
          </a:xfrm>
          <a:prstGeom prst="rect">
            <a:avLst/>
          </a:prstGeom>
          <a:noFill/>
          <a:ln w="9525">
            <a:noFill/>
            <a:miter lim="800000"/>
            <a:headEnd/>
            <a:tailEnd/>
          </a:ln>
        </p:spPr>
        <p:txBody>
          <a:bodyPr vert="horz" wrap="square" lIns="94897" tIns="47449" rIns="94897" bIns="47449" numCol="1" anchor="t" anchorCtr="0" compatLnSpc="1">
            <a:prstTxWarp prst="textNoShape">
              <a:avLst/>
            </a:prstTxWarp>
          </a:bodyPr>
          <a:lstStyle>
            <a:lvl1pPr algn="r" defTabSz="876448">
              <a:defRPr sz="1200"/>
            </a:lvl1pPr>
          </a:lstStyle>
          <a:p>
            <a:pPr>
              <a:defRPr/>
            </a:pPr>
            <a:endParaRPr lang="en-US" dirty="0"/>
          </a:p>
        </p:txBody>
      </p:sp>
      <p:sp>
        <p:nvSpPr>
          <p:cNvPr id="785412" name="Rectangle 4"/>
          <p:cNvSpPr>
            <a:spLocks noGrp="1" noRot="1" noChangeAspect="1" noChangeArrowheads="1" noTextEdit="1"/>
          </p:cNvSpPr>
          <p:nvPr>
            <p:ph type="sldImg" idx="2"/>
          </p:nvPr>
        </p:nvSpPr>
        <p:spPr bwMode="auto">
          <a:xfrm>
            <a:off x="900113" y="738188"/>
            <a:ext cx="4935537" cy="3702050"/>
          </a:xfrm>
          <a:prstGeom prst="rect">
            <a:avLst/>
          </a:prstGeom>
          <a:noFill/>
          <a:ln w="9525">
            <a:solidFill>
              <a:srgbClr val="000000"/>
            </a:solidFill>
            <a:miter lim="800000"/>
            <a:headEnd/>
            <a:tailEnd/>
          </a:ln>
        </p:spPr>
      </p:sp>
      <p:sp>
        <p:nvSpPr>
          <p:cNvPr id="136197" name="Rectangle 5"/>
          <p:cNvSpPr>
            <a:spLocks noGrp="1" noChangeArrowheads="1"/>
          </p:cNvSpPr>
          <p:nvPr>
            <p:ph type="body" sz="quarter" idx="3"/>
          </p:nvPr>
        </p:nvSpPr>
        <p:spPr bwMode="auto">
          <a:xfrm>
            <a:off x="673577" y="4687133"/>
            <a:ext cx="5388610" cy="4439527"/>
          </a:xfrm>
          <a:prstGeom prst="rect">
            <a:avLst/>
          </a:prstGeom>
          <a:noFill/>
          <a:ln w="9525">
            <a:noFill/>
            <a:miter lim="800000"/>
            <a:headEnd/>
            <a:tailEnd/>
          </a:ln>
        </p:spPr>
        <p:txBody>
          <a:bodyPr vert="horz" wrap="square" lIns="94897" tIns="47449" rIns="94897" bIns="4744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36198" name="Rectangle 6"/>
          <p:cNvSpPr>
            <a:spLocks noGrp="1" noChangeArrowheads="1"/>
          </p:cNvSpPr>
          <p:nvPr>
            <p:ph type="ftr" sz="quarter" idx="4"/>
          </p:nvPr>
        </p:nvSpPr>
        <p:spPr bwMode="auto">
          <a:xfrm>
            <a:off x="3" y="9371105"/>
            <a:ext cx="2919356" cy="493631"/>
          </a:xfrm>
          <a:prstGeom prst="rect">
            <a:avLst/>
          </a:prstGeom>
          <a:noFill/>
          <a:ln w="9525">
            <a:noFill/>
            <a:miter lim="800000"/>
            <a:headEnd/>
            <a:tailEnd/>
          </a:ln>
        </p:spPr>
        <p:txBody>
          <a:bodyPr vert="horz" wrap="square" lIns="94897" tIns="47449" rIns="94897" bIns="47449" numCol="1" anchor="b" anchorCtr="0" compatLnSpc="1">
            <a:prstTxWarp prst="textNoShape">
              <a:avLst/>
            </a:prstTxWarp>
          </a:bodyPr>
          <a:lstStyle>
            <a:lvl1pPr defTabSz="876448">
              <a:defRPr sz="1200"/>
            </a:lvl1pPr>
          </a:lstStyle>
          <a:p>
            <a:pPr>
              <a:defRPr/>
            </a:pPr>
            <a:endParaRPr lang="en-US" dirty="0"/>
          </a:p>
        </p:txBody>
      </p:sp>
      <p:sp>
        <p:nvSpPr>
          <p:cNvPr id="136199" name="Rectangle 7"/>
          <p:cNvSpPr>
            <a:spLocks noGrp="1" noChangeArrowheads="1"/>
          </p:cNvSpPr>
          <p:nvPr>
            <p:ph type="sldNum" sz="quarter" idx="5"/>
          </p:nvPr>
        </p:nvSpPr>
        <p:spPr bwMode="auto">
          <a:xfrm>
            <a:off x="3814839" y="9371105"/>
            <a:ext cx="2919356" cy="493631"/>
          </a:xfrm>
          <a:prstGeom prst="rect">
            <a:avLst/>
          </a:prstGeom>
          <a:noFill/>
          <a:ln w="9525">
            <a:noFill/>
            <a:miter lim="800000"/>
            <a:headEnd/>
            <a:tailEnd/>
          </a:ln>
        </p:spPr>
        <p:txBody>
          <a:bodyPr vert="horz" wrap="square" lIns="94897" tIns="47449" rIns="94897" bIns="47449" numCol="1" anchor="b" anchorCtr="0" compatLnSpc="1">
            <a:prstTxWarp prst="textNoShape">
              <a:avLst/>
            </a:prstTxWarp>
          </a:bodyPr>
          <a:lstStyle>
            <a:lvl1pPr algn="r" defTabSz="876448">
              <a:defRPr sz="1200"/>
            </a:lvl1pPr>
          </a:lstStyle>
          <a:p>
            <a:pPr>
              <a:defRPr/>
            </a:pPr>
            <a:fld id="{DBE93594-2CAC-46CD-8FAA-7D377AA9474A}" type="slidenum">
              <a:rPr lang="en-GB"/>
              <a:pPr>
                <a:defRPr/>
              </a:pPr>
              <a:t>‹#›</a:t>
            </a:fld>
            <a:endParaRPr lang="en-GB" dirty="0"/>
          </a:p>
        </p:txBody>
      </p:sp>
    </p:spTree>
    <p:extLst>
      <p:ext uri="{BB962C8B-B14F-4D97-AF65-F5344CB8AC3E}">
        <p14:creationId xmlns:p14="http://schemas.microsoft.com/office/powerpoint/2010/main" val="16052624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E93594-2CAC-46CD-8FAA-7D377AA9474A}" type="slidenum">
              <a:rPr lang="en-GB" smtClean="0"/>
              <a:pPr>
                <a:defRPr/>
              </a:pPr>
              <a:t>1</a:t>
            </a:fld>
            <a:endParaRPr lang="en-GB" dirty="0"/>
          </a:p>
        </p:txBody>
      </p:sp>
    </p:spTree>
    <p:extLst>
      <p:ext uri="{BB962C8B-B14F-4D97-AF65-F5344CB8AC3E}">
        <p14:creationId xmlns:p14="http://schemas.microsoft.com/office/powerpoint/2010/main" val="3389987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Public Policy is made by governments</a:t>
            </a:r>
          </a:p>
          <a:p>
            <a:pPr lvl="1"/>
            <a:r>
              <a:rPr lang="en-AU" dirty="0"/>
              <a:t>influences how a societies resources are shared across the population.</a:t>
            </a:r>
          </a:p>
          <a:p>
            <a:pPr lvl="1"/>
            <a:r>
              <a:rPr lang="en-AU" dirty="0"/>
              <a:t> Sets the agenda and accountability for the delivery of government services and programs</a:t>
            </a:r>
          </a:p>
          <a:p>
            <a:pPr lvl="1"/>
            <a:r>
              <a:rPr lang="en-AU" dirty="0"/>
              <a:t>Guides decision making and budget allocations</a:t>
            </a:r>
          </a:p>
          <a:p>
            <a:r>
              <a:rPr lang="en-AU" dirty="0"/>
              <a:t>Can take different forms</a:t>
            </a:r>
          </a:p>
          <a:p>
            <a:pPr lvl="1"/>
            <a:r>
              <a:rPr lang="en-AU" dirty="0"/>
              <a:t>Legislation, regulation, guidelines, directives, strategic, technical and operational policy </a:t>
            </a:r>
          </a:p>
          <a:p>
            <a:r>
              <a:rPr lang="en-AU" dirty="0"/>
              <a:t>Ultimately, public policy is what governments choose to do or not do</a:t>
            </a:r>
          </a:p>
          <a:p>
            <a:pPr lvl="1"/>
            <a:r>
              <a:rPr lang="en-AU" dirty="0"/>
              <a:t>Deciding what gets onto political agenda or not</a:t>
            </a:r>
          </a:p>
          <a:p>
            <a:endParaRPr lang="en-AU" dirty="0"/>
          </a:p>
        </p:txBody>
      </p:sp>
      <p:sp>
        <p:nvSpPr>
          <p:cNvPr id="4" name="Slide Number Placeholder 3"/>
          <p:cNvSpPr>
            <a:spLocks noGrp="1"/>
          </p:cNvSpPr>
          <p:nvPr>
            <p:ph type="sldNum" sz="quarter" idx="10"/>
          </p:nvPr>
        </p:nvSpPr>
        <p:spPr/>
        <p:txBody>
          <a:bodyPr/>
          <a:lstStyle/>
          <a:p>
            <a:fld id="{F74D9E64-59CB-45D6-9AB7-BCFA38CCDD8B}" type="slidenum">
              <a:rPr lang="en-GB" smtClean="0"/>
              <a:pPr/>
              <a:t>2</a:t>
            </a:fld>
            <a:endParaRPr lang="en-GB" dirty="0"/>
          </a:p>
        </p:txBody>
      </p:sp>
    </p:spTree>
    <p:extLst>
      <p:ext uri="{BB962C8B-B14F-4D97-AF65-F5344CB8AC3E}">
        <p14:creationId xmlns:p14="http://schemas.microsoft.com/office/powerpoint/2010/main" val="2474543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36426" indent="-283241" eaLnBrk="0" hangingPunct="0">
              <a:defRPr>
                <a:solidFill>
                  <a:schemeClr val="tx1"/>
                </a:solidFill>
                <a:latin typeface="Arial" pitchFamily="34" charset="0"/>
              </a:defRPr>
            </a:lvl2pPr>
            <a:lvl3pPr marL="1132964" indent="-226593" eaLnBrk="0" hangingPunct="0">
              <a:defRPr>
                <a:solidFill>
                  <a:schemeClr val="tx1"/>
                </a:solidFill>
                <a:latin typeface="Arial" pitchFamily="34" charset="0"/>
              </a:defRPr>
            </a:lvl3pPr>
            <a:lvl4pPr marL="1586149" indent="-226593" eaLnBrk="0" hangingPunct="0">
              <a:defRPr>
                <a:solidFill>
                  <a:schemeClr val="tx1"/>
                </a:solidFill>
                <a:latin typeface="Arial" pitchFamily="34" charset="0"/>
              </a:defRPr>
            </a:lvl4pPr>
            <a:lvl5pPr marL="2039335" indent="-226593" eaLnBrk="0" hangingPunct="0">
              <a:defRPr>
                <a:solidFill>
                  <a:schemeClr val="tx1"/>
                </a:solidFill>
                <a:latin typeface="Arial" pitchFamily="34" charset="0"/>
              </a:defRPr>
            </a:lvl5pPr>
            <a:lvl6pPr marL="2492521" indent="-226593" eaLnBrk="0" fontAlgn="base" hangingPunct="0">
              <a:spcBef>
                <a:spcPct val="0"/>
              </a:spcBef>
              <a:spcAft>
                <a:spcPct val="0"/>
              </a:spcAft>
              <a:defRPr>
                <a:solidFill>
                  <a:schemeClr val="tx1"/>
                </a:solidFill>
                <a:latin typeface="Arial" pitchFamily="34" charset="0"/>
              </a:defRPr>
            </a:lvl6pPr>
            <a:lvl7pPr marL="2945706" indent="-226593" eaLnBrk="0" fontAlgn="base" hangingPunct="0">
              <a:spcBef>
                <a:spcPct val="0"/>
              </a:spcBef>
              <a:spcAft>
                <a:spcPct val="0"/>
              </a:spcAft>
              <a:defRPr>
                <a:solidFill>
                  <a:schemeClr val="tx1"/>
                </a:solidFill>
                <a:latin typeface="Arial" pitchFamily="34" charset="0"/>
              </a:defRPr>
            </a:lvl7pPr>
            <a:lvl8pPr marL="3398892" indent="-226593" eaLnBrk="0" fontAlgn="base" hangingPunct="0">
              <a:spcBef>
                <a:spcPct val="0"/>
              </a:spcBef>
              <a:spcAft>
                <a:spcPct val="0"/>
              </a:spcAft>
              <a:defRPr>
                <a:solidFill>
                  <a:schemeClr val="tx1"/>
                </a:solidFill>
                <a:latin typeface="Arial" pitchFamily="34" charset="0"/>
              </a:defRPr>
            </a:lvl8pPr>
            <a:lvl9pPr marL="3852077" indent="-226593" eaLnBrk="0" fontAlgn="base" hangingPunct="0">
              <a:spcBef>
                <a:spcPct val="0"/>
              </a:spcBef>
              <a:spcAft>
                <a:spcPct val="0"/>
              </a:spcAft>
              <a:defRPr>
                <a:solidFill>
                  <a:schemeClr val="tx1"/>
                </a:solidFill>
                <a:latin typeface="Arial" pitchFamily="34" charset="0"/>
              </a:defRPr>
            </a:lvl9pPr>
          </a:lstStyle>
          <a:p>
            <a:pPr eaLnBrk="1" hangingPunct="1"/>
            <a:fld id="{40C59329-7F0C-41BE-A2FA-F11EFC5A37C9}" type="slidenum">
              <a:rPr lang="en-AU" smtClean="0"/>
              <a:pPr eaLnBrk="1" hangingPunct="1"/>
              <a:t>11</a:t>
            </a:fld>
            <a:endParaRPr lang="en-AU" dirty="0" smtClean="0"/>
          </a:p>
        </p:txBody>
      </p:sp>
      <p:sp>
        <p:nvSpPr>
          <p:cNvPr id="60419" name="Rectangle 2"/>
          <p:cNvSpPr>
            <a:spLocks noGrp="1" noRot="1" noChangeAspect="1" noChangeArrowheads="1" noTextEdit="1"/>
          </p:cNvSpPr>
          <p:nvPr>
            <p:ph type="sldImg"/>
          </p:nvPr>
        </p:nvSpPr>
        <p:spPr>
          <a:xfrm>
            <a:off x="903288" y="741363"/>
            <a:ext cx="4929187" cy="3698875"/>
          </a:xfrm>
          <a:ln/>
        </p:spPr>
      </p:sp>
      <p:sp>
        <p:nvSpPr>
          <p:cNvPr id="6042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smtClean="0"/>
          </a:p>
        </p:txBody>
      </p:sp>
      <p:sp>
        <p:nvSpPr>
          <p:cNvPr id="45060" name="Slide Number Placeholder 3"/>
          <p:cNvSpPr>
            <a:spLocks noGrp="1"/>
          </p:cNvSpPr>
          <p:nvPr>
            <p:ph type="sldNum" sz="quarter" idx="5"/>
          </p:nvPr>
        </p:nvSpPr>
        <p:spPr>
          <a:noFill/>
          <a:ln>
            <a:miter lim="800000"/>
            <a:headEnd/>
            <a:tailEnd/>
          </a:ln>
        </p:spPr>
        <p:txBody>
          <a:bodyPr/>
          <a:lstStyle/>
          <a:p>
            <a:fld id="{9291D18D-CB24-4E97-AD7D-C6126E859E39}" type="slidenum">
              <a:rPr lang="en-AU" smtClean="0"/>
              <a:pPr/>
              <a:t>14</a:t>
            </a:fld>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AU" altLang="en-US" smtClean="0"/>
              <a:t>contributed to identifying opportunities for joined up government and cross-agency initiatives within and across the SSP </a:t>
            </a:r>
          </a:p>
          <a:p>
            <a:r>
              <a:rPr lang="en-AU" altLang="en-US" smtClean="0"/>
              <a:t>­where appropriate, highlighted the alignment between existing HiAP work and the SSP, strengthening cross sector partnerships and connections</a:t>
            </a:r>
          </a:p>
          <a:p>
            <a:r>
              <a:rPr lang="en-AU" altLang="en-US" smtClean="0"/>
              <a:t>­where possible, considerations to where  health and wellbeing adds value to the short and medium term priority actions of the task group were also identified</a:t>
            </a:r>
          </a:p>
          <a:p>
            <a:endParaRPr lang="en-AU" altLang="en-US" smtClean="0"/>
          </a:p>
          <a:p>
            <a:r>
              <a:rPr lang="en-AU" altLang="en-US" smtClean="0"/>
              <a:t>­identified several interlinked cross cutting themes which emerged across the strategic priority areas, highlighting the need for a continued focus on our social and cultural infrastructure. The HLA also enabled more considered attention on those most vulnerable in our communities and assisted in realising strategies to address health inequities in all seven priority areas.</a:t>
            </a:r>
          </a:p>
          <a:p>
            <a:r>
              <a:rPr lang="en-AU" altLang="en-US" smtClean="0"/>
              <a:t>­identified small number of new policy priorities for HiAP action during 2013-2014</a:t>
            </a:r>
          </a:p>
          <a:p>
            <a:endParaRPr lang="en-AU" altLang="en-US" smtClean="0"/>
          </a:p>
        </p:txBody>
      </p:sp>
      <p:sp>
        <p:nvSpPr>
          <p:cNvPr id="46084" name="Slide Number Placeholder 3"/>
          <p:cNvSpPr>
            <a:spLocks noGrp="1"/>
          </p:cNvSpPr>
          <p:nvPr>
            <p:ph type="sldNum" sz="quarter" idx="5"/>
          </p:nvPr>
        </p:nvSpPr>
        <p:spPr>
          <a:noFill/>
          <a:ln>
            <a:miter lim="800000"/>
            <a:headEnd/>
            <a:tailEnd/>
          </a:ln>
        </p:spPr>
        <p:txBody>
          <a:bodyPr/>
          <a:lstStyle/>
          <a:p>
            <a:fld id="{E3B8EA93-6143-43F5-BE38-639EDBE8D67E}" type="slidenum">
              <a:rPr lang="en-AU" altLang="en-US" smtClean="0"/>
              <a:pPr/>
              <a:t>15</a:t>
            </a:fld>
            <a:endParaRPr lang="en-AU"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endParaRPr lang="en-US" smtClean="0"/>
          </a:p>
        </p:txBody>
      </p:sp>
      <p:sp>
        <p:nvSpPr>
          <p:cNvPr id="47108" name="Slide Number Placeholder 3"/>
          <p:cNvSpPr>
            <a:spLocks noGrp="1"/>
          </p:cNvSpPr>
          <p:nvPr>
            <p:ph type="sldNum" sz="quarter" idx="5"/>
          </p:nvPr>
        </p:nvSpPr>
        <p:spPr>
          <a:noFill/>
          <a:ln>
            <a:miter lim="800000"/>
            <a:headEnd/>
            <a:tailEnd/>
          </a:ln>
        </p:spPr>
        <p:txBody>
          <a:bodyPr/>
          <a:lstStyle/>
          <a:p>
            <a:fld id="{28CEF8F1-8404-429C-AF97-11F1CD661889}" type="slidenum">
              <a:rPr lang="en-AU" smtClean="0"/>
              <a:pPr/>
              <a:t>16</a:t>
            </a:fld>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smtClean="0"/>
          </a:p>
        </p:txBody>
      </p:sp>
      <p:sp>
        <p:nvSpPr>
          <p:cNvPr id="48132" name="Slide Number Placeholder 3"/>
          <p:cNvSpPr>
            <a:spLocks noGrp="1"/>
          </p:cNvSpPr>
          <p:nvPr>
            <p:ph type="sldNum" sz="quarter" idx="5"/>
          </p:nvPr>
        </p:nvSpPr>
        <p:spPr>
          <a:noFill/>
          <a:ln>
            <a:miter lim="800000"/>
            <a:headEnd/>
            <a:tailEnd/>
          </a:ln>
        </p:spPr>
        <p:txBody>
          <a:bodyPr/>
          <a:lstStyle/>
          <a:p>
            <a:fld id="{9C84D905-7876-4C39-960B-C295687666B0}" type="slidenum">
              <a:rPr lang="en-AU" smtClean="0"/>
              <a:pPr/>
              <a:t>17</a:t>
            </a:fld>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3" name="Text Box 29"/>
          <p:cNvSpPr txBox="1">
            <a:spLocks noChangeArrowheads="1"/>
          </p:cNvSpPr>
          <p:nvPr userDrawn="1"/>
        </p:nvSpPr>
        <p:spPr bwMode="auto">
          <a:xfrm>
            <a:off x="250825" y="4797425"/>
            <a:ext cx="5834063" cy="579438"/>
          </a:xfrm>
          <a:prstGeom prst="rect">
            <a:avLst/>
          </a:prstGeom>
          <a:noFill/>
          <a:ln w="9525">
            <a:noFill/>
            <a:miter lim="800000"/>
            <a:headEnd/>
            <a:tailEnd/>
          </a:ln>
          <a:effectLst/>
        </p:spPr>
        <p:txBody>
          <a:bodyPr>
            <a:spAutoFit/>
          </a:bodyPr>
          <a:lstStyle/>
          <a:p>
            <a:pPr>
              <a:spcBef>
                <a:spcPct val="50000"/>
              </a:spcBef>
              <a:defRPr/>
            </a:pPr>
            <a:endParaRPr lang="en-US" sz="3200" dirty="0">
              <a:solidFill>
                <a:srgbClr val="0F4E96"/>
              </a:solidFill>
              <a:latin typeface="Times New Roman" pitchFamily="18" charset="0"/>
            </a:endParaRPr>
          </a:p>
        </p:txBody>
      </p:sp>
      <p:sp>
        <p:nvSpPr>
          <p:cNvPr id="6" name="Text Box 29"/>
          <p:cNvSpPr txBox="1">
            <a:spLocks noChangeArrowheads="1"/>
          </p:cNvSpPr>
          <p:nvPr userDrawn="1"/>
        </p:nvSpPr>
        <p:spPr bwMode="auto">
          <a:xfrm>
            <a:off x="250825" y="4797425"/>
            <a:ext cx="58340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200" dirty="0">
              <a:solidFill>
                <a:srgbClr val="0F4E96"/>
              </a:solidFill>
              <a:latin typeface="Times New Roman" pitchFamily="18" charset="0"/>
            </a:endParaRPr>
          </a:p>
        </p:txBody>
      </p:sp>
      <p:pic>
        <p:nvPicPr>
          <p:cNvPr id="5" name="Picture 4" descr="WN-SS PP Intro Convenor Slide 1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745" y="154639"/>
            <a:ext cx="8726012" cy="6543587"/>
          </a:xfrm>
          <a:prstGeom prst="rect">
            <a:avLst/>
          </a:prstGeom>
        </p:spPr>
      </p:pic>
      <p:sp>
        <p:nvSpPr>
          <p:cNvPr id="10" name="TextBox 9"/>
          <p:cNvSpPr txBox="1"/>
          <p:nvPr userDrawn="1"/>
        </p:nvSpPr>
        <p:spPr>
          <a:xfrm>
            <a:off x="1196076" y="6069721"/>
            <a:ext cx="5078841" cy="461665"/>
          </a:xfrm>
          <a:prstGeom prst="rect">
            <a:avLst/>
          </a:prstGeom>
          <a:noFill/>
        </p:spPr>
        <p:txBody>
          <a:bodyPr wrap="square" rtlCol="0">
            <a:spAutoFit/>
          </a:bodyPr>
          <a:lstStyle/>
          <a:p>
            <a:r>
              <a:rPr lang="en-US" sz="2400" kern="600" dirty="0" smtClean="0">
                <a:solidFill>
                  <a:srgbClr val="0070C0"/>
                </a:solidFill>
                <a:latin typeface="Open Sans Light"/>
                <a:cs typeface="Open Sans Light"/>
              </a:rPr>
              <a:t>otago.ac.nz/uowsummerschool</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Light"/>
              </a:defRPr>
            </a:lvl1pPr>
          </a:lstStyle>
          <a:p>
            <a:r>
              <a:rPr lang="en-US" dirty="0" smtClean="0"/>
              <a:t>Click to edit Master title style</a:t>
            </a:r>
            <a:endParaRPr lang="en-NZ"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Slide Number Placeholder 3"/>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0"/>
            <a:ext cx="2051050" cy="659765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68313" y="0"/>
            <a:ext cx="6003925" cy="659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Slide Number Placeholder 3"/>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051050" y="0"/>
            <a:ext cx="6624638" cy="955675"/>
          </a:xfrm>
        </p:spPr>
        <p:txBody>
          <a:bodyPr/>
          <a:lstStyle>
            <a:lvl1pPr>
              <a:defRPr>
                <a:latin typeface="Open Sans Light"/>
              </a:defRPr>
            </a:lvl1pPr>
          </a:lstStyle>
          <a:p>
            <a:r>
              <a:rPr lang="en-US" dirty="0" smtClean="0"/>
              <a:t>Click to edit Master title style</a:t>
            </a:r>
            <a:endParaRPr lang="en-NZ" dirty="0"/>
          </a:p>
        </p:txBody>
      </p:sp>
      <p:sp>
        <p:nvSpPr>
          <p:cNvPr id="3" name="Content Placeholder 2"/>
          <p:cNvSpPr>
            <a:spLocks noGrp="1"/>
          </p:cNvSpPr>
          <p:nvPr>
            <p:ph sz="half" idx="1"/>
          </p:nvPr>
        </p:nvSpPr>
        <p:spPr>
          <a:xfrm>
            <a:off x="468313" y="1196975"/>
            <a:ext cx="8207375" cy="2624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68313" y="3973513"/>
            <a:ext cx="8207375" cy="2624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Slide Number Placeholder 4"/>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1050" y="0"/>
            <a:ext cx="6624638" cy="955675"/>
          </a:xfrm>
        </p:spPr>
        <p:txBody>
          <a:bodyPr/>
          <a:lstStyle>
            <a:lvl1pPr>
              <a:defRPr>
                <a:latin typeface="Open Sans Light"/>
              </a:defRPr>
            </a:lvl1pPr>
          </a:lstStyle>
          <a:p>
            <a:r>
              <a:rPr lang="en-US" dirty="0" smtClean="0"/>
              <a:t>Click to edit Master title style</a:t>
            </a:r>
            <a:endParaRPr lang="en-NZ" dirty="0"/>
          </a:p>
        </p:txBody>
      </p:sp>
      <p:sp>
        <p:nvSpPr>
          <p:cNvPr id="3" name="Text Placeholder 2"/>
          <p:cNvSpPr>
            <a:spLocks noGrp="1"/>
          </p:cNvSpPr>
          <p:nvPr>
            <p:ph type="body" sz="half" idx="1"/>
          </p:nvPr>
        </p:nvSpPr>
        <p:spPr>
          <a:xfrm>
            <a:off x="468313" y="1196975"/>
            <a:ext cx="4027487" cy="5400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196975"/>
            <a:ext cx="4027488" cy="5400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Slide Number Placeholder 4"/>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4050" y="50800"/>
            <a:ext cx="6624638" cy="955675"/>
          </a:xfrm>
        </p:spPr>
        <p:txBody>
          <a:bodyPr/>
          <a:lstStyle>
            <a:lvl1pPr>
              <a:defRPr sz="4000">
                <a:latin typeface="Open Sans Light"/>
              </a:defRPr>
            </a:lvl1pPr>
          </a:lstStyle>
          <a:p>
            <a:r>
              <a:rPr lang="en-US" dirty="0" smtClean="0"/>
              <a:t>Click to edit Master title style</a:t>
            </a:r>
            <a:endParaRPr lang="en-NZ" dirty="0"/>
          </a:p>
        </p:txBody>
      </p:sp>
      <p:sp>
        <p:nvSpPr>
          <p:cNvPr id="3" name="Content Placeholder 2"/>
          <p:cNvSpPr>
            <a:spLocks noGrp="1"/>
          </p:cNvSpPr>
          <p:nvPr>
            <p:ph idx="1"/>
          </p:nvPr>
        </p:nvSpPr>
        <p:spPr/>
        <p:txBody>
          <a:bodyPr>
            <a:normAutofit/>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Slide Number Placeholder 3"/>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NZ" dirty="0"/>
          </a:p>
        </p:txBody>
      </p:sp>
      <p:sp>
        <p:nvSpPr>
          <p:cNvPr id="3" name="Content Placeholder 2"/>
          <p:cNvSpPr>
            <a:spLocks noGrp="1"/>
          </p:cNvSpPr>
          <p:nvPr>
            <p:ph sz="half" idx="1"/>
          </p:nvPr>
        </p:nvSpPr>
        <p:spPr>
          <a:xfrm>
            <a:off x="468313" y="1196975"/>
            <a:ext cx="4027487"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196975"/>
            <a:ext cx="4027488"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Slide Number Placeholder 4"/>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51000" y="0"/>
            <a:ext cx="7213600" cy="10668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Slide Number Placeholder 6"/>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Slide Number Placeholder 2"/>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4200" y="0"/>
            <a:ext cx="6807200" cy="1066800"/>
          </a:xfrm>
        </p:spPr>
        <p:txBody>
          <a:bodyPr anchor="ctr"/>
          <a:lstStyle>
            <a:lvl1pPr algn="l">
              <a:defRPr sz="4000" b="0">
                <a:latin typeface="Open Sans Light"/>
              </a:defRPr>
            </a:lvl1pPr>
          </a:lstStyle>
          <a:p>
            <a:r>
              <a:rPr lang="en-US" dirty="0" smtClean="0"/>
              <a:t>Click to edit Master title style</a:t>
            </a:r>
            <a:endParaRPr lang="en-NZ" dirty="0"/>
          </a:p>
        </p:txBody>
      </p:sp>
      <p:sp>
        <p:nvSpPr>
          <p:cNvPr id="3" name="Content Placeholder 2"/>
          <p:cNvSpPr>
            <a:spLocks noGrp="1"/>
          </p:cNvSpPr>
          <p:nvPr>
            <p:ph idx="1"/>
          </p:nvPr>
        </p:nvSpPr>
        <p:spPr>
          <a:xfrm>
            <a:off x="3575050" y="1460500"/>
            <a:ext cx="5111750" cy="4665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NZ"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8" name="Rectangle 6"/>
          <p:cNvSpPr>
            <a:spLocks noChangeArrowheads="1"/>
          </p:cNvSpPr>
          <p:nvPr/>
        </p:nvSpPr>
        <p:spPr bwMode="auto">
          <a:xfrm>
            <a:off x="1619250" y="0"/>
            <a:ext cx="6000750" cy="1057275"/>
          </a:xfrm>
          <a:prstGeom prst="rect">
            <a:avLst/>
          </a:prstGeom>
          <a:gradFill rotWithShape="0">
            <a:gsLst>
              <a:gs pos="0">
                <a:srgbClr val="FEC20F"/>
              </a:gs>
              <a:gs pos="100000">
                <a:schemeClr val="bg1"/>
              </a:gs>
            </a:gsLst>
            <a:lin ang="0" scaled="1"/>
          </a:gradFill>
          <a:ln w="9525">
            <a:noFill/>
            <a:miter lim="800000"/>
            <a:headEnd/>
            <a:tailEnd/>
          </a:ln>
        </p:spPr>
        <p:txBody>
          <a:bodyPr/>
          <a:lstStyle/>
          <a:p>
            <a:pPr>
              <a:defRPr/>
            </a:pPr>
            <a:endParaRPr lang="en-US" sz="2400" dirty="0">
              <a:latin typeface="Times New Roman" pitchFamily="18" charset="0"/>
            </a:endParaRPr>
          </a:p>
        </p:txBody>
      </p:sp>
      <p:sp>
        <p:nvSpPr>
          <p:cNvPr id="803843" name="Rectangle 14"/>
          <p:cNvSpPr>
            <a:spLocks noGrp="1" noChangeArrowheads="1"/>
          </p:cNvSpPr>
          <p:nvPr>
            <p:ph type="title"/>
          </p:nvPr>
        </p:nvSpPr>
        <p:spPr bwMode="auto">
          <a:xfrm>
            <a:off x="1885950" y="81280"/>
            <a:ext cx="5642610" cy="8940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803844" name="Rectangle 15"/>
          <p:cNvSpPr>
            <a:spLocks noGrp="1" noChangeArrowheads="1"/>
          </p:cNvSpPr>
          <p:nvPr>
            <p:ph type="body" idx="1"/>
          </p:nvPr>
        </p:nvSpPr>
        <p:spPr bwMode="auto">
          <a:xfrm>
            <a:off x="468313" y="1196975"/>
            <a:ext cx="8207375"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pic>
        <p:nvPicPr>
          <p:cNvPr id="803845" name="Picture 55"/>
          <p:cNvPicPr>
            <a:picLocks noChangeAspect="1" noChangeArrowheads="1"/>
          </p:cNvPicPr>
          <p:nvPr/>
        </p:nvPicPr>
        <p:blipFill>
          <a:blip r:embed="rId15" cstate="print"/>
          <a:srcRect/>
          <a:stretch>
            <a:fillRect/>
          </a:stretch>
        </p:blipFill>
        <p:spPr bwMode="auto">
          <a:xfrm>
            <a:off x="0" y="0"/>
            <a:ext cx="1619250" cy="1060450"/>
          </a:xfrm>
          <a:prstGeom prst="rect">
            <a:avLst/>
          </a:prstGeom>
          <a:noFill/>
          <a:ln w="9525">
            <a:noFill/>
            <a:miter lim="800000"/>
            <a:headEnd/>
            <a:tailEnd/>
          </a:ln>
        </p:spPr>
      </p:pic>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8FF4AC-F6A7-4059-A554-9883295A2BE7}" type="slidenum">
              <a:rPr lang="en-US" smtClean="0"/>
              <a:t>‹#›</a:t>
            </a:fld>
            <a:endParaRPr lang="en-US"/>
          </a:p>
        </p:txBody>
      </p:sp>
      <p:pic>
        <p:nvPicPr>
          <p:cNvPr id="1026" name="Picture 2" descr="C:\Users\losigna\AppData\Local\Microsoft\Windows\Temporary Internet Files\Content.Outlook\SYCNONZC\WHO_WPRO_BLUE%20logo_jpg.jp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620000" y="233362"/>
            <a:ext cx="1524000" cy="5905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7" r:id="rId1"/>
    <p:sldLayoutId id="2147483666" r:id="rId2"/>
    <p:sldLayoutId id="2147483665" r:id="rId3"/>
    <p:sldLayoutId id="2147483664" r:id="rId4"/>
    <p:sldLayoutId id="2147483663" r:id="rId5"/>
    <p:sldLayoutId id="2147483662" r:id="rId6"/>
    <p:sldLayoutId id="2147483661" r:id="rId7"/>
    <p:sldLayoutId id="2147483660" r:id="rId8"/>
    <p:sldLayoutId id="2147483659" r:id="rId9"/>
    <p:sldLayoutId id="2147483658" r:id="rId10"/>
    <p:sldLayoutId id="2147483657" r:id="rId11"/>
    <p:sldLayoutId id="2147483656" r:id="rId12"/>
    <p:sldLayoutId id="2147483655"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3600" b="0" i="0" baseline="0">
          <a:solidFill>
            <a:schemeClr val="tx1"/>
          </a:solidFill>
          <a:latin typeface="Open Sans Light"/>
          <a:ea typeface="+mj-ea"/>
          <a:cs typeface="+mj-cs"/>
        </a:defRPr>
      </a:lvl1pPr>
      <a:lvl2pPr algn="l" rtl="0" eaLnBrk="1" fontAlgn="base" hangingPunct="1">
        <a:spcBef>
          <a:spcPct val="0"/>
        </a:spcBef>
        <a:spcAft>
          <a:spcPct val="0"/>
        </a:spcAft>
        <a:defRPr sz="4000">
          <a:solidFill>
            <a:srgbClr val="0E4D96"/>
          </a:solidFill>
          <a:latin typeface="Arial" charset="0"/>
        </a:defRPr>
      </a:lvl2pPr>
      <a:lvl3pPr algn="l" rtl="0" eaLnBrk="1" fontAlgn="base" hangingPunct="1">
        <a:spcBef>
          <a:spcPct val="0"/>
        </a:spcBef>
        <a:spcAft>
          <a:spcPct val="0"/>
        </a:spcAft>
        <a:defRPr sz="4000">
          <a:solidFill>
            <a:srgbClr val="0E4D96"/>
          </a:solidFill>
          <a:latin typeface="Arial" charset="0"/>
        </a:defRPr>
      </a:lvl3pPr>
      <a:lvl4pPr algn="l" rtl="0" eaLnBrk="1" fontAlgn="base" hangingPunct="1">
        <a:spcBef>
          <a:spcPct val="0"/>
        </a:spcBef>
        <a:spcAft>
          <a:spcPct val="0"/>
        </a:spcAft>
        <a:defRPr sz="4000">
          <a:solidFill>
            <a:srgbClr val="0E4D96"/>
          </a:solidFill>
          <a:latin typeface="Arial" charset="0"/>
        </a:defRPr>
      </a:lvl4pPr>
      <a:lvl5pPr algn="l" rtl="0" eaLnBrk="1" fontAlgn="base" hangingPunct="1">
        <a:spcBef>
          <a:spcPct val="0"/>
        </a:spcBef>
        <a:spcAft>
          <a:spcPct val="0"/>
        </a:spcAft>
        <a:defRPr sz="4000">
          <a:solidFill>
            <a:srgbClr val="0E4D96"/>
          </a:solidFill>
          <a:latin typeface="Arial" charset="0"/>
        </a:defRPr>
      </a:lvl5pPr>
      <a:lvl6pPr marL="457200" algn="l" rtl="0" eaLnBrk="1" fontAlgn="base" hangingPunct="1">
        <a:spcBef>
          <a:spcPct val="0"/>
        </a:spcBef>
        <a:spcAft>
          <a:spcPct val="0"/>
        </a:spcAft>
        <a:defRPr sz="4400">
          <a:solidFill>
            <a:srgbClr val="0E4D96"/>
          </a:solidFill>
          <a:latin typeface="Arial" charset="0"/>
        </a:defRPr>
      </a:lvl6pPr>
      <a:lvl7pPr marL="914400" algn="l" rtl="0" eaLnBrk="1" fontAlgn="base" hangingPunct="1">
        <a:spcBef>
          <a:spcPct val="0"/>
        </a:spcBef>
        <a:spcAft>
          <a:spcPct val="0"/>
        </a:spcAft>
        <a:defRPr sz="4400">
          <a:solidFill>
            <a:srgbClr val="0E4D96"/>
          </a:solidFill>
          <a:latin typeface="Arial" charset="0"/>
        </a:defRPr>
      </a:lvl7pPr>
      <a:lvl8pPr marL="1371600" algn="l" rtl="0" eaLnBrk="1" fontAlgn="base" hangingPunct="1">
        <a:spcBef>
          <a:spcPct val="0"/>
        </a:spcBef>
        <a:spcAft>
          <a:spcPct val="0"/>
        </a:spcAft>
        <a:defRPr sz="4400">
          <a:solidFill>
            <a:srgbClr val="0E4D96"/>
          </a:solidFill>
          <a:latin typeface="Arial" charset="0"/>
        </a:defRPr>
      </a:lvl8pPr>
      <a:lvl9pPr marL="1828800" algn="l" rtl="0" eaLnBrk="1" fontAlgn="base" hangingPunct="1">
        <a:spcBef>
          <a:spcPct val="0"/>
        </a:spcBef>
        <a:spcAft>
          <a:spcPct val="0"/>
        </a:spcAft>
        <a:defRPr sz="4400">
          <a:solidFill>
            <a:srgbClr val="0E4D96"/>
          </a:solidFill>
          <a:latin typeface="Arial" charset="0"/>
        </a:defRPr>
      </a:lvl9pPr>
    </p:titleStyle>
    <p:bodyStyle>
      <a:lvl1pPr marL="342900" indent="-342900" algn="l" rtl="0" eaLnBrk="1" fontAlgn="base" hangingPunct="1">
        <a:spcBef>
          <a:spcPct val="20000"/>
        </a:spcBef>
        <a:spcAft>
          <a:spcPct val="0"/>
        </a:spcAft>
        <a:buClrTx/>
        <a:buSzPct val="75000"/>
        <a:buFont typeface="Arial" panose="020B0604020202020204" pitchFamily="34" charset="0"/>
        <a:buChar char="•"/>
        <a:defRPr sz="32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Tx/>
        <a:buSzPct val="80000"/>
        <a:buFont typeface="Calibri" panose="020F0502020204030204" pitchFamily="34" charset="0"/>
        <a:buChar char="-"/>
        <a:defRPr sz="2800">
          <a:solidFill>
            <a:schemeClr val="tx1"/>
          </a:solidFill>
          <a:latin typeface="Calibri" panose="020F0502020204030204" pitchFamily="34" charset="0"/>
        </a:defRPr>
      </a:lvl2pPr>
      <a:lvl3pPr marL="1143000" indent="-228600" algn="l" rtl="0" eaLnBrk="1" fontAlgn="base" hangingPunct="1">
        <a:spcBef>
          <a:spcPct val="20000"/>
        </a:spcBef>
        <a:spcAft>
          <a:spcPct val="0"/>
        </a:spcAft>
        <a:buClrTx/>
        <a:buSzPct val="65000"/>
        <a:buFont typeface="Arial" panose="020B0604020202020204" pitchFamily="34" charset="0"/>
        <a:buChar char="•"/>
        <a:defRPr sz="24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lrTx/>
        <a:buSzPct val="70000"/>
        <a:buFont typeface="Calibri" panose="020F0502020204030204" pitchFamily="34" charset="0"/>
        <a:buChar char="-"/>
        <a:defRPr sz="2000">
          <a:solidFill>
            <a:schemeClr val="tx1"/>
          </a:solidFill>
          <a:latin typeface="Calibri" panose="020F0502020204030204" pitchFamily="34" charset="0"/>
        </a:defRPr>
      </a:lvl4pPr>
      <a:lvl5pPr marL="2057400" indent="-228600" algn="l" rtl="0" eaLnBrk="1" fontAlgn="base" hangingPunct="1">
        <a:spcBef>
          <a:spcPct val="20000"/>
        </a:spcBef>
        <a:spcAft>
          <a:spcPct val="0"/>
        </a:spcAft>
        <a:buClrTx/>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1" fontAlgn="base" hangingPunct="1">
        <a:spcBef>
          <a:spcPct val="20000"/>
        </a:spcBef>
        <a:spcAft>
          <a:spcPct val="0"/>
        </a:spcAft>
        <a:buClr>
          <a:srgbClr val="0E4D96"/>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rgbClr val="0E4D96"/>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rgbClr val="0E4D96"/>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rgbClr val="0E4D96"/>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8400" y="2489200"/>
            <a:ext cx="5829300" cy="1569660"/>
          </a:xfrm>
          <a:prstGeom prst="rect">
            <a:avLst/>
          </a:prstGeom>
          <a:noFill/>
        </p:spPr>
        <p:txBody>
          <a:bodyPr wrap="square" rtlCol="0">
            <a:spAutoFit/>
          </a:bodyPr>
          <a:lstStyle/>
          <a:p>
            <a:r>
              <a:rPr lang="en-US" sz="4800" dirty="0"/>
              <a:t>4</a:t>
            </a:r>
            <a:r>
              <a:rPr lang="en-US" sz="4800" dirty="0" smtClean="0"/>
              <a:t>. Understanding the Policy Process</a:t>
            </a:r>
            <a:endParaRPr lang="en-US" sz="4800" dirty="0">
              <a:latin typeface="Open Sans Light"/>
            </a:endParaRPr>
          </a:p>
        </p:txBody>
      </p:sp>
      <p:sp>
        <p:nvSpPr>
          <p:cNvPr id="4" name="TextBox 3"/>
          <p:cNvSpPr txBox="1"/>
          <p:nvPr/>
        </p:nvSpPr>
        <p:spPr>
          <a:xfrm>
            <a:off x="1193800" y="4152900"/>
            <a:ext cx="5829300" cy="1815882"/>
          </a:xfrm>
          <a:prstGeom prst="rect">
            <a:avLst/>
          </a:prstGeom>
          <a:noFill/>
        </p:spPr>
        <p:txBody>
          <a:bodyPr wrap="square" rtlCol="0">
            <a:spAutoFit/>
          </a:bodyPr>
          <a:lstStyle/>
          <a:p>
            <a:r>
              <a:rPr lang="en-NZ" sz="2800" dirty="0" smtClean="0">
                <a:latin typeface="Open Sans Light"/>
              </a:rPr>
              <a:t>Carmel Williams, Manager</a:t>
            </a:r>
          </a:p>
          <a:p>
            <a:r>
              <a:rPr lang="en-NZ" sz="2800" dirty="0" smtClean="0">
                <a:latin typeface="Open Sans Light"/>
              </a:rPr>
              <a:t>Strategic Partnerships</a:t>
            </a:r>
          </a:p>
          <a:p>
            <a:r>
              <a:rPr lang="en-NZ" sz="2800" dirty="0" smtClean="0">
                <a:latin typeface="Open Sans Light"/>
              </a:rPr>
              <a:t>Public Health Services</a:t>
            </a:r>
          </a:p>
          <a:p>
            <a:r>
              <a:rPr lang="en-NZ" sz="2800" dirty="0" smtClean="0">
                <a:latin typeface="Open Sans Light"/>
              </a:rPr>
              <a:t>SA Health</a:t>
            </a:r>
            <a:endParaRPr lang="en-US" sz="2800" dirty="0">
              <a:latin typeface="Open Sans Light"/>
            </a:endParaRPr>
          </a:p>
        </p:txBody>
      </p:sp>
      <p:sp>
        <p:nvSpPr>
          <p:cNvPr id="5" name="TextBox 4"/>
          <p:cNvSpPr txBox="1"/>
          <p:nvPr/>
        </p:nvSpPr>
        <p:spPr>
          <a:xfrm>
            <a:off x="241300" y="317500"/>
            <a:ext cx="5829300" cy="369332"/>
          </a:xfrm>
          <a:prstGeom prst="rect">
            <a:avLst/>
          </a:prstGeom>
          <a:noFill/>
        </p:spPr>
        <p:txBody>
          <a:bodyPr wrap="square" rtlCol="0">
            <a:spAutoFit/>
          </a:bodyPr>
          <a:lstStyle/>
          <a:p>
            <a:r>
              <a:rPr lang="en-NZ" dirty="0" smtClean="0">
                <a:solidFill>
                  <a:srgbClr val="0070C0"/>
                </a:solidFill>
                <a:latin typeface="Open Sans Light"/>
              </a:rPr>
              <a:t>Public Health Summer School</a:t>
            </a:r>
            <a:endParaRPr lang="en-US" dirty="0">
              <a:solidFill>
                <a:srgbClr val="0070C0"/>
              </a:solidFill>
              <a:latin typeface="Open Sans Light"/>
            </a:endParaRPr>
          </a:p>
        </p:txBody>
      </p:sp>
      <p:pic>
        <p:nvPicPr>
          <p:cNvPr id="6" name="Picture 2" descr="C:\Users\losigna\AppData\Local\Microsoft\Windows\Temporary Internet Files\Content.Outlook\SYCNONZC\WHO_WPRO_BLUE%20logo_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119" y="919479"/>
            <a:ext cx="2387601" cy="9251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027152"/>
            <a:ext cx="7056784" cy="5347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1836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dirty="0" smtClean="0"/>
          </a:p>
        </p:txBody>
      </p:sp>
      <p:sp>
        <p:nvSpPr>
          <p:cNvPr id="22531" name="Rectangle 3"/>
          <p:cNvSpPr>
            <a:spLocks noGrp="1" noChangeArrowheads="1"/>
          </p:cNvSpPr>
          <p:nvPr>
            <p:ph type="body" idx="1"/>
          </p:nvPr>
        </p:nvSpPr>
        <p:spPr/>
        <p:txBody>
          <a:bodyPr/>
          <a:lstStyle/>
          <a:p>
            <a:pPr eaLnBrk="1" hangingPunct="1"/>
            <a:endParaRPr lang="en-US" dirty="0" smtClean="0"/>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
            <a:ext cx="9144000" cy="689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265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05280" y="71120"/>
            <a:ext cx="6943408" cy="935355"/>
          </a:xfrm>
        </p:spPr>
        <p:txBody>
          <a:bodyPr/>
          <a:lstStyle/>
          <a:p>
            <a:pPr algn="ctr"/>
            <a:r>
              <a:rPr lang="de-CH" sz="3200" b="1" dirty="0" smtClean="0">
                <a:solidFill>
                  <a:srgbClr val="C00000"/>
                </a:solidFill>
              </a:rPr>
              <a:t>Joined up policy making</a:t>
            </a:r>
            <a:endParaRPr lang="de-CH" sz="3200" b="1" dirty="0">
              <a:solidFill>
                <a:srgbClr val="C00000"/>
              </a:solidFill>
            </a:endParaRPr>
          </a:p>
        </p:txBody>
      </p:sp>
      <p:sp>
        <p:nvSpPr>
          <p:cNvPr id="3" name="Inhaltsplatzhalter 2"/>
          <p:cNvSpPr>
            <a:spLocks noGrp="1"/>
          </p:cNvSpPr>
          <p:nvPr>
            <p:ph idx="1"/>
          </p:nvPr>
        </p:nvSpPr>
        <p:spPr/>
        <p:txBody>
          <a:bodyPr/>
          <a:lstStyle/>
          <a:p>
            <a:endParaRPr lang="de-CH" dirty="0"/>
          </a:p>
        </p:txBody>
      </p:sp>
      <p:sp>
        <p:nvSpPr>
          <p:cNvPr id="4" name="Fußzeilenplatzhalter 3"/>
          <p:cNvSpPr>
            <a:spLocks noGrp="1"/>
          </p:cNvSpPr>
          <p:nvPr>
            <p:ph type="ftr" sz="quarter" idx="4294967295"/>
          </p:nvPr>
        </p:nvSpPr>
        <p:spPr>
          <a:xfrm>
            <a:off x="3124200" y="6356350"/>
            <a:ext cx="2895600" cy="365125"/>
          </a:xfrm>
          <a:prstGeom prst="rect">
            <a:avLst/>
          </a:prstGeom>
        </p:spPr>
        <p:txBody>
          <a:bodyPr/>
          <a:lstStyle/>
          <a:p>
            <a:endParaRPr lang="en-GB" dirty="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graphicFrame>
        <p:nvGraphicFramePr>
          <p:cNvPr id="5121" name="Object 1"/>
          <p:cNvGraphicFramePr>
            <a:graphicFrameLocks noChangeAspect="1"/>
          </p:cNvGraphicFramePr>
          <p:nvPr/>
        </p:nvGraphicFramePr>
        <p:xfrm>
          <a:off x="468313" y="1269399"/>
          <a:ext cx="7519411" cy="5588601"/>
        </p:xfrm>
        <a:graphic>
          <a:graphicData uri="http://schemas.openxmlformats.org/presentationml/2006/ole">
            <mc:AlternateContent xmlns:mc="http://schemas.openxmlformats.org/markup-compatibility/2006">
              <mc:Choice xmlns:v="urn:schemas-microsoft-com:vml" Requires="v">
                <p:oleObj spid="_x0000_s1029" r:id="rId3" imgW="9787125" imgH="6974115" progId="">
                  <p:embed/>
                </p:oleObj>
              </mc:Choice>
              <mc:Fallback>
                <p:oleObj r:id="rId3" imgW="9787125" imgH="697411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269399"/>
                        <a:ext cx="7519411" cy="55886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78462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19672" y="0"/>
            <a:ext cx="7704856" cy="955675"/>
          </a:xfrm>
        </p:spPr>
        <p:txBody>
          <a:bodyPr/>
          <a:lstStyle/>
          <a:p>
            <a:r>
              <a:rPr lang="de-CH" sz="3200" b="1" dirty="0" smtClean="0">
                <a:solidFill>
                  <a:srgbClr val="C00000"/>
                </a:solidFill>
              </a:rPr>
              <a:t>Intersectoral governance </a:t>
            </a:r>
            <a:r>
              <a:rPr lang="de-CH" sz="3200" b="1" dirty="0" smtClean="0">
                <a:solidFill>
                  <a:srgbClr val="C00000"/>
                </a:solidFill>
              </a:rPr>
              <a:t/>
            </a:r>
            <a:br>
              <a:rPr lang="de-CH" sz="3200" b="1" dirty="0" smtClean="0">
                <a:solidFill>
                  <a:srgbClr val="C00000"/>
                </a:solidFill>
              </a:rPr>
            </a:br>
            <a:r>
              <a:rPr lang="de-CH" sz="3200" b="1" dirty="0" smtClean="0">
                <a:solidFill>
                  <a:srgbClr val="C00000"/>
                </a:solidFill>
              </a:rPr>
              <a:t>structures</a:t>
            </a:r>
            <a:endParaRPr lang="de-CH" sz="3200" b="1" dirty="0">
              <a:solidFill>
                <a:srgbClr val="C00000"/>
              </a:solidFill>
            </a:endParaRPr>
          </a:p>
        </p:txBody>
      </p:sp>
      <p:sp>
        <p:nvSpPr>
          <p:cNvPr id="4" name="Fußzeilenplatzhalter 3"/>
          <p:cNvSpPr>
            <a:spLocks noGrp="1"/>
          </p:cNvSpPr>
          <p:nvPr>
            <p:ph type="ftr" sz="quarter" idx="4294967295"/>
          </p:nvPr>
        </p:nvSpPr>
        <p:spPr>
          <a:xfrm>
            <a:off x="3124200" y="6356350"/>
            <a:ext cx="2895600" cy="365125"/>
          </a:xfrm>
          <a:prstGeom prst="rect">
            <a:avLst/>
          </a:prstGeom>
        </p:spPr>
        <p:txBody>
          <a:bodyPr/>
          <a:lstStyle/>
          <a:p>
            <a:endParaRPr lang="en-GB" dirty="0"/>
          </a:p>
        </p:txBody>
      </p:sp>
      <p:pic>
        <p:nvPicPr>
          <p:cNvPr id="5" name="Inhaltsplatzhalter 4" descr="C:\Users\Herzog Hans\Desktop\Kickbusch\IntersectGov.PNG"/>
          <p:cNvPicPr>
            <a:picLocks noGrp="1"/>
          </p:cNvPicPr>
          <p:nvPr>
            <p:ph idx="1"/>
          </p:nvPr>
        </p:nvPicPr>
        <p:blipFill>
          <a:blip r:embed="rId2" cstate="print"/>
          <a:srcRect/>
          <a:stretch>
            <a:fillRect/>
          </a:stretch>
        </p:blipFill>
        <p:spPr bwMode="auto">
          <a:xfrm>
            <a:off x="611560" y="1556792"/>
            <a:ext cx="7840170" cy="4315428"/>
          </a:xfrm>
          <a:prstGeom prst="rect">
            <a:avLst/>
          </a:prstGeom>
          <a:noFill/>
          <a:ln w="9525">
            <a:noFill/>
            <a:miter lim="800000"/>
            <a:headEnd/>
            <a:tailEnd/>
          </a:ln>
        </p:spPr>
      </p:pic>
    </p:spTree>
    <p:extLst>
      <p:ext uri="{BB962C8B-B14F-4D97-AF65-F5344CB8AC3E}">
        <p14:creationId xmlns:p14="http://schemas.microsoft.com/office/powerpoint/2010/main" val="4242433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554037" y="1210469"/>
            <a:ext cx="8589963" cy="446087"/>
          </a:xfrm>
          <a:prstGeom prst="rect">
            <a:avLst/>
          </a:prstGeom>
          <a:noFill/>
          <a:ln w="9525">
            <a:noFill/>
            <a:miter lim="800000"/>
            <a:headEnd/>
            <a:tailEnd/>
          </a:ln>
        </p:spPr>
        <p:txBody>
          <a:bodyPr>
            <a:spAutoFit/>
          </a:bodyPr>
          <a:lstStyle/>
          <a:p>
            <a:r>
              <a:rPr lang="en-AU" altLang="en-US" sz="2300" dirty="0">
                <a:solidFill>
                  <a:srgbClr val="C00000"/>
                </a:solidFill>
              </a:rPr>
              <a:t>A Health Lens Analysis across the Seven Strategic Priorities</a:t>
            </a:r>
          </a:p>
        </p:txBody>
      </p:sp>
      <p:pic>
        <p:nvPicPr>
          <p:cNvPr id="19459" name="Picture 6"/>
          <p:cNvPicPr>
            <a:picLocks noChangeAspect="1"/>
          </p:cNvPicPr>
          <p:nvPr/>
        </p:nvPicPr>
        <p:blipFill>
          <a:blip r:embed="rId3"/>
          <a:srcRect/>
          <a:stretch>
            <a:fillRect/>
          </a:stretch>
        </p:blipFill>
        <p:spPr bwMode="auto">
          <a:xfrm>
            <a:off x="-147638" y="1557338"/>
            <a:ext cx="9532938" cy="3157537"/>
          </a:xfrm>
          <a:prstGeom prst="rect">
            <a:avLst/>
          </a:prstGeom>
          <a:noFill/>
          <a:ln w="9525">
            <a:noFill/>
            <a:miter lim="800000"/>
            <a:headEnd/>
            <a:tailEnd/>
          </a:ln>
        </p:spPr>
      </p:pic>
    </p:spTree>
    <p:extLst>
      <p:ext uri="{BB962C8B-B14F-4D97-AF65-F5344CB8AC3E}">
        <p14:creationId xmlns:p14="http://schemas.microsoft.com/office/powerpoint/2010/main" val="3419626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613" y="1412875"/>
            <a:ext cx="8593137" cy="3354388"/>
          </a:xfrm>
          <a:prstGeom prst="rect">
            <a:avLst/>
          </a:prstGeom>
        </p:spPr>
        <p:txBody>
          <a:bodyPr>
            <a:spAutoFit/>
          </a:bodyPr>
          <a:lstStyle/>
          <a:p>
            <a:pPr>
              <a:defRPr/>
            </a:pPr>
            <a:r>
              <a:rPr lang="en-AU" sz="2000" b="1" dirty="0"/>
              <a:t>PURPOSE</a:t>
            </a:r>
          </a:p>
          <a:p>
            <a:pPr>
              <a:defRPr/>
            </a:pPr>
            <a:endParaRPr lang="en-AU" sz="2000" dirty="0"/>
          </a:p>
          <a:p>
            <a:pPr marL="342900" indent="-342900">
              <a:buFont typeface="Arial" pitchFamily="34" charset="0"/>
              <a:buChar char="•"/>
              <a:defRPr/>
            </a:pPr>
            <a:r>
              <a:rPr lang="en-AU" sz="2000" dirty="0"/>
              <a:t>To provide information to the Cabinet Task Force and Senior Officers Groups about the key health and wellbeing considerations for each priority area </a:t>
            </a:r>
            <a:r>
              <a:rPr lang="en-AU" sz="2000" i="1" dirty="0"/>
              <a:t>and</a:t>
            </a:r>
            <a:r>
              <a:rPr lang="en-AU" sz="2000" dirty="0"/>
              <a:t> </a:t>
            </a:r>
          </a:p>
          <a:p>
            <a:pPr>
              <a:defRPr/>
            </a:pPr>
            <a:endParaRPr lang="en-AU" sz="2000" dirty="0"/>
          </a:p>
          <a:p>
            <a:pPr marL="342900" indent="-342900">
              <a:buFont typeface="Arial" pitchFamily="34" charset="0"/>
              <a:buChar char="•"/>
              <a:defRPr/>
            </a:pPr>
            <a:r>
              <a:rPr lang="en-AU" sz="2000" dirty="0"/>
              <a:t>identify where health and wellbeing adds value to the priority actions of the task group, recognising that maximising population health also supports the sustainability of initiatives over the longer term. </a:t>
            </a:r>
          </a:p>
          <a:p>
            <a:pPr>
              <a:defRPr/>
            </a:pPr>
            <a:endParaRPr lang="en-AU" sz="1600" dirty="0"/>
          </a:p>
          <a:p>
            <a:pPr>
              <a:defRPr/>
            </a:pPr>
            <a:endParaRPr lang="en-AU" sz="1600" dirty="0"/>
          </a:p>
        </p:txBody>
      </p:sp>
      <p:sp>
        <p:nvSpPr>
          <p:cNvPr id="20483" name="TextBox 2"/>
          <p:cNvSpPr txBox="1">
            <a:spLocks noChangeArrowheads="1"/>
          </p:cNvSpPr>
          <p:nvPr/>
        </p:nvSpPr>
        <p:spPr bwMode="auto">
          <a:xfrm>
            <a:off x="328613" y="314325"/>
            <a:ext cx="7519987" cy="523220"/>
          </a:xfrm>
          <a:prstGeom prst="rect">
            <a:avLst/>
          </a:prstGeom>
          <a:noFill/>
          <a:ln w="9525">
            <a:noFill/>
            <a:miter lim="800000"/>
            <a:headEnd/>
            <a:tailEnd/>
          </a:ln>
        </p:spPr>
        <p:txBody>
          <a:bodyPr wrap="square">
            <a:spAutoFit/>
          </a:bodyPr>
          <a:lstStyle/>
          <a:p>
            <a:r>
              <a:rPr lang="en-AU" altLang="en-US" sz="2800" b="1" dirty="0" smtClean="0">
                <a:solidFill>
                  <a:schemeClr val="accent2"/>
                </a:solidFill>
              </a:rPr>
              <a:t>			</a:t>
            </a:r>
            <a:r>
              <a:rPr lang="en-AU" altLang="en-US" sz="2800" b="1" dirty="0" smtClean="0">
                <a:solidFill>
                  <a:srgbClr val="C00000"/>
                </a:solidFill>
              </a:rPr>
              <a:t>Health in </a:t>
            </a:r>
            <a:r>
              <a:rPr lang="en-AU" altLang="en-US" sz="2800" b="1" dirty="0">
                <a:solidFill>
                  <a:srgbClr val="C00000"/>
                </a:solidFill>
              </a:rPr>
              <a:t>All Policies</a:t>
            </a:r>
          </a:p>
        </p:txBody>
      </p:sp>
    </p:spTree>
    <p:extLst>
      <p:ext uri="{BB962C8B-B14F-4D97-AF65-F5344CB8AC3E}">
        <p14:creationId xmlns:p14="http://schemas.microsoft.com/office/powerpoint/2010/main" val="2225681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008188" y="177800"/>
            <a:ext cx="6665912" cy="996950"/>
          </a:xfrm>
        </p:spPr>
        <p:txBody>
          <a:bodyPr/>
          <a:lstStyle/>
          <a:p>
            <a:pPr algn="l">
              <a:defRPr/>
            </a:pPr>
            <a:r>
              <a:rPr lang="en-AU" altLang="en-US" sz="3200" b="1" kern="1200" dirty="0">
                <a:solidFill>
                  <a:srgbClr val="C00000"/>
                </a:solidFill>
                <a:ea typeface="+mn-ea"/>
                <a:cs typeface="+mn-cs"/>
              </a:rPr>
              <a:t>An</a:t>
            </a:r>
            <a:r>
              <a:rPr lang="en-AU" altLang="en-US" sz="3200" dirty="0" smtClean="0">
                <a:solidFill>
                  <a:srgbClr val="C00000"/>
                </a:solidFill>
              </a:rPr>
              <a:t> </a:t>
            </a:r>
            <a:r>
              <a:rPr lang="en-AU" altLang="en-US" sz="3200" b="1" kern="1200" dirty="0">
                <a:solidFill>
                  <a:srgbClr val="C00000"/>
                </a:solidFill>
                <a:ea typeface="+mn-ea"/>
                <a:cs typeface="+mn-cs"/>
              </a:rPr>
              <a:t>Affordable Place to Live</a:t>
            </a:r>
          </a:p>
        </p:txBody>
      </p:sp>
      <p:sp>
        <p:nvSpPr>
          <p:cNvPr id="26627" name="Content Placeholder 2"/>
          <p:cNvSpPr>
            <a:spLocks noGrp="1"/>
          </p:cNvSpPr>
          <p:nvPr>
            <p:ph idx="1"/>
          </p:nvPr>
        </p:nvSpPr>
        <p:spPr>
          <a:xfrm>
            <a:off x="468313" y="1052513"/>
            <a:ext cx="8567737" cy="4525962"/>
          </a:xfrm>
        </p:spPr>
        <p:txBody>
          <a:bodyPr/>
          <a:lstStyle/>
          <a:p>
            <a:pPr marL="0" indent="0">
              <a:buFontTx/>
              <a:buNone/>
              <a:defRPr/>
            </a:pPr>
            <a:r>
              <a:rPr lang="en-AU" altLang="en-US" sz="2800" b="1" kern="1200" dirty="0">
                <a:solidFill>
                  <a:srgbClr val="0E4280"/>
                </a:solidFill>
                <a:ea typeface="ＭＳ Ｐゴシック" pitchFamily="80" charset="-128"/>
              </a:rPr>
              <a:t>Engage</a:t>
            </a:r>
            <a:r>
              <a:rPr lang="en-AU" altLang="en-US" sz="2000" dirty="0" smtClean="0"/>
              <a:t>: Met with Senior Officers Group, later nominated as SA Health representative on the SOG</a:t>
            </a:r>
          </a:p>
          <a:p>
            <a:pPr marL="0" indent="0">
              <a:buFontTx/>
              <a:buNone/>
              <a:defRPr/>
            </a:pPr>
            <a:r>
              <a:rPr lang="en-AU" altLang="en-US" sz="2800" b="1" kern="1200" dirty="0">
                <a:solidFill>
                  <a:srgbClr val="0E4280"/>
                </a:solidFill>
                <a:ea typeface="ＭＳ Ｐゴシック" pitchFamily="80" charset="-128"/>
              </a:rPr>
              <a:t>Gather Evidence</a:t>
            </a:r>
            <a:r>
              <a:rPr lang="en-AU" altLang="en-US" sz="2400" dirty="0" smtClean="0"/>
              <a:t>: 2 papers developed </a:t>
            </a:r>
          </a:p>
          <a:p>
            <a:pPr lvl="1">
              <a:defRPr/>
            </a:pPr>
            <a:r>
              <a:rPr lang="en-GB" altLang="en-US" sz="2000" dirty="0" smtClean="0"/>
              <a:t>An Affordable Place To Live And Improving Our Health And Wellbeing</a:t>
            </a:r>
            <a:endParaRPr lang="en-AU" altLang="en-US" sz="2000" dirty="0" smtClean="0"/>
          </a:p>
          <a:p>
            <a:pPr lvl="1">
              <a:defRPr/>
            </a:pPr>
            <a:r>
              <a:rPr lang="en-AU" altLang="en-US" sz="2000" dirty="0" smtClean="0"/>
              <a:t>The Cost of Ill Health</a:t>
            </a:r>
          </a:p>
        </p:txBody>
      </p:sp>
      <p:graphicFrame>
        <p:nvGraphicFramePr>
          <p:cNvPr id="4" name="Diagram 3"/>
          <p:cNvGraphicFramePr/>
          <p:nvPr/>
        </p:nvGraphicFramePr>
        <p:xfrm>
          <a:off x="252072" y="3212976"/>
          <a:ext cx="8892480"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3955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p:txBody>
          <a:bodyPr/>
          <a:lstStyle/>
          <a:p>
            <a:pPr marL="0" indent="0" eaLnBrk="1" hangingPunct="1">
              <a:spcBef>
                <a:spcPct val="50000"/>
              </a:spcBef>
              <a:buFontTx/>
              <a:buNone/>
              <a:defRPr/>
            </a:pPr>
            <a:r>
              <a:rPr lang="en-AU" altLang="en-US" sz="2800" b="1" kern="1200" dirty="0">
                <a:solidFill>
                  <a:srgbClr val="0E4280"/>
                </a:solidFill>
                <a:ea typeface="ＭＳ Ｐゴシック" pitchFamily="80" charset="-128"/>
              </a:rPr>
              <a:t>Generate</a:t>
            </a:r>
            <a:r>
              <a:rPr lang="en-AU" altLang="en-US" sz="2800" b="1" kern="1200" dirty="0" smtClean="0">
                <a:solidFill>
                  <a:srgbClr val="0E4280"/>
                </a:solidFill>
                <a:ea typeface="ＭＳ Ｐゴシック" pitchFamily="80" charset="-128"/>
              </a:rPr>
              <a:t>:</a:t>
            </a:r>
          </a:p>
          <a:p>
            <a:pPr eaLnBrk="1" hangingPunct="1">
              <a:spcBef>
                <a:spcPct val="50000"/>
              </a:spcBef>
              <a:defRPr/>
            </a:pPr>
            <a:r>
              <a:rPr lang="en-AU" altLang="en-US" sz="2400" kern="1200" dirty="0" smtClean="0">
                <a:solidFill>
                  <a:srgbClr val="0E4280"/>
                </a:solidFill>
                <a:ea typeface="ＭＳ Ｐゴシック" pitchFamily="80" charset="-128"/>
              </a:rPr>
              <a:t>Support and advice on activities</a:t>
            </a:r>
          </a:p>
          <a:p>
            <a:pPr eaLnBrk="1" hangingPunct="1">
              <a:spcBef>
                <a:spcPct val="50000"/>
              </a:spcBef>
              <a:defRPr/>
            </a:pPr>
            <a:r>
              <a:rPr lang="en-AU" altLang="en-US" sz="2400" kern="1200" dirty="0" smtClean="0">
                <a:solidFill>
                  <a:srgbClr val="0E4280"/>
                </a:solidFill>
                <a:ea typeface="ＭＳ Ｐゴシック" pitchFamily="80" charset="-128"/>
              </a:rPr>
              <a:t>Contribution to SA Affordable Living Strategy (under development) </a:t>
            </a:r>
            <a:endParaRPr lang="en-AU" altLang="en-US" sz="2400" kern="1200" dirty="0">
              <a:solidFill>
                <a:srgbClr val="0E4280"/>
              </a:solidFill>
              <a:ea typeface="ＭＳ Ｐゴシック" pitchFamily="80" charset="-128"/>
            </a:endParaRPr>
          </a:p>
          <a:p>
            <a:pPr marL="0" indent="0" eaLnBrk="1" hangingPunct="1">
              <a:spcBef>
                <a:spcPct val="50000"/>
              </a:spcBef>
              <a:buFontTx/>
              <a:buNone/>
              <a:defRPr/>
            </a:pPr>
            <a:r>
              <a:rPr lang="en-AU" altLang="en-US" sz="2800" b="1" kern="1200" dirty="0">
                <a:solidFill>
                  <a:srgbClr val="0E4280"/>
                </a:solidFill>
                <a:ea typeface="ＭＳ Ｐゴシック" pitchFamily="80" charset="-128"/>
              </a:rPr>
              <a:t>Navigate: </a:t>
            </a:r>
            <a:r>
              <a:rPr lang="en-AU" altLang="en-US" sz="2400" kern="1200" dirty="0" smtClean="0">
                <a:solidFill>
                  <a:srgbClr val="0E4280"/>
                </a:solidFill>
                <a:ea typeface="ＭＳ Ｐゴシック" pitchFamily="80" charset="-128"/>
              </a:rPr>
              <a:t>Strategy and other work through SA Health Ex.</a:t>
            </a:r>
            <a:endParaRPr lang="en-AU" altLang="en-US" sz="2400" kern="1200" dirty="0">
              <a:solidFill>
                <a:srgbClr val="0E4280"/>
              </a:solidFill>
              <a:ea typeface="ＭＳ Ｐゴシック" pitchFamily="80" charset="-128"/>
            </a:endParaRPr>
          </a:p>
          <a:p>
            <a:pPr marL="0" indent="0" eaLnBrk="1" hangingPunct="1">
              <a:spcBef>
                <a:spcPct val="50000"/>
              </a:spcBef>
              <a:buFontTx/>
              <a:buNone/>
              <a:defRPr/>
            </a:pPr>
            <a:r>
              <a:rPr lang="en-AU" altLang="en-US" sz="2800" b="1" kern="1200" dirty="0">
                <a:solidFill>
                  <a:srgbClr val="0E4280"/>
                </a:solidFill>
                <a:ea typeface="ＭＳ Ｐゴシック" pitchFamily="80" charset="-128"/>
              </a:rPr>
              <a:t>Evaluate: </a:t>
            </a:r>
            <a:r>
              <a:rPr lang="en-AU" altLang="en-US" sz="2400" kern="1200" dirty="0" smtClean="0">
                <a:solidFill>
                  <a:srgbClr val="0E4280"/>
                </a:solidFill>
                <a:ea typeface="ＭＳ Ｐゴシック" pitchFamily="80" charset="-128"/>
              </a:rPr>
              <a:t>In the context of the broader project – HLA over Seven Cabinet Priorities</a:t>
            </a:r>
            <a:endParaRPr lang="en-US" altLang="en-US" sz="2400" kern="1200" dirty="0">
              <a:solidFill>
                <a:srgbClr val="0E4280"/>
              </a:solidFill>
              <a:ea typeface="ＭＳ Ｐゴシック" pitchFamily="80" charset="-128"/>
            </a:endParaRPr>
          </a:p>
        </p:txBody>
      </p:sp>
      <p:sp>
        <p:nvSpPr>
          <p:cNvPr id="4" name="Title 1"/>
          <p:cNvSpPr>
            <a:spLocks noGrp="1"/>
          </p:cNvSpPr>
          <p:nvPr>
            <p:ph type="title"/>
          </p:nvPr>
        </p:nvSpPr>
        <p:spPr/>
        <p:txBody>
          <a:bodyPr/>
          <a:lstStyle/>
          <a:p>
            <a:pPr algn="l">
              <a:defRPr/>
            </a:pPr>
            <a:r>
              <a:rPr lang="en-AU" altLang="en-US" sz="3200" b="1" kern="1200" dirty="0">
                <a:solidFill>
                  <a:srgbClr val="C00000"/>
                </a:solidFill>
                <a:ea typeface="+mn-ea"/>
                <a:cs typeface="+mn-cs"/>
              </a:rPr>
              <a:t>An</a:t>
            </a:r>
            <a:r>
              <a:rPr lang="en-AU" altLang="en-US" sz="3200" dirty="0" smtClean="0">
                <a:solidFill>
                  <a:srgbClr val="C00000"/>
                </a:solidFill>
              </a:rPr>
              <a:t> </a:t>
            </a:r>
            <a:r>
              <a:rPr lang="en-AU" altLang="en-US" sz="3200" b="1" kern="1200" dirty="0">
                <a:solidFill>
                  <a:srgbClr val="C00000"/>
                </a:solidFill>
                <a:ea typeface="+mn-ea"/>
                <a:cs typeface="+mn-cs"/>
              </a:rPr>
              <a:t>Affordable Place to Live</a:t>
            </a:r>
          </a:p>
        </p:txBody>
      </p:sp>
    </p:spTree>
    <p:extLst>
      <p:ext uri="{BB962C8B-B14F-4D97-AF65-F5344CB8AC3E}">
        <p14:creationId xmlns:p14="http://schemas.microsoft.com/office/powerpoint/2010/main" val="1012479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b="1" dirty="0" smtClean="0">
                <a:solidFill>
                  <a:srgbClr val="C00000"/>
                </a:solidFill>
              </a:rPr>
              <a:t>Public Policy</a:t>
            </a:r>
            <a:endParaRPr lang="en-AU" b="1" dirty="0">
              <a:solidFill>
                <a:srgbClr val="C00000"/>
              </a:solidFill>
            </a:endParaRPr>
          </a:p>
        </p:txBody>
      </p:sp>
      <p:sp>
        <p:nvSpPr>
          <p:cNvPr id="3" name="Content Placeholder 2"/>
          <p:cNvSpPr>
            <a:spLocks noGrp="1"/>
          </p:cNvSpPr>
          <p:nvPr>
            <p:ph idx="1"/>
          </p:nvPr>
        </p:nvSpPr>
        <p:spPr>
          <a:xfrm>
            <a:off x="209352" y="1233996"/>
            <a:ext cx="8207375" cy="5112345"/>
          </a:xfrm>
        </p:spPr>
        <p:txBody>
          <a:bodyPr>
            <a:normAutofit/>
          </a:bodyPr>
          <a:lstStyle/>
          <a:p>
            <a:pPr marL="0" indent="0">
              <a:buNone/>
            </a:pPr>
            <a:r>
              <a:rPr lang="en-AU" dirty="0">
                <a:solidFill>
                  <a:schemeClr val="tx2"/>
                </a:solidFill>
              </a:rPr>
              <a:t>Public policy making </a:t>
            </a:r>
            <a:r>
              <a:rPr lang="en-AU" dirty="0" smtClean="0">
                <a:solidFill>
                  <a:schemeClr val="tx2"/>
                </a:solidFill>
              </a:rPr>
              <a:t>	</a:t>
            </a:r>
          </a:p>
          <a:p>
            <a:pPr lvl="1"/>
            <a:r>
              <a:rPr lang="en-AU" dirty="0" smtClean="0">
                <a:solidFill>
                  <a:schemeClr val="tx2"/>
                </a:solidFill>
              </a:rPr>
              <a:t>is </a:t>
            </a:r>
            <a:r>
              <a:rPr lang="en-AU" dirty="0">
                <a:solidFill>
                  <a:schemeClr val="tx2"/>
                </a:solidFill>
              </a:rPr>
              <a:t>about problem </a:t>
            </a:r>
            <a:r>
              <a:rPr lang="en-AU" dirty="0" smtClean="0">
                <a:solidFill>
                  <a:schemeClr val="tx2"/>
                </a:solidFill>
              </a:rPr>
              <a:t>solving</a:t>
            </a:r>
          </a:p>
          <a:p>
            <a:pPr lvl="1"/>
            <a:r>
              <a:rPr lang="en-AU" dirty="0"/>
              <a:t>Public policy is shaped by institutional, political, economic and other </a:t>
            </a:r>
            <a:r>
              <a:rPr lang="en-AU" dirty="0" smtClean="0"/>
              <a:t>contexts</a:t>
            </a:r>
            <a:endParaRPr lang="en-AU" dirty="0" smtClean="0">
              <a:solidFill>
                <a:schemeClr val="tx2"/>
              </a:solidFill>
            </a:endParaRPr>
          </a:p>
          <a:p>
            <a:pPr lvl="1"/>
            <a:r>
              <a:rPr lang="en-AU" dirty="0" smtClean="0"/>
              <a:t>Policy </a:t>
            </a:r>
            <a:r>
              <a:rPr lang="en-AU" dirty="0"/>
              <a:t>is interpreted by </a:t>
            </a:r>
            <a:r>
              <a:rPr lang="en-AU" dirty="0" smtClean="0"/>
              <a:t>public </a:t>
            </a:r>
            <a:r>
              <a:rPr lang="en-AU" dirty="0"/>
              <a:t>and private actors who have different interpretations of the problem, solutions and their own motivations</a:t>
            </a:r>
          </a:p>
          <a:p>
            <a:pPr marL="457200" lvl="1" indent="0">
              <a:buNone/>
            </a:pPr>
            <a:endParaRPr lang="en-AU" dirty="0" smtClean="0">
              <a:solidFill>
                <a:schemeClr val="tx2"/>
              </a:solidFill>
            </a:endParaRPr>
          </a:p>
          <a:p>
            <a:pPr marL="457200" lvl="1" indent="0">
              <a:buNone/>
            </a:pPr>
            <a:endParaRPr lang="en-AU" dirty="0" smtClean="0"/>
          </a:p>
          <a:p>
            <a:pPr marL="457200" lvl="1" indent="0">
              <a:buNone/>
            </a:pPr>
            <a:endParaRPr lang="en-AU" dirty="0" smtClean="0"/>
          </a:p>
          <a:p>
            <a:pPr marL="457200" lvl="1" indent="0">
              <a:buNone/>
            </a:pPr>
            <a:endParaRPr lang="en-AU" dirty="0"/>
          </a:p>
          <a:p>
            <a:endParaRPr lang="en-AU" dirty="0" smtClean="0"/>
          </a:p>
          <a:p>
            <a:endParaRPr lang="en-AU" dirty="0" smtClean="0"/>
          </a:p>
          <a:p>
            <a:endParaRPr lang="en-AU" dirty="0"/>
          </a:p>
          <a:p>
            <a:endParaRPr lang="en-AU" dirty="0"/>
          </a:p>
        </p:txBody>
      </p:sp>
      <p:pic>
        <p:nvPicPr>
          <p:cNvPr id="3074" name="Picture 2" descr="E:\Presentations\PowerPoint Image_picture resources\wellbe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0978" y="0"/>
            <a:ext cx="2467992" cy="246799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Presentations\PowerPoint Image_picture resources\Barton &amp; Grant Health Map 20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559300"/>
            <a:ext cx="2448272" cy="23124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3775" y="6264276"/>
            <a:ext cx="66262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3947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Public Policy</a:t>
            </a:r>
            <a:endParaRPr lang="en-AU" b="1" dirty="0">
              <a:solidFill>
                <a:srgbClr val="C00000"/>
              </a:solidFill>
            </a:endParaRPr>
          </a:p>
        </p:txBody>
      </p:sp>
      <p:sp>
        <p:nvSpPr>
          <p:cNvPr id="3" name="Content Placeholder 2"/>
          <p:cNvSpPr>
            <a:spLocks noGrp="1"/>
          </p:cNvSpPr>
          <p:nvPr>
            <p:ph idx="1"/>
          </p:nvPr>
        </p:nvSpPr>
        <p:spPr/>
        <p:txBody>
          <a:bodyPr>
            <a:normAutofit lnSpcReduction="10000"/>
          </a:bodyPr>
          <a:lstStyle/>
          <a:p>
            <a:r>
              <a:rPr lang="en-AU" dirty="0" smtClean="0"/>
              <a:t>Is how </a:t>
            </a:r>
            <a:r>
              <a:rPr lang="en-AU" dirty="0"/>
              <a:t>societies figure out how to organise and </a:t>
            </a:r>
            <a:r>
              <a:rPr lang="en-AU" dirty="0" smtClean="0"/>
              <a:t>regulate themselves</a:t>
            </a:r>
          </a:p>
          <a:p>
            <a:pPr lvl="1"/>
            <a:r>
              <a:rPr lang="en-AU" dirty="0" smtClean="0"/>
              <a:t>Sets </a:t>
            </a:r>
            <a:r>
              <a:rPr lang="en-AU" dirty="0"/>
              <a:t>the agenda and accountability for the delivery of government services and programs</a:t>
            </a:r>
          </a:p>
          <a:p>
            <a:pPr lvl="1"/>
            <a:r>
              <a:rPr lang="en-AU" dirty="0"/>
              <a:t>Guides decision making and budget allocations</a:t>
            </a:r>
          </a:p>
          <a:p>
            <a:pPr lvl="1"/>
            <a:r>
              <a:rPr lang="en-AU" dirty="0"/>
              <a:t>Reflects priorities of government – ideally based on the societal views and needs</a:t>
            </a:r>
          </a:p>
          <a:p>
            <a:r>
              <a:rPr lang="en-AU" dirty="0"/>
              <a:t>The public is source of political authority- authority for a government to act on the public’s behalf</a:t>
            </a:r>
          </a:p>
          <a:p>
            <a:r>
              <a:rPr lang="en-AU" dirty="0" smtClean="0"/>
              <a:t>It is inherently political</a:t>
            </a:r>
          </a:p>
          <a:p>
            <a:endParaRPr lang="en-AU" dirty="0" smtClean="0"/>
          </a:p>
          <a:p>
            <a:endParaRPr lang="en-AU" dirty="0" smtClean="0"/>
          </a:p>
          <a:p>
            <a:endParaRPr lang="en-AU" dirty="0"/>
          </a:p>
          <a:p>
            <a:endParaRPr lang="en-AU" dirty="0"/>
          </a:p>
        </p:txBody>
      </p:sp>
    </p:spTree>
    <p:extLst>
      <p:ext uri="{BB962C8B-B14F-4D97-AF65-F5344CB8AC3E}">
        <p14:creationId xmlns:p14="http://schemas.microsoft.com/office/powerpoint/2010/main" val="645349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050" y="11613"/>
            <a:ext cx="6624638" cy="955675"/>
          </a:xfrm>
        </p:spPr>
        <p:txBody>
          <a:bodyPr/>
          <a:lstStyle/>
          <a:p>
            <a:r>
              <a:rPr lang="en-AU" sz="3200" b="1" dirty="0" smtClean="0">
                <a:solidFill>
                  <a:srgbClr val="C00000"/>
                </a:solidFill>
              </a:rPr>
              <a:t>Setting the policy agenda</a:t>
            </a:r>
            <a:endParaRPr lang="en-AU" sz="3200" b="1" dirty="0">
              <a:solidFill>
                <a:srgbClr val="C00000"/>
              </a:solidFill>
            </a:endParaRPr>
          </a:p>
        </p:txBody>
      </p:sp>
      <p:sp>
        <p:nvSpPr>
          <p:cNvPr id="3" name="Content Placeholder 2"/>
          <p:cNvSpPr>
            <a:spLocks noGrp="1"/>
          </p:cNvSpPr>
          <p:nvPr>
            <p:ph idx="1"/>
          </p:nvPr>
        </p:nvSpPr>
        <p:spPr/>
        <p:txBody>
          <a:bodyPr/>
          <a:lstStyle/>
          <a:p>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96975"/>
            <a:ext cx="7848872" cy="520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4151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What is public policy</a:t>
            </a:r>
            <a:endParaRPr lang="en-AU" b="1"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AU" dirty="0" smtClean="0"/>
              <a:t>Public Policy is made by governments</a:t>
            </a:r>
          </a:p>
          <a:p>
            <a:r>
              <a:rPr lang="en-AU" dirty="0" smtClean="0"/>
              <a:t>Takes different forms</a:t>
            </a:r>
          </a:p>
          <a:p>
            <a:pPr lvl="1"/>
            <a:r>
              <a:rPr lang="en-AU" dirty="0" smtClean="0"/>
              <a:t>Legislation, regulation, guidelines, directives, strategic, technical and operational policy </a:t>
            </a:r>
          </a:p>
          <a:p>
            <a:pPr marL="457200" lvl="1" indent="0">
              <a:buNone/>
            </a:pPr>
            <a:endParaRPr lang="en-AU" dirty="0" smtClean="0"/>
          </a:p>
          <a:p>
            <a:r>
              <a:rPr lang="en-AU" dirty="0" smtClean="0"/>
              <a:t>Ultimately, public policy is what governments choose to do or not do</a:t>
            </a:r>
          </a:p>
          <a:p>
            <a:pPr lvl="1"/>
            <a:r>
              <a:rPr lang="en-AU" dirty="0" smtClean="0"/>
              <a:t>Deciding what get onto political sphere</a:t>
            </a:r>
          </a:p>
          <a:p>
            <a:pPr lvl="1"/>
            <a:r>
              <a:rPr lang="en-AU" dirty="0" smtClean="0"/>
              <a:t>not placing an issue on policy agenda counts too</a:t>
            </a:r>
          </a:p>
          <a:p>
            <a:pPr lvl="1"/>
            <a:endParaRPr lang="en-AU" dirty="0">
              <a:solidFill>
                <a:schemeClr val="tx2"/>
              </a:solidFill>
            </a:endParaRPr>
          </a:p>
          <a:p>
            <a:pPr marL="457200" lvl="1" indent="0">
              <a:buNone/>
            </a:pPr>
            <a:r>
              <a:rPr lang="en-AU" sz="3000" dirty="0" smtClean="0">
                <a:solidFill>
                  <a:schemeClr val="tx2"/>
                </a:solidFill>
              </a:rPr>
              <a:t>How </a:t>
            </a:r>
            <a:r>
              <a:rPr lang="en-AU" sz="3000" dirty="0">
                <a:solidFill>
                  <a:schemeClr val="tx2"/>
                </a:solidFill>
              </a:rPr>
              <a:t>the problem/issue is framed and who frames the issue is </a:t>
            </a:r>
            <a:r>
              <a:rPr lang="en-AU" sz="3000" dirty="0" smtClean="0">
                <a:solidFill>
                  <a:schemeClr val="tx2"/>
                </a:solidFill>
              </a:rPr>
              <a:t>important</a:t>
            </a:r>
          </a:p>
          <a:p>
            <a:pPr lvl="1"/>
            <a:r>
              <a:rPr lang="en-AU" dirty="0" smtClean="0"/>
              <a:t>whose </a:t>
            </a:r>
            <a:r>
              <a:rPr lang="en-AU" dirty="0"/>
              <a:t>voice is heard</a:t>
            </a:r>
          </a:p>
          <a:p>
            <a:pPr marL="457200" lvl="1" indent="0">
              <a:buNone/>
            </a:pPr>
            <a:endParaRPr lang="en-AU" sz="3000" dirty="0">
              <a:solidFill>
                <a:schemeClr val="tx2"/>
              </a:solidFill>
            </a:endParaRPr>
          </a:p>
        </p:txBody>
      </p:sp>
    </p:spTree>
    <p:extLst>
      <p:ext uri="{BB962C8B-B14F-4D97-AF65-F5344CB8AC3E}">
        <p14:creationId xmlns:p14="http://schemas.microsoft.com/office/powerpoint/2010/main" val="16630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C00000"/>
                </a:solidFill>
              </a:rPr>
              <a:t>Whose voice is heard?</a:t>
            </a:r>
            <a:endParaRPr lang="en-AU" dirty="0">
              <a:solidFill>
                <a:srgbClr val="C00000"/>
              </a:solidFill>
            </a:endParaRPr>
          </a:p>
        </p:txBody>
      </p:sp>
      <p:sp>
        <p:nvSpPr>
          <p:cNvPr id="3" name="Content Placeholder 2"/>
          <p:cNvSpPr>
            <a:spLocks noGrp="1"/>
          </p:cNvSpPr>
          <p:nvPr>
            <p:ph idx="1"/>
          </p:nvPr>
        </p:nvSpPr>
        <p:spPr/>
        <p:txBody>
          <a:bodyPr/>
          <a:lstStyle/>
          <a:p>
            <a:endParaRPr lang="en-AU" dirty="0"/>
          </a:p>
        </p:txBody>
      </p:sp>
      <p:pic>
        <p:nvPicPr>
          <p:cNvPr id="2050" name="Picture 2" descr="E:\Presentations\PowerPoint Image_picture resources\communi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57387"/>
            <a:ext cx="8496944" cy="5651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087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0" y="50800"/>
            <a:ext cx="7416800" cy="955675"/>
          </a:xfrm>
        </p:spPr>
        <p:txBody>
          <a:bodyPr>
            <a:normAutofit fontScale="90000"/>
          </a:bodyPr>
          <a:lstStyle/>
          <a:p>
            <a:r>
              <a:rPr lang="en-AU" dirty="0" smtClean="0">
                <a:solidFill>
                  <a:srgbClr val="C00000"/>
                </a:solidFill>
              </a:rPr>
              <a:t>Why is policy making an </a:t>
            </a:r>
            <a:r>
              <a:rPr lang="en-AU" dirty="0" smtClean="0">
                <a:solidFill>
                  <a:srgbClr val="C00000"/>
                </a:solidFill>
              </a:rPr>
              <a:t/>
            </a:r>
            <a:br>
              <a:rPr lang="en-AU" dirty="0" smtClean="0">
                <a:solidFill>
                  <a:srgbClr val="C00000"/>
                </a:solidFill>
              </a:rPr>
            </a:br>
            <a:r>
              <a:rPr lang="en-AU" dirty="0" smtClean="0">
                <a:solidFill>
                  <a:srgbClr val="C00000"/>
                </a:solidFill>
              </a:rPr>
              <a:t>important </a:t>
            </a:r>
            <a:r>
              <a:rPr lang="en-AU" dirty="0" smtClean="0">
                <a:solidFill>
                  <a:srgbClr val="C00000"/>
                </a:solidFill>
              </a:rPr>
              <a:t>part of </a:t>
            </a:r>
            <a:r>
              <a:rPr lang="en-AU" dirty="0" err="1" smtClean="0">
                <a:solidFill>
                  <a:srgbClr val="C00000"/>
                </a:solidFill>
              </a:rPr>
              <a:t>HiAP</a:t>
            </a:r>
            <a:r>
              <a:rPr lang="en-AU" dirty="0" smtClean="0">
                <a:solidFill>
                  <a:srgbClr val="C00000"/>
                </a:solidFill>
              </a:rPr>
              <a:t>?</a:t>
            </a:r>
            <a:endParaRPr lang="en-AU"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AU" dirty="0" smtClean="0"/>
              <a:t>Public policy- influences how a societies resources are shared across the population.</a:t>
            </a:r>
          </a:p>
          <a:p>
            <a:pPr marL="0" indent="0">
              <a:buNone/>
            </a:pPr>
            <a:endParaRPr lang="en-AU" dirty="0" smtClean="0"/>
          </a:p>
          <a:p>
            <a:pPr marL="0" indent="0">
              <a:buNone/>
            </a:pPr>
            <a:r>
              <a:rPr lang="en-AU" dirty="0" smtClean="0"/>
              <a:t>Who gets access to what, when and how</a:t>
            </a:r>
          </a:p>
          <a:p>
            <a:pPr marL="0" indent="0">
              <a:buNone/>
            </a:pPr>
            <a:endParaRPr lang="en-AU" dirty="0" smtClean="0"/>
          </a:p>
          <a:p>
            <a:pPr marL="0" indent="0">
              <a:buNone/>
            </a:pPr>
            <a:r>
              <a:rPr lang="en-AU" dirty="0"/>
              <a:t>	</a:t>
            </a:r>
            <a:r>
              <a:rPr lang="en-AU" dirty="0" smtClean="0"/>
              <a:t>- taxation, education, transport, healthcare, land 	use </a:t>
            </a:r>
          </a:p>
          <a:p>
            <a:pPr marL="0" indent="0">
              <a:buNone/>
            </a:pPr>
            <a:r>
              <a:rPr lang="en-AU" dirty="0" smtClean="0"/>
              <a:t>These can be considered the social determinants of health and through public policy the distribution of these resources can entrench or improve inequality.</a:t>
            </a:r>
          </a:p>
          <a:p>
            <a:pPr marL="0" indent="0">
              <a:buNone/>
            </a:pPr>
            <a:endParaRPr lang="en-AU" dirty="0"/>
          </a:p>
          <a:p>
            <a:pPr marL="0" indent="0">
              <a:buNone/>
            </a:pPr>
            <a:r>
              <a:rPr lang="en-AU" dirty="0" smtClean="0"/>
              <a:t>Key goal of HiAP is to improve equity through increasing ensuring the fair distribution of the Social Determinants of Health across population and within populations.</a:t>
            </a:r>
            <a:endParaRPr lang="en-AU" dirty="0"/>
          </a:p>
        </p:txBody>
      </p:sp>
    </p:spTree>
    <p:extLst>
      <p:ext uri="{BB962C8B-B14F-4D97-AF65-F5344CB8AC3E}">
        <p14:creationId xmlns:p14="http://schemas.microsoft.com/office/powerpoint/2010/main" val="2128811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dirty="0" smtClean="0"/>
          </a:p>
        </p:txBody>
      </p:sp>
      <p:sp>
        <p:nvSpPr>
          <p:cNvPr id="21507" name="Rectangle 3"/>
          <p:cNvSpPr>
            <a:spLocks noGrp="1" noChangeArrowheads="1"/>
          </p:cNvSpPr>
          <p:nvPr>
            <p:ph type="body" idx="1"/>
          </p:nvPr>
        </p:nvSpPr>
        <p:spPr>
          <a:xfrm>
            <a:off x="457200" y="1340768"/>
            <a:ext cx="8229600" cy="4525963"/>
          </a:xfrm>
        </p:spPr>
        <p:txBody>
          <a:bodyPr/>
          <a:lstStyle/>
          <a:p>
            <a:pPr eaLnBrk="1" hangingPunct="1"/>
            <a:endParaRPr lang="en-US" dirty="0" smtClean="0"/>
          </a:p>
        </p:txBody>
      </p:sp>
      <p:pic>
        <p:nvPicPr>
          <p:cNvPr id="21508" name="Picture 4" descr="policy_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2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0483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Policy making cycle</a:t>
            </a:r>
            <a:endParaRPr lang="en-AU" b="1" dirty="0">
              <a:solidFill>
                <a:srgbClr val="C00000"/>
              </a:solidFill>
            </a:endParaRPr>
          </a:p>
        </p:txBody>
      </p:sp>
      <p:sp>
        <p:nvSpPr>
          <p:cNvPr id="3" name="Content Placeholder 2"/>
          <p:cNvSpPr>
            <a:spLocks noGrp="1"/>
          </p:cNvSpPr>
          <p:nvPr>
            <p:ph idx="1"/>
          </p:nvPr>
        </p:nvSpPr>
        <p:spPr/>
        <p:txBody>
          <a:bodyPr>
            <a:normAutofit/>
          </a:bodyPr>
          <a:lstStyle/>
          <a:p>
            <a:pPr marL="0" indent="0">
              <a:buNone/>
            </a:pPr>
            <a:endParaRPr lang="en-AU" dirty="0" smtClean="0"/>
          </a:p>
          <a:p>
            <a:r>
              <a:rPr lang="en-AU" dirty="0" smtClean="0"/>
              <a:t>How evidence is used</a:t>
            </a:r>
          </a:p>
          <a:p>
            <a:r>
              <a:rPr lang="en-AU" dirty="0" smtClean="0"/>
              <a:t>Sometimes evidence not used at all in policy making</a:t>
            </a:r>
          </a:p>
          <a:p>
            <a:r>
              <a:rPr lang="en-AU" dirty="0" smtClean="0"/>
              <a:t>Mitigating, recognising, balancing </a:t>
            </a:r>
          </a:p>
          <a:p>
            <a:r>
              <a:rPr lang="en-AU" dirty="0" smtClean="0"/>
              <a:t>Therefore the use of evidence and the way you frame it –in defining the problem and the solution is critically important</a:t>
            </a:r>
            <a:endParaRPr lang="en-AU" dirty="0"/>
          </a:p>
        </p:txBody>
      </p:sp>
    </p:spTree>
    <p:extLst>
      <p:ext uri="{BB962C8B-B14F-4D97-AF65-F5344CB8AC3E}">
        <p14:creationId xmlns:p14="http://schemas.microsoft.com/office/powerpoint/2010/main" val="4060420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PHSS template 2015 - Course overview slides">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 typeface="Wingdings" pitchFamily="2" charset="2"/>
          <a:buChar char="•"/>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 typeface="Wingdings" pitchFamily="2" charset="2"/>
          <a:buChar char="•"/>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A6C973A15EBF4987576045D572D064" ma:contentTypeVersion="0" ma:contentTypeDescription="Create a new document." ma:contentTypeScope="" ma:versionID="4949d9522351240d84bbb7b5299a621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FF0333-EE88-4B73-82B2-95DD3D636A13}"/>
</file>

<file path=customXml/itemProps2.xml><?xml version="1.0" encoding="utf-8"?>
<ds:datastoreItem xmlns:ds="http://schemas.openxmlformats.org/officeDocument/2006/customXml" ds:itemID="{E82FA829-FB54-4B9D-BBD2-2C3F0A33F929}"/>
</file>

<file path=customXml/itemProps3.xml><?xml version="1.0" encoding="utf-8"?>
<ds:datastoreItem xmlns:ds="http://schemas.openxmlformats.org/officeDocument/2006/customXml" ds:itemID="{E174727A-4F06-4FBB-97D3-1E9069BF22C9}"/>
</file>

<file path=docProps/app.xml><?xml version="1.0" encoding="utf-8"?>
<Properties xmlns="http://schemas.openxmlformats.org/officeDocument/2006/extended-properties" xmlns:vt="http://schemas.openxmlformats.org/officeDocument/2006/docPropsVTypes">
  <Template/>
  <TotalTime>495</TotalTime>
  <Words>690</Words>
  <Application>Microsoft Office PowerPoint</Application>
  <PresentationFormat>On-screen Show (4:3)</PresentationFormat>
  <Paragraphs>103</Paragraphs>
  <Slides>17</Slides>
  <Notes>7</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17</vt:i4>
      </vt:variant>
    </vt:vector>
  </HeadingPairs>
  <TitlesOfParts>
    <vt:vector size="18" baseType="lpstr">
      <vt:lpstr>PHSS template 2015 - Course overview slides</vt:lpstr>
      <vt:lpstr>PowerPoint Presentation</vt:lpstr>
      <vt:lpstr>Public Policy</vt:lpstr>
      <vt:lpstr>Public Policy</vt:lpstr>
      <vt:lpstr>Setting the policy agenda</vt:lpstr>
      <vt:lpstr>What is public policy</vt:lpstr>
      <vt:lpstr>Whose voice is heard?</vt:lpstr>
      <vt:lpstr>Why is policy making an  important part of HiAP?</vt:lpstr>
      <vt:lpstr>PowerPoint Presentation</vt:lpstr>
      <vt:lpstr>Policy making cycle</vt:lpstr>
      <vt:lpstr>PowerPoint Presentation</vt:lpstr>
      <vt:lpstr>PowerPoint Presentation</vt:lpstr>
      <vt:lpstr>Joined up policy making</vt:lpstr>
      <vt:lpstr>Intersectoral governance  structures</vt:lpstr>
      <vt:lpstr>PowerPoint Presentation</vt:lpstr>
      <vt:lpstr>PowerPoint Presentation</vt:lpstr>
      <vt:lpstr>An Affordable Place to Live</vt:lpstr>
      <vt:lpstr>An Affordable Place to Live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 Understanding the Policy Process - Carmel Williams</dc:title>
  <dc:creator>Glen</dc:creator>
  <cp:lastModifiedBy>Louise Signal</cp:lastModifiedBy>
  <cp:revision>50</cp:revision>
  <cp:lastPrinted>2016-02-13T08:25:46Z</cp:lastPrinted>
  <dcterms:created xsi:type="dcterms:W3CDTF">2015-01-20T08:19:04Z</dcterms:created>
  <dcterms:modified xsi:type="dcterms:W3CDTF">2016-02-13T08:26:14Z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y fmtid="{D5CDD505-2E9C-101B-9397-08002B2CF9AE}" pid="3" name="ContentTypeId">
    <vt:lpwstr>0x01010028A6C973A15EBF4987576045D572D064</vt:lpwstr>
  </property>
</Properties>
</file>