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diagrams/layout2.xml" ContentType="application/vnd.openxmlformats-officedocument.drawingml.diagramLayout+xml"/>
  <Override PartName="/ppt/theme/theme1.xml" ContentType="application/vnd.openxmlformats-officedocument.theme+xml"/>
  <Override PartName="/ppt/diagrams/drawing1.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quickStyle1.xml" ContentType="application/vnd.openxmlformats-officedocument.drawingml.diagramStyle+xml"/>
  <Override PartName="/ppt/diagrams/layout1.xml" ContentType="application/vnd.openxmlformats-officedocument.drawingml.diagramLayout+xml"/>
  <Override PartName="/ppt/diagrams/colors1.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theme/themeOverride1.xml" ContentType="application/vnd.openxmlformats-officedocument.themeOverride+xml"/>
  <Override PartName="/ppt/diagrams/quickStyle3.xml" ContentType="application/vnd.openxmlformats-officedocument.drawingml.diagram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71" r:id="rId3"/>
    <p:sldId id="275" r:id="rId4"/>
    <p:sldId id="276" r:id="rId5"/>
    <p:sldId id="277" r:id="rId6"/>
    <p:sldId id="278" r:id="rId7"/>
    <p:sldId id="266" r:id="rId8"/>
    <p:sldId id="272" r:id="rId9"/>
    <p:sldId id="264" r:id="rId10"/>
    <p:sldId id="283" r:id="rId11"/>
    <p:sldId id="265" r:id="rId12"/>
    <p:sldId id="267" r:id="rId13"/>
    <p:sldId id="284" r:id="rId14"/>
    <p:sldId id="268" r:id="rId15"/>
    <p:sldId id="274" r:id="rId16"/>
    <p:sldId id="257" r:id="rId17"/>
    <p:sldId id="258" r:id="rId18"/>
    <p:sldId id="259" r:id="rId19"/>
    <p:sldId id="260" r:id="rId20"/>
    <p:sldId id="261" r:id="rId21"/>
    <p:sldId id="281"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144" y="-800"/>
      </p:cViewPr>
      <p:guideLst>
        <p:guide orient="horz" pos="2160"/>
        <p:guide pos="3840"/>
      </p:guideLst>
    </p:cSldViewPr>
  </p:slideViewPr>
  <p:notesTextViewPr>
    <p:cViewPr>
      <p:scale>
        <a:sx n="1" d="1"/>
        <a:sy n="1" d="1"/>
      </p:scale>
      <p:origin x="0" y="0"/>
    </p:cViewPr>
  </p:notesTextViewPr>
  <p:sorterViewPr>
    <p:cViewPr>
      <p:scale>
        <a:sx n="100" d="100"/>
        <a:sy n="100" d="100"/>
      </p:scale>
      <p:origin x="0" y="705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8" Type="http://schemas.openxmlformats.org/officeDocument/2006/relationships/slide" Target="slides/slide7.xml"/><Relationship Id="rId21" Type="http://schemas.openxmlformats.org/officeDocument/2006/relationships/slide" Target="slides/slide20.xml"/><Relationship Id="rId3" Type="http://schemas.openxmlformats.org/officeDocument/2006/relationships/slide" Target="slides/slide2.xml"/><Relationship Id="rId2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0" Type="http://schemas.openxmlformats.org/officeDocument/2006/relationships/slide" Target="slides/slide19.xml"/><Relationship Id="rId16" Type="http://schemas.openxmlformats.org/officeDocument/2006/relationships/slide" Target="slides/slide15.xml"/><Relationship Id="rId2" Type="http://schemas.openxmlformats.org/officeDocument/2006/relationships/slide" Target="slides/slide1.xml"/><Relationship Id="rId29" Type="http://schemas.openxmlformats.org/officeDocument/2006/relationships/customXml" Target="../customXml/item1.xml"/><Relationship Id="rId24" Type="http://schemas.openxmlformats.org/officeDocument/2006/relationships/printerSettings" Target="printerSettings/printerSettings1.bin"/><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tableStyles" Target="tableStyles.xml"/><Relationship Id="rId15" Type="http://schemas.openxmlformats.org/officeDocument/2006/relationships/slide" Target="slides/slide1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9" Type="http://schemas.openxmlformats.org/officeDocument/2006/relationships/slide" Target="slides/slide8.xml"/><Relationship Id="rId22" Type="http://schemas.openxmlformats.org/officeDocument/2006/relationships/slide" Target="slides/slide21.xml"/><Relationship Id="rId27" Type="http://schemas.openxmlformats.org/officeDocument/2006/relationships/theme" Target="theme/theme1.xml"/><Relationship Id="rId14" Type="http://schemas.openxmlformats.org/officeDocument/2006/relationships/slide" Target="slides/slide13.xml"/><Relationship Id="rId4" Type="http://schemas.openxmlformats.org/officeDocument/2006/relationships/slide" Target="slides/slide3.xml"/><Relationship Id="rId30"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6EA411-2036-4859-9C68-BC983D3298B4}" type="doc">
      <dgm:prSet loTypeId="urn:microsoft.com/office/officeart/2005/8/layout/vList5" loCatId="list" qsTypeId="urn:microsoft.com/office/officeart/2005/8/quickstyle/simple4" qsCatId="simple" csTypeId="urn:microsoft.com/office/officeart/2005/8/colors/accent6_2" csCatId="accent6" phldr="1"/>
      <dgm:spPr/>
      <dgm:t>
        <a:bodyPr/>
        <a:lstStyle/>
        <a:p>
          <a:endParaRPr lang="en-US"/>
        </a:p>
      </dgm:t>
    </dgm:pt>
    <dgm:pt modelId="{99803641-1B0A-48CF-9A23-80272E29CCF6}">
      <dgm:prSet phldrT="[Text]" custT="1"/>
      <dgm:spPr/>
      <dgm:t>
        <a:bodyPr/>
        <a:lstStyle/>
        <a:p>
          <a:r>
            <a:rPr lang="en-US" sz="3200" dirty="0" smtClean="0">
              <a:latin typeface="Palatino Linotype" pitchFamily="18" charset="0"/>
            </a:rPr>
            <a:t>1</a:t>
          </a:r>
          <a:endParaRPr lang="en-US" sz="3200" dirty="0">
            <a:latin typeface="Palatino Linotype" pitchFamily="18" charset="0"/>
          </a:endParaRPr>
        </a:p>
      </dgm:t>
    </dgm:pt>
    <dgm:pt modelId="{8079AE33-B266-4F47-BE96-BDDCC902FFCE}" type="parTrans" cxnId="{21395AE1-50D0-42C5-A9C3-47EE7D7A2493}">
      <dgm:prSet/>
      <dgm:spPr/>
      <dgm:t>
        <a:bodyPr/>
        <a:lstStyle/>
        <a:p>
          <a:endParaRPr lang="en-US" sz="2400">
            <a:latin typeface="Palatino Linotype" pitchFamily="18" charset="0"/>
          </a:endParaRPr>
        </a:p>
      </dgm:t>
    </dgm:pt>
    <dgm:pt modelId="{B61A5FC9-D631-43A6-864F-A32235DC28C8}" type="sibTrans" cxnId="{21395AE1-50D0-42C5-A9C3-47EE7D7A2493}">
      <dgm:prSet/>
      <dgm:spPr/>
      <dgm:t>
        <a:bodyPr/>
        <a:lstStyle/>
        <a:p>
          <a:endParaRPr lang="en-US" sz="2400">
            <a:latin typeface="Palatino Linotype" pitchFamily="18" charset="0"/>
          </a:endParaRPr>
        </a:p>
      </dgm:t>
    </dgm:pt>
    <dgm:pt modelId="{39DC1AC1-78C9-408F-9C02-195AC450665E}">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400" dirty="0" smtClean="0">
              <a:latin typeface="Palatino Linotype" pitchFamily="18" charset="0"/>
            </a:rPr>
            <a:t>Respond to technical assistance needs of MOHFW and States </a:t>
          </a:r>
          <a:endParaRPr lang="en-US" sz="2400" dirty="0">
            <a:latin typeface="Palatino Linotype" pitchFamily="18" charset="0"/>
          </a:endParaRPr>
        </a:p>
      </dgm:t>
    </dgm:pt>
    <dgm:pt modelId="{505EDB91-785E-4C54-B76F-1635441347E3}" type="parTrans" cxnId="{3CBEDE26-E34A-4148-9B4C-5C42667A9AFF}">
      <dgm:prSet/>
      <dgm:spPr/>
      <dgm:t>
        <a:bodyPr/>
        <a:lstStyle/>
        <a:p>
          <a:endParaRPr lang="en-US" sz="2400">
            <a:latin typeface="Palatino Linotype" pitchFamily="18" charset="0"/>
          </a:endParaRPr>
        </a:p>
      </dgm:t>
    </dgm:pt>
    <dgm:pt modelId="{C5512AD0-400B-47FB-ABE2-551B9B2550A1}" type="sibTrans" cxnId="{3CBEDE26-E34A-4148-9B4C-5C42667A9AFF}">
      <dgm:prSet/>
      <dgm:spPr/>
      <dgm:t>
        <a:bodyPr/>
        <a:lstStyle/>
        <a:p>
          <a:endParaRPr lang="en-US" sz="2400">
            <a:latin typeface="Palatino Linotype" pitchFamily="18" charset="0"/>
          </a:endParaRPr>
        </a:p>
      </dgm:t>
    </dgm:pt>
    <dgm:pt modelId="{1521289A-77DD-48AC-8203-0A0983A049FC}">
      <dgm:prSet phldrT="[Text]" custT="1"/>
      <dgm:spPr/>
      <dgm:t>
        <a:bodyPr/>
        <a:lstStyle/>
        <a:p>
          <a:r>
            <a:rPr lang="en-US" sz="3200" dirty="0" smtClean="0">
              <a:latin typeface="Palatino Linotype" pitchFamily="18" charset="0"/>
            </a:rPr>
            <a:t>2</a:t>
          </a:r>
          <a:endParaRPr lang="en-US" sz="3200" dirty="0">
            <a:latin typeface="Palatino Linotype" pitchFamily="18" charset="0"/>
          </a:endParaRPr>
        </a:p>
      </dgm:t>
    </dgm:pt>
    <dgm:pt modelId="{0792D03A-626F-4154-AF0A-DC80F12E54EE}" type="parTrans" cxnId="{9CC33B8A-0C3C-4D81-BE76-333576884D66}">
      <dgm:prSet/>
      <dgm:spPr/>
      <dgm:t>
        <a:bodyPr/>
        <a:lstStyle/>
        <a:p>
          <a:endParaRPr lang="en-US" sz="2400">
            <a:latin typeface="Palatino Linotype" pitchFamily="18" charset="0"/>
          </a:endParaRPr>
        </a:p>
      </dgm:t>
    </dgm:pt>
    <dgm:pt modelId="{C6468E76-B68D-43D4-9A21-68288F320758}" type="sibTrans" cxnId="{9CC33B8A-0C3C-4D81-BE76-333576884D66}">
      <dgm:prSet/>
      <dgm:spPr/>
      <dgm:t>
        <a:bodyPr/>
        <a:lstStyle/>
        <a:p>
          <a:endParaRPr lang="en-US" sz="2400">
            <a:latin typeface="Palatino Linotype" pitchFamily="18" charset="0"/>
          </a:endParaRPr>
        </a:p>
      </dgm:t>
    </dgm:pt>
    <dgm:pt modelId="{AD8976B7-8746-4327-B233-C9C22A5C130B}">
      <dgm:prSet phldrT="[Text]" custT="1"/>
      <dgm:spPr/>
      <dgm:t>
        <a:bodyPr/>
        <a:lstStyle/>
        <a:p>
          <a:r>
            <a:rPr lang="en-US" sz="2400" dirty="0" smtClean="0">
              <a:latin typeface="Palatino Linotype" pitchFamily="18" charset="0"/>
            </a:rPr>
            <a:t>Inputs to Policy, Strategy &amp; Plan Development</a:t>
          </a:r>
          <a:endParaRPr lang="en-US" sz="2400" dirty="0">
            <a:latin typeface="Palatino Linotype" pitchFamily="18" charset="0"/>
          </a:endParaRPr>
        </a:p>
      </dgm:t>
    </dgm:pt>
    <dgm:pt modelId="{994A489E-FE85-4A2F-ABB3-E50BFE346139}" type="parTrans" cxnId="{82C87090-0F99-4B09-9786-39AB70744AB9}">
      <dgm:prSet/>
      <dgm:spPr/>
      <dgm:t>
        <a:bodyPr/>
        <a:lstStyle/>
        <a:p>
          <a:endParaRPr lang="en-US" sz="2400">
            <a:latin typeface="Palatino Linotype" pitchFamily="18" charset="0"/>
          </a:endParaRPr>
        </a:p>
      </dgm:t>
    </dgm:pt>
    <dgm:pt modelId="{4B6D3A8A-F9BA-454F-A68B-04E5C782CFF4}" type="sibTrans" cxnId="{82C87090-0F99-4B09-9786-39AB70744AB9}">
      <dgm:prSet/>
      <dgm:spPr/>
      <dgm:t>
        <a:bodyPr/>
        <a:lstStyle/>
        <a:p>
          <a:endParaRPr lang="en-US" sz="2400">
            <a:latin typeface="Palatino Linotype" pitchFamily="18" charset="0"/>
          </a:endParaRPr>
        </a:p>
      </dgm:t>
    </dgm:pt>
    <dgm:pt modelId="{5620036E-DB21-442E-A4FF-81640DACC593}">
      <dgm:prSet phldrT="[Text]" custT="1"/>
      <dgm:spPr/>
      <dgm:t>
        <a:bodyPr/>
        <a:lstStyle/>
        <a:p>
          <a:r>
            <a:rPr lang="en-US" sz="3200" dirty="0" smtClean="0">
              <a:latin typeface="Palatino Linotype" pitchFamily="18" charset="0"/>
            </a:rPr>
            <a:t>3</a:t>
          </a:r>
          <a:endParaRPr lang="en-US" sz="3200" dirty="0">
            <a:latin typeface="Palatino Linotype" pitchFamily="18" charset="0"/>
          </a:endParaRPr>
        </a:p>
      </dgm:t>
    </dgm:pt>
    <dgm:pt modelId="{CAEFEC46-6664-42FF-968C-BEB6C024CB03}" type="parTrans" cxnId="{A1F00C91-AD99-4771-A5EF-707BAC111E56}">
      <dgm:prSet/>
      <dgm:spPr/>
      <dgm:t>
        <a:bodyPr/>
        <a:lstStyle/>
        <a:p>
          <a:endParaRPr lang="en-US" sz="2400">
            <a:latin typeface="Palatino Linotype" pitchFamily="18" charset="0"/>
          </a:endParaRPr>
        </a:p>
      </dgm:t>
    </dgm:pt>
    <dgm:pt modelId="{F6581AFB-FC35-4D9E-AD6B-5A4C3988116B}" type="sibTrans" cxnId="{A1F00C91-AD99-4771-A5EF-707BAC111E56}">
      <dgm:prSet/>
      <dgm:spPr/>
      <dgm:t>
        <a:bodyPr/>
        <a:lstStyle/>
        <a:p>
          <a:endParaRPr lang="en-US" sz="2400">
            <a:latin typeface="Palatino Linotype" pitchFamily="18" charset="0"/>
          </a:endParaRPr>
        </a:p>
      </dgm:t>
    </dgm:pt>
    <dgm:pt modelId="{EF4223A4-269C-40A4-BBB1-450B9EBB4AFB}">
      <dgm:prSet phldrT="[Text]" custT="1"/>
      <dgm:spPr/>
      <dgm:t>
        <a:bodyPr/>
        <a:lstStyle/>
        <a:p>
          <a:r>
            <a:rPr lang="en-US" sz="2400" dirty="0" smtClean="0">
              <a:latin typeface="Palatino Linotype" pitchFamily="18" charset="0"/>
            </a:rPr>
            <a:t>Coordinate  technical assistance to </a:t>
          </a:r>
          <a:r>
            <a:rPr lang="en-US" sz="2400" dirty="0" err="1" smtClean="0">
              <a:latin typeface="Palatino Linotype" pitchFamily="18" charset="0"/>
            </a:rPr>
            <a:t>MoHFW</a:t>
          </a:r>
          <a:r>
            <a:rPr lang="en-US" sz="2400" dirty="0" smtClean="0">
              <a:latin typeface="Palatino Linotype" pitchFamily="18" charset="0"/>
            </a:rPr>
            <a:t> and States</a:t>
          </a:r>
          <a:endParaRPr lang="en-US" sz="2400" dirty="0">
            <a:latin typeface="Palatino Linotype" pitchFamily="18" charset="0"/>
          </a:endParaRPr>
        </a:p>
      </dgm:t>
    </dgm:pt>
    <dgm:pt modelId="{2B440224-1505-42FB-936C-DC1E31A5F90C}" type="parTrans" cxnId="{FB8475EB-AE00-4A66-A5A3-24C50E1DA638}">
      <dgm:prSet/>
      <dgm:spPr/>
      <dgm:t>
        <a:bodyPr/>
        <a:lstStyle/>
        <a:p>
          <a:endParaRPr lang="en-US" sz="2400">
            <a:latin typeface="Palatino Linotype" pitchFamily="18" charset="0"/>
          </a:endParaRPr>
        </a:p>
      </dgm:t>
    </dgm:pt>
    <dgm:pt modelId="{BD110295-EC47-4DF5-937F-A5CD7C30BFF3}" type="sibTrans" cxnId="{FB8475EB-AE00-4A66-A5A3-24C50E1DA638}">
      <dgm:prSet/>
      <dgm:spPr/>
      <dgm:t>
        <a:bodyPr/>
        <a:lstStyle/>
        <a:p>
          <a:endParaRPr lang="en-US" sz="2400">
            <a:latin typeface="Palatino Linotype" pitchFamily="18" charset="0"/>
          </a:endParaRPr>
        </a:p>
      </dgm:t>
    </dgm:pt>
    <dgm:pt modelId="{F9DC24DD-FB66-4F19-8D61-DB32FA2D5F82}" type="pres">
      <dgm:prSet presAssocID="{CB6EA411-2036-4859-9C68-BC983D3298B4}" presName="Name0" presStyleCnt="0">
        <dgm:presLayoutVars>
          <dgm:dir/>
          <dgm:animLvl val="lvl"/>
          <dgm:resizeHandles val="exact"/>
        </dgm:presLayoutVars>
      </dgm:prSet>
      <dgm:spPr/>
      <dgm:t>
        <a:bodyPr/>
        <a:lstStyle/>
        <a:p>
          <a:endParaRPr lang="en-US"/>
        </a:p>
      </dgm:t>
    </dgm:pt>
    <dgm:pt modelId="{97AE3506-71AF-463C-8B06-BD830AF18D4A}" type="pres">
      <dgm:prSet presAssocID="{99803641-1B0A-48CF-9A23-80272E29CCF6}" presName="linNode" presStyleCnt="0"/>
      <dgm:spPr/>
      <dgm:t>
        <a:bodyPr/>
        <a:lstStyle/>
        <a:p>
          <a:endParaRPr lang="en-US"/>
        </a:p>
      </dgm:t>
    </dgm:pt>
    <dgm:pt modelId="{2768DB50-24BF-45C3-BA11-D3A8EF7E7D7E}" type="pres">
      <dgm:prSet presAssocID="{99803641-1B0A-48CF-9A23-80272E29CCF6}" presName="parentText" presStyleLbl="node1" presStyleIdx="0" presStyleCnt="3" custScaleX="72600" custScaleY="74669">
        <dgm:presLayoutVars>
          <dgm:chMax val="1"/>
          <dgm:bulletEnabled val="1"/>
        </dgm:presLayoutVars>
      </dgm:prSet>
      <dgm:spPr/>
      <dgm:t>
        <a:bodyPr/>
        <a:lstStyle/>
        <a:p>
          <a:endParaRPr lang="en-US"/>
        </a:p>
      </dgm:t>
    </dgm:pt>
    <dgm:pt modelId="{8906458B-AA9A-461F-A925-534C4CB3294A}" type="pres">
      <dgm:prSet presAssocID="{99803641-1B0A-48CF-9A23-80272E29CCF6}" presName="descendantText" presStyleLbl="alignAccFollowNode1" presStyleIdx="0" presStyleCnt="3">
        <dgm:presLayoutVars>
          <dgm:bulletEnabled val="1"/>
        </dgm:presLayoutVars>
      </dgm:prSet>
      <dgm:spPr/>
      <dgm:t>
        <a:bodyPr/>
        <a:lstStyle/>
        <a:p>
          <a:endParaRPr lang="en-US"/>
        </a:p>
      </dgm:t>
    </dgm:pt>
    <dgm:pt modelId="{E85D384F-C214-4EFD-A107-2853D26D6BF9}" type="pres">
      <dgm:prSet presAssocID="{B61A5FC9-D631-43A6-864F-A32235DC28C8}" presName="sp" presStyleCnt="0"/>
      <dgm:spPr/>
      <dgm:t>
        <a:bodyPr/>
        <a:lstStyle/>
        <a:p>
          <a:endParaRPr lang="en-US"/>
        </a:p>
      </dgm:t>
    </dgm:pt>
    <dgm:pt modelId="{06D9448C-A50A-427C-9E61-1C993325F654}" type="pres">
      <dgm:prSet presAssocID="{1521289A-77DD-48AC-8203-0A0983A049FC}" presName="linNode" presStyleCnt="0"/>
      <dgm:spPr/>
      <dgm:t>
        <a:bodyPr/>
        <a:lstStyle/>
        <a:p>
          <a:endParaRPr lang="en-US"/>
        </a:p>
      </dgm:t>
    </dgm:pt>
    <dgm:pt modelId="{F6811675-A398-459A-A0F9-87B5D155339E}" type="pres">
      <dgm:prSet presAssocID="{1521289A-77DD-48AC-8203-0A0983A049FC}" presName="parentText" presStyleLbl="node1" presStyleIdx="1" presStyleCnt="3" custScaleX="73031" custScaleY="72598">
        <dgm:presLayoutVars>
          <dgm:chMax val="1"/>
          <dgm:bulletEnabled val="1"/>
        </dgm:presLayoutVars>
      </dgm:prSet>
      <dgm:spPr/>
      <dgm:t>
        <a:bodyPr/>
        <a:lstStyle/>
        <a:p>
          <a:endParaRPr lang="en-US"/>
        </a:p>
      </dgm:t>
    </dgm:pt>
    <dgm:pt modelId="{E2018A20-8EE0-4910-B67A-E94CC93E5398}" type="pres">
      <dgm:prSet presAssocID="{1521289A-77DD-48AC-8203-0A0983A049FC}" presName="descendantText" presStyleLbl="alignAccFollowNode1" presStyleIdx="1" presStyleCnt="3">
        <dgm:presLayoutVars>
          <dgm:bulletEnabled val="1"/>
        </dgm:presLayoutVars>
      </dgm:prSet>
      <dgm:spPr/>
      <dgm:t>
        <a:bodyPr/>
        <a:lstStyle/>
        <a:p>
          <a:endParaRPr lang="en-US"/>
        </a:p>
      </dgm:t>
    </dgm:pt>
    <dgm:pt modelId="{34403D1E-0047-47CF-85E8-87AB3971E0A2}" type="pres">
      <dgm:prSet presAssocID="{C6468E76-B68D-43D4-9A21-68288F320758}" presName="sp" presStyleCnt="0"/>
      <dgm:spPr/>
      <dgm:t>
        <a:bodyPr/>
        <a:lstStyle/>
        <a:p>
          <a:endParaRPr lang="en-US"/>
        </a:p>
      </dgm:t>
    </dgm:pt>
    <dgm:pt modelId="{20C06B02-6664-4267-854E-DC4465AE076C}" type="pres">
      <dgm:prSet presAssocID="{5620036E-DB21-442E-A4FF-81640DACC593}" presName="linNode" presStyleCnt="0"/>
      <dgm:spPr/>
      <dgm:t>
        <a:bodyPr/>
        <a:lstStyle/>
        <a:p>
          <a:endParaRPr lang="en-US"/>
        </a:p>
      </dgm:t>
    </dgm:pt>
    <dgm:pt modelId="{00872264-6F7C-4FC0-B00B-EDE733D83A76}" type="pres">
      <dgm:prSet presAssocID="{5620036E-DB21-442E-A4FF-81640DACC593}" presName="parentText" presStyleLbl="node1" presStyleIdx="2" presStyleCnt="3" custScaleX="72600" custScaleY="71995">
        <dgm:presLayoutVars>
          <dgm:chMax val="1"/>
          <dgm:bulletEnabled val="1"/>
        </dgm:presLayoutVars>
      </dgm:prSet>
      <dgm:spPr/>
      <dgm:t>
        <a:bodyPr/>
        <a:lstStyle/>
        <a:p>
          <a:endParaRPr lang="en-US"/>
        </a:p>
      </dgm:t>
    </dgm:pt>
    <dgm:pt modelId="{56F30DB4-4D2A-4FF7-AB75-B52AC93EB055}" type="pres">
      <dgm:prSet presAssocID="{5620036E-DB21-442E-A4FF-81640DACC593}" presName="descendantText" presStyleLbl="alignAccFollowNode1" presStyleIdx="2" presStyleCnt="3">
        <dgm:presLayoutVars>
          <dgm:bulletEnabled val="1"/>
        </dgm:presLayoutVars>
      </dgm:prSet>
      <dgm:spPr/>
      <dgm:t>
        <a:bodyPr/>
        <a:lstStyle/>
        <a:p>
          <a:endParaRPr lang="en-US"/>
        </a:p>
      </dgm:t>
    </dgm:pt>
  </dgm:ptLst>
  <dgm:cxnLst>
    <dgm:cxn modelId="{930C12DA-167D-4F66-B8DC-7E5F26745732}" type="presOf" srcId="{39DC1AC1-78C9-408F-9C02-195AC450665E}" destId="{8906458B-AA9A-461F-A925-534C4CB3294A}" srcOrd="0" destOrd="0" presId="urn:microsoft.com/office/officeart/2005/8/layout/vList5"/>
    <dgm:cxn modelId="{8E805E7E-DB2E-4889-B963-8B965CBCEB2A}" type="presOf" srcId="{99803641-1B0A-48CF-9A23-80272E29CCF6}" destId="{2768DB50-24BF-45C3-BA11-D3A8EF7E7D7E}" srcOrd="0" destOrd="0" presId="urn:microsoft.com/office/officeart/2005/8/layout/vList5"/>
    <dgm:cxn modelId="{3CBEDE26-E34A-4148-9B4C-5C42667A9AFF}" srcId="{99803641-1B0A-48CF-9A23-80272E29CCF6}" destId="{39DC1AC1-78C9-408F-9C02-195AC450665E}" srcOrd="0" destOrd="0" parTransId="{505EDB91-785E-4C54-B76F-1635441347E3}" sibTransId="{C5512AD0-400B-47FB-ABE2-551B9B2550A1}"/>
    <dgm:cxn modelId="{C017D315-D7D6-4118-95AA-35B18E35391C}" type="presOf" srcId="{AD8976B7-8746-4327-B233-C9C22A5C130B}" destId="{E2018A20-8EE0-4910-B67A-E94CC93E5398}" srcOrd="0" destOrd="0" presId="urn:microsoft.com/office/officeart/2005/8/layout/vList5"/>
    <dgm:cxn modelId="{A1F00C91-AD99-4771-A5EF-707BAC111E56}" srcId="{CB6EA411-2036-4859-9C68-BC983D3298B4}" destId="{5620036E-DB21-442E-A4FF-81640DACC593}" srcOrd="2" destOrd="0" parTransId="{CAEFEC46-6664-42FF-968C-BEB6C024CB03}" sibTransId="{F6581AFB-FC35-4D9E-AD6B-5A4C3988116B}"/>
    <dgm:cxn modelId="{21395AE1-50D0-42C5-A9C3-47EE7D7A2493}" srcId="{CB6EA411-2036-4859-9C68-BC983D3298B4}" destId="{99803641-1B0A-48CF-9A23-80272E29CCF6}" srcOrd="0" destOrd="0" parTransId="{8079AE33-B266-4F47-BE96-BDDCC902FFCE}" sibTransId="{B61A5FC9-D631-43A6-864F-A32235DC28C8}"/>
    <dgm:cxn modelId="{51932E23-C38B-4C3C-BA6A-BD7BA07EBD59}" type="presOf" srcId="{CB6EA411-2036-4859-9C68-BC983D3298B4}" destId="{F9DC24DD-FB66-4F19-8D61-DB32FA2D5F82}" srcOrd="0" destOrd="0" presId="urn:microsoft.com/office/officeart/2005/8/layout/vList5"/>
    <dgm:cxn modelId="{768DA04D-F3FE-42EE-9302-375119569BFD}" type="presOf" srcId="{EF4223A4-269C-40A4-BBB1-450B9EBB4AFB}" destId="{56F30DB4-4D2A-4FF7-AB75-B52AC93EB055}" srcOrd="0" destOrd="0" presId="urn:microsoft.com/office/officeart/2005/8/layout/vList5"/>
    <dgm:cxn modelId="{A010A89B-995D-4FEB-A934-74F623611B03}" type="presOf" srcId="{5620036E-DB21-442E-A4FF-81640DACC593}" destId="{00872264-6F7C-4FC0-B00B-EDE733D83A76}" srcOrd="0" destOrd="0" presId="urn:microsoft.com/office/officeart/2005/8/layout/vList5"/>
    <dgm:cxn modelId="{82C87090-0F99-4B09-9786-39AB70744AB9}" srcId="{1521289A-77DD-48AC-8203-0A0983A049FC}" destId="{AD8976B7-8746-4327-B233-C9C22A5C130B}" srcOrd="0" destOrd="0" parTransId="{994A489E-FE85-4A2F-ABB3-E50BFE346139}" sibTransId="{4B6D3A8A-F9BA-454F-A68B-04E5C782CFF4}"/>
    <dgm:cxn modelId="{9CC33B8A-0C3C-4D81-BE76-333576884D66}" srcId="{CB6EA411-2036-4859-9C68-BC983D3298B4}" destId="{1521289A-77DD-48AC-8203-0A0983A049FC}" srcOrd="1" destOrd="0" parTransId="{0792D03A-626F-4154-AF0A-DC80F12E54EE}" sibTransId="{C6468E76-B68D-43D4-9A21-68288F320758}"/>
    <dgm:cxn modelId="{FB8475EB-AE00-4A66-A5A3-24C50E1DA638}" srcId="{5620036E-DB21-442E-A4FF-81640DACC593}" destId="{EF4223A4-269C-40A4-BBB1-450B9EBB4AFB}" srcOrd="0" destOrd="0" parTransId="{2B440224-1505-42FB-936C-DC1E31A5F90C}" sibTransId="{BD110295-EC47-4DF5-937F-A5CD7C30BFF3}"/>
    <dgm:cxn modelId="{1FE2BDE2-7E5A-4410-97BD-9605A76661A8}" type="presOf" srcId="{1521289A-77DD-48AC-8203-0A0983A049FC}" destId="{F6811675-A398-459A-A0F9-87B5D155339E}" srcOrd="0" destOrd="0" presId="urn:microsoft.com/office/officeart/2005/8/layout/vList5"/>
    <dgm:cxn modelId="{5798FA9F-7791-4D9E-9EFE-931AF686A70A}" type="presParOf" srcId="{F9DC24DD-FB66-4F19-8D61-DB32FA2D5F82}" destId="{97AE3506-71AF-463C-8B06-BD830AF18D4A}" srcOrd="0" destOrd="0" presId="urn:microsoft.com/office/officeart/2005/8/layout/vList5"/>
    <dgm:cxn modelId="{DEEC9C21-8E47-4C1D-AC02-63A1E2D2A097}" type="presParOf" srcId="{97AE3506-71AF-463C-8B06-BD830AF18D4A}" destId="{2768DB50-24BF-45C3-BA11-D3A8EF7E7D7E}" srcOrd="0" destOrd="0" presId="urn:microsoft.com/office/officeart/2005/8/layout/vList5"/>
    <dgm:cxn modelId="{DCEE5B65-86E0-49B0-A667-D5DFCE6C69DB}" type="presParOf" srcId="{97AE3506-71AF-463C-8B06-BD830AF18D4A}" destId="{8906458B-AA9A-461F-A925-534C4CB3294A}" srcOrd="1" destOrd="0" presId="urn:microsoft.com/office/officeart/2005/8/layout/vList5"/>
    <dgm:cxn modelId="{945375B9-6A4E-4B63-95BF-37AC81655596}" type="presParOf" srcId="{F9DC24DD-FB66-4F19-8D61-DB32FA2D5F82}" destId="{E85D384F-C214-4EFD-A107-2853D26D6BF9}" srcOrd="1" destOrd="0" presId="urn:microsoft.com/office/officeart/2005/8/layout/vList5"/>
    <dgm:cxn modelId="{72C81D4A-3751-45B0-89D6-A581DF3755DD}" type="presParOf" srcId="{F9DC24DD-FB66-4F19-8D61-DB32FA2D5F82}" destId="{06D9448C-A50A-427C-9E61-1C993325F654}" srcOrd="2" destOrd="0" presId="urn:microsoft.com/office/officeart/2005/8/layout/vList5"/>
    <dgm:cxn modelId="{170EE603-1F71-487C-9BCC-41F543A1ED62}" type="presParOf" srcId="{06D9448C-A50A-427C-9E61-1C993325F654}" destId="{F6811675-A398-459A-A0F9-87B5D155339E}" srcOrd="0" destOrd="0" presId="urn:microsoft.com/office/officeart/2005/8/layout/vList5"/>
    <dgm:cxn modelId="{890A8F5E-6E83-4B12-B014-14CC9690CA9E}" type="presParOf" srcId="{06D9448C-A50A-427C-9E61-1C993325F654}" destId="{E2018A20-8EE0-4910-B67A-E94CC93E5398}" srcOrd="1" destOrd="0" presId="urn:microsoft.com/office/officeart/2005/8/layout/vList5"/>
    <dgm:cxn modelId="{89C4A2F3-166D-4F7E-9F11-7774C20CACED}" type="presParOf" srcId="{F9DC24DD-FB66-4F19-8D61-DB32FA2D5F82}" destId="{34403D1E-0047-47CF-85E8-87AB3971E0A2}" srcOrd="3" destOrd="0" presId="urn:microsoft.com/office/officeart/2005/8/layout/vList5"/>
    <dgm:cxn modelId="{79B98CE1-3C71-4F1F-9C21-4E6B64791656}" type="presParOf" srcId="{F9DC24DD-FB66-4F19-8D61-DB32FA2D5F82}" destId="{20C06B02-6664-4267-854E-DC4465AE076C}" srcOrd="4" destOrd="0" presId="urn:microsoft.com/office/officeart/2005/8/layout/vList5"/>
    <dgm:cxn modelId="{3C6EA42F-8D1B-420D-A540-A79E2739C172}" type="presParOf" srcId="{20C06B02-6664-4267-854E-DC4465AE076C}" destId="{00872264-6F7C-4FC0-B00B-EDE733D83A76}" srcOrd="0" destOrd="0" presId="urn:microsoft.com/office/officeart/2005/8/layout/vList5"/>
    <dgm:cxn modelId="{C761E3CA-F6A0-48A3-A494-BD9FD6791DA1}" type="presParOf" srcId="{20C06B02-6664-4267-854E-DC4465AE076C}" destId="{56F30DB4-4D2A-4FF7-AB75-B52AC93EB05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CB3834-93F0-4B32-A76F-8C4EBBC12399}" type="doc">
      <dgm:prSet loTypeId="urn:microsoft.com/office/officeart/2005/8/layout/radial1" loCatId="cycle" qsTypeId="urn:microsoft.com/office/officeart/2005/8/quickstyle/simple4" qsCatId="simple" csTypeId="urn:microsoft.com/office/officeart/2005/8/colors/accent5_2" csCatId="accent5" phldr="1"/>
      <dgm:spPr/>
      <dgm:t>
        <a:bodyPr/>
        <a:lstStyle/>
        <a:p>
          <a:endParaRPr lang="en-US"/>
        </a:p>
      </dgm:t>
    </dgm:pt>
    <dgm:pt modelId="{55B21C9B-B8BF-4386-B58C-259B3F2A37F6}">
      <dgm:prSet custT="1"/>
      <dgm:spPr/>
      <dgm:t>
        <a:bodyPr/>
        <a:lstStyle/>
        <a:p>
          <a:r>
            <a:rPr lang="en-US" sz="1400" b="1" dirty="0" smtClean="0">
              <a:latin typeface="Palatino Linotype" pitchFamily="18" charset="0"/>
            </a:rPr>
            <a:t>Admin, HR &amp; Accounts</a:t>
          </a:r>
          <a:endParaRPr lang="en-US" sz="1400" dirty="0"/>
        </a:p>
      </dgm:t>
    </dgm:pt>
    <dgm:pt modelId="{545B894F-399B-4C0A-A853-8D826629A98B}" type="parTrans" cxnId="{5CCE561E-2197-4D0F-B557-A6DCEFE34FC3}">
      <dgm:prSet/>
      <dgm:spPr/>
      <dgm:t>
        <a:bodyPr/>
        <a:lstStyle/>
        <a:p>
          <a:endParaRPr lang="en-US" sz="3600"/>
        </a:p>
      </dgm:t>
    </dgm:pt>
    <dgm:pt modelId="{A61998E0-7526-4759-8EE3-33A317A766A0}" type="sibTrans" cxnId="{5CCE561E-2197-4D0F-B557-A6DCEFE34FC3}">
      <dgm:prSet/>
      <dgm:spPr/>
      <dgm:t>
        <a:bodyPr/>
        <a:lstStyle/>
        <a:p>
          <a:endParaRPr lang="en-US" sz="3600"/>
        </a:p>
      </dgm:t>
    </dgm:pt>
    <dgm:pt modelId="{82E8E3EA-5BE3-43C2-AA75-0ED4203E73D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200" b="1" dirty="0" smtClean="0">
              <a:latin typeface="Palatino Linotype" pitchFamily="18" charset="0"/>
            </a:rPr>
            <a:t>Public Health Planning</a:t>
          </a:r>
          <a:endParaRPr lang="en-IN" sz="1200" b="1" dirty="0" smtClean="0">
            <a:latin typeface="Palatino Linotype" pitchFamily="18" charset="0"/>
          </a:endParaRPr>
        </a:p>
      </dgm:t>
    </dgm:pt>
    <dgm:pt modelId="{9D281E27-AEE7-4CD4-9E10-BA5E9F114F3E}" type="parTrans" cxnId="{C99C1751-83CB-4CD8-8DCA-98A42505755E}">
      <dgm:prSet custT="1"/>
      <dgm:spPr>
        <a:ln w="38100"/>
      </dgm:spPr>
      <dgm:t>
        <a:bodyPr/>
        <a:lstStyle/>
        <a:p>
          <a:endParaRPr lang="en-US" sz="1000"/>
        </a:p>
      </dgm:t>
    </dgm:pt>
    <dgm:pt modelId="{18FC0897-9889-45EA-AB65-CBB15BC6F787}" type="sibTrans" cxnId="{C99C1751-83CB-4CD8-8DCA-98A42505755E}">
      <dgm:prSet/>
      <dgm:spPr/>
      <dgm:t>
        <a:bodyPr/>
        <a:lstStyle/>
        <a:p>
          <a:endParaRPr lang="en-US" sz="3600"/>
        </a:p>
      </dgm:t>
    </dgm:pt>
    <dgm:pt modelId="{5EEDA89F-4F7C-4680-ACDB-2BDD566847D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200" b="1" dirty="0" smtClean="0">
            <a:latin typeface="Palatino Linotype" pitchFamily="18"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200" b="1" dirty="0" smtClean="0">
              <a:latin typeface="Palatino Linotype" pitchFamily="18" charset="0"/>
            </a:rPr>
            <a:t>Community Processes</a:t>
          </a:r>
          <a:endParaRPr lang="en-US" sz="1200" dirty="0" smtClean="0"/>
        </a:p>
        <a:p>
          <a:endParaRPr lang="en-IN" sz="1200" b="1" dirty="0">
            <a:latin typeface="Palatino Linotype" pitchFamily="18" charset="0"/>
          </a:endParaRPr>
        </a:p>
      </dgm:t>
    </dgm:pt>
    <dgm:pt modelId="{F81307C0-A30F-4860-8B8E-AC92A26E7688}" type="parTrans" cxnId="{2FC6703A-E3C0-42C9-8EAE-96E824671D39}">
      <dgm:prSet custT="1"/>
      <dgm:spPr>
        <a:ln w="38100"/>
      </dgm:spPr>
      <dgm:t>
        <a:bodyPr/>
        <a:lstStyle/>
        <a:p>
          <a:endParaRPr lang="en-US" sz="1000"/>
        </a:p>
      </dgm:t>
    </dgm:pt>
    <dgm:pt modelId="{23941EF8-7A77-40E7-AA86-D3D679C620BF}" type="sibTrans" cxnId="{2FC6703A-E3C0-42C9-8EAE-96E824671D39}">
      <dgm:prSet/>
      <dgm:spPr/>
      <dgm:t>
        <a:bodyPr/>
        <a:lstStyle/>
        <a:p>
          <a:endParaRPr lang="en-US" sz="3600"/>
        </a:p>
      </dgm:t>
    </dgm:pt>
    <dgm:pt modelId="{03348B76-5F7C-422A-AE8A-F9C78880896F}">
      <dgm:prSet custT="1"/>
      <dgm:spPr/>
      <dgm:t>
        <a:bodyPr/>
        <a:lstStyle/>
        <a:p>
          <a:r>
            <a:rPr lang="en-US" sz="1200" b="1" dirty="0" smtClean="0">
              <a:latin typeface="Palatino Linotype" pitchFamily="18" charset="0"/>
            </a:rPr>
            <a:t>Human Resources for Health</a:t>
          </a:r>
        </a:p>
      </dgm:t>
    </dgm:pt>
    <dgm:pt modelId="{75919FAE-3568-4E49-8954-49F1C817DD21}" type="parTrans" cxnId="{DFDBE9B4-933B-4614-98C1-B03D238A80DC}">
      <dgm:prSet custT="1"/>
      <dgm:spPr>
        <a:ln w="38100"/>
      </dgm:spPr>
      <dgm:t>
        <a:bodyPr/>
        <a:lstStyle/>
        <a:p>
          <a:endParaRPr lang="en-US" sz="1000"/>
        </a:p>
      </dgm:t>
    </dgm:pt>
    <dgm:pt modelId="{7F7B53E4-CFE9-4BE9-A2A1-9D914737F89F}" type="sibTrans" cxnId="{DFDBE9B4-933B-4614-98C1-B03D238A80DC}">
      <dgm:prSet/>
      <dgm:spPr/>
      <dgm:t>
        <a:bodyPr/>
        <a:lstStyle/>
        <a:p>
          <a:endParaRPr lang="en-US" sz="3600"/>
        </a:p>
      </dgm:t>
    </dgm:pt>
    <dgm:pt modelId="{B68B2F6C-25DD-44F3-B45D-5606DCA8074F}">
      <dgm:prSet custT="1"/>
      <dgm:spPr/>
      <dgm:t>
        <a:bodyPr/>
        <a:lstStyle/>
        <a:p>
          <a:r>
            <a:rPr lang="en-US" sz="1200" b="1" dirty="0" smtClean="0">
              <a:latin typeface="Palatino Linotype" pitchFamily="18" charset="0"/>
            </a:rPr>
            <a:t>PH Administration</a:t>
          </a:r>
          <a:endParaRPr lang="en-IN" sz="1200" b="1" dirty="0">
            <a:latin typeface="Palatino Linotype" pitchFamily="18" charset="0"/>
          </a:endParaRPr>
        </a:p>
      </dgm:t>
    </dgm:pt>
    <dgm:pt modelId="{68CE8D16-FA8B-43C6-AD8D-F78A848CFAE6}" type="parTrans" cxnId="{4D5123E5-CFA8-460D-9485-2C03FED851F8}">
      <dgm:prSet custT="1"/>
      <dgm:spPr>
        <a:ln w="38100"/>
      </dgm:spPr>
      <dgm:t>
        <a:bodyPr/>
        <a:lstStyle/>
        <a:p>
          <a:endParaRPr lang="en-US" sz="1000"/>
        </a:p>
      </dgm:t>
    </dgm:pt>
    <dgm:pt modelId="{BCF54366-E18B-4EFA-B3BB-E2990C65940E}" type="sibTrans" cxnId="{4D5123E5-CFA8-460D-9485-2C03FED851F8}">
      <dgm:prSet/>
      <dgm:spPr/>
      <dgm:t>
        <a:bodyPr/>
        <a:lstStyle/>
        <a:p>
          <a:endParaRPr lang="en-US" sz="3600"/>
        </a:p>
      </dgm:t>
    </dgm:pt>
    <dgm:pt modelId="{A8DE6B55-C156-4EB2-8A90-BB02B9B449D0}">
      <dgm:prSet phldrT="[Text]" custT="1"/>
      <dgm:spPr/>
      <dgm:t>
        <a:bodyPr/>
        <a:lstStyle/>
        <a:p>
          <a:r>
            <a:rPr lang="en-IN" sz="1200" b="1" dirty="0" smtClean="0">
              <a:latin typeface="Palatino Linotype" pitchFamily="18" charset="0"/>
            </a:rPr>
            <a:t>Healthcare Financing</a:t>
          </a:r>
        </a:p>
      </dgm:t>
    </dgm:pt>
    <dgm:pt modelId="{49085C7B-0A75-4C7F-9A8E-6606DCFE8C45}" type="parTrans" cxnId="{45DCCCB0-7836-48C4-8AE8-97748C2BEC3C}">
      <dgm:prSet custT="1"/>
      <dgm:spPr>
        <a:ln w="38100"/>
      </dgm:spPr>
      <dgm:t>
        <a:bodyPr/>
        <a:lstStyle/>
        <a:p>
          <a:endParaRPr lang="en-US" sz="1000"/>
        </a:p>
      </dgm:t>
    </dgm:pt>
    <dgm:pt modelId="{FB5DC229-F70D-43C1-AEFD-37E0EF5B0A5C}" type="sibTrans" cxnId="{45DCCCB0-7836-48C4-8AE8-97748C2BEC3C}">
      <dgm:prSet/>
      <dgm:spPr/>
      <dgm:t>
        <a:bodyPr/>
        <a:lstStyle/>
        <a:p>
          <a:endParaRPr lang="en-US" sz="3600"/>
        </a:p>
      </dgm:t>
    </dgm:pt>
    <dgm:pt modelId="{F2C416C2-AB64-4883-A976-D8E62922E2BE}">
      <dgm:prSet custT="1"/>
      <dgm:spPr/>
      <dgm:t>
        <a:bodyPr/>
        <a:lstStyle/>
        <a:p>
          <a:r>
            <a:rPr lang="en-IN" sz="1200" b="1" dirty="0" smtClean="0">
              <a:latin typeface="Palatino Linotype" pitchFamily="18" charset="0"/>
            </a:rPr>
            <a:t>Healthcare Technologies </a:t>
          </a:r>
          <a:endParaRPr lang="en-IN" sz="1200" b="1" dirty="0">
            <a:latin typeface="Palatino Linotype" pitchFamily="18" charset="0"/>
          </a:endParaRPr>
        </a:p>
      </dgm:t>
    </dgm:pt>
    <dgm:pt modelId="{C8CCAABB-DDF6-4CCF-99C2-3EC107B54360}" type="parTrans" cxnId="{1072BBF8-5A30-4132-BF87-C1E0BD7D1EE8}">
      <dgm:prSet custT="1"/>
      <dgm:spPr>
        <a:ln w="38100"/>
      </dgm:spPr>
      <dgm:t>
        <a:bodyPr/>
        <a:lstStyle/>
        <a:p>
          <a:endParaRPr lang="en-US" sz="1000"/>
        </a:p>
      </dgm:t>
    </dgm:pt>
    <dgm:pt modelId="{08D7196A-DD8D-4BEF-AE3F-C1B0D09A51E2}" type="sibTrans" cxnId="{1072BBF8-5A30-4132-BF87-C1E0BD7D1EE8}">
      <dgm:prSet/>
      <dgm:spPr/>
      <dgm:t>
        <a:bodyPr/>
        <a:lstStyle/>
        <a:p>
          <a:endParaRPr lang="en-US" sz="3600"/>
        </a:p>
      </dgm:t>
    </dgm:pt>
    <dgm:pt modelId="{67C171ED-53C6-4BCC-A9A1-E1449489D508}">
      <dgm:prSet phldrT="[Text]" custT="1"/>
      <dgm:spPr/>
      <dgm:t>
        <a:bodyPr/>
        <a:lstStyle/>
        <a:p>
          <a:r>
            <a:rPr lang="en-US" sz="1200" b="1" dirty="0" smtClean="0">
              <a:latin typeface="Palatino Linotype" pitchFamily="18" charset="0"/>
            </a:rPr>
            <a:t>Quality Improvement</a:t>
          </a:r>
        </a:p>
      </dgm:t>
    </dgm:pt>
    <dgm:pt modelId="{A30C4485-363F-4273-9B19-60C63452B68B}" type="parTrans" cxnId="{412B59EC-DE6F-4906-9C34-85BEBFA9B346}">
      <dgm:prSet custT="1"/>
      <dgm:spPr>
        <a:ln w="38100"/>
      </dgm:spPr>
      <dgm:t>
        <a:bodyPr/>
        <a:lstStyle/>
        <a:p>
          <a:endParaRPr lang="en-US" sz="1000"/>
        </a:p>
      </dgm:t>
    </dgm:pt>
    <dgm:pt modelId="{7D2B4F2E-C738-4F30-A176-5545A29794D9}" type="sibTrans" cxnId="{412B59EC-DE6F-4906-9C34-85BEBFA9B346}">
      <dgm:prSet/>
      <dgm:spPr/>
      <dgm:t>
        <a:bodyPr/>
        <a:lstStyle/>
        <a:p>
          <a:endParaRPr lang="en-US" sz="3600"/>
        </a:p>
      </dgm:t>
    </dgm:pt>
    <dgm:pt modelId="{B3BC2432-57E2-4B3F-A8ED-DF70C4FCD435}">
      <dgm:prSet custT="1"/>
      <dgm:spPr/>
      <dgm:t>
        <a:bodyPr/>
        <a:lstStyle/>
        <a:p>
          <a:r>
            <a:rPr lang="en-US" sz="1200" b="1" dirty="0" smtClean="0">
              <a:latin typeface="Palatino Linotype" pitchFamily="18" charset="0"/>
            </a:rPr>
            <a:t>Health Informatics</a:t>
          </a:r>
          <a:endParaRPr lang="en-IN" sz="1200" b="1" dirty="0">
            <a:latin typeface="Palatino Linotype" pitchFamily="18" charset="0"/>
          </a:endParaRPr>
        </a:p>
      </dgm:t>
    </dgm:pt>
    <dgm:pt modelId="{5A785C84-7ED0-44D6-8DC1-26720182DA9E}" type="parTrans" cxnId="{E92A0548-902F-418B-8583-ADD250D196B8}">
      <dgm:prSet custT="1"/>
      <dgm:spPr>
        <a:ln w="38100"/>
      </dgm:spPr>
      <dgm:t>
        <a:bodyPr/>
        <a:lstStyle/>
        <a:p>
          <a:endParaRPr lang="en-US" sz="1000"/>
        </a:p>
      </dgm:t>
    </dgm:pt>
    <dgm:pt modelId="{45D06464-D06F-4033-A8EF-98884E046F53}" type="sibTrans" cxnId="{E92A0548-902F-418B-8583-ADD250D196B8}">
      <dgm:prSet/>
      <dgm:spPr/>
      <dgm:t>
        <a:bodyPr/>
        <a:lstStyle/>
        <a:p>
          <a:endParaRPr lang="en-US" sz="3600"/>
        </a:p>
      </dgm:t>
    </dgm:pt>
    <dgm:pt modelId="{B2EC2BBF-F98D-43CE-91A4-6CDE2158694C}">
      <dgm:prSet custT="1"/>
      <dgm:spPr/>
      <dgm:t>
        <a:bodyPr/>
        <a:lstStyle/>
        <a:p>
          <a:r>
            <a:rPr lang="en-US" sz="1200" b="1" dirty="0" smtClean="0">
              <a:latin typeface="Palatino Linotype" pitchFamily="18" charset="0"/>
            </a:rPr>
            <a:t>Regional Resource Centre-North East (8 states)</a:t>
          </a:r>
          <a:endParaRPr lang="en-IN" sz="1200" b="1" dirty="0">
            <a:latin typeface="Palatino Linotype" pitchFamily="18" charset="0"/>
          </a:endParaRPr>
        </a:p>
      </dgm:t>
    </dgm:pt>
    <dgm:pt modelId="{EC3571F5-1770-43A9-B1D7-AC85321AD2CC}" type="parTrans" cxnId="{D14148FB-6427-4BA2-9707-1B53A07BC189}">
      <dgm:prSet custT="1"/>
      <dgm:spPr>
        <a:ln w="38100"/>
      </dgm:spPr>
      <dgm:t>
        <a:bodyPr/>
        <a:lstStyle/>
        <a:p>
          <a:endParaRPr lang="en-US" sz="1000"/>
        </a:p>
      </dgm:t>
    </dgm:pt>
    <dgm:pt modelId="{E1959B65-5C6C-4519-AC44-75CE0A1BFB86}" type="sibTrans" cxnId="{D14148FB-6427-4BA2-9707-1B53A07BC189}">
      <dgm:prSet/>
      <dgm:spPr/>
      <dgm:t>
        <a:bodyPr/>
        <a:lstStyle/>
        <a:p>
          <a:endParaRPr lang="en-US" sz="3600"/>
        </a:p>
      </dgm:t>
    </dgm:pt>
    <dgm:pt modelId="{3D65E26C-99AD-4A69-A51E-F798F6EC88A3}" type="pres">
      <dgm:prSet presAssocID="{09CB3834-93F0-4B32-A76F-8C4EBBC12399}" presName="cycle" presStyleCnt="0">
        <dgm:presLayoutVars>
          <dgm:chMax val="1"/>
          <dgm:dir/>
          <dgm:animLvl val="ctr"/>
          <dgm:resizeHandles val="exact"/>
        </dgm:presLayoutVars>
      </dgm:prSet>
      <dgm:spPr/>
      <dgm:t>
        <a:bodyPr/>
        <a:lstStyle/>
        <a:p>
          <a:endParaRPr lang="en-US"/>
        </a:p>
      </dgm:t>
    </dgm:pt>
    <dgm:pt modelId="{D8EE140D-0AC2-4559-BE85-B6AB8AF66209}" type="pres">
      <dgm:prSet presAssocID="{55B21C9B-B8BF-4386-B58C-259B3F2A37F6}" presName="centerShape" presStyleLbl="node0" presStyleIdx="0" presStyleCnt="1" custScaleX="165675" custScaleY="161994"/>
      <dgm:spPr/>
      <dgm:t>
        <a:bodyPr/>
        <a:lstStyle/>
        <a:p>
          <a:endParaRPr lang="en-US"/>
        </a:p>
      </dgm:t>
    </dgm:pt>
    <dgm:pt modelId="{1FC59D65-0BA5-4789-8640-7FB61F216633}" type="pres">
      <dgm:prSet presAssocID="{9D281E27-AEE7-4CD4-9E10-BA5E9F114F3E}" presName="Name9" presStyleLbl="parChTrans1D2" presStyleIdx="0" presStyleCnt="9"/>
      <dgm:spPr/>
      <dgm:t>
        <a:bodyPr/>
        <a:lstStyle/>
        <a:p>
          <a:endParaRPr lang="en-US"/>
        </a:p>
      </dgm:t>
    </dgm:pt>
    <dgm:pt modelId="{E0FDE868-ABEB-4B99-BDAB-B441289AF284}" type="pres">
      <dgm:prSet presAssocID="{9D281E27-AEE7-4CD4-9E10-BA5E9F114F3E}" presName="connTx" presStyleLbl="parChTrans1D2" presStyleIdx="0" presStyleCnt="9"/>
      <dgm:spPr/>
      <dgm:t>
        <a:bodyPr/>
        <a:lstStyle/>
        <a:p>
          <a:endParaRPr lang="en-US"/>
        </a:p>
      </dgm:t>
    </dgm:pt>
    <dgm:pt modelId="{67E6211C-DC23-4C3F-9B86-78FB0A7ED850}" type="pres">
      <dgm:prSet presAssocID="{82E8E3EA-5BE3-43C2-AA75-0ED4203E73D7}" presName="node" presStyleLbl="node1" presStyleIdx="0" presStyleCnt="9" custScaleX="125154" custScaleY="67127">
        <dgm:presLayoutVars>
          <dgm:bulletEnabled val="1"/>
        </dgm:presLayoutVars>
      </dgm:prSet>
      <dgm:spPr>
        <a:prstGeom prst="roundRect">
          <a:avLst/>
        </a:prstGeom>
      </dgm:spPr>
      <dgm:t>
        <a:bodyPr/>
        <a:lstStyle/>
        <a:p>
          <a:endParaRPr lang="en-US"/>
        </a:p>
      </dgm:t>
    </dgm:pt>
    <dgm:pt modelId="{EFA0CEFC-2B70-400A-98FC-DD133DEF4693}" type="pres">
      <dgm:prSet presAssocID="{F81307C0-A30F-4860-8B8E-AC92A26E7688}" presName="Name9" presStyleLbl="parChTrans1D2" presStyleIdx="1" presStyleCnt="9"/>
      <dgm:spPr/>
      <dgm:t>
        <a:bodyPr/>
        <a:lstStyle/>
        <a:p>
          <a:endParaRPr lang="en-US"/>
        </a:p>
      </dgm:t>
    </dgm:pt>
    <dgm:pt modelId="{1D248BED-6878-439C-962C-EC7213110ADC}" type="pres">
      <dgm:prSet presAssocID="{F81307C0-A30F-4860-8B8E-AC92A26E7688}" presName="connTx" presStyleLbl="parChTrans1D2" presStyleIdx="1" presStyleCnt="9"/>
      <dgm:spPr/>
      <dgm:t>
        <a:bodyPr/>
        <a:lstStyle/>
        <a:p>
          <a:endParaRPr lang="en-US"/>
        </a:p>
      </dgm:t>
    </dgm:pt>
    <dgm:pt modelId="{1276DA07-48EA-4C40-8D3F-A3E6274CC161}" type="pres">
      <dgm:prSet presAssocID="{5EEDA89F-4F7C-4680-ACDB-2BDD566847D0}" presName="node" presStyleLbl="node1" presStyleIdx="1" presStyleCnt="9" custScaleX="143903" custScaleY="48500" custRadScaleRad="96619" custRadScaleInc="19962">
        <dgm:presLayoutVars>
          <dgm:bulletEnabled val="1"/>
        </dgm:presLayoutVars>
      </dgm:prSet>
      <dgm:spPr>
        <a:prstGeom prst="roundRect">
          <a:avLst/>
        </a:prstGeom>
      </dgm:spPr>
      <dgm:t>
        <a:bodyPr/>
        <a:lstStyle/>
        <a:p>
          <a:endParaRPr lang="en-US"/>
        </a:p>
      </dgm:t>
    </dgm:pt>
    <dgm:pt modelId="{5CC5E9C2-7828-4B65-9673-C24F4E5201B2}" type="pres">
      <dgm:prSet presAssocID="{75919FAE-3568-4E49-8954-49F1C817DD21}" presName="Name9" presStyleLbl="parChTrans1D2" presStyleIdx="2" presStyleCnt="9"/>
      <dgm:spPr/>
      <dgm:t>
        <a:bodyPr/>
        <a:lstStyle/>
        <a:p>
          <a:endParaRPr lang="en-US"/>
        </a:p>
      </dgm:t>
    </dgm:pt>
    <dgm:pt modelId="{41C484EF-AB69-4AE6-9E30-7ABA5DEF39AA}" type="pres">
      <dgm:prSet presAssocID="{75919FAE-3568-4E49-8954-49F1C817DD21}" presName="connTx" presStyleLbl="parChTrans1D2" presStyleIdx="2" presStyleCnt="9"/>
      <dgm:spPr/>
      <dgm:t>
        <a:bodyPr/>
        <a:lstStyle/>
        <a:p>
          <a:endParaRPr lang="en-US"/>
        </a:p>
      </dgm:t>
    </dgm:pt>
    <dgm:pt modelId="{DE61121C-4313-40E9-B0E1-A207281E6EA4}" type="pres">
      <dgm:prSet presAssocID="{03348B76-5F7C-422A-AE8A-F9C78880896F}" presName="node" presStyleLbl="node1" presStyleIdx="2" presStyleCnt="9" custScaleX="152037" custScaleY="52530" custRadScaleRad="99445" custRadScaleInc="10065">
        <dgm:presLayoutVars>
          <dgm:bulletEnabled val="1"/>
        </dgm:presLayoutVars>
      </dgm:prSet>
      <dgm:spPr>
        <a:prstGeom prst="roundRect">
          <a:avLst/>
        </a:prstGeom>
      </dgm:spPr>
      <dgm:t>
        <a:bodyPr/>
        <a:lstStyle/>
        <a:p>
          <a:endParaRPr lang="en-US"/>
        </a:p>
      </dgm:t>
    </dgm:pt>
    <dgm:pt modelId="{EA910717-16EA-448D-8961-DE6E3663B606}" type="pres">
      <dgm:prSet presAssocID="{68CE8D16-FA8B-43C6-AD8D-F78A848CFAE6}" presName="Name9" presStyleLbl="parChTrans1D2" presStyleIdx="3" presStyleCnt="9"/>
      <dgm:spPr/>
      <dgm:t>
        <a:bodyPr/>
        <a:lstStyle/>
        <a:p>
          <a:endParaRPr lang="en-US"/>
        </a:p>
      </dgm:t>
    </dgm:pt>
    <dgm:pt modelId="{E6C2538F-C0DC-4BE6-99C8-B5F4651E91F9}" type="pres">
      <dgm:prSet presAssocID="{68CE8D16-FA8B-43C6-AD8D-F78A848CFAE6}" presName="connTx" presStyleLbl="parChTrans1D2" presStyleIdx="3" presStyleCnt="9"/>
      <dgm:spPr/>
      <dgm:t>
        <a:bodyPr/>
        <a:lstStyle/>
        <a:p>
          <a:endParaRPr lang="en-US"/>
        </a:p>
      </dgm:t>
    </dgm:pt>
    <dgm:pt modelId="{ADD8ADEA-B023-4BF6-ADBC-F8C2B5EBC604}" type="pres">
      <dgm:prSet presAssocID="{B68B2F6C-25DD-44F3-B45D-5606DCA8074F}" presName="node" presStyleLbl="node1" presStyleIdx="3" presStyleCnt="9" custScaleX="143240" custScaleY="52633">
        <dgm:presLayoutVars>
          <dgm:bulletEnabled val="1"/>
        </dgm:presLayoutVars>
      </dgm:prSet>
      <dgm:spPr>
        <a:prstGeom prst="roundRect">
          <a:avLst/>
        </a:prstGeom>
      </dgm:spPr>
      <dgm:t>
        <a:bodyPr/>
        <a:lstStyle/>
        <a:p>
          <a:endParaRPr lang="en-US"/>
        </a:p>
      </dgm:t>
    </dgm:pt>
    <dgm:pt modelId="{ECA9E0DC-E48D-4310-A6F1-DC2822A6EF99}" type="pres">
      <dgm:prSet presAssocID="{49085C7B-0A75-4C7F-9A8E-6606DCFE8C45}" presName="Name9" presStyleLbl="parChTrans1D2" presStyleIdx="4" presStyleCnt="9"/>
      <dgm:spPr/>
      <dgm:t>
        <a:bodyPr/>
        <a:lstStyle/>
        <a:p>
          <a:endParaRPr lang="en-US"/>
        </a:p>
      </dgm:t>
    </dgm:pt>
    <dgm:pt modelId="{B2F654CC-95DE-47BC-840A-7925D8834701}" type="pres">
      <dgm:prSet presAssocID="{49085C7B-0A75-4C7F-9A8E-6606DCFE8C45}" presName="connTx" presStyleLbl="parChTrans1D2" presStyleIdx="4" presStyleCnt="9"/>
      <dgm:spPr/>
      <dgm:t>
        <a:bodyPr/>
        <a:lstStyle/>
        <a:p>
          <a:endParaRPr lang="en-US"/>
        </a:p>
      </dgm:t>
    </dgm:pt>
    <dgm:pt modelId="{A0D47CD8-9DFF-41AC-86D2-F0ECD748E527}" type="pres">
      <dgm:prSet presAssocID="{A8DE6B55-C156-4EB2-8A90-BB02B9B449D0}" presName="node" presStyleLbl="node1" presStyleIdx="4" presStyleCnt="9" custScaleX="133142" custScaleY="62900" custRadScaleRad="101971" custRadScaleInc="-14249">
        <dgm:presLayoutVars>
          <dgm:bulletEnabled val="1"/>
        </dgm:presLayoutVars>
      </dgm:prSet>
      <dgm:spPr>
        <a:prstGeom prst="roundRect">
          <a:avLst/>
        </a:prstGeom>
      </dgm:spPr>
      <dgm:t>
        <a:bodyPr/>
        <a:lstStyle/>
        <a:p>
          <a:endParaRPr lang="en-US"/>
        </a:p>
      </dgm:t>
    </dgm:pt>
    <dgm:pt modelId="{F82D6E08-A852-4BBD-AC15-A8F5C493A834}" type="pres">
      <dgm:prSet presAssocID="{C8CCAABB-DDF6-4CCF-99C2-3EC107B54360}" presName="Name9" presStyleLbl="parChTrans1D2" presStyleIdx="5" presStyleCnt="9"/>
      <dgm:spPr/>
      <dgm:t>
        <a:bodyPr/>
        <a:lstStyle/>
        <a:p>
          <a:endParaRPr lang="en-US"/>
        </a:p>
      </dgm:t>
    </dgm:pt>
    <dgm:pt modelId="{5F8523AB-9AF2-492C-AEF2-7CA8D9DF4D87}" type="pres">
      <dgm:prSet presAssocID="{C8CCAABB-DDF6-4CCF-99C2-3EC107B54360}" presName="connTx" presStyleLbl="parChTrans1D2" presStyleIdx="5" presStyleCnt="9"/>
      <dgm:spPr/>
      <dgm:t>
        <a:bodyPr/>
        <a:lstStyle/>
        <a:p>
          <a:endParaRPr lang="en-US"/>
        </a:p>
      </dgm:t>
    </dgm:pt>
    <dgm:pt modelId="{F555D2FB-619E-4D87-99AD-A4A01B2B7AFB}" type="pres">
      <dgm:prSet presAssocID="{F2C416C2-AB64-4883-A976-D8E62922E2BE}" presName="node" presStyleLbl="node1" presStyleIdx="5" presStyleCnt="9" custScaleX="146648" custScaleY="62900" custRadScaleRad="101914" custRadScaleInc="13862">
        <dgm:presLayoutVars>
          <dgm:bulletEnabled val="1"/>
        </dgm:presLayoutVars>
      </dgm:prSet>
      <dgm:spPr>
        <a:prstGeom prst="roundRect">
          <a:avLst/>
        </a:prstGeom>
      </dgm:spPr>
      <dgm:t>
        <a:bodyPr/>
        <a:lstStyle/>
        <a:p>
          <a:endParaRPr lang="en-US"/>
        </a:p>
      </dgm:t>
    </dgm:pt>
    <dgm:pt modelId="{86CB2EFB-813D-4861-94F9-3AA8A8B67E35}" type="pres">
      <dgm:prSet presAssocID="{A30C4485-363F-4273-9B19-60C63452B68B}" presName="Name9" presStyleLbl="parChTrans1D2" presStyleIdx="6" presStyleCnt="9"/>
      <dgm:spPr/>
      <dgm:t>
        <a:bodyPr/>
        <a:lstStyle/>
        <a:p>
          <a:endParaRPr lang="en-US"/>
        </a:p>
      </dgm:t>
    </dgm:pt>
    <dgm:pt modelId="{A3D5EF77-C0DD-40AB-AF9A-E4818717A89B}" type="pres">
      <dgm:prSet presAssocID="{A30C4485-363F-4273-9B19-60C63452B68B}" presName="connTx" presStyleLbl="parChTrans1D2" presStyleIdx="6" presStyleCnt="9"/>
      <dgm:spPr/>
      <dgm:t>
        <a:bodyPr/>
        <a:lstStyle/>
        <a:p>
          <a:endParaRPr lang="en-US"/>
        </a:p>
      </dgm:t>
    </dgm:pt>
    <dgm:pt modelId="{5840C34C-568B-45C8-AD4C-947EB77CB1DB}" type="pres">
      <dgm:prSet presAssocID="{67C171ED-53C6-4BCC-A9A1-E1449489D508}" presName="node" presStyleLbl="node1" presStyleIdx="6" presStyleCnt="9" custScaleX="183478" custScaleY="63211" custRadScaleRad="100743" custRadScaleInc="6113">
        <dgm:presLayoutVars>
          <dgm:bulletEnabled val="1"/>
        </dgm:presLayoutVars>
      </dgm:prSet>
      <dgm:spPr>
        <a:prstGeom prst="roundRect">
          <a:avLst/>
        </a:prstGeom>
      </dgm:spPr>
      <dgm:t>
        <a:bodyPr/>
        <a:lstStyle/>
        <a:p>
          <a:endParaRPr lang="en-US"/>
        </a:p>
      </dgm:t>
    </dgm:pt>
    <dgm:pt modelId="{75482049-419D-4944-A1B3-5F6EC683D47F}" type="pres">
      <dgm:prSet presAssocID="{5A785C84-7ED0-44D6-8DC1-26720182DA9E}" presName="Name9" presStyleLbl="parChTrans1D2" presStyleIdx="7" presStyleCnt="9"/>
      <dgm:spPr/>
      <dgm:t>
        <a:bodyPr/>
        <a:lstStyle/>
        <a:p>
          <a:endParaRPr lang="en-US"/>
        </a:p>
      </dgm:t>
    </dgm:pt>
    <dgm:pt modelId="{54DD0DF5-0EBE-46E2-8F5B-63D35F27C7C8}" type="pres">
      <dgm:prSet presAssocID="{5A785C84-7ED0-44D6-8DC1-26720182DA9E}" presName="connTx" presStyleLbl="parChTrans1D2" presStyleIdx="7" presStyleCnt="9"/>
      <dgm:spPr/>
      <dgm:t>
        <a:bodyPr/>
        <a:lstStyle/>
        <a:p>
          <a:endParaRPr lang="en-US"/>
        </a:p>
      </dgm:t>
    </dgm:pt>
    <dgm:pt modelId="{367E62D5-2777-4BD7-8910-54B3B5E0D51C}" type="pres">
      <dgm:prSet presAssocID="{B3BC2432-57E2-4B3F-A8ED-DF70C4FCD435}" presName="node" presStyleLbl="node1" presStyleIdx="7" presStyleCnt="9" custScaleX="171868" custScaleY="55525">
        <dgm:presLayoutVars>
          <dgm:bulletEnabled val="1"/>
        </dgm:presLayoutVars>
      </dgm:prSet>
      <dgm:spPr>
        <a:prstGeom prst="roundRect">
          <a:avLst/>
        </a:prstGeom>
      </dgm:spPr>
      <dgm:t>
        <a:bodyPr/>
        <a:lstStyle/>
        <a:p>
          <a:endParaRPr lang="en-US"/>
        </a:p>
      </dgm:t>
    </dgm:pt>
    <dgm:pt modelId="{B20C6278-98B8-4A1B-A7DE-AF67AF574544}" type="pres">
      <dgm:prSet presAssocID="{EC3571F5-1770-43A9-B1D7-AC85321AD2CC}" presName="Name9" presStyleLbl="parChTrans1D2" presStyleIdx="8" presStyleCnt="9"/>
      <dgm:spPr/>
      <dgm:t>
        <a:bodyPr/>
        <a:lstStyle/>
        <a:p>
          <a:endParaRPr lang="en-US"/>
        </a:p>
      </dgm:t>
    </dgm:pt>
    <dgm:pt modelId="{AB0AB292-233F-4877-97F5-4D95C0C3473A}" type="pres">
      <dgm:prSet presAssocID="{EC3571F5-1770-43A9-B1D7-AC85321AD2CC}" presName="connTx" presStyleLbl="parChTrans1D2" presStyleIdx="8" presStyleCnt="9"/>
      <dgm:spPr/>
      <dgm:t>
        <a:bodyPr/>
        <a:lstStyle/>
        <a:p>
          <a:endParaRPr lang="en-US"/>
        </a:p>
      </dgm:t>
    </dgm:pt>
    <dgm:pt modelId="{DF090EF1-6EAF-4147-8518-9DABC43F54A4}" type="pres">
      <dgm:prSet presAssocID="{B2EC2BBF-F98D-43CE-91A4-6CDE2158694C}" presName="node" presStyleLbl="node1" presStyleIdx="8" presStyleCnt="9" custScaleX="176246" custScaleY="45570" custRadScaleRad="98072" custRadScaleInc="-12579">
        <dgm:presLayoutVars>
          <dgm:bulletEnabled val="1"/>
        </dgm:presLayoutVars>
      </dgm:prSet>
      <dgm:spPr>
        <a:prstGeom prst="roundRect">
          <a:avLst/>
        </a:prstGeom>
      </dgm:spPr>
      <dgm:t>
        <a:bodyPr/>
        <a:lstStyle/>
        <a:p>
          <a:endParaRPr lang="en-US"/>
        </a:p>
      </dgm:t>
    </dgm:pt>
  </dgm:ptLst>
  <dgm:cxnLst>
    <dgm:cxn modelId="{45DCCCB0-7836-48C4-8AE8-97748C2BEC3C}" srcId="{55B21C9B-B8BF-4386-B58C-259B3F2A37F6}" destId="{A8DE6B55-C156-4EB2-8A90-BB02B9B449D0}" srcOrd="4" destOrd="0" parTransId="{49085C7B-0A75-4C7F-9A8E-6606DCFE8C45}" sibTransId="{FB5DC229-F70D-43C1-AEFD-37E0EF5B0A5C}"/>
    <dgm:cxn modelId="{80FEC6EF-B1B2-466D-AAA2-C736C026697E}" type="presOf" srcId="{B68B2F6C-25DD-44F3-B45D-5606DCA8074F}" destId="{ADD8ADEA-B023-4BF6-ADBC-F8C2B5EBC604}" srcOrd="0" destOrd="0" presId="urn:microsoft.com/office/officeart/2005/8/layout/radial1"/>
    <dgm:cxn modelId="{2FC6703A-E3C0-42C9-8EAE-96E824671D39}" srcId="{55B21C9B-B8BF-4386-B58C-259B3F2A37F6}" destId="{5EEDA89F-4F7C-4680-ACDB-2BDD566847D0}" srcOrd="1" destOrd="0" parTransId="{F81307C0-A30F-4860-8B8E-AC92A26E7688}" sibTransId="{23941EF8-7A77-40E7-AA86-D3D679C620BF}"/>
    <dgm:cxn modelId="{5C64453A-4DC2-4431-B8D9-D60E1322BD73}" type="presOf" srcId="{C8CCAABB-DDF6-4CCF-99C2-3EC107B54360}" destId="{F82D6E08-A852-4BBD-AC15-A8F5C493A834}" srcOrd="0" destOrd="0" presId="urn:microsoft.com/office/officeart/2005/8/layout/radial1"/>
    <dgm:cxn modelId="{22326D01-E9BD-4A58-B367-D499FEAF1EBD}" type="presOf" srcId="{A8DE6B55-C156-4EB2-8A90-BB02B9B449D0}" destId="{A0D47CD8-9DFF-41AC-86D2-F0ECD748E527}" srcOrd="0" destOrd="0" presId="urn:microsoft.com/office/officeart/2005/8/layout/radial1"/>
    <dgm:cxn modelId="{D4E5D501-B587-4642-A5A3-9AE59F52D314}" type="presOf" srcId="{68CE8D16-FA8B-43C6-AD8D-F78A848CFAE6}" destId="{E6C2538F-C0DC-4BE6-99C8-B5F4651E91F9}" srcOrd="1" destOrd="0" presId="urn:microsoft.com/office/officeart/2005/8/layout/radial1"/>
    <dgm:cxn modelId="{FE2A0D11-ACAA-4EAF-A2DB-0B74E8016467}" type="presOf" srcId="{67C171ED-53C6-4BCC-A9A1-E1449489D508}" destId="{5840C34C-568B-45C8-AD4C-947EB77CB1DB}" srcOrd="0" destOrd="0" presId="urn:microsoft.com/office/officeart/2005/8/layout/radial1"/>
    <dgm:cxn modelId="{28918641-BDBA-4712-B02C-E436D4F8CDC5}" type="presOf" srcId="{09CB3834-93F0-4B32-A76F-8C4EBBC12399}" destId="{3D65E26C-99AD-4A69-A51E-F798F6EC88A3}" srcOrd="0" destOrd="0" presId="urn:microsoft.com/office/officeart/2005/8/layout/radial1"/>
    <dgm:cxn modelId="{D14148FB-6427-4BA2-9707-1B53A07BC189}" srcId="{55B21C9B-B8BF-4386-B58C-259B3F2A37F6}" destId="{B2EC2BBF-F98D-43CE-91A4-6CDE2158694C}" srcOrd="8" destOrd="0" parTransId="{EC3571F5-1770-43A9-B1D7-AC85321AD2CC}" sibTransId="{E1959B65-5C6C-4519-AC44-75CE0A1BFB86}"/>
    <dgm:cxn modelId="{835BB56C-3F6B-4E7D-A03A-340A5DDC6FBD}" type="presOf" srcId="{A30C4485-363F-4273-9B19-60C63452B68B}" destId="{86CB2EFB-813D-4861-94F9-3AA8A8B67E35}" srcOrd="0" destOrd="0" presId="urn:microsoft.com/office/officeart/2005/8/layout/radial1"/>
    <dgm:cxn modelId="{4A85406B-9DB8-4D5A-8A0C-FA89F588531B}" type="presOf" srcId="{EC3571F5-1770-43A9-B1D7-AC85321AD2CC}" destId="{B20C6278-98B8-4A1B-A7DE-AF67AF574544}" srcOrd="0" destOrd="0" presId="urn:microsoft.com/office/officeart/2005/8/layout/radial1"/>
    <dgm:cxn modelId="{8B52A6DC-921B-41D6-8431-D0418902D45D}" type="presOf" srcId="{A30C4485-363F-4273-9B19-60C63452B68B}" destId="{A3D5EF77-C0DD-40AB-AF9A-E4818717A89B}" srcOrd="1" destOrd="0" presId="urn:microsoft.com/office/officeart/2005/8/layout/radial1"/>
    <dgm:cxn modelId="{C99C1751-83CB-4CD8-8DCA-98A42505755E}" srcId="{55B21C9B-B8BF-4386-B58C-259B3F2A37F6}" destId="{82E8E3EA-5BE3-43C2-AA75-0ED4203E73D7}" srcOrd="0" destOrd="0" parTransId="{9D281E27-AEE7-4CD4-9E10-BA5E9F114F3E}" sibTransId="{18FC0897-9889-45EA-AB65-CBB15BC6F787}"/>
    <dgm:cxn modelId="{DFDBE9B4-933B-4614-98C1-B03D238A80DC}" srcId="{55B21C9B-B8BF-4386-B58C-259B3F2A37F6}" destId="{03348B76-5F7C-422A-AE8A-F9C78880896F}" srcOrd="2" destOrd="0" parTransId="{75919FAE-3568-4E49-8954-49F1C817DD21}" sibTransId="{7F7B53E4-CFE9-4BE9-A2A1-9D914737F89F}"/>
    <dgm:cxn modelId="{710ED4C0-0588-4586-89E4-2EB4394AA357}" type="presOf" srcId="{B3BC2432-57E2-4B3F-A8ED-DF70C4FCD435}" destId="{367E62D5-2777-4BD7-8910-54B3B5E0D51C}" srcOrd="0" destOrd="0" presId="urn:microsoft.com/office/officeart/2005/8/layout/radial1"/>
    <dgm:cxn modelId="{D7282EFF-957C-42EB-8F74-231B5D04E8ED}" type="presOf" srcId="{F2C416C2-AB64-4883-A976-D8E62922E2BE}" destId="{F555D2FB-619E-4D87-99AD-A4A01B2B7AFB}" srcOrd="0" destOrd="0" presId="urn:microsoft.com/office/officeart/2005/8/layout/radial1"/>
    <dgm:cxn modelId="{1E5A0D7B-6558-4D69-A83F-D31E0F1F32FB}" type="presOf" srcId="{49085C7B-0A75-4C7F-9A8E-6606DCFE8C45}" destId="{ECA9E0DC-E48D-4310-A6F1-DC2822A6EF99}" srcOrd="0" destOrd="0" presId="urn:microsoft.com/office/officeart/2005/8/layout/radial1"/>
    <dgm:cxn modelId="{94759727-D7E7-4A52-9E2D-728F52C30248}" type="presOf" srcId="{5A785C84-7ED0-44D6-8DC1-26720182DA9E}" destId="{75482049-419D-4944-A1B3-5F6EC683D47F}" srcOrd="0" destOrd="0" presId="urn:microsoft.com/office/officeart/2005/8/layout/radial1"/>
    <dgm:cxn modelId="{D47A1548-EA25-4556-9838-1CDB725D17A1}" type="presOf" srcId="{B2EC2BBF-F98D-43CE-91A4-6CDE2158694C}" destId="{DF090EF1-6EAF-4147-8518-9DABC43F54A4}" srcOrd="0" destOrd="0" presId="urn:microsoft.com/office/officeart/2005/8/layout/radial1"/>
    <dgm:cxn modelId="{1D034C14-3421-4AE4-8BFA-73967E0CD406}" type="presOf" srcId="{9D281E27-AEE7-4CD4-9E10-BA5E9F114F3E}" destId="{1FC59D65-0BA5-4789-8640-7FB61F216633}" srcOrd="0" destOrd="0" presId="urn:microsoft.com/office/officeart/2005/8/layout/radial1"/>
    <dgm:cxn modelId="{8CB0C85A-6292-4D82-8882-22A29EE43910}" type="presOf" srcId="{82E8E3EA-5BE3-43C2-AA75-0ED4203E73D7}" destId="{67E6211C-DC23-4C3F-9B86-78FB0A7ED850}" srcOrd="0" destOrd="0" presId="urn:microsoft.com/office/officeart/2005/8/layout/radial1"/>
    <dgm:cxn modelId="{856AE60B-7BC5-4E68-BB1F-4599EC2711C6}" type="presOf" srcId="{EC3571F5-1770-43A9-B1D7-AC85321AD2CC}" destId="{AB0AB292-233F-4877-97F5-4D95C0C3473A}" srcOrd="1" destOrd="0" presId="urn:microsoft.com/office/officeart/2005/8/layout/radial1"/>
    <dgm:cxn modelId="{CDE68951-7BF2-4B0C-B071-F02B1D36EC3B}" type="presOf" srcId="{55B21C9B-B8BF-4386-B58C-259B3F2A37F6}" destId="{D8EE140D-0AC2-4559-BE85-B6AB8AF66209}" srcOrd="0" destOrd="0" presId="urn:microsoft.com/office/officeart/2005/8/layout/radial1"/>
    <dgm:cxn modelId="{B4F67801-C30B-4648-86E3-90CB4C8E65F0}" type="presOf" srcId="{F81307C0-A30F-4860-8B8E-AC92A26E7688}" destId="{EFA0CEFC-2B70-400A-98FC-DD133DEF4693}" srcOrd="0" destOrd="0" presId="urn:microsoft.com/office/officeart/2005/8/layout/radial1"/>
    <dgm:cxn modelId="{826F7526-38F3-4F38-85E1-D5777E9C67B9}" type="presOf" srcId="{5A785C84-7ED0-44D6-8DC1-26720182DA9E}" destId="{54DD0DF5-0EBE-46E2-8F5B-63D35F27C7C8}" srcOrd="1" destOrd="0" presId="urn:microsoft.com/office/officeart/2005/8/layout/radial1"/>
    <dgm:cxn modelId="{7C2EC498-AFA1-492E-9F87-147EBF6E4AF1}" type="presOf" srcId="{75919FAE-3568-4E49-8954-49F1C817DD21}" destId="{41C484EF-AB69-4AE6-9E30-7ABA5DEF39AA}" srcOrd="1" destOrd="0" presId="urn:microsoft.com/office/officeart/2005/8/layout/radial1"/>
    <dgm:cxn modelId="{1072BBF8-5A30-4132-BF87-C1E0BD7D1EE8}" srcId="{55B21C9B-B8BF-4386-B58C-259B3F2A37F6}" destId="{F2C416C2-AB64-4883-A976-D8E62922E2BE}" srcOrd="5" destOrd="0" parTransId="{C8CCAABB-DDF6-4CCF-99C2-3EC107B54360}" sibTransId="{08D7196A-DD8D-4BEF-AE3F-C1B0D09A51E2}"/>
    <dgm:cxn modelId="{412B59EC-DE6F-4906-9C34-85BEBFA9B346}" srcId="{55B21C9B-B8BF-4386-B58C-259B3F2A37F6}" destId="{67C171ED-53C6-4BCC-A9A1-E1449489D508}" srcOrd="6" destOrd="0" parTransId="{A30C4485-363F-4273-9B19-60C63452B68B}" sibTransId="{7D2B4F2E-C738-4F30-A176-5545A29794D9}"/>
    <dgm:cxn modelId="{E92A0548-902F-418B-8583-ADD250D196B8}" srcId="{55B21C9B-B8BF-4386-B58C-259B3F2A37F6}" destId="{B3BC2432-57E2-4B3F-A8ED-DF70C4FCD435}" srcOrd="7" destOrd="0" parTransId="{5A785C84-7ED0-44D6-8DC1-26720182DA9E}" sibTransId="{45D06464-D06F-4033-A8EF-98884E046F53}"/>
    <dgm:cxn modelId="{D18150C5-C7E0-419E-BAB2-8E9962884B9D}" type="presOf" srcId="{75919FAE-3568-4E49-8954-49F1C817DD21}" destId="{5CC5E9C2-7828-4B65-9673-C24F4E5201B2}" srcOrd="0" destOrd="0" presId="urn:microsoft.com/office/officeart/2005/8/layout/radial1"/>
    <dgm:cxn modelId="{625A15AB-D5D1-4DAA-98E0-0C6DC288968F}" type="presOf" srcId="{68CE8D16-FA8B-43C6-AD8D-F78A848CFAE6}" destId="{EA910717-16EA-448D-8961-DE6E3663B606}" srcOrd="0" destOrd="0" presId="urn:microsoft.com/office/officeart/2005/8/layout/radial1"/>
    <dgm:cxn modelId="{90948E02-A919-499B-89C0-C0D139C1871C}" type="presOf" srcId="{5EEDA89F-4F7C-4680-ACDB-2BDD566847D0}" destId="{1276DA07-48EA-4C40-8D3F-A3E6274CC161}" srcOrd="0" destOrd="0" presId="urn:microsoft.com/office/officeart/2005/8/layout/radial1"/>
    <dgm:cxn modelId="{4BE43531-A6F5-475C-B67F-A05F162F957B}" type="presOf" srcId="{03348B76-5F7C-422A-AE8A-F9C78880896F}" destId="{DE61121C-4313-40E9-B0E1-A207281E6EA4}" srcOrd="0" destOrd="0" presId="urn:microsoft.com/office/officeart/2005/8/layout/radial1"/>
    <dgm:cxn modelId="{4D5123E5-CFA8-460D-9485-2C03FED851F8}" srcId="{55B21C9B-B8BF-4386-B58C-259B3F2A37F6}" destId="{B68B2F6C-25DD-44F3-B45D-5606DCA8074F}" srcOrd="3" destOrd="0" parTransId="{68CE8D16-FA8B-43C6-AD8D-F78A848CFAE6}" sibTransId="{BCF54366-E18B-4EFA-B3BB-E2990C65940E}"/>
    <dgm:cxn modelId="{54C4C1FD-37AE-4BB5-965A-FA1DD4980F08}" type="presOf" srcId="{F81307C0-A30F-4860-8B8E-AC92A26E7688}" destId="{1D248BED-6878-439C-962C-EC7213110ADC}" srcOrd="1" destOrd="0" presId="urn:microsoft.com/office/officeart/2005/8/layout/radial1"/>
    <dgm:cxn modelId="{07C5BD7A-5245-492B-B683-0E1624615245}" type="presOf" srcId="{C8CCAABB-DDF6-4CCF-99C2-3EC107B54360}" destId="{5F8523AB-9AF2-492C-AEF2-7CA8D9DF4D87}" srcOrd="1" destOrd="0" presId="urn:microsoft.com/office/officeart/2005/8/layout/radial1"/>
    <dgm:cxn modelId="{42546BD5-3B7F-4787-B267-00A18B3DC049}" type="presOf" srcId="{9D281E27-AEE7-4CD4-9E10-BA5E9F114F3E}" destId="{E0FDE868-ABEB-4B99-BDAB-B441289AF284}" srcOrd="1" destOrd="0" presId="urn:microsoft.com/office/officeart/2005/8/layout/radial1"/>
    <dgm:cxn modelId="{A0FAE268-DF2B-49D6-A6E1-47EBE42FEFB1}" type="presOf" srcId="{49085C7B-0A75-4C7F-9A8E-6606DCFE8C45}" destId="{B2F654CC-95DE-47BC-840A-7925D8834701}" srcOrd="1" destOrd="0" presId="urn:microsoft.com/office/officeart/2005/8/layout/radial1"/>
    <dgm:cxn modelId="{5CCE561E-2197-4D0F-B557-A6DCEFE34FC3}" srcId="{09CB3834-93F0-4B32-A76F-8C4EBBC12399}" destId="{55B21C9B-B8BF-4386-B58C-259B3F2A37F6}" srcOrd="0" destOrd="0" parTransId="{545B894F-399B-4C0A-A853-8D826629A98B}" sibTransId="{A61998E0-7526-4759-8EE3-33A317A766A0}"/>
    <dgm:cxn modelId="{10F7ACB2-D4B3-4946-9E87-B9C6A85D919B}" type="presParOf" srcId="{3D65E26C-99AD-4A69-A51E-F798F6EC88A3}" destId="{D8EE140D-0AC2-4559-BE85-B6AB8AF66209}" srcOrd="0" destOrd="0" presId="urn:microsoft.com/office/officeart/2005/8/layout/radial1"/>
    <dgm:cxn modelId="{A066FF89-5781-4412-A873-4655D66E841A}" type="presParOf" srcId="{3D65E26C-99AD-4A69-A51E-F798F6EC88A3}" destId="{1FC59D65-0BA5-4789-8640-7FB61F216633}" srcOrd="1" destOrd="0" presId="urn:microsoft.com/office/officeart/2005/8/layout/radial1"/>
    <dgm:cxn modelId="{67567B5F-0979-4CBA-A1DF-7C6FC6CE538D}" type="presParOf" srcId="{1FC59D65-0BA5-4789-8640-7FB61F216633}" destId="{E0FDE868-ABEB-4B99-BDAB-B441289AF284}" srcOrd="0" destOrd="0" presId="urn:microsoft.com/office/officeart/2005/8/layout/radial1"/>
    <dgm:cxn modelId="{0F131A1E-3789-42E1-BE0A-4167D3977EE3}" type="presParOf" srcId="{3D65E26C-99AD-4A69-A51E-F798F6EC88A3}" destId="{67E6211C-DC23-4C3F-9B86-78FB0A7ED850}" srcOrd="2" destOrd="0" presId="urn:microsoft.com/office/officeart/2005/8/layout/radial1"/>
    <dgm:cxn modelId="{398B4D53-86DD-449C-B86D-9BA88EAAE78D}" type="presParOf" srcId="{3D65E26C-99AD-4A69-A51E-F798F6EC88A3}" destId="{EFA0CEFC-2B70-400A-98FC-DD133DEF4693}" srcOrd="3" destOrd="0" presId="urn:microsoft.com/office/officeart/2005/8/layout/radial1"/>
    <dgm:cxn modelId="{9B79CC19-5F56-4179-B06F-DAFC9886FD4E}" type="presParOf" srcId="{EFA0CEFC-2B70-400A-98FC-DD133DEF4693}" destId="{1D248BED-6878-439C-962C-EC7213110ADC}" srcOrd="0" destOrd="0" presId="urn:microsoft.com/office/officeart/2005/8/layout/radial1"/>
    <dgm:cxn modelId="{C75FD542-D6FF-41D1-A9FF-64C2D094FB4E}" type="presParOf" srcId="{3D65E26C-99AD-4A69-A51E-F798F6EC88A3}" destId="{1276DA07-48EA-4C40-8D3F-A3E6274CC161}" srcOrd="4" destOrd="0" presId="urn:microsoft.com/office/officeart/2005/8/layout/radial1"/>
    <dgm:cxn modelId="{A137B41B-FFA0-458A-B1D1-724589A789A0}" type="presParOf" srcId="{3D65E26C-99AD-4A69-A51E-F798F6EC88A3}" destId="{5CC5E9C2-7828-4B65-9673-C24F4E5201B2}" srcOrd="5" destOrd="0" presId="urn:microsoft.com/office/officeart/2005/8/layout/radial1"/>
    <dgm:cxn modelId="{3F539D05-8FBF-4AE5-95B1-89668D30E36A}" type="presParOf" srcId="{5CC5E9C2-7828-4B65-9673-C24F4E5201B2}" destId="{41C484EF-AB69-4AE6-9E30-7ABA5DEF39AA}" srcOrd="0" destOrd="0" presId="urn:microsoft.com/office/officeart/2005/8/layout/radial1"/>
    <dgm:cxn modelId="{820281E6-7DC3-4A28-8FB7-4951A5EEF934}" type="presParOf" srcId="{3D65E26C-99AD-4A69-A51E-F798F6EC88A3}" destId="{DE61121C-4313-40E9-B0E1-A207281E6EA4}" srcOrd="6" destOrd="0" presId="urn:microsoft.com/office/officeart/2005/8/layout/radial1"/>
    <dgm:cxn modelId="{8A173862-758F-4B76-AF5F-9B8C6C7E5C79}" type="presParOf" srcId="{3D65E26C-99AD-4A69-A51E-F798F6EC88A3}" destId="{EA910717-16EA-448D-8961-DE6E3663B606}" srcOrd="7" destOrd="0" presId="urn:microsoft.com/office/officeart/2005/8/layout/radial1"/>
    <dgm:cxn modelId="{01DE5A02-EA28-45C3-BCF9-E4F23AE5C485}" type="presParOf" srcId="{EA910717-16EA-448D-8961-DE6E3663B606}" destId="{E6C2538F-C0DC-4BE6-99C8-B5F4651E91F9}" srcOrd="0" destOrd="0" presId="urn:microsoft.com/office/officeart/2005/8/layout/radial1"/>
    <dgm:cxn modelId="{0D27A096-0694-441F-9A02-A84C9978E73F}" type="presParOf" srcId="{3D65E26C-99AD-4A69-A51E-F798F6EC88A3}" destId="{ADD8ADEA-B023-4BF6-ADBC-F8C2B5EBC604}" srcOrd="8" destOrd="0" presId="urn:microsoft.com/office/officeart/2005/8/layout/radial1"/>
    <dgm:cxn modelId="{F5928834-B024-48CF-AAF2-1F89D2652E04}" type="presParOf" srcId="{3D65E26C-99AD-4A69-A51E-F798F6EC88A3}" destId="{ECA9E0DC-E48D-4310-A6F1-DC2822A6EF99}" srcOrd="9" destOrd="0" presId="urn:microsoft.com/office/officeart/2005/8/layout/radial1"/>
    <dgm:cxn modelId="{120D3018-F7FC-443F-B00D-AB1B3D4195F8}" type="presParOf" srcId="{ECA9E0DC-E48D-4310-A6F1-DC2822A6EF99}" destId="{B2F654CC-95DE-47BC-840A-7925D8834701}" srcOrd="0" destOrd="0" presId="urn:microsoft.com/office/officeart/2005/8/layout/radial1"/>
    <dgm:cxn modelId="{0A3DBEE5-7277-4452-AD06-4BC246C34EC3}" type="presParOf" srcId="{3D65E26C-99AD-4A69-A51E-F798F6EC88A3}" destId="{A0D47CD8-9DFF-41AC-86D2-F0ECD748E527}" srcOrd="10" destOrd="0" presId="urn:microsoft.com/office/officeart/2005/8/layout/radial1"/>
    <dgm:cxn modelId="{6B9561A9-9788-478B-AAF0-87640724C935}" type="presParOf" srcId="{3D65E26C-99AD-4A69-A51E-F798F6EC88A3}" destId="{F82D6E08-A852-4BBD-AC15-A8F5C493A834}" srcOrd="11" destOrd="0" presId="urn:microsoft.com/office/officeart/2005/8/layout/radial1"/>
    <dgm:cxn modelId="{03E2917E-54F4-4FF4-9B40-12CC96C61A3F}" type="presParOf" srcId="{F82D6E08-A852-4BBD-AC15-A8F5C493A834}" destId="{5F8523AB-9AF2-492C-AEF2-7CA8D9DF4D87}" srcOrd="0" destOrd="0" presId="urn:microsoft.com/office/officeart/2005/8/layout/radial1"/>
    <dgm:cxn modelId="{E76673EA-05E8-4394-951C-9FEAAA7C56D5}" type="presParOf" srcId="{3D65E26C-99AD-4A69-A51E-F798F6EC88A3}" destId="{F555D2FB-619E-4D87-99AD-A4A01B2B7AFB}" srcOrd="12" destOrd="0" presId="urn:microsoft.com/office/officeart/2005/8/layout/radial1"/>
    <dgm:cxn modelId="{3FCF0E9F-7B47-49C9-AD91-28C26F4F1B86}" type="presParOf" srcId="{3D65E26C-99AD-4A69-A51E-F798F6EC88A3}" destId="{86CB2EFB-813D-4861-94F9-3AA8A8B67E35}" srcOrd="13" destOrd="0" presId="urn:microsoft.com/office/officeart/2005/8/layout/radial1"/>
    <dgm:cxn modelId="{89E892C0-4C53-438C-8BE4-F305EB22DABB}" type="presParOf" srcId="{86CB2EFB-813D-4861-94F9-3AA8A8B67E35}" destId="{A3D5EF77-C0DD-40AB-AF9A-E4818717A89B}" srcOrd="0" destOrd="0" presId="urn:microsoft.com/office/officeart/2005/8/layout/radial1"/>
    <dgm:cxn modelId="{E6F91F34-8517-4887-BA0A-9B0446CFF844}" type="presParOf" srcId="{3D65E26C-99AD-4A69-A51E-F798F6EC88A3}" destId="{5840C34C-568B-45C8-AD4C-947EB77CB1DB}" srcOrd="14" destOrd="0" presId="urn:microsoft.com/office/officeart/2005/8/layout/radial1"/>
    <dgm:cxn modelId="{A2051D66-4A2C-48BF-9366-DD5DF033A1B9}" type="presParOf" srcId="{3D65E26C-99AD-4A69-A51E-F798F6EC88A3}" destId="{75482049-419D-4944-A1B3-5F6EC683D47F}" srcOrd="15" destOrd="0" presId="urn:microsoft.com/office/officeart/2005/8/layout/radial1"/>
    <dgm:cxn modelId="{838D022B-9C75-4B65-9875-823348688F71}" type="presParOf" srcId="{75482049-419D-4944-A1B3-5F6EC683D47F}" destId="{54DD0DF5-0EBE-46E2-8F5B-63D35F27C7C8}" srcOrd="0" destOrd="0" presId="urn:microsoft.com/office/officeart/2005/8/layout/radial1"/>
    <dgm:cxn modelId="{812B8BF6-2EB8-4EDC-BBFC-1DF423AF7222}" type="presParOf" srcId="{3D65E26C-99AD-4A69-A51E-F798F6EC88A3}" destId="{367E62D5-2777-4BD7-8910-54B3B5E0D51C}" srcOrd="16" destOrd="0" presId="urn:microsoft.com/office/officeart/2005/8/layout/radial1"/>
    <dgm:cxn modelId="{3D387414-87FF-4EC8-B4CC-7F38FC2FA93E}" type="presParOf" srcId="{3D65E26C-99AD-4A69-A51E-F798F6EC88A3}" destId="{B20C6278-98B8-4A1B-A7DE-AF67AF574544}" srcOrd="17" destOrd="0" presId="urn:microsoft.com/office/officeart/2005/8/layout/radial1"/>
    <dgm:cxn modelId="{3CF8F3C1-1726-49D0-8635-8C0B6D982EFB}" type="presParOf" srcId="{B20C6278-98B8-4A1B-A7DE-AF67AF574544}" destId="{AB0AB292-233F-4877-97F5-4D95C0C3473A}" srcOrd="0" destOrd="0" presId="urn:microsoft.com/office/officeart/2005/8/layout/radial1"/>
    <dgm:cxn modelId="{1F1B69AA-C02D-489E-9C16-CEC31997D0D7}" type="presParOf" srcId="{3D65E26C-99AD-4A69-A51E-F798F6EC88A3}" destId="{DF090EF1-6EAF-4147-8518-9DABC43F54A4}" srcOrd="1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5EACA7-2382-4661-9652-5CCFB623C615}" type="doc">
      <dgm:prSet loTypeId="urn:microsoft.com/office/officeart/2005/8/layout/radial6" loCatId="cycle" qsTypeId="urn:microsoft.com/office/officeart/2005/8/quickstyle/simple5" qsCatId="simple" csTypeId="urn:microsoft.com/office/officeart/2005/8/colors/accent6_2" csCatId="accent6" phldr="1"/>
      <dgm:spPr/>
      <dgm:t>
        <a:bodyPr/>
        <a:lstStyle/>
        <a:p>
          <a:endParaRPr lang="en-US"/>
        </a:p>
      </dgm:t>
    </dgm:pt>
    <dgm:pt modelId="{6B2C328D-6749-48CF-80D2-1053299BA00F}">
      <dgm:prSet phldrT="[Text]" custT="1"/>
      <dgm:spPr/>
      <dgm:t>
        <a:bodyPr/>
        <a:lstStyle/>
        <a:p>
          <a:r>
            <a:rPr lang="en-US" sz="1800" dirty="0" smtClean="0"/>
            <a:t>Community</a:t>
          </a:r>
          <a:endParaRPr lang="en-US" sz="1800" dirty="0"/>
        </a:p>
      </dgm:t>
    </dgm:pt>
    <dgm:pt modelId="{C1551A13-6791-4A2D-AB40-6B5165512DF3}" type="parTrans" cxnId="{E6A9686D-02C9-44A8-BC08-AC9A6C4240FE}">
      <dgm:prSet/>
      <dgm:spPr/>
      <dgm:t>
        <a:bodyPr/>
        <a:lstStyle/>
        <a:p>
          <a:endParaRPr lang="en-US" sz="2000"/>
        </a:p>
      </dgm:t>
    </dgm:pt>
    <dgm:pt modelId="{CC0932FF-D41B-41D4-9F9E-07F32052C281}" type="sibTrans" cxnId="{E6A9686D-02C9-44A8-BC08-AC9A6C4240FE}">
      <dgm:prSet/>
      <dgm:spPr/>
      <dgm:t>
        <a:bodyPr/>
        <a:lstStyle/>
        <a:p>
          <a:endParaRPr lang="en-US" sz="2000"/>
        </a:p>
      </dgm:t>
    </dgm:pt>
    <dgm:pt modelId="{6B9CAB83-854A-4AAE-9BC5-C6695B0572A8}">
      <dgm:prSet phldrT="[Text]" custT="1"/>
      <dgm:spPr/>
      <dgm:t>
        <a:bodyPr/>
        <a:lstStyle/>
        <a:p>
          <a:r>
            <a:rPr lang="en-US" sz="1400" dirty="0" smtClean="0"/>
            <a:t>Leadership &amp; Governance </a:t>
          </a:r>
          <a:endParaRPr lang="en-US" sz="1400" dirty="0"/>
        </a:p>
      </dgm:t>
    </dgm:pt>
    <dgm:pt modelId="{D20960E4-ACD6-406A-B1C9-D8D562F219CD}" type="parTrans" cxnId="{91CC6B06-F0E3-4838-AB38-BD6A99EAE0CF}">
      <dgm:prSet/>
      <dgm:spPr/>
      <dgm:t>
        <a:bodyPr/>
        <a:lstStyle/>
        <a:p>
          <a:endParaRPr lang="en-US" sz="2000"/>
        </a:p>
      </dgm:t>
    </dgm:pt>
    <dgm:pt modelId="{E0334D24-8570-442D-B292-17B85818321F}" type="sibTrans" cxnId="{91CC6B06-F0E3-4838-AB38-BD6A99EAE0CF}">
      <dgm:prSet/>
      <dgm:spPr/>
      <dgm:t>
        <a:bodyPr/>
        <a:lstStyle/>
        <a:p>
          <a:endParaRPr lang="en-US" sz="2000"/>
        </a:p>
      </dgm:t>
    </dgm:pt>
    <dgm:pt modelId="{EF083D81-84D8-4E7C-ABC7-B8E40982F636}">
      <dgm:prSet phldrT="[Text]" custT="1"/>
      <dgm:spPr/>
      <dgm:t>
        <a:bodyPr/>
        <a:lstStyle/>
        <a:p>
          <a:r>
            <a:rPr lang="en-US" sz="1400" dirty="0" smtClean="0"/>
            <a:t>Healthcare Financing </a:t>
          </a:r>
          <a:endParaRPr lang="en-US" sz="1400" dirty="0"/>
        </a:p>
      </dgm:t>
    </dgm:pt>
    <dgm:pt modelId="{F933743D-1EEE-4467-9810-423D6CF0F152}" type="parTrans" cxnId="{3AF7AEC3-131C-4899-8FAF-A09FF344B340}">
      <dgm:prSet/>
      <dgm:spPr/>
      <dgm:t>
        <a:bodyPr/>
        <a:lstStyle/>
        <a:p>
          <a:endParaRPr lang="en-US" sz="2000"/>
        </a:p>
      </dgm:t>
    </dgm:pt>
    <dgm:pt modelId="{2859A8F7-3769-4BE8-A9CB-C4FE330E9F86}" type="sibTrans" cxnId="{3AF7AEC3-131C-4899-8FAF-A09FF344B340}">
      <dgm:prSet/>
      <dgm:spPr/>
      <dgm:t>
        <a:bodyPr/>
        <a:lstStyle/>
        <a:p>
          <a:endParaRPr lang="en-US" sz="2000"/>
        </a:p>
      </dgm:t>
    </dgm:pt>
    <dgm:pt modelId="{8F6C982F-34E9-4C3C-8B84-B23B58008A6C}">
      <dgm:prSet phldrT="[Text]" custT="1"/>
      <dgm:spPr/>
      <dgm:t>
        <a:bodyPr/>
        <a:lstStyle/>
        <a:p>
          <a:r>
            <a:rPr lang="en-US" sz="1400" dirty="0" smtClean="0"/>
            <a:t>Essential medical products and </a:t>
          </a:r>
        </a:p>
        <a:p>
          <a:r>
            <a:rPr lang="en-US" sz="1400" dirty="0" smtClean="0"/>
            <a:t>technologies </a:t>
          </a:r>
          <a:endParaRPr lang="en-US" sz="1400" dirty="0"/>
        </a:p>
      </dgm:t>
    </dgm:pt>
    <dgm:pt modelId="{B1330364-DC24-42F6-AFD0-0593B02E0709}" type="parTrans" cxnId="{F43BFABB-79A5-4118-9A21-2911F0EFF71F}">
      <dgm:prSet/>
      <dgm:spPr/>
      <dgm:t>
        <a:bodyPr/>
        <a:lstStyle/>
        <a:p>
          <a:endParaRPr lang="en-US" sz="2000"/>
        </a:p>
      </dgm:t>
    </dgm:pt>
    <dgm:pt modelId="{FC0A53C3-EDF5-4ACB-B10D-9FDDDE5AE5CC}" type="sibTrans" cxnId="{F43BFABB-79A5-4118-9A21-2911F0EFF71F}">
      <dgm:prSet/>
      <dgm:spPr/>
      <dgm:t>
        <a:bodyPr/>
        <a:lstStyle/>
        <a:p>
          <a:endParaRPr lang="en-US" sz="2000"/>
        </a:p>
      </dgm:t>
    </dgm:pt>
    <dgm:pt modelId="{26E3C299-4213-47F1-AD43-08462EAC30CF}">
      <dgm:prSet phldrT="[Text]" custT="1"/>
      <dgm:spPr/>
      <dgm:t>
        <a:bodyPr/>
        <a:lstStyle/>
        <a:p>
          <a:r>
            <a:rPr lang="en-US" sz="1400" dirty="0" smtClean="0"/>
            <a:t>Human Resources for Health</a:t>
          </a:r>
          <a:endParaRPr lang="en-US" sz="1400" dirty="0"/>
        </a:p>
      </dgm:t>
    </dgm:pt>
    <dgm:pt modelId="{28111F30-78D7-464B-A047-9BF260DDCECA}" type="parTrans" cxnId="{8CA172D6-16E4-468B-B8F5-899C2EE3C145}">
      <dgm:prSet/>
      <dgm:spPr/>
      <dgm:t>
        <a:bodyPr/>
        <a:lstStyle/>
        <a:p>
          <a:endParaRPr lang="en-US" sz="2000"/>
        </a:p>
      </dgm:t>
    </dgm:pt>
    <dgm:pt modelId="{55791710-FE29-4D84-B0B7-E63FBBD2E240}" type="sibTrans" cxnId="{8CA172D6-16E4-468B-B8F5-899C2EE3C145}">
      <dgm:prSet/>
      <dgm:spPr/>
      <dgm:t>
        <a:bodyPr/>
        <a:lstStyle/>
        <a:p>
          <a:endParaRPr lang="en-US" sz="2000"/>
        </a:p>
      </dgm:t>
    </dgm:pt>
    <dgm:pt modelId="{F69CA9EA-055D-4D60-9CF6-624C8C728B70}">
      <dgm:prSet custT="1"/>
      <dgm:spPr/>
      <dgm:t>
        <a:bodyPr/>
        <a:lstStyle/>
        <a:p>
          <a:r>
            <a:rPr lang="en-US" sz="1400" dirty="0" smtClean="0"/>
            <a:t>Health Information Systems</a:t>
          </a:r>
          <a:endParaRPr lang="en-US" sz="1400" dirty="0"/>
        </a:p>
      </dgm:t>
    </dgm:pt>
    <dgm:pt modelId="{D0041167-B877-48B9-922A-518EE85E2F60}" type="parTrans" cxnId="{05581BD0-0B83-4193-BF76-49A36951F052}">
      <dgm:prSet/>
      <dgm:spPr/>
      <dgm:t>
        <a:bodyPr/>
        <a:lstStyle/>
        <a:p>
          <a:endParaRPr lang="en-US" sz="2000"/>
        </a:p>
      </dgm:t>
    </dgm:pt>
    <dgm:pt modelId="{3EABA860-9B0B-4219-A0CF-B3E33F88A365}" type="sibTrans" cxnId="{05581BD0-0B83-4193-BF76-49A36951F052}">
      <dgm:prSet/>
      <dgm:spPr/>
      <dgm:t>
        <a:bodyPr/>
        <a:lstStyle/>
        <a:p>
          <a:endParaRPr lang="en-US" sz="2000"/>
        </a:p>
      </dgm:t>
    </dgm:pt>
    <dgm:pt modelId="{9A6D5392-D251-4315-9F1C-912AE7E7A89F}">
      <dgm:prSet custT="1"/>
      <dgm:spPr/>
      <dgm:t>
        <a:bodyPr/>
        <a:lstStyle/>
        <a:p>
          <a:r>
            <a:rPr lang="en-US" sz="1400" dirty="0" smtClean="0"/>
            <a:t>Service Delivery</a:t>
          </a:r>
          <a:endParaRPr lang="en-US" sz="1400" dirty="0"/>
        </a:p>
      </dgm:t>
    </dgm:pt>
    <dgm:pt modelId="{96A18A54-5ABE-47D9-B926-88897819AB84}" type="parTrans" cxnId="{89A2C31E-BD5A-4A2F-8FA3-87641A4F5D46}">
      <dgm:prSet/>
      <dgm:spPr/>
      <dgm:t>
        <a:bodyPr/>
        <a:lstStyle/>
        <a:p>
          <a:endParaRPr lang="en-US" sz="2000"/>
        </a:p>
      </dgm:t>
    </dgm:pt>
    <dgm:pt modelId="{C35DC664-A21A-4738-B9DD-6194260FC342}" type="sibTrans" cxnId="{89A2C31E-BD5A-4A2F-8FA3-87641A4F5D46}">
      <dgm:prSet/>
      <dgm:spPr/>
      <dgm:t>
        <a:bodyPr/>
        <a:lstStyle/>
        <a:p>
          <a:endParaRPr lang="en-US" sz="2000"/>
        </a:p>
      </dgm:t>
    </dgm:pt>
    <dgm:pt modelId="{0A03B30F-FA86-4F6F-9CF0-BFE812428B33}" type="pres">
      <dgm:prSet presAssocID="{065EACA7-2382-4661-9652-5CCFB623C615}" presName="Name0" presStyleCnt="0">
        <dgm:presLayoutVars>
          <dgm:chMax val="1"/>
          <dgm:dir/>
          <dgm:animLvl val="ctr"/>
          <dgm:resizeHandles val="exact"/>
        </dgm:presLayoutVars>
      </dgm:prSet>
      <dgm:spPr/>
      <dgm:t>
        <a:bodyPr/>
        <a:lstStyle/>
        <a:p>
          <a:endParaRPr lang="en-US"/>
        </a:p>
      </dgm:t>
    </dgm:pt>
    <dgm:pt modelId="{136F1B6F-7569-411F-899E-4CC099C63A35}" type="pres">
      <dgm:prSet presAssocID="{6B2C328D-6749-48CF-80D2-1053299BA00F}" presName="centerShape" presStyleLbl="node0" presStyleIdx="0" presStyleCnt="1"/>
      <dgm:spPr/>
      <dgm:t>
        <a:bodyPr/>
        <a:lstStyle/>
        <a:p>
          <a:endParaRPr lang="en-US"/>
        </a:p>
      </dgm:t>
    </dgm:pt>
    <dgm:pt modelId="{F7B2CB6D-5DB9-450F-8FB9-0E9A63ADC50E}" type="pres">
      <dgm:prSet presAssocID="{6B9CAB83-854A-4AAE-9BC5-C6695B0572A8}" presName="node" presStyleLbl="node1" presStyleIdx="0" presStyleCnt="6" custScaleX="118475">
        <dgm:presLayoutVars>
          <dgm:bulletEnabled val="1"/>
        </dgm:presLayoutVars>
      </dgm:prSet>
      <dgm:spPr/>
      <dgm:t>
        <a:bodyPr/>
        <a:lstStyle/>
        <a:p>
          <a:endParaRPr lang="en-US"/>
        </a:p>
      </dgm:t>
    </dgm:pt>
    <dgm:pt modelId="{6830A306-D969-4483-AAD7-10AE646C0305}" type="pres">
      <dgm:prSet presAssocID="{6B9CAB83-854A-4AAE-9BC5-C6695B0572A8}" presName="dummy" presStyleCnt="0"/>
      <dgm:spPr/>
    </dgm:pt>
    <dgm:pt modelId="{38DEFD5C-F2AA-4B70-AC12-2C9466071376}" type="pres">
      <dgm:prSet presAssocID="{E0334D24-8570-442D-B292-17B85818321F}" presName="sibTrans" presStyleLbl="sibTrans2D1" presStyleIdx="0" presStyleCnt="6"/>
      <dgm:spPr/>
      <dgm:t>
        <a:bodyPr/>
        <a:lstStyle/>
        <a:p>
          <a:endParaRPr lang="en-US"/>
        </a:p>
      </dgm:t>
    </dgm:pt>
    <dgm:pt modelId="{776A147C-7EDA-4176-BCDC-894C633779B0}" type="pres">
      <dgm:prSet presAssocID="{F69CA9EA-055D-4D60-9CF6-624C8C728B70}" presName="node" presStyleLbl="node1" presStyleIdx="1" presStyleCnt="6" custScaleX="124469">
        <dgm:presLayoutVars>
          <dgm:bulletEnabled val="1"/>
        </dgm:presLayoutVars>
      </dgm:prSet>
      <dgm:spPr/>
      <dgm:t>
        <a:bodyPr/>
        <a:lstStyle/>
        <a:p>
          <a:endParaRPr lang="en-US"/>
        </a:p>
      </dgm:t>
    </dgm:pt>
    <dgm:pt modelId="{5BDCA910-FEBE-4608-8173-140D54E29F1F}" type="pres">
      <dgm:prSet presAssocID="{F69CA9EA-055D-4D60-9CF6-624C8C728B70}" presName="dummy" presStyleCnt="0"/>
      <dgm:spPr/>
    </dgm:pt>
    <dgm:pt modelId="{856B0753-9D95-45E9-893E-F65676B3CF70}" type="pres">
      <dgm:prSet presAssocID="{3EABA860-9B0B-4219-A0CF-B3E33F88A365}" presName="sibTrans" presStyleLbl="sibTrans2D1" presStyleIdx="1" presStyleCnt="6"/>
      <dgm:spPr/>
      <dgm:t>
        <a:bodyPr/>
        <a:lstStyle/>
        <a:p>
          <a:endParaRPr lang="en-US"/>
        </a:p>
      </dgm:t>
    </dgm:pt>
    <dgm:pt modelId="{4EDEB72E-EE94-451E-A201-6D46E2493E5C}" type="pres">
      <dgm:prSet presAssocID="{EF083D81-84D8-4E7C-ABC7-B8E40982F636}" presName="node" presStyleLbl="node1" presStyleIdx="2" presStyleCnt="6" custScaleX="124081">
        <dgm:presLayoutVars>
          <dgm:bulletEnabled val="1"/>
        </dgm:presLayoutVars>
      </dgm:prSet>
      <dgm:spPr/>
      <dgm:t>
        <a:bodyPr/>
        <a:lstStyle/>
        <a:p>
          <a:endParaRPr lang="en-US"/>
        </a:p>
      </dgm:t>
    </dgm:pt>
    <dgm:pt modelId="{03B66E4D-F42F-49F3-88B1-495940E26BCD}" type="pres">
      <dgm:prSet presAssocID="{EF083D81-84D8-4E7C-ABC7-B8E40982F636}" presName="dummy" presStyleCnt="0"/>
      <dgm:spPr/>
    </dgm:pt>
    <dgm:pt modelId="{5F8D5C53-5303-4AE4-9701-69E14CE45664}" type="pres">
      <dgm:prSet presAssocID="{2859A8F7-3769-4BE8-A9CB-C4FE330E9F86}" presName="sibTrans" presStyleLbl="sibTrans2D1" presStyleIdx="2" presStyleCnt="6"/>
      <dgm:spPr/>
      <dgm:t>
        <a:bodyPr/>
        <a:lstStyle/>
        <a:p>
          <a:endParaRPr lang="en-US"/>
        </a:p>
      </dgm:t>
    </dgm:pt>
    <dgm:pt modelId="{A2998C0D-FAE7-4C3B-9310-38E10848AC30}" type="pres">
      <dgm:prSet presAssocID="{8F6C982F-34E9-4C3C-8B84-B23B58008A6C}" presName="node" presStyleLbl="node1" presStyleIdx="3" presStyleCnt="6" custScaleX="118740">
        <dgm:presLayoutVars>
          <dgm:bulletEnabled val="1"/>
        </dgm:presLayoutVars>
      </dgm:prSet>
      <dgm:spPr/>
      <dgm:t>
        <a:bodyPr/>
        <a:lstStyle/>
        <a:p>
          <a:endParaRPr lang="en-US"/>
        </a:p>
      </dgm:t>
    </dgm:pt>
    <dgm:pt modelId="{A23AFD06-1924-467D-9B6E-736763CD5C85}" type="pres">
      <dgm:prSet presAssocID="{8F6C982F-34E9-4C3C-8B84-B23B58008A6C}" presName="dummy" presStyleCnt="0"/>
      <dgm:spPr/>
    </dgm:pt>
    <dgm:pt modelId="{69B5A94A-AFAB-4FE6-80DB-9A99AFF85BD9}" type="pres">
      <dgm:prSet presAssocID="{FC0A53C3-EDF5-4ACB-B10D-9FDDDE5AE5CC}" presName="sibTrans" presStyleLbl="sibTrans2D1" presStyleIdx="3" presStyleCnt="6"/>
      <dgm:spPr/>
      <dgm:t>
        <a:bodyPr/>
        <a:lstStyle/>
        <a:p>
          <a:endParaRPr lang="en-US"/>
        </a:p>
      </dgm:t>
    </dgm:pt>
    <dgm:pt modelId="{64A0CBAD-7F39-47E7-967C-CA5598040B16}" type="pres">
      <dgm:prSet presAssocID="{26E3C299-4213-47F1-AD43-08462EAC30CF}" presName="node" presStyleLbl="node1" presStyleIdx="4" presStyleCnt="6" custScaleX="124857">
        <dgm:presLayoutVars>
          <dgm:bulletEnabled val="1"/>
        </dgm:presLayoutVars>
      </dgm:prSet>
      <dgm:spPr/>
      <dgm:t>
        <a:bodyPr/>
        <a:lstStyle/>
        <a:p>
          <a:endParaRPr lang="en-US"/>
        </a:p>
      </dgm:t>
    </dgm:pt>
    <dgm:pt modelId="{838551D3-C834-417D-AEEA-5D6907F4C24B}" type="pres">
      <dgm:prSet presAssocID="{26E3C299-4213-47F1-AD43-08462EAC30CF}" presName="dummy" presStyleCnt="0"/>
      <dgm:spPr/>
    </dgm:pt>
    <dgm:pt modelId="{448B00B8-DE1A-486D-A71A-EB23D59AD7A4}" type="pres">
      <dgm:prSet presAssocID="{55791710-FE29-4D84-B0B7-E63FBBD2E240}" presName="sibTrans" presStyleLbl="sibTrans2D1" presStyleIdx="4" presStyleCnt="6"/>
      <dgm:spPr/>
      <dgm:t>
        <a:bodyPr/>
        <a:lstStyle/>
        <a:p>
          <a:endParaRPr lang="en-US"/>
        </a:p>
      </dgm:t>
    </dgm:pt>
    <dgm:pt modelId="{25A51A86-4EA2-4063-A927-8012D0B85B10}" type="pres">
      <dgm:prSet presAssocID="{9A6D5392-D251-4315-9F1C-912AE7E7A89F}" presName="node" presStyleLbl="node1" presStyleIdx="5" presStyleCnt="6" custScaleX="125245">
        <dgm:presLayoutVars>
          <dgm:bulletEnabled val="1"/>
        </dgm:presLayoutVars>
      </dgm:prSet>
      <dgm:spPr/>
      <dgm:t>
        <a:bodyPr/>
        <a:lstStyle/>
        <a:p>
          <a:endParaRPr lang="en-US"/>
        </a:p>
      </dgm:t>
    </dgm:pt>
    <dgm:pt modelId="{473719FA-542F-474C-A4E5-2063CF9608AD}" type="pres">
      <dgm:prSet presAssocID="{9A6D5392-D251-4315-9F1C-912AE7E7A89F}" presName="dummy" presStyleCnt="0"/>
      <dgm:spPr/>
    </dgm:pt>
    <dgm:pt modelId="{F9D64F8D-841A-42B0-97D8-947E2693AA76}" type="pres">
      <dgm:prSet presAssocID="{C35DC664-A21A-4738-B9DD-6194260FC342}" presName="sibTrans" presStyleLbl="sibTrans2D1" presStyleIdx="5" presStyleCnt="6"/>
      <dgm:spPr/>
      <dgm:t>
        <a:bodyPr/>
        <a:lstStyle/>
        <a:p>
          <a:endParaRPr lang="en-US"/>
        </a:p>
      </dgm:t>
    </dgm:pt>
  </dgm:ptLst>
  <dgm:cxnLst>
    <dgm:cxn modelId="{8CA172D6-16E4-468B-B8F5-899C2EE3C145}" srcId="{6B2C328D-6749-48CF-80D2-1053299BA00F}" destId="{26E3C299-4213-47F1-AD43-08462EAC30CF}" srcOrd="4" destOrd="0" parTransId="{28111F30-78D7-464B-A047-9BF260DDCECA}" sibTransId="{55791710-FE29-4D84-B0B7-E63FBBD2E240}"/>
    <dgm:cxn modelId="{F6C002DB-2C24-4F46-9746-26DBCAF69135}" type="presOf" srcId="{C35DC664-A21A-4738-B9DD-6194260FC342}" destId="{F9D64F8D-841A-42B0-97D8-947E2693AA76}" srcOrd="0" destOrd="0" presId="urn:microsoft.com/office/officeart/2005/8/layout/radial6"/>
    <dgm:cxn modelId="{DCAFB22C-DECD-4D59-8CE3-9094CD211DE4}" type="presOf" srcId="{26E3C299-4213-47F1-AD43-08462EAC30CF}" destId="{64A0CBAD-7F39-47E7-967C-CA5598040B16}" srcOrd="0" destOrd="0" presId="urn:microsoft.com/office/officeart/2005/8/layout/radial6"/>
    <dgm:cxn modelId="{C869976D-E612-4AAC-AAE2-2D13FBE3EA59}" type="presOf" srcId="{E0334D24-8570-442D-B292-17B85818321F}" destId="{38DEFD5C-F2AA-4B70-AC12-2C9466071376}" srcOrd="0" destOrd="0" presId="urn:microsoft.com/office/officeart/2005/8/layout/radial6"/>
    <dgm:cxn modelId="{5D097519-1D82-4CF4-B816-5C2BDB68FDD5}" type="presOf" srcId="{8F6C982F-34E9-4C3C-8B84-B23B58008A6C}" destId="{A2998C0D-FAE7-4C3B-9310-38E10848AC30}" srcOrd="0" destOrd="0" presId="urn:microsoft.com/office/officeart/2005/8/layout/radial6"/>
    <dgm:cxn modelId="{AF6FE367-ADCC-462F-B653-9CA607F2D6DB}" type="presOf" srcId="{3EABA860-9B0B-4219-A0CF-B3E33F88A365}" destId="{856B0753-9D95-45E9-893E-F65676B3CF70}" srcOrd="0" destOrd="0" presId="urn:microsoft.com/office/officeart/2005/8/layout/radial6"/>
    <dgm:cxn modelId="{4E392A72-5802-45A7-A6AC-86E18794299D}" type="presOf" srcId="{55791710-FE29-4D84-B0B7-E63FBBD2E240}" destId="{448B00B8-DE1A-486D-A71A-EB23D59AD7A4}" srcOrd="0" destOrd="0" presId="urn:microsoft.com/office/officeart/2005/8/layout/radial6"/>
    <dgm:cxn modelId="{89A2C31E-BD5A-4A2F-8FA3-87641A4F5D46}" srcId="{6B2C328D-6749-48CF-80D2-1053299BA00F}" destId="{9A6D5392-D251-4315-9F1C-912AE7E7A89F}" srcOrd="5" destOrd="0" parTransId="{96A18A54-5ABE-47D9-B926-88897819AB84}" sibTransId="{C35DC664-A21A-4738-B9DD-6194260FC342}"/>
    <dgm:cxn modelId="{91CC6B06-F0E3-4838-AB38-BD6A99EAE0CF}" srcId="{6B2C328D-6749-48CF-80D2-1053299BA00F}" destId="{6B9CAB83-854A-4AAE-9BC5-C6695B0572A8}" srcOrd="0" destOrd="0" parTransId="{D20960E4-ACD6-406A-B1C9-D8D562F219CD}" sibTransId="{E0334D24-8570-442D-B292-17B85818321F}"/>
    <dgm:cxn modelId="{05581BD0-0B83-4193-BF76-49A36951F052}" srcId="{6B2C328D-6749-48CF-80D2-1053299BA00F}" destId="{F69CA9EA-055D-4D60-9CF6-624C8C728B70}" srcOrd="1" destOrd="0" parTransId="{D0041167-B877-48B9-922A-518EE85E2F60}" sibTransId="{3EABA860-9B0B-4219-A0CF-B3E33F88A365}"/>
    <dgm:cxn modelId="{B9DFE297-3852-4618-9CEA-7796EAB229EB}" type="presOf" srcId="{9A6D5392-D251-4315-9F1C-912AE7E7A89F}" destId="{25A51A86-4EA2-4063-A927-8012D0B85B10}" srcOrd="0" destOrd="0" presId="urn:microsoft.com/office/officeart/2005/8/layout/radial6"/>
    <dgm:cxn modelId="{62B4637F-FEB9-47BF-AF7C-41511AA54404}" type="presOf" srcId="{F69CA9EA-055D-4D60-9CF6-624C8C728B70}" destId="{776A147C-7EDA-4176-BCDC-894C633779B0}" srcOrd="0" destOrd="0" presId="urn:microsoft.com/office/officeart/2005/8/layout/radial6"/>
    <dgm:cxn modelId="{38B7BC57-711F-45D8-AE6C-541D9380B32F}" type="presOf" srcId="{FC0A53C3-EDF5-4ACB-B10D-9FDDDE5AE5CC}" destId="{69B5A94A-AFAB-4FE6-80DB-9A99AFF85BD9}" srcOrd="0" destOrd="0" presId="urn:microsoft.com/office/officeart/2005/8/layout/radial6"/>
    <dgm:cxn modelId="{A6DF915C-0A5F-484F-874E-7DB9EC33A2B0}" type="presOf" srcId="{EF083D81-84D8-4E7C-ABC7-B8E40982F636}" destId="{4EDEB72E-EE94-451E-A201-6D46E2493E5C}" srcOrd="0" destOrd="0" presId="urn:microsoft.com/office/officeart/2005/8/layout/radial6"/>
    <dgm:cxn modelId="{3AF7AEC3-131C-4899-8FAF-A09FF344B340}" srcId="{6B2C328D-6749-48CF-80D2-1053299BA00F}" destId="{EF083D81-84D8-4E7C-ABC7-B8E40982F636}" srcOrd="2" destOrd="0" parTransId="{F933743D-1EEE-4467-9810-423D6CF0F152}" sibTransId="{2859A8F7-3769-4BE8-A9CB-C4FE330E9F86}"/>
    <dgm:cxn modelId="{87ED6F9F-BE4B-43BD-9A8C-8E0FE07D4F45}" type="presOf" srcId="{6B9CAB83-854A-4AAE-9BC5-C6695B0572A8}" destId="{F7B2CB6D-5DB9-450F-8FB9-0E9A63ADC50E}" srcOrd="0" destOrd="0" presId="urn:microsoft.com/office/officeart/2005/8/layout/radial6"/>
    <dgm:cxn modelId="{DA3BA871-5661-42D2-AFAD-3C828BC5A334}" type="presOf" srcId="{2859A8F7-3769-4BE8-A9CB-C4FE330E9F86}" destId="{5F8D5C53-5303-4AE4-9701-69E14CE45664}" srcOrd="0" destOrd="0" presId="urn:microsoft.com/office/officeart/2005/8/layout/radial6"/>
    <dgm:cxn modelId="{62B25E11-12D3-4585-93DE-82D16D7B3D25}" type="presOf" srcId="{065EACA7-2382-4661-9652-5CCFB623C615}" destId="{0A03B30F-FA86-4F6F-9CF0-BFE812428B33}" srcOrd="0" destOrd="0" presId="urn:microsoft.com/office/officeart/2005/8/layout/radial6"/>
    <dgm:cxn modelId="{F43BFABB-79A5-4118-9A21-2911F0EFF71F}" srcId="{6B2C328D-6749-48CF-80D2-1053299BA00F}" destId="{8F6C982F-34E9-4C3C-8B84-B23B58008A6C}" srcOrd="3" destOrd="0" parTransId="{B1330364-DC24-42F6-AFD0-0593B02E0709}" sibTransId="{FC0A53C3-EDF5-4ACB-B10D-9FDDDE5AE5CC}"/>
    <dgm:cxn modelId="{E6A9686D-02C9-44A8-BC08-AC9A6C4240FE}" srcId="{065EACA7-2382-4661-9652-5CCFB623C615}" destId="{6B2C328D-6749-48CF-80D2-1053299BA00F}" srcOrd="0" destOrd="0" parTransId="{C1551A13-6791-4A2D-AB40-6B5165512DF3}" sibTransId="{CC0932FF-D41B-41D4-9F9E-07F32052C281}"/>
    <dgm:cxn modelId="{72D266A1-36D5-47C3-AA45-93641CB5C045}" type="presOf" srcId="{6B2C328D-6749-48CF-80D2-1053299BA00F}" destId="{136F1B6F-7569-411F-899E-4CC099C63A35}" srcOrd="0" destOrd="0" presId="urn:microsoft.com/office/officeart/2005/8/layout/radial6"/>
    <dgm:cxn modelId="{D6CDDF36-FEC5-4437-8C0D-CD0826C44CF1}" type="presParOf" srcId="{0A03B30F-FA86-4F6F-9CF0-BFE812428B33}" destId="{136F1B6F-7569-411F-899E-4CC099C63A35}" srcOrd="0" destOrd="0" presId="urn:microsoft.com/office/officeart/2005/8/layout/radial6"/>
    <dgm:cxn modelId="{437CFA3A-332D-45B6-9469-32481261A770}" type="presParOf" srcId="{0A03B30F-FA86-4F6F-9CF0-BFE812428B33}" destId="{F7B2CB6D-5DB9-450F-8FB9-0E9A63ADC50E}" srcOrd="1" destOrd="0" presId="urn:microsoft.com/office/officeart/2005/8/layout/radial6"/>
    <dgm:cxn modelId="{8884E23D-1E4D-4568-AFD6-FF59EE608CD8}" type="presParOf" srcId="{0A03B30F-FA86-4F6F-9CF0-BFE812428B33}" destId="{6830A306-D969-4483-AAD7-10AE646C0305}" srcOrd="2" destOrd="0" presId="urn:microsoft.com/office/officeart/2005/8/layout/radial6"/>
    <dgm:cxn modelId="{2AE7CB70-93C7-4173-8D7B-7D66454B98EA}" type="presParOf" srcId="{0A03B30F-FA86-4F6F-9CF0-BFE812428B33}" destId="{38DEFD5C-F2AA-4B70-AC12-2C9466071376}" srcOrd="3" destOrd="0" presId="urn:microsoft.com/office/officeart/2005/8/layout/radial6"/>
    <dgm:cxn modelId="{B79C054A-2518-4C40-939B-D8D70077BF71}" type="presParOf" srcId="{0A03B30F-FA86-4F6F-9CF0-BFE812428B33}" destId="{776A147C-7EDA-4176-BCDC-894C633779B0}" srcOrd="4" destOrd="0" presId="urn:microsoft.com/office/officeart/2005/8/layout/radial6"/>
    <dgm:cxn modelId="{7C6F7CF1-E6BA-431F-ADF2-69041D5E5A6A}" type="presParOf" srcId="{0A03B30F-FA86-4F6F-9CF0-BFE812428B33}" destId="{5BDCA910-FEBE-4608-8173-140D54E29F1F}" srcOrd="5" destOrd="0" presId="urn:microsoft.com/office/officeart/2005/8/layout/radial6"/>
    <dgm:cxn modelId="{C783EF05-36A2-4A62-BC70-94518EB3514B}" type="presParOf" srcId="{0A03B30F-FA86-4F6F-9CF0-BFE812428B33}" destId="{856B0753-9D95-45E9-893E-F65676B3CF70}" srcOrd="6" destOrd="0" presId="urn:microsoft.com/office/officeart/2005/8/layout/radial6"/>
    <dgm:cxn modelId="{E221D07A-1626-4FC0-AD60-4EACEB79EA3C}" type="presParOf" srcId="{0A03B30F-FA86-4F6F-9CF0-BFE812428B33}" destId="{4EDEB72E-EE94-451E-A201-6D46E2493E5C}" srcOrd="7" destOrd="0" presId="urn:microsoft.com/office/officeart/2005/8/layout/radial6"/>
    <dgm:cxn modelId="{4F5B93FB-89A3-48C3-9E02-8C77DA89C952}" type="presParOf" srcId="{0A03B30F-FA86-4F6F-9CF0-BFE812428B33}" destId="{03B66E4D-F42F-49F3-88B1-495940E26BCD}" srcOrd="8" destOrd="0" presId="urn:microsoft.com/office/officeart/2005/8/layout/radial6"/>
    <dgm:cxn modelId="{5DBC6363-FCB1-4B37-A0A6-072F821E4D53}" type="presParOf" srcId="{0A03B30F-FA86-4F6F-9CF0-BFE812428B33}" destId="{5F8D5C53-5303-4AE4-9701-69E14CE45664}" srcOrd="9" destOrd="0" presId="urn:microsoft.com/office/officeart/2005/8/layout/radial6"/>
    <dgm:cxn modelId="{AF1250FB-743B-4A89-8646-B548A66909D5}" type="presParOf" srcId="{0A03B30F-FA86-4F6F-9CF0-BFE812428B33}" destId="{A2998C0D-FAE7-4C3B-9310-38E10848AC30}" srcOrd="10" destOrd="0" presId="urn:microsoft.com/office/officeart/2005/8/layout/radial6"/>
    <dgm:cxn modelId="{40D0586B-4F0A-4350-B4E3-455354018853}" type="presParOf" srcId="{0A03B30F-FA86-4F6F-9CF0-BFE812428B33}" destId="{A23AFD06-1924-467D-9B6E-736763CD5C85}" srcOrd="11" destOrd="0" presId="urn:microsoft.com/office/officeart/2005/8/layout/radial6"/>
    <dgm:cxn modelId="{3693040B-9942-42EA-9BB0-051644590990}" type="presParOf" srcId="{0A03B30F-FA86-4F6F-9CF0-BFE812428B33}" destId="{69B5A94A-AFAB-4FE6-80DB-9A99AFF85BD9}" srcOrd="12" destOrd="0" presId="urn:microsoft.com/office/officeart/2005/8/layout/radial6"/>
    <dgm:cxn modelId="{1D647B08-6431-4A72-99C2-D0C03B0B5673}" type="presParOf" srcId="{0A03B30F-FA86-4F6F-9CF0-BFE812428B33}" destId="{64A0CBAD-7F39-47E7-967C-CA5598040B16}" srcOrd="13" destOrd="0" presId="urn:microsoft.com/office/officeart/2005/8/layout/radial6"/>
    <dgm:cxn modelId="{2C65479D-AB86-4BF9-87BB-A4F96305D85C}" type="presParOf" srcId="{0A03B30F-FA86-4F6F-9CF0-BFE812428B33}" destId="{838551D3-C834-417D-AEEA-5D6907F4C24B}" srcOrd="14" destOrd="0" presId="urn:microsoft.com/office/officeart/2005/8/layout/radial6"/>
    <dgm:cxn modelId="{02EDC253-2CDB-4466-A723-C09DEC9C9A63}" type="presParOf" srcId="{0A03B30F-FA86-4F6F-9CF0-BFE812428B33}" destId="{448B00B8-DE1A-486D-A71A-EB23D59AD7A4}" srcOrd="15" destOrd="0" presId="urn:microsoft.com/office/officeart/2005/8/layout/radial6"/>
    <dgm:cxn modelId="{467D217E-5E93-4D54-B3B4-9D6837043471}" type="presParOf" srcId="{0A03B30F-FA86-4F6F-9CF0-BFE812428B33}" destId="{25A51A86-4EA2-4063-A927-8012D0B85B10}" srcOrd="16" destOrd="0" presId="urn:microsoft.com/office/officeart/2005/8/layout/radial6"/>
    <dgm:cxn modelId="{E643BA36-B8CA-4CB0-9881-36522DAB1C37}" type="presParOf" srcId="{0A03B30F-FA86-4F6F-9CF0-BFE812428B33}" destId="{473719FA-542F-474C-A4E5-2063CF9608AD}" srcOrd="17" destOrd="0" presId="urn:microsoft.com/office/officeart/2005/8/layout/radial6"/>
    <dgm:cxn modelId="{536E0F1B-147C-459B-946A-5F88E2E25142}" type="presParOf" srcId="{0A03B30F-FA86-4F6F-9CF0-BFE812428B33}" destId="{F9D64F8D-841A-42B0-97D8-947E2693AA76}"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6458B-AA9A-461F-A925-534C4CB3294A}">
      <dsp:nvSpPr>
        <dsp:cNvPr id="0" name=""/>
        <dsp:cNvSpPr/>
      </dsp:nvSpPr>
      <dsp:spPr>
        <a:xfrm rot="5400000">
          <a:off x="5909236" y="-2665629"/>
          <a:ext cx="1365170" cy="6697472"/>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2400" kern="1200" dirty="0" smtClean="0">
              <a:latin typeface="Palatino Linotype" pitchFamily="18" charset="0"/>
            </a:rPr>
            <a:t>Respond to technical assistance needs of MOHFW and States </a:t>
          </a:r>
          <a:endParaRPr lang="en-US" sz="2400" kern="1200" dirty="0">
            <a:latin typeface="Palatino Linotype" pitchFamily="18" charset="0"/>
          </a:endParaRPr>
        </a:p>
      </dsp:txBody>
      <dsp:txXfrm rot="-5400000">
        <a:off x="3243085" y="67164"/>
        <a:ext cx="6630830" cy="1231886"/>
      </dsp:txXfrm>
    </dsp:sp>
    <dsp:sp modelId="{2768DB50-24BF-45C3-BA11-D3A8EF7E7D7E}">
      <dsp:nvSpPr>
        <dsp:cNvPr id="0" name=""/>
        <dsp:cNvSpPr/>
      </dsp:nvSpPr>
      <dsp:spPr>
        <a:xfrm>
          <a:off x="508005" y="46006"/>
          <a:ext cx="2735080" cy="1274199"/>
        </a:xfrm>
        <a:prstGeom prst="roundRect">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Palatino Linotype" pitchFamily="18" charset="0"/>
            </a:rPr>
            <a:t>1</a:t>
          </a:r>
          <a:endParaRPr lang="en-US" sz="3200" kern="1200" dirty="0">
            <a:latin typeface="Palatino Linotype" pitchFamily="18" charset="0"/>
          </a:endParaRPr>
        </a:p>
      </dsp:txBody>
      <dsp:txXfrm>
        <a:off x="570206" y="108207"/>
        <a:ext cx="2610678" cy="1149797"/>
      </dsp:txXfrm>
    </dsp:sp>
    <dsp:sp modelId="{E2018A20-8EE0-4910-B67A-E94CC93E5398}">
      <dsp:nvSpPr>
        <dsp:cNvPr id="0" name=""/>
        <dsp:cNvSpPr/>
      </dsp:nvSpPr>
      <dsp:spPr>
        <a:xfrm rot="5400000">
          <a:off x="5925473" y="-1215136"/>
          <a:ext cx="1365170" cy="6697472"/>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Palatino Linotype" pitchFamily="18" charset="0"/>
            </a:rPr>
            <a:t>Inputs to Policy, Strategy &amp; Plan Development</a:t>
          </a:r>
          <a:endParaRPr lang="en-US" sz="2400" kern="1200" dirty="0">
            <a:latin typeface="Palatino Linotype" pitchFamily="18" charset="0"/>
          </a:endParaRPr>
        </a:p>
      </dsp:txBody>
      <dsp:txXfrm rot="-5400000">
        <a:off x="3259322" y="1517657"/>
        <a:ext cx="6630830" cy="1231886"/>
      </dsp:txXfrm>
    </dsp:sp>
    <dsp:sp modelId="{F6811675-A398-459A-A0F9-87B5D155339E}">
      <dsp:nvSpPr>
        <dsp:cNvPr id="0" name=""/>
        <dsp:cNvSpPr/>
      </dsp:nvSpPr>
      <dsp:spPr>
        <a:xfrm>
          <a:off x="508005" y="1514170"/>
          <a:ext cx="2751317" cy="1238858"/>
        </a:xfrm>
        <a:prstGeom prst="roundRect">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Palatino Linotype" pitchFamily="18" charset="0"/>
            </a:rPr>
            <a:t>2</a:t>
          </a:r>
          <a:endParaRPr lang="en-US" sz="3200" kern="1200" dirty="0">
            <a:latin typeface="Palatino Linotype" pitchFamily="18" charset="0"/>
          </a:endParaRPr>
        </a:p>
      </dsp:txBody>
      <dsp:txXfrm>
        <a:off x="568481" y="1574646"/>
        <a:ext cx="2630365" cy="1117906"/>
      </dsp:txXfrm>
    </dsp:sp>
    <dsp:sp modelId="{56F30DB4-4D2A-4FF7-AB75-B52AC93EB055}">
      <dsp:nvSpPr>
        <dsp:cNvPr id="0" name=""/>
        <dsp:cNvSpPr/>
      </dsp:nvSpPr>
      <dsp:spPr>
        <a:xfrm rot="5400000">
          <a:off x="5909236" y="235357"/>
          <a:ext cx="1365170" cy="6697472"/>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Palatino Linotype" pitchFamily="18" charset="0"/>
            </a:rPr>
            <a:t>Coordinate  technical assistance to </a:t>
          </a:r>
          <a:r>
            <a:rPr lang="en-US" sz="2400" kern="1200" dirty="0" err="1" smtClean="0">
              <a:latin typeface="Palatino Linotype" pitchFamily="18" charset="0"/>
            </a:rPr>
            <a:t>MoHFW</a:t>
          </a:r>
          <a:r>
            <a:rPr lang="en-US" sz="2400" kern="1200" dirty="0" smtClean="0">
              <a:latin typeface="Palatino Linotype" pitchFamily="18" charset="0"/>
            </a:rPr>
            <a:t> and States</a:t>
          </a:r>
          <a:endParaRPr lang="en-US" sz="2400" kern="1200" dirty="0">
            <a:latin typeface="Palatino Linotype" pitchFamily="18" charset="0"/>
          </a:endParaRPr>
        </a:p>
      </dsp:txBody>
      <dsp:txXfrm rot="-5400000">
        <a:off x="3243085" y="2968150"/>
        <a:ext cx="6630830" cy="1231886"/>
      </dsp:txXfrm>
    </dsp:sp>
    <dsp:sp modelId="{00872264-6F7C-4FC0-B00B-EDE733D83A76}">
      <dsp:nvSpPr>
        <dsp:cNvPr id="0" name=""/>
        <dsp:cNvSpPr/>
      </dsp:nvSpPr>
      <dsp:spPr>
        <a:xfrm>
          <a:off x="508005" y="2969809"/>
          <a:ext cx="2735080" cy="1228568"/>
        </a:xfrm>
        <a:prstGeom prst="roundRect">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Palatino Linotype" pitchFamily="18" charset="0"/>
            </a:rPr>
            <a:t>3</a:t>
          </a:r>
          <a:endParaRPr lang="en-US" sz="3200" kern="1200" dirty="0">
            <a:latin typeface="Palatino Linotype" pitchFamily="18" charset="0"/>
          </a:endParaRPr>
        </a:p>
      </dsp:txBody>
      <dsp:txXfrm>
        <a:off x="567979" y="3029783"/>
        <a:ext cx="2615132" cy="1108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E140D-0AC2-4559-BE85-B6AB8AF66209}">
      <dsp:nvSpPr>
        <dsp:cNvPr id="0" name=""/>
        <dsp:cNvSpPr/>
      </dsp:nvSpPr>
      <dsp:spPr>
        <a:xfrm>
          <a:off x="4397050" y="1594737"/>
          <a:ext cx="1628461" cy="1592280"/>
        </a:xfrm>
        <a:prstGeom prst="ellips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latin typeface="Palatino Linotype" pitchFamily="18" charset="0"/>
            </a:rPr>
            <a:t>Admin, HR &amp; Accounts</a:t>
          </a:r>
          <a:endParaRPr lang="en-US" sz="1400" kern="1200" dirty="0"/>
        </a:p>
      </dsp:txBody>
      <dsp:txXfrm>
        <a:off x="4635533" y="1827921"/>
        <a:ext cx="1151495" cy="1125912"/>
      </dsp:txXfrm>
    </dsp:sp>
    <dsp:sp modelId="{1FC59D65-0BA5-4789-8640-7FB61F216633}">
      <dsp:nvSpPr>
        <dsp:cNvPr id="0" name=""/>
        <dsp:cNvSpPr/>
      </dsp:nvSpPr>
      <dsp:spPr>
        <a:xfrm rot="16200000">
          <a:off x="4839255" y="1214143"/>
          <a:ext cx="744050" cy="17135"/>
        </a:xfrm>
        <a:custGeom>
          <a:avLst/>
          <a:gdLst/>
          <a:ahLst/>
          <a:cxnLst/>
          <a:rect l="0" t="0" r="0" b="0"/>
          <a:pathLst>
            <a:path>
              <a:moveTo>
                <a:pt x="0" y="8567"/>
              </a:moveTo>
              <a:lnTo>
                <a:pt x="744050" y="8567"/>
              </a:lnTo>
            </a:path>
          </a:pathLst>
        </a:custGeom>
        <a:noFill/>
        <a:ln w="381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5192679" y="1204110"/>
        <a:ext cx="37202" cy="37202"/>
      </dsp:txXfrm>
    </dsp:sp>
    <dsp:sp modelId="{67E6211C-DC23-4C3F-9B86-78FB0A7ED850}">
      <dsp:nvSpPr>
        <dsp:cNvPr id="0" name=""/>
        <dsp:cNvSpPr/>
      </dsp:nvSpPr>
      <dsp:spPr>
        <a:xfrm>
          <a:off x="4596195" y="190877"/>
          <a:ext cx="1230170" cy="659808"/>
        </a:xfrm>
        <a:prstGeom prst="round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dirty="0" smtClean="0">
              <a:latin typeface="Palatino Linotype" pitchFamily="18" charset="0"/>
            </a:rPr>
            <a:t>Public Health Planning</a:t>
          </a:r>
          <a:endParaRPr lang="en-IN" sz="1200" b="1" kern="1200" dirty="0" smtClean="0">
            <a:latin typeface="Palatino Linotype" pitchFamily="18" charset="0"/>
          </a:endParaRPr>
        </a:p>
      </dsp:txBody>
      <dsp:txXfrm>
        <a:off x="4628404" y="223086"/>
        <a:ext cx="1165752" cy="595390"/>
      </dsp:txXfrm>
    </dsp:sp>
    <dsp:sp modelId="{EFA0CEFC-2B70-400A-98FC-DD133DEF4693}">
      <dsp:nvSpPr>
        <dsp:cNvPr id="0" name=""/>
        <dsp:cNvSpPr/>
      </dsp:nvSpPr>
      <dsp:spPr>
        <a:xfrm rot="18839544">
          <a:off x="5665274" y="1556212"/>
          <a:ext cx="687094" cy="17135"/>
        </a:xfrm>
        <a:custGeom>
          <a:avLst/>
          <a:gdLst/>
          <a:ahLst/>
          <a:cxnLst/>
          <a:rect l="0" t="0" r="0" b="0"/>
          <a:pathLst>
            <a:path>
              <a:moveTo>
                <a:pt x="0" y="8567"/>
              </a:moveTo>
              <a:lnTo>
                <a:pt x="687094" y="8567"/>
              </a:lnTo>
            </a:path>
          </a:pathLst>
        </a:custGeom>
        <a:noFill/>
        <a:ln w="381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5991644" y="1547603"/>
        <a:ext cx="34354" cy="34354"/>
      </dsp:txXfrm>
    </dsp:sp>
    <dsp:sp modelId="{1276DA07-48EA-4C40-8D3F-A3E6274CC161}">
      <dsp:nvSpPr>
        <dsp:cNvPr id="0" name=""/>
        <dsp:cNvSpPr/>
      </dsp:nvSpPr>
      <dsp:spPr>
        <a:xfrm>
          <a:off x="5759034" y="852599"/>
          <a:ext cx="1414459" cy="476718"/>
        </a:xfrm>
        <a:prstGeom prst="round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200" b="1" kern="1200" dirty="0" smtClean="0">
            <a:latin typeface="Palatino Linotype"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dirty="0" smtClean="0">
              <a:latin typeface="Palatino Linotype" pitchFamily="18" charset="0"/>
            </a:rPr>
            <a:t>Community Processes</a:t>
          </a:r>
          <a:endParaRPr lang="en-US" sz="1200" kern="1200" dirty="0" smtClean="0"/>
        </a:p>
        <a:p>
          <a:pPr lvl="0" algn="ctr">
            <a:spcBef>
              <a:spcPct val="0"/>
            </a:spcBef>
          </a:pPr>
          <a:endParaRPr lang="en-IN" sz="1200" b="1" kern="1200" dirty="0">
            <a:latin typeface="Palatino Linotype" pitchFamily="18" charset="0"/>
          </a:endParaRPr>
        </a:p>
      </dsp:txBody>
      <dsp:txXfrm>
        <a:off x="5782305" y="875870"/>
        <a:ext cx="1367917" cy="430176"/>
      </dsp:txXfrm>
    </dsp:sp>
    <dsp:sp modelId="{5CC5E9C2-7828-4B65-9673-C24F4E5201B2}">
      <dsp:nvSpPr>
        <dsp:cNvPr id="0" name=""/>
        <dsp:cNvSpPr/>
      </dsp:nvSpPr>
      <dsp:spPr>
        <a:xfrm rot="21120780">
          <a:off x="6015574" y="2245132"/>
          <a:ext cx="346767" cy="17135"/>
        </a:xfrm>
        <a:custGeom>
          <a:avLst/>
          <a:gdLst/>
          <a:ahLst/>
          <a:cxnLst/>
          <a:rect l="0" t="0" r="0" b="0"/>
          <a:pathLst>
            <a:path>
              <a:moveTo>
                <a:pt x="0" y="8567"/>
              </a:moveTo>
              <a:lnTo>
                <a:pt x="346767" y="8567"/>
              </a:lnTo>
            </a:path>
          </a:pathLst>
        </a:custGeom>
        <a:noFill/>
        <a:ln w="381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6180288" y="2245030"/>
        <a:ext cx="17338" cy="17338"/>
      </dsp:txXfrm>
    </dsp:sp>
    <dsp:sp modelId="{DE61121C-4313-40E9-B0E1-A207281E6EA4}">
      <dsp:nvSpPr>
        <dsp:cNvPr id="0" name=""/>
        <dsp:cNvSpPr/>
      </dsp:nvSpPr>
      <dsp:spPr>
        <a:xfrm>
          <a:off x="6305751" y="1874307"/>
          <a:ext cx="1494410" cy="516330"/>
        </a:xfrm>
        <a:prstGeom prst="round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latin typeface="Palatino Linotype" pitchFamily="18" charset="0"/>
            </a:rPr>
            <a:t>Human Resources for Health</a:t>
          </a:r>
        </a:p>
      </dsp:txBody>
      <dsp:txXfrm>
        <a:off x="6330956" y="1899512"/>
        <a:ext cx="1444000" cy="465920"/>
      </dsp:txXfrm>
    </dsp:sp>
    <dsp:sp modelId="{EA910717-16EA-448D-8961-DE6E3663B606}">
      <dsp:nvSpPr>
        <dsp:cNvPr id="0" name=""/>
        <dsp:cNvSpPr/>
      </dsp:nvSpPr>
      <dsp:spPr>
        <a:xfrm rot="1800000">
          <a:off x="5870605" y="2943119"/>
          <a:ext cx="624054" cy="17135"/>
        </a:xfrm>
        <a:custGeom>
          <a:avLst/>
          <a:gdLst/>
          <a:ahLst/>
          <a:cxnLst/>
          <a:rect l="0" t="0" r="0" b="0"/>
          <a:pathLst>
            <a:path>
              <a:moveTo>
                <a:pt x="0" y="8567"/>
              </a:moveTo>
              <a:lnTo>
                <a:pt x="624054" y="8567"/>
              </a:lnTo>
            </a:path>
          </a:pathLst>
        </a:custGeom>
        <a:noFill/>
        <a:ln w="381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6167030" y="2936085"/>
        <a:ext cx="31202" cy="31202"/>
      </dsp:txXfrm>
    </dsp:sp>
    <dsp:sp modelId="{ADD8ADEA-B023-4BF6-ADBC-F8C2B5EBC604}">
      <dsp:nvSpPr>
        <dsp:cNvPr id="0" name=""/>
        <dsp:cNvSpPr/>
      </dsp:nvSpPr>
      <dsp:spPr>
        <a:xfrm>
          <a:off x="6126859" y="3067253"/>
          <a:ext cx="1407942" cy="517343"/>
        </a:xfrm>
        <a:prstGeom prst="round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latin typeface="Palatino Linotype" pitchFamily="18" charset="0"/>
            </a:rPr>
            <a:t>PH Administration</a:t>
          </a:r>
          <a:endParaRPr lang="en-IN" sz="1200" b="1" kern="1200" dirty="0">
            <a:latin typeface="Palatino Linotype" pitchFamily="18" charset="0"/>
          </a:endParaRPr>
        </a:p>
      </dsp:txBody>
      <dsp:txXfrm>
        <a:off x="6152114" y="3092508"/>
        <a:ext cx="1357432" cy="466833"/>
      </dsp:txXfrm>
    </dsp:sp>
    <dsp:sp modelId="{ECA9E0DC-E48D-4310-A6F1-DC2822A6EF99}">
      <dsp:nvSpPr>
        <dsp:cNvPr id="0" name=""/>
        <dsp:cNvSpPr/>
      </dsp:nvSpPr>
      <dsp:spPr>
        <a:xfrm rot="4029012">
          <a:off x="5283163" y="3477426"/>
          <a:ext cx="779165" cy="17135"/>
        </a:xfrm>
        <a:custGeom>
          <a:avLst/>
          <a:gdLst/>
          <a:ahLst/>
          <a:cxnLst/>
          <a:rect l="0" t="0" r="0" b="0"/>
          <a:pathLst>
            <a:path>
              <a:moveTo>
                <a:pt x="0" y="8567"/>
              </a:moveTo>
              <a:lnTo>
                <a:pt x="779165" y="8567"/>
              </a:lnTo>
            </a:path>
          </a:pathLst>
        </a:custGeom>
        <a:noFill/>
        <a:ln w="381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5653267" y="3466515"/>
        <a:ext cx="38958" cy="38958"/>
      </dsp:txXfrm>
    </dsp:sp>
    <dsp:sp modelId="{A0D47CD8-9DFF-41AC-86D2-F0ECD748E527}">
      <dsp:nvSpPr>
        <dsp:cNvPr id="0" name=""/>
        <dsp:cNvSpPr/>
      </dsp:nvSpPr>
      <dsp:spPr>
        <a:xfrm>
          <a:off x="5297440" y="3839055"/>
          <a:ext cx="1308686" cy="618260"/>
        </a:xfrm>
        <a:prstGeom prst="round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IN" sz="1200" b="1" kern="1200" dirty="0" smtClean="0">
              <a:latin typeface="Palatino Linotype" pitchFamily="18" charset="0"/>
            </a:rPr>
            <a:t>Healthcare Financing</a:t>
          </a:r>
        </a:p>
      </dsp:txBody>
      <dsp:txXfrm>
        <a:off x="5327621" y="3869236"/>
        <a:ext cx="1248324" cy="557898"/>
      </dsp:txXfrm>
    </dsp:sp>
    <dsp:sp modelId="{F82D6E08-A852-4BBD-AC15-A8F5C493A834}">
      <dsp:nvSpPr>
        <dsp:cNvPr id="0" name=""/>
        <dsp:cNvSpPr/>
      </dsp:nvSpPr>
      <dsp:spPr>
        <a:xfrm rot="6766344">
          <a:off x="4363112" y="3477107"/>
          <a:ext cx="777156" cy="17135"/>
        </a:xfrm>
        <a:custGeom>
          <a:avLst/>
          <a:gdLst/>
          <a:ahLst/>
          <a:cxnLst/>
          <a:rect l="0" t="0" r="0" b="0"/>
          <a:pathLst>
            <a:path>
              <a:moveTo>
                <a:pt x="0" y="8567"/>
              </a:moveTo>
              <a:lnTo>
                <a:pt x="777156" y="8567"/>
              </a:lnTo>
            </a:path>
          </a:pathLst>
        </a:custGeom>
        <a:noFill/>
        <a:ln w="381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4732261" y="3466246"/>
        <a:ext cx="38857" cy="38857"/>
      </dsp:txXfrm>
    </dsp:sp>
    <dsp:sp modelId="{F555D2FB-619E-4D87-99AD-A4A01B2B7AFB}">
      <dsp:nvSpPr>
        <dsp:cNvPr id="0" name=""/>
        <dsp:cNvSpPr/>
      </dsp:nvSpPr>
      <dsp:spPr>
        <a:xfrm>
          <a:off x="3752845" y="3839071"/>
          <a:ext cx="1441440" cy="618260"/>
        </a:xfrm>
        <a:prstGeom prst="round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IN" sz="1200" b="1" kern="1200" dirty="0" smtClean="0">
              <a:latin typeface="Palatino Linotype" pitchFamily="18" charset="0"/>
            </a:rPr>
            <a:t>Healthcare Technologies </a:t>
          </a:r>
          <a:endParaRPr lang="en-IN" sz="1200" b="1" kern="1200" dirty="0">
            <a:latin typeface="Palatino Linotype" pitchFamily="18" charset="0"/>
          </a:endParaRPr>
        </a:p>
      </dsp:txBody>
      <dsp:txXfrm>
        <a:off x="3783026" y="3869252"/>
        <a:ext cx="1381078" cy="557898"/>
      </dsp:txXfrm>
    </dsp:sp>
    <dsp:sp modelId="{86CB2EFB-813D-4861-94F9-3AA8A8B67E35}">
      <dsp:nvSpPr>
        <dsp:cNvPr id="0" name=""/>
        <dsp:cNvSpPr/>
      </dsp:nvSpPr>
      <dsp:spPr>
        <a:xfrm rot="9073356">
          <a:off x="4006555" y="2899161"/>
          <a:ext cx="527392" cy="17135"/>
        </a:xfrm>
        <a:custGeom>
          <a:avLst/>
          <a:gdLst/>
          <a:ahLst/>
          <a:cxnLst/>
          <a:rect l="0" t="0" r="0" b="0"/>
          <a:pathLst>
            <a:path>
              <a:moveTo>
                <a:pt x="0" y="8567"/>
              </a:moveTo>
              <a:lnTo>
                <a:pt x="527392" y="8567"/>
              </a:lnTo>
            </a:path>
          </a:pathLst>
        </a:custGeom>
        <a:noFill/>
        <a:ln w="381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4257067" y="2894544"/>
        <a:ext cx="26369" cy="26369"/>
      </dsp:txXfrm>
    </dsp:sp>
    <dsp:sp modelId="{5840C34C-568B-45C8-AD4C-947EB77CB1DB}">
      <dsp:nvSpPr>
        <dsp:cNvPr id="0" name=""/>
        <dsp:cNvSpPr/>
      </dsp:nvSpPr>
      <dsp:spPr>
        <a:xfrm>
          <a:off x="2658243" y="2987186"/>
          <a:ext cx="1803452" cy="621317"/>
        </a:xfrm>
        <a:prstGeom prst="round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latin typeface="Palatino Linotype" pitchFamily="18" charset="0"/>
            </a:rPr>
            <a:t>Quality Improvement</a:t>
          </a:r>
        </a:p>
      </dsp:txBody>
      <dsp:txXfrm>
        <a:off x="2688573" y="3017516"/>
        <a:ext cx="1742792" cy="560657"/>
      </dsp:txXfrm>
    </dsp:sp>
    <dsp:sp modelId="{75482049-419D-4944-A1B3-5F6EC683D47F}">
      <dsp:nvSpPr>
        <dsp:cNvPr id="0" name=""/>
        <dsp:cNvSpPr/>
      </dsp:nvSpPr>
      <dsp:spPr>
        <a:xfrm rot="11400000">
          <a:off x="4108715" y="2214660"/>
          <a:ext cx="303565" cy="17135"/>
        </a:xfrm>
        <a:custGeom>
          <a:avLst/>
          <a:gdLst/>
          <a:ahLst/>
          <a:cxnLst/>
          <a:rect l="0" t="0" r="0" b="0"/>
          <a:pathLst>
            <a:path>
              <a:moveTo>
                <a:pt x="0" y="8567"/>
              </a:moveTo>
              <a:lnTo>
                <a:pt x="303565" y="8567"/>
              </a:lnTo>
            </a:path>
          </a:pathLst>
        </a:custGeom>
        <a:noFill/>
        <a:ln w="381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4252909" y="2215639"/>
        <a:ext cx="15178" cy="15178"/>
      </dsp:txXfrm>
    </dsp:sp>
    <dsp:sp modelId="{367E62D5-2777-4BD7-8910-54B3B5E0D51C}">
      <dsp:nvSpPr>
        <dsp:cNvPr id="0" name=""/>
        <dsp:cNvSpPr/>
      </dsp:nvSpPr>
      <dsp:spPr>
        <a:xfrm>
          <a:off x="2524929" y="1793254"/>
          <a:ext cx="1689334" cy="545769"/>
        </a:xfrm>
        <a:prstGeom prst="round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latin typeface="Palatino Linotype" pitchFamily="18" charset="0"/>
            </a:rPr>
            <a:t>Health Informatics</a:t>
          </a:r>
          <a:endParaRPr lang="en-IN" sz="1200" b="1" kern="1200" dirty="0">
            <a:latin typeface="Palatino Linotype" pitchFamily="18" charset="0"/>
          </a:endParaRPr>
        </a:p>
      </dsp:txBody>
      <dsp:txXfrm>
        <a:off x="2551571" y="1819896"/>
        <a:ext cx="1636050" cy="492485"/>
      </dsp:txXfrm>
    </dsp:sp>
    <dsp:sp modelId="{B20C6278-98B8-4A1B-A7DE-AF67AF574544}">
      <dsp:nvSpPr>
        <dsp:cNvPr id="0" name=""/>
        <dsp:cNvSpPr/>
      </dsp:nvSpPr>
      <dsp:spPr>
        <a:xfrm rot="13649052">
          <a:off x="4052639" y="1518939"/>
          <a:ext cx="734139" cy="17135"/>
        </a:xfrm>
        <a:custGeom>
          <a:avLst/>
          <a:gdLst/>
          <a:ahLst/>
          <a:cxnLst/>
          <a:rect l="0" t="0" r="0" b="0"/>
          <a:pathLst>
            <a:path>
              <a:moveTo>
                <a:pt x="0" y="8567"/>
              </a:moveTo>
              <a:lnTo>
                <a:pt x="734139" y="8567"/>
              </a:lnTo>
            </a:path>
          </a:pathLst>
        </a:custGeom>
        <a:noFill/>
        <a:ln w="381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4401356" y="1509153"/>
        <a:ext cx="36706" cy="36706"/>
      </dsp:txXfrm>
    </dsp:sp>
    <dsp:sp modelId="{DF090EF1-6EAF-4147-8518-9DABC43F54A4}">
      <dsp:nvSpPr>
        <dsp:cNvPr id="0" name=""/>
        <dsp:cNvSpPr/>
      </dsp:nvSpPr>
      <dsp:spPr>
        <a:xfrm>
          <a:off x="3105665" y="815063"/>
          <a:ext cx="1732366" cy="447919"/>
        </a:xfrm>
        <a:prstGeom prst="round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latin typeface="Palatino Linotype" pitchFamily="18" charset="0"/>
            </a:rPr>
            <a:t>Regional Resource Centre-North East (8 states)</a:t>
          </a:r>
          <a:endParaRPr lang="en-IN" sz="1200" b="1" kern="1200" dirty="0">
            <a:latin typeface="Palatino Linotype" pitchFamily="18" charset="0"/>
          </a:endParaRPr>
        </a:p>
      </dsp:txBody>
      <dsp:txXfrm>
        <a:off x="3127531" y="836929"/>
        <a:ext cx="1688634" cy="4041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64F8D-841A-42B0-97D8-947E2693AA76}">
      <dsp:nvSpPr>
        <dsp:cNvPr id="0" name=""/>
        <dsp:cNvSpPr/>
      </dsp:nvSpPr>
      <dsp:spPr>
        <a:xfrm>
          <a:off x="3726184" y="523596"/>
          <a:ext cx="3588306" cy="3588306"/>
        </a:xfrm>
        <a:prstGeom prst="blockArc">
          <a:avLst>
            <a:gd name="adj1" fmla="val 12600000"/>
            <a:gd name="adj2" fmla="val 16200000"/>
            <a:gd name="adj3" fmla="val 4526"/>
          </a:avLst>
        </a:prstGeom>
        <a:gradFill rotWithShape="0">
          <a:gsLst>
            <a:gs pos="0">
              <a:schemeClr val="accent6">
                <a:tint val="60000"/>
                <a:hueOff val="0"/>
                <a:satOff val="0"/>
                <a:lumOff val="0"/>
                <a:alphaOff val="0"/>
                <a:shade val="85000"/>
                <a:satMod val="130000"/>
              </a:schemeClr>
            </a:gs>
            <a:gs pos="34000">
              <a:schemeClr val="accent6">
                <a:tint val="60000"/>
                <a:hueOff val="0"/>
                <a:satOff val="0"/>
                <a:lumOff val="0"/>
                <a:alphaOff val="0"/>
                <a:shade val="87000"/>
                <a:satMod val="125000"/>
              </a:schemeClr>
            </a:gs>
            <a:gs pos="70000">
              <a:schemeClr val="accent6">
                <a:tint val="60000"/>
                <a:hueOff val="0"/>
                <a:satOff val="0"/>
                <a:lumOff val="0"/>
                <a:alphaOff val="0"/>
                <a:tint val="100000"/>
                <a:shade val="90000"/>
                <a:satMod val="130000"/>
              </a:schemeClr>
            </a:gs>
            <a:gs pos="100000">
              <a:schemeClr val="accent6">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448B00B8-DE1A-486D-A71A-EB23D59AD7A4}">
      <dsp:nvSpPr>
        <dsp:cNvPr id="0" name=""/>
        <dsp:cNvSpPr/>
      </dsp:nvSpPr>
      <dsp:spPr>
        <a:xfrm>
          <a:off x="3726184" y="523596"/>
          <a:ext cx="3588306" cy="3588306"/>
        </a:xfrm>
        <a:prstGeom prst="blockArc">
          <a:avLst>
            <a:gd name="adj1" fmla="val 9000000"/>
            <a:gd name="adj2" fmla="val 12600000"/>
            <a:gd name="adj3" fmla="val 4526"/>
          </a:avLst>
        </a:prstGeom>
        <a:gradFill rotWithShape="0">
          <a:gsLst>
            <a:gs pos="0">
              <a:schemeClr val="accent6">
                <a:tint val="60000"/>
                <a:hueOff val="0"/>
                <a:satOff val="0"/>
                <a:lumOff val="0"/>
                <a:alphaOff val="0"/>
                <a:shade val="85000"/>
                <a:satMod val="130000"/>
              </a:schemeClr>
            </a:gs>
            <a:gs pos="34000">
              <a:schemeClr val="accent6">
                <a:tint val="60000"/>
                <a:hueOff val="0"/>
                <a:satOff val="0"/>
                <a:lumOff val="0"/>
                <a:alphaOff val="0"/>
                <a:shade val="87000"/>
                <a:satMod val="125000"/>
              </a:schemeClr>
            </a:gs>
            <a:gs pos="70000">
              <a:schemeClr val="accent6">
                <a:tint val="60000"/>
                <a:hueOff val="0"/>
                <a:satOff val="0"/>
                <a:lumOff val="0"/>
                <a:alphaOff val="0"/>
                <a:tint val="100000"/>
                <a:shade val="90000"/>
                <a:satMod val="130000"/>
              </a:schemeClr>
            </a:gs>
            <a:gs pos="100000">
              <a:schemeClr val="accent6">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69B5A94A-AFAB-4FE6-80DB-9A99AFF85BD9}">
      <dsp:nvSpPr>
        <dsp:cNvPr id="0" name=""/>
        <dsp:cNvSpPr/>
      </dsp:nvSpPr>
      <dsp:spPr>
        <a:xfrm>
          <a:off x="3726184" y="523596"/>
          <a:ext cx="3588306" cy="3588306"/>
        </a:xfrm>
        <a:prstGeom prst="blockArc">
          <a:avLst>
            <a:gd name="adj1" fmla="val 5400000"/>
            <a:gd name="adj2" fmla="val 9000000"/>
            <a:gd name="adj3" fmla="val 4526"/>
          </a:avLst>
        </a:prstGeom>
        <a:gradFill rotWithShape="0">
          <a:gsLst>
            <a:gs pos="0">
              <a:schemeClr val="accent6">
                <a:tint val="60000"/>
                <a:hueOff val="0"/>
                <a:satOff val="0"/>
                <a:lumOff val="0"/>
                <a:alphaOff val="0"/>
                <a:shade val="85000"/>
                <a:satMod val="130000"/>
              </a:schemeClr>
            </a:gs>
            <a:gs pos="34000">
              <a:schemeClr val="accent6">
                <a:tint val="60000"/>
                <a:hueOff val="0"/>
                <a:satOff val="0"/>
                <a:lumOff val="0"/>
                <a:alphaOff val="0"/>
                <a:shade val="87000"/>
                <a:satMod val="125000"/>
              </a:schemeClr>
            </a:gs>
            <a:gs pos="70000">
              <a:schemeClr val="accent6">
                <a:tint val="60000"/>
                <a:hueOff val="0"/>
                <a:satOff val="0"/>
                <a:lumOff val="0"/>
                <a:alphaOff val="0"/>
                <a:tint val="100000"/>
                <a:shade val="90000"/>
                <a:satMod val="130000"/>
              </a:schemeClr>
            </a:gs>
            <a:gs pos="100000">
              <a:schemeClr val="accent6">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5F8D5C53-5303-4AE4-9701-69E14CE45664}">
      <dsp:nvSpPr>
        <dsp:cNvPr id="0" name=""/>
        <dsp:cNvSpPr/>
      </dsp:nvSpPr>
      <dsp:spPr>
        <a:xfrm>
          <a:off x="3726184" y="523596"/>
          <a:ext cx="3588306" cy="3588306"/>
        </a:xfrm>
        <a:prstGeom prst="blockArc">
          <a:avLst>
            <a:gd name="adj1" fmla="val 1800000"/>
            <a:gd name="adj2" fmla="val 5400000"/>
            <a:gd name="adj3" fmla="val 4526"/>
          </a:avLst>
        </a:prstGeom>
        <a:gradFill rotWithShape="0">
          <a:gsLst>
            <a:gs pos="0">
              <a:schemeClr val="accent6">
                <a:tint val="60000"/>
                <a:hueOff val="0"/>
                <a:satOff val="0"/>
                <a:lumOff val="0"/>
                <a:alphaOff val="0"/>
                <a:shade val="85000"/>
                <a:satMod val="130000"/>
              </a:schemeClr>
            </a:gs>
            <a:gs pos="34000">
              <a:schemeClr val="accent6">
                <a:tint val="60000"/>
                <a:hueOff val="0"/>
                <a:satOff val="0"/>
                <a:lumOff val="0"/>
                <a:alphaOff val="0"/>
                <a:shade val="87000"/>
                <a:satMod val="125000"/>
              </a:schemeClr>
            </a:gs>
            <a:gs pos="70000">
              <a:schemeClr val="accent6">
                <a:tint val="60000"/>
                <a:hueOff val="0"/>
                <a:satOff val="0"/>
                <a:lumOff val="0"/>
                <a:alphaOff val="0"/>
                <a:tint val="100000"/>
                <a:shade val="90000"/>
                <a:satMod val="130000"/>
              </a:schemeClr>
            </a:gs>
            <a:gs pos="100000">
              <a:schemeClr val="accent6">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856B0753-9D95-45E9-893E-F65676B3CF70}">
      <dsp:nvSpPr>
        <dsp:cNvPr id="0" name=""/>
        <dsp:cNvSpPr/>
      </dsp:nvSpPr>
      <dsp:spPr>
        <a:xfrm>
          <a:off x="3726184" y="523596"/>
          <a:ext cx="3588306" cy="3588306"/>
        </a:xfrm>
        <a:prstGeom prst="blockArc">
          <a:avLst>
            <a:gd name="adj1" fmla="val 19800000"/>
            <a:gd name="adj2" fmla="val 1800000"/>
            <a:gd name="adj3" fmla="val 4526"/>
          </a:avLst>
        </a:prstGeom>
        <a:gradFill rotWithShape="0">
          <a:gsLst>
            <a:gs pos="0">
              <a:schemeClr val="accent6">
                <a:tint val="60000"/>
                <a:hueOff val="0"/>
                <a:satOff val="0"/>
                <a:lumOff val="0"/>
                <a:alphaOff val="0"/>
                <a:shade val="85000"/>
                <a:satMod val="130000"/>
              </a:schemeClr>
            </a:gs>
            <a:gs pos="34000">
              <a:schemeClr val="accent6">
                <a:tint val="60000"/>
                <a:hueOff val="0"/>
                <a:satOff val="0"/>
                <a:lumOff val="0"/>
                <a:alphaOff val="0"/>
                <a:shade val="87000"/>
                <a:satMod val="125000"/>
              </a:schemeClr>
            </a:gs>
            <a:gs pos="70000">
              <a:schemeClr val="accent6">
                <a:tint val="60000"/>
                <a:hueOff val="0"/>
                <a:satOff val="0"/>
                <a:lumOff val="0"/>
                <a:alphaOff val="0"/>
                <a:tint val="100000"/>
                <a:shade val="90000"/>
                <a:satMod val="130000"/>
              </a:schemeClr>
            </a:gs>
            <a:gs pos="100000">
              <a:schemeClr val="accent6">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38DEFD5C-F2AA-4B70-AC12-2C9466071376}">
      <dsp:nvSpPr>
        <dsp:cNvPr id="0" name=""/>
        <dsp:cNvSpPr/>
      </dsp:nvSpPr>
      <dsp:spPr>
        <a:xfrm>
          <a:off x="3726184" y="523596"/>
          <a:ext cx="3588306" cy="3588306"/>
        </a:xfrm>
        <a:prstGeom prst="blockArc">
          <a:avLst>
            <a:gd name="adj1" fmla="val 16200000"/>
            <a:gd name="adj2" fmla="val 19800000"/>
            <a:gd name="adj3" fmla="val 4526"/>
          </a:avLst>
        </a:prstGeom>
        <a:gradFill rotWithShape="0">
          <a:gsLst>
            <a:gs pos="0">
              <a:schemeClr val="accent6">
                <a:tint val="60000"/>
                <a:hueOff val="0"/>
                <a:satOff val="0"/>
                <a:lumOff val="0"/>
                <a:alphaOff val="0"/>
                <a:shade val="85000"/>
                <a:satMod val="130000"/>
              </a:schemeClr>
            </a:gs>
            <a:gs pos="34000">
              <a:schemeClr val="accent6">
                <a:tint val="60000"/>
                <a:hueOff val="0"/>
                <a:satOff val="0"/>
                <a:lumOff val="0"/>
                <a:alphaOff val="0"/>
                <a:shade val="87000"/>
                <a:satMod val="125000"/>
              </a:schemeClr>
            </a:gs>
            <a:gs pos="70000">
              <a:schemeClr val="accent6">
                <a:tint val="60000"/>
                <a:hueOff val="0"/>
                <a:satOff val="0"/>
                <a:lumOff val="0"/>
                <a:alphaOff val="0"/>
                <a:tint val="100000"/>
                <a:shade val="90000"/>
                <a:satMod val="130000"/>
              </a:schemeClr>
            </a:gs>
            <a:gs pos="100000">
              <a:schemeClr val="accent6">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136F1B6F-7569-411F-899E-4CC099C63A35}">
      <dsp:nvSpPr>
        <dsp:cNvPr id="0" name=""/>
        <dsp:cNvSpPr/>
      </dsp:nvSpPr>
      <dsp:spPr>
        <a:xfrm>
          <a:off x="4714709" y="1512121"/>
          <a:ext cx="1611256" cy="1611256"/>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Community</a:t>
          </a:r>
          <a:endParaRPr lang="en-US" sz="1800" kern="1200" dirty="0"/>
        </a:p>
      </dsp:txBody>
      <dsp:txXfrm>
        <a:off x="4950672" y="1748084"/>
        <a:ext cx="1139330" cy="1139330"/>
      </dsp:txXfrm>
    </dsp:sp>
    <dsp:sp modelId="{F7B2CB6D-5DB9-450F-8FB9-0E9A63ADC50E}">
      <dsp:nvSpPr>
        <dsp:cNvPr id="0" name=""/>
        <dsp:cNvSpPr/>
      </dsp:nvSpPr>
      <dsp:spPr>
        <a:xfrm>
          <a:off x="4852210" y="260"/>
          <a:ext cx="1336255" cy="1127879"/>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Leadership &amp; Governance </a:t>
          </a:r>
          <a:endParaRPr lang="en-US" sz="1400" kern="1200" dirty="0"/>
        </a:p>
      </dsp:txBody>
      <dsp:txXfrm>
        <a:off x="5047900" y="165434"/>
        <a:ext cx="944875" cy="797531"/>
      </dsp:txXfrm>
    </dsp:sp>
    <dsp:sp modelId="{776A147C-7EDA-4176-BCDC-894C633779B0}">
      <dsp:nvSpPr>
        <dsp:cNvPr id="0" name=""/>
        <dsp:cNvSpPr/>
      </dsp:nvSpPr>
      <dsp:spPr>
        <a:xfrm>
          <a:off x="6337026" y="877035"/>
          <a:ext cx="1403860" cy="1127879"/>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Health Information Systems</a:t>
          </a:r>
          <a:endParaRPr lang="en-US" sz="1400" kern="1200" dirty="0"/>
        </a:p>
      </dsp:txBody>
      <dsp:txXfrm>
        <a:off x="6542617" y="1042209"/>
        <a:ext cx="992678" cy="797531"/>
      </dsp:txXfrm>
    </dsp:sp>
    <dsp:sp modelId="{4EDEB72E-EE94-451E-A201-6D46E2493E5C}">
      <dsp:nvSpPr>
        <dsp:cNvPr id="0" name=""/>
        <dsp:cNvSpPr/>
      </dsp:nvSpPr>
      <dsp:spPr>
        <a:xfrm>
          <a:off x="6339214" y="2630584"/>
          <a:ext cx="1399484" cy="1127879"/>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Healthcare Financing </a:t>
          </a:r>
          <a:endParaRPr lang="en-US" sz="1400" kern="1200" dirty="0"/>
        </a:p>
      </dsp:txBody>
      <dsp:txXfrm>
        <a:off x="6544164" y="2795758"/>
        <a:ext cx="989584" cy="797531"/>
      </dsp:txXfrm>
    </dsp:sp>
    <dsp:sp modelId="{A2998C0D-FAE7-4C3B-9310-38E10848AC30}">
      <dsp:nvSpPr>
        <dsp:cNvPr id="0" name=""/>
        <dsp:cNvSpPr/>
      </dsp:nvSpPr>
      <dsp:spPr>
        <a:xfrm>
          <a:off x="4850715" y="3507359"/>
          <a:ext cx="1339244" cy="1127879"/>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Essential medical products and </a:t>
          </a:r>
        </a:p>
        <a:p>
          <a:pPr lvl="0" algn="ctr" defTabSz="622300">
            <a:lnSpc>
              <a:spcPct val="90000"/>
            </a:lnSpc>
            <a:spcBef>
              <a:spcPct val="0"/>
            </a:spcBef>
            <a:spcAft>
              <a:spcPct val="35000"/>
            </a:spcAft>
          </a:pPr>
          <a:r>
            <a:rPr lang="en-US" sz="1400" kern="1200" dirty="0" smtClean="0"/>
            <a:t>technologies </a:t>
          </a:r>
          <a:endParaRPr lang="en-US" sz="1400" kern="1200" dirty="0"/>
        </a:p>
      </dsp:txBody>
      <dsp:txXfrm>
        <a:off x="5046843" y="3672533"/>
        <a:ext cx="946988" cy="797531"/>
      </dsp:txXfrm>
    </dsp:sp>
    <dsp:sp modelId="{64A0CBAD-7F39-47E7-967C-CA5598040B16}">
      <dsp:nvSpPr>
        <dsp:cNvPr id="0" name=""/>
        <dsp:cNvSpPr/>
      </dsp:nvSpPr>
      <dsp:spPr>
        <a:xfrm>
          <a:off x="3297601" y="2630584"/>
          <a:ext cx="1408236" cy="1127879"/>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Human Resources for Health</a:t>
          </a:r>
          <a:endParaRPr lang="en-US" sz="1400" kern="1200" dirty="0"/>
        </a:p>
      </dsp:txBody>
      <dsp:txXfrm>
        <a:off x="3503832" y="2795758"/>
        <a:ext cx="995774" cy="797531"/>
      </dsp:txXfrm>
    </dsp:sp>
    <dsp:sp modelId="{25A51A86-4EA2-4063-A927-8012D0B85B10}">
      <dsp:nvSpPr>
        <dsp:cNvPr id="0" name=""/>
        <dsp:cNvSpPr/>
      </dsp:nvSpPr>
      <dsp:spPr>
        <a:xfrm>
          <a:off x="3295413" y="877035"/>
          <a:ext cx="1412612" cy="1127879"/>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Service Delivery</a:t>
          </a:r>
          <a:endParaRPr lang="en-US" sz="1400" kern="1200" dirty="0"/>
        </a:p>
      </dsp:txBody>
      <dsp:txXfrm>
        <a:off x="3502285" y="1042209"/>
        <a:ext cx="998868" cy="79753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3F1CCF-300A-48E6-BBD6-548CFBD96E4F}" type="datetimeFigureOut">
              <a:rPr lang="en-GB" smtClean="0"/>
              <a:pPr/>
              <a:t>04/12/15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876022-EFD0-4D66-9AC7-9BE978AD7CA1}" type="slidenum">
              <a:rPr lang="en-GB" smtClean="0"/>
              <a:pPr/>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827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3F1CCF-300A-48E6-BBD6-548CFBD96E4F}" type="datetimeFigureOut">
              <a:rPr lang="en-GB" smtClean="0"/>
              <a:pPr/>
              <a:t>04/12/15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876022-EFD0-4D66-9AC7-9BE978AD7CA1}" type="slidenum">
              <a:rPr lang="en-GB" smtClean="0"/>
              <a:pPr/>
              <a:t>‹#›</a:t>
            </a:fld>
            <a:endParaRPr lang="en-GB"/>
          </a:p>
        </p:txBody>
      </p:sp>
    </p:spTree>
    <p:extLst>
      <p:ext uri="{BB962C8B-B14F-4D97-AF65-F5344CB8AC3E}">
        <p14:creationId xmlns:p14="http://schemas.microsoft.com/office/powerpoint/2010/main" val="917900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3F1CCF-300A-48E6-BBD6-548CFBD96E4F}" type="datetimeFigureOut">
              <a:rPr lang="en-GB" smtClean="0"/>
              <a:pPr/>
              <a:t>04/12/15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876022-EFD0-4D66-9AC7-9BE978AD7CA1}" type="slidenum">
              <a:rPr lang="en-GB" smtClean="0"/>
              <a:pPr/>
              <a:t>‹#›</a:t>
            </a:fld>
            <a:endParaRPr lang="en-GB"/>
          </a:p>
        </p:txBody>
      </p:sp>
    </p:spTree>
    <p:extLst>
      <p:ext uri="{BB962C8B-B14F-4D97-AF65-F5344CB8AC3E}">
        <p14:creationId xmlns:p14="http://schemas.microsoft.com/office/powerpoint/2010/main" val="331787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3F1CCF-300A-48E6-BBD6-548CFBD96E4F}" type="datetimeFigureOut">
              <a:rPr lang="en-GB" smtClean="0"/>
              <a:pPr/>
              <a:t>04/12/15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876022-EFD0-4D66-9AC7-9BE978AD7CA1}" type="slidenum">
              <a:rPr lang="en-GB" smtClean="0"/>
              <a:pPr/>
              <a:t>‹#›</a:t>
            </a:fld>
            <a:endParaRPr lang="en-GB"/>
          </a:p>
        </p:txBody>
      </p:sp>
    </p:spTree>
    <p:extLst>
      <p:ext uri="{BB962C8B-B14F-4D97-AF65-F5344CB8AC3E}">
        <p14:creationId xmlns:p14="http://schemas.microsoft.com/office/powerpoint/2010/main" val="342329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3F1CCF-300A-48E6-BBD6-548CFBD96E4F}" type="datetimeFigureOut">
              <a:rPr lang="en-GB" smtClean="0"/>
              <a:pPr/>
              <a:t>04/12/15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876022-EFD0-4D66-9AC7-9BE978AD7CA1}" type="slidenum">
              <a:rPr lang="en-GB" smtClean="0"/>
              <a:pPr/>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154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3F1CCF-300A-48E6-BBD6-548CFBD96E4F}" type="datetimeFigureOut">
              <a:rPr lang="en-GB" smtClean="0"/>
              <a:pPr/>
              <a:t>04/12/15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876022-EFD0-4D66-9AC7-9BE978AD7CA1}" type="slidenum">
              <a:rPr lang="en-GB" smtClean="0"/>
              <a:pPr/>
              <a:t>‹#›</a:t>
            </a:fld>
            <a:endParaRPr lang="en-GB"/>
          </a:p>
        </p:txBody>
      </p:sp>
    </p:spTree>
    <p:extLst>
      <p:ext uri="{BB962C8B-B14F-4D97-AF65-F5344CB8AC3E}">
        <p14:creationId xmlns:p14="http://schemas.microsoft.com/office/powerpoint/2010/main" val="415607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3F1CCF-300A-48E6-BBD6-548CFBD96E4F}" type="datetimeFigureOut">
              <a:rPr lang="en-GB" smtClean="0"/>
              <a:pPr/>
              <a:t>04/12/15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876022-EFD0-4D66-9AC7-9BE978AD7CA1}" type="slidenum">
              <a:rPr lang="en-GB" smtClean="0"/>
              <a:pPr/>
              <a:t>‹#›</a:t>
            </a:fld>
            <a:endParaRPr lang="en-GB"/>
          </a:p>
        </p:txBody>
      </p:sp>
    </p:spTree>
    <p:extLst>
      <p:ext uri="{BB962C8B-B14F-4D97-AF65-F5344CB8AC3E}">
        <p14:creationId xmlns:p14="http://schemas.microsoft.com/office/powerpoint/2010/main" val="3020146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3F1CCF-300A-48E6-BBD6-548CFBD96E4F}" type="datetimeFigureOut">
              <a:rPr lang="en-GB" smtClean="0"/>
              <a:pPr/>
              <a:t>04/12/15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876022-EFD0-4D66-9AC7-9BE978AD7CA1}" type="slidenum">
              <a:rPr lang="en-GB" smtClean="0"/>
              <a:pPr/>
              <a:t>‹#›</a:t>
            </a:fld>
            <a:endParaRPr lang="en-GB"/>
          </a:p>
        </p:txBody>
      </p:sp>
    </p:spTree>
    <p:extLst>
      <p:ext uri="{BB962C8B-B14F-4D97-AF65-F5344CB8AC3E}">
        <p14:creationId xmlns:p14="http://schemas.microsoft.com/office/powerpoint/2010/main" val="1303782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43F1CCF-300A-48E6-BBD6-548CFBD96E4F}" type="datetimeFigureOut">
              <a:rPr lang="en-GB" smtClean="0"/>
              <a:pPr/>
              <a:t>04/12/15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9E876022-EFD0-4D66-9AC7-9BE978AD7CA1}" type="slidenum">
              <a:rPr lang="en-GB" smtClean="0"/>
              <a:pPr/>
              <a:t>‹#›</a:t>
            </a:fld>
            <a:endParaRPr lang="en-GB"/>
          </a:p>
        </p:txBody>
      </p:sp>
    </p:spTree>
    <p:extLst>
      <p:ext uri="{BB962C8B-B14F-4D97-AF65-F5344CB8AC3E}">
        <p14:creationId xmlns:p14="http://schemas.microsoft.com/office/powerpoint/2010/main" val="1271340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43F1CCF-300A-48E6-BBD6-548CFBD96E4F}" type="datetimeFigureOut">
              <a:rPr lang="en-GB" smtClean="0"/>
              <a:pPr/>
              <a:t>04/12/15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E876022-EFD0-4D66-9AC7-9BE978AD7CA1}" type="slidenum">
              <a:rPr lang="en-GB" smtClean="0"/>
              <a:pPr/>
              <a:t>‹#›</a:t>
            </a:fld>
            <a:endParaRPr lang="en-GB"/>
          </a:p>
        </p:txBody>
      </p:sp>
    </p:spTree>
    <p:extLst>
      <p:ext uri="{BB962C8B-B14F-4D97-AF65-F5344CB8AC3E}">
        <p14:creationId xmlns:p14="http://schemas.microsoft.com/office/powerpoint/2010/main" val="522121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3F1CCF-300A-48E6-BBD6-548CFBD96E4F}" type="datetimeFigureOut">
              <a:rPr lang="en-GB" smtClean="0"/>
              <a:pPr/>
              <a:t>04/12/15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876022-EFD0-4D66-9AC7-9BE978AD7CA1}" type="slidenum">
              <a:rPr lang="en-GB" smtClean="0"/>
              <a:pPr/>
              <a:t>‹#›</a:t>
            </a:fld>
            <a:endParaRPr lang="en-GB"/>
          </a:p>
        </p:txBody>
      </p:sp>
    </p:spTree>
    <p:extLst>
      <p:ext uri="{BB962C8B-B14F-4D97-AF65-F5344CB8AC3E}">
        <p14:creationId xmlns:p14="http://schemas.microsoft.com/office/powerpoint/2010/main" val="27467586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43F1CCF-300A-48E6-BBD6-548CFBD96E4F}" type="datetimeFigureOut">
              <a:rPr lang="en-GB" smtClean="0"/>
              <a:pPr/>
              <a:t>04/12/15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E876022-EFD0-4D66-9AC7-9BE978AD7CA1}" type="slidenum">
              <a:rPr lang="en-GB" smtClean="0"/>
              <a:pPr/>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455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eg"/><Relationship Id="rId6" Type="http://schemas.openxmlformats.org/officeDocument/2006/relationships/image" Target="../media/image10.jpg"/><Relationship Id="rId7" Type="http://schemas.openxmlformats.org/officeDocument/2006/relationships/image" Target="../media/image11.jpg"/><Relationship Id="rId8"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hyperlink" Target="http://drsanjivkumar.wordpres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67" y="228600"/>
            <a:ext cx="11684000" cy="1219200"/>
          </a:xfrm>
        </p:spPr>
        <p:txBody>
          <a:bodyPr>
            <a:normAutofit fontScale="90000"/>
          </a:bodyPr>
          <a:lstStyle/>
          <a:p>
            <a:pPr algn="ctr"/>
            <a:r>
              <a:rPr lang="en-US" sz="3600" dirty="0" smtClean="0"/>
              <a:t/>
            </a:r>
            <a:br>
              <a:rPr lang="en-US" sz="3600" dirty="0" smtClean="0"/>
            </a:br>
            <a:r>
              <a:rPr lang="en-US" sz="3600" b="1" dirty="0" smtClean="0"/>
              <a:t/>
            </a:r>
            <a:br>
              <a:rPr lang="en-US" sz="3600" b="1" dirty="0" smtClean="0"/>
            </a:br>
            <a:r>
              <a:rPr lang="en-US" sz="6600" b="1" dirty="0" smtClean="0"/>
              <a:t>Policy making Process: Module 4</a:t>
            </a:r>
            <a:endParaRPr lang="en-US" sz="6600" b="1" dirty="0"/>
          </a:p>
        </p:txBody>
      </p:sp>
      <p:sp>
        <p:nvSpPr>
          <p:cNvPr id="3" name="Subtitle 2"/>
          <p:cNvSpPr>
            <a:spLocks noGrp="1"/>
          </p:cNvSpPr>
          <p:nvPr>
            <p:ph type="subTitle" idx="1"/>
          </p:nvPr>
        </p:nvSpPr>
        <p:spPr>
          <a:xfrm>
            <a:off x="254000" y="4305300"/>
            <a:ext cx="11887200" cy="2209800"/>
          </a:xfrm>
        </p:spPr>
        <p:txBody>
          <a:bodyPr>
            <a:normAutofit fontScale="92500" lnSpcReduction="20000"/>
          </a:bodyPr>
          <a:lstStyle/>
          <a:p>
            <a:endParaRPr lang="en-US" sz="2000" dirty="0" smtClean="0">
              <a:solidFill>
                <a:srgbClr val="002060"/>
              </a:solidFill>
            </a:endParaRPr>
          </a:p>
          <a:p>
            <a:r>
              <a:rPr lang="en-US" sz="2900" b="1" dirty="0" err="1" smtClean="0">
                <a:solidFill>
                  <a:srgbClr val="002060"/>
                </a:solidFill>
              </a:rPr>
              <a:t>Dr</a:t>
            </a:r>
            <a:r>
              <a:rPr lang="en-US" sz="2900" b="1" dirty="0" smtClean="0">
                <a:solidFill>
                  <a:srgbClr val="002060"/>
                </a:solidFill>
              </a:rPr>
              <a:t> </a:t>
            </a:r>
            <a:r>
              <a:rPr lang="en-US" sz="2900" b="1" dirty="0" err="1" smtClean="0">
                <a:solidFill>
                  <a:srgbClr val="002060"/>
                </a:solidFill>
              </a:rPr>
              <a:t>Sanjiv</a:t>
            </a:r>
            <a:r>
              <a:rPr lang="en-US" sz="2900" b="1" dirty="0" smtClean="0">
                <a:solidFill>
                  <a:srgbClr val="002060"/>
                </a:solidFill>
              </a:rPr>
              <a:t> </a:t>
            </a:r>
            <a:r>
              <a:rPr lang="en-US" sz="2900" b="1" dirty="0" err="1" smtClean="0">
                <a:solidFill>
                  <a:srgbClr val="002060"/>
                </a:solidFill>
              </a:rPr>
              <a:t>KumaR</a:t>
            </a:r>
            <a:r>
              <a:rPr lang="en-US" sz="2900" dirty="0" smtClean="0">
                <a:solidFill>
                  <a:srgbClr val="002060"/>
                </a:solidFill>
              </a:rPr>
              <a:t>, Executive Director,  </a:t>
            </a:r>
            <a:r>
              <a:rPr lang="en-US" sz="2900" b="1" dirty="0" smtClean="0">
                <a:solidFill>
                  <a:srgbClr val="002060"/>
                </a:solidFill>
              </a:rPr>
              <a:t>National Health Systems Resource Centre (NHSRC)</a:t>
            </a:r>
            <a:r>
              <a:rPr lang="en-US" sz="2900" dirty="0" smtClean="0">
                <a:solidFill>
                  <a:srgbClr val="002060"/>
                </a:solidFill>
              </a:rPr>
              <a:t>, </a:t>
            </a:r>
            <a:r>
              <a:rPr lang="en-US" sz="2300" dirty="0" smtClean="0">
                <a:solidFill>
                  <a:srgbClr val="002060"/>
                </a:solidFill>
              </a:rPr>
              <a:t>National Health Mission, Ministry of Health &amp; Family Welfare, Government of India, New Delhi</a:t>
            </a:r>
          </a:p>
          <a:p>
            <a:r>
              <a:rPr lang="en-US" sz="2300" dirty="0" smtClean="0">
                <a:solidFill>
                  <a:srgbClr val="002060"/>
                </a:solidFill>
              </a:rPr>
              <a:t>WHO AFRO Regional </a:t>
            </a:r>
            <a:r>
              <a:rPr lang="en-US" sz="2300" dirty="0">
                <a:solidFill>
                  <a:srgbClr val="002060"/>
                </a:solidFill>
              </a:rPr>
              <a:t>Workshop on Implementation of Health in All Policies, </a:t>
            </a:r>
            <a:endParaRPr lang="en-US" sz="2300" dirty="0" smtClean="0">
              <a:solidFill>
                <a:srgbClr val="002060"/>
              </a:solidFill>
            </a:endParaRPr>
          </a:p>
          <a:p>
            <a:r>
              <a:rPr lang="en-US" sz="2300" dirty="0" smtClean="0">
                <a:solidFill>
                  <a:srgbClr val="002060"/>
                </a:solidFill>
              </a:rPr>
              <a:t>01-04 Dec </a:t>
            </a:r>
            <a:r>
              <a:rPr lang="en-US" sz="2300" dirty="0">
                <a:solidFill>
                  <a:srgbClr val="002060"/>
                </a:solidFill>
              </a:rPr>
              <a:t>2015, </a:t>
            </a:r>
            <a:r>
              <a:rPr lang="en-US" sz="2300" dirty="0" smtClean="0">
                <a:solidFill>
                  <a:srgbClr val="002060"/>
                </a:solidFill>
              </a:rPr>
              <a:t>WITS University, </a:t>
            </a:r>
            <a:r>
              <a:rPr lang="en-US" sz="2300" dirty="0" err="1" smtClean="0">
                <a:solidFill>
                  <a:srgbClr val="002060"/>
                </a:solidFill>
              </a:rPr>
              <a:t>Johannesberg</a:t>
            </a:r>
            <a:r>
              <a:rPr lang="en-US" sz="2300" dirty="0" smtClean="0">
                <a:solidFill>
                  <a:srgbClr val="002060"/>
                </a:solidFill>
              </a:rPr>
              <a:t>, South Africa.</a:t>
            </a:r>
            <a:endParaRPr lang="en-US" sz="2300" dirty="0">
              <a:solidFill>
                <a:srgbClr val="002060"/>
              </a:solidFill>
            </a:endParaRPr>
          </a:p>
          <a:p>
            <a:endParaRPr lang="en-US" sz="2000" dirty="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1" y="1346201"/>
            <a:ext cx="5800743" cy="3072900"/>
          </a:xfrm>
          <a:prstGeom prst="rect">
            <a:avLst/>
          </a:prstGeom>
        </p:spPr>
      </p:pic>
    </p:spTree>
    <p:extLst>
      <p:ext uri="{BB962C8B-B14F-4D97-AF65-F5344CB8AC3E}">
        <p14:creationId xmlns:p14="http://schemas.microsoft.com/office/powerpoint/2010/main" val="28721013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56397"/>
          </a:xfrm>
        </p:spPr>
        <p:txBody>
          <a:bodyPr>
            <a:normAutofit/>
          </a:bodyPr>
          <a:lstStyle/>
          <a:p>
            <a:r>
              <a:rPr lang="en-IN" b="1" dirty="0" smtClean="0"/>
              <a:t>Types of Health Problems</a:t>
            </a:r>
            <a:endParaRPr lang="en-IN"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370172"/>
              </p:ext>
            </p:extLst>
          </p:nvPr>
        </p:nvGraphicFramePr>
        <p:xfrm>
          <a:off x="436562" y="1300163"/>
          <a:ext cx="11171237" cy="4851399"/>
        </p:xfrm>
        <a:graphic>
          <a:graphicData uri="http://schemas.openxmlformats.org/drawingml/2006/table">
            <a:tbl>
              <a:tblPr firstRow="1" bandRow="1">
                <a:tableStyleId>{5C22544A-7EE6-4342-B048-85BDC9FD1C3A}</a:tableStyleId>
              </a:tblPr>
              <a:tblGrid>
                <a:gridCol w="1836738"/>
                <a:gridCol w="3086100"/>
                <a:gridCol w="6248399"/>
              </a:tblGrid>
              <a:tr h="370840">
                <a:tc>
                  <a:txBody>
                    <a:bodyPr/>
                    <a:lstStyle/>
                    <a:p>
                      <a:r>
                        <a:rPr lang="en-IN" dirty="0" smtClean="0"/>
                        <a:t>Type of Problem</a:t>
                      </a:r>
                      <a:endParaRPr lang="en-IN" dirty="0"/>
                    </a:p>
                  </a:txBody>
                  <a:tcPr/>
                </a:tc>
                <a:tc>
                  <a:txBody>
                    <a:bodyPr/>
                    <a:lstStyle/>
                    <a:p>
                      <a:r>
                        <a:rPr lang="en-IN" dirty="0" smtClean="0"/>
                        <a:t>Cause and effect </a:t>
                      </a:r>
                      <a:endParaRPr lang="en-IN" dirty="0"/>
                    </a:p>
                  </a:txBody>
                  <a:tcPr/>
                </a:tc>
                <a:tc>
                  <a:txBody>
                    <a:bodyPr/>
                    <a:lstStyle/>
                    <a:p>
                      <a:r>
                        <a:rPr lang="en-IN" dirty="0" smtClean="0"/>
                        <a:t>Response</a:t>
                      </a:r>
                      <a:endParaRPr lang="en-IN" dirty="0"/>
                    </a:p>
                  </a:txBody>
                  <a:tcPr/>
                </a:tc>
              </a:tr>
              <a:tr h="932497">
                <a:tc>
                  <a:txBody>
                    <a:bodyPr/>
                    <a:lstStyle/>
                    <a:p>
                      <a:r>
                        <a:rPr lang="en-IN" b="1" dirty="0" smtClean="0"/>
                        <a:t>Simple</a:t>
                      </a:r>
                      <a:endParaRPr lang="en-IN" dirty="0"/>
                    </a:p>
                  </a:txBody>
                  <a:tcPr/>
                </a:tc>
                <a:tc>
                  <a:txBody>
                    <a:bodyPr/>
                    <a:lstStyle/>
                    <a:p>
                      <a:r>
                        <a:rPr lang="en-IN" dirty="0" smtClean="0"/>
                        <a:t>predictable </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appropriate response to</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definable situations can be codified in standard Operating Procedures which then drive interventions </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Example Acute Gastroenteritis in an individual</a:t>
                      </a:r>
                      <a:endParaRPr lang="en-IN"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b="1" dirty="0" smtClean="0"/>
                        <a:t>Complicated</a:t>
                      </a:r>
                      <a:r>
                        <a:rPr lang="en-IN" dirty="0" smtClean="0"/>
                        <a:t> </a:t>
                      </a:r>
                    </a:p>
                    <a:p>
                      <a:endParaRPr lang="en-IN" dirty="0"/>
                    </a:p>
                  </a:txBody>
                  <a:tcPr/>
                </a:tc>
                <a:tc>
                  <a:txBody>
                    <a:bodyPr/>
                    <a:lstStyle/>
                    <a:p>
                      <a:r>
                        <a:rPr lang="en-IN" dirty="0" smtClean="0"/>
                        <a:t>unclear at the time, but can be inferred using data, analysis and expert knowledge</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Once understood, rules for intervention can be defined and followed. </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Example: Salmonella</a:t>
                      </a:r>
                      <a:r>
                        <a:rPr lang="en-IN" baseline="0" dirty="0" smtClean="0"/>
                        <a:t> </a:t>
                      </a:r>
                      <a:r>
                        <a:rPr lang="en-IN" dirty="0" smtClean="0"/>
                        <a:t>Outbreak </a:t>
                      </a:r>
                      <a:r>
                        <a:rPr lang="en-IN" baseline="0" dirty="0" smtClean="0"/>
                        <a:t>in an institution</a:t>
                      </a:r>
                      <a:endParaRPr lang="en-IN" dirty="0" smtClean="0"/>
                    </a:p>
                  </a:txBody>
                  <a:tcPr/>
                </a:tc>
              </a:tr>
              <a:tr h="370840">
                <a:tc>
                  <a:txBody>
                    <a:bodyPr/>
                    <a:lstStyle/>
                    <a:p>
                      <a:r>
                        <a:rPr lang="en-IN" b="1" dirty="0" smtClean="0"/>
                        <a:t>Complex</a:t>
                      </a:r>
                      <a:endParaRPr lang="en-IN" dirty="0"/>
                    </a:p>
                  </a:txBody>
                  <a:tcPr/>
                </a:tc>
                <a:tc>
                  <a:txBody>
                    <a:bodyPr/>
                    <a:lstStyle/>
                    <a:p>
                      <a:r>
                        <a:rPr lang="en-IN" dirty="0" smtClean="0"/>
                        <a:t>may be identifiable in retrospect. Interventions</a:t>
                      </a:r>
                      <a:r>
                        <a:rPr lang="en-IN" baseline="0" dirty="0" smtClean="0"/>
                        <a:t> go beyond one sector</a:t>
                      </a:r>
                      <a:endParaRPr lang="en-IN" dirty="0"/>
                    </a:p>
                  </a:txBody>
                  <a:tcPr/>
                </a:tc>
                <a:tc>
                  <a:txBody>
                    <a:bodyPr/>
                    <a:lstStyle/>
                    <a:p>
                      <a:r>
                        <a:rPr lang="en-IN" dirty="0" smtClean="0"/>
                        <a:t>unlikely to conform with prior expectations how things work. Interventions must be flexible as outcomes may be unforeseen.  Example Arsenic poisoning varied symptoms</a:t>
                      </a:r>
                      <a:endParaRPr lang="en-IN" dirty="0"/>
                    </a:p>
                  </a:txBody>
                  <a:tcPr/>
                </a:tc>
              </a:tr>
              <a:tr h="370840">
                <a:tc>
                  <a:txBody>
                    <a:bodyPr/>
                    <a:lstStyle/>
                    <a:p>
                      <a:r>
                        <a:rPr lang="en-IN" b="1" dirty="0" smtClean="0"/>
                        <a:t>Chaotic</a:t>
                      </a:r>
                      <a:endParaRPr lang="en-IN" dirty="0" smtClean="0"/>
                    </a:p>
                  </a:txBody>
                  <a:tcPr/>
                </a:tc>
                <a:tc>
                  <a:txBody>
                    <a:bodyPr/>
                    <a:lstStyle/>
                    <a:p>
                      <a:r>
                        <a:rPr lang="en-IN" dirty="0" smtClean="0"/>
                        <a:t>may be speculated in retrospect, but cannot be validated</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Interventions must be approached as a learning exercise: act, sense, then revise if necessary </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Example: Nodding Syndrome (Since 1990 in Uganda, Sudan &amp; Tanzania) https://www.youtube.com/watch?v=fsrV395S-2I</a:t>
                      </a:r>
                    </a:p>
                    <a:p>
                      <a:endParaRPr lang="en-IN" dirty="0"/>
                    </a:p>
                  </a:txBody>
                  <a:tcPr/>
                </a:tc>
              </a:tr>
            </a:tbl>
          </a:graphicData>
        </a:graphic>
      </p:graphicFrame>
    </p:spTree>
    <p:extLst>
      <p:ext uri="{BB962C8B-B14F-4D97-AF65-F5344CB8AC3E}">
        <p14:creationId xmlns:p14="http://schemas.microsoft.com/office/powerpoint/2010/main" val="21543045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noFill/>
          <a:extLst>
            <a:ext uri="{909E8E84-426E-40dd-AFC4-6F175D3DCCD1}">
              <a14:hiddenFill xmlns:a14="http://schemas.microsoft.com/office/drawing/2010/main">
                <a:solidFill>
                  <a:srgbClr val="FFFFFF"/>
                </a:solidFill>
              </a14:hiddenFill>
            </a:ext>
          </a:extLst>
        </p:spPr>
        <p:txBody>
          <a:bodyPr vert="horz" lIns="91440" tIns="45720" rIns="91440" bIns="45720" rtlCol="0" anchor="b">
            <a:normAutofit/>
          </a:bodyPr>
          <a:lstStyle/>
          <a:p>
            <a:r>
              <a:rPr lang="en-GB" sz="6600" dirty="0">
                <a:solidFill>
                  <a:schemeClr val="tx1">
                    <a:lumMod val="85000"/>
                    <a:lumOff val="15000"/>
                  </a:schemeClr>
                </a:solidFill>
                <a:latin typeface="Arno Pro Display" panose="02020502050506020403" pitchFamily="18" charset="0"/>
              </a:rPr>
              <a:t>Need for </a:t>
            </a:r>
            <a:r>
              <a:rPr lang="en-GB" sz="6600" dirty="0" err="1">
                <a:solidFill>
                  <a:schemeClr val="tx1">
                    <a:lumMod val="85000"/>
                    <a:lumOff val="15000"/>
                  </a:schemeClr>
                </a:solidFill>
                <a:latin typeface="Arno Pro Display" panose="02020502050506020403" pitchFamily="18" charset="0"/>
              </a:rPr>
              <a:t>HiAP</a:t>
            </a:r>
            <a:endParaRPr lang="en-GB" sz="6600" dirty="0">
              <a:solidFill>
                <a:schemeClr val="tx1">
                  <a:lumMod val="85000"/>
                  <a:lumOff val="15000"/>
                </a:schemeClr>
              </a:solidFill>
              <a:latin typeface="Arno Pro Display" panose="02020502050506020403" pitchFamily="18" charset="0"/>
            </a:endParaRPr>
          </a:p>
        </p:txBody>
      </p:sp>
      <p:sp>
        <p:nvSpPr>
          <p:cNvPr id="3" name="Content Placeholder 2"/>
          <p:cNvSpPr>
            <a:spLocks noGrp="1"/>
          </p:cNvSpPr>
          <p:nvPr>
            <p:ph idx="1"/>
          </p:nvPr>
        </p:nvSpPr>
        <p:spPr>
          <a:xfrm>
            <a:off x="1097280" y="1845734"/>
            <a:ext cx="4198051" cy="4023360"/>
          </a:xfrm>
        </p:spPr>
        <p:txBody>
          <a:bodyPr vert="horz" lIns="91440" tIns="45720" rIns="91440" bIns="45720" rtlCol="0" anchor="b">
            <a:normAutofit/>
          </a:bodyPr>
          <a:lstStyle/>
          <a:p>
            <a:pPr marL="0" algn="just">
              <a:lnSpc>
                <a:spcPct val="85000"/>
              </a:lnSpc>
              <a:spcBef>
                <a:spcPct val="0"/>
              </a:spcBef>
              <a:buNone/>
            </a:pPr>
            <a:endParaRPr lang="en-IN" sz="3600" spc="-50" dirty="0" smtClean="0">
              <a:solidFill>
                <a:schemeClr val="tx1">
                  <a:lumMod val="85000"/>
                  <a:lumOff val="15000"/>
                </a:schemeClr>
              </a:solidFill>
              <a:latin typeface="Arno Pro Display" panose="02020502050506020403" pitchFamily="18" charset="0"/>
              <a:ea typeface="+mj-ea"/>
              <a:cs typeface="+mj-cs"/>
            </a:endParaRPr>
          </a:p>
          <a:p>
            <a:pPr marL="0" algn="just">
              <a:lnSpc>
                <a:spcPct val="85000"/>
              </a:lnSpc>
              <a:spcBef>
                <a:spcPct val="0"/>
              </a:spcBef>
              <a:buNone/>
            </a:pPr>
            <a:r>
              <a:rPr lang="en-IN" sz="3600" spc="-50" dirty="0" smtClean="0">
                <a:solidFill>
                  <a:schemeClr val="tx1">
                    <a:lumMod val="85000"/>
                    <a:lumOff val="15000"/>
                  </a:schemeClr>
                </a:solidFill>
                <a:latin typeface="Arno Pro Display" panose="02020502050506020403" pitchFamily="18" charset="0"/>
                <a:ea typeface="+mj-ea"/>
                <a:cs typeface="+mj-cs"/>
              </a:rPr>
              <a:t>Fact: </a:t>
            </a:r>
          </a:p>
          <a:p>
            <a:pPr marL="0" algn="just">
              <a:lnSpc>
                <a:spcPct val="85000"/>
              </a:lnSpc>
              <a:spcBef>
                <a:spcPct val="0"/>
              </a:spcBef>
              <a:buNone/>
            </a:pPr>
            <a:r>
              <a:rPr lang="en-IN" sz="3600" spc="-50" dirty="0" smtClean="0">
                <a:solidFill>
                  <a:schemeClr val="tx1">
                    <a:lumMod val="85000"/>
                    <a:lumOff val="15000"/>
                  </a:schemeClr>
                </a:solidFill>
                <a:latin typeface="Arno Pro Display" panose="02020502050506020403" pitchFamily="18" charset="0"/>
                <a:ea typeface="+mj-ea"/>
                <a:cs typeface="+mj-cs"/>
              </a:rPr>
              <a:t>Sectors outside health account for 80-90% of health.</a:t>
            </a:r>
          </a:p>
          <a:p>
            <a:pPr marL="0" algn="just">
              <a:lnSpc>
                <a:spcPct val="85000"/>
              </a:lnSpc>
              <a:spcBef>
                <a:spcPct val="0"/>
              </a:spcBef>
              <a:buNone/>
            </a:pPr>
            <a:r>
              <a:rPr lang="en-IN" sz="3600" spc="-50" dirty="0" smtClean="0">
                <a:solidFill>
                  <a:schemeClr val="tx1">
                    <a:lumMod val="85000"/>
                    <a:lumOff val="15000"/>
                  </a:schemeClr>
                </a:solidFill>
                <a:latin typeface="Arno Pro Display" panose="02020502050506020403" pitchFamily="18" charset="0"/>
                <a:ea typeface="+mj-ea"/>
                <a:cs typeface="+mj-cs"/>
              </a:rPr>
              <a:t>An example: 1 in 8 deaths due to air pollution</a:t>
            </a:r>
          </a:p>
          <a:p>
            <a:pPr marL="0" algn="just">
              <a:lnSpc>
                <a:spcPct val="85000"/>
              </a:lnSpc>
              <a:spcBef>
                <a:spcPct val="0"/>
              </a:spcBef>
              <a:buNone/>
            </a:pPr>
            <a:endParaRPr lang="en-IN" sz="3600" spc="-50" dirty="0" smtClean="0">
              <a:solidFill>
                <a:schemeClr val="tx1">
                  <a:lumMod val="85000"/>
                  <a:lumOff val="15000"/>
                </a:schemeClr>
              </a:solidFill>
              <a:latin typeface="Arno Pro Display" panose="02020502050506020403" pitchFamily="18" charset="0"/>
              <a:ea typeface="+mj-ea"/>
              <a:cs typeface="+mj-cs"/>
            </a:endParaRPr>
          </a:p>
        </p:txBody>
      </p:sp>
      <p:sp>
        <p:nvSpPr>
          <p:cNvPr id="4" name="Content Placeholder 2"/>
          <p:cNvSpPr txBox="1">
            <a:spLocks/>
          </p:cNvSpPr>
          <p:nvPr/>
        </p:nvSpPr>
        <p:spPr>
          <a:xfrm>
            <a:off x="6957629" y="1737360"/>
            <a:ext cx="4198051" cy="4554258"/>
          </a:xfrm>
          <a:prstGeom prst="rect">
            <a:avLst/>
          </a:prstGeom>
        </p:spPr>
        <p:txBody>
          <a:bodyPr vert="horz" lIns="91440" tIns="45720" rIns="91440" bIns="45720" rtlCol="0" anchor="b">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algn="just">
              <a:lnSpc>
                <a:spcPct val="85000"/>
              </a:lnSpc>
              <a:spcBef>
                <a:spcPct val="0"/>
              </a:spcBef>
              <a:buFont typeface="Calibri" panose="020F0502020204030204" pitchFamily="34" charset="0"/>
              <a:buNone/>
            </a:pPr>
            <a:endParaRPr lang="en-IN" sz="3600" spc="-50" dirty="0" smtClean="0">
              <a:solidFill>
                <a:schemeClr val="tx1">
                  <a:lumMod val="85000"/>
                  <a:lumOff val="15000"/>
                </a:schemeClr>
              </a:solidFill>
              <a:latin typeface="Arno Pro Display" panose="02020502050506020403" pitchFamily="18" charset="0"/>
              <a:ea typeface="+mj-ea"/>
              <a:cs typeface="+mj-cs"/>
            </a:endParaRPr>
          </a:p>
          <a:p>
            <a:pPr marL="0" algn="just">
              <a:lnSpc>
                <a:spcPct val="85000"/>
              </a:lnSpc>
              <a:spcBef>
                <a:spcPct val="0"/>
              </a:spcBef>
              <a:buFont typeface="Calibri" panose="020F0502020204030204" pitchFamily="34" charset="0"/>
              <a:buNone/>
            </a:pPr>
            <a:r>
              <a:rPr lang="en-IN" sz="3600" spc="-50" dirty="0" smtClean="0">
                <a:solidFill>
                  <a:schemeClr val="tx1">
                    <a:lumMod val="85000"/>
                    <a:lumOff val="15000"/>
                  </a:schemeClr>
                </a:solidFill>
                <a:latin typeface="Arno Pro Display" panose="02020502050506020403" pitchFamily="18" charset="0"/>
                <a:ea typeface="+mj-ea"/>
                <a:cs typeface="+mj-cs"/>
              </a:rPr>
              <a:t>Action in following sectors</a:t>
            </a:r>
          </a:p>
          <a:p>
            <a:pPr marL="0" algn="just">
              <a:lnSpc>
                <a:spcPct val="85000"/>
              </a:lnSpc>
              <a:spcBef>
                <a:spcPct val="0"/>
              </a:spcBef>
              <a:buFont typeface="Calibri" panose="020F0502020204030204" pitchFamily="34" charset="0"/>
              <a:buNone/>
            </a:pPr>
            <a:endParaRPr lang="en-IN" sz="3600" spc="-50" dirty="0" smtClean="0">
              <a:solidFill>
                <a:schemeClr val="tx1">
                  <a:lumMod val="85000"/>
                  <a:lumOff val="15000"/>
                </a:schemeClr>
              </a:solidFill>
              <a:latin typeface="Arno Pro Display" panose="02020502050506020403" pitchFamily="18" charset="0"/>
              <a:ea typeface="+mj-ea"/>
              <a:cs typeface="+mj-cs"/>
            </a:endParaRPr>
          </a:p>
          <a:p>
            <a:pPr marL="651510" indent="-742950" algn="just">
              <a:lnSpc>
                <a:spcPct val="85000"/>
              </a:lnSpc>
              <a:spcBef>
                <a:spcPct val="0"/>
              </a:spcBef>
              <a:buFont typeface="+mj-lt"/>
              <a:buAutoNum type="arabicPeriod"/>
            </a:pPr>
            <a:r>
              <a:rPr lang="en-IN" sz="3600" spc="-50" dirty="0" smtClean="0">
                <a:solidFill>
                  <a:schemeClr val="tx1">
                    <a:lumMod val="85000"/>
                    <a:lumOff val="15000"/>
                  </a:schemeClr>
                </a:solidFill>
                <a:latin typeface="Arno Pro Display" panose="02020502050506020403" pitchFamily="18" charset="0"/>
                <a:ea typeface="+mj-ea"/>
                <a:cs typeface="+mj-cs"/>
              </a:rPr>
              <a:t>Household Energy</a:t>
            </a:r>
          </a:p>
          <a:p>
            <a:pPr marL="651510" indent="-742950" algn="just">
              <a:lnSpc>
                <a:spcPct val="85000"/>
              </a:lnSpc>
              <a:spcBef>
                <a:spcPct val="0"/>
              </a:spcBef>
              <a:buFont typeface="+mj-lt"/>
              <a:buAutoNum type="arabicPeriod"/>
            </a:pPr>
            <a:r>
              <a:rPr lang="en-IN" sz="3600" spc="-50" dirty="0" smtClean="0">
                <a:solidFill>
                  <a:schemeClr val="tx1">
                    <a:lumMod val="85000"/>
                    <a:lumOff val="15000"/>
                  </a:schemeClr>
                </a:solidFill>
                <a:latin typeface="Arno Pro Display" panose="02020502050506020403" pitchFamily="18" charset="0"/>
                <a:ea typeface="+mj-ea"/>
                <a:cs typeface="+mj-cs"/>
              </a:rPr>
              <a:t>Energy</a:t>
            </a:r>
          </a:p>
          <a:p>
            <a:pPr marL="651510" indent="-742950" algn="just">
              <a:lnSpc>
                <a:spcPct val="85000"/>
              </a:lnSpc>
              <a:spcBef>
                <a:spcPct val="0"/>
              </a:spcBef>
              <a:buFont typeface="+mj-lt"/>
              <a:buAutoNum type="arabicPeriod"/>
            </a:pPr>
            <a:r>
              <a:rPr lang="en-IN" sz="3600" spc="-50" dirty="0" smtClean="0">
                <a:solidFill>
                  <a:schemeClr val="tx1">
                    <a:lumMod val="85000"/>
                    <a:lumOff val="15000"/>
                  </a:schemeClr>
                </a:solidFill>
                <a:latin typeface="Arno Pro Display" panose="02020502050506020403" pitchFamily="18" charset="0"/>
                <a:ea typeface="+mj-ea"/>
                <a:cs typeface="+mj-cs"/>
              </a:rPr>
              <a:t>Transport</a:t>
            </a:r>
          </a:p>
          <a:p>
            <a:pPr marL="651510" indent="-742950" algn="just">
              <a:lnSpc>
                <a:spcPct val="85000"/>
              </a:lnSpc>
              <a:spcBef>
                <a:spcPct val="0"/>
              </a:spcBef>
              <a:buFont typeface="+mj-lt"/>
              <a:buAutoNum type="arabicPeriod"/>
            </a:pPr>
            <a:r>
              <a:rPr lang="en-IN" sz="3600" spc="-50" dirty="0" smtClean="0">
                <a:solidFill>
                  <a:schemeClr val="tx1">
                    <a:lumMod val="85000"/>
                    <a:lumOff val="15000"/>
                  </a:schemeClr>
                </a:solidFill>
                <a:latin typeface="Arno Pro Display" panose="02020502050506020403" pitchFamily="18" charset="0"/>
                <a:ea typeface="+mj-ea"/>
                <a:cs typeface="+mj-cs"/>
              </a:rPr>
              <a:t>Urban Planning</a:t>
            </a:r>
          </a:p>
          <a:p>
            <a:pPr marL="651510" indent="-742950" algn="just">
              <a:lnSpc>
                <a:spcPct val="85000"/>
              </a:lnSpc>
              <a:spcBef>
                <a:spcPct val="0"/>
              </a:spcBef>
              <a:buFont typeface="+mj-lt"/>
              <a:buAutoNum type="arabicPeriod"/>
            </a:pPr>
            <a:r>
              <a:rPr lang="en-IN" sz="3600" spc="-50" dirty="0" smtClean="0">
                <a:solidFill>
                  <a:schemeClr val="tx1">
                    <a:lumMod val="85000"/>
                    <a:lumOff val="15000"/>
                  </a:schemeClr>
                </a:solidFill>
                <a:latin typeface="Arno Pro Display" panose="02020502050506020403" pitchFamily="18" charset="0"/>
                <a:ea typeface="+mj-ea"/>
                <a:cs typeface="+mj-cs"/>
              </a:rPr>
              <a:t>Housing</a:t>
            </a:r>
          </a:p>
          <a:p>
            <a:pPr marL="651510" indent="-742950" algn="just">
              <a:lnSpc>
                <a:spcPct val="85000"/>
              </a:lnSpc>
              <a:spcBef>
                <a:spcPct val="0"/>
              </a:spcBef>
              <a:buFont typeface="+mj-lt"/>
              <a:buAutoNum type="arabicPeriod"/>
            </a:pPr>
            <a:r>
              <a:rPr lang="en-IN" sz="3600" spc="-50" dirty="0" smtClean="0">
                <a:solidFill>
                  <a:schemeClr val="tx1">
                    <a:lumMod val="85000"/>
                    <a:lumOff val="15000"/>
                  </a:schemeClr>
                </a:solidFill>
                <a:latin typeface="Arno Pro Display" panose="02020502050506020403" pitchFamily="18" charset="0"/>
                <a:ea typeface="+mj-ea"/>
                <a:cs typeface="+mj-cs"/>
              </a:rPr>
              <a:t>Waste Management</a:t>
            </a:r>
          </a:p>
          <a:p>
            <a:pPr marL="651510" indent="-742950" algn="just">
              <a:lnSpc>
                <a:spcPct val="85000"/>
              </a:lnSpc>
              <a:spcBef>
                <a:spcPct val="0"/>
              </a:spcBef>
              <a:buFont typeface="+mj-lt"/>
              <a:buAutoNum type="arabicPeriod"/>
            </a:pPr>
            <a:r>
              <a:rPr lang="en-IN" sz="3600" spc="-50" dirty="0" smtClean="0">
                <a:solidFill>
                  <a:schemeClr val="tx1">
                    <a:lumMod val="85000"/>
                    <a:lumOff val="15000"/>
                  </a:schemeClr>
                </a:solidFill>
                <a:latin typeface="Arno Pro Display" panose="02020502050506020403" pitchFamily="18" charset="0"/>
                <a:ea typeface="+mj-ea"/>
                <a:cs typeface="+mj-cs"/>
              </a:rPr>
              <a:t>Industry</a:t>
            </a:r>
          </a:p>
          <a:p>
            <a:pPr marL="651510" indent="-742950" algn="just">
              <a:lnSpc>
                <a:spcPct val="85000"/>
              </a:lnSpc>
              <a:spcBef>
                <a:spcPct val="0"/>
              </a:spcBef>
              <a:buFont typeface="+mj-lt"/>
              <a:buAutoNum type="arabicPeriod"/>
            </a:pPr>
            <a:r>
              <a:rPr lang="en-IN" sz="3600" spc="-50" dirty="0" smtClean="0">
                <a:solidFill>
                  <a:schemeClr val="tx1">
                    <a:lumMod val="85000"/>
                    <a:lumOff val="15000"/>
                  </a:schemeClr>
                </a:solidFill>
                <a:latin typeface="Arno Pro Display" panose="02020502050506020403" pitchFamily="18" charset="0"/>
                <a:ea typeface="+mj-ea"/>
                <a:cs typeface="+mj-cs"/>
              </a:rPr>
              <a:t>International agencies</a:t>
            </a:r>
          </a:p>
          <a:p>
            <a:pPr marL="651510" indent="-742950" algn="just">
              <a:lnSpc>
                <a:spcPct val="85000"/>
              </a:lnSpc>
              <a:spcBef>
                <a:spcPct val="0"/>
              </a:spcBef>
              <a:buFont typeface="+mj-lt"/>
              <a:buAutoNum type="arabicPeriod"/>
            </a:pPr>
            <a:r>
              <a:rPr lang="en-IN" sz="3600" spc="-50" dirty="0" smtClean="0">
                <a:solidFill>
                  <a:schemeClr val="tx1">
                    <a:lumMod val="85000"/>
                    <a:lumOff val="15000"/>
                  </a:schemeClr>
                </a:solidFill>
                <a:latin typeface="Arno Pro Display" panose="02020502050506020403" pitchFamily="18" charset="0"/>
                <a:ea typeface="+mj-ea"/>
                <a:cs typeface="+mj-cs"/>
              </a:rPr>
              <a:t>Local Self Government NGOs,  Civil Society</a:t>
            </a:r>
          </a:p>
          <a:p>
            <a:pPr marL="651510" indent="-742950" algn="just">
              <a:lnSpc>
                <a:spcPct val="85000"/>
              </a:lnSpc>
              <a:spcBef>
                <a:spcPct val="0"/>
              </a:spcBef>
              <a:buFont typeface="+mj-lt"/>
              <a:buAutoNum type="arabicPeriod"/>
            </a:pPr>
            <a:r>
              <a:rPr lang="en-IN" sz="3600" spc="-50" dirty="0" smtClean="0">
                <a:solidFill>
                  <a:schemeClr val="tx1">
                    <a:lumMod val="85000"/>
                    <a:lumOff val="15000"/>
                  </a:schemeClr>
                </a:solidFill>
                <a:latin typeface="Arno Pro Display" panose="02020502050506020403" pitchFamily="18" charset="0"/>
                <a:ea typeface="+mj-ea"/>
                <a:cs typeface="+mj-cs"/>
              </a:rPr>
              <a:t>Min of Health</a:t>
            </a:r>
          </a:p>
          <a:p>
            <a:pPr marL="480060" indent="-571500" algn="just">
              <a:lnSpc>
                <a:spcPct val="85000"/>
              </a:lnSpc>
              <a:spcBef>
                <a:spcPct val="0"/>
              </a:spcBef>
              <a:buFont typeface="Courier New" panose="02070309020205020404" pitchFamily="49" charset="0"/>
              <a:buChar char="o"/>
            </a:pPr>
            <a:endParaRPr lang="en-IN" sz="3600" spc="-50" dirty="0">
              <a:solidFill>
                <a:schemeClr val="tx1">
                  <a:lumMod val="85000"/>
                  <a:lumOff val="15000"/>
                </a:schemeClr>
              </a:solidFill>
              <a:latin typeface="Arno Pro Display" panose="02020502050506020403" pitchFamily="18" charset="0"/>
              <a:ea typeface="+mj-ea"/>
              <a:cs typeface="+mj-cs"/>
            </a:endParaRPr>
          </a:p>
        </p:txBody>
      </p:sp>
      <p:pic>
        <p:nvPicPr>
          <p:cNvPr id="5" name="Picture 8" descr="http://www.nhinp.org/images/banners/nationa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5680" y="0"/>
            <a:ext cx="847725" cy="5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856002"/>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86603"/>
            <a:ext cx="12003405" cy="1450757"/>
          </a:xfrm>
          <a:noFill/>
          <a:extLst>
            <a:ext uri="{909E8E84-426E-40dd-AFC4-6F175D3DCCD1}">
              <a14:hiddenFill xmlns:a14="http://schemas.microsoft.com/office/drawing/2010/main">
                <a:solidFill>
                  <a:srgbClr val="FFFFFF"/>
                </a:solidFill>
              </a14:hiddenFill>
            </a:ext>
          </a:extLst>
        </p:spPr>
        <p:txBody>
          <a:bodyPr vert="horz" lIns="91440" tIns="45720" rIns="91440" bIns="45720" rtlCol="0" anchor="b">
            <a:normAutofit/>
          </a:bodyPr>
          <a:lstStyle/>
          <a:p>
            <a:r>
              <a:rPr lang="en-GB" sz="6600" dirty="0" smtClean="0">
                <a:solidFill>
                  <a:schemeClr val="tx1">
                    <a:lumMod val="85000"/>
                    <a:lumOff val="15000"/>
                  </a:schemeClr>
                </a:solidFill>
                <a:latin typeface="Arno Pro Display" panose="02020502050506020403" pitchFamily="18" charset="0"/>
              </a:rPr>
              <a:t> What is “Window </a:t>
            </a:r>
            <a:r>
              <a:rPr lang="en-GB" sz="6600" dirty="0">
                <a:solidFill>
                  <a:schemeClr val="tx1">
                    <a:lumMod val="85000"/>
                    <a:lumOff val="15000"/>
                  </a:schemeClr>
                </a:solidFill>
                <a:latin typeface="Arno Pro Display" panose="02020502050506020403" pitchFamily="18" charset="0"/>
              </a:rPr>
              <a:t>of </a:t>
            </a:r>
            <a:r>
              <a:rPr lang="en-GB" sz="6600" dirty="0" smtClean="0">
                <a:solidFill>
                  <a:schemeClr val="tx1">
                    <a:lumMod val="85000"/>
                    <a:lumOff val="15000"/>
                  </a:schemeClr>
                </a:solidFill>
                <a:latin typeface="Arno Pro Display" panose="02020502050506020403" pitchFamily="18" charset="0"/>
              </a:rPr>
              <a:t>Opportunity”</a:t>
            </a:r>
            <a:endParaRPr lang="en-GB" sz="6600" dirty="0">
              <a:solidFill>
                <a:schemeClr val="tx1">
                  <a:lumMod val="85000"/>
                  <a:lumOff val="15000"/>
                </a:schemeClr>
              </a:solidFill>
              <a:latin typeface="Arno Pro Display" panose="02020502050506020403" pitchFamily="18" charset="0"/>
            </a:endParaRPr>
          </a:p>
        </p:txBody>
      </p:sp>
      <p:pic>
        <p:nvPicPr>
          <p:cNvPr id="4" name="Content Placeholder 3"/>
          <p:cNvPicPr>
            <a:picLocks noGrp="1" noChangeAspect="1"/>
          </p:cNvPicPr>
          <p:nvPr>
            <p:ph idx="1"/>
          </p:nvPr>
        </p:nvPicPr>
        <p:blipFill>
          <a:blip r:embed="rId2"/>
          <a:stretch>
            <a:fillRect/>
          </a:stretch>
        </p:blipFill>
        <p:spPr>
          <a:xfrm>
            <a:off x="2238233" y="1764657"/>
            <a:ext cx="7296164" cy="4538950"/>
          </a:xfrm>
          <a:prstGeom prst="rect">
            <a:avLst/>
          </a:prstGeom>
        </p:spPr>
      </p:pic>
      <p:pic>
        <p:nvPicPr>
          <p:cNvPr id="5" name="Picture 8" descr="http://www.nhinp.org/images/banners/nationa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5680" y="0"/>
            <a:ext cx="847725" cy="5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0231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6603"/>
            <a:ext cx="11859036" cy="1224697"/>
          </a:xfrm>
        </p:spPr>
        <p:txBody>
          <a:bodyPr/>
          <a:lstStyle/>
          <a:p>
            <a:r>
              <a:rPr lang="en-IN" b="1" dirty="0" smtClean="0"/>
              <a:t>Windows of Opportunity: Examples from India</a:t>
            </a:r>
            <a:endParaRPr lang="en-IN"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5500" y="1803401"/>
            <a:ext cx="3105150" cy="20701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0650" y="1803401"/>
            <a:ext cx="3076986" cy="191769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5500" y="3873501"/>
            <a:ext cx="3179987" cy="211613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6484" y="4318000"/>
            <a:ext cx="3081942" cy="1671638"/>
          </a:xfrm>
          <a:prstGeom prst="rect">
            <a:avLst/>
          </a:prstGeom>
        </p:spPr>
      </p:pic>
      <p:pic>
        <p:nvPicPr>
          <p:cNvPr id="10" name="Content Placeholder 9"/>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2717799" y="1968157"/>
            <a:ext cx="3187699" cy="1837953"/>
          </a:xfr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85196" y="3873502"/>
            <a:ext cx="3020303" cy="2116136"/>
          </a:xfrm>
          <a:prstGeom prst="rect">
            <a:avLst/>
          </a:prstGeom>
        </p:spPr>
      </p:pic>
      <p:sp>
        <p:nvSpPr>
          <p:cNvPr id="12" name="Rectangle 11"/>
          <p:cNvSpPr/>
          <p:nvPr/>
        </p:nvSpPr>
        <p:spPr>
          <a:xfrm>
            <a:off x="812800" y="1930400"/>
            <a:ext cx="1930400" cy="646331"/>
          </a:xfrm>
          <a:prstGeom prst="rect">
            <a:avLst/>
          </a:prstGeom>
        </p:spPr>
        <p:txBody>
          <a:bodyPr wrap="square">
            <a:spAutoFit/>
          </a:bodyPr>
          <a:lstStyle/>
          <a:p>
            <a:r>
              <a:rPr lang="en-IN" dirty="0"/>
              <a:t>National Health Policy 2015 Draft </a:t>
            </a:r>
          </a:p>
        </p:txBody>
      </p:sp>
      <p:sp>
        <p:nvSpPr>
          <p:cNvPr id="13" name="Rectangle 12"/>
          <p:cNvSpPr/>
          <p:nvPr/>
        </p:nvSpPr>
        <p:spPr>
          <a:xfrm>
            <a:off x="812800" y="3244334"/>
            <a:ext cx="1841500" cy="369332"/>
          </a:xfrm>
          <a:prstGeom prst="rect">
            <a:avLst/>
          </a:prstGeom>
        </p:spPr>
        <p:txBody>
          <a:bodyPr wrap="square">
            <a:spAutoFit/>
          </a:bodyPr>
          <a:lstStyle/>
          <a:p>
            <a:r>
              <a:rPr lang="en-IN" dirty="0"/>
              <a:t>Public Health Act </a:t>
            </a:r>
          </a:p>
        </p:txBody>
      </p:sp>
      <p:sp>
        <p:nvSpPr>
          <p:cNvPr id="14" name="Rectangle 13"/>
          <p:cNvSpPr/>
          <p:nvPr/>
        </p:nvSpPr>
        <p:spPr>
          <a:xfrm>
            <a:off x="812800" y="4931570"/>
            <a:ext cx="1841500" cy="1200329"/>
          </a:xfrm>
          <a:prstGeom prst="rect">
            <a:avLst/>
          </a:prstGeom>
        </p:spPr>
        <p:txBody>
          <a:bodyPr wrap="square">
            <a:spAutoFit/>
          </a:bodyPr>
          <a:lstStyle/>
          <a:p>
            <a:r>
              <a:rPr lang="en-IN" dirty="0" smtClean="0"/>
              <a:t>Four </a:t>
            </a:r>
            <a:r>
              <a:rPr lang="en-IN" dirty="0"/>
              <a:t>Task Forces on National Health Assurance Mission</a:t>
            </a:r>
          </a:p>
        </p:txBody>
      </p:sp>
      <p:pic>
        <p:nvPicPr>
          <p:cNvPr id="15" name="Picture 2" descr="https://mpower360.files.wordpress.com/2014/11/final_logo_1.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5994400" y="5406708"/>
            <a:ext cx="3091087" cy="90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302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3" y="286603"/>
            <a:ext cx="12028227" cy="1450757"/>
          </a:xfrm>
          <a:noFill/>
          <a:extLst>
            <a:ext uri="{909E8E84-426E-40dd-AFC4-6F175D3DCCD1}">
              <a14:hiddenFill xmlns:a14="http://schemas.microsoft.com/office/drawing/2010/main">
                <a:solidFill>
                  <a:srgbClr val="FFFFFF"/>
                </a:solidFill>
              </a14:hiddenFill>
            </a:ext>
          </a:extLst>
        </p:spPr>
        <p:txBody>
          <a:bodyPr vert="horz" lIns="91440" tIns="45720" rIns="91440" bIns="45720" rtlCol="0" anchor="b">
            <a:normAutofit/>
          </a:bodyPr>
          <a:lstStyle/>
          <a:p>
            <a:r>
              <a:rPr lang="en-GB" sz="6600" dirty="0">
                <a:solidFill>
                  <a:schemeClr val="tx1">
                    <a:lumMod val="85000"/>
                    <a:lumOff val="15000"/>
                  </a:schemeClr>
                </a:solidFill>
                <a:latin typeface="Arno Pro Display" panose="02020502050506020403" pitchFamily="18" charset="0"/>
              </a:rPr>
              <a:t>Policy </a:t>
            </a:r>
            <a:r>
              <a:rPr lang="en-GB" sz="6600" dirty="0" smtClean="0">
                <a:solidFill>
                  <a:schemeClr val="tx1">
                    <a:lumMod val="85000"/>
                    <a:lumOff val="15000"/>
                  </a:schemeClr>
                </a:solidFill>
                <a:latin typeface="Arno Pro Display" panose="02020502050506020403" pitchFamily="18" charset="0"/>
              </a:rPr>
              <a:t>Champions</a:t>
            </a:r>
            <a:endParaRPr lang="en-GB" sz="6600" dirty="0">
              <a:solidFill>
                <a:schemeClr val="tx1">
                  <a:lumMod val="85000"/>
                  <a:lumOff val="15000"/>
                </a:schemeClr>
              </a:solidFill>
              <a:latin typeface="Arno Pro Display" panose="02020502050506020403" pitchFamily="18" charset="0"/>
            </a:endParaRPr>
          </a:p>
        </p:txBody>
      </p:sp>
      <p:sp>
        <p:nvSpPr>
          <p:cNvPr id="3" name="Content Placeholder 2"/>
          <p:cNvSpPr>
            <a:spLocks noGrp="1"/>
          </p:cNvSpPr>
          <p:nvPr>
            <p:ph idx="1"/>
          </p:nvPr>
        </p:nvSpPr>
        <p:spPr>
          <a:xfrm>
            <a:off x="1097280" y="1845733"/>
            <a:ext cx="10058400" cy="4486827"/>
          </a:xfrm>
        </p:spPr>
        <p:txBody>
          <a:bodyPr vert="horz" lIns="91440" tIns="45720" rIns="91440" bIns="45720" rtlCol="0" anchor="b">
            <a:normAutofit/>
          </a:bodyPr>
          <a:lstStyle/>
          <a:p>
            <a:pPr algn="just">
              <a:lnSpc>
                <a:spcPct val="85000"/>
              </a:lnSpc>
              <a:spcBef>
                <a:spcPct val="0"/>
              </a:spcBef>
              <a:buFont typeface="Wingdings" panose="05000000000000000000" pitchFamily="2" charset="2"/>
              <a:buChar char="Ø"/>
            </a:pPr>
            <a:r>
              <a:rPr lang="en-IN" sz="3600" spc="-50" dirty="0" smtClean="0">
                <a:solidFill>
                  <a:schemeClr val="tx1">
                    <a:lumMod val="85000"/>
                    <a:lumOff val="15000"/>
                  </a:schemeClr>
                </a:solidFill>
                <a:latin typeface="Arno Pro Display" panose="02020502050506020403" pitchFamily="18" charset="0"/>
                <a:ea typeface="+mj-ea"/>
                <a:cs typeface="+mj-cs"/>
              </a:rPr>
              <a:t>Person or </a:t>
            </a:r>
            <a:r>
              <a:rPr lang="en-IN" sz="3600" spc="-50" dirty="0">
                <a:solidFill>
                  <a:schemeClr val="tx1">
                    <a:lumMod val="85000"/>
                    <a:lumOff val="15000"/>
                  </a:schemeClr>
                </a:solidFill>
                <a:latin typeface="Arno Pro Display" panose="02020502050506020403" pitchFamily="18" charset="0"/>
                <a:ea typeface="+mj-ea"/>
                <a:cs typeface="+mj-cs"/>
              </a:rPr>
              <a:t>team willing and able to lead and manage the policy </a:t>
            </a:r>
            <a:r>
              <a:rPr lang="en-IN" sz="3600" spc="-50" dirty="0" smtClean="0">
                <a:solidFill>
                  <a:schemeClr val="tx1">
                    <a:lumMod val="85000"/>
                    <a:lumOff val="15000"/>
                  </a:schemeClr>
                </a:solidFill>
                <a:latin typeface="Arno Pro Display" panose="02020502050506020403" pitchFamily="18" charset="0"/>
                <a:ea typeface="+mj-ea"/>
                <a:cs typeface="+mj-cs"/>
              </a:rPr>
              <a:t>process.</a:t>
            </a:r>
          </a:p>
          <a:p>
            <a:pPr algn="just">
              <a:lnSpc>
                <a:spcPct val="85000"/>
              </a:lnSpc>
              <a:spcBef>
                <a:spcPct val="0"/>
              </a:spcBef>
              <a:buFont typeface="Wingdings" panose="05000000000000000000" pitchFamily="2" charset="2"/>
              <a:buChar char="Ø"/>
            </a:pPr>
            <a:r>
              <a:rPr lang="en-IN" sz="3600" spc="-50" dirty="0" smtClean="0">
                <a:solidFill>
                  <a:schemeClr val="tx1">
                    <a:lumMod val="85000"/>
                    <a:lumOff val="15000"/>
                  </a:schemeClr>
                </a:solidFill>
                <a:latin typeface="Arno Pro Display" panose="02020502050506020403" pitchFamily="18" charset="0"/>
                <a:ea typeface="+mj-ea"/>
                <a:cs typeface="+mj-cs"/>
              </a:rPr>
              <a:t>Proactively promote </a:t>
            </a:r>
            <a:r>
              <a:rPr lang="en-IN" sz="3600" spc="-50" dirty="0">
                <a:solidFill>
                  <a:schemeClr val="tx1">
                    <a:lumMod val="85000"/>
                    <a:lumOff val="15000"/>
                  </a:schemeClr>
                </a:solidFill>
                <a:latin typeface="Arno Pro Display" panose="02020502050506020403" pitchFamily="18" charset="0"/>
                <a:ea typeface="+mj-ea"/>
                <a:cs typeface="+mj-cs"/>
              </a:rPr>
              <a:t>policy reforms, publicly support the policies and foster the support of </a:t>
            </a:r>
            <a:r>
              <a:rPr lang="en-IN" sz="3600" spc="-50" dirty="0" smtClean="0">
                <a:solidFill>
                  <a:schemeClr val="tx1">
                    <a:lumMod val="85000"/>
                    <a:lumOff val="15000"/>
                  </a:schemeClr>
                </a:solidFill>
                <a:latin typeface="Arno Pro Display" panose="02020502050506020403" pitchFamily="18" charset="0"/>
                <a:ea typeface="+mj-ea"/>
                <a:cs typeface="+mj-cs"/>
              </a:rPr>
              <a:t>others.</a:t>
            </a:r>
          </a:p>
          <a:p>
            <a:pPr algn="just">
              <a:lnSpc>
                <a:spcPct val="85000"/>
              </a:lnSpc>
              <a:spcBef>
                <a:spcPct val="0"/>
              </a:spcBef>
              <a:buFont typeface="Wingdings" panose="05000000000000000000" pitchFamily="2" charset="2"/>
              <a:buChar char="Ø"/>
            </a:pPr>
            <a:r>
              <a:rPr lang="en-IN" sz="3600" spc="-50" dirty="0" smtClean="0">
                <a:solidFill>
                  <a:schemeClr val="tx1">
                    <a:lumMod val="85000"/>
                    <a:lumOff val="15000"/>
                  </a:schemeClr>
                </a:solidFill>
                <a:latin typeface="Arno Pro Display" panose="02020502050506020403" pitchFamily="18" charset="0"/>
                <a:ea typeface="+mj-ea"/>
                <a:cs typeface="+mj-cs"/>
              </a:rPr>
              <a:t>Frame discussion </a:t>
            </a:r>
            <a:r>
              <a:rPr lang="en-IN" sz="3600" spc="-50" dirty="0">
                <a:solidFill>
                  <a:schemeClr val="tx1">
                    <a:lumMod val="85000"/>
                    <a:lumOff val="15000"/>
                  </a:schemeClr>
                </a:solidFill>
                <a:latin typeface="Arno Pro Display" panose="02020502050506020403" pitchFamily="18" charset="0"/>
                <a:ea typeface="+mj-ea"/>
                <a:cs typeface="+mj-cs"/>
              </a:rPr>
              <a:t>of the issue, build consensus, attract resources, and seize and create opportunities </a:t>
            </a:r>
            <a:r>
              <a:rPr lang="en-IN" sz="3600" spc="-50" dirty="0" smtClean="0">
                <a:solidFill>
                  <a:schemeClr val="tx1">
                    <a:lumMod val="85000"/>
                    <a:lumOff val="15000"/>
                  </a:schemeClr>
                </a:solidFill>
                <a:latin typeface="Arno Pro Display" panose="02020502050506020403" pitchFamily="18" charset="0"/>
                <a:ea typeface="+mj-ea"/>
                <a:cs typeface="+mj-cs"/>
              </a:rPr>
              <a:t>to move </a:t>
            </a:r>
            <a:r>
              <a:rPr lang="en-IN" sz="3600" spc="-50" dirty="0">
                <a:solidFill>
                  <a:schemeClr val="tx1">
                    <a:lumMod val="85000"/>
                    <a:lumOff val="15000"/>
                  </a:schemeClr>
                </a:solidFill>
                <a:latin typeface="Arno Pro Display" panose="02020502050506020403" pitchFamily="18" charset="0"/>
                <a:ea typeface="+mj-ea"/>
                <a:cs typeface="+mj-cs"/>
              </a:rPr>
              <a:t>the reform forward</a:t>
            </a:r>
            <a:r>
              <a:rPr lang="en-IN" sz="3600" spc="-50" dirty="0" smtClean="0">
                <a:solidFill>
                  <a:schemeClr val="tx1">
                    <a:lumMod val="85000"/>
                    <a:lumOff val="15000"/>
                  </a:schemeClr>
                </a:solidFill>
                <a:latin typeface="Arno Pro Display" panose="02020502050506020403" pitchFamily="18" charset="0"/>
                <a:ea typeface="+mj-ea"/>
                <a:cs typeface="+mj-cs"/>
              </a:rPr>
              <a:t>.</a:t>
            </a:r>
          </a:p>
          <a:p>
            <a:pPr marL="651510" indent="-742950" algn="just">
              <a:lnSpc>
                <a:spcPct val="85000"/>
              </a:lnSpc>
              <a:spcBef>
                <a:spcPct val="0"/>
              </a:spcBef>
              <a:buFont typeface="+mj-lt"/>
              <a:buAutoNum type="arabicPeriod"/>
            </a:pPr>
            <a:endParaRPr lang="en-GB" sz="3600" spc="-50" dirty="0">
              <a:solidFill>
                <a:schemeClr val="tx1">
                  <a:lumMod val="85000"/>
                  <a:lumOff val="15000"/>
                </a:schemeClr>
              </a:solidFill>
              <a:latin typeface="Arno Pro Display" panose="02020502050506020403" pitchFamily="18" charset="0"/>
              <a:ea typeface="+mj-ea"/>
              <a:cs typeface="+mj-cs"/>
            </a:endParaRPr>
          </a:p>
        </p:txBody>
      </p:sp>
      <p:pic>
        <p:nvPicPr>
          <p:cNvPr id="4" name="Picture 8" descr="http://www.nhinp.org/images/banners/nationa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5680" y="0"/>
            <a:ext cx="847725" cy="5715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664700" y="5264666"/>
            <a:ext cx="2527300" cy="1682234"/>
          </a:xfrm>
          <a:prstGeom prst="rect">
            <a:avLst/>
          </a:prstGeom>
        </p:spPr>
      </p:pic>
    </p:spTree>
    <p:extLst>
      <p:ext uri="{BB962C8B-B14F-4D97-AF65-F5344CB8AC3E}">
        <p14:creationId xmlns:p14="http://schemas.microsoft.com/office/powerpoint/2010/main" val="24388859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Policy development in related sectors</a:t>
            </a:r>
            <a:endParaRPr lang="en-IN" dirty="0"/>
          </a:p>
        </p:txBody>
      </p:sp>
      <p:sp>
        <p:nvSpPr>
          <p:cNvPr id="3" name="Content Placeholder 2"/>
          <p:cNvSpPr>
            <a:spLocks noGrp="1"/>
          </p:cNvSpPr>
          <p:nvPr>
            <p:ph idx="1"/>
          </p:nvPr>
        </p:nvSpPr>
        <p:spPr>
          <a:xfrm>
            <a:off x="342900" y="1739900"/>
            <a:ext cx="11531600" cy="4129194"/>
          </a:xfrm>
        </p:spPr>
        <p:txBody>
          <a:bodyPr>
            <a:noAutofit/>
          </a:bodyPr>
          <a:lstStyle/>
          <a:p>
            <a:pPr>
              <a:buFont typeface="Wingdings" panose="05000000000000000000" pitchFamily="2" charset="2"/>
              <a:buChar char="Ø"/>
            </a:pPr>
            <a:r>
              <a:rPr lang="en-IN" sz="2400" dirty="0" smtClean="0"/>
              <a:t>All sectors that impact health, health systems, health determinants, health equity, cost of health care</a:t>
            </a:r>
            <a:endParaRPr lang="en-IN" sz="2400" dirty="0"/>
          </a:p>
          <a:p>
            <a:pPr>
              <a:buFont typeface="Wingdings" panose="05000000000000000000" pitchFamily="2" charset="2"/>
              <a:buChar char="Ø"/>
            </a:pPr>
            <a:r>
              <a:rPr lang="en-IN" sz="2400" dirty="0" smtClean="0"/>
              <a:t>Recognize, own the problems, define and frame the issues </a:t>
            </a:r>
          </a:p>
          <a:p>
            <a:pPr lvl="1">
              <a:buFont typeface="Wingdings" panose="05000000000000000000" pitchFamily="2" charset="2"/>
              <a:buChar char="q"/>
            </a:pPr>
            <a:r>
              <a:rPr lang="en-IN" sz="2200" dirty="0" smtClean="0"/>
              <a:t>Identify the role of each sector- clearly identified as causes of causes and what action can be taken</a:t>
            </a:r>
          </a:p>
          <a:p>
            <a:pPr lvl="1">
              <a:buFont typeface="Wingdings" panose="05000000000000000000" pitchFamily="2" charset="2"/>
              <a:buChar char="q"/>
            </a:pPr>
            <a:r>
              <a:rPr lang="en-IN" sz="2400" dirty="0" smtClean="0"/>
              <a:t>If not done ownership of health problems falls by default on health actors (ministry and health institutions)</a:t>
            </a:r>
          </a:p>
          <a:p>
            <a:pPr lvl="1">
              <a:buFont typeface="Wingdings" panose="05000000000000000000" pitchFamily="2" charset="2"/>
              <a:buChar char="q"/>
            </a:pPr>
            <a:r>
              <a:rPr lang="en-IN" sz="2400" dirty="0" smtClean="0"/>
              <a:t>Inform the stake holders (public institutions, academic institutions, think tanks, private sector, CSOs) through policy briefs giving policy options</a:t>
            </a:r>
          </a:p>
          <a:p>
            <a:pPr>
              <a:buFont typeface="Wingdings" panose="05000000000000000000" pitchFamily="2" charset="2"/>
              <a:buChar char="Ø"/>
            </a:pPr>
            <a:r>
              <a:rPr lang="en-IN" sz="2400" dirty="0" smtClean="0"/>
              <a:t>Technically sound, culturally and ethnically acceptable and financially reasonable</a:t>
            </a:r>
          </a:p>
          <a:p>
            <a:pPr>
              <a:buFont typeface="Wingdings" panose="05000000000000000000" pitchFamily="2" charset="2"/>
              <a:buChar char="Ø"/>
            </a:pPr>
            <a:r>
              <a:rPr lang="en-IN" sz="2400" dirty="0" smtClean="0"/>
              <a:t>Negotiations between various stakeholders</a:t>
            </a:r>
          </a:p>
        </p:txBody>
      </p:sp>
    </p:spTree>
    <p:extLst>
      <p:ext uri="{BB962C8B-B14F-4D97-AF65-F5344CB8AC3E}">
        <p14:creationId xmlns:p14="http://schemas.microsoft.com/office/powerpoint/2010/main" val="3513326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992" y="728464"/>
            <a:ext cx="11661569" cy="960306"/>
          </a:xfrm>
          <a:noFill/>
          <a:extLst>
            <a:ext uri="{909E8E84-426E-40dd-AFC4-6F175D3DCCD1}">
              <a14:hiddenFill xmlns:a14="http://schemas.microsoft.com/office/drawing/2010/main">
                <a:solidFill>
                  <a:srgbClr val="FFFFFF"/>
                </a:solidFill>
              </a14:hiddenFill>
            </a:ext>
          </a:extLst>
        </p:spPr>
        <p:txBody>
          <a:bodyPr vert="horz" lIns="91440" tIns="45720" rIns="91440" bIns="45720" rtlCol="0" anchor="b">
            <a:normAutofit fontScale="90000"/>
          </a:bodyPr>
          <a:lstStyle/>
          <a:p>
            <a:r>
              <a:rPr lang="en-GB" sz="8000" dirty="0" smtClean="0">
                <a:solidFill>
                  <a:schemeClr val="tx1">
                    <a:lumMod val="85000"/>
                    <a:lumOff val="15000"/>
                  </a:schemeClr>
                </a:solidFill>
                <a:latin typeface="Arno Pro Display" panose="02020502050506020403" pitchFamily="18" charset="0"/>
              </a:rPr>
              <a:t>Health Policy 2015 - Goal</a:t>
            </a:r>
            <a:endParaRPr lang="en-GB" sz="8000" dirty="0">
              <a:solidFill>
                <a:schemeClr val="tx1">
                  <a:lumMod val="85000"/>
                  <a:lumOff val="15000"/>
                </a:schemeClr>
              </a:solidFill>
              <a:latin typeface="Arno Pro Display" panose="02020502050506020403" pitchFamily="18" charset="0"/>
            </a:endParaRPr>
          </a:p>
        </p:txBody>
      </p:sp>
      <p:sp>
        <p:nvSpPr>
          <p:cNvPr id="3" name="Content Placeholder 2"/>
          <p:cNvSpPr>
            <a:spLocks noGrp="1"/>
          </p:cNvSpPr>
          <p:nvPr>
            <p:ph idx="1"/>
          </p:nvPr>
        </p:nvSpPr>
        <p:spPr>
          <a:xfrm>
            <a:off x="1097280" y="1845734"/>
            <a:ext cx="10058400" cy="3206326"/>
          </a:xfrm>
        </p:spPr>
        <p:txBody>
          <a:bodyPr vert="horz" lIns="91440" tIns="45720" rIns="91440" bIns="45720" rtlCol="0" anchor="b">
            <a:normAutofit/>
          </a:bodyPr>
          <a:lstStyle/>
          <a:p>
            <a:pPr marL="0" algn="just">
              <a:lnSpc>
                <a:spcPct val="85000"/>
              </a:lnSpc>
              <a:spcBef>
                <a:spcPct val="0"/>
              </a:spcBef>
              <a:buNone/>
            </a:pPr>
            <a:r>
              <a:rPr lang="en-US" sz="3600" spc="-50" dirty="0">
                <a:solidFill>
                  <a:schemeClr val="tx1">
                    <a:lumMod val="85000"/>
                    <a:lumOff val="15000"/>
                  </a:schemeClr>
                </a:solidFill>
                <a:latin typeface="Arno Pro Display" panose="02020502050506020403" pitchFamily="18" charset="0"/>
                <a:ea typeface="+mj-ea"/>
                <a:cs typeface="+mj-cs"/>
              </a:rPr>
              <a:t>The attainment of the highest possible level of health and well-being for all at all ages, through a preventive and </a:t>
            </a:r>
            <a:r>
              <a:rPr lang="en-US" sz="3600" spc="-50" dirty="0" err="1">
                <a:solidFill>
                  <a:schemeClr val="tx1">
                    <a:lumMod val="85000"/>
                    <a:lumOff val="15000"/>
                  </a:schemeClr>
                </a:solidFill>
                <a:latin typeface="Arno Pro Display" panose="02020502050506020403" pitchFamily="18" charset="0"/>
                <a:ea typeface="+mj-ea"/>
                <a:cs typeface="+mj-cs"/>
              </a:rPr>
              <a:t>promotive</a:t>
            </a:r>
            <a:r>
              <a:rPr lang="en-US" sz="3600" spc="-50" dirty="0">
                <a:solidFill>
                  <a:schemeClr val="tx1">
                    <a:lumMod val="85000"/>
                    <a:lumOff val="15000"/>
                  </a:schemeClr>
                </a:solidFill>
                <a:latin typeface="Arno Pro Display" panose="02020502050506020403" pitchFamily="18" charset="0"/>
                <a:ea typeface="+mj-ea"/>
                <a:cs typeface="+mj-cs"/>
              </a:rPr>
              <a:t> </a:t>
            </a:r>
            <a:r>
              <a:rPr lang="en-US" sz="3600" u="sng" spc="-50" dirty="0">
                <a:solidFill>
                  <a:schemeClr val="tx1">
                    <a:lumMod val="85000"/>
                    <a:lumOff val="15000"/>
                  </a:schemeClr>
                </a:solidFill>
                <a:latin typeface="Arno Pro Display" panose="02020502050506020403" pitchFamily="18" charset="0"/>
                <a:ea typeface="+mj-ea"/>
                <a:cs typeface="+mj-cs"/>
              </a:rPr>
              <a:t>health care orientation in all developmental policies</a:t>
            </a:r>
            <a:r>
              <a:rPr lang="en-US" sz="3600" spc="-50" dirty="0">
                <a:solidFill>
                  <a:schemeClr val="tx1">
                    <a:lumMod val="85000"/>
                    <a:lumOff val="15000"/>
                  </a:schemeClr>
                </a:solidFill>
                <a:latin typeface="Arno Pro Display" panose="02020502050506020403" pitchFamily="18" charset="0"/>
                <a:ea typeface="+mj-ea"/>
                <a:cs typeface="+mj-cs"/>
              </a:rPr>
              <a:t>, and universal access to good quality health care services without anyone having to face financial hardship as a consequence. </a:t>
            </a:r>
            <a:endParaRPr lang="en-GB" sz="3600" spc="-50" dirty="0">
              <a:solidFill>
                <a:schemeClr val="tx1">
                  <a:lumMod val="85000"/>
                  <a:lumOff val="15000"/>
                </a:schemeClr>
              </a:solidFill>
              <a:latin typeface="Arno Pro Display" panose="02020502050506020403" pitchFamily="18" charset="0"/>
              <a:ea typeface="+mj-ea"/>
              <a:cs typeface="+mj-cs"/>
            </a:endParaRPr>
          </a:p>
          <a:p>
            <a:pPr marL="0" algn="just">
              <a:lnSpc>
                <a:spcPct val="85000"/>
              </a:lnSpc>
              <a:spcBef>
                <a:spcPct val="0"/>
              </a:spcBef>
              <a:buNone/>
            </a:pPr>
            <a:endParaRPr lang="en-GB" sz="3600" spc="-50" dirty="0">
              <a:solidFill>
                <a:schemeClr val="tx1">
                  <a:lumMod val="85000"/>
                  <a:lumOff val="15000"/>
                </a:schemeClr>
              </a:solidFill>
              <a:latin typeface="Arno Pro Display" panose="02020502050506020403" pitchFamily="18" charset="0"/>
              <a:ea typeface="+mj-ea"/>
              <a:cs typeface="+mj-cs"/>
            </a:endParaRPr>
          </a:p>
        </p:txBody>
      </p:sp>
      <p:sp>
        <p:nvSpPr>
          <p:cNvPr id="4" name="Rectangle 3"/>
          <p:cNvSpPr/>
          <p:nvPr/>
        </p:nvSpPr>
        <p:spPr>
          <a:xfrm>
            <a:off x="783992" y="4698769"/>
            <a:ext cx="10684976" cy="769441"/>
          </a:xfrm>
          <a:prstGeom prst="rect">
            <a:avLst/>
          </a:prstGeom>
          <a:noFill/>
        </p:spPr>
        <p:txBody>
          <a:bodyPr wrap="none" lIns="91440" tIns="45720" rIns="91440" bIns="45720">
            <a:spAutoFit/>
          </a:bodyPr>
          <a:lstStyle/>
          <a:p>
            <a:pPr algn="ctr"/>
            <a:r>
              <a:rPr lang="en-US" sz="4400" b="1" dirty="0" smtClean="0">
                <a:ln w="9525">
                  <a:solidFill>
                    <a:schemeClr val="bg1"/>
                  </a:solidFill>
                  <a:prstDash val="solid"/>
                </a:ln>
                <a:effectLst>
                  <a:outerShdw blurRad="12700" dist="38100" dir="2700000" algn="tl" rotWithShape="0">
                    <a:schemeClr val="bg1">
                      <a:lumMod val="50000"/>
                    </a:schemeClr>
                  </a:outerShdw>
                </a:effectLst>
              </a:rPr>
              <a:t>Health in All Policies articulated in goal itself.</a:t>
            </a:r>
            <a:endPar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5" name="Picture 8" descr="http://www.nhinp.org/images/banners/nationa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5680" y="0"/>
            <a:ext cx="847725" cy="5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275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86603"/>
            <a:ext cx="11498580" cy="1450757"/>
          </a:xfrm>
        </p:spPr>
        <p:txBody>
          <a:bodyPr vert="horz" lIns="91440" tIns="45720" rIns="91440" bIns="45720" rtlCol="0" anchor="b">
            <a:normAutofit/>
          </a:bodyPr>
          <a:lstStyle/>
          <a:p>
            <a:r>
              <a:rPr lang="en-GB" sz="8000" dirty="0" smtClean="0">
                <a:solidFill>
                  <a:schemeClr val="tx1">
                    <a:lumMod val="85000"/>
                    <a:lumOff val="15000"/>
                  </a:schemeClr>
                </a:solidFill>
                <a:latin typeface="Arno Pro Display" panose="02020502050506020403" pitchFamily="18" charset="0"/>
              </a:rPr>
              <a:t>Cross Sectoral Goals</a:t>
            </a:r>
            <a:endParaRPr lang="en-GB" sz="8000" dirty="0">
              <a:solidFill>
                <a:schemeClr val="tx1">
                  <a:lumMod val="85000"/>
                  <a:lumOff val="15000"/>
                </a:schemeClr>
              </a:solidFill>
              <a:latin typeface="Arno Pro Display" panose="02020502050506020403" pitchFamily="18" charset="0"/>
            </a:endParaRPr>
          </a:p>
        </p:txBody>
      </p:sp>
      <p:sp>
        <p:nvSpPr>
          <p:cNvPr id="3" name="Content Placeholder 2"/>
          <p:cNvSpPr>
            <a:spLocks noGrp="1"/>
          </p:cNvSpPr>
          <p:nvPr>
            <p:ph idx="1"/>
          </p:nvPr>
        </p:nvSpPr>
        <p:spPr/>
        <p:txBody>
          <a:bodyPr vert="horz" lIns="91440" tIns="45720" rIns="91440" bIns="45720" rtlCol="0" anchor="b">
            <a:normAutofit/>
          </a:bodyPr>
          <a:lstStyle/>
          <a:p>
            <a:pPr marL="0">
              <a:lnSpc>
                <a:spcPct val="85000"/>
              </a:lnSpc>
              <a:spcBef>
                <a:spcPct val="0"/>
              </a:spcBef>
              <a:buNone/>
            </a:pPr>
            <a:endParaRPr lang="en-GB" sz="3600" spc="-50" dirty="0" smtClean="0">
              <a:solidFill>
                <a:schemeClr val="tx1">
                  <a:lumMod val="85000"/>
                  <a:lumOff val="15000"/>
                </a:schemeClr>
              </a:solidFill>
              <a:latin typeface="Arno Pro Display" panose="02020502050506020403" pitchFamily="18" charset="0"/>
              <a:ea typeface="+mj-ea"/>
              <a:cs typeface="+mj-cs"/>
            </a:endParaRPr>
          </a:p>
          <a:p>
            <a:pPr marL="0">
              <a:lnSpc>
                <a:spcPct val="85000"/>
              </a:lnSpc>
              <a:spcBef>
                <a:spcPct val="0"/>
              </a:spcBef>
              <a:buNone/>
            </a:pPr>
            <a:endParaRPr lang="en-GB" sz="3600" spc="-50" dirty="0">
              <a:solidFill>
                <a:schemeClr val="tx1">
                  <a:lumMod val="85000"/>
                  <a:lumOff val="15000"/>
                </a:schemeClr>
              </a:solidFill>
              <a:latin typeface="Arno Pro Display" panose="02020502050506020403" pitchFamily="18" charset="0"/>
              <a:ea typeface="+mj-ea"/>
              <a:cs typeface="+mj-cs"/>
            </a:endParaRPr>
          </a:p>
          <a:p>
            <a:pPr marL="0">
              <a:lnSpc>
                <a:spcPct val="85000"/>
              </a:lnSpc>
              <a:spcBef>
                <a:spcPct val="0"/>
              </a:spcBef>
              <a:buNone/>
            </a:pPr>
            <a:endParaRPr lang="en-GB" sz="3600" spc="-50" dirty="0" smtClean="0">
              <a:solidFill>
                <a:schemeClr val="tx1">
                  <a:lumMod val="85000"/>
                  <a:lumOff val="15000"/>
                </a:schemeClr>
              </a:solidFill>
              <a:latin typeface="Arno Pro Display" panose="02020502050506020403" pitchFamily="18" charset="0"/>
              <a:ea typeface="+mj-ea"/>
              <a:cs typeface="+mj-cs"/>
            </a:endParaRPr>
          </a:p>
          <a:p>
            <a:pPr marL="0">
              <a:lnSpc>
                <a:spcPct val="85000"/>
              </a:lnSpc>
              <a:spcBef>
                <a:spcPct val="0"/>
              </a:spcBef>
              <a:buNone/>
            </a:pPr>
            <a:endParaRPr lang="en-GB" sz="3600" spc="-50" dirty="0">
              <a:solidFill>
                <a:schemeClr val="tx1">
                  <a:lumMod val="85000"/>
                  <a:lumOff val="15000"/>
                </a:schemeClr>
              </a:solidFill>
              <a:latin typeface="Arno Pro Display" panose="02020502050506020403" pitchFamily="18" charset="0"/>
              <a:ea typeface="+mj-ea"/>
              <a:cs typeface="+mj-cs"/>
            </a:endParaRPr>
          </a:p>
          <a:p>
            <a:pPr marL="0">
              <a:lnSpc>
                <a:spcPct val="85000"/>
              </a:lnSpc>
              <a:spcBef>
                <a:spcPct val="0"/>
              </a:spcBef>
              <a:buNone/>
            </a:pPr>
            <a:endParaRPr lang="en-GB" sz="3600" spc="-50" dirty="0" smtClean="0">
              <a:solidFill>
                <a:schemeClr val="tx1">
                  <a:lumMod val="85000"/>
                  <a:lumOff val="15000"/>
                </a:schemeClr>
              </a:solidFill>
              <a:latin typeface="Arno Pro Display" panose="02020502050506020403" pitchFamily="18" charset="0"/>
              <a:ea typeface="+mj-ea"/>
              <a:cs typeface="+mj-cs"/>
            </a:endParaRPr>
          </a:p>
          <a:p>
            <a:pPr marL="0">
              <a:lnSpc>
                <a:spcPct val="85000"/>
              </a:lnSpc>
              <a:spcBef>
                <a:spcPct val="0"/>
              </a:spcBef>
              <a:buNone/>
            </a:pPr>
            <a:endParaRPr lang="en-GB" sz="3600" spc="-50" dirty="0">
              <a:solidFill>
                <a:schemeClr val="tx1">
                  <a:lumMod val="85000"/>
                  <a:lumOff val="15000"/>
                </a:schemeClr>
              </a:solidFill>
              <a:latin typeface="Arno Pro Display" panose="02020502050506020403" pitchFamily="18" charset="0"/>
              <a:ea typeface="+mj-ea"/>
              <a:cs typeface="+mj-cs"/>
            </a:endParaRPr>
          </a:p>
          <a:p>
            <a:pPr marL="0">
              <a:lnSpc>
                <a:spcPct val="85000"/>
              </a:lnSpc>
              <a:spcBef>
                <a:spcPct val="0"/>
              </a:spcBef>
              <a:buNone/>
            </a:pPr>
            <a:endParaRPr lang="en-GB" sz="3600" spc="-50" dirty="0" smtClean="0">
              <a:solidFill>
                <a:schemeClr val="tx1">
                  <a:lumMod val="85000"/>
                  <a:lumOff val="15000"/>
                </a:schemeClr>
              </a:solidFill>
              <a:latin typeface="Arno Pro Display" panose="02020502050506020403" pitchFamily="18" charset="0"/>
              <a:ea typeface="+mj-ea"/>
              <a:cs typeface="+mj-cs"/>
            </a:endParaRPr>
          </a:p>
          <a:p>
            <a:pPr marL="0">
              <a:lnSpc>
                <a:spcPct val="85000"/>
              </a:lnSpc>
              <a:spcBef>
                <a:spcPct val="0"/>
              </a:spcBef>
              <a:buNone/>
            </a:pPr>
            <a:endParaRPr lang="en-GB" sz="3600" spc="-50" dirty="0">
              <a:solidFill>
                <a:schemeClr val="tx1">
                  <a:lumMod val="85000"/>
                  <a:lumOff val="15000"/>
                </a:schemeClr>
              </a:solidFill>
              <a:latin typeface="Arno Pro Display" panose="02020502050506020403" pitchFamily="18" charset="0"/>
              <a:ea typeface="+mj-ea"/>
              <a:cs typeface="+mj-cs"/>
            </a:endParaRPr>
          </a:p>
        </p:txBody>
      </p:sp>
      <p:graphicFrame>
        <p:nvGraphicFramePr>
          <p:cNvPr id="4" name="Table 3"/>
          <p:cNvGraphicFramePr>
            <a:graphicFrameLocks noGrp="1"/>
          </p:cNvGraphicFramePr>
          <p:nvPr>
            <p:extLst>
              <p:ext uri="{D42A27DB-BD31-4B8C-83A1-F6EECF244321}">
                <p14:modId xmlns:p14="http://schemas.microsoft.com/office/powerpoint/2010/main" val="544572577"/>
              </p:ext>
            </p:extLst>
          </p:nvPr>
        </p:nvGraphicFramePr>
        <p:xfrm>
          <a:off x="297180" y="1845734"/>
          <a:ext cx="11894820" cy="5047487"/>
        </p:xfrm>
        <a:graphic>
          <a:graphicData uri="http://schemas.openxmlformats.org/drawingml/2006/table">
            <a:tbl>
              <a:tblPr firstRow="1" firstCol="1" bandRow="1">
                <a:tableStyleId>{3B4B98B0-60AC-42C2-AFA5-B58CD77FA1E5}</a:tableStyleId>
              </a:tblPr>
              <a:tblGrid>
                <a:gridCol w="11894820"/>
              </a:tblGrid>
              <a:tr h="4463626">
                <a:tc>
                  <a:txBody>
                    <a:bodyPr/>
                    <a:lstStyle/>
                    <a:p>
                      <a:pPr marL="342900" lvl="0" indent="-342900">
                        <a:lnSpc>
                          <a:spcPct val="115000"/>
                        </a:lnSpc>
                        <a:spcAft>
                          <a:spcPts val="0"/>
                        </a:spcAft>
                        <a:buFont typeface="+mj-lt"/>
                        <a:buAutoNum type="alphaLcPeriod"/>
                      </a:pPr>
                      <a:r>
                        <a:rPr lang="en-US" sz="3200" b="0" dirty="0" smtClean="0">
                          <a:effectLst/>
                          <a:latin typeface="Arno Pro" panose="02020502040506020403" pitchFamily="18" charset="0"/>
                        </a:rPr>
                        <a:t>Prevalence </a:t>
                      </a:r>
                      <a:r>
                        <a:rPr lang="en-US" sz="3200" b="0" dirty="0">
                          <a:effectLst/>
                          <a:latin typeface="Arno Pro" panose="02020502040506020403" pitchFamily="18" charset="0"/>
                        </a:rPr>
                        <a:t>of </a:t>
                      </a:r>
                      <a:r>
                        <a:rPr lang="en-US" sz="3200" b="0" dirty="0" smtClean="0">
                          <a:effectLst/>
                          <a:latin typeface="Arno Pro" panose="02020502040506020403" pitchFamily="18" charset="0"/>
                        </a:rPr>
                        <a:t>tobacco </a:t>
                      </a:r>
                      <a:r>
                        <a:rPr lang="en-US" sz="3200" b="0" dirty="0">
                          <a:effectLst/>
                          <a:latin typeface="Arno Pro" panose="02020502040506020403" pitchFamily="18" charset="0"/>
                        </a:rPr>
                        <a:t>use </a:t>
                      </a:r>
                      <a:r>
                        <a:rPr lang="en-US" sz="3200" b="0" dirty="0" smtClean="0">
                          <a:effectLst/>
                          <a:latin typeface="Arno Pro" panose="02020502040506020403" pitchFamily="18" charset="0"/>
                        </a:rPr>
                        <a:t>-  reduce by </a:t>
                      </a:r>
                      <a:r>
                        <a:rPr lang="en-US" sz="3200" b="0" dirty="0">
                          <a:effectLst/>
                          <a:latin typeface="Arno Pro" panose="02020502040506020403" pitchFamily="18" charset="0"/>
                        </a:rPr>
                        <a:t>15% by 2020 </a:t>
                      </a:r>
                      <a:r>
                        <a:rPr lang="en-US" sz="3200" b="0" dirty="0" smtClean="0">
                          <a:effectLst/>
                          <a:latin typeface="Arno Pro" panose="02020502040506020403" pitchFamily="18" charset="0"/>
                        </a:rPr>
                        <a:t>&amp; </a:t>
                      </a:r>
                      <a:r>
                        <a:rPr lang="en-US" sz="3200" b="0" dirty="0">
                          <a:effectLst/>
                          <a:latin typeface="Arno Pro" panose="02020502040506020403" pitchFamily="18" charset="0"/>
                        </a:rPr>
                        <a:t>30% by 2025.</a:t>
                      </a:r>
                      <a:endParaRPr lang="en-GB" sz="4000" b="0" dirty="0">
                        <a:effectLst/>
                        <a:latin typeface="Arno Pro" panose="02020502040506020403" pitchFamily="18" charset="0"/>
                      </a:endParaRPr>
                    </a:p>
                    <a:p>
                      <a:pPr marL="342900" lvl="0" indent="-342900">
                        <a:lnSpc>
                          <a:spcPct val="115000"/>
                        </a:lnSpc>
                        <a:spcAft>
                          <a:spcPts val="0"/>
                        </a:spcAft>
                        <a:buFont typeface="+mj-lt"/>
                        <a:buAutoNum type="alphaLcPeriod"/>
                      </a:pPr>
                      <a:r>
                        <a:rPr lang="en-US" sz="3200" b="0" dirty="0" smtClean="0">
                          <a:effectLst/>
                          <a:latin typeface="Arno Pro" panose="02020502040506020403" pitchFamily="18" charset="0"/>
                        </a:rPr>
                        <a:t>Prevalence </a:t>
                      </a:r>
                      <a:r>
                        <a:rPr lang="en-US" sz="3200" b="0" dirty="0">
                          <a:effectLst/>
                          <a:latin typeface="Arno Pro" panose="02020502040506020403" pitchFamily="18" charset="0"/>
                        </a:rPr>
                        <a:t>of stunting of </a:t>
                      </a:r>
                      <a:r>
                        <a:rPr lang="en-US" sz="3200" b="0" dirty="0" smtClean="0">
                          <a:effectLst/>
                          <a:latin typeface="Arno Pro" panose="02020502040506020403" pitchFamily="18" charset="0"/>
                        </a:rPr>
                        <a:t>under-5children - Reduction of 40% by </a:t>
                      </a:r>
                      <a:r>
                        <a:rPr lang="en-US" sz="3200" b="0" dirty="0">
                          <a:effectLst/>
                          <a:latin typeface="Arno Pro" panose="02020502040506020403" pitchFamily="18" charset="0"/>
                        </a:rPr>
                        <a:t>2025. </a:t>
                      </a:r>
                      <a:endParaRPr lang="en-GB" sz="4000" b="0" dirty="0">
                        <a:effectLst/>
                        <a:latin typeface="Arno Pro" panose="02020502040506020403" pitchFamily="18" charset="0"/>
                      </a:endParaRPr>
                    </a:p>
                    <a:p>
                      <a:pPr marL="342900" lvl="0" indent="-342900">
                        <a:lnSpc>
                          <a:spcPct val="115000"/>
                        </a:lnSpc>
                        <a:spcAft>
                          <a:spcPts val="0"/>
                        </a:spcAft>
                        <a:buFont typeface="+mj-lt"/>
                        <a:buAutoNum type="alphaLcPeriod"/>
                      </a:pPr>
                      <a:r>
                        <a:rPr lang="en-US" sz="3200" b="0" dirty="0">
                          <a:effectLst/>
                          <a:latin typeface="Arno Pro" panose="02020502040506020403" pitchFamily="18" charset="0"/>
                        </a:rPr>
                        <a:t>Access to safe water and sanitation to all by </a:t>
                      </a:r>
                      <a:r>
                        <a:rPr lang="en-US" sz="3200" b="0" dirty="0" smtClean="0">
                          <a:effectLst/>
                          <a:latin typeface="Arno Pro" panose="02020502040506020403" pitchFamily="18" charset="0"/>
                        </a:rPr>
                        <a:t>2020</a:t>
                      </a:r>
                    </a:p>
                    <a:p>
                      <a:pPr marL="342900" lvl="0" indent="-342900">
                        <a:lnSpc>
                          <a:spcPct val="115000"/>
                        </a:lnSpc>
                        <a:spcAft>
                          <a:spcPts val="0"/>
                        </a:spcAft>
                        <a:buFont typeface="+mj-lt"/>
                        <a:buAutoNum type="alphaLcPeriod"/>
                      </a:pPr>
                      <a:r>
                        <a:rPr lang="en-US" sz="3200" b="0" dirty="0" smtClean="0">
                          <a:effectLst/>
                          <a:latin typeface="Arno Pro" panose="02020502040506020403" pitchFamily="18" charset="0"/>
                        </a:rPr>
                        <a:t>Reduce </a:t>
                      </a:r>
                      <a:r>
                        <a:rPr lang="en-US" sz="3200" b="0" dirty="0">
                          <a:effectLst/>
                          <a:latin typeface="Arno Pro" panose="02020502040506020403" pitchFamily="18" charset="0"/>
                        </a:rPr>
                        <a:t>occupational injury by half from current levels of 334 per lakh agricultural workers by 2020</a:t>
                      </a:r>
                      <a:endParaRPr lang="en-GB" sz="4000" b="0" dirty="0">
                        <a:effectLst/>
                        <a:latin typeface="Arno Pro" panose="02020502040506020403" pitchFamily="18" charset="0"/>
                      </a:endParaRPr>
                    </a:p>
                    <a:p>
                      <a:pPr marL="342900" lvl="0" indent="-342900">
                        <a:lnSpc>
                          <a:spcPct val="115000"/>
                        </a:lnSpc>
                        <a:spcAft>
                          <a:spcPts val="0"/>
                        </a:spcAft>
                        <a:buFont typeface="+mj-lt"/>
                        <a:buAutoNum type="alphaLcPeriod"/>
                      </a:pPr>
                      <a:r>
                        <a:rPr lang="en-US" sz="3200" b="0" dirty="0">
                          <a:effectLst/>
                          <a:latin typeface="Arno Pro" panose="02020502040506020403" pitchFamily="18" charset="0"/>
                        </a:rPr>
                        <a:t>National/ State level tracking of selected health behaviours e.g. 150 minutes exercise per week amongst adults below 60 years</a:t>
                      </a:r>
                      <a:endParaRPr lang="en-GB" sz="4000" b="0" dirty="0">
                        <a:effectLst/>
                        <a:latin typeface="Arno Pro" panose="02020502040506020403"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5" name="Picture 8" descr="http://www.nhinp.org/images/banners/nationa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5680" y="0"/>
            <a:ext cx="847725" cy="5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749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833" y="286603"/>
            <a:ext cx="10754847" cy="1450757"/>
          </a:xfrm>
        </p:spPr>
        <p:txBody>
          <a:bodyPr vert="horz" lIns="91440" tIns="45720" rIns="91440" bIns="45720" rtlCol="0" anchor="b">
            <a:normAutofit fontScale="90000"/>
          </a:bodyPr>
          <a:lstStyle/>
          <a:p>
            <a:r>
              <a:rPr lang="en-GB" sz="8000" dirty="0" smtClean="0">
                <a:solidFill>
                  <a:schemeClr val="tx1">
                    <a:lumMod val="85000"/>
                    <a:lumOff val="15000"/>
                  </a:schemeClr>
                </a:solidFill>
                <a:latin typeface="Arno Pro Display" panose="02020502050506020403" pitchFamily="18" charset="0"/>
              </a:rPr>
              <a:t>Seven Priority Areas in NHP </a:t>
            </a:r>
            <a:endParaRPr lang="en-GB" sz="8000" dirty="0">
              <a:solidFill>
                <a:schemeClr val="tx1">
                  <a:lumMod val="85000"/>
                  <a:lumOff val="15000"/>
                </a:schemeClr>
              </a:solidFill>
              <a:latin typeface="Arno Pro Display" panose="02020502050506020403" pitchFamily="18" charset="0"/>
            </a:endParaRPr>
          </a:p>
        </p:txBody>
      </p:sp>
      <p:sp>
        <p:nvSpPr>
          <p:cNvPr id="3" name="Content Placeholder 2"/>
          <p:cNvSpPr>
            <a:spLocks noGrp="1"/>
          </p:cNvSpPr>
          <p:nvPr>
            <p:ph idx="1"/>
          </p:nvPr>
        </p:nvSpPr>
        <p:spPr>
          <a:xfrm>
            <a:off x="1097280" y="1845734"/>
            <a:ext cx="10058400" cy="4349326"/>
          </a:xfrm>
        </p:spPr>
        <p:txBody>
          <a:bodyPr>
            <a:normAutofit/>
          </a:bodyPr>
          <a:lstStyle/>
          <a:p>
            <a:r>
              <a:rPr lang="en-GB" sz="3200" dirty="0" smtClean="0">
                <a:solidFill>
                  <a:schemeClr val="tx1"/>
                </a:solidFill>
                <a:latin typeface="Arno Pro" panose="02020502040506020403" pitchFamily="18" charset="0"/>
              </a:rPr>
              <a:t>1. Clean India Campaign</a:t>
            </a:r>
          </a:p>
          <a:p>
            <a:r>
              <a:rPr lang="en-GB" sz="3200" dirty="0" smtClean="0">
                <a:solidFill>
                  <a:schemeClr val="tx1"/>
                </a:solidFill>
                <a:latin typeface="Arno Pro" panose="02020502040506020403" pitchFamily="18" charset="0"/>
              </a:rPr>
              <a:t>2. Balanced and Healthy Diet</a:t>
            </a:r>
          </a:p>
          <a:p>
            <a:r>
              <a:rPr lang="en-GB" sz="3200" dirty="0" smtClean="0">
                <a:solidFill>
                  <a:schemeClr val="tx1"/>
                </a:solidFill>
                <a:latin typeface="Arno Pro" panose="02020502040506020403" pitchFamily="18" charset="0"/>
              </a:rPr>
              <a:t>3. Addressing Tobacco, Alcohol and Substance Abuse</a:t>
            </a:r>
          </a:p>
          <a:p>
            <a:r>
              <a:rPr lang="en-GB" sz="3200" dirty="0" smtClean="0">
                <a:solidFill>
                  <a:schemeClr val="tx1"/>
                </a:solidFill>
                <a:latin typeface="Arno Pro" panose="02020502040506020403" pitchFamily="18" charset="0"/>
              </a:rPr>
              <a:t>4. Travellers Safety (</a:t>
            </a:r>
            <a:r>
              <a:rPr lang="en-GB" sz="3200" dirty="0" err="1" smtClean="0">
                <a:solidFill>
                  <a:schemeClr val="tx1"/>
                </a:solidFill>
                <a:latin typeface="Arno Pro" panose="02020502040506020403" pitchFamily="18" charset="0"/>
              </a:rPr>
              <a:t>Yatri</a:t>
            </a:r>
            <a:r>
              <a:rPr lang="en-GB" sz="3200" dirty="0" smtClean="0">
                <a:solidFill>
                  <a:schemeClr val="tx1"/>
                </a:solidFill>
                <a:latin typeface="Arno Pro" panose="02020502040506020403" pitchFamily="18" charset="0"/>
              </a:rPr>
              <a:t> Suraksha)</a:t>
            </a:r>
          </a:p>
          <a:p>
            <a:r>
              <a:rPr lang="en-GB" sz="3200" dirty="0" smtClean="0">
                <a:solidFill>
                  <a:schemeClr val="tx1"/>
                </a:solidFill>
                <a:latin typeface="Arno Pro" panose="02020502040506020403" pitchFamily="18" charset="0"/>
              </a:rPr>
              <a:t>5. Women Safety (</a:t>
            </a:r>
            <a:r>
              <a:rPr lang="en-GB" sz="3200" dirty="0" err="1" smtClean="0">
                <a:solidFill>
                  <a:schemeClr val="tx1"/>
                </a:solidFill>
                <a:latin typeface="Arno Pro" panose="02020502040506020403" pitchFamily="18" charset="0"/>
              </a:rPr>
              <a:t>Nirbhaya</a:t>
            </a:r>
            <a:r>
              <a:rPr lang="en-GB" sz="3200" dirty="0" smtClean="0">
                <a:solidFill>
                  <a:schemeClr val="tx1"/>
                </a:solidFill>
                <a:latin typeface="Arno Pro" panose="02020502040506020403" pitchFamily="18" charset="0"/>
              </a:rPr>
              <a:t> </a:t>
            </a:r>
            <a:r>
              <a:rPr lang="en-GB" sz="3200" dirty="0" err="1" smtClean="0">
                <a:solidFill>
                  <a:schemeClr val="tx1"/>
                </a:solidFill>
                <a:latin typeface="Arno Pro" panose="02020502040506020403" pitchFamily="18" charset="0"/>
              </a:rPr>
              <a:t>Nari</a:t>
            </a:r>
            <a:r>
              <a:rPr lang="en-GB" sz="3200" dirty="0" smtClean="0">
                <a:solidFill>
                  <a:schemeClr val="tx1"/>
                </a:solidFill>
                <a:latin typeface="Arno Pro" panose="02020502040506020403" pitchFamily="18" charset="0"/>
              </a:rPr>
              <a:t>)</a:t>
            </a:r>
          </a:p>
          <a:p>
            <a:r>
              <a:rPr lang="en-GB" sz="3200" dirty="0" smtClean="0">
                <a:solidFill>
                  <a:schemeClr val="tx1"/>
                </a:solidFill>
                <a:latin typeface="Arno Pro" panose="02020502040506020403" pitchFamily="18" charset="0"/>
              </a:rPr>
              <a:t>6. Occupational Diseases</a:t>
            </a:r>
          </a:p>
          <a:p>
            <a:r>
              <a:rPr lang="en-GB" sz="3200" dirty="0" smtClean="0">
                <a:solidFill>
                  <a:schemeClr val="tx1"/>
                </a:solidFill>
                <a:latin typeface="Arno Pro" panose="02020502040506020403" pitchFamily="18" charset="0"/>
              </a:rPr>
              <a:t>7. Air Pollution</a:t>
            </a:r>
            <a:endParaRPr lang="en-GB" sz="3200" dirty="0">
              <a:solidFill>
                <a:schemeClr val="tx1"/>
              </a:solidFill>
              <a:latin typeface="Arno Pro" panose="02020502040506020403" pitchFamily="18" charset="0"/>
            </a:endParaRPr>
          </a:p>
        </p:txBody>
      </p:sp>
      <p:pic>
        <p:nvPicPr>
          <p:cNvPr id="6" name="Picture 8" descr="http://www.nhinp.org/images/banners/nationa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5680" y="0"/>
            <a:ext cx="847725" cy="5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186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286603"/>
            <a:ext cx="12090400" cy="1450757"/>
          </a:xfrm>
        </p:spPr>
        <p:txBody>
          <a:bodyPr vert="horz" lIns="91440" tIns="45720" rIns="91440" bIns="45720" rtlCol="0" anchor="b">
            <a:normAutofit fontScale="90000"/>
          </a:bodyPr>
          <a:lstStyle/>
          <a:p>
            <a:r>
              <a:rPr lang="en-GB" sz="8000" dirty="0" smtClean="0">
                <a:solidFill>
                  <a:schemeClr val="tx1">
                    <a:lumMod val="85000"/>
                    <a:lumOff val="15000"/>
                  </a:schemeClr>
                </a:solidFill>
                <a:latin typeface="Arno Pro Display" panose="02020502050506020403" pitchFamily="18" charset="0"/>
              </a:rPr>
              <a:t>Proposed Role of Health Sector</a:t>
            </a:r>
            <a:endParaRPr lang="en-GB" sz="8000" dirty="0">
              <a:solidFill>
                <a:schemeClr val="tx1">
                  <a:lumMod val="85000"/>
                  <a:lumOff val="15000"/>
                </a:schemeClr>
              </a:solidFill>
              <a:latin typeface="Arno Pro Display" panose="02020502050506020403" pitchFamily="18" charset="0"/>
            </a:endParaRPr>
          </a:p>
        </p:txBody>
      </p:sp>
      <p:sp>
        <p:nvSpPr>
          <p:cNvPr id="3" name="Content Placeholder 2"/>
          <p:cNvSpPr>
            <a:spLocks noGrp="1"/>
          </p:cNvSpPr>
          <p:nvPr>
            <p:ph idx="1"/>
          </p:nvPr>
        </p:nvSpPr>
        <p:spPr>
          <a:xfrm>
            <a:off x="1097280" y="1845734"/>
            <a:ext cx="10058400" cy="4395046"/>
          </a:xfrm>
        </p:spPr>
        <p:txBody>
          <a:bodyPr vert="horz" lIns="0" tIns="45720" rIns="0" bIns="45720" rtlCol="0">
            <a:normAutofit/>
          </a:bodyPr>
          <a:lstStyle/>
          <a:p>
            <a:pPr algn="just"/>
            <a:r>
              <a:rPr lang="en-GB" sz="3200" dirty="0" smtClean="0">
                <a:solidFill>
                  <a:schemeClr val="tx1"/>
                </a:solidFill>
                <a:latin typeface="Arno Pro" panose="02020502040506020403" pitchFamily="18" charset="0"/>
              </a:rPr>
              <a:t>1. </a:t>
            </a:r>
            <a:r>
              <a:rPr lang="en-IN" sz="3200" dirty="0">
                <a:solidFill>
                  <a:schemeClr val="tx1"/>
                </a:solidFill>
                <a:latin typeface="Arno Pro" panose="02020502040506020403" pitchFamily="18" charset="0"/>
              </a:rPr>
              <a:t>A strengthened Comprehensive Primary Care approach.</a:t>
            </a:r>
          </a:p>
          <a:p>
            <a:pPr algn="just"/>
            <a:r>
              <a:rPr lang="en-GB" sz="3200" dirty="0" smtClean="0">
                <a:solidFill>
                  <a:schemeClr val="tx1"/>
                </a:solidFill>
                <a:latin typeface="Arno Pro" panose="02020502040506020403" pitchFamily="18" charset="0"/>
              </a:rPr>
              <a:t>2. Recognizing two way continuity of Preventive and </a:t>
            </a:r>
            <a:r>
              <a:rPr lang="en-GB" sz="3200" dirty="0" err="1" smtClean="0">
                <a:solidFill>
                  <a:schemeClr val="tx1"/>
                </a:solidFill>
                <a:latin typeface="Arno Pro" panose="02020502040506020403" pitchFamily="18" charset="0"/>
              </a:rPr>
              <a:t>Promotive</a:t>
            </a:r>
            <a:r>
              <a:rPr lang="en-GB" sz="3200" dirty="0" smtClean="0">
                <a:solidFill>
                  <a:schemeClr val="tx1"/>
                </a:solidFill>
                <a:latin typeface="Arno Pro" panose="02020502040506020403" pitchFamily="18" charset="0"/>
              </a:rPr>
              <a:t> Care with Curative care.</a:t>
            </a:r>
          </a:p>
          <a:p>
            <a:pPr algn="just"/>
            <a:r>
              <a:rPr lang="en-GB" sz="3200" dirty="0" smtClean="0">
                <a:solidFill>
                  <a:schemeClr val="tx1"/>
                </a:solidFill>
                <a:latin typeface="Arno Pro" panose="02020502040506020403" pitchFamily="18" charset="0"/>
              </a:rPr>
              <a:t>3. Extending</a:t>
            </a:r>
            <a:r>
              <a:rPr lang="en-IN" sz="3200" dirty="0" smtClean="0">
                <a:solidFill>
                  <a:schemeClr val="tx1"/>
                </a:solidFill>
                <a:latin typeface="Arno Pro" panose="02020502040506020403" pitchFamily="18" charset="0"/>
              </a:rPr>
              <a:t> </a:t>
            </a:r>
            <a:r>
              <a:rPr lang="en-IN" sz="3200" dirty="0">
                <a:solidFill>
                  <a:schemeClr val="tx1"/>
                </a:solidFill>
                <a:latin typeface="Arno Pro" panose="02020502040506020403" pitchFamily="18" charset="0"/>
              </a:rPr>
              <a:t>the coverage and quality of existing package of </a:t>
            </a:r>
            <a:r>
              <a:rPr lang="en-IN" sz="3200" dirty="0" smtClean="0">
                <a:solidFill>
                  <a:schemeClr val="tx1"/>
                </a:solidFill>
                <a:latin typeface="Arno Pro" panose="02020502040506020403" pitchFamily="18" charset="0"/>
              </a:rPr>
              <a:t>services and focus on School Health interventions.</a:t>
            </a:r>
          </a:p>
          <a:p>
            <a:pPr algn="just"/>
            <a:r>
              <a:rPr lang="en-IN" sz="3200" dirty="0" smtClean="0">
                <a:solidFill>
                  <a:schemeClr val="tx1"/>
                </a:solidFill>
                <a:latin typeface="Arno Pro" panose="02020502040506020403" pitchFamily="18" charset="0"/>
              </a:rPr>
              <a:t>4. Developing </a:t>
            </a:r>
            <a:r>
              <a:rPr lang="en-IN" sz="3200" dirty="0">
                <a:solidFill>
                  <a:schemeClr val="tx1"/>
                </a:solidFill>
                <a:latin typeface="Arno Pro" panose="02020502040506020403" pitchFamily="18" charset="0"/>
              </a:rPr>
              <a:t>capacities and processes for ‘Health Impact Assessment’ of existing and emerging policies of key non-health </a:t>
            </a:r>
            <a:r>
              <a:rPr lang="en-IN" sz="3200" dirty="0" smtClean="0">
                <a:solidFill>
                  <a:schemeClr val="tx1"/>
                </a:solidFill>
                <a:latin typeface="Arno Pro" panose="02020502040506020403" pitchFamily="18" charset="0"/>
              </a:rPr>
              <a:t>departments.</a:t>
            </a:r>
          </a:p>
        </p:txBody>
      </p:sp>
      <p:pic>
        <p:nvPicPr>
          <p:cNvPr id="4" name="Picture 8" descr="http://www.nhinp.org/images/banners/nationa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5680" y="0"/>
            <a:ext cx="847725" cy="5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136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78318"/>
          </a:xfrm>
        </p:spPr>
        <p:txBody>
          <a:bodyPr/>
          <a:lstStyle/>
          <a:p>
            <a:r>
              <a:rPr lang="en-IN" b="1" dirty="0" smtClean="0"/>
              <a:t>Learning Objectives</a:t>
            </a:r>
            <a:endParaRPr lang="en-IN" b="1"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IN" sz="2800" dirty="0" smtClean="0"/>
              <a:t>Define Policy and describe the stages of policy making</a:t>
            </a:r>
          </a:p>
          <a:p>
            <a:pPr>
              <a:buFont typeface="Wingdings" panose="05000000000000000000" pitchFamily="2" charset="2"/>
              <a:buChar char="Ø"/>
            </a:pPr>
            <a:r>
              <a:rPr lang="en-IN" sz="2800" dirty="0" smtClean="0"/>
              <a:t>Recognize the complex and political nature of policy making</a:t>
            </a:r>
          </a:p>
          <a:p>
            <a:pPr>
              <a:buFont typeface="Wingdings" panose="05000000000000000000" pitchFamily="2" charset="2"/>
              <a:buChar char="Ø"/>
            </a:pPr>
            <a:r>
              <a:rPr lang="en-IN" sz="2800" dirty="0" smtClean="0"/>
              <a:t>Identify the “windows of opportunity” for policy change</a:t>
            </a:r>
          </a:p>
          <a:p>
            <a:pPr>
              <a:buFont typeface="Wingdings" panose="05000000000000000000" pitchFamily="2" charset="2"/>
              <a:buChar char="Ø"/>
            </a:pPr>
            <a:r>
              <a:rPr lang="en-IN" sz="2800" dirty="0" smtClean="0"/>
              <a:t>Define &amp; Identify the policy champions</a:t>
            </a:r>
          </a:p>
          <a:p>
            <a:pPr>
              <a:buFont typeface="Wingdings" panose="05000000000000000000" pitchFamily="2" charset="2"/>
              <a:buChar char="Ø"/>
            </a:pPr>
            <a:r>
              <a:rPr lang="en-IN" sz="2800" dirty="0" smtClean="0"/>
              <a:t>Frame a complex health issue and identify its policy changes and opportunities</a:t>
            </a:r>
          </a:p>
          <a:p>
            <a:pPr marL="0" indent="0">
              <a:buNone/>
            </a:pPr>
            <a:r>
              <a:rPr lang="en-IN" sz="2800" dirty="0" smtClean="0"/>
              <a:t>Introduction to National Health Systems Resource Centre, Min of Health &amp; FW, </a:t>
            </a:r>
            <a:r>
              <a:rPr lang="en-IN" sz="2800" dirty="0" err="1" smtClean="0"/>
              <a:t>Govt</a:t>
            </a:r>
            <a:r>
              <a:rPr lang="en-IN" sz="2800" dirty="0" smtClean="0"/>
              <a:t> of India</a:t>
            </a:r>
            <a:endParaRPr lang="en-IN" sz="2800" dirty="0"/>
          </a:p>
        </p:txBody>
      </p:sp>
    </p:spTree>
    <p:extLst>
      <p:ext uri="{BB962C8B-B14F-4D97-AF65-F5344CB8AC3E}">
        <p14:creationId xmlns:p14="http://schemas.microsoft.com/office/powerpoint/2010/main" val="340045306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r>
              <a:rPr lang="en-GB" sz="8000" dirty="0" smtClean="0">
                <a:solidFill>
                  <a:schemeClr val="tx1">
                    <a:lumMod val="85000"/>
                    <a:lumOff val="15000"/>
                  </a:schemeClr>
                </a:solidFill>
                <a:latin typeface="Arno Pro Display" panose="02020502050506020403" pitchFamily="18" charset="0"/>
              </a:rPr>
              <a:t>Contd.</a:t>
            </a:r>
            <a:endParaRPr lang="en-GB" sz="8000" dirty="0">
              <a:solidFill>
                <a:schemeClr val="tx1">
                  <a:lumMod val="85000"/>
                  <a:lumOff val="15000"/>
                </a:schemeClr>
              </a:solidFill>
              <a:latin typeface="Arno Pro Display" panose="02020502050506020403" pitchFamily="18" charset="0"/>
            </a:endParaRPr>
          </a:p>
        </p:txBody>
      </p:sp>
      <p:sp>
        <p:nvSpPr>
          <p:cNvPr id="3" name="Content Placeholder 2"/>
          <p:cNvSpPr>
            <a:spLocks noGrp="1"/>
          </p:cNvSpPr>
          <p:nvPr>
            <p:ph idx="1"/>
          </p:nvPr>
        </p:nvSpPr>
        <p:spPr/>
        <p:txBody>
          <a:bodyPr vert="horz" lIns="0" tIns="45720" rIns="0" bIns="45720" rtlCol="0">
            <a:normAutofit/>
          </a:bodyPr>
          <a:lstStyle/>
          <a:p>
            <a:pPr algn="just"/>
            <a:r>
              <a:rPr lang="en-IN" sz="3200" dirty="0">
                <a:solidFill>
                  <a:schemeClr val="tx1"/>
                </a:solidFill>
                <a:latin typeface="Arno Pro" panose="02020502040506020403" pitchFamily="18" charset="0"/>
              </a:rPr>
              <a:t>5. </a:t>
            </a:r>
            <a:r>
              <a:rPr lang="en-IN" sz="3200" dirty="0" smtClean="0">
                <a:solidFill>
                  <a:schemeClr val="tx1"/>
                </a:solidFill>
                <a:latin typeface="Arno Pro" panose="02020502040506020403" pitchFamily="18" charset="0"/>
              </a:rPr>
              <a:t>Setting </a:t>
            </a:r>
            <a:r>
              <a:rPr lang="en-IN" sz="3200" dirty="0">
                <a:solidFill>
                  <a:schemeClr val="tx1"/>
                </a:solidFill>
                <a:latin typeface="Arno Pro" panose="02020502040506020403" pitchFamily="18" charset="0"/>
              </a:rPr>
              <a:t>up of seven Task Forces for formulation of a detailed ‘Preventive and </a:t>
            </a:r>
            <a:r>
              <a:rPr lang="en-IN" sz="3200" dirty="0" err="1">
                <a:solidFill>
                  <a:schemeClr val="tx1"/>
                </a:solidFill>
                <a:latin typeface="Arno Pro" panose="02020502040506020403" pitchFamily="18" charset="0"/>
              </a:rPr>
              <a:t>Promotive</a:t>
            </a:r>
            <a:r>
              <a:rPr lang="en-IN" sz="3200" dirty="0">
                <a:solidFill>
                  <a:schemeClr val="tx1"/>
                </a:solidFill>
                <a:latin typeface="Arno Pro" panose="02020502040506020403" pitchFamily="18" charset="0"/>
              </a:rPr>
              <a:t> Care Strategy’ in each of the seven priority </a:t>
            </a:r>
            <a:r>
              <a:rPr lang="en-IN" sz="3200" dirty="0" smtClean="0">
                <a:solidFill>
                  <a:schemeClr val="tx1"/>
                </a:solidFill>
                <a:latin typeface="Arno Pro" panose="02020502040506020403" pitchFamily="18" charset="0"/>
              </a:rPr>
              <a:t>areas.</a:t>
            </a:r>
          </a:p>
          <a:p>
            <a:pPr algn="just"/>
            <a:r>
              <a:rPr lang="en-IN" sz="3200" dirty="0" smtClean="0">
                <a:solidFill>
                  <a:schemeClr val="tx1"/>
                </a:solidFill>
                <a:latin typeface="Arno Pro" panose="02020502040506020403" pitchFamily="18" charset="0"/>
              </a:rPr>
              <a:t>6. Promoting prevention strategies from AYUSH systems, Yoga at workplaces.</a:t>
            </a:r>
          </a:p>
          <a:p>
            <a:pPr algn="just"/>
            <a:r>
              <a:rPr lang="en-IN" sz="3200" dirty="0" smtClean="0">
                <a:solidFill>
                  <a:schemeClr val="tx1"/>
                </a:solidFill>
                <a:latin typeface="Arno Pro" panose="02020502040506020403" pitchFamily="18" charset="0"/>
              </a:rPr>
              <a:t>7</a:t>
            </a:r>
            <a:r>
              <a:rPr lang="en-IN" sz="3200" dirty="0">
                <a:solidFill>
                  <a:schemeClr val="tx1"/>
                </a:solidFill>
                <a:latin typeface="Arno Pro" panose="02020502040506020403" pitchFamily="18" charset="0"/>
              </a:rPr>
              <a:t>. Wider involvement of stakeholders </a:t>
            </a:r>
            <a:r>
              <a:rPr lang="en-IN" sz="3200" dirty="0" smtClean="0">
                <a:solidFill>
                  <a:schemeClr val="tx1"/>
                </a:solidFill>
                <a:latin typeface="Arno Pro" panose="02020502040506020403" pitchFamily="18" charset="0"/>
              </a:rPr>
              <a:t>including </a:t>
            </a:r>
            <a:r>
              <a:rPr lang="en-IN" sz="3200" dirty="0">
                <a:solidFill>
                  <a:schemeClr val="tx1"/>
                </a:solidFill>
                <a:latin typeface="Arno Pro" panose="02020502040506020403" pitchFamily="18" charset="0"/>
              </a:rPr>
              <a:t>elected local governments, local communities and community based organizations  </a:t>
            </a:r>
            <a:r>
              <a:rPr lang="en-IN" sz="3200" dirty="0" smtClean="0">
                <a:solidFill>
                  <a:schemeClr val="tx1"/>
                </a:solidFill>
                <a:latin typeface="Arno Pro" panose="02020502040506020403" pitchFamily="18" charset="0"/>
              </a:rPr>
              <a:t>to create a Social Movement for Health. </a:t>
            </a:r>
            <a:endParaRPr lang="en-GB" sz="3200" dirty="0">
              <a:solidFill>
                <a:schemeClr val="tx1"/>
              </a:solidFill>
              <a:latin typeface="Arno Pro" panose="02020502040506020403" pitchFamily="18" charset="0"/>
            </a:endParaRPr>
          </a:p>
          <a:p>
            <a:pPr algn="just"/>
            <a:endParaRPr lang="en-GB" sz="3200" dirty="0">
              <a:solidFill>
                <a:schemeClr val="tx1"/>
              </a:solidFill>
              <a:latin typeface="Arno Pro" panose="02020502040506020403" pitchFamily="18" charset="0"/>
            </a:endParaRPr>
          </a:p>
        </p:txBody>
      </p:sp>
      <p:pic>
        <p:nvPicPr>
          <p:cNvPr id="4" name="Picture 8" descr="http://www.nhinp.org/images/banners/nationa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5680" y="0"/>
            <a:ext cx="847725" cy="5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169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78318"/>
          </a:xfrm>
        </p:spPr>
        <p:txBody>
          <a:bodyPr/>
          <a:lstStyle/>
          <a:p>
            <a:r>
              <a:rPr lang="en-IN" b="1" dirty="0" smtClean="0"/>
              <a:t>Sum up</a:t>
            </a:r>
            <a:endParaRPr lang="en-IN"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IN" sz="2800" dirty="0" smtClean="0"/>
              <a:t>Defined Policy and the stages of policy making</a:t>
            </a:r>
          </a:p>
          <a:p>
            <a:pPr>
              <a:buFont typeface="Wingdings" panose="05000000000000000000" pitchFamily="2" charset="2"/>
              <a:buChar char="Ø"/>
            </a:pPr>
            <a:r>
              <a:rPr lang="en-IN" sz="2800" dirty="0" smtClean="0"/>
              <a:t>Looked at the complex and political nature of policy making</a:t>
            </a:r>
          </a:p>
          <a:p>
            <a:pPr>
              <a:buFont typeface="Wingdings" panose="05000000000000000000" pitchFamily="2" charset="2"/>
              <a:buChar char="Ø"/>
            </a:pPr>
            <a:r>
              <a:rPr lang="en-IN" sz="2800" dirty="0" smtClean="0"/>
              <a:t>How to look for and identify the “windows of opportunity” for policy change</a:t>
            </a:r>
          </a:p>
          <a:p>
            <a:pPr>
              <a:buFont typeface="Wingdings" panose="05000000000000000000" pitchFamily="2" charset="2"/>
              <a:buChar char="Ø"/>
            </a:pPr>
            <a:r>
              <a:rPr lang="en-IN" sz="2800" dirty="0" smtClean="0"/>
              <a:t>Identify </a:t>
            </a:r>
            <a:r>
              <a:rPr lang="en-IN" sz="2800" dirty="0"/>
              <a:t>&amp; </a:t>
            </a:r>
            <a:r>
              <a:rPr lang="en-IN" sz="2800" dirty="0" smtClean="0"/>
              <a:t>work with the policy champions</a:t>
            </a:r>
          </a:p>
          <a:p>
            <a:pPr>
              <a:buFont typeface="Wingdings" panose="05000000000000000000" pitchFamily="2" charset="2"/>
              <a:buChar char="Ø"/>
            </a:pPr>
            <a:r>
              <a:rPr lang="en-IN" sz="2800" dirty="0" smtClean="0"/>
              <a:t>Frame a complex health issue and identify its policy changes and opportunities</a:t>
            </a:r>
          </a:p>
        </p:txBody>
      </p:sp>
    </p:spTree>
    <p:extLst>
      <p:ext uri="{BB962C8B-B14F-4D97-AF65-F5344CB8AC3E}">
        <p14:creationId xmlns:p14="http://schemas.microsoft.com/office/powerpoint/2010/main" val="2234144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86603"/>
            <a:ext cx="11214100" cy="1072297"/>
          </a:xfrm>
        </p:spPr>
        <p:txBody>
          <a:bodyPr>
            <a:normAutofit fontScale="90000"/>
          </a:bodyPr>
          <a:lstStyle/>
          <a:p>
            <a:r>
              <a:rPr lang="en-IN" b="1" dirty="0" smtClean="0"/>
              <a:t>Thank You &amp; Best wishes for your leadership role</a:t>
            </a:r>
            <a:endParaRPr lang="en-IN"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2800" y="1448328"/>
            <a:ext cx="7708900" cy="4330675"/>
          </a:xfrm>
        </p:spPr>
      </p:pic>
      <p:sp>
        <p:nvSpPr>
          <p:cNvPr id="4" name="Footer Placeholder 3"/>
          <p:cNvSpPr>
            <a:spLocks noGrp="1"/>
          </p:cNvSpPr>
          <p:nvPr>
            <p:ph type="ftr" sz="quarter" idx="11"/>
          </p:nvPr>
        </p:nvSpPr>
        <p:spPr/>
        <p:txBody>
          <a:bodyPr/>
          <a:lstStyle/>
          <a:p>
            <a:r>
              <a:rPr lang="en-IN" smtClean="0"/>
              <a:t>Dr Sanjiv Kumar Role of Government in HiAP WHO AFRO Meeting 01 – 04 Dec 2015</a:t>
            </a:r>
            <a:endParaRPr lang="en-US"/>
          </a:p>
        </p:txBody>
      </p:sp>
      <p:sp>
        <p:nvSpPr>
          <p:cNvPr id="3" name="Rectangle 2"/>
          <p:cNvSpPr/>
          <p:nvPr/>
        </p:nvSpPr>
        <p:spPr>
          <a:xfrm>
            <a:off x="88901" y="5778500"/>
            <a:ext cx="4381500" cy="369332"/>
          </a:xfrm>
          <a:prstGeom prst="rect">
            <a:avLst/>
          </a:prstGeom>
        </p:spPr>
        <p:txBody>
          <a:bodyPr wrap="square">
            <a:spAutoFit/>
          </a:bodyPr>
          <a:lstStyle/>
          <a:p>
            <a:r>
              <a:rPr lang="en-IN" i="1" dirty="0"/>
              <a:t> </a:t>
            </a:r>
            <a:r>
              <a:rPr lang="en-IN" i="1" dirty="0" smtClean="0"/>
              <a:t>Blog</a:t>
            </a:r>
            <a:r>
              <a:rPr lang="en-IN" i="1" dirty="0"/>
              <a:t>: </a:t>
            </a:r>
            <a:r>
              <a:rPr lang="en-IN" i="1" dirty="0">
                <a:hlinkClick r:id="rId3"/>
              </a:rPr>
              <a:t>drsanjivkumar.wordpress.com/</a:t>
            </a:r>
            <a:r>
              <a:rPr lang="en-IN" dirty="0"/>
              <a:t> </a:t>
            </a:r>
          </a:p>
        </p:txBody>
      </p:sp>
    </p:spTree>
    <p:extLst>
      <p:ext uri="{BB962C8B-B14F-4D97-AF65-F5344CB8AC3E}">
        <p14:creationId xmlns:p14="http://schemas.microsoft.com/office/powerpoint/2010/main" val="34036112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NHSRC Presentation</a:t>
            </a:r>
            <a:endParaRPr lang="en-US" sz="4000" b="1" dirty="0"/>
          </a:p>
        </p:txBody>
      </p:sp>
      <p:sp>
        <p:nvSpPr>
          <p:cNvPr id="3" name="Content Placeholder 2"/>
          <p:cNvSpPr>
            <a:spLocks noGrp="1"/>
          </p:cNvSpPr>
          <p:nvPr>
            <p:ph sz="quarter" idx="1"/>
          </p:nvPr>
        </p:nvSpPr>
        <p:spPr/>
        <p:txBody>
          <a:bodyPr>
            <a:normAutofit/>
          </a:bodyPr>
          <a:lstStyle/>
          <a:p>
            <a:r>
              <a:rPr lang="en-US" sz="4000" dirty="0" smtClean="0"/>
              <a:t>NHSRC Objectives &amp; Structure</a:t>
            </a:r>
          </a:p>
          <a:p>
            <a:r>
              <a:rPr lang="en-US" sz="4000" dirty="0" smtClean="0"/>
              <a:t>Health Systems Framework: WHO</a:t>
            </a:r>
            <a:endParaRPr lang="en-US" sz="4000" dirty="0"/>
          </a:p>
          <a:p>
            <a:r>
              <a:rPr lang="en-US" sz="4000" dirty="0" smtClean="0"/>
              <a:t>Health Systems Framework: NHSRC</a:t>
            </a:r>
            <a:endParaRPr lang="en-US" sz="4000" dirty="0"/>
          </a:p>
          <a:p>
            <a:r>
              <a:rPr lang="en-US" sz="4000" dirty="0" smtClean="0"/>
              <a:t>Linkages with Community</a:t>
            </a:r>
          </a:p>
          <a:p>
            <a:r>
              <a:rPr lang="en-US" sz="4000" dirty="0" smtClean="0"/>
              <a:t>NHSRC main activities</a:t>
            </a:r>
            <a:endParaRPr lang="en-US" sz="4000" dirty="0"/>
          </a:p>
        </p:txBody>
      </p:sp>
    </p:spTree>
    <p:extLst>
      <p:ext uri="{BB962C8B-B14F-4D97-AF65-F5344CB8AC3E}">
        <p14:creationId xmlns:p14="http://schemas.microsoft.com/office/powerpoint/2010/main" val="29290643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4897"/>
            <a:ext cx="10058400" cy="1450757"/>
          </a:xfrm>
        </p:spPr>
        <p:txBody>
          <a:bodyPr>
            <a:normAutofit/>
          </a:bodyPr>
          <a:lstStyle/>
          <a:p>
            <a:pPr algn="ctr"/>
            <a:r>
              <a:rPr lang="en-US" sz="4000" b="1" dirty="0" smtClean="0">
                <a:latin typeface="Tahoma" pitchFamily="34" charset="0"/>
                <a:ea typeface="Tahoma" pitchFamily="34" charset="0"/>
                <a:cs typeface="Tahoma" pitchFamily="34" charset="0"/>
              </a:rPr>
              <a:t>NHSRC Broad Objectives</a:t>
            </a:r>
            <a:endParaRPr lang="en-IN" sz="4000" b="1" dirty="0">
              <a:latin typeface="Tahoma" pitchFamily="34" charset="0"/>
              <a:ea typeface="Tahoma" pitchFamily="34" charset="0"/>
              <a:cs typeface="Tahoma" pitchFamily="34" charset="0"/>
            </a:endParaRPr>
          </a:p>
        </p:txBody>
      </p:sp>
      <p:sp>
        <p:nvSpPr>
          <p:cNvPr id="3" name="Slide Number Placeholder 2"/>
          <p:cNvSpPr>
            <a:spLocks noGrp="1"/>
          </p:cNvSpPr>
          <p:nvPr>
            <p:ph type="sldNum" sz="quarter" idx="12"/>
          </p:nvPr>
        </p:nvSpPr>
        <p:spPr/>
        <p:txBody>
          <a:bodyPr/>
          <a:lstStyle/>
          <a:p>
            <a:fld id="{E3F6108A-AEEB-D643-8C9F-CAD79B2E4DC6}" type="slidenum">
              <a:rPr lang="en-US" smtClean="0"/>
              <a:pPr/>
              <a:t>4</a:t>
            </a:fld>
            <a:endParaRPr lang="en-US"/>
          </a:p>
        </p:txBody>
      </p:sp>
      <p:sp>
        <p:nvSpPr>
          <p:cNvPr id="5" name="TextBox 4"/>
          <p:cNvSpPr txBox="1"/>
          <p:nvPr/>
        </p:nvSpPr>
        <p:spPr>
          <a:xfrm>
            <a:off x="1625600" y="5791201"/>
            <a:ext cx="10261600" cy="461665"/>
          </a:xfrm>
          <a:prstGeom prst="rect">
            <a:avLst/>
          </a:prstGeom>
          <a:noFill/>
        </p:spPr>
        <p:txBody>
          <a:bodyPr wrap="square" rtlCol="0">
            <a:spAutoFit/>
          </a:bodyPr>
          <a:lstStyle/>
          <a:p>
            <a:r>
              <a:rPr lang="en-US" sz="2400" b="1" dirty="0" smtClean="0"/>
              <a:t>NHSRC works closely with MOHFW</a:t>
            </a:r>
            <a:endParaRPr lang="en-IN" sz="2400" b="1" dirty="0"/>
          </a:p>
        </p:txBody>
      </p:sp>
      <p:graphicFrame>
        <p:nvGraphicFramePr>
          <p:cNvPr id="6" name="Diagram 5"/>
          <p:cNvGraphicFramePr/>
          <p:nvPr>
            <p:extLst>
              <p:ext uri="{D42A27DB-BD31-4B8C-83A1-F6EECF244321}">
                <p14:modId xmlns:p14="http://schemas.microsoft.com/office/powerpoint/2010/main" val="3488360677"/>
              </p:ext>
            </p:extLst>
          </p:nvPr>
        </p:nvGraphicFramePr>
        <p:xfrm>
          <a:off x="812800" y="1447800"/>
          <a:ext cx="104648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06117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326297"/>
          </a:xfrm>
        </p:spPr>
        <p:txBody>
          <a:bodyPr>
            <a:normAutofit fontScale="90000"/>
          </a:bodyPr>
          <a:lstStyle/>
          <a:p>
            <a:pPr algn="ctr"/>
            <a:r>
              <a:rPr lang="en-US" b="1" dirty="0" smtClean="0">
                <a:latin typeface="Tahoma" pitchFamily="34" charset="0"/>
                <a:ea typeface="Tahoma" pitchFamily="34" charset="0"/>
                <a:cs typeface="Tahoma" pitchFamily="34" charset="0"/>
              </a:rPr>
              <a:t>NHSRC: A SYSTEMS APPROACH</a:t>
            </a:r>
            <a:br>
              <a:rPr lang="en-US" b="1" dirty="0" smtClean="0">
                <a:latin typeface="Tahoma" pitchFamily="34" charset="0"/>
                <a:ea typeface="Tahoma" pitchFamily="34" charset="0"/>
                <a:cs typeface="Tahoma" pitchFamily="34" charset="0"/>
              </a:rPr>
            </a:br>
            <a:r>
              <a:rPr lang="en-US" b="1" dirty="0" smtClean="0">
                <a:latin typeface="Tahoma" pitchFamily="34" charset="0"/>
                <a:ea typeface="Tahoma" pitchFamily="34" charset="0"/>
                <a:cs typeface="Tahoma" pitchFamily="34" charset="0"/>
              </a:rPr>
              <a:t>TEN DIVISIONS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979657476"/>
              </p:ext>
            </p:extLst>
          </p:nvPr>
        </p:nvGraphicFramePr>
        <p:xfrm>
          <a:off x="1155700" y="1765300"/>
          <a:ext cx="103251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29906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07197"/>
          </a:xfrm>
        </p:spPr>
        <p:txBody>
          <a:bodyPr>
            <a:normAutofit/>
          </a:bodyPr>
          <a:lstStyle/>
          <a:p>
            <a:pPr algn="ctr"/>
            <a:r>
              <a:rPr lang="en-US" sz="4000" b="1" dirty="0" smtClean="0">
                <a:latin typeface="Tahoma" pitchFamily="34" charset="0"/>
                <a:ea typeface="Tahoma" pitchFamily="34" charset="0"/>
                <a:cs typeface="Tahoma" pitchFamily="34" charset="0"/>
              </a:rPr>
              <a:t>NHSRC Health System Framework</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368713251"/>
              </p:ext>
            </p:extLst>
          </p:nvPr>
        </p:nvGraphicFramePr>
        <p:xfrm>
          <a:off x="673100" y="1676400"/>
          <a:ext cx="11036300" cy="4635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0939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86603"/>
            <a:ext cx="12331701" cy="1450757"/>
          </a:xfrm>
          <a:noFill/>
          <a:extLst>
            <a:ext uri="{909E8E84-426E-40dd-AFC4-6F175D3DCCD1}">
              <a14:hiddenFill xmlns:a14="http://schemas.microsoft.com/office/drawing/2010/main">
                <a:solidFill>
                  <a:srgbClr val="FFFFFF"/>
                </a:solidFill>
              </a14:hiddenFill>
            </a:ext>
          </a:extLst>
        </p:spPr>
        <p:txBody>
          <a:bodyPr vert="horz" lIns="91440" tIns="45720" rIns="91440" bIns="45720" rtlCol="0" anchor="b">
            <a:normAutofit fontScale="90000"/>
          </a:bodyPr>
          <a:lstStyle/>
          <a:p>
            <a:r>
              <a:rPr lang="en-GB" sz="6600" b="1" dirty="0" smtClean="0">
                <a:solidFill>
                  <a:schemeClr val="tx1">
                    <a:lumMod val="85000"/>
                    <a:lumOff val="15000"/>
                  </a:schemeClr>
                </a:solidFill>
                <a:latin typeface="Arno Pro Display" panose="02020502050506020403" pitchFamily="18" charset="0"/>
              </a:rPr>
              <a:t>Why understand Policy Making Process?</a:t>
            </a:r>
            <a:endParaRPr lang="en-GB" sz="6600" b="1" dirty="0">
              <a:solidFill>
                <a:schemeClr val="tx1">
                  <a:lumMod val="85000"/>
                  <a:lumOff val="15000"/>
                </a:schemeClr>
              </a:solidFill>
              <a:latin typeface="Arno Pro Display" panose="02020502050506020403" pitchFamily="18" charset="0"/>
            </a:endParaRPr>
          </a:p>
        </p:txBody>
      </p:sp>
      <p:sp>
        <p:nvSpPr>
          <p:cNvPr id="3" name="Content Placeholder 2"/>
          <p:cNvSpPr>
            <a:spLocks noGrp="1"/>
          </p:cNvSpPr>
          <p:nvPr>
            <p:ph idx="1"/>
          </p:nvPr>
        </p:nvSpPr>
        <p:spPr/>
        <p:txBody>
          <a:bodyPr vert="horz" lIns="91440" tIns="45720" rIns="91440" bIns="45720" rtlCol="0" anchor="b">
            <a:normAutofit fontScale="92500" lnSpcReduction="10000"/>
          </a:bodyPr>
          <a:lstStyle/>
          <a:p>
            <a:pPr marL="0" algn="just">
              <a:lnSpc>
                <a:spcPct val="85000"/>
              </a:lnSpc>
              <a:spcBef>
                <a:spcPct val="0"/>
              </a:spcBef>
              <a:buNone/>
            </a:pPr>
            <a:endParaRPr lang="en-GB" sz="3600" spc="-50" dirty="0">
              <a:solidFill>
                <a:schemeClr val="tx1">
                  <a:lumMod val="85000"/>
                  <a:lumOff val="15000"/>
                </a:schemeClr>
              </a:solidFill>
              <a:latin typeface="Arno Pro Display" panose="02020502050506020403" pitchFamily="18" charset="0"/>
              <a:ea typeface="+mj-ea"/>
              <a:cs typeface="+mj-cs"/>
            </a:endParaRPr>
          </a:p>
          <a:p>
            <a:pPr marL="0" algn="just">
              <a:lnSpc>
                <a:spcPct val="85000"/>
              </a:lnSpc>
              <a:spcBef>
                <a:spcPct val="0"/>
              </a:spcBef>
              <a:buNone/>
            </a:pPr>
            <a:r>
              <a:rPr lang="en-IN" sz="3900" spc="-50" dirty="0" smtClean="0">
                <a:solidFill>
                  <a:schemeClr val="tx1">
                    <a:lumMod val="85000"/>
                    <a:lumOff val="15000"/>
                  </a:schemeClr>
                </a:solidFill>
                <a:latin typeface="Arno Pro Display" panose="02020502050506020403" pitchFamily="18" charset="0"/>
                <a:ea typeface="+mj-ea"/>
                <a:cs typeface="+mj-cs"/>
              </a:rPr>
              <a:t>An </a:t>
            </a:r>
            <a:r>
              <a:rPr lang="en-IN" sz="3900" spc="-50" dirty="0">
                <a:solidFill>
                  <a:schemeClr val="tx1">
                    <a:lumMod val="85000"/>
                    <a:lumOff val="15000"/>
                  </a:schemeClr>
                </a:solidFill>
                <a:latin typeface="Arno Pro Display" panose="02020502050506020403" pitchFamily="18" charset="0"/>
                <a:ea typeface="+mj-ea"/>
                <a:cs typeface="+mj-cs"/>
              </a:rPr>
              <a:t>approach to public policies across sectors that systematically takes into account the health implications of decisions, seeks synergies, and avoids harmful health impacts in order to improve population health and health </a:t>
            </a:r>
            <a:r>
              <a:rPr lang="en-IN" sz="3900" spc="-50" dirty="0" smtClean="0">
                <a:solidFill>
                  <a:schemeClr val="tx1">
                    <a:lumMod val="85000"/>
                    <a:lumOff val="15000"/>
                  </a:schemeClr>
                </a:solidFill>
                <a:latin typeface="Arno Pro Display" panose="02020502050506020403" pitchFamily="18" charset="0"/>
                <a:ea typeface="+mj-ea"/>
                <a:cs typeface="+mj-cs"/>
              </a:rPr>
              <a:t>equity.</a:t>
            </a:r>
          </a:p>
          <a:p>
            <a:pPr marL="0" algn="just">
              <a:lnSpc>
                <a:spcPct val="85000"/>
              </a:lnSpc>
              <a:spcBef>
                <a:spcPct val="0"/>
              </a:spcBef>
              <a:buNone/>
            </a:pPr>
            <a:endParaRPr lang="en-IN" sz="3600" spc="-50" dirty="0">
              <a:solidFill>
                <a:schemeClr val="tx1">
                  <a:lumMod val="85000"/>
                  <a:lumOff val="15000"/>
                </a:schemeClr>
              </a:solidFill>
              <a:latin typeface="Arno Pro Display" panose="02020502050506020403" pitchFamily="18" charset="0"/>
              <a:ea typeface="+mj-ea"/>
              <a:cs typeface="+mj-cs"/>
            </a:endParaRPr>
          </a:p>
          <a:p>
            <a:pPr marL="0" algn="just">
              <a:lnSpc>
                <a:spcPct val="85000"/>
              </a:lnSpc>
              <a:spcBef>
                <a:spcPct val="0"/>
              </a:spcBef>
              <a:buNone/>
            </a:pPr>
            <a:endParaRPr lang="en-IN" sz="3600" spc="-50" dirty="0" smtClean="0">
              <a:solidFill>
                <a:schemeClr val="tx1">
                  <a:lumMod val="85000"/>
                  <a:lumOff val="15000"/>
                </a:schemeClr>
              </a:solidFill>
              <a:latin typeface="Arno Pro Display" panose="02020502050506020403" pitchFamily="18" charset="0"/>
              <a:ea typeface="+mj-ea"/>
              <a:cs typeface="+mj-cs"/>
            </a:endParaRPr>
          </a:p>
          <a:p>
            <a:pPr marL="0" algn="just">
              <a:lnSpc>
                <a:spcPct val="85000"/>
              </a:lnSpc>
              <a:spcBef>
                <a:spcPct val="0"/>
              </a:spcBef>
              <a:buNone/>
            </a:pPr>
            <a:r>
              <a:rPr lang="en-IN" i="1" spc="-50" dirty="0">
                <a:solidFill>
                  <a:schemeClr val="tx1">
                    <a:lumMod val="85000"/>
                    <a:lumOff val="15000"/>
                  </a:schemeClr>
                </a:solidFill>
                <a:latin typeface="Arno Pro Display" panose="02020502050506020403" pitchFamily="18" charset="0"/>
                <a:ea typeface="+mj-ea"/>
                <a:cs typeface="+mj-cs"/>
              </a:rPr>
              <a:t>Helsinki Statement on Health in All Policies 2013</a:t>
            </a:r>
          </a:p>
          <a:p>
            <a:pPr marL="0" algn="just">
              <a:lnSpc>
                <a:spcPct val="85000"/>
              </a:lnSpc>
              <a:spcBef>
                <a:spcPct val="0"/>
              </a:spcBef>
              <a:buNone/>
            </a:pPr>
            <a:r>
              <a:rPr lang="en-IN" sz="3600" spc="-50" dirty="0" smtClean="0">
                <a:solidFill>
                  <a:schemeClr val="tx1">
                    <a:lumMod val="85000"/>
                    <a:lumOff val="15000"/>
                  </a:schemeClr>
                </a:solidFill>
                <a:latin typeface="Arno Pro Display" panose="02020502050506020403" pitchFamily="18" charset="0"/>
                <a:ea typeface="+mj-ea"/>
                <a:cs typeface="+mj-cs"/>
              </a:rPr>
              <a:t> </a:t>
            </a:r>
            <a:endParaRPr lang="en-GB" sz="3600" spc="-50" dirty="0">
              <a:solidFill>
                <a:schemeClr val="tx1">
                  <a:lumMod val="85000"/>
                  <a:lumOff val="15000"/>
                </a:schemeClr>
              </a:solidFill>
              <a:latin typeface="Arno Pro Display" panose="02020502050506020403" pitchFamily="18" charset="0"/>
              <a:ea typeface="+mj-ea"/>
              <a:cs typeface="+mj-cs"/>
            </a:endParaRPr>
          </a:p>
        </p:txBody>
      </p:sp>
      <p:pic>
        <p:nvPicPr>
          <p:cNvPr id="4" name="Picture 8" descr="http://www.nhinp.org/images/banners/nationa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5680" y="0"/>
            <a:ext cx="847725" cy="5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0551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677901"/>
          </a:xfrm>
        </p:spPr>
        <p:txBody>
          <a:bodyPr>
            <a:noAutofit/>
          </a:bodyPr>
          <a:lstStyle/>
          <a:p>
            <a:r>
              <a:rPr lang="en-IN" b="1" dirty="0" smtClean="0"/>
              <a:t>What is policy?</a:t>
            </a:r>
            <a:endParaRPr lang="en-IN" b="1" dirty="0"/>
          </a:p>
        </p:txBody>
      </p:sp>
      <p:sp>
        <p:nvSpPr>
          <p:cNvPr id="3" name="Content Placeholder 2"/>
          <p:cNvSpPr>
            <a:spLocks noGrp="1"/>
          </p:cNvSpPr>
          <p:nvPr>
            <p:ph idx="1"/>
          </p:nvPr>
        </p:nvSpPr>
        <p:spPr>
          <a:xfrm>
            <a:off x="1097280" y="1701800"/>
            <a:ext cx="10058400" cy="4457700"/>
          </a:xfrm>
        </p:spPr>
        <p:txBody>
          <a:bodyPr>
            <a:noAutofit/>
          </a:bodyPr>
          <a:lstStyle/>
          <a:p>
            <a:pPr>
              <a:buFont typeface="Wingdings" panose="05000000000000000000" pitchFamily="2" charset="2"/>
              <a:buChar char="Ø"/>
            </a:pPr>
            <a:r>
              <a:rPr lang="en-IN" sz="2800" dirty="0" smtClean="0"/>
              <a:t>A principle or a plan to guide decisions, actions &amp; outcome, Laws, documents, procedures, guiding principles, statements of intent or working framework</a:t>
            </a:r>
          </a:p>
          <a:p>
            <a:pPr>
              <a:buFont typeface="Wingdings" panose="05000000000000000000" pitchFamily="2" charset="2"/>
              <a:buChar char="Ø"/>
            </a:pPr>
            <a:r>
              <a:rPr lang="en-IN" sz="2800" dirty="0" smtClean="0"/>
              <a:t>A way of working, a vision, a programme of action, duties responsibility, accountability or an unwritten cultural or ethical code</a:t>
            </a:r>
          </a:p>
          <a:p>
            <a:pPr>
              <a:buFont typeface="Wingdings" panose="05000000000000000000" pitchFamily="2" charset="2"/>
              <a:buChar char="Ø"/>
            </a:pPr>
            <a:r>
              <a:rPr lang="en-IN" sz="2800" dirty="0" smtClean="0"/>
              <a:t>Public policy refers to policy of government </a:t>
            </a:r>
          </a:p>
          <a:p>
            <a:pPr>
              <a:buFont typeface="Wingdings" panose="05000000000000000000" pitchFamily="2" charset="2"/>
              <a:buChar char="Ø"/>
            </a:pPr>
            <a:r>
              <a:rPr lang="en-IN" sz="2800" dirty="0" smtClean="0"/>
              <a:t>Developed through negotiation, repeated practice, decree/order or convention</a:t>
            </a:r>
          </a:p>
          <a:p>
            <a:pPr>
              <a:buFont typeface="Wingdings" panose="05000000000000000000" pitchFamily="2" charset="2"/>
              <a:buChar char="Ø"/>
            </a:pPr>
            <a:r>
              <a:rPr lang="en-IN" sz="2800" dirty="0" smtClean="0"/>
              <a:t>Often a discrepancy between policy intent and policy practice</a:t>
            </a:r>
            <a:endParaRPr lang="en-IN" sz="2800" dirty="0"/>
          </a:p>
        </p:txBody>
      </p:sp>
    </p:spTree>
    <p:extLst>
      <p:ext uri="{BB962C8B-B14F-4D97-AF65-F5344CB8AC3E}">
        <p14:creationId xmlns:p14="http://schemas.microsoft.com/office/powerpoint/2010/main" val="16394991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xtLst>
            <a:ext uri="{909E8E84-426E-40dd-AFC4-6F175D3DCCD1}">
              <a14:hiddenFill xmlns:a14="http://schemas.microsoft.com/office/drawing/2010/main">
                <a:solidFill>
                  <a:srgbClr val="FFFFFF"/>
                </a:solidFill>
              </a14:hiddenFill>
            </a:ext>
          </a:extLst>
        </p:spPr>
        <p:txBody>
          <a:bodyPr vert="horz" lIns="91440" tIns="45720" rIns="91440" bIns="45720" rtlCol="0" anchor="b">
            <a:normAutofit/>
          </a:bodyPr>
          <a:lstStyle/>
          <a:p>
            <a:r>
              <a:rPr lang="en-GB" sz="6600" dirty="0" smtClean="0">
                <a:solidFill>
                  <a:schemeClr val="tx1">
                    <a:lumMod val="85000"/>
                    <a:lumOff val="15000"/>
                  </a:schemeClr>
                </a:solidFill>
                <a:latin typeface="Arno Pro Display" panose="02020502050506020403" pitchFamily="18" charset="0"/>
              </a:rPr>
              <a:t>Four Stages of Policy Cycle</a:t>
            </a:r>
            <a:endParaRPr lang="en-GB" sz="6600" dirty="0">
              <a:solidFill>
                <a:schemeClr val="tx1">
                  <a:lumMod val="85000"/>
                  <a:lumOff val="15000"/>
                </a:schemeClr>
              </a:solidFill>
              <a:latin typeface="Arno Pro Display" panose="02020502050506020403" pitchFamily="18" charset="0"/>
            </a:endParaRPr>
          </a:p>
        </p:txBody>
      </p:sp>
      <p:pic>
        <p:nvPicPr>
          <p:cNvPr id="4" name="Content Placeholder 3"/>
          <p:cNvPicPr>
            <a:picLocks noGrp="1" noChangeAspect="1"/>
          </p:cNvPicPr>
          <p:nvPr>
            <p:ph idx="1"/>
          </p:nvPr>
        </p:nvPicPr>
        <p:blipFill>
          <a:blip r:embed="rId2"/>
          <a:stretch>
            <a:fillRect/>
          </a:stretch>
        </p:blipFill>
        <p:spPr>
          <a:xfrm>
            <a:off x="3330054" y="1737360"/>
            <a:ext cx="4694830" cy="4518623"/>
          </a:xfrm>
          <a:prstGeom prst="rect">
            <a:avLst/>
          </a:prstGeom>
        </p:spPr>
      </p:pic>
      <p:pic>
        <p:nvPicPr>
          <p:cNvPr id="5" name="Picture 8" descr="http://www.nhinp.org/images/banners/nationa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5680" y="0"/>
            <a:ext cx="847725" cy="5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9125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Override1.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BEA3C98D2D134E99E440D91A17ED27" ma:contentTypeVersion="0" ma:contentTypeDescription="Create a new document." ma:contentTypeScope="" ma:versionID="3cd76cbb663f0e427635d5a7ab5f7f5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667146-2D03-4E4E-A8D3-E9753C5EEF94}"/>
</file>

<file path=customXml/itemProps2.xml><?xml version="1.0" encoding="utf-8"?>
<ds:datastoreItem xmlns:ds="http://schemas.openxmlformats.org/officeDocument/2006/customXml" ds:itemID="{AC0691CC-2028-470D-B14F-F69CDCEE903A}"/>
</file>

<file path=customXml/itemProps3.xml><?xml version="1.0" encoding="utf-8"?>
<ds:datastoreItem xmlns:ds="http://schemas.openxmlformats.org/officeDocument/2006/customXml" ds:itemID="{FF7C290C-63E0-43FF-A104-5F87FDB165A4}"/>
</file>

<file path=docProps/app.xml><?xml version="1.0" encoding="utf-8"?>
<Properties xmlns="http://schemas.openxmlformats.org/officeDocument/2006/extended-properties" xmlns:vt="http://schemas.openxmlformats.org/officeDocument/2006/docPropsVTypes">
  <Template/>
  <TotalTime>434</TotalTime>
  <Words>1216</Words>
  <Application>Microsoft Macintosh PowerPoint</Application>
  <PresentationFormat>Custom</PresentationFormat>
  <Paragraphs>158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Retrospect</vt:lpstr>
      <vt:lpstr>  Policy making Process: Module 4</vt:lpstr>
      <vt:lpstr>Learning Objectives</vt:lpstr>
      <vt:lpstr>NHSRC Presentation</vt:lpstr>
      <vt:lpstr>NHSRC Broad Objectives</vt:lpstr>
      <vt:lpstr>NHSRC: A SYSTEMS APPROACH TEN DIVISIONS</vt:lpstr>
      <vt:lpstr>NHSRC Health System Framework</vt:lpstr>
      <vt:lpstr>Why understand Policy Making Process?</vt:lpstr>
      <vt:lpstr>What is policy?</vt:lpstr>
      <vt:lpstr>Four Stages of Policy Cycle</vt:lpstr>
      <vt:lpstr>Types of Health Problems</vt:lpstr>
      <vt:lpstr>Need for HiAP</vt:lpstr>
      <vt:lpstr> What is “Window of Opportunity”</vt:lpstr>
      <vt:lpstr>Windows of Opportunity: Examples from India</vt:lpstr>
      <vt:lpstr>Policy Champions</vt:lpstr>
      <vt:lpstr>Policy development in related sectors</vt:lpstr>
      <vt:lpstr>Health Policy 2015 - Goal</vt:lpstr>
      <vt:lpstr>Cross Sectoral Goals</vt:lpstr>
      <vt:lpstr>Seven Priority Areas in NHP </vt:lpstr>
      <vt:lpstr>Proposed Role of Health Sector</vt:lpstr>
      <vt:lpstr>Contd.</vt:lpstr>
      <vt:lpstr>Sum up</vt:lpstr>
      <vt:lpstr>Thank You &amp; Best wishes for your leadership role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in All Policies and The NHP 2015(Draft)</dc:title>
  <dc:creator>Madhusudan</dc:creator>
  <cp:lastModifiedBy>Aleksandra Kuzmanovic</cp:lastModifiedBy>
  <cp:revision>50</cp:revision>
  <dcterms:created xsi:type="dcterms:W3CDTF">2015-11-26T14:05:21Z</dcterms:created>
  <dcterms:modified xsi:type="dcterms:W3CDTF">2015-12-04T08:44:31Z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0x010100C2BEA3C98D2D134E99E440D91A17ED27</vt:lpwstr>
  </property>
</Properties>
</file>