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29"/>
  </p:notesMasterIdLst>
  <p:sldIdLst>
    <p:sldId id="263" r:id="rId5"/>
    <p:sldId id="256" r:id="rId6"/>
    <p:sldId id="276" r:id="rId7"/>
    <p:sldId id="274" r:id="rId8"/>
    <p:sldId id="277" r:id="rId9"/>
    <p:sldId id="270" r:id="rId10"/>
    <p:sldId id="267" r:id="rId11"/>
    <p:sldId id="279" r:id="rId12"/>
    <p:sldId id="278" r:id="rId13"/>
    <p:sldId id="281" r:id="rId14"/>
    <p:sldId id="273" r:id="rId15"/>
    <p:sldId id="269" r:id="rId16"/>
    <p:sldId id="268" r:id="rId17"/>
    <p:sldId id="286" r:id="rId18"/>
    <p:sldId id="285" r:id="rId19"/>
    <p:sldId id="287" r:id="rId20"/>
    <p:sldId id="290" r:id="rId21"/>
    <p:sldId id="284" r:id="rId22"/>
    <p:sldId id="288" r:id="rId23"/>
    <p:sldId id="283" r:id="rId24"/>
    <p:sldId id="289" r:id="rId25"/>
    <p:sldId id="282" r:id="rId26"/>
    <p:sldId id="271" r:id="rId27"/>
    <p:sldId id="275"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733E198C-5A6E-4EA9-9BE5-6A3C3A1FC49D}">
          <p14:sldIdLst>
            <p14:sldId id="263"/>
            <p14:sldId id="256"/>
            <p14:sldId id="276"/>
            <p14:sldId id="274"/>
            <p14:sldId id="277"/>
            <p14:sldId id="270"/>
            <p14:sldId id="267"/>
            <p14:sldId id="279"/>
            <p14:sldId id="278"/>
            <p14:sldId id="281"/>
            <p14:sldId id="273"/>
            <p14:sldId id="269"/>
            <p14:sldId id="268"/>
            <p14:sldId id="286"/>
            <p14:sldId id="285"/>
            <p14:sldId id="287"/>
            <p14:sldId id="290"/>
            <p14:sldId id="284"/>
            <p14:sldId id="288"/>
            <p14:sldId id="283"/>
            <p14:sldId id="289"/>
            <p14:sldId id="282"/>
            <p14:sldId id="271"/>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0" d="100"/>
          <a:sy n="50" d="100"/>
        </p:scale>
        <p:origin x="-1003"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907328-6B04-4E79-B1A5-64B736E4C0A0}" type="datetimeFigureOut">
              <a:rPr lang="en-US" smtClean="0"/>
              <a:t>06-May-15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2B3EA2-B186-4FE4-8D00-258498A8F2A7}" type="slidenum">
              <a:rPr lang="en-US" smtClean="0"/>
              <a:t>‹#›</a:t>
            </a:fld>
            <a:endParaRPr lang="en-US"/>
          </a:p>
        </p:txBody>
      </p:sp>
    </p:spTree>
    <p:extLst>
      <p:ext uri="{BB962C8B-B14F-4D97-AF65-F5344CB8AC3E}">
        <p14:creationId xmlns:p14="http://schemas.microsoft.com/office/powerpoint/2010/main" val="3962133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2B3EA2-B186-4FE4-8D00-258498A8F2A7}" type="slidenum">
              <a:rPr lang="en-US" smtClean="0"/>
              <a:t>6</a:t>
            </a:fld>
            <a:endParaRPr lang="en-US"/>
          </a:p>
        </p:txBody>
      </p:sp>
    </p:spTree>
    <p:extLst>
      <p:ext uri="{BB962C8B-B14F-4D97-AF65-F5344CB8AC3E}">
        <p14:creationId xmlns:p14="http://schemas.microsoft.com/office/powerpoint/2010/main" val="275823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2B3EA2-B186-4FE4-8D00-258498A8F2A7}" type="slidenum">
              <a:rPr lang="en-US" smtClean="0"/>
              <a:t>7</a:t>
            </a:fld>
            <a:endParaRPr lang="en-US"/>
          </a:p>
        </p:txBody>
      </p:sp>
    </p:spTree>
    <p:extLst>
      <p:ext uri="{BB962C8B-B14F-4D97-AF65-F5344CB8AC3E}">
        <p14:creationId xmlns:p14="http://schemas.microsoft.com/office/powerpoint/2010/main" val="275823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2B3EA2-B186-4FE4-8D00-258498A8F2A7}" type="slidenum">
              <a:rPr lang="en-US" smtClean="0"/>
              <a:t>8</a:t>
            </a:fld>
            <a:endParaRPr lang="en-US"/>
          </a:p>
        </p:txBody>
      </p:sp>
    </p:spTree>
    <p:extLst>
      <p:ext uri="{BB962C8B-B14F-4D97-AF65-F5344CB8AC3E}">
        <p14:creationId xmlns:p14="http://schemas.microsoft.com/office/powerpoint/2010/main" val="275823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2B3EA2-B186-4FE4-8D00-258498A8F2A7}" type="slidenum">
              <a:rPr lang="en-US" smtClean="0"/>
              <a:t>9</a:t>
            </a:fld>
            <a:endParaRPr lang="en-US"/>
          </a:p>
        </p:txBody>
      </p:sp>
    </p:spTree>
    <p:extLst>
      <p:ext uri="{BB962C8B-B14F-4D97-AF65-F5344CB8AC3E}">
        <p14:creationId xmlns:p14="http://schemas.microsoft.com/office/powerpoint/2010/main" val="312123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2B3EA2-B186-4FE4-8D00-258498A8F2A7}" type="slidenum">
              <a:rPr lang="en-US" smtClean="0"/>
              <a:t>10</a:t>
            </a:fld>
            <a:endParaRPr lang="en-US"/>
          </a:p>
        </p:txBody>
      </p:sp>
    </p:spTree>
    <p:extLst>
      <p:ext uri="{BB962C8B-B14F-4D97-AF65-F5344CB8AC3E}">
        <p14:creationId xmlns:p14="http://schemas.microsoft.com/office/powerpoint/2010/main" val="3121238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2B3EA2-B186-4FE4-8D00-258498A8F2A7}" type="slidenum">
              <a:rPr lang="en-US" smtClean="0"/>
              <a:t>13</a:t>
            </a:fld>
            <a:endParaRPr lang="en-US"/>
          </a:p>
        </p:txBody>
      </p:sp>
    </p:spTree>
    <p:extLst>
      <p:ext uri="{BB962C8B-B14F-4D97-AF65-F5344CB8AC3E}">
        <p14:creationId xmlns:p14="http://schemas.microsoft.com/office/powerpoint/2010/main" val="2279912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825308"/>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5"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7"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110170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9"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2747676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9726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9"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351620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9"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10"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130962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7"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8"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417008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2"/>
          <p:cNvSpPr>
            <a:spLocks noGrp="1"/>
          </p:cNvSpPr>
          <p:nvPr>
            <p:ph type="ftr" sz="quarter" idx="15"/>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15"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407823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6"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7"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422471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10"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370582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34513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10"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50530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orizontal WHO .pd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027856" y="5715000"/>
            <a:ext cx="3886200" cy="1143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9"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extLst>
      <p:ext uri="{BB962C8B-B14F-4D97-AF65-F5344CB8AC3E}">
        <p14:creationId xmlns:p14="http://schemas.microsoft.com/office/powerpoint/2010/main" val="260124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3"/>
          </p:nvPr>
        </p:nvSpPr>
        <p:spPr>
          <a:xfrm>
            <a:off x="983902" y="615538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Title of the Presentation</a:t>
            </a:r>
            <a:endParaRPr lang="en-US" dirty="0"/>
          </a:p>
        </p:txBody>
      </p:sp>
      <p:sp>
        <p:nvSpPr>
          <p:cNvPr id="4" name="Slide Number Placeholder 3"/>
          <p:cNvSpPr>
            <a:spLocks noGrp="1"/>
          </p:cNvSpPr>
          <p:nvPr>
            <p:ph type="sldNum" sz="quarter" idx="4"/>
          </p:nvPr>
        </p:nvSpPr>
        <p:spPr>
          <a:xfrm>
            <a:off x="457200" y="6155388"/>
            <a:ext cx="4103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8B45C-09C7-497B-9261-07F290CB2D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1" r:id="rId2"/>
    <p:sldLayoutId id="2147483772" r:id="rId3"/>
    <p:sldLayoutId id="2147483770" r:id="rId4"/>
    <p:sldLayoutId id="2147483773" r:id="rId5"/>
    <p:sldLayoutId id="2147483775" r:id="rId6"/>
    <p:sldLayoutId id="2147483776" r:id="rId7"/>
    <p:sldLayoutId id="2147483777" r:id="rId8"/>
    <p:sldLayoutId id="2147483778" r:id="rId9"/>
    <p:sldLayoutId id="2147483779" r:id="rId10"/>
    <p:sldLayoutId id="2147483774" r:id="rId11"/>
  </p:sldLayoutIdLst>
  <p:hf hdr="0" dt="0"/>
  <p:txStyles>
    <p:titleStyle>
      <a:lvl1pPr algn="ctr" rtl="0" eaLnBrk="1" fontAlgn="base" hangingPunct="1">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2400" kern="1200">
          <a:solidFill>
            <a:srgbClr val="7F7F7F"/>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2pPr>
      <a:lvl3pPr marL="11430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3pPr>
      <a:lvl4pPr marL="1600200" indent="-22860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4pPr>
      <a:lvl5pPr marL="20574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shiftn.com/obesity/Full-Map.html" TargetMode="Externa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5" descr="Logo ID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650" y="228600"/>
            <a:ext cx="2029659" cy="93617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36371" y="307181"/>
            <a:ext cx="1671297" cy="8654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6" descr="Logo CPPH"/>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97601" y="282007"/>
            <a:ext cx="1772859" cy="1220222"/>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1630" y="228600"/>
            <a:ext cx="1681616" cy="14066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6"/>
          <p:cNvSpPr>
            <a:spLocks noChangeArrowheads="1"/>
          </p:cNvSpPr>
          <p:nvPr/>
        </p:nvSpPr>
        <p:spPr bwMode="auto">
          <a:xfrm>
            <a:off x="215900" y="2408833"/>
            <a:ext cx="843824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a:tabLst>
                <a:tab pos="2343150" algn="l"/>
              </a:tabLst>
              <a:defRPr>
                <a:solidFill>
                  <a:schemeClr val="tx1"/>
                </a:solidFill>
                <a:latin typeface="Arial" pitchFamily="34" charset="0"/>
                <a:cs typeface="Arial" pitchFamily="34" charset="0"/>
              </a:defRPr>
            </a:lvl1pPr>
            <a:lvl2pPr>
              <a:tabLst>
                <a:tab pos="2343150" algn="l"/>
              </a:tabLst>
              <a:defRPr>
                <a:solidFill>
                  <a:schemeClr val="tx1"/>
                </a:solidFill>
                <a:latin typeface="Arial" pitchFamily="34" charset="0"/>
                <a:cs typeface="Arial" pitchFamily="34" charset="0"/>
              </a:defRPr>
            </a:lvl2pPr>
            <a:lvl3pPr>
              <a:tabLst>
                <a:tab pos="2343150" algn="l"/>
              </a:tabLst>
              <a:defRPr>
                <a:solidFill>
                  <a:schemeClr val="tx1"/>
                </a:solidFill>
                <a:latin typeface="Arial" pitchFamily="34" charset="0"/>
                <a:cs typeface="Arial" pitchFamily="34" charset="0"/>
              </a:defRPr>
            </a:lvl3pPr>
            <a:lvl4pPr>
              <a:tabLst>
                <a:tab pos="2343150" algn="l"/>
              </a:tabLst>
              <a:defRPr>
                <a:solidFill>
                  <a:schemeClr val="tx1"/>
                </a:solidFill>
                <a:latin typeface="Arial" pitchFamily="34" charset="0"/>
                <a:cs typeface="Arial" pitchFamily="34" charset="0"/>
              </a:defRPr>
            </a:lvl4pPr>
            <a:lvl5pPr>
              <a:tabLst>
                <a:tab pos="2343150" algn="l"/>
              </a:tabLst>
              <a:defRPr>
                <a:solidFill>
                  <a:schemeClr val="tx1"/>
                </a:solidFill>
                <a:latin typeface="Arial" pitchFamily="34" charset="0"/>
                <a:cs typeface="Arial" pitchFamily="34" charset="0"/>
              </a:defRPr>
            </a:lvl5pPr>
            <a:lvl6pPr fontAlgn="base">
              <a:spcBef>
                <a:spcPct val="0"/>
              </a:spcBef>
              <a:spcAft>
                <a:spcPct val="0"/>
              </a:spcAft>
              <a:tabLst>
                <a:tab pos="2343150" algn="l"/>
              </a:tabLst>
              <a:defRPr>
                <a:solidFill>
                  <a:schemeClr val="tx1"/>
                </a:solidFill>
                <a:latin typeface="Arial" pitchFamily="34" charset="0"/>
                <a:cs typeface="Arial" pitchFamily="34" charset="0"/>
              </a:defRPr>
            </a:lvl6pPr>
            <a:lvl7pPr fontAlgn="base">
              <a:spcBef>
                <a:spcPct val="0"/>
              </a:spcBef>
              <a:spcAft>
                <a:spcPct val="0"/>
              </a:spcAft>
              <a:tabLst>
                <a:tab pos="2343150" algn="l"/>
              </a:tabLst>
              <a:defRPr>
                <a:solidFill>
                  <a:schemeClr val="tx1"/>
                </a:solidFill>
                <a:latin typeface="Arial" pitchFamily="34" charset="0"/>
                <a:cs typeface="Arial" pitchFamily="34" charset="0"/>
              </a:defRPr>
            </a:lvl7pPr>
            <a:lvl8pPr fontAlgn="base">
              <a:spcBef>
                <a:spcPct val="0"/>
              </a:spcBef>
              <a:spcAft>
                <a:spcPct val="0"/>
              </a:spcAft>
              <a:tabLst>
                <a:tab pos="2343150" algn="l"/>
              </a:tabLst>
              <a:defRPr>
                <a:solidFill>
                  <a:schemeClr val="tx1"/>
                </a:solidFill>
                <a:latin typeface="Arial" pitchFamily="34" charset="0"/>
                <a:cs typeface="Arial" pitchFamily="34" charset="0"/>
              </a:defRPr>
            </a:lvl8pPr>
            <a:lvl9pPr fontAlgn="base">
              <a:spcBef>
                <a:spcPct val="0"/>
              </a:spcBef>
              <a:spcAft>
                <a:spcPct val="0"/>
              </a:spcAft>
              <a:tabLst>
                <a:tab pos="2343150" algn="l"/>
              </a:tabLst>
              <a:defRPr>
                <a:solidFill>
                  <a:schemeClr val="tx1"/>
                </a:solidFill>
                <a:latin typeface="Arial" pitchFamily="34" charset="0"/>
                <a:cs typeface="Arial" pitchFamily="34" charset="0"/>
              </a:defRPr>
            </a:lvl9pPr>
          </a:lstStyle>
          <a:p>
            <a:pPr marR="0" lvl="0" indent="0" algn="ctr" defTabSz="914400" rtl="0" eaLnBrk="1" fontAlgn="base" latinLnBrk="0" hangingPunct="1">
              <a:lnSpc>
                <a:spcPct val="100000"/>
              </a:lnSpc>
              <a:spcBef>
                <a:spcPct val="0"/>
              </a:spcBef>
              <a:spcAft>
                <a:spcPct val="0"/>
              </a:spcAft>
              <a:buClrTx/>
              <a:buSzTx/>
              <a:buFontTx/>
              <a:buNone/>
              <a:tabLst>
                <a:tab pos="2343150" algn="l"/>
              </a:tabLst>
            </a:pPr>
            <a:r>
              <a:rPr kumimoji="0" lang="en-GB" altLang="zh-CN" sz="3200" b="1" i="0" u="none" strike="noStrike" cap="none" normalizeH="0" baseline="0" dirty="0" smtClean="0">
                <a:ln>
                  <a:noFill/>
                </a:ln>
                <a:solidFill>
                  <a:schemeClr val="tx1"/>
                </a:solidFill>
                <a:effectLst/>
                <a:latin typeface="+mn-lt"/>
                <a:ea typeface="SimSun" pitchFamily="2" charset="-122"/>
                <a:cs typeface="Times New Roman" pitchFamily="18" charset="0"/>
              </a:rPr>
              <a:t>Health in All Policies (</a:t>
            </a:r>
            <a:r>
              <a:rPr kumimoji="0" lang="en-GB" altLang="zh-CN" sz="3200" b="1" i="0" u="none" strike="noStrike" cap="none" normalizeH="0" baseline="0" dirty="0" err="1" smtClean="0">
                <a:ln>
                  <a:noFill/>
                </a:ln>
                <a:solidFill>
                  <a:schemeClr val="tx1"/>
                </a:solidFill>
                <a:effectLst/>
                <a:latin typeface="+mn-lt"/>
                <a:ea typeface="SimSun" pitchFamily="2" charset="-122"/>
                <a:cs typeface="Times New Roman" pitchFamily="18" charset="0"/>
              </a:rPr>
              <a:t>HiAP</a:t>
            </a:r>
            <a:r>
              <a:rPr kumimoji="0" lang="en-GB" altLang="zh-CN" sz="3200" b="1" i="0" u="none" strike="noStrike" cap="none" normalizeH="0" baseline="0" dirty="0" smtClean="0">
                <a:ln>
                  <a:noFill/>
                </a:ln>
                <a:solidFill>
                  <a:schemeClr val="tx1"/>
                </a:solidFill>
                <a:effectLst/>
                <a:latin typeface="+mn-lt"/>
                <a:ea typeface="SimSun" pitchFamily="2" charset="-122"/>
                <a:cs typeface="Times New Roman" pitchFamily="18" charset="0"/>
              </a:rPr>
              <a:t>) Workshop</a:t>
            </a:r>
            <a:endParaRPr kumimoji="0" lang="en-GB" altLang="zh-CN" sz="3200" b="0" i="0" u="none" strike="noStrike" cap="none" normalizeH="0" baseline="0" dirty="0" smtClean="0">
              <a:ln>
                <a:noFill/>
              </a:ln>
              <a:solidFill>
                <a:schemeClr val="tx1"/>
              </a:solidFill>
              <a:effectLst/>
              <a:latin typeface="+mn-lt"/>
            </a:endParaRPr>
          </a:p>
          <a:p>
            <a:pPr marR="0" lvl="0" indent="0" algn="ctr" defTabSz="914400" rtl="0" eaLnBrk="0" fontAlgn="base" latinLnBrk="0" hangingPunct="0">
              <a:lnSpc>
                <a:spcPct val="100000"/>
              </a:lnSpc>
              <a:spcBef>
                <a:spcPct val="0"/>
              </a:spcBef>
              <a:spcAft>
                <a:spcPct val="0"/>
              </a:spcAft>
              <a:buClrTx/>
              <a:buSzTx/>
              <a:buFontTx/>
              <a:buNone/>
              <a:tabLst>
                <a:tab pos="2343150" algn="l"/>
              </a:tabLst>
            </a:pPr>
            <a:r>
              <a:rPr kumimoji="0" lang="en-GB" altLang="zh-CN" sz="3200" b="0" i="0" u="none" strike="noStrike" cap="none" normalizeH="0" baseline="0" dirty="0" smtClean="0">
                <a:ln>
                  <a:noFill/>
                </a:ln>
                <a:solidFill>
                  <a:schemeClr val="tx1"/>
                </a:solidFill>
                <a:effectLst/>
                <a:latin typeface="+mn-lt"/>
                <a:ea typeface="SimSun" pitchFamily="2" charset="-122"/>
                <a:cs typeface="Times New Roman" pitchFamily="18" charset="0"/>
              </a:rPr>
              <a:t>Paramaribo, Suriname</a:t>
            </a:r>
            <a:endParaRPr kumimoji="0" lang="en-GB" altLang="zh-CN" sz="3200" b="0" i="0" u="none" strike="noStrike" cap="none" normalizeH="0" baseline="0" dirty="0" smtClean="0">
              <a:ln>
                <a:noFill/>
              </a:ln>
              <a:solidFill>
                <a:schemeClr val="tx1"/>
              </a:solidFill>
              <a:effectLst/>
              <a:latin typeface="+mn-lt"/>
            </a:endParaRPr>
          </a:p>
          <a:p>
            <a:pPr marR="0" lvl="0" indent="0" algn="ctr" defTabSz="914400" rtl="0" eaLnBrk="0" fontAlgn="base" latinLnBrk="0" hangingPunct="0">
              <a:lnSpc>
                <a:spcPct val="100000"/>
              </a:lnSpc>
              <a:spcBef>
                <a:spcPct val="0"/>
              </a:spcBef>
              <a:spcAft>
                <a:spcPct val="0"/>
              </a:spcAft>
              <a:buClrTx/>
              <a:buSzTx/>
              <a:buFontTx/>
              <a:buNone/>
              <a:tabLst>
                <a:tab pos="2343150" algn="l"/>
              </a:tabLst>
            </a:pPr>
            <a:r>
              <a:rPr kumimoji="0" lang="en-GB" altLang="zh-CN" sz="3200" b="0" i="1" u="none" strike="noStrike" cap="none" normalizeH="0" baseline="0" dirty="0" smtClean="0">
                <a:ln>
                  <a:noFill/>
                </a:ln>
                <a:solidFill>
                  <a:schemeClr val="tx1"/>
                </a:solidFill>
                <a:effectLst/>
                <a:latin typeface="+mn-lt"/>
                <a:ea typeface="SimSun" pitchFamily="2" charset="-122"/>
                <a:cs typeface="Times New Roman" pitchFamily="18" charset="0"/>
              </a:rPr>
              <a:t>5-6 May 2015</a:t>
            </a:r>
            <a:endParaRPr kumimoji="0" lang="en-GB" altLang="zh-CN" sz="3200" b="0" i="0" u="none" strike="noStrike" cap="none" normalizeH="0" baseline="0" dirty="0" smtClean="0">
              <a:ln>
                <a:noFill/>
              </a:ln>
              <a:solidFill>
                <a:schemeClr val="tx1"/>
              </a:solidFill>
              <a:effectLst/>
              <a:latin typeface="+mn-lt"/>
            </a:endParaRPr>
          </a:p>
          <a:p>
            <a:pPr marR="0" lvl="0" indent="0" algn="ctr" defTabSz="914400" rtl="0" eaLnBrk="0" fontAlgn="base" latinLnBrk="0" hangingPunct="0">
              <a:lnSpc>
                <a:spcPct val="100000"/>
              </a:lnSpc>
              <a:spcBef>
                <a:spcPct val="0"/>
              </a:spcBef>
              <a:spcAft>
                <a:spcPct val="0"/>
              </a:spcAft>
              <a:buClrTx/>
              <a:buSzTx/>
              <a:buFontTx/>
              <a:buNone/>
              <a:tabLst>
                <a:tab pos="2343150" algn="l"/>
              </a:tabLst>
            </a:pPr>
            <a:r>
              <a:rPr kumimoji="0" lang="en-GB" altLang="zh-CN" sz="3200" b="0" i="0" u="none" strike="noStrike" cap="none" normalizeH="0" baseline="0" dirty="0" smtClean="0">
                <a:ln>
                  <a:noFill/>
                </a:ln>
                <a:solidFill>
                  <a:schemeClr val="tx1"/>
                </a:solidFill>
                <a:effectLst/>
                <a:latin typeface="+mn-lt"/>
                <a:ea typeface="SimSun" pitchFamily="2" charset="-122"/>
                <a:cs typeface="Times New Roman" pitchFamily="18" charset="0"/>
              </a:rPr>
              <a:t>Ballroom TORARICA</a:t>
            </a:r>
            <a:endParaRPr kumimoji="0" lang="en-GB" altLang="zh-CN" sz="32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318845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ctr" anchorCtr="0"/>
          <a:lstStyle/>
          <a:p>
            <a:r>
              <a:rPr lang="en-GB" sz="4400" b="1" dirty="0" smtClean="0"/>
              <a:t>Complexity and solutions</a:t>
            </a:r>
            <a:endParaRPr lang="en-GB" sz="4400" b="1" dirty="0"/>
          </a:p>
        </p:txBody>
      </p:sp>
      <p:sp>
        <p:nvSpPr>
          <p:cNvPr id="3" name="Content Placeholder 2"/>
          <p:cNvSpPr>
            <a:spLocks noGrp="1"/>
          </p:cNvSpPr>
          <p:nvPr>
            <p:ph idx="1"/>
          </p:nvPr>
        </p:nvSpPr>
        <p:spPr/>
        <p:txBody>
          <a:bodyPr/>
          <a:lstStyle/>
          <a:p>
            <a:r>
              <a:rPr lang="en-GB" dirty="0">
                <a:solidFill>
                  <a:schemeClr val="tx1"/>
                </a:solidFill>
              </a:rPr>
              <a:t>Complex problems require complex solutions. </a:t>
            </a:r>
            <a:endParaRPr lang="en-GB" dirty="0" smtClean="0">
              <a:solidFill>
                <a:schemeClr val="tx1"/>
              </a:solidFill>
            </a:endParaRPr>
          </a:p>
          <a:p>
            <a:r>
              <a:rPr lang="en-GB" dirty="0" smtClean="0">
                <a:solidFill>
                  <a:schemeClr val="tx1"/>
                </a:solidFill>
              </a:rPr>
              <a:t>A single government </a:t>
            </a:r>
            <a:r>
              <a:rPr lang="en-GB" dirty="0">
                <a:solidFill>
                  <a:schemeClr val="tx1"/>
                </a:solidFill>
              </a:rPr>
              <a:t>sector, specializing in the management of care delivery, will not have all the </a:t>
            </a:r>
            <a:r>
              <a:rPr lang="en-GB" dirty="0" smtClean="0">
                <a:solidFill>
                  <a:schemeClr val="tx1"/>
                </a:solidFill>
              </a:rPr>
              <a:t>tools, knowledge</a:t>
            </a:r>
            <a:r>
              <a:rPr lang="en-GB" dirty="0">
                <a:solidFill>
                  <a:schemeClr val="tx1"/>
                </a:solidFill>
              </a:rPr>
              <a:t>, capacity, let alone budget, to address this complexity. </a:t>
            </a:r>
            <a:endParaRPr lang="en-GB" dirty="0" smtClean="0">
              <a:solidFill>
                <a:schemeClr val="tx1"/>
              </a:solidFill>
            </a:endParaRPr>
          </a:p>
          <a:p>
            <a:r>
              <a:rPr lang="en-GB" dirty="0" smtClean="0">
                <a:solidFill>
                  <a:schemeClr val="tx1"/>
                </a:solidFill>
              </a:rPr>
              <a:t>Ministries </a:t>
            </a:r>
            <a:r>
              <a:rPr lang="en-GB" dirty="0">
                <a:solidFill>
                  <a:schemeClr val="tx1"/>
                </a:solidFill>
              </a:rPr>
              <a:t>of health are </a:t>
            </a:r>
            <a:r>
              <a:rPr lang="en-GB" dirty="0" smtClean="0">
                <a:solidFill>
                  <a:schemeClr val="tx1"/>
                </a:solidFill>
              </a:rPr>
              <a:t>not equipped </a:t>
            </a:r>
            <a:r>
              <a:rPr lang="en-GB" dirty="0">
                <a:solidFill>
                  <a:schemeClr val="tx1"/>
                </a:solidFill>
              </a:rPr>
              <a:t>to deal with the “causes of the causes” such as the social determinants of </a:t>
            </a:r>
            <a:r>
              <a:rPr lang="en-GB" dirty="0" smtClean="0">
                <a:solidFill>
                  <a:schemeClr val="tx1"/>
                </a:solidFill>
              </a:rPr>
              <a:t>health</a:t>
            </a:r>
            <a:r>
              <a:rPr lang="en-GB" dirty="0">
                <a:solidFill>
                  <a:schemeClr val="tx1"/>
                </a:solidFill>
              </a:rPr>
              <a:t> </a:t>
            </a:r>
            <a:r>
              <a:rPr lang="en-GB" dirty="0" smtClean="0">
                <a:solidFill>
                  <a:schemeClr val="tx1"/>
                </a:solidFill>
              </a:rPr>
              <a:t>(</a:t>
            </a:r>
            <a:r>
              <a:rPr lang="en-GB" dirty="0" err="1">
                <a:solidFill>
                  <a:schemeClr val="tx1"/>
                </a:solidFill>
              </a:rPr>
              <a:t>Evelyne</a:t>
            </a:r>
            <a:r>
              <a:rPr lang="en-GB" dirty="0">
                <a:solidFill>
                  <a:schemeClr val="tx1"/>
                </a:solidFill>
              </a:rPr>
              <a:t> de </a:t>
            </a:r>
            <a:r>
              <a:rPr lang="en-GB" dirty="0" err="1">
                <a:solidFill>
                  <a:schemeClr val="tx1"/>
                </a:solidFill>
              </a:rPr>
              <a:t>Leeuw</a:t>
            </a:r>
            <a:r>
              <a:rPr lang="en-GB" dirty="0">
                <a:solidFill>
                  <a:schemeClr val="tx1"/>
                </a:solidFill>
              </a:rPr>
              <a:t> </a:t>
            </a:r>
            <a:r>
              <a:rPr lang="en-GB" dirty="0" smtClean="0">
                <a:solidFill>
                  <a:schemeClr val="tx1"/>
                </a:solidFill>
              </a:rPr>
              <a:t>2013</a:t>
            </a:r>
            <a:r>
              <a:rPr lang="en-GB" dirty="0">
                <a:solidFill>
                  <a:schemeClr val="tx1"/>
                </a:solidFill>
              </a:rPr>
              <a:t>) </a:t>
            </a:r>
            <a:endParaRPr lang="en-GB" dirty="0" smtClean="0">
              <a:solidFill>
                <a:schemeClr val="tx1"/>
              </a:solidFill>
            </a:endParaRPr>
          </a:p>
          <a:p>
            <a:r>
              <a:rPr lang="en-GB" dirty="0" smtClean="0">
                <a:solidFill>
                  <a:schemeClr val="tx1"/>
                </a:solidFill>
              </a:rPr>
              <a:t>Therefore, </a:t>
            </a:r>
            <a:r>
              <a:rPr lang="en-GB" dirty="0" err="1" smtClean="0">
                <a:solidFill>
                  <a:schemeClr val="tx1"/>
                </a:solidFill>
              </a:rPr>
              <a:t>HiAP</a:t>
            </a:r>
            <a:r>
              <a:rPr lang="en-GB" dirty="0" smtClean="0">
                <a:solidFill>
                  <a:schemeClr val="tx1"/>
                </a:solidFill>
              </a:rPr>
              <a:t> </a:t>
            </a:r>
            <a:r>
              <a:rPr lang="en-GB" dirty="0">
                <a:solidFill>
                  <a:schemeClr val="tx1"/>
                </a:solidFill>
              </a:rPr>
              <a:t>is premised on </a:t>
            </a:r>
            <a:r>
              <a:rPr lang="en-GB" dirty="0" smtClean="0">
                <a:solidFill>
                  <a:schemeClr val="tx1"/>
                </a:solidFill>
              </a:rPr>
              <a:t>a </a:t>
            </a:r>
            <a:r>
              <a:rPr lang="en-GB" dirty="0">
                <a:solidFill>
                  <a:schemeClr val="tx1"/>
                </a:solidFill>
              </a:rPr>
              <a:t>strategic, collaborative approach to policy-making.</a:t>
            </a: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9</a:t>
            </a:fld>
            <a:endParaRPr lang="en-US">
              <a:solidFill>
                <a:prstClr val="black">
                  <a:tint val="75000"/>
                </a:prstClr>
              </a:solidFill>
            </a:endParaRPr>
          </a:p>
        </p:txBody>
      </p:sp>
      <p:pic>
        <p:nvPicPr>
          <p:cNvPr id="7"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64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266700"/>
            <a:ext cx="8229600" cy="1600200"/>
          </a:xfrm>
        </p:spPr>
        <p:txBody>
          <a:bodyPr anchor="ctr" anchorCtr="0"/>
          <a:lstStyle/>
          <a:p>
            <a:r>
              <a:rPr lang="en-GB" sz="4400" b="1" dirty="0"/>
              <a:t>Complexity and solutions</a:t>
            </a:r>
            <a:r>
              <a:rPr lang="en-GB" sz="4400" b="1" dirty="0" smtClean="0"/>
              <a:t/>
            </a:r>
            <a:br>
              <a:rPr lang="en-GB" sz="4400" b="1" dirty="0" smtClean="0"/>
            </a:br>
            <a:endParaRPr lang="en-GB" sz="4400" b="1" dirty="0"/>
          </a:p>
        </p:txBody>
      </p:sp>
      <p:sp>
        <p:nvSpPr>
          <p:cNvPr id="3" name="Content Placeholder 2"/>
          <p:cNvSpPr>
            <a:spLocks noGrp="1"/>
          </p:cNvSpPr>
          <p:nvPr>
            <p:ph idx="1"/>
          </p:nvPr>
        </p:nvSpPr>
        <p:spPr>
          <a:xfrm>
            <a:off x="304800" y="1249680"/>
            <a:ext cx="8792308" cy="4329113"/>
          </a:xfrm>
        </p:spPr>
        <p:txBody>
          <a:bodyPr/>
          <a:lstStyle/>
          <a:p>
            <a:r>
              <a:rPr lang="en-GB" dirty="0" smtClean="0">
                <a:solidFill>
                  <a:schemeClr val="tx1"/>
                </a:solidFill>
              </a:rPr>
              <a:t>Need a </a:t>
            </a:r>
            <a:r>
              <a:rPr lang="en-GB" dirty="0" err="1" smtClean="0">
                <a:solidFill>
                  <a:schemeClr val="tx1"/>
                </a:solidFill>
              </a:rPr>
              <a:t>mindset</a:t>
            </a:r>
            <a:r>
              <a:rPr lang="en-GB" dirty="0" smtClean="0">
                <a:solidFill>
                  <a:schemeClr val="tx1"/>
                </a:solidFill>
              </a:rPr>
              <a:t> </a:t>
            </a:r>
            <a:r>
              <a:rPr lang="en-GB" dirty="0">
                <a:solidFill>
                  <a:schemeClr val="tx1"/>
                </a:solidFill>
              </a:rPr>
              <a:t>that accepts that </a:t>
            </a:r>
            <a:r>
              <a:rPr lang="en-GB" dirty="0" smtClean="0">
                <a:solidFill>
                  <a:schemeClr val="tx1"/>
                </a:solidFill>
              </a:rPr>
              <a:t>increasingly public </a:t>
            </a:r>
            <a:r>
              <a:rPr lang="en-GB" dirty="0">
                <a:solidFill>
                  <a:schemeClr val="tx1"/>
                </a:solidFill>
              </a:rPr>
              <a:t>health problems are </a:t>
            </a:r>
            <a:r>
              <a:rPr lang="en-GB" dirty="0" smtClean="0">
                <a:solidFill>
                  <a:schemeClr val="tx1"/>
                </a:solidFill>
              </a:rPr>
              <a:t>not </a:t>
            </a:r>
            <a:r>
              <a:rPr lang="en-GB" dirty="0">
                <a:solidFill>
                  <a:schemeClr val="tx1"/>
                </a:solidFill>
              </a:rPr>
              <a:t>suited to easy solutions. </a:t>
            </a:r>
            <a:endParaRPr lang="en-GB" dirty="0" smtClean="0">
              <a:solidFill>
                <a:schemeClr val="tx1"/>
              </a:solidFill>
            </a:endParaRPr>
          </a:p>
          <a:p>
            <a:r>
              <a:rPr lang="en-GB" dirty="0" smtClean="0">
                <a:solidFill>
                  <a:schemeClr val="tx1"/>
                </a:solidFill>
              </a:rPr>
              <a:t>Solutions </a:t>
            </a:r>
            <a:r>
              <a:rPr lang="en-GB" dirty="0">
                <a:solidFill>
                  <a:schemeClr val="tx1"/>
                </a:solidFill>
              </a:rPr>
              <a:t>require: </a:t>
            </a:r>
          </a:p>
          <a:p>
            <a:pPr lvl="1"/>
            <a:r>
              <a:rPr lang="en-GB" dirty="0" smtClean="0">
                <a:solidFill>
                  <a:schemeClr val="tx1"/>
                </a:solidFill>
              </a:rPr>
              <a:t>A </a:t>
            </a:r>
            <a:r>
              <a:rPr lang="en-GB" dirty="0">
                <a:solidFill>
                  <a:schemeClr val="tx1"/>
                </a:solidFill>
              </a:rPr>
              <a:t>range of trade-offs; </a:t>
            </a:r>
          </a:p>
          <a:p>
            <a:pPr lvl="1"/>
            <a:r>
              <a:rPr lang="en-GB" dirty="0" smtClean="0">
                <a:solidFill>
                  <a:schemeClr val="tx1"/>
                </a:solidFill>
              </a:rPr>
              <a:t>A </a:t>
            </a:r>
            <a:r>
              <a:rPr lang="en-GB" dirty="0">
                <a:solidFill>
                  <a:schemeClr val="tx1"/>
                </a:solidFill>
              </a:rPr>
              <a:t>tolerance for ambiguity and for uncertainty; </a:t>
            </a:r>
          </a:p>
          <a:p>
            <a:pPr lvl="1"/>
            <a:r>
              <a:rPr lang="en-GB" dirty="0" smtClean="0">
                <a:solidFill>
                  <a:schemeClr val="tx1"/>
                </a:solidFill>
              </a:rPr>
              <a:t>An </a:t>
            </a:r>
            <a:r>
              <a:rPr lang="en-GB" dirty="0">
                <a:solidFill>
                  <a:schemeClr val="tx1"/>
                </a:solidFill>
              </a:rPr>
              <a:t>opportunities driven </a:t>
            </a:r>
            <a:r>
              <a:rPr lang="en-GB" dirty="0" smtClean="0">
                <a:solidFill>
                  <a:schemeClr val="tx1"/>
                </a:solidFill>
              </a:rPr>
              <a:t>approach; </a:t>
            </a:r>
          </a:p>
          <a:p>
            <a:pPr lvl="1"/>
            <a:r>
              <a:rPr lang="en-GB" dirty="0" smtClean="0">
                <a:solidFill>
                  <a:schemeClr val="tx1"/>
                </a:solidFill>
              </a:rPr>
              <a:t>A good contextual analysis  </a:t>
            </a:r>
          </a:p>
          <a:p>
            <a:r>
              <a:rPr lang="en-GB" dirty="0" smtClean="0">
                <a:solidFill>
                  <a:schemeClr val="tx1"/>
                </a:solidFill>
              </a:rPr>
              <a:t>Different contextual environments at play:</a:t>
            </a:r>
          </a:p>
          <a:p>
            <a:pPr lvl="1"/>
            <a:r>
              <a:rPr lang="en-GB" dirty="0" smtClean="0">
                <a:solidFill>
                  <a:schemeClr val="tx1"/>
                </a:solidFill>
              </a:rPr>
              <a:t>The </a:t>
            </a:r>
            <a:r>
              <a:rPr lang="en-GB" dirty="0">
                <a:solidFill>
                  <a:schemeClr val="tx1"/>
                </a:solidFill>
              </a:rPr>
              <a:t>contextual environment: factors in the external world which impact the issue but cannot be influenced by the organization; </a:t>
            </a:r>
          </a:p>
          <a:p>
            <a:pPr lvl="1"/>
            <a:r>
              <a:rPr lang="en-GB" dirty="0">
                <a:solidFill>
                  <a:schemeClr val="tx1"/>
                </a:solidFill>
              </a:rPr>
              <a:t>The transactional environment: factors that are external to the organization but can be influenced by that organization; and </a:t>
            </a:r>
          </a:p>
          <a:p>
            <a:pPr lvl="1"/>
            <a:r>
              <a:rPr lang="en-GB" dirty="0" smtClean="0">
                <a:solidFill>
                  <a:schemeClr val="tx1"/>
                </a:solidFill>
              </a:rPr>
              <a:t>The </a:t>
            </a:r>
            <a:r>
              <a:rPr lang="en-GB" dirty="0">
                <a:solidFill>
                  <a:schemeClr val="tx1"/>
                </a:solidFill>
              </a:rPr>
              <a:t>policy or strategy space: the internal world of an organization or system which can be controlled. </a:t>
            </a:r>
          </a:p>
          <a:p>
            <a:pPr marL="0" indent="0">
              <a:buNone/>
            </a:pPr>
            <a:endParaRPr lang="en-GB" dirty="0">
              <a:solidFill>
                <a:schemeClr val="tx1"/>
              </a:solidFill>
            </a:endParaRP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10</a:t>
            </a:fld>
            <a:endParaRPr lang="en-US">
              <a:solidFill>
                <a:prstClr val="black">
                  <a:tint val="75000"/>
                </a:prstClr>
              </a:solidFill>
            </a:endParaRPr>
          </a:p>
        </p:txBody>
      </p:sp>
      <p:pic>
        <p:nvPicPr>
          <p:cNvPr id="7"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239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3999"/>
            <a:ext cx="7772400" cy="4267200"/>
          </a:xfrm>
        </p:spPr>
        <p:txBody>
          <a:bodyPr/>
          <a:lstStyle/>
          <a:p>
            <a:pPr eaLnBrk="1" fontAlgn="auto" hangingPunct="1">
              <a:spcAft>
                <a:spcPts val="0"/>
              </a:spcAft>
              <a:defRPr/>
            </a:pPr>
            <a:r>
              <a:rPr lang="en-US" sz="6000" b="1" dirty="0" smtClean="0">
                <a:ea typeface="+mj-ea"/>
                <a:cs typeface="+mj-cs"/>
              </a:rPr>
              <a:t>Policy making processes</a:t>
            </a:r>
            <a:endParaRPr lang="en-US" sz="6000" b="1" dirty="0">
              <a:ea typeface="+mj-ea"/>
              <a:cs typeface="+mj-cs"/>
            </a:endParaRPr>
          </a:p>
        </p:txBody>
      </p:sp>
      <p:sp>
        <p:nvSpPr>
          <p:cNvPr id="3" name="Subtitle 2"/>
          <p:cNvSpPr>
            <a:spLocks noGrp="1"/>
          </p:cNvSpPr>
          <p:nvPr>
            <p:ph type="subTitle" idx="1"/>
          </p:nvPr>
        </p:nvSpPr>
        <p:spPr>
          <a:xfrm>
            <a:off x="1254640" y="2906486"/>
            <a:ext cx="6400800" cy="968375"/>
          </a:xfrm>
        </p:spPr>
        <p:txBody>
          <a:bodyPr rtlCol="0"/>
          <a:lstStyle/>
          <a:p>
            <a:pPr eaLnBrk="1" fontAlgn="auto" hangingPunct="1">
              <a:spcAft>
                <a:spcPts val="0"/>
              </a:spcAft>
              <a:buFont typeface="Arial" pitchFamily="34" charset="0"/>
              <a:buNone/>
              <a:defRPr/>
            </a:pPr>
            <a:r>
              <a:rPr lang="en-US" dirty="0" smtClean="0">
                <a:solidFill>
                  <a:schemeClr val="tx1"/>
                </a:solidFill>
                <a:ea typeface="+mn-ea"/>
                <a:cs typeface="+mn-cs"/>
              </a:rPr>
              <a:t>Part 2: Policy making and </a:t>
            </a:r>
            <a:r>
              <a:rPr lang="en-US" dirty="0" err="1" smtClean="0">
                <a:solidFill>
                  <a:schemeClr val="tx1"/>
                </a:solidFill>
                <a:ea typeface="+mn-ea"/>
                <a:cs typeface="+mn-cs"/>
              </a:rPr>
              <a:t>HiAP</a:t>
            </a:r>
            <a:r>
              <a:rPr lang="en-US" dirty="0" smtClean="0">
                <a:solidFill>
                  <a:schemeClr val="tx1"/>
                </a:solidFill>
                <a:ea typeface="+mn-ea"/>
                <a:cs typeface="+mn-cs"/>
              </a:rPr>
              <a:t>/Framing and windows of opportunity</a:t>
            </a:r>
            <a:endParaRPr lang="en-US" dirty="0">
              <a:solidFill>
                <a:schemeClr val="tx1"/>
              </a:solidFill>
              <a:ea typeface="+mn-ea"/>
              <a:cs typeface="+mn-cs"/>
            </a:endParaRPr>
          </a:p>
        </p:txBody>
      </p:sp>
      <p:sp>
        <p:nvSpPr>
          <p:cNvPr id="4" name="Slide Number Placeholder 3"/>
          <p:cNvSpPr>
            <a:spLocks noGrp="1"/>
          </p:cNvSpPr>
          <p:nvPr>
            <p:ph type="sldNum" sz="quarter" idx="4"/>
          </p:nvPr>
        </p:nvSpPr>
        <p:spPr/>
        <p:txBody>
          <a:bodyPr/>
          <a:lstStyle/>
          <a:p>
            <a:fld id="{7698B45C-09C7-497B-9261-07F290CB2D4C}" type="slidenum">
              <a:rPr lang="en-US" smtClean="0"/>
              <a:t>11</a:t>
            </a:fld>
            <a:endParaRPr lang="en-US"/>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404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ctr" anchorCtr="0"/>
          <a:lstStyle/>
          <a:p>
            <a:r>
              <a:rPr lang="en-GB" sz="4400" b="1" dirty="0" smtClean="0"/>
              <a:t>Lecture: </a:t>
            </a:r>
            <a:br>
              <a:rPr lang="en-GB" sz="4400" b="1" dirty="0" smtClean="0"/>
            </a:br>
            <a:r>
              <a:rPr lang="en-GB" sz="4400" b="1" dirty="0" smtClean="0"/>
              <a:t>Policy making and </a:t>
            </a:r>
            <a:r>
              <a:rPr lang="en-GB" sz="4400" b="1" dirty="0" err="1" smtClean="0"/>
              <a:t>HiAP</a:t>
            </a:r>
            <a:endParaRPr lang="en-GB" sz="4400" b="1" dirty="0"/>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12</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572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80160"/>
          </a:xfrm>
        </p:spPr>
        <p:txBody>
          <a:bodyPr anchor="ctr" anchorCtr="0"/>
          <a:lstStyle/>
          <a:p>
            <a:r>
              <a:rPr lang="en-GB" sz="4400" dirty="0" smtClean="0"/>
              <a:t>The policy-making </a:t>
            </a:r>
            <a:r>
              <a:rPr lang="en-GB" sz="4400" dirty="0"/>
              <a:t>cycle </a:t>
            </a:r>
            <a:endParaRPr lang="en-GB" sz="4400" b="1" dirty="0"/>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13</a:t>
            </a:fld>
            <a:endParaRPr lang="en-US">
              <a:solidFill>
                <a:prstClr val="black">
                  <a:tint val="75000"/>
                </a:prstClr>
              </a:solidFill>
            </a:endParaRPr>
          </a:p>
        </p:txBody>
      </p:sp>
      <p:pic>
        <p:nvPicPr>
          <p:cNvPr id="7"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0240" y="1082040"/>
            <a:ext cx="8229600" cy="4329113"/>
          </a:xfrm>
        </p:spPr>
        <p:txBody>
          <a:bodyPr/>
          <a:lstStyle/>
          <a:p>
            <a:r>
              <a:rPr lang="en-GB" dirty="0" err="1" smtClean="0">
                <a:solidFill>
                  <a:schemeClr val="tx1"/>
                </a:solidFill>
              </a:rPr>
              <a:t>HiAP</a:t>
            </a:r>
            <a:r>
              <a:rPr lang="en-GB" dirty="0" smtClean="0">
                <a:solidFill>
                  <a:schemeClr val="tx1"/>
                </a:solidFill>
              </a:rPr>
              <a:t> </a:t>
            </a:r>
            <a:r>
              <a:rPr lang="en-GB" dirty="0">
                <a:solidFill>
                  <a:schemeClr val="tx1"/>
                </a:solidFill>
              </a:rPr>
              <a:t>an inherently political process </a:t>
            </a:r>
            <a:endParaRPr lang="en-GB" dirty="0" smtClean="0">
              <a:solidFill>
                <a:schemeClr val="tx1"/>
              </a:solidFill>
            </a:endParaRPr>
          </a:p>
          <a:p>
            <a:r>
              <a:rPr lang="en-GB" dirty="0" smtClean="0">
                <a:solidFill>
                  <a:schemeClr val="tx1"/>
                </a:solidFill>
              </a:rPr>
              <a:t>involves </a:t>
            </a:r>
            <a:r>
              <a:rPr lang="en-GB" dirty="0">
                <a:solidFill>
                  <a:schemeClr val="tx1"/>
                </a:solidFill>
              </a:rPr>
              <a:t>the reallocation of resources including power and responsibilities. It can stretch over long periods of time and usually involves many actors and </a:t>
            </a:r>
            <a:r>
              <a:rPr lang="en-GB" dirty="0" smtClean="0">
                <a:solidFill>
                  <a:schemeClr val="tx1"/>
                </a:solidFill>
              </a:rPr>
              <a:t>interests</a:t>
            </a:r>
          </a:p>
          <a:p>
            <a:r>
              <a:rPr lang="en-GB" dirty="0" smtClean="0">
                <a:solidFill>
                  <a:schemeClr val="tx1"/>
                </a:solidFill>
              </a:rPr>
              <a:t>may </a:t>
            </a:r>
            <a:r>
              <a:rPr lang="en-GB" dirty="0">
                <a:solidFill>
                  <a:schemeClr val="tx1"/>
                </a:solidFill>
              </a:rPr>
              <a:t>vary over the course of time. </a:t>
            </a:r>
          </a:p>
          <a:p>
            <a:r>
              <a:rPr lang="en-GB" dirty="0" smtClean="0">
                <a:solidFill>
                  <a:schemeClr val="tx1"/>
                </a:solidFill>
              </a:rPr>
              <a:t>is </a:t>
            </a:r>
            <a:r>
              <a:rPr lang="en-GB" dirty="0">
                <a:solidFill>
                  <a:schemeClr val="tx1"/>
                </a:solidFill>
              </a:rPr>
              <a:t>not necessarily linear. The completion of one stage does not guarantee movement to the next. Nor is progress in one stage dependent on completion of all the tasks in the previous stage. </a:t>
            </a:r>
          </a:p>
        </p:txBody>
      </p:sp>
    </p:spTree>
    <p:extLst>
      <p:ext uri="{BB962C8B-B14F-4D97-AF65-F5344CB8AC3E}">
        <p14:creationId xmlns:p14="http://schemas.microsoft.com/office/powerpoint/2010/main" val="879138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14</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958" y="349444"/>
            <a:ext cx="4600575"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idx="1"/>
          </p:nvPr>
        </p:nvPicPr>
        <p:blipFill>
          <a:blip r:embed="rId6" cstate="email">
            <a:extLst>
              <a:ext uri="{28A0092B-C50C-407E-A947-70E740481C1C}">
                <a14:useLocalDpi xmlns:a14="http://schemas.microsoft.com/office/drawing/2010/main" val="0"/>
              </a:ext>
            </a:extLst>
          </a:blip>
          <a:srcRect/>
          <a:stretch>
            <a:fillRect/>
          </a:stretch>
        </p:blipFill>
        <p:spPr bwMode="auto">
          <a:xfrm>
            <a:off x="6211533" y="5430996"/>
            <a:ext cx="28041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471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ctr" anchorCtr="0"/>
          <a:lstStyle/>
          <a:p>
            <a:r>
              <a:rPr lang="en-GB" sz="4400" dirty="0"/>
              <a:t>Windows of </a:t>
            </a:r>
            <a:r>
              <a:rPr lang="en-GB" sz="4400" dirty="0" smtClean="0"/>
              <a:t>opportunity and framing </a:t>
            </a:r>
            <a:endParaRPr lang="en-GB" sz="4400" b="1" dirty="0"/>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15</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r>
              <a:rPr lang="en-GB" dirty="0" smtClean="0">
                <a:solidFill>
                  <a:schemeClr val="tx1"/>
                </a:solidFill>
              </a:rPr>
              <a:t>It </a:t>
            </a:r>
            <a:r>
              <a:rPr lang="en-GB" dirty="0">
                <a:solidFill>
                  <a:schemeClr val="tx1"/>
                </a:solidFill>
              </a:rPr>
              <a:t>is essential to seize “</a:t>
            </a:r>
            <a:r>
              <a:rPr lang="en-GB" dirty="0" smtClean="0">
                <a:solidFill>
                  <a:schemeClr val="tx1"/>
                </a:solidFill>
              </a:rPr>
              <a:t>windows of </a:t>
            </a:r>
            <a:r>
              <a:rPr lang="en-GB" dirty="0">
                <a:solidFill>
                  <a:schemeClr val="tx1"/>
                </a:solidFill>
              </a:rPr>
              <a:t>opportunity” that arise from changing economic, social and political </a:t>
            </a:r>
            <a:r>
              <a:rPr lang="en-GB" dirty="0" smtClean="0">
                <a:solidFill>
                  <a:schemeClr val="tx1"/>
                </a:solidFill>
              </a:rPr>
              <a:t>realities (</a:t>
            </a:r>
            <a:r>
              <a:rPr lang="en-GB" dirty="0" err="1" smtClean="0">
                <a:solidFill>
                  <a:schemeClr val="tx1"/>
                </a:solidFill>
              </a:rPr>
              <a:t>Kingdon</a:t>
            </a:r>
            <a:r>
              <a:rPr lang="en-GB" dirty="0" smtClean="0">
                <a:solidFill>
                  <a:schemeClr val="tx1"/>
                </a:solidFill>
              </a:rPr>
              <a:t> 1995). </a:t>
            </a:r>
          </a:p>
          <a:p>
            <a:r>
              <a:rPr lang="en-GB" dirty="0" smtClean="0">
                <a:solidFill>
                  <a:schemeClr val="tx1"/>
                </a:solidFill>
              </a:rPr>
              <a:t>Three interplaying, non-linear </a:t>
            </a:r>
            <a:r>
              <a:rPr lang="en-GB" dirty="0">
                <a:solidFill>
                  <a:schemeClr val="tx1"/>
                </a:solidFill>
              </a:rPr>
              <a:t>streams in policy-making – problems, policies and politics </a:t>
            </a:r>
          </a:p>
          <a:p>
            <a:r>
              <a:rPr lang="en-GB" dirty="0" smtClean="0">
                <a:solidFill>
                  <a:schemeClr val="tx1"/>
                </a:solidFill>
              </a:rPr>
              <a:t>Opening up </a:t>
            </a:r>
            <a:r>
              <a:rPr lang="en-GB" dirty="0">
                <a:solidFill>
                  <a:schemeClr val="tx1"/>
                </a:solidFill>
              </a:rPr>
              <a:t>windows of opportunity for policy </a:t>
            </a:r>
            <a:r>
              <a:rPr lang="en-GB" dirty="0" smtClean="0">
                <a:solidFill>
                  <a:schemeClr val="tx1"/>
                </a:solidFill>
              </a:rPr>
              <a:t>decisions - short </a:t>
            </a:r>
            <a:r>
              <a:rPr lang="en-GB" dirty="0">
                <a:solidFill>
                  <a:schemeClr val="tx1"/>
                </a:solidFill>
              </a:rPr>
              <a:t>periods of time </a:t>
            </a:r>
            <a:endParaRPr lang="en-GB" dirty="0" smtClean="0">
              <a:solidFill>
                <a:schemeClr val="tx1"/>
              </a:solidFill>
            </a:endParaRPr>
          </a:p>
          <a:p>
            <a:r>
              <a:rPr lang="en-GB" dirty="0" smtClean="0">
                <a:solidFill>
                  <a:schemeClr val="tx1"/>
                </a:solidFill>
              </a:rPr>
              <a:t>Simultaneously</a:t>
            </a:r>
            <a:r>
              <a:rPr lang="en-GB" dirty="0">
                <a:solidFill>
                  <a:schemeClr val="tx1"/>
                </a:solidFill>
              </a:rPr>
              <a:t>, a problem </a:t>
            </a:r>
            <a:r>
              <a:rPr lang="en-GB" dirty="0" smtClean="0">
                <a:solidFill>
                  <a:schemeClr val="tx1"/>
                </a:solidFill>
              </a:rPr>
              <a:t>is recognized</a:t>
            </a:r>
            <a:r>
              <a:rPr lang="en-GB" dirty="0">
                <a:solidFill>
                  <a:schemeClr val="tx1"/>
                </a:solidFill>
              </a:rPr>
              <a:t>, a solution is available and the political climate is positive for policy change. </a:t>
            </a:r>
          </a:p>
        </p:txBody>
      </p:sp>
    </p:spTree>
    <p:extLst>
      <p:ext uri="{BB962C8B-B14F-4D97-AF65-F5344CB8AC3E}">
        <p14:creationId xmlns:p14="http://schemas.microsoft.com/office/powerpoint/2010/main" val="2256197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240" y="-289560"/>
            <a:ext cx="8229600" cy="1600200"/>
          </a:xfrm>
        </p:spPr>
        <p:txBody>
          <a:bodyPr anchor="ctr" anchorCtr="0"/>
          <a:lstStyle/>
          <a:p>
            <a:r>
              <a:rPr lang="en-GB" sz="4400" dirty="0" smtClean="0"/>
              <a:t> </a:t>
            </a:r>
            <a:r>
              <a:rPr lang="en-GB" sz="4400" dirty="0"/>
              <a:t>F</a:t>
            </a:r>
            <a:r>
              <a:rPr lang="en-GB" sz="4400" dirty="0" smtClean="0"/>
              <a:t>raming </a:t>
            </a:r>
            <a:endParaRPr lang="en-GB" sz="4400" b="1" dirty="0"/>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16</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50520" y="1097280"/>
            <a:ext cx="8793480" cy="4329113"/>
          </a:xfrm>
        </p:spPr>
        <p:txBody>
          <a:bodyPr/>
          <a:lstStyle/>
          <a:p>
            <a:r>
              <a:rPr lang="en-GB" dirty="0">
                <a:solidFill>
                  <a:schemeClr val="tx1"/>
                </a:solidFill>
              </a:rPr>
              <a:t>Firstly, an issue needs to be recognized as a “problem” by politicians, policy-makers and the overall community before it can be raised in the policy-making </a:t>
            </a:r>
            <a:r>
              <a:rPr lang="en-GB" dirty="0" smtClean="0">
                <a:solidFill>
                  <a:schemeClr val="tx1"/>
                </a:solidFill>
              </a:rPr>
              <a:t>agenda</a:t>
            </a:r>
          </a:p>
          <a:p>
            <a:pPr lvl="1"/>
            <a:r>
              <a:rPr lang="en-GB" dirty="0" err="1" smtClean="0">
                <a:solidFill>
                  <a:schemeClr val="tx1"/>
                </a:solidFill>
              </a:rPr>
              <a:t>E.g</a:t>
            </a:r>
            <a:r>
              <a:rPr lang="en-GB" dirty="0" smtClean="0">
                <a:solidFill>
                  <a:schemeClr val="tx1"/>
                </a:solidFill>
              </a:rPr>
              <a:t> key </a:t>
            </a:r>
            <a:r>
              <a:rPr lang="en-GB" dirty="0">
                <a:solidFill>
                  <a:schemeClr val="tx1"/>
                </a:solidFill>
              </a:rPr>
              <a:t>information on the magnitude of the problem; worrying changes in the situation; failures to meet previous goals; or rising </a:t>
            </a:r>
            <a:r>
              <a:rPr lang="en-GB" dirty="0" smtClean="0">
                <a:solidFill>
                  <a:schemeClr val="tx1"/>
                </a:solidFill>
              </a:rPr>
              <a:t>costs</a:t>
            </a:r>
          </a:p>
          <a:p>
            <a:r>
              <a:rPr lang="en-GB" dirty="0" smtClean="0">
                <a:solidFill>
                  <a:schemeClr val="tx1"/>
                </a:solidFill>
              </a:rPr>
              <a:t>opportunities </a:t>
            </a:r>
            <a:r>
              <a:rPr lang="en-GB" dirty="0">
                <a:solidFill>
                  <a:schemeClr val="tx1"/>
                </a:solidFill>
              </a:rPr>
              <a:t>may also arise from policy development within other </a:t>
            </a:r>
            <a:r>
              <a:rPr lang="en-GB" dirty="0" smtClean="0">
                <a:solidFill>
                  <a:schemeClr val="tx1"/>
                </a:solidFill>
              </a:rPr>
              <a:t>sectors</a:t>
            </a:r>
          </a:p>
          <a:p>
            <a:r>
              <a:rPr lang="en-GB" dirty="0" smtClean="0">
                <a:solidFill>
                  <a:schemeClr val="tx1"/>
                </a:solidFill>
              </a:rPr>
              <a:t>framing </a:t>
            </a:r>
            <a:r>
              <a:rPr lang="en-GB" dirty="0">
                <a:solidFill>
                  <a:schemeClr val="tx1"/>
                </a:solidFill>
              </a:rPr>
              <a:t>refers to how an issue is </a:t>
            </a:r>
            <a:r>
              <a:rPr lang="en-GB" dirty="0" smtClean="0">
                <a:solidFill>
                  <a:schemeClr val="tx1"/>
                </a:solidFill>
              </a:rPr>
              <a:t>defined</a:t>
            </a:r>
            <a:endParaRPr lang="en-GB" dirty="0">
              <a:solidFill>
                <a:schemeClr val="tx1"/>
              </a:solidFill>
            </a:endParaRPr>
          </a:p>
          <a:p>
            <a:pPr lvl="1"/>
            <a:r>
              <a:rPr lang="en-GB" dirty="0" smtClean="0">
                <a:solidFill>
                  <a:schemeClr val="tx1"/>
                </a:solidFill>
              </a:rPr>
              <a:t>can </a:t>
            </a:r>
            <a:r>
              <a:rPr lang="en-GB" dirty="0">
                <a:solidFill>
                  <a:schemeClr val="tx1"/>
                </a:solidFill>
              </a:rPr>
              <a:t>influence how the issue is viewed (non-issue, problem, crisis, etc.), who is considered responsible and the cause and possible solutions. </a:t>
            </a:r>
            <a:endParaRPr lang="en-GB" dirty="0" smtClean="0">
              <a:solidFill>
                <a:schemeClr val="tx1"/>
              </a:solidFill>
            </a:endParaRPr>
          </a:p>
          <a:p>
            <a:pPr lvl="1"/>
            <a:r>
              <a:rPr lang="en-GB" dirty="0" smtClean="0">
                <a:solidFill>
                  <a:schemeClr val="tx1"/>
                </a:solidFill>
              </a:rPr>
              <a:t>Policy </a:t>
            </a:r>
            <a:r>
              <a:rPr lang="en-GB" dirty="0">
                <a:solidFill>
                  <a:schemeClr val="tx1"/>
                </a:solidFill>
              </a:rPr>
              <a:t>stakeholders can own or disown a public problem through the way they define it. </a:t>
            </a:r>
            <a:endParaRPr lang="en-GB" dirty="0" smtClean="0">
              <a:solidFill>
                <a:schemeClr val="tx1"/>
              </a:solidFill>
            </a:endParaRPr>
          </a:p>
          <a:p>
            <a:pPr lvl="1"/>
            <a:r>
              <a:rPr lang="en-GB" dirty="0" smtClean="0">
                <a:solidFill>
                  <a:schemeClr val="tx1"/>
                </a:solidFill>
              </a:rPr>
              <a:t>Redefining </a:t>
            </a:r>
            <a:r>
              <a:rPr lang="en-GB" dirty="0">
                <a:solidFill>
                  <a:schemeClr val="tx1"/>
                </a:solidFill>
              </a:rPr>
              <a:t>or reframing the problem allows for new ways of understanding, which can encourage new stakeholders to engage in the policy </a:t>
            </a:r>
            <a:r>
              <a:rPr lang="en-GB" dirty="0" smtClean="0">
                <a:solidFill>
                  <a:schemeClr val="tx1"/>
                </a:solidFill>
              </a:rPr>
              <a:t>process.</a:t>
            </a:r>
            <a:endParaRPr lang="en-GB" dirty="0">
              <a:solidFill>
                <a:schemeClr val="tx1"/>
              </a:solidFill>
            </a:endParaRPr>
          </a:p>
        </p:txBody>
      </p:sp>
    </p:spTree>
    <p:extLst>
      <p:ext uri="{BB962C8B-B14F-4D97-AF65-F5344CB8AC3E}">
        <p14:creationId xmlns:p14="http://schemas.microsoft.com/office/powerpoint/2010/main" val="3564816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17</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23018" y="477520"/>
            <a:ext cx="7064044" cy="5004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153287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ctr" anchorCtr="0"/>
          <a:lstStyle/>
          <a:p>
            <a:r>
              <a:rPr lang="en-GB" sz="4400" dirty="0" smtClean="0">
                <a:solidFill>
                  <a:schemeClr val="tx1"/>
                </a:solidFill>
              </a:rPr>
              <a:t>Policy formulation </a:t>
            </a:r>
            <a:r>
              <a:rPr lang="en-GB" sz="4400" dirty="0">
                <a:solidFill>
                  <a:schemeClr val="tx1"/>
                </a:solidFill>
              </a:rPr>
              <a:t>and </a:t>
            </a:r>
            <a:r>
              <a:rPr lang="en-GB" sz="4400" dirty="0" smtClean="0">
                <a:solidFill>
                  <a:schemeClr val="tx1"/>
                </a:solidFill>
              </a:rPr>
              <a:t>implementation</a:t>
            </a:r>
            <a:endParaRPr lang="en-GB" sz="4400" b="1" dirty="0"/>
          </a:p>
        </p:txBody>
      </p:sp>
      <p:sp>
        <p:nvSpPr>
          <p:cNvPr id="3" name="Content Placeholder 2"/>
          <p:cNvSpPr>
            <a:spLocks noGrp="1"/>
          </p:cNvSpPr>
          <p:nvPr>
            <p:ph idx="1"/>
          </p:nvPr>
        </p:nvSpPr>
        <p:spPr>
          <a:xfrm>
            <a:off x="340240" y="1584960"/>
            <a:ext cx="8229600" cy="4329113"/>
          </a:xfrm>
        </p:spPr>
        <p:txBody>
          <a:bodyPr/>
          <a:lstStyle/>
          <a:p>
            <a:r>
              <a:rPr lang="en-GB" dirty="0" smtClean="0">
                <a:solidFill>
                  <a:schemeClr val="tx1"/>
                </a:solidFill>
              </a:rPr>
              <a:t>The </a:t>
            </a:r>
            <a:r>
              <a:rPr lang="en-GB" dirty="0">
                <a:solidFill>
                  <a:schemeClr val="tx1"/>
                </a:solidFill>
              </a:rPr>
              <a:t>negotiation of politics is part of both the policy formulation and policy implementation stages of the policy cycle. </a:t>
            </a:r>
            <a:endParaRPr lang="en-GB" dirty="0" smtClean="0">
              <a:solidFill>
                <a:schemeClr val="tx1"/>
              </a:solidFill>
            </a:endParaRPr>
          </a:p>
          <a:p>
            <a:r>
              <a:rPr lang="en-GB" dirty="0" smtClean="0">
                <a:solidFill>
                  <a:schemeClr val="tx1"/>
                </a:solidFill>
              </a:rPr>
              <a:t>Long-term </a:t>
            </a:r>
            <a:r>
              <a:rPr lang="en-GB" dirty="0">
                <a:solidFill>
                  <a:schemeClr val="tx1"/>
                </a:solidFill>
              </a:rPr>
              <a:t>vision is essential to guide the policy process </a:t>
            </a:r>
            <a:endParaRPr lang="en-GB" dirty="0" smtClean="0">
              <a:solidFill>
                <a:schemeClr val="tx1"/>
              </a:solidFill>
            </a:endParaRPr>
          </a:p>
          <a:p>
            <a:r>
              <a:rPr lang="en-GB" dirty="0" smtClean="0">
                <a:solidFill>
                  <a:schemeClr val="tx1"/>
                </a:solidFill>
              </a:rPr>
              <a:t>Progress </a:t>
            </a:r>
            <a:r>
              <a:rPr lang="en-GB" dirty="0">
                <a:solidFill>
                  <a:schemeClr val="tx1"/>
                </a:solidFill>
              </a:rPr>
              <a:t>is made by taking opportunities </a:t>
            </a:r>
            <a:endParaRPr lang="en-GB" dirty="0" smtClean="0">
              <a:solidFill>
                <a:schemeClr val="tx1"/>
              </a:solidFill>
            </a:endParaRPr>
          </a:p>
          <a:p>
            <a:pPr lvl="1"/>
            <a:r>
              <a:rPr lang="en-GB" dirty="0" smtClean="0">
                <a:solidFill>
                  <a:schemeClr val="tx1"/>
                </a:solidFill>
              </a:rPr>
              <a:t>But</a:t>
            </a:r>
            <a:r>
              <a:rPr lang="en-GB" dirty="0">
                <a:solidFill>
                  <a:schemeClr val="tx1"/>
                </a:solidFill>
              </a:rPr>
              <a:t>, at a given political time, some windows might be closed or missed </a:t>
            </a:r>
            <a:r>
              <a:rPr lang="en-GB" dirty="0" smtClean="0">
                <a:solidFill>
                  <a:schemeClr val="tx1"/>
                </a:solidFill>
              </a:rPr>
              <a:t>because of lack of awareness of policy processes in other sectors (see Figure 4.5). There can also be drawbacks that worsen the situation.</a:t>
            </a: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18</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324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2885" y="293913"/>
            <a:ext cx="7772400" cy="1992087"/>
          </a:xfrm>
        </p:spPr>
        <p:txBody>
          <a:bodyPr/>
          <a:lstStyle/>
          <a:p>
            <a:pPr eaLnBrk="1" fontAlgn="auto" hangingPunct="1">
              <a:spcAft>
                <a:spcPts val="0"/>
              </a:spcAft>
              <a:defRPr/>
            </a:pPr>
            <a:r>
              <a:rPr lang="en-US" sz="6000" b="1" dirty="0" smtClean="0">
                <a:ea typeface="+mj-ea"/>
                <a:cs typeface="+mj-cs"/>
              </a:rPr>
              <a:t>Policy making processes</a:t>
            </a:r>
            <a:endParaRPr lang="en-US" sz="6000" b="1" dirty="0">
              <a:ea typeface="+mj-ea"/>
              <a:cs typeface="+mj-cs"/>
            </a:endParaRPr>
          </a:p>
        </p:txBody>
      </p:sp>
      <p:sp>
        <p:nvSpPr>
          <p:cNvPr id="3" name="Subtitle 2"/>
          <p:cNvSpPr>
            <a:spLocks noGrp="1"/>
          </p:cNvSpPr>
          <p:nvPr>
            <p:ph type="subTitle" idx="1"/>
          </p:nvPr>
        </p:nvSpPr>
        <p:spPr>
          <a:xfrm>
            <a:off x="1428811" y="2895599"/>
            <a:ext cx="6400800" cy="968375"/>
          </a:xfrm>
        </p:spPr>
        <p:txBody>
          <a:bodyPr rtlCol="0"/>
          <a:lstStyle/>
          <a:p>
            <a:pPr eaLnBrk="1" fontAlgn="auto" hangingPunct="1">
              <a:spcAft>
                <a:spcPts val="0"/>
              </a:spcAft>
              <a:buFont typeface="Arial" pitchFamily="34" charset="0"/>
              <a:buNone/>
              <a:defRPr/>
            </a:pPr>
            <a:r>
              <a:rPr lang="en-US" dirty="0" smtClean="0">
                <a:solidFill>
                  <a:schemeClr val="tx1"/>
                </a:solidFill>
                <a:ea typeface="+mn-ea"/>
                <a:cs typeface="+mn-cs"/>
              </a:rPr>
              <a:t>Part 1: Complex social issues</a:t>
            </a:r>
            <a:endParaRPr lang="en-US" dirty="0">
              <a:solidFill>
                <a:schemeClr val="tx1"/>
              </a:solidFill>
              <a:ea typeface="+mn-ea"/>
              <a:cs typeface="+mn-cs"/>
            </a:endParaRPr>
          </a:p>
        </p:txBody>
      </p:sp>
      <p:sp>
        <p:nvSpPr>
          <p:cNvPr id="4" name="Slide Number Placeholder 3"/>
          <p:cNvSpPr>
            <a:spLocks noGrp="1"/>
          </p:cNvSpPr>
          <p:nvPr>
            <p:ph type="sldNum" sz="quarter" idx="4"/>
          </p:nvPr>
        </p:nvSpPr>
        <p:spPr/>
        <p:txBody>
          <a:bodyPr/>
          <a:lstStyle/>
          <a:p>
            <a:fld id="{7698B45C-09C7-497B-9261-07F290CB2D4C}" type="slidenum">
              <a:rPr lang="en-US" smtClean="0"/>
              <a:t>1</a:t>
            </a:fld>
            <a:endParaRPr lang="en-US"/>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bwMode="auto">
          <a:xfrm>
            <a:off x="1254640" y="3379787"/>
            <a:ext cx="64008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lvl1pPr marL="0" indent="0" algn="ctr" rtl="0" eaLnBrk="1" fontAlgn="base" hangingPunct="1">
              <a:spcBef>
                <a:spcPct val="20000"/>
              </a:spcBef>
              <a:spcAft>
                <a:spcPct val="0"/>
              </a:spcAft>
              <a:buFont typeface="Arial" charset="0"/>
              <a:buNone/>
              <a:defRPr sz="2400" kern="1200">
                <a:solidFill>
                  <a:schemeClr val="tx1">
                    <a:tint val="75000"/>
                  </a:schemeClr>
                </a:solidFill>
                <a:latin typeface="+mj-lt"/>
                <a:ea typeface="ＭＳ Ｐゴシック" charset="0"/>
                <a:cs typeface="ＭＳ Ｐゴシック" charset="0"/>
              </a:defRPr>
            </a:lvl1pPr>
            <a:lvl2pPr marL="457200" indent="0" algn="ctr" rtl="0" eaLnBrk="1" fontAlgn="base" hangingPunct="1">
              <a:spcBef>
                <a:spcPct val="20000"/>
              </a:spcBef>
              <a:spcAft>
                <a:spcPct val="0"/>
              </a:spcAft>
              <a:buFont typeface="Courier New" charset="0"/>
              <a:buNone/>
              <a:defRPr sz="1600" kern="1200">
                <a:solidFill>
                  <a:schemeClr val="tx1">
                    <a:tint val="75000"/>
                  </a:schemeClr>
                </a:solidFill>
                <a:latin typeface="+mj-lt"/>
                <a:ea typeface="ＭＳ Ｐゴシック" charset="0"/>
                <a:cs typeface="+mn-cs"/>
              </a:defRPr>
            </a:lvl2pPr>
            <a:lvl3pPr marL="914400" indent="0" algn="ctr" rtl="0" eaLnBrk="1" fontAlgn="base" hangingPunct="1">
              <a:spcBef>
                <a:spcPct val="20000"/>
              </a:spcBef>
              <a:spcAft>
                <a:spcPct val="0"/>
              </a:spcAft>
              <a:buFont typeface="Arial" charset="0"/>
              <a:buNone/>
              <a:defRPr sz="1600" kern="1200">
                <a:solidFill>
                  <a:schemeClr val="tx1">
                    <a:tint val="75000"/>
                  </a:schemeClr>
                </a:solidFill>
                <a:latin typeface="+mj-lt"/>
                <a:ea typeface="ＭＳ Ｐゴシック" charset="0"/>
                <a:cs typeface="+mn-cs"/>
              </a:defRPr>
            </a:lvl3pPr>
            <a:lvl4pPr marL="1371600" indent="0" algn="ctr" rtl="0" eaLnBrk="1" fontAlgn="base" hangingPunct="1">
              <a:spcBef>
                <a:spcPct val="20000"/>
              </a:spcBef>
              <a:spcAft>
                <a:spcPct val="0"/>
              </a:spcAft>
              <a:buFont typeface="Courier New" charset="0"/>
              <a:buNone/>
              <a:defRPr sz="1600" kern="1200">
                <a:solidFill>
                  <a:schemeClr val="tx1">
                    <a:tint val="75000"/>
                  </a:schemeClr>
                </a:solidFill>
                <a:latin typeface="+mj-lt"/>
                <a:ea typeface="ＭＳ Ｐゴシック" charset="0"/>
                <a:cs typeface="+mn-cs"/>
              </a:defRPr>
            </a:lvl4pPr>
            <a:lvl5pPr marL="1828800" indent="0" algn="ctr" rtl="0" eaLnBrk="1" fontAlgn="base" hangingPunct="1">
              <a:spcBef>
                <a:spcPct val="20000"/>
              </a:spcBef>
              <a:spcAft>
                <a:spcPct val="0"/>
              </a:spcAft>
              <a:buFont typeface="Arial" charset="0"/>
              <a:buNone/>
              <a:defRPr sz="1600" kern="1200">
                <a:solidFill>
                  <a:schemeClr val="tx1">
                    <a:tint val="75000"/>
                  </a:schemeClr>
                </a:solidFill>
                <a:latin typeface="+mj-lt"/>
                <a:ea typeface="ＭＳ Ｐゴシック" charset="0"/>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fontAlgn="auto">
              <a:spcAft>
                <a:spcPts val="0"/>
              </a:spcAft>
              <a:buFont typeface="Arial" pitchFamily="34" charset="0"/>
              <a:buNone/>
              <a:defRPr/>
            </a:pPr>
            <a:r>
              <a:rPr lang="en-US" dirty="0" smtClean="0">
                <a:solidFill>
                  <a:schemeClr val="tx1"/>
                </a:solidFill>
                <a:ea typeface="+mn-ea"/>
                <a:cs typeface="+mn-cs"/>
              </a:rPr>
              <a:t>Part 2: Policy making and </a:t>
            </a:r>
            <a:r>
              <a:rPr lang="en-US" dirty="0" err="1" smtClean="0">
                <a:solidFill>
                  <a:schemeClr val="tx1"/>
                </a:solidFill>
                <a:ea typeface="+mn-ea"/>
                <a:cs typeface="+mn-cs"/>
              </a:rPr>
              <a:t>HiAP</a:t>
            </a:r>
            <a:r>
              <a:rPr lang="en-US" dirty="0" smtClean="0">
                <a:solidFill>
                  <a:schemeClr val="tx1"/>
                </a:solidFill>
                <a:ea typeface="+mn-ea"/>
                <a:cs typeface="+mn-cs"/>
              </a:rPr>
              <a:t>/Framing and windows of opportunity</a:t>
            </a:r>
            <a:endParaRPr lang="en-US" dirty="0">
              <a:solidFill>
                <a:schemeClr val="tx1"/>
              </a:solidFill>
              <a:ea typeface="+mn-ea"/>
              <a:cs typeface="+mn-cs"/>
            </a:endParaRPr>
          </a:p>
        </p:txBody>
      </p:sp>
      <p:sp>
        <p:nvSpPr>
          <p:cNvPr id="10" name="Subtitle 2"/>
          <p:cNvSpPr txBox="1">
            <a:spLocks/>
          </p:cNvSpPr>
          <p:nvPr/>
        </p:nvSpPr>
        <p:spPr bwMode="auto">
          <a:xfrm>
            <a:off x="1524000" y="4714876"/>
            <a:ext cx="64008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fontScale="92500" lnSpcReduction="10000"/>
          </a:bodyPr>
          <a:lstStyle>
            <a:lvl1pPr marL="0" indent="0" algn="ctr" rtl="0" eaLnBrk="1" fontAlgn="base" hangingPunct="1">
              <a:spcBef>
                <a:spcPct val="20000"/>
              </a:spcBef>
              <a:spcAft>
                <a:spcPct val="0"/>
              </a:spcAft>
              <a:buFont typeface="Arial" charset="0"/>
              <a:buNone/>
              <a:defRPr sz="2400" kern="1200">
                <a:solidFill>
                  <a:schemeClr val="tx1">
                    <a:tint val="75000"/>
                  </a:schemeClr>
                </a:solidFill>
                <a:latin typeface="+mj-lt"/>
                <a:ea typeface="ＭＳ Ｐゴシック" charset="0"/>
                <a:cs typeface="ＭＳ Ｐゴシック" charset="0"/>
              </a:defRPr>
            </a:lvl1pPr>
            <a:lvl2pPr marL="457200" indent="0" algn="ctr" rtl="0" eaLnBrk="1" fontAlgn="base" hangingPunct="1">
              <a:spcBef>
                <a:spcPct val="20000"/>
              </a:spcBef>
              <a:spcAft>
                <a:spcPct val="0"/>
              </a:spcAft>
              <a:buFont typeface="Courier New" charset="0"/>
              <a:buNone/>
              <a:defRPr sz="1600" kern="1200">
                <a:solidFill>
                  <a:schemeClr val="tx1">
                    <a:tint val="75000"/>
                  </a:schemeClr>
                </a:solidFill>
                <a:latin typeface="+mj-lt"/>
                <a:ea typeface="ＭＳ Ｐゴシック" charset="0"/>
                <a:cs typeface="+mn-cs"/>
              </a:defRPr>
            </a:lvl2pPr>
            <a:lvl3pPr marL="914400" indent="0" algn="ctr" rtl="0" eaLnBrk="1" fontAlgn="base" hangingPunct="1">
              <a:spcBef>
                <a:spcPct val="20000"/>
              </a:spcBef>
              <a:spcAft>
                <a:spcPct val="0"/>
              </a:spcAft>
              <a:buFont typeface="Arial" charset="0"/>
              <a:buNone/>
              <a:defRPr sz="1600" kern="1200">
                <a:solidFill>
                  <a:schemeClr val="tx1">
                    <a:tint val="75000"/>
                  </a:schemeClr>
                </a:solidFill>
                <a:latin typeface="+mj-lt"/>
                <a:ea typeface="ＭＳ Ｐゴシック" charset="0"/>
                <a:cs typeface="+mn-cs"/>
              </a:defRPr>
            </a:lvl3pPr>
            <a:lvl4pPr marL="1371600" indent="0" algn="ctr" rtl="0" eaLnBrk="1" fontAlgn="base" hangingPunct="1">
              <a:spcBef>
                <a:spcPct val="20000"/>
              </a:spcBef>
              <a:spcAft>
                <a:spcPct val="0"/>
              </a:spcAft>
              <a:buFont typeface="Courier New" charset="0"/>
              <a:buNone/>
              <a:defRPr sz="1600" kern="1200">
                <a:solidFill>
                  <a:schemeClr val="tx1">
                    <a:tint val="75000"/>
                  </a:schemeClr>
                </a:solidFill>
                <a:latin typeface="+mj-lt"/>
                <a:ea typeface="ＭＳ Ｐゴシック" charset="0"/>
                <a:cs typeface="+mn-cs"/>
              </a:defRPr>
            </a:lvl4pPr>
            <a:lvl5pPr marL="1828800" indent="0" algn="ctr" rtl="0" eaLnBrk="1" fontAlgn="base" hangingPunct="1">
              <a:spcBef>
                <a:spcPct val="20000"/>
              </a:spcBef>
              <a:spcAft>
                <a:spcPct val="0"/>
              </a:spcAft>
              <a:buFont typeface="Arial" charset="0"/>
              <a:buNone/>
              <a:defRPr sz="1600" kern="1200">
                <a:solidFill>
                  <a:schemeClr val="tx1">
                    <a:tint val="75000"/>
                  </a:schemeClr>
                </a:solidFill>
                <a:latin typeface="+mj-lt"/>
                <a:ea typeface="ＭＳ Ｐゴシック" charset="0"/>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nSpc>
                <a:spcPct val="115000"/>
              </a:lnSpc>
              <a:spcAft>
                <a:spcPts val="1000"/>
              </a:spcAft>
            </a:pPr>
            <a:r>
              <a:rPr lang="en-GB" dirty="0" smtClean="0">
                <a:solidFill>
                  <a:schemeClr val="tx1"/>
                </a:solidFill>
                <a:ea typeface="SimSun"/>
                <a:cs typeface="Times New Roman"/>
              </a:rPr>
              <a:t>Facilitator: Dr Emily Henderson</a:t>
            </a:r>
          </a:p>
          <a:p>
            <a:pPr>
              <a:lnSpc>
                <a:spcPct val="115000"/>
              </a:lnSpc>
              <a:spcAft>
                <a:spcPts val="1000"/>
              </a:spcAft>
            </a:pPr>
            <a:r>
              <a:rPr lang="en-GB" sz="2000" dirty="0" smtClean="0">
                <a:solidFill>
                  <a:schemeClr val="tx1"/>
                </a:solidFill>
                <a:ea typeface="SimSun"/>
                <a:cs typeface="Times New Roman"/>
              </a:rPr>
              <a:t>e.j.henderson@durham.ac.uk</a:t>
            </a:r>
            <a:endParaRPr lang="en-GB" sz="2000" dirty="0">
              <a:solidFill>
                <a:schemeClr val="tx1"/>
              </a:solidFill>
              <a:ea typeface="SimSun"/>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19</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53382" y="274707"/>
            <a:ext cx="6203315" cy="545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319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ctr" anchorCtr="0"/>
          <a:lstStyle/>
          <a:p>
            <a:r>
              <a:rPr lang="en-GB" sz="4400" dirty="0" smtClean="0">
                <a:solidFill>
                  <a:schemeClr val="tx1"/>
                </a:solidFill>
              </a:rPr>
              <a:t>Example of </a:t>
            </a:r>
            <a:r>
              <a:rPr lang="en-GB" sz="4400" dirty="0">
                <a:solidFill>
                  <a:schemeClr val="tx1"/>
                </a:solidFill>
              </a:rPr>
              <a:t>seizing a window of opportunity</a:t>
            </a:r>
            <a:endParaRPr lang="en-GB" sz="4400" b="1" dirty="0"/>
          </a:p>
        </p:txBody>
      </p:sp>
      <p:sp>
        <p:nvSpPr>
          <p:cNvPr id="3" name="Content Placeholder 2"/>
          <p:cNvSpPr>
            <a:spLocks noGrp="1"/>
          </p:cNvSpPr>
          <p:nvPr>
            <p:ph idx="1"/>
          </p:nvPr>
        </p:nvSpPr>
        <p:spPr>
          <a:xfrm>
            <a:off x="381002" y="1658172"/>
            <a:ext cx="8229600" cy="4329113"/>
          </a:xfrm>
        </p:spPr>
        <p:txBody>
          <a:bodyPr/>
          <a:lstStyle/>
          <a:p>
            <a:r>
              <a:rPr lang="en-GB" dirty="0" smtClean="0">
                <a:solidFill>
                  <a:schemeClr val="tx1"/>
                </a:solidFill>
              </a:rPr>
              <a:t>High </a:t>
            </a:r>
            <a:r>
              <a:rPr lang="en-GB" dirty="0">
                <a:solidFill>
                  <a:schemeClr val="tx1"/>
                </a:solidFill>
              </a:rPr>
              <a:t>binge-drinking rates in Latin America. </a:t>
            </a:r>
            <a:endParaRPr lang="en-GB" dirty="0" smtClean="0">
              <a:solidFill>
                <a:schemeClr val="tx1"/>
              </a:solidFill>
            </a:endParaRPr>
          </a:p>
          <a:p>
            <a:r>
              <a:rPr lang="en-GB" dirty="0" smtClean="0">
                <a:solidFill>
                  <a:schemeClr val="tx1"/>
                </a:solidFill>
              </a:rPr>
              <a:t>In Ecuador, nothing </a:t>
            </a:r>
            <a:r>
              <a:rPr lang="en-GB" dirty="0">
                <a:solidFill>
                  <a:schemeClr val="tx1"/>
                </a:solidFill>
              </a:rPr>
              <a:t>was done until 50 people died and 14 were left blind due to bootleg liquor in June 2011. </a:t>
            </a:r>
            <a:endParaRPr lang="en-GB" dirty="0" smtClean="0">
              <a:solidFill>
                <a:schemeClr val="tx1"/>
              </a:solidFill>
            </a:endParaRPr>
          </a:p>
          <a:p>
            <a:r>
              <a:rPr lang="en-GB" dirty="0" smtClean="0">
                <a:solidFill>
                  <a:schemeClr val="tx1"/>
                </a:solidFill>
              </a:rPr>
              <a:t>Three-day </a:t>
            </a:r>
            <a:r>
              <a:rPr lang="en-GB" dirty="0">
                <a:solidFill>
                  <a:schemeClr val="tx1"/>
                </a:solidFill>
              </a:rPr>
              <a:t>ban on alcohol sales and bought back any contaminated alcohol still in </a:t>
            </a:r>
            <a:r>
              <a:rPr lang="en-GB" dirty="0" smtClean="0">
                <a:solidFill>
                  <a:schemeClr val="tx1"/>
                </a:solidFill>
              </a:rPr>
              <a:t>circulation.</a:t>
            </a:r>
          </a:p>
          <a:p>
            <a:r>
              <a:rPr lang="en-GB" dirty="0" smtClean="0">
                <a:solidFill>
                  <a:schemeClr val="tx1"/>
                </a:solidFill>
              </a:rPr>
              <a:t>An intersectoral </a:t>
            </a:r>
            <a:r>
              <a:rPr lang="en-GB" dirty="0">
                <a:solidFill>
                  <a:schemeClr val="tx1"/>
                </a:solidFill>
              </a:rPr>
              <a:t>alcohol policy </a:t>
            </a:r>
            <a:r>
              <a:rPr lang="en-GB" dirty="0" smtClean="0">
                <a:solidFill>
                  <a:schemeClr val="tx1"/>
                </a:solidFill>
              </a:rPr>
              <a:t>in </a:t>
            </a:r>
            <a:r>
              <a:rPr lang="en-GB" dirty="0">
                <a:solidFill>
                  <a:schemeClr val="tx1"/>
                </a:solidFill>
              </a:rPr>
              <a:t>April </a:t>
            </a:r>
            <a:r>
              <a:rPr lang="en-GB" dirty="0" smtClean="0">
                <a:solidFill>
                  <a:schemeClr val="tx1"/>
                </a:solidFill>
              </a:rPr>
              <a:t>2012	</a:t>
            </a:r>
          </a:p>
          <a:p>
            <a:pPr lvl="1"/>
            <a:r>
              <a:rPr lang="en-GB" dirty="0" smtClean="0">
                <a:solidFill>
                  <a:schemeClr val="tx1"/>
                </a:solidFill>
              </a:rPr>
              <a:t>tax </a:t>
            </a:r>
            <a:r>
              <a:rPr lang="en-GB" dirty="0">
                <a:solidFill>
                  <a:schemeClr val="tx1"/>
                </a:solidFill>
              </a:rPr>
              <a:t>reform increased excise tax for imported alcohol significantly; </a:t>
            </a:r>
            <a:endParaRPr lang="en-GB" dirty="0" smtClean="0">
              <a:solidFill>
                <a:schemeClr val="tx1"/>
              </a:solidFill>
            </a:endParaRPr>
          </a:p>
          <a:p>
            <a:pPr lvl="1"/>
            <a:r>
              <a:rPr lang="en-GB" dirty="0" smtClean="0">
                <a:solidFill>
                  <a:schemeClr val="tx1"/>
                </a:solidFill>
              </a:rPr>
              <a:t>several </a:t>
            </a:r>
            <a:r>
              <a:rPr lang="en-GB" dirty="0">
                <a:solidFill>
                  <a:schemeClr val="tx1"/>
                </a:solidFill>
              </a:rPr>
              <a:t>local districts </a:t>
            </a:r>
            <a:r>
              <a:rPr lang="en-GB" dirty="0" smtClean="0">
                <a:solidFill>
                  <a:schemeClr val="tx1"/>
                </a:solidFill>
              </a:rPr>
              <a:t>banned </a:t>
            </a:r>
            <a:r>
              <a:rPr lang="en-GB" dirty="0">
                <a:solidFill>
                  <a:schemeClr val="tx1"/>
                </a:solidFill>
              </a:rPr>
              <a:t>alcohol sales and consumption on the streets during public </a:t>
            </a:r>
            <a:r>
              <a:rPr lang="en-GB" dirty="0" smtClean="0">
                <a:solidFill>
                  <a:schemeClr val="tx1"/>
                </a:solidFill>
              </a:rPr>
              <a:t>festivities.</a:t>
            </a:r>
            <a:endParaRPr lang="en-GB" dirty="0">
              <a:solidFill>
                <a:schemeClr val="tx1"/>
              </a:solidFill>
            </a:endParaRP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20</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767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20800"/>
          </a:xfrm>
        </p:spPr>
        <p:txBody>
          <a:bodyPr anchor="ctr" anchorCtr="0"/>
          <a:lstStyle/>
          <a:p>
            <a:r>
              <a:rPr lang="en-GB" sz="4400" dirty="0" smtClean="0"/>
              <a:t>Policy champions/</a:t>
            </a:r>
            <a:br>
              <a:rPr lang="en-GB" sz="4400" dirty="0" smtClean="0"/>
            </a:br>
            <a:r>
              <a:rPr lang="en-GB" sz="4400" dirty="0" smtClean="0"/>
              <a:t>Policy entrepreneurs</a:t>
            </a:r>
            <a:endParaRPr lang="en-GB" sz="4400" b="1" dirty="0"/>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21</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336040"/>
            <a:ext cx="8686799" cy="4329113"/>
          </a:xfrm>
        </p:spPr>
        <p:txBody>
          <a:bodyPr/>
          <a:lstStyle/>
          <a:p>
            <a:r>
              <a:rPr lang="en-GB" dirty="0" smtClean="0">
                <a:solidFill>
                  <a:schemeClr val="tx1"/>
                </a:solidFill>
              </a:rPr>
              <a:t>Considering windows </a:t>
            </a:r>
            <a:r>
              <a:rPr lang="en-GB" dirty="0">
                <a:solidFill>
                  <a:schemeClr val="tx1"/>
                </a:solidFill>
              </a:rPr>
              <a:t>of opportunity and the complex, political nature of policy-making, </a:t>
            </a:r>
            <a:r>
              <a:rPr lang="en-GB" dirty="0" err="1">
                <a:solidFill>
                  <a:schemeClr val="tx1"/>
                </a:solidFill>
              </a:rPr>
              <a:t>Kingdon</a:t>
            </a:r>
            <a:r>
              <a:rPr lang="en-GB" dirty="0">
                <a:solidFill>
                  <a:schemeClr val="tx1"/>
                </a:solidFill>
              </a:rPr>
              <a:t> emphasizes the importance of policy champions. </a:t>
            </a:r>
            <a:endParaRPr lang="en-GB" dirty="0" smtClean="0">
              <a:solidFill>
                <a:schemeClr val="tx1"/>
              </a:solidFill>
            </a:endParaRPr>
          </a:p>
          <a:p>
            <a:r>
              <a:rPr lang="en-GB" dirty="0" smtClean="0">
                <a:solidFill>
                  <a:schemeClr val="tx1"/>
                </a:solidFill>
              </a:rPr>
              <a:t>A </a:t>
            </a:r>
            <a:r>
              <a:rPr lang="en-GB" dirty="0">
                <a:solidFill>
                  <a:schemeClr val="tx1"/>
                </a:solidFill>
              </a:rPr>
              <a:t>policy champion </a:t>
            </a:r>
            <a:r>
              <a:rPr lang="en-GB" dirty="0" smtClean="0">
                <a:solidFill>
                  <a:schemeClr val="tx1"/>
                </a:solidFill>
              </a:rPr>
              <a:t>is a </a:t>
            </a:r>
            <a:r>
              <a:rPr lang="en-GB" dirty="0">
                <a:solidFill>
                  <a:schemeClr val="tx1"/>
                </a:solidFill>
              </a:rPr>
              <a:t>person or team </a:t>
            </a:r>
            <a:endParaRPr lang="en-GB" dirty="0" smtClean="0">
              <a:solidFill>
                <a:schemeClr val="tx1"/>
              </a:solidFill>
            </a:endParaRPr>
          </a:p>
          <a:p>
            <a:pPr lvl="1"/>
            <a:r>
              <a:rPr lang="en-GB" dirty="0" smtClean="0">
                <a:solidFill>
                  <a:schemeClr val="tx1"/>
                </a:solidFill>
              </a:rPr>
              <a:t>willing </a:t>
            </a:r>
            <a:r>
              <a:rPr lang="en-GB" dirty="0">
                <a:solidFill>
                  <a:schemeClr val="tx1"/>
                </a:solidFill>
              </a:rPr>
              <a:t>and able to lead and manage the policy process. </a:t>
            </a:r>
            <a:endParaRPr lang="en-GB" dirty="0" smtClean="0">
              <a:solidFill>
                <a:schemeClr val="tx1"/>
              </a:solidFill>
            </a:endParaRPr>
          </a:p>
          <a:p>
            <a:pPr lvl="1"/>
            <a:r>
              <a:rPr lang="en-GB" dirty="0" smtClean="0">
                <a:solidFill>
                  <a:schemeClr val="tx1"/>
                </a:solidFill>
              </a:rPr>
              <a:t>proactively promoting </a:t>
            </a:r>
            <a:r>
              <a:rPr lang="en-GB" dirty="0">
                <a:solidFill>
                  <a:schemeClr val="tx1"/>
                </a:solidFill>
              </a:rPr>
              <a:t>policy reforms, publicly support the policies and foster the support of others. </a:t>
            </a:r>
            <a:endParaRPr lang="en-GB" dirty="0" smtClean="0">
              <a:solidFill>
                <a:schemeClr val="tx1"/>
              </a:solidFill>
            </a:endParaRPr>
          </a:p>
          <a:p>
            <a:pPr lvl="1"/>
            <a:r>
              <a:rPr lang="en-GB" dirty="0" smtClean="0">
                <a:solidFill>
                  <a:schemeClr val="tx1"/>
                </a:solidFill>
              </a:rPr>
              <a:t>frame </a:t>
            </a:r>
            <a:r>
              <a:rPr lang="en-GB" dirty="0">
                <a:solidFill>
                  <a:schemeClr val="tx1"/>
                </a:solidFill>
              </a:rPr>
              <a:t>discussion of the issue, build consensus, attract resources, and seize and create opportunities to move the reform forward. </a:t>
            </a:r>
          </a:p>
          <a:p>
            <a:r>
              <a:rPr lang="en-GB" dirty="0">
                <a:solidFill>
                  <a:schemeClr val="tx1"/>
                </a:solidFill>
              </a:rPr>
              <a:t>Change agents and policy entrepreneurs are </a:t>
            </a:r>
            <a:r>
              <a:rPr lang="en-GB" dirty="0" smtClean="0">
                <a:solidFill>
                  <a:schemeClr val="tx1"/>
                </a:solidFill>
              </a:rPr>
              <a:t>similar – there is a </a:t>
            </a:r>
            <a:r>
              <a:rPr lang="en-GB" dirty="0">
                <a:solidFill>
                  <a:schemeClr val="tx1"/>
                </a:solidFill>
              </a:rPr>
              <a:t>creative dimension of breaking with existing ideas and initiating new policies. </a:t>
            </a:r>
          </a:p>
        </p:txBody>
      </p:sp>
    </p:spTree>
    <p:extLst>
      <p:ext uri="{BB962C8B-B14F-4D97-AF65-F5344CB8AC3E}">
        <p14:creationId xmlns:p14="http://schemas.microsoft.com/office/powerpoint/2010/main" val="1845319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486"/>
            <a:ext cx="9144000" cy="1600200"/>
          </a:xfrm>
        </p:spPr>
        <p:txBody>
          <a:bodyPr anchor="ctr" anchorCtr="0"/>
          <a:lstStyle/>
          <a:p>
            <a:r>
              <a:rPr lang="en-GB" sz="4400" b="1" dirty="0" smtClean="0"/>
              <a:t>Group activity:</a:t>
            </a:r>
            <a:br>
              <a:rPr lang="en-GB" sz="4400" b="1" dirty="0" smtClean="0"/>
            </a:br>
            <a:r>
              <a:rPr lang="en-GB" sz="4400" b="1" dirty="0" smtClean="0"/>
              <a:t>Framing and windows of opportunity</a:t>
            </a:r>
            <a:endParaRPr lang="en-GB" sz="4400" b="1" dirty="0"/>
          </a:p>
        </p:txBody>
      </p:sp>
      <p:sp>
        <p:nvSpPr>
          <p:cNvPr id="3" name="Content Placeholder 2"/>
          <p:cNvSpPr>
            <a:spLocks noGrp="1"/>
          </p:cNvSpPr>
          <p:nvPr>
            <p:ph idx="1"/>
          </p:nvPr>
        </p:nvSpPr>
        <p:spPr>
          <a:xfrm>
            <a:off x="76201" y="2245204"/>
            <a:ext cx="9144000" cy="3632427"/>
          </a:xfrm>
        </p:spPr>
        <p:txBody>
          <a:bodyPr/>
          <a:lstStyle/>
          <a:p>
            <a:r>
              <a:rPr lang="en-GB" dirty="0" smtClean="0">
                <a:solidFill>
                  <a:schemeClr val="tx1"/>
                </a:solidFill>
              </a:rPr>
              <a:t>Case study on tobacco control in Suriname</a:t>
            </a:r>
          </a:p>
          <a:p>
            <a:r>
              <a:rPr lang="en-GB" dirty="0">
                <a:solidFill>
                  <a:schemeClr val="tx1"/>
                </a:solidFill>
              </a:rPr>
              <a:t>Handout </a:t>
            </a:r>
            <a:r>
              <a:rPr lang="en-GB" dirty="0" smtClean="0">
                <a:solidFill>
                  <a:schemeClr val="tx1"/>
                </a:solidFill>
              </a:rPr>
              <a:t>4.1 ‘SurinameTobaccoBrochureFINALmay15’</a:t>
            </a:r>
          </a:p>
          <a:p>
            <a:endParaRPr lang="en-GB" dirty="0">
              <a:solidFill>
                <a:schemeClr val="tx1"/>
              </a:solidFill>
            </a:endParaRPr>
          </a:p>
          <a:p>
            <a:pPr marL="457200" indent="-457200">
              <a:buAutoNum type="arabicPeriod"/>
            </a:pPr>
            <a:r>
              <a:rPr lang="en-GB" dirty="0" smtClean="0">
                <a:solidFill>
                  <a:schemeClr val="tx1"/>
                </a:solidFill>
              </a:rPr>
              <a:t>How was tobacco control “framed” as </a:t>
            </a:r>
            <a:r>
              <a:rPr lang="en-GB" dirty="0">
                <a:solidFill>
                  <a:schemeClr val="tx1"/>
                </a:solidFill>
              </a:rPr>
              <a:t>a </a:t>
            </a:r>
            <a:r>
              <a:rPr lang="en-GB" dirty="0" smtClean="0">
                <a:solidFill>
                  <a:schemeClr val="tx1"/>
                </a:solidFill>
              </a:rPr>
              <a:t>problem that requires urgent action? </a:t>
            </a:r>
            <a:endParaRPr lang="en-GB" dirty="0">
              <a:solidFill>
                <a:schemeClr val="tx1"/>
              </a:solidFill>
            </a:endParaRPr>
          </a:p>
          <a:p>
            <a:pPr marL="0" indent="0">
              <a:buNone/>
            </a:pPr>
            <a:r>
              <a:rPr lang="en-GB" dirty="0" smtClean="0">
                <a:solidFill>
                  <a:schemeClr val="tx1"/>
                </a:solidFill>
              </a:rPr>
              <a:t>2</a:t>
            </a:r>
            <a:r>
              <a:rPr lang="en-GB" dirty="0">
                <a:solidFill>
                  <a:schemeClr val="tx1"/>
                </a:solidFill>
              </a:rPr>
              <a:t>. How </a:t>
            </a:r>
            <a:r>
              <a:rPr lang="en-GB" dirty="0" smtClean="0">
                <a:solidFill>
                  <a:schemeClr val="tx1"/>
                </a:solidFill>
              </a:rPr>
              <a:t>was you </a:t>
            </a:r>
            <a:r>
              <a:rPr lang="en-GB" dirty="0">
                <a:solidFill>
                  <a:schemeClr val="tx1"/>
                </a:solidFill>
              </a:rPr>
              <a:t>the problem </a:t>
            </a:r>
            <a:r>
              <a:rPr lang="en-GB" dirty="0" smtClean="0">
                <a:solidFill>
                  <a:schemeClr val="tx1"/>
                </a:solidFill>
              </a:rPr>
              <a:t>defined to encourage other sectors to </a:t>
            </a:r>
            <a:r>
              <a:rPr lang="en-GB" dirty="0">
                <a:solidFill>
                  <a:schemeClr val="tx1"/>
                </a:solidFill>
              </a:rPr>
              <a:t>take </a:t>
            </a:r>
            <a:r>
              <a:rPr lang="en-GB" dirty="0" smtClean="0">
                <a:solidFill>
                  <a:schemeClr val="tx1"/>
                </a:solidFill>
              </a:rPr>
              <a:t>ownership? </a:t>
            </a:r>
            <a:endParaRPr lang="en-GB" dirty="0">
              <a:solidFill>
                <a:schemeClr val="tx1"/>
              </a:solidFill>
            </a:endParaRPr>
          </a:p>
          <a:p>
            <a:pPr marL="0" indent="0">
              <a:buNone/>
            </a:pPr>
            <a:r>
              <a:rPr lang="en-GB" dirty="0" smtClean="0">
                <a:solidFill>
                  <a:schemeClr val="tx1"/>
                </a:solidFill>
              </a:rPr>
              <a:t>3</a:t>
            </a:r>
            <a:r>
              <a:rPr lang="en-GB" dirty="0">
                <a:solidFill>
                  <a:schemeClr val="tx1"/>
                </a:solidFill>
              </a:rPr>
              <a:t>. What existing </a:t>
            </a:r>
            <a:r>
              <a:rPr lang="en-GB" dirty="0" smtClean="0">
                <a:solidFill>
                  <a:schemeClr val="tx1"/>
                </a:solidFill>
              </a:rPr>
              <a:t>opportunities were used to put the </a:t>
            </a:r>
            <a:r>
              <a:rPr lang="en-GB" dirty="0">
                <a:solidFill>
                  <a:schemeClr val="tx1"/>
                </a:solidFill>
              </a:rPr>
              <a:t>issue on the agenda? </a:t>
            </a: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22</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184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ctr" anchorCtr="0"/>
          <a:lstStyle/>
          <a:p>
            <a:r>
              <a:rPr lang="en-GB" sz="4400" b="1" dirty="0" smtClean="0"/>
              <a:t>Questions and feedback</a:t>
            </a:r>
            <a:endParaRPr lang="en-GB" sz="4400" b="1" dirty="0"/>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23</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039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25"/>
            <a:ext cx="8229600" cy="1600200"/>
          </a:xfrm>
        </p:spPr>
        <p:txBody>
          <a:bodyPr anchor="ctr" anchorCtr="0"/>
          <a:lstStyle/>
          <a:p>
            <a:r>
              <a:rPr lang="en-GB" sz="4400" b="1" dirty="0" smtClean="0"/>
              <a:t>Session structure</a:t>
            </a:r>
            <a:endParaRPr lang="en-GB" sz="4400" b="1" dirty="0"/>
          </a:p>
        </p:txBody>
      </p:sp>
      <p:sp>
        <p:nvSpPr>
          <p:cNvPr id="3" name="Content Placeholder 2"/>
          <p:cNvSpPr>
            <a:spLocks noGrp="1"/>
          </p:cNvSpPr>
          <p:nvPr>
            <p:ph idx="1"/>
          </p:nvPr>
        </p:nvSpPr>
        <p:spPr>
          <a:xfrm>
            <a:off x="342901" y="1438275"/>
            <a:ext cx="8734426" cy="4329113"/>
          </a:xfrm>
        </p:spPr>
        <p:txBody>
          <a:bodyPr/>
          <a:lstStyle/>
          <a:p>
            <a:r>
              <a:rPr lang="en-GB" dirty="0" smtClean="0">
                <a:solidFill>
                  <a:schemeClr val="tx1"/>
                </a:solidFill>
              </a:rPr>
              <a:t>Review of learning objectives </a:t>
            </a:r>
          </a:p>
          <a:p>
            <a:r>
              <a:rPr lang="en-GB" dirty="0" smtClean="0">
                <a:solidFill>
                  <a:schemeClr val="tx1"/>
                </a:solidFill>
              </a:rPr>
              <a:t>Part 1: Complex social issues</a:t>
            </a:r>
          </a:p>
          <a:p>
            <a:pPr lvl="1"/>
            <a:r>
              <a:rPr lang="en-GB" dirty="0" smtClean="0">
                <a:solidFill>
                  <a:schemeClr val="tx1"/>
                </a:solidFill>
              </a:rPr>
              <a:t>Lecture on policy and complex social issues</a:t>
            </a:r>
          </a:p>
          <a:p>
            <a:r>
              <a:rPr lang="en-GB" dirty="0" smtClean="0">
                <a:solidFill>
                  <a:schemeClr val="tx1"/>
                </a:solidFill>
              </a:rPr>
              <a:t>Part 2: Policy making and </a:t>
            </a:r>
            <a:r>
              <a:rPr lang="en-GB" dirty="0" err="1" smtClean="0">
                <a:solidFill>
                  <a:schemeClr val="tx1"/>
                </a:solidFill>
              </a:rPr>
              <a:t>HiAP</a:t>
            </a:r>
            <a:r>
              <a:rPr lang="en-GB" dirty="0" smtClean="0">
                <a:solidFill>
                  <a:schemeClr val="tx1"/>
                </a:solidFill>
              </a:rPr>
              <a:t>/Framing and windows of opportunity</a:t>
            </a:r>
          </a:p>
          <a:p>
            <a:pPr lvl="1"/>
            <a:r>
              <a:rPr lang="en-GB" dirty="0" smtClean="0">
                <a:solidFill>
                  <a:schemeClr val="tx1"/>
                </a:solidFill>
              </a:rPr>
              <a:t>Lecture on policy making and </a:t>
            </a:r>
            <a:r>
              <a:rPr lang="en-GB" dirty="0" err="1" smtClean="0">
                <a:solidFill>
                  <a:schemeClr val="tx1"/>
                </a:solidFill>
              </a:rPr>
              <a:t>HiAP</a:t>
            </a:r>
            <a:r>
              <a:rPr lang="en-GB" dirty="0" smtClean="0">
                <a:solidFill>
                  <a:schemeClr val="tx1"/>
                </a:solidFill>
              </a:rPr>
              <a:t> </a:t>
            </a:r>
          </a:p>
          <a:p>
            <a:pPr lvl="1"/>
            <a:r>
              <a:rPr lang="en-GB" dirty="0">
                <a:solidFill>
                  <a:schemeClr val="tx1"/>
                </a:solidFill>
              </a:rPr>
              <a:t>Group </a:t>
            </a:r>
            <a:r>
              <a:rPr lang="en-GB" dirty="0" smtClean="0">
                <a:solidFill>
                  <a:schemeClr val="tx1"/>
                </a:solidFill>
              </a:rPr>
              <a:t>activity on framing </a:t>
            </a:r>
            <a:r>
              <a:rPr lang="en-GB" dirty="0">
                <a:solidFill>
                  <a:schemeClr val="tx1"/>
                </a:solidFill>
              </a:rPr>
              <a:t>and windows of </a:t>
            </a:r>
            <a:r>
              <a:rPr lang="en-GB" dirty="0" smtClean="0">
                <a:solidFill>
                  <a:schemeClr val="tx1"/>
                </a:solidFill>
              </a:rPr>
              <a:t>opportunity using tobacco control in Suriname as a case study </a:t>
            </a:r>
          </a:p>
          <a:p>
            <a:r>
              <a:rPr lang="en-GB" dirty="0" smtClean="0">
                <a:solidFill>
                  <a:schemeClr val="tx1"/>
                </a:solidFill>
              </a:rPr>
              <a:t>Questions and feedback</a:t>
            </a:r>
          </a:p>
          <a:p>
            <a:endParaRPr lang="en-GB" dirty="0" smtClean="0">
              <a:solidFill>
                <a:schemeClr val="tx1"/>
              </a:solidFill>
            </a:endParaRPr>
          </a:p>
          <a:p>
            <a:endParaRPr lang="en-GB" dirty="0" smtClean="0">
              <a:solidFill>
                <a:schemeClr val="tx1"/>
              </a:solidFill>
            </a:endParaRPr>
          </a:p>
          <a:p>
            <a:endParaRPr lang="en-GB" dirty="0">
              <a:solidFill>
                <a:schemeClr val="tx1"/>
              </a:solidFill>
            </a:endParaRP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2</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518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chor="ctr" anchorCtr="0"/>
          <a:lstStyle/>
          <a:p>
            <a:r>
              <a:rPr lang="en-GB" sz="4400" b="1" dirty="0" smtClean="0"/>
              <a:t>Learning objectives</a:t>
            </a:r>
            <a:endParaRPr lang="en-GB" sz="4400" b="1" dirty="0"/>
          </a:p>
        </p:txBody>
      </p:sp>
      <p:sp>
        <p:nvSpPr>
          <p:cNvPr id="3" name="Content Placeholder 2"/>
          <p:cNvSpPr>
            <a:spLocks noGrp="1"/>
          </p:cNvSpPr>
          <p:nvPr>
            <p:ph idx="1"/>
          </p:nvPr>
        </p:nvSpPr>
        <p:spPr/>
        <p:txBody>
          <a:bodyPr/>
          <a:lstStyle/>
          <a:p>
            <a:pPr marL="0" indent="0">
              <a:buNone/>
            </a:pPr>
            <a:r>
              <a:rPr lang="en-GB" dirty="0">
                <a:solidFill>
                  <a:schemeClr val="tx1"/>
                </a:solidFill>
              </a:rPr>
              <a:t>• Define policy and describe the stages of the policy-making cycle</a:t>
            </a:r>
          </a:p>
          <a:p>
            <a:pPr marL="0" indent="0">
              <a:buNone/>
            </a:pPr>
            <a:r>
              <a:rPr lang="en-GB" dirty="0">
                <a:solidFill>
                  <a:schemeClr val="tx1"/>
                </a:solidFill>
              </a:rPr>
              <a:t>• Recognize the complex and political nature of the policy-making process</a:t>
            </a:r>
          </a:p>
          <a:p>
            <a:pPr marL="0" indent="0">
              <a:buNone/>
            </a:pPr>
            <a:r>
              <a:rPr lang="en-GB" dirty="0">
                <a:solidFill>
                  <a:schemeClr val="tx1"/>
                </a:solidFill>
              </a:rPr>
              <a:t>• Identify the characteristics of a “window of opportunity” for policy change</a:t>
            </a:r>
          </a:p>
          <a:p>
            <a:pPr marL="0" indent="0">
              <a:buNone/>
            </a:pPr>
            <a:r>
              <a:rPr lang="en-GB" dirty="0">
                <a:solidFill>
                  <a:schemeClr val="tx1"/>
                </a:solidFill>
              </a:rPr>
              <a:t>• Define a policy champion/policy entrepreneur</a:t>
            </a:r>
          </a:p>
          <a:p>
            <a:pPr marL="0" indent="0">
              <a:buNone/>
            </a:pPr>
            <a:r>
              <a:rPr lang="en-GB" dirty="0">
                <a:solidFill>
                  <a:schemeClr val="tx1"/>
                </a:solidFill>
              </a:rPr>
              <a:t>• Frame a complex health issue and identify its policy challenges and opportunities</a:t>
            </a: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3</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673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2885" y="293913"/>
            <a:ext cx="7772400" cy="1992087"/>
          </a:xfrm>
        </p:spPr>
        <p:txBody>
          <a:bodyPr/>
          <a:lstStyle/>
          <a:p>
            <a:pPr eaLnBrk="1" fontAlgn="auto" hangingPunct="1">
              <a:spcAft>
                <a:spcPts val="0"/>
              </a:spcAft>
              <a:defRPr/>
            </a:pPr>
            <a:r>
              <a:rPr lang="en-US" sz="6000" b="1" dirty="0" smtClean="0">
                <a:ea typeface="+mj-ea"/>
                <a:cs typeface="+mj-cs"/>
              </a:rPr>
              <a:t>Policy making processes</a:t>
            </a:r>
            <a:endParaRPr lang="en-US" sz="6000" b="1" dirty="0">
              <a:ea typeface="+mj-ea"/>
              <a:cs typeface="+mj-cs"/>
            </a:endParaRPr>
          </a:p>
        </p:txBody>
      </p:sp>
      <p:sp>
        <p:nvSpPr>
          <p:cNvPr id="3" name="Subtitle 2"/>
          <p:cNvSpPr>
            <a:spLocks noGrp="1"/>
          </p:cNvSpPr>
          <p:nvPr>
            <p:ph type="subTitle" idx="1"/>
          </p:nvPr>
        </p:nvSpPr>
        <p:spPr>
          <a:xfrm>
            <a:off x="1428811" y="2895600"/>
            <a:ext cx="6400800" cy="968375"/>
          </a:xfrm>
        </p:spPr>
        <p:txBody>
          <a:bodyPr rtlCol="0"/>
          <a:lstStyle/>
          <a:p>
            <a:pPr eaLnBrk="1" fontAlgn="auto" hangingPunct="1">
              <a:spcAft>
                <a:spcPts val="0"/>
              </a:spcAft>
              <a:buFont typeface="Arial" pitchFamily="34" charset="0"/>
              <a:buNone/>
              <a:defRPr/>
            </a:pPr>
            <a:r>
              <a:rPr lang="en-US" dirty="0" smtClean="0">
                <a:solidFill>
                  <a:schemeClr val="tx1"/>
                </a:solidFill>
                <a:ea typeface="+mn-ea"/>
                <a:cs typeface="+mn-cs"/>
              </a:rPr>
              <a:t>Part 1: Complex social issues</a:t>
            </a:r>
            <a:endParaRPr lang="en-US" dirty="0">
              <a:solidFill>
                <a:schemeClr val="tx1"/>
              </a:solidFill>
              <a:ea typeface="+mn-ea"/>
              <a:cs typeface="+mn-cs"/>
            </a:endParaRPr>
          </a:p>
        </p:txBody>
      </p:sp>
      <p:sp>
        <p:nvSpPr>
          <p:cNvPr id="4" name="Slide Number Placeholder 3"/>
          <p:cNvSpPr>
            <a:spLocks noGrp="1"/>
          </p:cNvSpPr>
          <p:nvPr>
            <p:ph type="sldNum" sz="quarter" idx="4"/>
          </p:nvPr>
        </p:nvSpPr>
        <p:spPr/>
        <p:txBody>
          <a:bodyPr/>
          <a:lstStyle/>
          <a:p>
            <a:fld id="{7698B45C-09C7-497B-9261-07F290CB2D4C}" type="slidenum">
              <a:rPr lang="en-US" smtClean="0"/>
              <a:t>4</a:t>
            </a:fld>
            <a:endParaRPr lang="en-US"/>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94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686"/>
            <a:ext cx="8229600" cy="1600200"/>
          </a:xfrm>
        </p:spPr>
        <p:txBody>
          <a:bodyPr anchor="ctr" anchorCtr="0"/>
          <a:lstStyle/>
          <a:p>
            <a:r>
              <a:rPr lang="en-GB" sz="4400" b="1" dirty="0" smtClean="0"/>
              <a:t>Lecture: </a:t>
            </a:r>
            <a:br>
              <a:rPr lang="en-GB" sz="4400" b="1" dirty="0" smtClean="0"/>
            </a:br>
            <a:r>
              <a:rPr lang="en-GB" sz="4400" b="1" dirty="0" smtClean="0"/>
              <a:t>Policy and complex social issues</a:t>
            </a:r>
            <a:endParaRPr lang="en-GB" sz="4400" b="1" dirty="0"/>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5</a:t>
            </a:fld>
            <a:endParaRPr lang="en-US">
              <a:solidFill>
                <a:prstClr val="black">
                  <a:tint val="75000"/>
                </a:prstClr>
              </a:solidFill>
            </a:endParaRPr>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048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1857"/>
          </a:xfrm>
        </p:spPr>
        <p:txBody>
          <a:bodyPr anchor="ctr" anchorCtr="0"/>
          <a:lstStyle/>
          <a:p>
            <a:r>
              <a:rPr lang="en-GB" sz="4400" dirty="0" smtClean="0"/>
              <a:t>What is policy?</a:t>
            </a:r>
            <a:endParaRPr lang="en-GB" sz="4400" dirty="0"/>
          </a:p>
        </p:txBody>
      </p:sp>
      <p:sp>
        <p:nvSpPr>
          <p:cNvPr id="3" name="Content Placeholder 2"/>
          <p:cNvSpPr>
            <a:spLocks noGrp="1"/>
          </p:cNvSpPr>
          <p:nvPr>
            <p:ph idx="1"/>
          </p:nvPr>
        </p:nvSpPr>
        <p:spPr>
          <a:xfrm>
            <a:off x="391886" y="1066800"/>
            <a:ext cx="8229600" cy="4329113"/>
          </a:xfrm>
        </p:spPr>
        <p:txBody>
          <a:bodyPr/>
          <a:lstStyle/>
          <a:p>
            <a:r>
              <a:rPr lang="en-GB" dirty="0" smtClean="0">
                <a:solidFill>
                  <a:schemeClr val="tx1"/>
                </a:solidFill>
              </a:rPr>
              <a:t>wide </a:t>
            </a:r>
            <a:r>
              <a:rPr lang="en-GB" dirty="0">
                <a:solidFill>
                  <a:schemeClr val="tx1"/>
                </a:solidFill>
              </a:rPr>
              <a:t>range of different </a:t>
            </a:r>
            <a:r>
              <a:rPr lang="en-GB" dirty="0" smtClean="0">
                <a:solidFill>
                  <a:schemeClr val="tx1"/>
                </a:solidFill>
              </a:rPr>
              <a:t>meanings</a:t>
            </a:r>
          </a:p>
          <a:p>
            <a:r>
              <a:rPr lang="en-GB" dirty="0" smtClean="0">
                <a:solidFill>
                  <a:schemeClr val="tx1"/>
                </a:solidFill>
              </a:rPr>
              <a:t>a </a:t>
            </a:r>
            <a:r>
              <a:rPr lang="en-GB" dirty="0">
                <a:solidFill>
                  <a:schemeClr val="tx1"/>
                </a:solidFill>
              </a:rPr>
              <a:t>principle or a plan to guide decisions, actions and outcomes</a:t>
            </a:r>
            <a:r>
              <a:rPr lang="en-GB" dirty="0" smtClean="0">
                <a:solidFill>
                  <a:schemeClr val="tx1"/>
                </a:solidFill>
              </a:rPr>
              <a:t>.</a:t>
            </a:r>
          </a:p>
          <a:p>
            <a:r>
              <a:rPr lang="en-GB" dirty="0" smtClean="0">
                <a:solidFill>
                  <a:schemeClr val="tx1"/>
                </a:solidFill>
              </a:rPr>
              <a:t>laws</a:t>
            </a:r>
            <a:r>
              <a:rPr lang="en-GB" dirty="0">
                <a:solidFill>
                  <a:schemeClr val="tx1"/>
                </a:solidFill>
              </a:rPr>
              <a:t>, documents, procedures, guiding principles, statements of intent or </a:t>
            </a:r>
            <a:r>
              <a:rPr lang="en-GB" dirty="0" smtClean="0">
                <a:solidFill>
                  <a:schemeClr val="tx1"/>
                </a:solidFill>
              </a:rPr>
              <a:t>working frameworks</a:t>
            </a:r>
            <a:r>
              <a:rPr lang="en-GB" dirty="0">
                <a:solidFill>
                  <a:schemeClr val="tx1"/>
                </a:solidFill>
              </a:rPr>
              <a:t>. </a:t>
            </a:r>
            <a:endParaRPr lang="en-GB" dirty="0" smtClean="0">
              <a:solidFill>
                <a:schemeClr val="tx1"/>
              </a:solidFill>
            </a:endParaRPr>
          </a:p>
          <a:p>
            <a:r>
              <a:rPr lang="en-GB" dirty="0" smtClean="0">
                <a:solidFill>
                  <a:schemeClr val="tx1"/>
                </a:solidFill>
              </a:rPr>
              <a:t>developed </a:t>
            </a:r>
            <a:r>
              <a:rPr lang="en-GB" dirty="0">
                <a:solidFill>
                  <a:schemeClr val="tx1"/>
                </a:solidFill>
              </a:rPr>
              <a:t>and implemented </a:t>
            </a:r>
            <a:r>
              <a:rPr lang="en-GB" dirty="0" smtClean="0">
                <a:solidFill>
                  <a:schemeClr val="tx1"/>
                </a:solidFill>
              </a:rPr>
              <a:t>through </a:t>
            </a:r>
            <a:r>
              <a:rPr lang="en-GB" dirty="0">
                <a:solidFill>
                  <a:schemeClr val="tx1"/>
                </a:solidFill>
              </a:rPr>
              <a:t>negotiation, </a:t>
            </a:r>
            <a:r>
              <a:rPr lang="en-GB" dirty="0" smtClean="0">
                <a:solidFill>
                  <a:schemeClr val="tx1"/>
                </a:solidFill>
              </a:rPr>
              <a:t>repeated practice</a:t>
            </a:r>
            <a:r>
              <a:rPr lang="en-GB" dirty="0">
                <a:solidFill>
                  <a:schemeClr val="tx1"/>
                </a:solidFill>
              </a:rPr>
              <a:t>, decree/order or convention.</a:t>
            </a:r>
          </a:p>
          <a:p>
            <a:pPr marL="0" indent="0">
              <a:buNone/>
            </a:pPr>
            <a:r>
              <a:rPr lang="en-GB" dirty="0">
                <a:solidFill>
                  <a:schemeClr val="tx1"/>
                </a:solidFill>
              </a:rPr>
              <a:t>• </a:t>
            </a:r>
            <a:r>
              <a:rPr lang="en-GB" dirty="0" smtClean="0">
                <a:solidFill>
                  <a:schemeClr val="tx1"/>
                </a:solidFill>
              </a:rPr>
              <a:t>discrepancy </a:t>
            </a:r>
            <a:r>
              <a:rPr lang="en-GB" dirty="0">
                <a:solidFill>
                  <a:schemeClr val="tx1"/>
                </a:solidFill>
              </a:rPr>
              <a:t>between policy as intent </a:t>
            </a:r>
            <a:r>
              <a:rPr lang="en-GB" dirty="0" smtClean="0">
                <a:solidFill>
                  <a:schemeClr val="tx1"/>
                </a:solidFill>
              </a:rPr>
              <a:t>and policy as practice </a:t>
            </a: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6</a:t>
            </a:fld>
            <a:endParaRPr lang="en-US">
              <a:solidFill>
                <a:prstClr val="black">
                  <a:tint val="75000"/>
                </a:prstClr>
              </a:solidFill>
            </a:endParaRPr>
          </a:p>
        </p:txBody>
      </p:sp>
      <p:pic>
        <p:nvPicPr>
          <p:cNvPr id="7"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449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83029"/>
            <a:ext cx="8229600" cy="1251857"/>
          </a:xfrm>
        </p:spPr>
        <p:txBody>
          <a:bodyPr anchor="ctr" anchorCtr="0"/>
          <a:lstStyle/>
          <a:p>
            <a:r>
              <a:rPr lang="en-GB" sz="4400" dirty="0" smtClean="0"/>
              <a:t>Definitions of </a:t>
            </a:r>
            <a:br>
              <a:rPr lang="en-GB" sz="4400" dirty="0" smtClean="0"/>
            </a:br>
            <a:r>
              <a:rPr lang="en-GB" sz="4400" dirty="0" smtClean="0"/>
              <a:t>complex social issues</a:t>
            </a:r>
            <a:endParaRPr lang="en-GB" sz="4400" dirty="0"/>
          </a:p>
        </p:txBody>
      </p:sp>
      <p:sp>
        <p:nvSpPr>
          <p:cNvPr id="3" name="Content Placeholder 2"/>
          <p:cNvSpPr>
            <a:spLocks noGrp="1"/>
          </p:cNvSpPr>
          <p:nvPr>
            <p:ph idx="1"/>
          </p:nvPr>
        </p:nvSpPr>
        <p:spPr>
          <a:xfrm>
            <a:off x="340240" y="1733006"/>
            <a:ext cx="8229600" cy="3861027"/>
          </a:xfrm>
        </p:spPr>
        <p:txBody>
          <a:bodyPr/>
          <a:lstStyle/>
          <a:p>
            <a:r>
              <a:rPr lang="en-GB" dirty="0">
                <a:solidFill>
                  <a:schemeClr val="tx1"/>
                </a:solidFill>
              </a:rPr>
              <a:t>T</a:t>
            </a:r>
            <a:r>
              <a:rPr lang="en-GB" dirty="0" smtClean="0">
                <a:solidFill>
                  <a:schemeClr val="tx1"/>
                </a:solidFill>
              </a:rPr>
              <a:t>he </a:t>
            </a:r>
            <a:r>
              <a:rPr lang="en-GB" dirty="0">
                <a:solidFill>
                  <a:schemeClr val="tx1"/>
                </a:solidFill>
              </a:rPr>
              <a:t>causes are not always clear, the solutions are </a:t>
            </a:r>
            <a:r>
              <a:rPr lang="en-GB" dirty="0" smtClean="0">
                <a:solidFill>
                  <a:schemeClr val="tx1"/>
                </a:solidFill>
              </a:rPr>
              <a:t>not straightforward </a:t>
            </a:r>
            <a:r>
              <a:rPr lang="en-GB" dirty="0">
                <a:solidFill>
                  <a:schemeClr val="tx1"/>
                </a:solidFill>
              </a:rPr>
              <a:t>and there are many actors involved. </a:t>
            </a:r>
            <a:endParaRPr lang="en-GB" dirty="0" smtClean="0">
              <a:solidFill>
                <a:schemeClr val="tx1"/>
              </a:solidFill>
            </a:endParaRPr>
          </a:p>
          <a:p>
            <a:r>
              <a:rPr lang="en-GB" dirty="0" smtClean="0">
                <a:solidFill>
                  <a:schemeClr val="tx1"/>
                </a:solidFill>
              </a:rPr>
              <a:t>In </a:t>
            </a:r>
            <a:r>
              <a:rPr lang="en-GB" dirty="0">
                <a:solidFill>
                  <a:schemeClr val="tx1"/>
                </a:solidFill>
              </a:rPr>
              <a:t>the </a:t>
            </a:r>
            <a:r>
              <a:rPr lang="en-GB" dirty="0" smtClean="0">
                <a:solidFill>
                  <a:schemeClr val="tx1"/>
                </a:solidFill>
              </a:rPr>
              <a:t>scholarly </a:t>
            </a:r>
            <a:r>
              <a:rPr lang="en-GB" dirty="0">
                <a:solidFill>
                  <a:schemeClr val="tx1"/>
                </a:solidFill>
              </a:rPr>
              <a:t>literature </a:t>
            </a:r>
            <a:r>
              <a:rPr lang="en-GB" dirty="0" smtClean="0">
                <a:solidFill>
                  <a:schemeClr val="tx1"/>
                </a:solidFill>
              </a:rPr>
              <a:t>they are </a:t>
            </a:r>
            <a:r>
              <a:rPr lang="en-GB" dirty="0">
                <a:solidFill>
                  <a:schemeClr val="tx1"/>
                </a:solidFill>
              </a:rPr>
              <a:t>even described </a:t>
            </a:r>
            <a:r>
              <a:rPr lang="en-GB" dirty="0" smtClean="0">
                <a:solidFill>
                  <a:schemeClr val="tx1"/>
                </a:solidFill>
              </a:rPr>
              <a:t>as </a:t>
            </a:r>
            <a:r>
              <a:rPr lang="en-GB" dirty="0">
                <a:solidFill>
                  <a:schemeClr val="tx1"/>
                </a:solidFill>
              </a:rPr>
              <a:t>“messy”, “fuzzy” or “</a:t>
            </a:r>
            <a:r>
              <a:rPr lang="en-GB" dirty="0" smtClean="0">
                <a:solidFill>
                  <a:schemeClr val="tx1"/>
                </a:solidFill>
              </a:rPr>
              <a:t>wicked”(Ritchey 2011). </a:t>
            </a:r>
          </a:p>
          <a:p>
            <a:r>
              <a:rPr lang="en-GB" dirty="0" smtClean="0">
                <a:solidFill>
                  <a:schemeClr val="tx1"/>
                </a:solidFill>
              </a:rPr>
              <a:t>Different </a:t>
            </a:r>
            <a:r>
              <a:rPr lang="en-GB" dirty="0">
                <a:solidFill>
                  <a:schemeClr val="tx1"/>
                </a:solidFill>
              </a:rPr>
              <a:t>environments have different contexts and thus different policies</a:t>
            </a:r>
          </a:p>
          <a:p>
            <a:r>
              <a:rPr lang="en-GB" dirty="0" smtClean="0">
                <a:solidFill>
                  <a:schemeClr val="tx1"/>
                </a:solidFill>
              </a:rPr>
              <a:t>Obesity is a well worked up example (Foresight Report, </a:t>
            </a:r>
            <a:r>
              <a:rPr lang="en-GB" dirty="0" err="1" smtClean="0">
                <a:solidFill>
                  <a:schemeClr val="tx1"/>
                </a:solidFill>
              </a:rPr>
              <a:t>Butland</a:t>
            </a:r>
            <a:r>
              <a:rPr lang="en-GB" dirty="0" smtClean="0">
                <a:solidFill>
                  <a:schemeClr val="tx1"/>
                </a:solidFill>
              </a:rPr>
              <a:t> et al 2007)</a:t>
            </a:r>
          </a:p>
        </p:txBody>
      </p:sp>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7</a:t>
            </a:fld>
            <a:endParaRPr lang="en-US">
              <a:solidFill>
                <a:prstClr val="black">
                  <a:tint val="75000"/>
                </a:prstClr>
              </a:solidFill>
            </a:endParaRPr>
          </a:p>
        </p:txBody>
      </p:sp>
      <p:pic>
        <p:nvPicPr>
          <p:cNvPr id="7"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439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7698B45C-09C7-497B-9261-07F290CB2D4C}" type="slidenum">
              <a:rPr lang="en-US" smtClean="0">
                <a:solidFill>
                  <a:prstClr val="black">
                    <a:tint val="75000"/>
                  </a:prstClr>
                </a:solidFill>
              </a:rPr>
              <a:pPr/>
              <a:t>8</a:t>
            </a:fld>
            <a:endParaRPr lang="en-US">
              <a:solidFill>
                <a:prstClr val="black">
                  <a:tint val="75000"/>
                </a:prstClr>
              </a:solidFill>
            </a:endParaRPr>
          </a:p>
        </p:txBody>
      </p:sp>
      <p:pic>
        <p:nvPicPr>
          <p:cNvPr id="7"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8470" y="5987285"/>
            <a:ext cx="1233140" cy="7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MOH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29543" y="5987284"/>
            <a:ext cx="1328058" cy="68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Logo IDB"/>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1" y="5940619"/>
            <a:ext cx="1480456" cy="6828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3685" y="457199"/>
            <a:ext cx="7322710" cy="548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0" y="-10885"/>
            <a:ext cx="5072743" cy="718457"/>
          </a:xfrm>
        </p:spPr>
        <p:txBody>
          <a:bodyPr/>
          <a:lstStyle/>
          <a:p>
            <a:pPr marL="0" indent="0">
              <a:buNone/>
            </a:pPr>
            <a:r>
              <a:rPr lang="en-GB" dirty="0" smtClean="0"/>
              <a:t>Foresight Obesity System Map</a:t>
            </a:r>
          </a:p>
        </p:txBody>
      </p:sp>
    </p:spTree>
    <p:extLst>
      <p:ext uri="{BB962C8B-B14F-4D97-AF65-F5344CB8AC3E}">
        <p14:creationId xmlns:p14="http://schemas.microsoft.com/office/powerpoint/2010/main" val="9464776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p-White_ENG (1)">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7C77D79AA4A94EAD57020756B8A4FF" ma:contentTypeVersion="0" ma:contentTypeDescription="Create a new document." ma:contentTypeScope="" ma:versionID="9f24c05539021c337d1988349d2b613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C46891-4FBE-4EE5-A59F-FB151C6E44E4}"/>
</file>

<file path=customXml/itemProps2.xml><?xml version="1.0" encoding="utf-8"?>
<ds:datastoreItem xmlns:ds="http://schemas.openxmlformats.org/officeDocument/2006/customXml" ds:itemID="{C3872E9B-05AD-4F9F-854D-B3AE0EE5E286}"/>
</file>

<file path=customXml/itemProps3.xml><?xml version="1.0" encoding="utf-8"?>
<ds:datastoreItem xmlns:ds="http://schemas.openxmlformats.org/officeDocument/2006/customXml" ds:itemID="{6AE6933C-3156-4692-914A-97350A1CB974}"/>
</file>

<file path=docProps/app.xml><?xml version="1.0" encoding="utf-8"?>
<Properties xmlns="http://schemas.openxmlformats.org/officeDocument/2006/extended-properties" xmlns:vt="http://schemas.openxmlformats.org/officeDocument/2006/docPropsVTypes">
  <Template/>
  <TotalTime>679</TotalTime>
  <Words>1143</Words>
  <Application>Microsoft Office PowerPoint</Application>
  <PresentationFormat>On-screen Show (4:3)</PresentationFormat>
  <Paragraphs>132</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Map-White_ENG (1)</vt:lpstr>
      <vt:lpstr>PowerPoint Presentation</vt:lpstr>
      <vt:lpstr>Policy making processes</vt:lpstr>
      <vt:lpstr>Session structure</vt:lpstr>
      <vt:lpstr>Learning objectives</vt:lpstr>
      <vt:lpstr>Policy making processes</vt:lpstr>
      <vt:lpstr>Lecture:  Policy and complex social issues</vt:lpstr>
      <vt:lpstr>What is policy?</vt:lpstr>
      <vt:lpstr>Definitions of  complex social issues</vt:lpstr>
      <vt:lpstr>PowerPoint Presentation</vt:lpstr>
      <vt:lpstr>Complexity and solutions</vt:lpstr>
      <vt:lpstr>Complexity and solutions </vt:lpstr>
      <vt:lpstr>Policy making processes</vt:lpstr>
      <vt:lpstr>Lecture:  Policy making and HiAP</vt:lpstr>
      <vt:lpstr>The policy-making cycle </vt:lpstr>
      <vt:lpstr>PowerPoint Presentation</vt:lpstr>
      <vt:lpstr>Windows of opportunity and framing </vt:lpstr>
      <vt:lpstr> Framing </vt:lpstr>
      <vt:lpstr>PowerPoint Presentation</vt:lpstr>
      <vt:lpstr>Policy formulation and implementation</vt:lpstr>
      <vt:lpstr>PowerPoint Presentation</vt:lpstr>
      <vt:lpstr>Example of seizing a window of opportunity</vt:lpstr>
      <vt:lpstr>Policy champions/ Policy entrepreneurs</vt:lpstr>
      <vt:lpstr>Group activity: Framing and windows of opportunity</vt:lpstr>
      <vt:lpstr>Questions and feedback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 Policy making session - Emily Henderson</dc:title>
  <dc:creator>Karijopawiro, Ms Monique(SUR)</dc:creator>
  <cp:lastModifiedBy>HENDERSON E.</cp:lastModifiedBy>
  <cp:revision>118</cp:revision>
  <dcterms:created xsi:type="dcterms:W3CDTF">2015-04-02T14:52:36Z</dcterms:created>
  <dcterms:modified xsi:type="dcterms:W3CDTF">2015-05-06T16:51:36Z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0x010100407C77D79AA4A94EAD57020756B8A4FF</vt:lpwstr>
  </property>
</Properties>
</file>