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674" r:id="rId6"/>
    <p:sldMasterId id="2147483699" r:id="rId7"/>
    <p:sldMasterId id="2147483711" r:id="rId8"/>
    <p:sldMasterId id="2147483723" r:id="rId9"/>
    <p:sldMasterId id="2147483735" r:id="rId10"/>
    <p:sldMasterId id="2147483747" r:id="rId11"/>
    <p:sldMasterId id="2147483759" r:id="rId12"/>
    <p:sldMasterId id="2147483771" r:id="rId13"/>
  </p:sldMasterIdLst>
  <p:notesMasterIdLst>
    <p:notesMasterId r:id="rId34"/>
  </p:notesMasterIdLst>
  <p:handoutMasterIdLst>
    <p:handoutMasterId r:id="rId35"/>
  </p:handoutMasterIdLst>
  <p:sldIdLst>
    <p:sldId id="261" r:id="rId14"/>
    <p:sldId id="329" r:id="rId15"/>
    <p:sldId id="392" r:id="rId16"/>
    <p:sldId id="400" r:id="rId17"/>
    <p:sldId id="366" r:id="rId18"/>
    <p:sldId id="368" r:id="rId19"/>
    <p:sldId id="370" r:id="rId20"/>
    <p:sldId id="401" r:id="rId21"/>
    <p:sldId id="372" r:id="rId22"/>
    <p:sldId id="375" r:id="rId23"/>
    <p:sldId id="374" r:id="rId24"/>
    <p:sldId id="376" r:id="rId25"/>
    <p:sldId id="380" r:id="rId26"/>
    <p:sldId id="393" r:id="rId27"/>
    <p:sldId id="394" r:id="rId28"/>
    <p:sldId id="395" r:id="rId29"/>
    <p:sldId id="396" r:id="rId30"/>
    <p:sldId id="402" r:id="rId31"/>
    <p:sldId id="398" r:id="rId32"/>
    <p:sldId id="39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0D8E8"/>
    <a:srgbClr val="3599CC"/>
    <a:srgbClr val="FFFF99"/>
    <a:srgbClr val="3E92C6"/>
    <a:srgbClr val="2680B8"/>
    <a:srgbClr val="2980B5"/>
    <a:srgbClr val="2880B6"/>
    <a:srgbClr val="2A8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varScale="1">
        <p:scale>
          <a:sx n="84" d="100"/>
          <a:sy n="84" d="100"/>
        </p:scale>
        <p:origin x="147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5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8.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9B5A7-D5D1-4857-BFCC-ABA7A8A1605C}"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GB"/>
        </a:p>
      </dgm:t>
    </dgm:pt>
    <dgm:pt modelId="{A8AD6F46-3F4F-40E0-94D4-8E882EF57BCE}">
      <dgm:prSet phldrT="[Text]" custT="1"/>
      <dgm:spPr/>
      <dgm:t>
        <a:bodyPr/>
        <a:lstStyle/>
        <a:p>
          <a:pPr algn="l"/>
          <a:r>
            <a:rPr lang="fr-FR" sz="3200" noProof="0" dirty="0" smtClean="0"/>
            <a:t>Définir la santé publique et la </a:t>
          </a:r>
          <a:r>
            <a:rPr lang="fr-FR" sz="3200" noProof="0" dirty="0" err="1" smtClean="0"/>
            <a:t>SdTP</a:t>
          </a:r>
          <a:endParaRPr lang="fr-FR" sz="3200" noProof="0" dirty="0"/>
        </a:p>
      </dgm:t>
    </dgm:pt>
    <dgm:pt modelId="{FB361308-44C5-4DA7-95B8-689C8D2D63C0}" type="parTrans" cxnId="{04662BE2-2A00-49BD-94E3-D365589F8E22}">
      <dgm:prSet/>
      <dgm:spPr/>
      <dgm:t>
        <a:bodyPr/>
        <a:lstStyle/>
        <a:p>
          <a:endParaRPr lang="en-GB" sz="2000"/>
        </a:p>
      </dgm:t>
    </dgm:pt>
    <dgm:pt modelId="{FE0E149C-50ED-4104-9AD8-91E584C8ED46}" type="sibTrans" cxnId="{04662BE2-2A00-49BD-94E3-D365589F8E22}">
      <dgm:prSet/>
      <dgm:spPr/>
      <dgm:t>
        <a:bodyPr/>
        <a:lstStyle/>
        <a:p>
          <a:endParaRPr lang="en-GB" sz="2000"/>
        </a:p>
      </dgm:t>
    </dgm:pt>
    <dgm:pt modelId="{AA95F0DF-15A8-4092-B157-437D9C7BA102}">
      <dgm:prSet custT="1"/>
      <dgm:spPr/>
      <dgm:t>
        <a:bodyPr/>
        <a:lstStyle/>
        <a:p>
          <a:pPr algn="l"/>
          <a:r>
            <a:rPr lang="fr-FR" sz="3200" noProof="0" dirty="0" smtClean="0"/>
            <a:t>Expliquer les origines et l’évolution de la </a:t>
          </a:r>
          <a:r>
            <a:rPr lang="fr-FR" sz="3200" noProof="0" dirty="0" err="1" smtClean="0"/>
            <a:t>SdTP</a:t>
          </a:r>
          <a:endParaRPr lang="fr-FR" sz="3200" noProof="0" dirty="0"/>
        </a:p>
      </dgm:t>
    </dgm:pt>
    <dgm:pt modelId="{FFFFBF81-06FA-4EA5-A2E7-D826912609EF}" type="parTrans" cxnId="{456B7AB6-6E10-4A19-ACAB-1A85C11364DC}">
      <dgm:prSet/>
      <dgm:spPr/>
      <dgm:t>
        <a:bodyPr/>
        <a:lstStyle/>
        <a:p>
          <a:endParaRPr lang="en-US"/>
        </a:p>
      </dgm:t>
    </dgm:pt>
    <dgm:pt modelId="{D9DF33FF-D658-46A2-B8D5-8076F6BD7BEF}" type="sibTrans" cxnId="{456B7AB6-6E10-4A19-ACAB-1A85C11364DC}">
      <dgm:prSet/>
      <dgm:spPr/>
      <dgm:t>
        <a:bodyPr/>
        <a:lstStyle/>
        <a:p>
          <a:endParaRPr lang="en-US"/>
        </a:p>
      </dgm:t>
    </dgm:pt>
    <dgm:pt modelId="{44BD9AC6-F210-40E3-A45A-87092EA4F464}">
      <dgm:prSet custT="1"/>
      <dgm:spPr/>
      <dgm:t>
        <a:bodyPr/>
        <a:lstStyle/>
        <a:p>
          <a:pPr algn="l"/>
          <a:r>
            <a:rPr lang="fr-FR" sz="2800" noProof="0" dirty="0" smtClean="0"/>
            <a:t>Décrire les circonstances dans lesquelles utiliser l’approche </a:t>
          </a:r>
          <a:r>
            <a:rPr lang="fr-FR" sz="2800" noProof="0" dirty="0" err="1" smtClean="0"/>
            <a:t>SdTP</a:t>
          </a:r>
          <a:endParaRPr lang="fr-FR" sz="2800" noProof="0" dirty="0"/>
        </a:p>
      </dgm:t>
    </dgm:pt>
    <dgm:pt modelId="{C6F150A8-2632-4769-99CB-84F450CD3250}" type="parTrans" cxnId="{BA250792-B564-4080-A106-A3EEFA96F2E2}">
      <dgm:prSet/>
      <dgm:spPr/>
      <dgm:t>
        <a:bodyPr/>
        <a:lstStyle/>
        <a:p>
          <a:endParaRPr lang="en-US"/>
        </a:p>
      </dgm:t>
    </dgm:pt>
    <dgm:pt modelId="{98F48CBD-95FD-46A4-8F6C-147CDC51F519}" type="sibTrans" cxnId="{BA250792-B564-4080-A106-A3EEFA96F2E2}">
      <dgm:prSet/>
      <dgm:spPr/>
      <dgm:t>
        <a:bodyPr/>
        <a:lstStyle/>
        <a:p>
          <a:endParaRPr lang="en-US"/>
        </a:p>
      </dgm:t>
    </dgm:pt>
    <dgm:pt modelId="{BCADFBF0-551D-4AAD-97CD-9493C2EDD25F}">
      <dgm:prSet custT="1"/>
      <dgm:spPr/>
      <dgm:t>
        <a:bodyPr/>
        <a:lstStyle/>
        <a:p>
          <a:r>
            <a:rPr lang="fr-FR" sz="3200" noProof="0" dirty="0" smtClean="0"/>
            <a:t>Distinguer la </a:t>
          </a:r>
          <a:r>
            <a:rPr lang="fr-FR" sz="3200" noProof="0" dirty="0" err="1" smtClean="0"/>
            <a:t>SdTP</a:t>
          </a:r>
          <a:r>
            <a:rPr lang="fr-FR" sz="3200" noProof="0" dirty="0" smtClean="0"/>
            <a:t> des autres politiques publiques</a:t>
          </a:r>
          <a:endParaRPr lang="fr-FR" sz="3200" noProof="0" dirty="0"/>
        </a:p>
      </dgm:t>
    </dgm:pt>
    <dgm:pt modelId="{A3FD1307-C3FA-4DBE-90B6-C4C1E2517AF1}" type="parTrans" cxnId="{38998D87-88A1-4FBF-814B-04F5C923271A}">
      <dgm:prSet/>
      <dgm:spPr/>
      <dgm:t>
        <a:bodyPr/>
        <a:lstStyle/>
        <a:p>
          <a:endParaRPr lang="en-US"/>
        </a:p>
      </dgm:t>
    </dgm:pt>
    <dgm:pt modelId="{0C545334-AA76-40F9-BD21-332DE4FE6049}" type="sibTrans" cxnId="{38998D87-88A1-4FBF-814B-04F5C923271A}">
      <dgm:prSet/>
      <dgm:spPr/>
      <dgm:t>
        <a:bodyPr/>
        <a:lstStyle/>
        <a:p>
          <a:endParaRPr lang="en-US"/>
        </a:p>
      </dgm:t>
    </dgm:pt>
    <dgm:pt modelId="{012CEF5C-F3B6-4F3B-AE39-23CBDA64DF92}" type="pres">
      <dgm:prSet presAssocID="{D459B5A7-D5D1-4857-BFCC-ABA7A8A1605C}" presName="linear" presStyleCnt="0">
        <dgm:presLayoutVars>
          <dgm:dir/>
          <dgm:animLvl val="lvl"/>
          <dgm:resizeHandles val="exact"/>
        </dgm:presLayoutVars>
      </dgm:prSet>
      <dgm:spPr/>
      <dgm:t>
        <a:bodyPr/>
        <a:lstStyle/>
        <a:p>
          <a:endParaRPr lang="en-GB"/>
        </a:p>
      </dgm:t>
    </dgm:pt>
    <dgm:pt modelId="{B895A4E3-3D0D-4E7E-8068-520DA49ACA0C}" type="pres">
      <dgm:prSet presAssocID="{A8AD6F46-3F4F-40E0-94D4-8E882EF57BCE}" presName="parentLin" presStyleCnt="0"/>
      <dgm:spPr/>
    </dgm:pt>
    <dgm:pt modelId="{62E24F33-181A-4E56-83EF-873CD47B8C4E}" type="pres">
      <dgm:prSet presAssocID="{A8AD6F46-3F4F-40E0-94D4-8E882EF57BCE}" presName="parentLeftMargin" presStyleLbl="node1" presStyleIdx="0" presStyleCnt="4"/>
      <dgm:spPr/>
      <dgm:t>
        <a:bodyPr/>
        <a:lstStyle/>
        <a:p>
          <a:endParaRPr lang="en-GB"/>
        </a:p>
      </dgm:t>
    </dgm:pt>
    <dgm:pt modelId="{58B974CA-BFEC-4F7B-BCAE-896C3D2EA7B9}" type="pres">
      <dgm:prSet presAssocID="{A8AD6F46-3F4F-40E0-94D4-8E882EF57BCE}" presName="parentText" presStyleLbl="node1" presStyleIdx="0" presStyleCnt="4" custScaleX="130776" custLinFactY="780" custLinFactNeighborX="-79552" custLinFactNeighborY="100000">
        <dgm:presLayoutVars>
          <dgm:chMax val="0"/>
          <dgm:bulletEnabled val="1"/>
        </dgm:presLayoutVars>
      </dgm:prSet>
      <dgm:spPr/>
      <dgm:t>
        <a:bodyPr/>
        <a:lstStyle/>
        <a:p>
          <a:endParaRPr lang="en-GB"/>
        </a:p>
      </dgm:t>
    </dgm:pt>
    <dgm:pt modelId="{7188D5C8-3442-43BA-8B0E-D54F977BC0AB}" type="pres">
      <dgm:prSet presAssocID="{A8AD6F46-3F4F-40E0-94D4-8E882EF57BCE}" presName="negativeSpace" presStyleCnt="0"/>
      <dgm:spPr/>
    </dgm:pt>
    <dgm:pt modelId="{FAC8212B-1716-4570-9FF1-9D8A527E6E15}" type="pres">
      <dgm:prSet presAssocID="{A8AD6F46-3F4F-40E0-94D4-8E882EF57BCE}" presName="childText" presStyleLbl="conFgAcc1" presStyleIdx="0" presStyleCnt="4" custLinFactY="85801" custLinFactNeighborX="-345" custLinFactNeighborY="100000">
        <dgm:presLayoutVars>
          <dgm:bulletEnabled val="1"/>
        </dgm:presLayoutVars>
      </dgm:prSet>
      <dgm:spPr>
        <a:solidFill>
          <a:schemeClr val="tx2">
            <a:lumMod val="20000"/>
            <a:lumOff val="80000"/>
            <a:alpha val="90000"/>
          </a:schemeClr>
        </a:solidFill>
      </dgm:spPr>
      <dgm:t>
        <a:bodyPr/>
        <a:lstStyle/>
        <a:p>
          <a:endParaRPr lang="en-ZA"/>
        </a:p>
      </dgm:t>
    </dgm:pt>
    <dgm:pt modelId="{EA21418A-46D4-4349-AC9E-2A3C46D2F989}" type="pres">
      <dgm:prSet presAssocID="{FE0E149C-50ED-4104-9AD8-91E584C8ED46}" presName="spaceBetweenRectangles" presStyleCnt="0"/>
      <dgm:spPr/>
    </dgm:pt>
    <dgm:pt modelId="{DA743F71-BC07-4228-9202-9A692130E87F}" type="pres">
      <dgm:prSet presAssocID="{AA95F0DF-15A8-4092-B157-437D9C7BA102}" presName="parentLin" presStyleCnt="0"/>
      <dgm:spPr/>
    </dgm:pt>
    <dgm:pt modelId="{BDE7ED13-E2CD-4821-AA7D-60CFA38AC54E}" type="pres">
      <dgm:prSet presAssocID="{AA95F0DF-15A8-4092-B157-437D9C7BA102}" presName="parentLeftMargin" presStyleLbl="node1" presStyleIdx="0" presStyleCnt="4"/>
      <dgm:spPr/>
      <dgm:t>
        <a:bodyPr/>
        <a:lstStyle/>
        <a:p>
          <a:endParaRPr lang="en-US"/>
        </a:p>
      </dgm:t>
    </dgm:pt>
    <dgm:pt modelId="{017EB3AF-3699-45B8-A613-E6D0E40A9FEC}" type="pres">
      <dgm:prSet presAssocID="{AA95F0DF-15A8-4092-B157-437D9C7BA102}" presName="parentText" presStyleLbl="node1" presStyleIdx="1" presStyleCnt="4" custScaleX="142857" custScaleY="170400" custLinFactNeighborX="-84909" custLinFactNeighborY="96565">
        <dgm:presLayoutVars>
          <dgm:chMax val="0"/>
          <dgm:bulletEnabled val="1"/>
        </dgm:presLayoutVars>
      </dgm:prSet>
      <dgm:spPr/>
      <dgm:t>
        <a:bodyPr/>
        <a:lstStyle/>
        <a:p>
          <a:endParaRPr lang="en-US"/>
        </a:p>
      </dgm:t>
    </dgm:pt>
    <dgm:pt modelId="{B9687E85-4C89-4F0F-AB97-E5520564C83B}" type="pres">
      <dgm:prSet presAssocID="{AA95F0DF-15A8-4092-B157-437D9C7BA102}" presName="negativeSpace" presStyleCnt="0"/>
      <dgm:spPr/>
    </dgm:pt>
    <dgm:pt modelId="{5E001CA0-5A38-4F61-B4F1-10C024A3DB36}" type="pres">
      <dgm:prSet presAssocID="{AA95F0DF-15A8-4092-B157-437D9C7BA102}" presName="childText" presStyleLbl="conFgAcc1" presStyleIdx="1" presStyleCnt="4" custLinFactNeighborX="718" custLinFactNeighborY="-24552">
        <dgm:presLayoutVars>
          <dgm:bulletEnabled val="1"/>
        </dgm:presLayoutVars>
      </dgm:prSet>
      <dgm:spPr/>
    </dgm:pt>
    <dgm:pt modelId="{20483407-F1AA-42A5-8238-2D3556B65C73}" type="pres">
      <dgm:prSet presAssocID="{D9DF33FF-D658-46A2-B8D5-8076F6BD7BEF}" presName="spaceBetweenRectangles" presStyleCnt="0"/>
      <dgm:spPr/>
    </dgm:pt>
    <dgm:pt modelId="{C76D4595-33FC-4529-8871-25D26BD8C67F}" type="pres">
      <dgm:prSet presAssocID="{44BD9AC6-F210-40E3-A45A-87092EA4F464}" presName="parentLin" presStyleCnt="0"/>
      <dgm:spPr/>
    </dgm:pt>
    <dgm:pt modelId="{0BC0A952-FE67-452E-A936-6003B03D7489}" type="pres">
      <dgm:prSet presAssocID="{44BD9AC6-F210-40E3-A45A-87092EA4F464}" presName="parentLeftMargin" presStyleLbl="node1" presStyleIdx="1" presStyleCnt="4"/>
      <dgm:spPr/>
      <dgm:t>
        <a:bodyPr/>
        <a:lstStyle/>
        <a:p>
          <a:endParaRPr lang="en-US"/>
        </a:p>
      </dgm:t>
    </dgm:pt>
    <dgm:pt modelId="{7C94246F-829E-44F2-A9CF-2ADDABFB428F}" type="pres">
      <dgm:prSet presAssocID="{44BD9AC6-F210-40E3-A45A-87092EA4F464}" presName="parentText" presStyleLbl="node1" presStyleIdx="2" presStyleCnt="4" custScaleX="417489" custScaleY="248834" custLinFactNeighborX="-48255" custLinFactNeighborY="76294">
        <dgm:presLayoutVars>
          <dgm:chMax val="0"/>
          <dgm:bulletEnabled val="1"/>
        </dgm:presLayoutVars>
      </dgm:prSet>
      <dgm:spPr/>
      <dgm:t>
        <a:bodyPr/>
        <a:lstStyle/>
        <a:p>
          <a:endParaRPr lang="en-US"/>
        </a:p>
      </dgm:t>
    </dgm:pt>
    <dgm:pt modelId="{2E344B98-279D-4329-95D1-D2ACA30B8EF7}" type="pres">
      <dgm:prSet presAssocID="{44BD9AC6-F210-40E3-A45A-87092EA4F464}" presName="negativeSpace" presStyleCnt="0"/>
      <dgm:spPr/>
    </dgm:pt>
    <dgm:pt modelId="{5806E50A-B203-4965-AEA9-DE41D304E08D}" type="pres">
      <dgm:prSet presAssocID="{44BD9AC6-F210-40E3-A45A-87092EA4F464}" presName="childText" presStyleLbl="conFgAcc1" presStyleIdx="2" presStyleCnt="4" custLinFactY="-64577" custLinFactNeighborX="-82" custLinFactNeighborY="-100000">
        <dgm:presLayoutVars>
          <dgm:bulletEnabled val="1"/>
        </dgm:presLayoutVars>
      </dgm:prSet>
      <dgm:spPr/>
    </dgm:pt>
    <dgm:pt modelId="{6B3323D0-B377-45A4-99CD-A39220DC496E}" type="pres">
      <dgm:prSet presAssocID="{98F48CBD-95FD-46A4-8F6C-147CDC51F519}" presName="spaceBetweenRectangles" presStyleCnt="0"/>
      <dgm:spPr/>
    </dgm:pt>
    <dgm:pt modelId="{DE72706C-FCE9-49C6-9112-D86A80761FAA}" type="pres">
      <dgm:prSet presAssocID="{BCADFBF0-551D-4AAD-97CD-9493C2EDD25F}" presName="parentLin" presStyleCnt="0"/>
      <dgm:spPr/>
    </dgm:pt>
    <dgm:pt modelId="{7DBD341F-A0BC-4F5B-AC48-819B7DCCF66B}" type="pres">
      <dgm:prSet presAssocID="{BCADFBF0-551D-4AAD-97CD-9493C2EDD25F}" presName="parentLeftMargin" presStyleLbl="node1" presStyleIdx="2" presStyleCnt="4"/>
      <dgm:spPr/>
      <dgm:t>
        <a:bodyPr/>
        <a:lstStyle/>
        <a:p>
          <a:endParaRPr lang="en-US"/>
        </a:p>
      </dgm:t>
    </dgm:pt>
    <dgm:pt modelId="{0A192CD4-8B96-4CD4-BDF6-5D4BC3482E72}" type="pres">
      <dgm:prSet presAssocID="{BCADFBF0-551D-4AAD-97CD-9493C2EDD25F}" presName="parentText" presStyleLbl="node1" presStyleIdx="3" presStyleCnt="4" custAng="10800000" custFlipVert="1" custScaleX="714335" custScaleY="219617" custLinFactNeighborX="-27430" custLinFactNeighborY="45517">
        <dgm:presLayoutVars>
          <dgm:chMax val="0"/>
          <dgm:bulletEnabled val="1"/>
        </dgm:presLayoutVars>
      </dgm:prSet>
      <dgm:spPr/>
      <dgm:t>
        <a:bodyPr/>
        <a:lstStyle/>
        <a:p>
          <a:endParaRPr lang="en-US"/>
        </a:p>
      </dgm:t>
    </dgm:pt>
    <dgm:pt modelId="{D5FDC1AE-0ABA-4B72-A434-78CBDDCDF992}" type="pres">
      <dgm:prSet presAssocID="{BCADFBF0-551D-4AAD-97CD-9493C2EDD25F}" presName="negativeSpace" presStyleCnt="0"/>
      <dgm:spPr/>
    </dgm:pt>
    <dgm:pt modelId="{58B7D016-E1AF-41C8-8522-BE7575779561}" type="pres">
      <dgm:prSet presAssocID="{BCADFBF0-551D-4AAD-97CD-9493C2EDD25F}" presName="childText" presStyleLbl="conFgAcc1" presStyleIdx="3" presStyleCnt="4">
        <dgm:presLayoutVars>
          <dgm:bulletEnabled val="1"/>
        </dgm:presLayoutVars>
      </dgm:prSet>
      <dgm:spPr/>
    </dgm:pt>
  </dgm:ptLst>
  <dgm:cxnLst>
    <dgm:cxn modelId="{04662BE2-2A00-49BD-94E3-D365589F8E22}" srcId="{D459B5A7-D5D1-4857-BFCC-ABA7A8A1605C}" destId="{A8AD6F46-3F4F-40E0-94D4-8E882EF57BCE}" srcOrd="0" destOrd="0" parTransId="{FB361308-44C5-4DA7-95B8-689C8D2D63C0}" sibTransId="{FE0E149C-50ED-4104-9AD8-91E584C8ED46}"/>
    <dgm:cxn modelId="{40770A63-19BB-43CC-BA3B-34857CED2037}" type="presOf" srcId="{AA95F0DF-15A8-4092-B157-437D9C7BA102}" destId="{BDE7ED13-E2CD-4821-AA7D-60CFA38AC54E}" srcOrd="0" destOrd="0" presId="urn:microsoft.com/office/officeart/2005/8/layout/list1"/>
    <dgm:cxn modelId="{824997CD-0BA2-48AF-AC19-7D5096D5375A}" type="presOf" srcId="{44BD9AC6-F210-40E3-A45A-87092EA4F464}" destId="{7C94246F-829E-44F2-A9CF-2ADDABFB428F}" srcOrd="1" destOrd="0" presId="urn:microsoft.com/office/officeart/2005/8/layout/list1"/>
    <dgm:cxn modelId="{38998D87-88A1-4FBF-814B-04F5C923271A}" srcId="{D459B5A7-D5D1-4857-BFCC-ABA7A8A1605C}" destId="{BCADFBF0-551D-4AAD-97CD-9493C2EDD25F}" srcOrd="3" destOrd="0" parTransId="{A3FD1307-C3FA-4DBE-90B6-C4C1E2517AF1}" sibTransId="{0C545334-AA76-40F9-BD21-332DE4FE6049}"/>
    <dgm:cxn modelId="{A8987684-4FEE-4B6C-B99F-71D2C7FC67DE}" type="presOf" srcId="{BCADFBF0-551D-4AAD-97CD-9493C2EDD25F}" destId="{7DBD341F-A0BC-4F5B-AC48-819B7DCCF66B}" srcOrd="0" destOrd="0" presId="urn:microsoft.com/office/officeart/2005/8/layout/list1"/>
    <dgm:cxn modelId="{1CD44B95-1A8D-4237-A097-85C564233BDA}" type="presOf" srcId="{D459B5A7-D5D1-4857-BFCC-ABA7A8A1605C}" destId="{012CEF5C-F3B6-4F3B-AE39-23CBDA64DF92}" srcOrd="0" destOrd="0" presId="urn:microsoft.com/office/officeart/2005/8/layout/list1"/>
    <dgm:cxn modelId="{456B7AB6-6E10-4A19-ACAB-1A85C11364DC}" srcId="{D459B5A7-D5D1-4857-BFCC-ABA7A8A1605C}" destId="{AA95F0DF-15A8-4092-B157-437D9C7BA102}" srcOrd="1" destOrd="0" parTransId="{FFFFBF81-06FA-4EA5-A2E7-D826912609EF}" sibTransId="{D9DF33FF-D658-46A2-B8D5-8076F6BD7BEF}"/>
    <dgm:cxn modelId="{814BA5BE-4998-4A3D-8DCB-6EF1038B09A9}" type="presOf" srcId="{44BD9AC6-F210-40E3-A45A-87092EA4F464}" destId="{0BC0A952-FE67-452E-A936-6003B03D7489}" srcOrd="0" destOrd="0" presId="urn:microsoft.com/office/officeart/2005/8/layout/list1"/>
    <dgm:cxn modelId="{F05ABE28-08D0-4130-BCB3-24F5BBFD9A57}" type="presOf" srcId="{BCADFBF0-551D-4AAD-97CD-9493C2EDD25F}" destId="{0A192CD4-8B96-4CD4-BDF6-5D4BC3482E72}" srcOrd="1" destOrd="0" presId="urn:microsoft.com/office/officeart/2005/8/layout/list1"/>
    <dgm:cxn modelId="{F560EE70-ABF0-4BF8-86C5-3225F4B072D6}" type="presOf" srcId="{A8AD6F46-3F4F-40E0-94D4-8E882EF57BCE}" destId="{62E24F33-181A-4E56-83EF-873CD47B8C4E}" srcOrd="0" destOrd="0" presId="urn:microsoft.com/office/officeart/2005/8/layout/list1"/>
    <dgm:cxn modelId="{BA250792-B564-4080-A106-A3EEFA96F2E2}" srcId="{D459B5A7-D5D1-4857-BFCC-ABA7A8A1605C}" destId="{44BD9AC6-F210-40E3-A45A-87092EA4F464}" srcOrd="2" destOrd="0" parTransId="{C6F150A8-2632-4769-99CB-84F450CD3250}" sibTransId="{98F48CBD-95FD-46A4-8F6C-147CDC51F519}"/>
    <dgm:cxn modelId="{0C8BF4C4-209B-4333-B3B5-50BF07A0EF3F}" type="presOf" srcId="{A8AD6F46-3F4F-40E0-94D4-8E882EF57BCE}" destId="{58B974CA-BFEC-4F7B-BCAE-896C3D2EA7B9}" srcOrd="1" destOrd="0" presId="urn:microsoft.com/office/officeart/2005/8/layout/list1"/>
    <dgm:cxn modelId="{F93E1EA8-FE31-4757-AC20-0934C24591CC}" type="presOf" srcId="{AA95F0DF-15A8-4092-B157-437D9C7BA102}" destId="{017EB3AF-3699-45B8-A613-E6D0E40A9FEC}" srcOrd="1" destOrd="0" presId="urn:microsoft.com/office/officeart/2005/8/layout/list1"/>
    <dgm:cxn modelId="{77975A45-FB91-4D75-8F52-609D8BA48E43}" type="presParOf" srcId="{012CEF5C-F3B6-4F3B-AE39-23CBDA64DF92}" destId="{B895A4E3-3D0D-4E7E-8068-520DA49ACA0C}" srcOrd="0" destOrd="0" presId="urn:microsoft.com/office/officeart/2005/8/layout/list1"/>
    <dgm:cxn modelId="{D27A39D6-551F-42A8-9B5C-48CBE2C5BA40}" type="presParOf" srcId="{B895A4E3-3D0D-4E7E-8068-520DA49ACA0C}" destId="{62E24F33-181A-4E56-83EF-873CD47B8C4E}" srcOrd="0" destOrd="0" presId="urn:microsoft.com/office/officeart/2005/8/layout/list1"/>
    <dgm:cxn modelId="{CF53A6D2-D1C2-4E66-AAFA-062428989E52}" type="presParOf" srcId="{B895A4E3-3D0D-4E7E-8068-520DA49ACA0C}" destId="{58B974CA-BFEC-4F7B-BCAE-896C3D2EA7B9}" srcOrd="1" destOrd="0" presId="urn:microsoft.com/office/officeart/2005/8/layout/list1"/>
    <dgm:cxn modelId="{BD9D7BF3-B1B9-45F4-8E4F-11F106750BCA}" type="presParOf" srcId="{012CEF5C-F3B6-4F3B-AE39-23CBDA64DF92}" destId="{7188D5C8-3442-43BA-8B0E-D54F977BC0AB}" srcOrd="1" destOrd="0" presId="urn:microsoft.com/office/officeart/2005/8/layout/list1"/>
    <dgm:cxn modelId="{CAA17EBC-23FC-4D1A-AF98-E6DD3A1455B6}" type="presParOf" srcId="{012CEF5C-F3B6-4F3B-AE39-23CBDA64DF92}" destId="{FAC8212B-1716-4570-9FF1-9D8A527E6E15}" srcOrd="2" destOrd="0" presId="urn:microsoft.com/office/officeart/2005/8/layout/list1"/>
    <dgm:cxn modelId="{5ADAB6BC-223B-4F56-9AA3-4D8EDC7580D1}" type="presParOf" srcId="{012CEF5C-F3B6-4F3B-AE39-23CBDA64DF92}" destId="{EA21418A-46D4-4349-AC9E-2A3C46D2F989}" srcOrd="3" destOrd="0" presId="urn:microsoft.com/office/officeart/2005/8/layout/list1"/>
    <dgm:cxn modelId="{29A0F53D-6244-4B48-8E8D-FC283E5291B0}" type="presParOf" srcId="{012CEF5C-F3B6-4F3B-AE39-23CBDA64DF92}" destId="{DA743F71-BC07-4228-9202-9A692130E87F}" srcOrd="4" destOrd="0" presId="urn:microsoft.com/office/officeart/2005/8/layout/list1"/>
    <dgm:cxn modelId="{A93A6D7B-BD53-48CD-BF62-ADF3868229B9}" type="presParOf" srcId="{DA743F71-BC07-4228-9202-9A692130E87F}" destId="{BDE7ED13-E2CD-4821-AA7D-60CFA38AC54E}" srcOrd="0" destOrd="0" presId="urn:microsoft.com/office/officeart/2005/8/layout/list1"/>
    <dgm:cxn modelId="{B1DE9848-20CE-4FDC-B75E-323EC7252D35}" type="presParOf" srcId="{DA743F71-BC07-4228-9202-9A692130E87F}" destId="{017EB3AF-3699-45B8-A613-E6D0E40A9FEC}" srcOrd="1" destOrd="0" presId="urn:microsoft.com/office/officeart/2005/8/layout/list1"/>
    <dgm:cxn modelId="{44D07B28-70F2-4140-BF91-BDED0E5B0524}" type="presParOf" srcId="{012CEF5C-F3B6-4F3B-AE39-23CBDA64DF92}" destId="{B9687E85-4C89-4F0F-AB97-E5520564C83B}" srcOrd="5" destOrd="0" presId="urn:microsoft.com/office/officeart/2005/8/layout/list1"/>
    <dgm:cxn modelId="{65ABB3C6-DF55-4C4F-855D-2799E3DE654B}" type="presParOf" srcId="{012CEF5C-F3B6-4F3B-AE39-23CBDA64DF92}" destId="{5E001CA0-5A38-4F61-B4F1-10C024A3DB36}" srcOrd="6" destOrd="0" presId="urn:microsoft.com/office/officeart/2005/8/layout/list1"/>
    <dgm:cxn modelId="{054DDE20-FD29-4C8D-ABD6-771F5BDC90A2}" type="presParOf" srcId="{012CEF5C-F3B6-4F3B-AE39-23CBDA64DF92}" destId="{20483407-F1AA-42A5-8238-2D3556B65C73}" srcOrd="7" destOrd="0" presId="urn:microsoft.com/office/officeart/2005/8/layout/list1"/>
    <dgm:cxn modelId="{9498FD81-C6C5-4C69-951A-215CFB923CBC}" type="presParOf" srcId="{012CEF5C-F3B6-4F3B-AE39-23CBDA64DF92}" destId="{C76D4595-33FC-4529-8871-25D26BD8C67F}" srcOrd="8" destOrd="0" presId="urn:microsoft.com/office/officeart/2005/8/layout/list1"/>
    <dgm:cxn modelId="{04DD8958-ED18-4698-8322-9E0C23F19892}" type="presParOf" srcId="{C76D4595-33FC-4529-8871-25D26BD8C67F}" destId="{0BC0A952-FE67-452E-A936-6003B03D7489}" srcOrd="0" destOrd="0" presId="urn:microsoft.com/office/officeart/2005/8/layout/list1"/>
    <dgm:cxn modelId="{CD767504-4710-4E26-953A-170C219C7999}" type="presParOf" srcId="{C76D4595-33FC-4529-8871-25D26BD8C67F}" destId="{7C94246F-829E-44F2-A9CF-2ADDABFB428F}" srcOrd="1" destOrd="0" presId="urn:microsoft.com/office/officeart/2005/8/layout/list1"/>
    <dgm:cxn modelId="{A760E49B-1C7C-4995-A9BC-926835642F1B}" type="presParOf" srcId="{012CEF5C-F3B6-4F3B-AE39-23CBDA64DF92}" destId="{2E344B98-279D-4329-95D1-D2ACA30B8EF7}" srcOrd="9" destOrd="0" presId="urn:microsoft.com/office/officeart/2005/8/layout/list1"/>
    <dgm:cxn modelId="{FD3F96DB-0A57-4FB4-9D4A-B98F20B607F2}" type="presParOf" srcId="{012CEF5C-F3B6-4F3B-AE39-23CBDA64DF92}" destId="{5806E50A-B203-4965-AEA9-DE41D304E08D}" srcOrd="10" destOrd="0" presId="urn:microsoft.com/office/officeart/2005/8/layout/list1"/>
    <dgm:cxn modelId="{858C45E0-13C2-427F-B558-13DB63FABC87}" type="presParOf" srcId="{012CEF5C-F3B6-4F3B-AE39-23CBDA64DF92}" destId="{6B3323D0-B377-45A4-99CD-A39220DC496E}" srcOrd="11" destOrd="0" presId="urn:microsoft.com/office/officeart/2005/8/layout/list1"/>
    <dgm:cxn modelId="{9E7F54A0-2A01-4A66-AA35-05FB25D814CA}" type="presParOf" srcId="{012CEF5C-F3B6-4F3B-AE39-23CBDA64DF92}" destId="{DE72706C-FCE9-49C6-9112-D86A80761FAA}" srcOrd="12" destOrd="0" presId="urn:microsoft.com/office/officeart/2005/8/layout/list1"/>
    <dgm:cxn modelId="{A9749024-4C52-4248-BF0D-A5EF76DA965D}" type="presParOf" srcId="{DE72706C-FCE9-49C6-9112-D86A80761FAA}" destId="{7DBD341F-A0BC-4F5B-AC48-819B7DCCF66B}" srcOrd="0" destOrd="0" presId="urn:microsoft.com/office/officeart/2005/8/layout/list1"/>
    <dgm:cxn modelId="{69F37313-1AC7-4BBF-B74B-4976DF06DC19}" type="presParOf" srcId="{DE72706C-FCE9-49C6-9112-D86A80761FAA}" destId="{0A192CD4-8B96-4CD4-BDF6-5D4BC3482E72}" srcOrd="1" destOrd="0" presId="urn:microsoft.com/office/officeart/2005/8/layout/list1"/>
    <dgm:cxn modelId="{430DF640-15FC-4B6F-A400-538930E4948B}" type="presParOf" srcId="{012CEF5C-F3B6-4F3B-AE39-23CBDA64DF92}" destId="{D5FDC1AE-0ABA-4B72-A434-78CBDDCDF992}" srcOrd="13" destOrd="0" presId="urn:microsoft.com/office/officeart/2005/8/layout/list1"/>
    <dgm:cxn modelId="{C6D0BA4C-ECA1-469F-BC49-4BAAB620983D}" type="presParOf" srcId="{012CEF5C-F3B6-4F3B-AE39-23CBDA64DF92}" destId="{58B7D016-E1AF-41C8-8522-BE757577956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9B5A7-D5D1-4857-BFCC-ABA7A8A1605C}" type="doc">
      <dgm:prSet loTypeId="urn:microsoft.com/office/officeart/2005/8/layout/list1" loCatId="list" qsTypeId="urn:microsoft.com/office/officeart/2005/8/quickstyle/3d2" qsCatId="3D" csTypeId="urn:microsoft.com/office/officeart/2005/8/colors/accent2_1" csCatId="accent2" phldr="1"/>
      <dgm:spPr/>
      <dgm:t>
        <a:bodyPr/>
        <a:lstStyle/>
        <a:p>
          <a:endParaRPr lang="en-GB"/>
        </a:p>
      </dgm:t>
    </dgm:pt>
    <dgm:pt modelId="{A8AD6F46-3F4F-40E0-94D4-8E882EF57BCE}">
      <dgm:prSet phldrT="[Text]" custT="1"/>
      <dgm:spPr/>
      <dgm:t>
        <a:bodyPr/>
        <a:lstStyle/>
        <a:p>
          <a:r>
            <a:rPr lang="fr-FR" sz="3200" noProof="0" dirty="0" smtClean="0"/>
            <a:t>Contexte</a:t>
          </a:r>
          <a:endParaRPr lang="fr-FR" sz="3200" noProof="0" dirty="0"/>
        </a:p>
      </dgm:t>
    </dgm:pt>
    <dgm:pt modelId="{FB361308-44C5-4DA7-95B8-689C8D2D63C0}" type="parTrans" cxnId="{04662BE2-2A00-49BD-94E3-D365589F8E22}">
      <dgm:prSet/>
      <dgm:spPr/>
      <dgm:t>
        <a:bodyPr/>
        <a:lstStyle/>
        <a:p>
          <a:endParaRPr lang="en-GB" sz="2000"/>
        </a:p>
      </dgm:t>
    </dgm:pt>
    <dgm:pt modelId="{FE0E149C-50ED-4104-9AD8-91E584C8ED46}" type="sibTrans" cxnId="{04662BE2-2A00-49BD-94E3-D365589F8E22}">
      <dgm:prSet/>
      <dgm:spPr/>
      <dgm:t>
        <a:bodyPr/>
        <a:lstStyle/>
        <a:p>
          <a:endParaRPr lang="en-GB" sz="2000"/>
        </a:p>
      </dgm:t>
    </dgm:pt>
    <dgm:pt modelId="{AA95F0DF-15A8-4092-B157-437D9C7BA102}">
      <dgm:prSet custT="1"/>
      <dgm:spPr/>
      <dgm:t>
        <a:bodyPr/>
        <a:lstStyle/>
        <a:p>
          <a:r>
            <a:rPr lang="fr-FR" sz="3200" noProof="0" dirty="0" smtClean="0"/>
            <a:t>Expériences historiques</a:t>
          </a:r>
          <a:endParaRPr lang="fr-FR" sz="3200" noProof="0" dirty="0"/>
        </a:p>
      </dgm:t>
    </dgm:pt>
    <dgm:pt modelId="{FFFFBF81-06FA-4EA5-A2E7-D826912609EF}" type="parTrans" cxnId="{456B7AB6-6E10-4A19-ACAB-1A85C11364DC}">
      <dgm:prSet/>
      <dgm:spPr/>
      <dgm:t>
        <a:bodyPr/>
        <a:lstStyle/>
        <a:p>
          <a:endParaRPr lang="en-US"/>
        </a:p>
      </dgm:t>
    </dgm:pt>
    <dgm:pt modelId="{D9DF33FF-D658-46A2-B8D5-8076F6BD7BEF}" type="sibTrans" cxnId="{456B7AB6-6E10-4A19-ACAB-1A85C11364DC}">
      <dgm:prSet/>
      <dgm:spPr/>
      <dgm:t>
        <a:bodyPr/>
        <a:lstStyle/>
        <a:p>
          <a:endParaRPr lang="en-US"/>
        </a:p>
      </dgm:t>
    </dgm:pt>
    <dgm:pt modelId="{44BD9AC6-F210-40E3-A45A-87092EA4F464}">
      <dgm:prSet custT="1"/>
      <dgm:spPr/>
      <dgm:t>
        <a:bodyPr/>
        <a:lstStyle/>
        <a:p>
          <a:r>
            <a:rPr lang="fr-FR" sz="3200" noProof="0" dirty="0" smtClean="0"/>
            <a:t>Outils</a:t>
          </a:r>
          <a:endParaRPr lang="fr-FR" sz="3200" noProof="0" dirty="0"/>
        </a:p>
      </dgm:t>
    </dgm:pt>
    <dgm:pt modelId="{C6F150A8-2632-4769-99CB-84F450CD3250}" type="parTrans" cxnId="{BA250792-B564-4080-A106-A3EEFA96F2E2}">
      <dgm:prSet/>
      <dgm:spPr/>
      <dgm:t>
        <a:bodyPr/>
        <a:lstStyle/>
        <a:p>
          <a:endParaRPr lang="en-US"/>
        </a:p>
      </dgm:t>
    </dgm:pt>
    <dgm:pt modelId="{98F48CBD-95FD-46A4-8F6C-147CDC51F519}" type="sibTrans" cxnId="{BA250792-B564-4080-A106-A3EEFA96F2E2}">
      <dgm:prSet/>
      <dgm:spPr/>
      <dgm:t>
        <a:bodyPr/>
        <a:lstStyle/>
        <a:p>
          <a:endParaRPr lang="en-US"/>
        </a:p>
      </dgm:t>
    </dgm:pt>
    <dgm:pt modelId="{BCADFBF0-551D-4AAD-97CD-9493C2EDD25F}">
      <dgm:prSet custT="1"/>
      <dgm:spPr/>
      <dgm:t>
        <a:bodyPr/>
        <a:lstStyle/>
        <a:p>
          <a:r>
            <a:rPr lang="en-US" sz="3200" dirty="0" smtClean="0"/>
            <a:t>Engagements pour </a:t>
          </a:r>
          <a:r>
            <a:rPr lang="fr-FR" sz="3200" noProof="0" dirty="0" smtClean="0"/>
            <a:t>l’action</a:t>
          </a:r>
          <a:endParaRPr lang="fr-FR" sz="3200" noProof="0" dirty="0"/>
        </a:p>
      </dgm:t>
    </dgm:pt>
    <dgm:pt modelId="{A3FD1307-C3FA-4DBE-90B6-C4C1E2517AF1}" type="parTrans" cxnId="{38998D87-88A1-4FBF-814B-04F5C923271A}">
      <dgm:prSet/>
      <dgm:spPr/>
      <dgm:t>
        <a:bodyPr/>
        <a:lstStyle/>
        <a:p>
          <a:endParaRPr lang="en-US"/>
        </a:p>
      </dgm:t>
    </dgm:pt>
    <dgm:pt modelId="{0C545334-AA76-40F9-BD21-332DE4FE6049}" type="sibTrans" cxnId="{38998D87-88A1-4FBF-814B-04F5C923271A}">
      <dgm:prSet/>
      <dgm:spPr/>
      <dgm:t>
        <a:bodyPr/>
        <a:lstStyle/>
        <a:p>
          <a:endParaRPr lang="en-US"/>
        </a:p>
      </dgm:t>
    </dgm:pt>
    <dgm:pt modelId="{012CEF5C-F3B6-4F3B-AE39-23CBDA64DF92}" type="pres">
      <dgm:prSet presAssocID="{D459B5A7-D5D1-4857-BFCC-ABA7A8A1605C}" presName="linear" presStyleCnt="0">
        <dgm:presLayoutVars>
          <dgm:dir/>
          <dgm:animLvl val="lvl"/>
          <dgm:resizeHandles val="exact"/>
        </dgm:presLayoutVars>
      </dgm:prSet>
      <dgm:spPr/>
      <dgm:t>
        <a:bodyPr/>
        <a:lstStyle/>
        <a:p>
          <a:endParaRPr lang="en-GB"/>
        </a:p>
      </dgm:t>
    </dgm:pt>
    <dgm:pt modelId="{B895A4E3-3D0D-4E7E-8068-520DA49ACA0C}" type="pres">
      <dgm:prSet presAssocID="{A8AD6F46-3F4F-40E0-94D4-8E882EF57BCE}" presName="parentLin" presStyleCnt="0"/>
      <dgm:spPr/>
    </dgm:pt>
    <dgm:pt modelId="{62E24F33-181A-4E56-83EF-873CD47B8C4E}" type="pres">
      <dgm:prSet presAssocID="{A8AD6F46-3F4F-40E0-94D4-8E882EF57BCE}" presName="parentLeftMargin" presStyleLbl="node1" presStyleIdx="0" presStyleCnt="4"/>
      <dgm:spPr/>
      <dgm:t>
        <a:bodyPr/>
        <a:lstStyle/>
        <a:p>
          <a:endParaRPr lang="en-GB"/>
        </a:p>
      </dgm:t>
    </dgm:pt>
    <dgm:pt modelId="{58B974CA-BFEC-4F7B-BCAE-896C3D2EA7B9}" type="pres">
      <dgm:prSet presAssocID="{A8AD6F46-3F4F-40E0-94D4-8E882EF57BCE}" presName="parentText" presStyleLbl="node1" presStyleIdx="0" presStyleCnt="4" custScaleX="121429">
        <dgm:presLayoutVars>
          <dgm:chMax val="0"/>
          <dgm:bulletEnabled val="1"/>
        </dgm:presLayoutVars>
      </dgm:prSet>
      <dgm:spPr/>
      <dgm:t>
        <a:bodyPr/>
        <a:lstStyle/>
        <a:p>
          <a:endParaRPr lang="en-GB"/>
        </a:p>
      </dgm:t>
    </dgm:pt>
    <dgm:pt modelId="{7188D5C8-3442-43BA-8B0E-D54F977BC0AB}" type="pres">
      <dgm:prSet presAssocID="{A8AD6F46-3F4F-40E0-94D4-8E882EF57BCE}" presName="negativeSpace" presStyleCnt="0"/>
      <dgm:spPr/>
    </dgm:pt>
    <dgm:pt modelId="{FAC8212B-1716-4570-9FF1-9D8A527E6E15}" type="pres">
      <dgm:prSet presAssocID="{A8AD6F46-3F4F-40E0-94D4-8E882EF57BCE}" presName="childText" presStyleLbl="conFgAcc1" presStyleIdx="0" presStyleCnt="4">
        <dgm:presLayoutVars>
          <dgm:bulletEnabled val="1"/>
        </dgm:presLayoutVars>
      </dgm:prSet>
      <dgm:spPr>
        <a:solidFill>
          <a:schemeClr val="tx2">
            <a:lumMod val="20000"/>
            <a:lumOff val="80000"/>
            <a:alpha val="90000"/>
          </a:schemeClr>
        </a:solidFill>
      </dgm:spPr>
      <dgm:t>
        <a:bodyPr/>
        <a:lstStyle/>
        <a:p>
          <a:endParaRPr lang="en-ZA"/>
        </a:p>
      </dgm:t>
    </dgm:pt>
    <dgm:pt modelId="{EA21418A-46D4-4349-AC9E-2A3C46D2F989}" type="pres">
      <dgm:prSet presAssocID="{FE0E149C-50ED-4104-9AD8-91E584C8ED46}" presName="spaceBetweenRectangles" presStyleCnt="0"/>
      <dgm:spPr/>
    </dgm:pt>
    <dgm:pt modelId="{DA743F71-BC07-4228-9202-9A692130E87F}" type="pres">
      <dgm:prSet presAssocID="{AA95F0DF-15A8-4092-B157-437D9C7BA102}" presName="parentLin" presStyleCnt="0"/>
      <dgm:spPr/>
    </dgm:pt>
    <dgm:pt modelId="{BDE7ED13-E2CD-4821-AA7D-60CFA38AC54E}" type="pres">
      <dgm:prSet presAssocID="{AA95F0DF-15A8-4092-B157-437D9C7BA102}" presName="parentLeftMargin" presStyleLbl="node1" presStyleIdx="0" presStyleCnt="4"/>
      <dgm:spPr/>
      <dgm:t>
        <a:bodyPr/>
        <a:lstStyle/>
        <a:p>
          <a:endParaRPr lang="en-US"/>
        </a:p>
      </dgm:t>
    </dgm:pt>
    <dgm:pt modelId="{017EB3AF-3699-45B8-A613-E6D0E40A9FEC}" type="pres">
      <dgm:prSet presAssocID="{AA95F0DF-15A8-4092-B157-437D9C7BA102}" presName="parentText" presStyleLbl="node1" presStyleIdx="1" presStyleCnt="4" custScaleY="170400" custLinFactNeighborX="-21801" custLinFactNeighborY="-4108">
        <dgm:presLayoutVars>
          <dgm:chMax val="0"/>
          <dgm:bulletEnabled val="1"/>
        </dgm:presLayoutVars>
      </dgm:prSet>
      <dgm:spPr/>
      <dgm:t>
        <a:bodyPr/>
        <a:lstStyle/>
        <a:p>
          <a:endParaRPr lang="en-US"/>
        </a:p>
      </dgm:t>
    </dgm:pt>
    <dgm:pt modelId="{B9687E85-4C89-4F0F-AB97-E5520564C83B}" type="pres">
      <dgm:prSet presAssocID="{AA95F0DF-15A8-4092-B157-437D9C7BA102}" presName="negativeSpace" presStyleCnt="0"/>
      <dgm:spPr/>
    </dgm:pt>
    <dgm:pt modelId="{5E001CA0-5A38-4F61-B4F1-10C024A3DB36}" type="pres">
      <dgm:prSet presAssocID="{AA95F0DF-15A8-4092-B157-437D9C7BA102}" presName="childText" presStyleLbl="conFgAcc1" presStyleIdx="1" presStyleCnt="4" custLinFactNeighborX="718" custLinFactNeighborY="-24552">
        <dgm:presLayoutVars>
          <dgm:bulletEnabled val="1"/>
        </dgm:presLayoutVars>
      </dgm:prSet>
      <dgm:spPr/>
    </dgm:pt>
    <dgm:pt modelId="{20483407-F1AA-42A5-8238-2D3556B65C73}" type="pres">
      <dgm:prSet presAssocID="{D9DF33FF-D658-46A2-B8D5-8076F6BD7BEF}" presName="spaceBetweenRectangles" presStyleCnt="0"/>
      <dgm:spPr/>
    </dgm:pt>
    <dgm:pt modelId="{C76D4595-33FC-4529-8871-25D26BD8C67F}" type="pres">
      <dgm:prSet presAssocID="{44BD9AC6-F210-40E3-A45A-87092EA4F464}" presName="parentLin" presStyleCnt="0"/>
      <dgm:spPr/>
    </dgm:pt>
    <dgm:pt modelId="{0BC0A952-FE67-452E-A936-6003B03D7489}" type="pres">
      <dgm:prSet presAssocID="{44BD9AC6-F210-40E3-A45A-87092EA4F464}" presName="parentLeftMargin" presStyleLbl="node1" presStyleIdx="1" presStyleCnt="4"/>
      <dgm:spPr/>
      <dgm:t>
        <a:bodyPr/>
        <a:lstStyle/>
        <a:p>
          <a:endParaRPr lang="en-US"/>
        </a:p>
      </dgm:t>
    </dgm:pt>
    <dgm:pt modelId="{7C94246F-829E-44F2-A9CF-2ADDABFB428F}" type="pres">
      <dgm:prSet presAssocID="{44BD9AC6-F210-40E3-A45A-87092EA4F464}" presName="parentText" presStyleLbl="node1" presStyleIdx="2" presStyleCnt="4" custLinFactNeighborX="12241" custLinFactNeighborY="5840">
        <dgm:presLayoutVars>
          <dgm:chMax val="0"/>
          <dgm:bulletEnabled val="1"/>
        </dgm:presLayoutVars>
      </dgm:prSet>
      <dgm:spPr/>
      <dgm:t>
        <a:bodyPr/>
        <a:lstStyle/>
        <a:p>
          <a:endParaRPr lang="en-US"/>
        </a:p>
      </dgm:t>
    </dgm:pt>
    <dgm:pt modelId="{2E344B98-279D-4329-95D1-D2ACA30B8EF7}" type="pres">
      <dgm:prSet presAssocID="{44BD9AC6-F210-40E3-A45A-87092EA4F464}" presName="negativeSpace" presStyleCnt="0"/>
      <dgm:spPr/>
    </dgm:pt>
    <dgm:pt modelId="{5806E50A-B203-4965-AEA9-DE41D304E08D}" type="pres">
      <dgm:prSet presAssocID="{44BD9AC6-F210-40E3-A45A-87092EA4F464}" presName="childText" presStyleLbl="conFgAcc1" presStyleIdx="2" presStyleCnt="4">
        <dgm:presLayoutVars>
          <dgm:bulletEnabled val="1"/>
        </dgm:presLayoutVars>
      </dgm:prSet>
      <dgm:spPr/>
    </dgm:pt>
    <dgm:pt modelId="{6B3323D0-B377-45A4-99CD-A39220DC496E}" type="pres">
      <dgm:prSet presAssocID="{98F48CBD-95FD-46A4-8F6C-147CDC51F519}" presName="spaceBetweenRectangles" presStyleCnt="0"/>
      <dgm:spPr/>
    </dgm:pt>
    <dgm:pt modelId="{DE72706C-FCE9-49C6-9112-D86A80761FAA}" type="pres">
      <dgm:prSet presAssocID="{BCADFBF0-551D-4AAD-97CD-9493C2EDD25F}" presName="parentLin" presStyleCnt="0"/>
      <dgm:spPr/>
    </dgm:pt>
    <dgm:pt modelId="{7DBD341F-A0BC-4F5B-AC48-819B7DCCF66B}" type="pres">
      <dgm:prSet presAssocID="{BCADFBF0-551D-4AAD-97CD-9493C2EDD25F}" presName="parentLeftMargin" presStyleLbl="node1" presStyleIdx="2" presStyleCnt="4"/>
      <dgm:spPr/>
      <dgm:t>
        <a:bodyPr/>
        <a:lstStyle/>
        <a:p>
          <a:endParaRPr lang="en-US"/>
        </a:p>
      </dgm:t>
    </dgm:pt>
    <dgm:pt modelId="{0A192CD4-8B96-4CD4-BDF6-5D4BC3482E72}" type="pres">
      <dgm:prSet presAssocID="{BCADFBF0-551D-4AAD-97CD-9493C2EDD25F}" presName="parentText" presStyleLbl="node1" presStyleIdx="3" presStyleCnt="4">
        <dgm:presLayoutVars>
          <dgm:chMax val="0"/>
          <dgm:bulletEnabled val="1"/>
        </dgm:presLayoutVars>
      </dgm:prSet>
      <dgm:spPr/>
      <dgm:t>
        <a:bodyPr/>
        <a:lstStyle/>
        <a:p>
          <a:endParaRPr lang="en-US"/>
        </a:p>
      </dgm:t>
    </dgm:pt>
    <dgm:pt modelId="{D5FDC1AE-0ABA-4B72-A434-78CBDDCDF992}" type="pres">
      <dgm:prSet presAssocID="{BCADFBF0-551D-4AAD-97CD-9493C2EDD25F}" presName="negativeSpace" presStyleCnt="0"/>
      <dgm:spPr/>
    </dgm:pt>
    <dgm:pt modelId="{58B7D016-E1AF-41C8-8522-BE7575779561}" type="pres">
      <dgm:prSet presAssocID="{BCADFBF0-551D-4AAD-97CD-9493C2EDD25F}" presName="childText" presStyleLbl="conFgAcc1" presStyleIdx="3" presStyleCnt="4">
        <dgm:presLayoutVars>
          <dgm:bulletEnabled val="1"/>
        </dgm:presLayoutVars>
      </dgm:prSet>
      <dgm:spPr/>
    </dgm:pt>
  </dgm:ptLst>
  <dgm:cxnLst>
    <dgm:cxn modelId="{04662BE2-2A00-49BD-94E3-D365589F8E22}" srcId="{D459B5A7-D5D1-4857-BFCC-ABA7A8A1605C}" destId="{A8AD6F46-3F4F-40E0-94D4-8E882EF57BCE}" srcOrd="0" destOrd="0" parTransId="{FB361308-44C5-4DA7-95B8-689C8D2D63C0}" sibTransId="{FE0E149C-50ED-4104-9AD8-91E584C8ED46}"/>
    <dgm:cxn modelId="{8A168783-DDBD-874A-8F04-4D98EDF0760F}" type="presOf" srcId="{44BD9AC6-F210-40E3-A45A-87092EA4F464}" destId="{0BC0A952-FE67-452E-A936-6003B03D7489}" srcOrd="0" destOrd="0" presId="urn:microsoft.com/office/officeart/2005/8/layout/list1"/>
    <dgm:cxn modelId="{2F609858-C419-2D41-8654-A2100C99BF2B}" type="presOf" srcId="{AA95F0DF-15A8-4092-B157-437D9C7BA102}" destId="{017EB3AF-3699-45B8-A613-E6D0E40A9FEC}" srcOrd="1" destOrd="0" presId="urn:microsoft.com/office/officeart/2005/8/layout/list1"/>
    <dgm:cxn modelId="{381ECE6B-66CE-E94C-A31A-FFBC1E429CC4}" type="presOf" srcId="{BCADFBF0-551D-4AAD-97CD-9493C2EDD25F}" destId="{0A192CD4-8B96-4CD4-BDF6-5D4BC3482E72}" srcOrd="1" destOrd="0" presId="urn:microsoft.com/office/officeart/2005/8/layout/list1"/>
    <dgm:cxn modelId="{AD7899C0-EDD7-2948-9B65-417ACC8D1921}" type="presOf" srcId="{D459B5A7-D5D1-4857-BFCC-ABA7A8A1605C}" destId="{012CEF5C-F3B6-4F3B-AE39-23CBDA64DF92}" srcOrd="0" destOrd="0" presId="urn:microsoft.com/office/officeart/2005/8/layout/list1"/>
    <dgm:cxn modelId="{38998D87-88A1-4FBF-814B-04F5C923271A}" srcId="{D459B5A7-D5D1-4857-BFCC-ABA7A8A1605C}" destId="{BCADFBF0-551D-4AAD-97CD-9493C2EDD25F}" srcOrd="3" destOrd="0" parTransId="{A3FD1307-C3FA-4DBE-90B6-C4C1E2517AF1}" sibTransId="{0C545334-AA76-40F9-BD21-332DE4FE6049}"/>
    <dgm:cxn modelId="{213E8D95-0C8A-A64A-AD44-64086C0BB9BD}" type="presOf" srcId="{44BD9AC6-F210-40E3-A45A-87092EA4F464}" destId="{7C94246F-829E-44F2-A9CF-2ADDABFB428F}" srcOrd="1" destOrd="0" presId="urn:microsoft.com/office/officeart/2005/8/layout/list1"/>
    <dgm:cxn modelId="{7F7BDC55-9EBE-F542-8876-117EE550E244}" type="presOf" srcId="{A8AD6F46-3F4F-40E0-94D4-8E882EF57BCE}" destId="{58B974CA-BFEC-4F7B-BCAE-896C3D2EA7B9}" srcOrd="1" destOrd="0" presId="urn:microsoft.com/office/officeart/2005/8/layout/list1"/>
    <dgm:cxn modelId="{ED85AE94-481A-4A4C-991A-C381CF0BEF48}" type="presOf" srcId="{BCADFBF0-551D-4AAD-97CD-9493C2EDD25F}" destId="{7DBD341F-A0BC-4F5B-AC48-819B7DCCF66B}" srcOrd="0" destOrd="0" presId="urn:microsoft.com/office/officeart/2005/8/layout/list1"/>
    <dgm:cxn modelId="{456B7AB6-6E10-4A19-ACAB-1A85C11364DC}" srcId="{D459B5A7-D5D1-4857-BFCC-ABA7A8A1605C}" destId="{AA95F0DF-15A8-4092-B157-437D9C7BA102}" srcOrd="1" destOrd="0" parTransId="{FFFFBF81-06FA-4EA5-A2E7-D826912609EF}" sibTransId="{D9DF33FF-D658-46A2-B8D5-8076F6BD7BEF}"/>
    <dgm:cxn modelId="{FA7F2D97-892D-8641-9A68-03B00EB5A9C3}" type="presOf" srcId="{AA95F0DF-15A8-4092-B157-437D9C7BA102}" destId="{BDE7ED13-E2CD-4821-AA7D-60CFA38AC54E}" srcOrd="0" destOrd="0" presId="urn:microsoft.com/office/officeart/2005/8/layout/list1"/>
    <dgm:cxn modelId="{2FF59C01-9422-1A44-971D-6B2A0B7D20F1}" type="presOf" srcId="{A8AD6F46-3F4F-40E0-94D4-8E882EF57BCE}" destId="{62E24F33-181A-4E56-83EF-873CD47B8C4E}" srcOrd="0" destOrd="0" presId="urn:microsoft.com/office/officeart/2005/8/layout/list1"/>
    <dgm:cxn modelId="{BA250792-B564-4080-A106-A3EEFA96F2E2}" srcId="{D459B5A7-D5D1-4857-BFCC-ABA7A8A1605C}" destId="{44BD9AC6-F210-40E3-A45A-87092EA4F464}" srcOrd="2" destOrd="0" parTransId="{C6F150A8-2632-4769-99CB-84F450CD3250}" sibTransId="{98F48CBD-95FD-46A4-8F6C-147CDC51F519}"/>
    <dgm:cxn modelId="{52461153-1E39-F64A-A7D9-F8076A4DA149}" type="presParOf" srcId="{012CEF5C-F3B6-4F3B-AE39-23CBDA64DF92}" destId="{B895A4E3-3D0D-4E7E-8068-520DA49ACA0C}" srcOrd="0" destOrd="0" presId="urn:microsoft.com/office/officeart/2005/8/layout/list1"/>
    <dgm:cxn modelId="{3C01BC3F-BCD3-4F43-A500-C3636B487FE4}" type="presParOf" srcId="{B895A4E3-3D0D-4E7E-8068-520DA49ACA0C}" destId="{62E24F33-181A-4E56-83EF-873CD47B8C4E}" srcOrd="0" destOrd="0" presId="urn:microsoft.com/office/officeart/2005/8/layout/list1"/>
    <dgm:cxn modelId="{61C5441E-334B-314C-B4AD-4B74DD5B6B98}" type="presParOf" srcId="{B895A4E3-3D0D-4E7E-8068-520DA49ACA0C}" destId="{58B974CA-BFEC-4F7B-BCAE-896C3D2EA7B9}" srcOrd="1" destOrd="0" presId="urn:microsoft.com/office/officeart/2005/8/layout/list1"/>
    <dgm:cxn modelId="{1042607B-758F-6E40-A0FB-3A246F07B154}" type="presParOf" srcId="{012CEF5C-F3B6-4F3B-AE39-23CBDA64DF92}" destId="{7188D5C8-3442-43BA-8B0E-D54F977BC0AB}" srcOrd="1" destOrd="0" presId="urn:microsoft.com/office/officeart/2005/8/layout/list1"/>
    <dgm:cxn modelId="{948CB025-5B14-F048-9737-04BEBD7DC85A}" type="presParOf" srcId="{012CEF5C-F3B6-4F3B-AE39-23CBDA64DF92}" destId="{FAC8212B-1716-4570-9FF1-9D8A527E6E15}" srcOrd="2" destOrd="0" presId="urn:microsoft.com/office/officeart/2005/8/layout/list1"/>
    <dgm:cxn modelId="{BA12EE6F-05A8-A54B-9954-DA71E1B336F4}" type="presParOf" srcId="{012CEF5C-F3B6-4F3B-AE39-23CBDA64DF92}" destId="{EA21418A-46D4-4349-AC9E-2A3C46D2F989}" srcOrd="3" destOrd="0" presId="urn:microsoft.com/office/officeart/2005/8/layout/list1"/>
    <dgm:cxn modelId="{A316FBB2-F01A-594C-BAB9-5C9EE10E2717}" type="presParOf" srcId="{012CEF5C-F3B6-4F3B-AE39-23CBDA64DF92}" destId="{DA743F71-BC07-4228-9202-9A692130E87F}" srcOrd="4" destOrd="0" presId="urn:microsoft.com/office/officeart/2005/8/layout/list1"/>
    <dgm:cxn modelId="{B8A55E8B-A3A3-824B-BA6D-023D7D36B403}" type="presParOf" srcId="{DA743F71-BC07-4228-9202-9A692130E87F}" destId="{BDE7ED13-E2CD-4821-AA7D-60CFA38AC54E}" srcOrd="0" destOrd="0" presId="urn:microsoft.com/office/officeart/2005/8/layout/list1"/>
    <dgm:cxn modelId="{4C77E3BC-31E4-574C-AA21-FF8C23843A4B}" type="presParOf" srcId="{DA743F71-BC07-4228-9202-9A692130E87F}" destId="{017EB3AF-3699-45B8-A613-E6D0E40A9FEC}" srcOrd="1" destOrd="0" presId="urn:microsoft.com/office/officeart/2005/8/layout/list1"/>
    <dgm:cxn modelId="{0679C24B-979C-0A4D-A584-0D33A935708D}" type="presParOf" srcId="{012CEF5C-F3B6-4F3B-AE39-23CBDA64DF92}" destId="{B9687E85-4C89-4F0F-AB97-E5520564C83B}" srcOrd="5" destOrd="0" presId="urn:microsoft.com/office/officeart/2005/8/layout/list1"/>
    <dgm:cxn modelId="{826B1406-CEAE-FF4F-B1CD-CCC1F9E79A1A}" type="presParOf" srcId="{012CEF5C-F3B6-4F3B-AE39-23CBDA64DF92}" destId="{5E001CA0-5A38-4F61-B4F1-10C024A3DB36}" srcOrd="6" destOrd="0" presId="urn:microsoft.com/office/officeart/2005/8/layout/list1"/>
    <dgm:cxn modelId="{4629ECB7-6765-414F-B22A-7F60CAD42F57}" type="presParOf" srcId="{012CEF5C-F3B6-4F3B-AE39-23CBDA64DF92}" destId="{20483407-F1AA-42A5-8238-2D3556B65C73}" srcOrd="7" destOrd="0" presId="urn:microsoft.com/office/officeart/2005/8/layout/list1"/>
    <dgm:cxn modelId="{62DE0F84-063F-6742-9173-3434B33E33C5}" type="presParOf" srcId="{012CEF5C-F3B6-4F3B-AE39-23CBDA64DF92}" destId="{C76D4595-33FC-4529-8871-25D26BD8C67F}" srcOrd="8" destOrd="0" presId="urn:microsoft.com/office/officeart/2005/8/layout/list1"/>
    <dgm:cxn modelId="{F5E42395-1AB7-0B46-8F46-09B7C71CFC54}" type="presParOf" srcId="{C76D4595-33FC-4529-8871-25D26BD8C67F}" destId="{0BC0A952-FE67-452E-A936-6003B03D7489}" srcOrd="0" destOrd="0" presId="urn:microsoft.com/office/officeart/2005/8/layout/list1"/>
    <dgm:cxn modelId="{94A28D8A-339A-C341-9A4A-31D13415734B}" type="presParOf" srcId="{C76D4595-33FC-4529-8871-25D26BD8C67F}" destId="{7C94246F-829E-44F2-A9CF-2ADDABFB428F}" srcOrd="1" destOrd="0" presId="urn:microsoft.com/office/officeart/2005/8/layout/list1"/>
    <dgm:cxn modelId="{F3AC841A-E318-634F-A33C-3C73EF125366}" type="presParOf" srcId="{012CEF5C-F3B6-4F3B-AE39-23CBDA64DF92}" destId="{2E344B98-279D-4329-95D1-D2ACA30B8EF7}" srcOrd="9" destOrd="0" presId="urn:microsoft.com/office/officeart/2005/8/layout/list1"/>
    <dgm:cxn modelId="{AE829264-6437-CB43-9BE2-9DC2A8DDF181}" type="presParOf" srcId="{012CEF5C-F3B6-4F3B-AE39-23CBDA64DF92}" destId="{5806E50A-B203-4965-AEA9-DE41D304E08D}" srcOrd="10" destOrd="0" presId="urn:microsoft.com/office/officeart/2005/8/layout/list1"/>
    <dgm:cxn modelId="{8238B3FC-6A9C-9F4F-A5FA-5C6A53B76E72}" type="presParOf" srcId="{012CEF5C-F3B6-4F3B-AE39-23CBDA64DF92}" destId="{6B3323D0-B377-45A4-99CD-A39220DC496E}" srcOrd="11" destOrd="0" presId="urn:microsoft.com/office/officeart/2005/8/layout/list1"/>
    <dgm:cxn modelId="{316DB05B-F82F-AD49-9023-4425089AF48F}" type="presParOf" srcId="{012CEF5C-F3B6-4F3B-AE39-23CBDA64DF92}" destId="{DE72706C-FCE9-49C6-9112-D86A80761FAA}" srcOrd="12" destOrd="0" presId="urn:microsoft.com/office/officeart/2005/8/layout/list1"/>
    <dgm:cxn modelId="{7EAE4D7B-ACC2-3243-B127-8A9352F1212A}" type="presParOf" srcId="{DE72706C-FCE9-49C6-9112-D86A80761FAA}" destId="{7DBD341F-A0BC-4F5B-AC48-819B7DCCF66B}" srcOrd="0" destOrd="0" presId="urn:microsoft.com/office/officeart/2005/8/layout/list1"/>
    <dgm:cxn modelId="{CBBF64A5-78B6-D147-9A1C-A45FF24F78D8}" type="presParOf" srcId="{DE72706C-FCE9-49C6-9112-D86A80761FAA}" destId="{0A192CD4-8B96-4CD4-BDF6-5D4BC3482E72}" srcOrd="1" destOrd="0" presId="urn:microsoft.com/office/officeart/2005/8/layout/list1"/>
    <dgm:cxn modelId="{D8F3935D-5986-8D4B-9C91-6470E46873DD}" type="presParOf" srcId="{012CEF5C-F3B6-4F3B-AE39-23CBDA64DF92}" destId="{D5FDC1AE-0ABA-4B72-A434-78CBDDCDF992}" srcOrd="13" destOrd="0" presId="urn:microsoft.com/office/officeart/2005/8/layout/list1"/>
    <dgm:cxn modelId="{48C3277A-9EB7-1543-9DA2-56EA9E3EC986}" type="presParOf" srcId="{012CEF5C-F3B6-4F3B-AE39-23CBDA64DF92}" destId="{58B7D016-E1AF-41C8-8522-BE757577956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9F3BD7-4928-44F4-AA01-B67D8E7CC063}"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ZA"/>
        </a:p>
      </dgm:t>
    </dgm:pt>
    <dgm:pt modelId="{3CE89E8D-4B03-45BD-93C2-ACF90AB4A6CE}">
      <dgm:prSet phldrT="[Text]"/>
      <dgm:spPr/>
      <dgm:t>
        <a:bodyPr/>
        <a:lstStyle/>
        <a:p>
          <a:r>
            <a:rPr lang="fr-FR" noProof="0" dirty="0" smtClean="0"/>
            <a:t>Changement en perspective</a:t>
          </a:r>
          <a:endParaRPr lang="fr-FR" noProof="0" dirty="0"/>
        </a:p>
      </dgm:t>
    </dgm:pt>
    <dgm:pt modelId="{7F0E7643-6CD8-4D59-B4B7-21D688342DB9}" type="parTrans" cxnId="{90B065EA-0CD2-4C25-A2BF-C8B86990F84B}">
      <dgm:prSet/>
      <dgm:spPr/>
      <dgm:t>
        <a:bodyPr/>
        <a:lstStyle/>
        <a:p>
          <a:endParaRPr lang="en-ZA"/>
        </a:p>
      </dgm:t>
    </dgm:pt>
    <dgm:pt modelId="{E74AEE4B-F1FF-41E3-8A06-8C52F881C482}" type="sibTrans" cxnId="{90B065EA-0CD2-4C25-A2BF-C8B86990F84B}">
      <dgm:prSet/>
      <dgm:spPr/>
      <dgm:t>
        <a:bodyPr/>
        <a:lstStyle/>
        <a:p>
          <a:endParaRPr lang="en-ZA"/>
        </a:p>
      </dgm:t>
    </dgm:pt>
    <dgm:pt modelId="{1F4DB9ED-419D-43C5-AEBC-31D723E79CB9}">
      <dgm:prSet phldrT="[Text]"/>
      <dgm:spPr/>
      <dgm:t>
        <a:bodyPr/>
        <a:lstStyle/>
        <a:p>
          <a:r>
            <a:rPr lang="fr-FR" noProof="0" dirty="0" smtClean="0"/>
            <a:t>Carte mentale partagée des participants</a:t>
          </a:r>
          <a:endParaRPr lang="fr-FR" noProof="0" dirty="0"/>
        </a:p>
      </dgm:t>
    </dgm:pt>
    <dgm:pt modelId="{3506E8C7-F730-4462-932F-FF798830D478}" type="parTrans" cxnId="{63EE7AAC-D0C1-40CB-8726-765C2BFC9459}">
      <dgm:prSet/>
      <dgm:spPr/>
      <dgm:t>
        <a:bodyPr/>
        <a:lstStyle/>
        <a:p>
          <a:endParaRPr lang="en-ZA"/>
        </a:p>
      </dgm:t>
    </dgm:pt>
    <dgm:pt modelId="{911DB915-667E-4474-82A6-001DEFDFA24C}" type="sibTrans" cxnId="{63EE7AAC-D0C1-40CB-8726-765C2BFC9459}">
      <dgm:prSet/>
      <dgm:spPr/>
      <dgm:t>
        <a:bodyPr/>
        <a:lstStyle/>
        <a:p>
          <a:endParaRPr lang="en-ZA"/>
        </a:p>
      </dgm:t>
    </dgm:pt>
    <dgm:pt modelId="{C23A786F-2857-486C-BCF7-DABA8E92C7C3}">
      <dgm:prSet/>
      <dgm:spPr/>
      <dgm:t>
        <a:bodyPr/>
        <a:lstStyle/>
        <a:p>
          <a:r>
            <a:rPr lang="fr-FR" dirty="0" smtClean="0"/>
            <a:t>Tous les acteurs considèrent l'amélioration de la santé et le bien-être comme un objectif social global nécessitant une action commune</a:t>
          </a:r>
          <a:endParaRPr lang="en-ZA" dirty="0"/>
        </a:p>
      </dgm:t>
    </dgm:pt>
    <dgm:pt modelId="{A55CF919-C427-4F4C-9160-EAD2BFD93B62}" type="parTrans" cxnId="{43629216-4ADB-494A-A99B-6866F50CA988}">
      <dgm:prSet/>
      <dgm:spPr/>
      <dgm:t>
        <a:bodyPr/>
        <a:lstStyle/>
        <a:p>
          <a:endParaRPr lang="en-ZA"/>
        </a:p>
      </dgm:t>
    </dgm:pt>
    <dgm:pt modelId="{56C74438-43C1-4E54-AD95-A6460C799037}" type="sibTrans" cxnId="{43629216-4ADB-494A-A99B-6866F50CA988}">
      <dgm:prSet/>
      <dgm:spPr/>
      <dgm:t>
        <a:bodyPr/>
        <a:lstStyle/>
        <a:p>
          <a:endParaRPr lang="en-ZA"/>
        </a:p>
      </dgm:t>
    </dgm:pt>
    <dgm:pt modelId="{51CBED4E-839D-4143-972D-4EFEC2D67810}">
      <dgm:prSet/>
      <dgm:spPr/>
      <dgm:t>
        <a:bodyPr/>
        <a:lstStyle/>
        <a:p>
          <a:r>
            <a:rPr lang="fr-FR" dirty="0" smtClean="0"/>
            <a:t>Créer une carte mentale des participants par rapport à la </a:t>
          </a:r>
          <a:r>
            <a:rPr lang="fr-FR" dirty="0" err="1" smtClean="0"/>
            <a:t>SdTP</a:t>
          </a:r>
          <a:r>
            <a:rPr lang="fr-FR" dirty="0" smtClean="0"/>
            <a:t> et les équiper pour être des champions de la politique/des entrepreneurs pour la </a:t>
          </a:r>
          <a:r>
            <a:rPr lang="fr-FR" dirty="0" err="1" smtClean="0"/>
            <a:t>SdTP</a:t>
          </a:r>
          <a:endParaRPr lang="en-ZA" dirty="0"/>
        </a:p>
      </dgm:t>
    </dgm:pt>
    <dgm:pt modelId="{8726C2F9-17C6-4DE6-B1A1-6409840929A8}" type="parTrans" cxnId="{D023F382-6E7F-4C61-86B2-8C7EC8C4406C}">
      <dgm:prSet/>
      <dgm:spPr/>
      <dgm:t>
        <a:bodyPr/>
        <a:lstStyle/>
        <a:p>
          <a:endParaRPr lang="en-ZA"/>
        </a:p>
      </dgm:t>
    </dgm:pt>
    <dgm:pt modelId="{97661BB2-0DE8-4FEA-96AE-D4190525BA0C}" type="sibTrans" cxnId="{D023F382-6E7F-4C61-86B2-8C7EC8C4406C}">
      <dgm:prSet/>
      <dgm:spPr/>
      <dgm:t>
        <a:bodyPr/>
        <a:lstStyle/>
        <a:p>
          <a:endParaRPr lang="en-ZA"/>
        </a:p>
      </dgm:t>
    </dgm:pt>
    <dgm:pt modelId="{EFD8EE77-6993-4BFA-B8A3-378F5F6D53BC}" type="pres">
      <dgm:prSet presAssocID="{3F9F3BD7-4928-44F4-AA01-B67D8E7CC063}" presName="linear" presStyleCnt="0">
        <dgm:presLayoutVars>
          <dgm:dir/>
          <dgm:animLvl val="lvl"/>
          <dgm:resizeHandles val="exact"/>
        </dgm:presLayoutVars>
      </dgm:prSet>
      <dgm:spPr/>
      <dgm:t>
        <a:bodyPr/>
        <a:lstStyle/>
        <a:p>
          <a:endParaRPr lang="en-US"/>
        </a:p>
      </dgm:t>
    </dgm:pt>
    <dgm:pt modelId="{FB3EDC01-CD7D-49FC-B70D-EC8A8A354ECD}" type="pres">
      <dgm:prSet presAssocID="{3CE89E8D-4B03-45BD-93C2-ACF90AB4A6CE}" presName="parentLin" presStyleCnt="0"/>
      <dgm:spPr/>
    </dgm:pt>
    <dgm:pt modelId="{D935DD70-B598-42E3-B189-4559B4C45167}" type="pres">
      <dgm:prSet presAssocID="{3CE89E8D-4B03-45BD-93C2-ACF90AB4A6CE}" presName="parentLeftMargin" presStyleLbl="node1" presStyleIdx="0" presStyleCnt="2"/>
      <dgm:spPr/>
      <dgm:t>
        <a:bodyPr/>
        <a:lstStyle/>
        <a:p>
          <a:endParaRPr lang="en-US"/>
        </a:p>
      </dgm:t>
    </dgm:pt>
    <dgm:pt modelId="{9FCBC081-BC01-41C0-8147-9965DE1B047D}" type="pres">
      <dgm:prSet presAssocID="{3CE89E8D-4B03-45BD-93C2-ACF90AB4A6CE}" presName="parentText" presStyleLbl="node1" presStyleIdx="0" presStyleCnt="2">
        <dgm:presLayoutVars>
          <dgm:chMax val="0"/>
          <dgm:bulletEnabled val="1"/>
        </dgm:presLayoutVars>
      </dgm:prSet>
      <dgm:spPr/>
      <dgm:t>
        <a:bodyPr/>
        <a:lstStyle/>
        <a:p>
          <a:endParaRPr lang="en-US"/>
        </a:p>
      </dgm:t>
    </dgm:pt>
    <dgm:pt modelId="{A269E7DC-CF42-41F2-92A2-08FE0F51F39A}" type="pres">
      <dgm:prSet presAssocID="{3CE89E8D-4B03-45BD-93C2-ACF90AB4A6CE}" presName="negativeSpace" presStyleCnt="0"/>
      <dgm:spPr/>
    </dgm:pt>
    <dgm:pt modelId="{FC17AF0C-98CD-4885-A080-A44F1FFCD82D}" type="pres">
      <dgm:prSet presAssocID="{3CE89E8D-4B03-45BD-93C2-ACF90AB4A6CE}" presName="childText" presStyleLbl="conFgAcc1" presStyleIdx="0" presStyleCnt="2">
        <dgm:presLayoutVars>
          <dgm:bulletEnabled val="1"/>
        </dgm:presLayoutVars>
      </dgm:prSet>
      <dgm:spPr/>
      <dgm:t>
        <a:bodyPr/>
        <a:lstStyle/>
        <a:p>
          <a:endParaRPr lang="en-US"/>
        </a:p>
      </dgm:t>
    </dgm:pt>
    <dgm:pt modelId="{FAF5BD11-E74A-401C-A7F2-DB50D024361C}" type="pres">
      <dgm:prSet presAssocID="{E74AEE4B-F1FF-41E3-8A06-8C52F881C482}" presName="spaceBetweenRectangles" presStyleCnt="0"/>
      <dgm:spPr/>
    </dgm:pt>
    <dgm:pt modelId="{AEE7A5E2-D81C-40D8-A318-4322AEEB24C0}" type="pres">
      <dgm:prSet presAssocID="{1F4DB9ED-419D-43C5-AEBC-31D723E79CB9}" presName="parentLin" presStyleCnt="0"/>
      <dgm:spPr/>
    </dgm:pt>
    <dgm:pt modelId="{892ED36A-1484-4F51-97BF-F338AE4399F2}" type="pres">
      <dgm:prSet presAssocID="{1F4DB9ED-419D-43C5-AEBC-31D723E79CB9}" presName="parentLeftMargin" presStyleLbl="node1" presStyleIdx="0" presStyleCnt="2"/>
      <dgm:spPr/>
      <dgm:t>
        <a:bodyPr/>
        <a:lstStyle/>
        <a:p>
          <a:endParaRPr lang="en-US"/>
        </a:p>
      </dgm:t>
    </dgm:pt>
    <dgm:pt modelId="{77DCE3FF-A41E-47F3-A942-EE9A447A5C57}" type="pres">
      <dgm:prSet presAssocID="{1F4DB9ED-419D-43C5-AEBC-31D723E79CB9}" presName="parentText" presStyleLbl="node1" presStyleIdx="1" presStyleCnt="2">
        <dgm:presLayoutVars>
          <dgm:chMax val="0"/>
          <dgm:bulletEnabled val="1"/>
        </dgm:presLayoutVars>
      </dgm:prSet>
      <dgm:spPr/>
      <dgm:t>
        <a:bodyPr/>
        <a:lstStyle/>
        <a:p>
          <a:endParaRPr lang="en-US"/>
        </a:p>
      </dgm:t>
    </dgm:pt>
    <dgm:pt modelId="{1619406F-65F0-41EB-9DEE-566A400F27BA}" type="pres">
      <dgm:prSet presAssocID="{1F4DB9ED-419D-43C5-AEBC-31D723E79CB9}" presName="negativeSpace" presStyleCnt="0"/>
      <dgm:spPr/>
    </dgm:pt>
    <dgm:pt modelId="{DED78B44-2B7B-48F4-A6BE-5DF00E82F42A}" type="pres">
      <dgm:prSet presAssocID="{1F4DB9ED-419D-43C5-AEBC-31D723E79CB9}" presName="childText" presStyleLbl="conFgAcc1" presStyleIdx="1" presStyleCnt="2">
        <dgm:presLayoutVars>
          <dgm:bulletEnabled val="1"/>
        </dgm:presLayoutVars>
      </dgm:prSet>
      <dgm:spPr/>
      <dgm:t>
        <a:bodyPr/>
        <a:lstStyle/>
        <a:p>
          <a:endParaRPr lang="en-ZA"/>
        </a:p>
      </dgm:t>
    </dgm:pt>
  </dgm:ptLst>
  <dgm:cxnLst>
    <dgm:cxn modelId="{63EE7AAC-D0C1-40CB-8726-765C2BFC9459}" srcId="{3F9F3BD7-4928-44F4-AA01-B67D8E7CC063}" destId="{1F4DB9ED-419D-43C5-AEBC-31D723E79CB9}" srcOrd="1" destOrd="0" parTransId="{3506E8C7-F730-4462-932F-FF798830D478}" sibTransId="{911DB915-667E-4474-82A6-001DEFDFA24C}"/>
    <dgm:cxn modelId="{D023F382-6E7F-4C61-86B2-8C7EC8C4406C}" srcId="{1F4DB9ED-419D-43C5-AEBC-31D723E79CB9}" destId="{51CBED4E-839D-4143-972D-4EFEC2D67810}" srcOrd="0" destOrd="0" parTransId="{8726C2F9-17C6-4DE6-B1A1-6409840929A8}" sibTransId="{97661BB2-0DE8-4FEA-96AE-D4190525BA0C}"/>
    <dgm:cxn modelId="{3C4C90B0-C7C9-4563-89E6-65E59F2EDC34}" type="presOf" srcId="{3CE89E8D-4B03-45BD-93C2-ACF90AB4A6CE}" destId="{9FCBC081-BC01-41C0-8147-9965DE1B047D}" srcOrd="1" destOrd="0" presId="urn:microsoft.com/office/officeart/2005/8/layout/list1"/>
    <dgm:cxn modelId="{90B065EA-0CD2-4C25-A2BF-C8B86990F84B}" srcId="{3F9F3BD7-4928-44F4-AA01-B67D8E7CC063}" destId="{3CE89E8D-4B03-45BD-93C2-ACF90AB4A6CE}" srcOrd="0" destOrd="0" parTransId="{7F0E7643-6CD8-4D59-B4B7-21D688342DB9}" sibTransId="{E74AEE4B-F1FF-41E3-8A06-8C52F881C482}"/>
    <dgm:cxn modelId="{43629216-4ADB-494A-A99B-6866F50CA988}" srcId="{3CE89E8D-4B03-45BD-93C2-ACF90AB4A6CE}" destId="{C23A786F-2857-486C-BCF7-DABA8E92C7C3}" srcOrd="0" destOrd="0" parTransId="{A55CF919-C427-4F4C-9160-EAD2BFD93B62}" sibTransId="{56C74438-43C1-4E54-AD95-A6460C799037}"/>
    <dgm:cxn modelId="{6ED2D68D-50DE-4916-BD0B-A8E5EC0A7AD1}" type="presOf" srcId="{1F4DB9ED-419D-43C5-AEBC-31D723E79CB9}" destId="{77DCE3FF-A41E-47F3-A942-EE9A447A5C57}" srcOrd="1" destOrd="0" presId="urn:microsoft.com/office/officeart/2005/8/layout/list1"/>
    <dgm:cxn modelId="{D8417908-7782-40D6-B8FF-1F8046118F28}" type="presOf" srcId="{3F9F3BD7-4928-44F4-AA01-B67D8E7CC063}" destId="{EFD8EE77-6993-4BFA-B8A3-378F5F6D53BC}" srcOrd="0" destOrd="0" presId="urn:microsoft.com/office/officeart/2005/8/layout/list1"/>
    <dgm:cxn modelId="{44B01EDC-C362-42E2-9975-4D2883FB3EB1}" type="presOf" srcId="{C23A786F-2857-486C-BCF7-DABA8E92C7C3}" destId="{FC17AF0C-98CD-4885-A080-A44F1FFCD82D}" srcOrd="0" destOrd="0" presId="urn:microsoft.com/office/officeart/2005/8/layout/list1"/>
    <dgm:cxn modelId="{C0FF6E6F-4085-429B-A9FA-A9D19837998D}" type="presOf" srcId="{1F4DB9ED-419D-43C5-AEBC-31D723E79CB9}" destId="{892ED36A-1484-4F51-97BF-F338AE4399F2}" srcOrd="0" destOrd="0" presId="urn:microsoft.com/office/officeart/2005/8/layout/list1"/>
    <dgm:cxn modelId="{8B756D1F-FA1D-4BE1-87F6-35EA8E7DFE21}" type="presOf" srcId="{51CBED4E-839D-4143-972D-4EFEC2D67810}" destId="{DED78B44-2B7B-48F4-A6BE-5DF00E82F42A}" srcOrd="0" destOrd="0" presId="urn:microsoft.com/office/officeart/2005/8/layout/list1"/>
    <dgm:cxn modelId="{2D90131E-3FC3-462A-81D4-CA4EDCA152B1}" type="presOf" srcId="{3CE89E8D-4B03-45BD-93C2-ACF90AB4A6CE}" destId="{D935DD70-B598-42E3-B189-4559B4C45167}" srcOrd="0" destOrd="0" presId="urn:microsoft.com/office/officeart/2005/8/layout/list1"/>
    <dgm:cxn modelId="{5F2A7733-1C2A-4B59-B190-53248CEAA80D}" type="presParOf" srcId="{EFD8EE77-6993-4BFA-B8A3-378F5F6D53BC}" destId="{FB3EDC01-CD7D-49FC-B70D-EC8A8A354ECD}" srcOrd="0" destOrd="0" presId="urn:microsoft.com/office/officeart/2005/8/layout/list1"/>
    <dgm:cxn modelId="{3F715DD4-C15C-434F-BBB4-886DB03C021C}" type="presParOf" srcId="{FB3EDC01-CD7D-49FC-B70D-EC8A8A354ECD}" destId="{D935DD70-B598-42E3-B189-4559B4C45167}" srcOrd="0" destOrd="0" presId="urn:microsoft.com/office/officeart/2005/8/layout/list1"/>
    <dgm:cxn modelId="{57777453-1B0B-48F4-B62E-82E3C7A89DD7}" type="presParOf" srcId="{FB3EDC01-CD7D-49FC-B70D-EC8A8A354ECD}" destId="{9FCBC081-BC01-41C0-8147-9965DE1B047D}" srcOrd="1" destOrd="0" presId="urn:microsoft.com/office/officeart/2005/8/layout/list1"/>
    <dgm:cxn modelId="{6BFB4AE1-A7BC-4BA6-9D15-5535DDE0C70A}" type="presParOf" srcId="{EFD8EE77-6993-4BFA-B8A3-378F5F6D53BC}" destId="{A269E7DC-CF42-41F2-92A2-08FE0F51F39A}" srcOrd="1" destOrd="0" presId="urn:microsoft.com/office/officeart/2005/8/layout/list1"/>
    <dgm:cxn modelId="{E17FE4C5-1E17-4285-B77C-675BC45DDB37}" type="presParOf" srcId="{EFD8EE77-6993-4BFA-B8A3-378F5F6D53BC}" destId="{FC17AF0C-98CD-4885-A080-A44F1FFCD82D}" srcOrd="2" destOrd="0" presId="urn:microsoft.com/office/officeart/2005/8/layout/list1"/>
    <dgm:cxn modelId="{6099C7C9-73E4-454B-9FD4-388E3B59AD83}" type="presParOf" srcId="{EFD8EE77-6993-4BFA-B8A3-378F5F6D53BC}" destId="{FAF5BD11-E74A-401C-A7F2-DB50D024361C}" srcOrd="3" destOrd="0" presId="urn:microsoft.com/office/officeart/2005/8/layout/list1"/>
    <dgm:cxn modelId="{748BD2A4-6B68-42C0-A95C-8E991072DA49}" type="presParOf" srcId="{EFD8EE77-6993-4BFA-B8A3-378F5F6D53BC}" destId="{AEE7A5E2-D81C-40D8-A318-4322AEEB24C0}" srcOrd="4" destOrd="0" presId="urn:microsoft.com/office/officeart/2005/8/layout/list1"/>
    <dgm:cxn modelId="{43BC7AC3-7493-4187-BA05-3DDF998DCD6C}" type="presParOf" srcId="{AEE7A5E2-D81C-40D8-A318-4322AEEB24C0}" destId="{892ED36A-1484-4F51-97BF-F338AE4399F2}" srcOrd="0" destOrd="0" presId="urn:microsoft.com/office/officeart/2005/8/layout/list1"/>
    <dgm:cxn modelId="{45A3A1FF-7170-4701-9BDF-90998A554280}" type="presParOf" srcId="{AEE7A5E2-D81C-40D8-A318-4322AEEB24C0}" destId="{77DCE3FF-A41E-47F3-A942-EE9A447A5C57}" srcOrd="1" destOrd="0" presId="urn:microsoft.com/office/officeart/2005/8/layout/list1"/>
    <dgm:cxn modelId="{9B365671-E1F9-4FD7-8B32-B83A0F0A9734}" type="presParOf" srcId="{EFD8EE77-6993-4BFA-B8A3-378F5F6D53BC}" destId="{1619406F-65F0-41EB-9DEE-566A400F27BA}" srcOrd="5" destOrd="0" presId="urn:microsoft.com/office/officeart/2005/8/layout/list1"/>
    <dgm:cxn modelId="{0B69E0D2-3453-4A76-9C30-67B3E6BC4083}" type="presParOf" srcId="{EFD8EE77-6993-4BFA-B8A3-378F5F6D53BC}" destId="{DED78B44-2B7B-48F4-A6BE-5DF00E82F42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519A97-BABE-497C-9DBD-3902B86836E8}"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ZA"/>
        </a:p>
      </dgm:t>
    </dgm:pt>
    <dgm:pt modelId="{D0CE033E-3566-4FC0-BC0A-980E573567E1}">
      <dgm:prSet phldrT="[Text]" custT="1"/>
      <dgm:spPr/>
      <dgm:t>
        <a:bodyPr/>
        <a:lstStyle/>
        <a:p>
          <a:r>
            <a:rPr lang="fr-FR" sz="2800" noProof="0" dirty="0" smtClean="0"/>
            <a:t>Contenu du Manuel de formation</a:t>
          </a:r>
          <a:endParaRPr lang="fr-FR" sz="2800" noProof="0" dirty="0"/>
        </a:p>
      </dgm:t>
    </dgm:pt>
    <dgm:pt modelId="{94239634-7170-4A08-9CD9-10F0F2C669DA}" type="parTrans" cxnId="{CAF270AD-CD30-4EDC-A7A2-45DF3B1A2B4C}">
      <dgm:prSet/>
      <dgm:spPr/>
      <dgm:t>
        <a:bodyPr/>
        <a:lstStyle/>
        <a:p>
          <a:endParaRPr lang="en-ZA"/>
        </a:p>
      </dgm:t>
    </dgm:pt>
    <dgm:pt modelId="{C6D73FE0-87A9-461D-B215-C526BE24B261}" type="sibTrans" cxnId="{CAF270AD-CD30-4EDC-A7A2-45DF3B1A2B4C}">
      <dgm:prSet/>
      <dgm:spPr/>
      <dgm:t>
        <a:bodyPr/>
        <a:lstStyle/>
        <a:p>
          <a:endParaRPr lang="en-ZA"/>
        </a:p>
      </dgm:t>
    </dgm:pt>
    <dgm:pt modelId="{9EA13658-0E25-40C8-AB3F-AFF7CA1D9A7B}">
      <dgm:prSet phldrT="[Text]" custT="1"/>
      <dgm:spPr/>
      <dgm:t>
        <a:bodyPr/>
        <a:lstStyle/>
        <a:p>
          <a:endParaRPr lang="en-ZA" sz="2400" dirty="0"/>
        </a:p>
      </dgm:t>
    </dgm:pt>
    <dgm:pt modelId="{9BEFFD49-61FD-4EE0-A482-516ABD2EE30D}" type="parTrans" cxnId="{467EB03D-FE4B-44CE-9D7B-65231D393DDF}">
      <dgm:prSet/>
      <dgm:spPr/>
      <dgm:t>
        <a:bodyPr/>
        <a:lstStyle/>
        <a:p>
          <a:endParaRPr lang="en-US"/>
        </a:p>
      </dgm:t>
    </dgm:pt>
    <dgm:pt modelId="{D950E588-31E1-4EAA-A14D-DCD62E2CDBD3}" type="sibTrans" cxnId="{467EB03D-FE4B-44CE-9D7B-65231D393DDF}">
      <dgm:prSet/>
      <dgm:spPr/>
      <dgm:t>
        <a:bodyPr/>
        <a:lstStyle/>
        <a:p>
          <a:endParaRPr lang="en-US"/>
        </a:p>
      </dgm:t>
    </dgm:pt>
    <dgm:pt modelId="{3B793B1A-ACB1-4671-B33E-26C0A5069AC6}">
      <dgm:prSet phldrT="[Text]" custT="1"/>
      <dgm:spPr/>
      <dgm:t>
        <a:bodyPr/>
        <a:lstStyle/>
        <a:p>
          <a:endParaRPr lang="en-ZA" sz="2400" dirty="0"/>
        </a:p>
      </dgm:t>
    </dgm:pt>
    <dgm:pt modelId="{C1836CA5-E5FA-4721-85E3-C7F254158757}" type="parTrans" cxnId="{E9B17475-F45E-4C92-934D-D40393F27859}">
      <dgm:prSet/>
      <dgm:spPr/>
      <dgm:t>
        <a:bodyPr/>
        <a:lstStyle/>
        <a:p>
          <a:endParaRPr lang="en-US"/>
        </a:p>
      </dgm:t>
    </dgm:pt>
    <dgm:pt modelId="{D275BC9D-2417-4C28-B64E-EB6A11D95695}" type="sibTrans" cxnId="{E9B17475-F45E-4C92-934D-D40393F27859}">
      <dgm:prSet/>
      <dgm:spPr/>
      <dgm:t>
        <a:bodyPr/>
        <a:lstStyle/>
        <a:p>
          <a:endParaRPr lang="en-US"/>
        </a:p>
      </dgm:t>
    </dgm:pt>
    <dgm:pt modelId="{D57D29B2-F776-4BDF-B121-11DE1ADC6A03}">
      <dgm:prSet phldrT="[Text]" custT="1"/>
      <dgm:spPr/>
      <dgm:t>
        <a:bodyPr/>
        <a:lstStyle/>
        <a:p>
          <a:endParaRPr lang="en-ZA" sz="2400" dirty="0"/>
        </a:p>
      </dgm:t>
    </dgm:pt>
    <dgm:pt modelId="{9DE02B57-1D73-41D3-A9B8-CD5904DE0375}" type="parTrans" cxnId="{F3C05813-EE9B-4716-9C9E-AC8CA267E63D}">
      <dgm:prSet/>
      <dgm:spPr/>
      <dgm:t>
        <a:bodyPr/>
        <a:lstStyle/>
        <a:p>
          <a:endParaRPr lang="en-US"/>
        </a:p>
      </dgm:t>
    </dgm:pt>
    <dgm:pt modelId="{C7058461-703E-4791-9AD1-7976BFC5CE75}" type="sibTrans" cxnId="{F3C05813-EE9B-4716-9C9E-AC8CA267E63D}">
      <dgm:prSet/>
      <dgm:spPr/>
      <dgm:t>
        <a:bodyPr/>
        <a:lstStyle/>
        <a:p>
          <a:endParaRPr lang="en-US"/>
        </a:p>
      </dgm:t>
    </dgm:pt>
    <dgm:pt modelId="{76152EBE-FE5F-4B6B-B846-50524C601CCA}">
      <dgm:prSet phldrT="[Text]" custT="1"/>
      <dgm:spPr/>
      <dgm:t>
        <a:bodyPr/>
        <a:lstStyle/>
        <a:p>
          <a:endParaRPr lang="en-ZA" sz="2400" dirty="0"/>
        </a:p>
      </dgm:t>
    </dgm:pt>
    <dgm:pt modelId="{D391B86F-F437-485E-B48C-EFBAB6A6F13B}" type="parTrans" cxnId="{63ADDA5A-13A3-42CA-A35D-0B7A21D1E7E7}">
      <dgm:prSet/>
      <dgm:spPr/>
      <dgm:t>
        <a:bodyPr/>
        <a:lstStyle/>
        <a:p>
          <a:endParaRPr lang="en-US"/>
        </a:p>
      </dgm:t>
    </dgm:pt>
    <dgm:pt modelId="{B6552473-D9CB-4B60-BD09-A33E45A0E469}" type="sibTrans" cxnId="{63ADDA5A-13A3-42CA-A35D-0B7A21D1E7E7}">
      <dgm:prSet/>
      <dgm:spPr/>
      <dgm:t>
        <a:bodyPr/>
        <a:lstStyle/>
        <a:p>
          <a:endParaRPr lang="en-US"/>
        </a:p>
      </dgm:t>
    </dgm:pt>
    <dgm:pt modelId="{5DFEDCCD-AE48-4993-8950-8BAC69C7168C}">
      <dgm:prSet phldrT="[Text]" custT="1"/>
      <dgm:spPr/>
      <dgm:t>
        <a:bodyPr/>
        <a:lstStyle/>
        <a:p>
          <a:endParaRPr lang="en-ZA" sz="2400" dirty="0"/>
        </a:p>
      </dgm:t>
    </dgm:pt>
    <dgm:pt modelId="{9BCB83A4-5BA6-4220-94EE-A1169BFD85D1}" type="parTrans" cxnId="{8C6BA34A-5FE7-4AA4-95AF-4B1E427C2C26}">
      <dgm:prSet/>
      <dgm:spPr/>
      <dgm:t>
        <a:bodyPr/>
        <a:lstStyle/>
        <a:p>
          <a:endParaRPr lang="en-US"/>
        </a:p>
      </dgm:t>
    </dgm:pt>
    <dgm:pt modelId="{68E23430-932D-40CA-9A93-A8AD12DB80DB}" type="sibTrans" cxnId="{8C6BA34A-5FE7-4AA4-95AF-4B1E427C2C26}">
      <dgm:prSet/>
      <dgm:spPr/>
      <dgm:t>
        <a:bodyPr/>
        <a:lstStyle/>
        <a:p>
          <a:endParaRPr lang="en-US"/>
        </a:p>
      </dgm:t>
    </dgm:pt>
    <dgm:pt modelId="{478468C6-703C-4ECD-8F61-071CEBF30DD1}">
      <dgm:prSet phldrT="[Text]" custT="1"/>
      <dgm:spPr/>
      <dgm:t>
        <a:bodyPr/>
        <a:lstStyle/>
        <a:p>
          <a:endParaRPr lang="en-ZA" sz="2400" dirty="0"/>
        </a:p>
      </dgm:t>
    </dgm:pt>
    <dgm:pt modelId="{4E6F4BC3-CBA1-4B35-A315-0860902775ED}" type="parTrans" cxnId="{C0926634-D478-4E3F-8C17-050624213AE9}">
      <dgm:prSet/>
      <dgm:spPr/>
      <dgm:t>
        <a:bodyPr/>
        <a:lstStyle/>
        <a:p>
          <a:endParaRPr lang="en-US"/>
        </a:p>
      </dgm:t>
    </dgm:pt>
    <dgm:pt modelId="{EB76418C-7928-43F7-BA18-EB2453507798}" type="sibTrans" cxnId="{C0926634-D478-4E3F-8C17-050624213AE9}">
      <dgm:prSet/>
      <dgm:spPr/>
      <dgm:t>
        <a:bodyPr/>
        <a:lstStyle/>
        <a:p>
          <a:endParaRPr lang="en-US"/>
        </a:p>
      </dgm:t>
    </dgm:pt>
    <dgm:pt modelId="{48F68CEC-85D3-4C6D-B76E-8376212B7EBD}">
      <dgm:prSet phldrT="[Text]" custT="1"/>
      <dgm:spPr/>
      <dgm:t>
        <a:bodyPr/>
        <a:lstStyle/>
        <a:p>
          <a:endParaRPr lang="en-ZA" sz="2400" dirty="0"/>
        </a:p>
      </dgm:t>
    </dgm:pt>
    <dgm:pt modelId="{3F630F90-2193-4258-BA1F-D1C8BF9EBF5E}" type="parTrans" cxnId="{2632E8D5-10AD-4E59-9BF8-A7E19D0C379E}">
      <dgm:prSet/>
      <dgm:spPr/>
      <dgm:t>
        <a:bodyPr/>
        <a:lstStyle/>
        <a:p>
          <a:endParaRPr lang="en-US"/>
        </a:p>
      </dgm:t>
    </dgm:pt>
    <dgm:pt modelId="{E49D08AC-493B-4F2F-AEDB-DD8DA4F0F71A}" type="sibTrans" cxnId="{2632E8D5-10AD-4E59-9BF8-A7E19D0C379E}">
      <dgm:prSet/>
      <dgm:spPr/>
      <dgm:t>
        <a:bodyPr/>
        <a:lstStyle/>
        <a:p>
          <a:endParaRPr lang="en-US"/>
        </a:p>
      </dgm:t>
    </dgm:pt>
    <dgm:pt modelId="{85084066-3382-4B08-BA9D-5BFCE62D6FCF}">
      <dgm:prSet phldrT="[Text]" custT="1"/>
      <dgm:spPr/>
      <dgm:t>
        <a:bodyPr/>
        <a:lstStyle/>
        <a:p>
          <a:endParaRPr lang="en-ZA" sz="2400" dirty="0"/>
        </a:p>
      </dgm:t>
    </dgm:pt>
    <dgm:pt modelId="{A8E14BFD-75C9-4DDF-9C7D-2419A15ED6DC}" type="parTrans" cxnId="{B5D015BB-2A1B-4B1B-988C-F46BD812B288}">
      <dgm:prSet/>
      <dgm:spPr/>
      <dgm:t>
        <a:bodyPr/>
        <a:lstStyle/>
        <a:p>
          <a:endParaRPr lang="en-US"/>
        </a:p>
      </dgm:t>
    </dgm:pt>
    <dgm:pt modelId="{DD0E115E-8D84-400E-BA84-800883BE4E0A}" type="sibTrans" cxnId="{B5D015BB-2A1B-4B1B-988C-F46BD812B288}">
      <dgm:prSet/>
      <dgm:spPr/>
      <dgm:t>
        <a:bodyPr/>
        <a:lstStyle/>
        <a:p>
          <a:endParaRPr lang="en-US"/>
        </a:p>
      </dgm:t>
    </dgm:pt>
    <dgm:pt modelId="{A6B52583-A6FE-4750-B440-EC6C6C7016CE}" type="pres">
      <dgm:prSet presAssocID="{88519A97-BABE-497C-9DBD-3902B86836E8}" presName="Name0" presStyleCnt="0">
        <dgm:presLayoutVars>
          <dgm:dir/>
          <dgm:animLvl val="lvl"/>
          <dgm:resizeHandles val="exact"/>
        </dgm:presLayoutVars>
      </dgm:prSet>
      <dgm:spPr/>
      <dgm:t>
        <a:bodyPr/>
        <a:lstStyle/>
        <a:p>
          <a:endParaRPr lang="en-ZA"/>
        </a:p>
      </dgm:t>
    </dgm:pt>
    <dgm:pt modelId="{1BE567A8-2A77-4429-9731-83A7948A3268}" type="pres">
      <dgm:prSet presAssocID="{D0CE033E-3566-4FC0-BC0A-980E573567E1}" presName="composite" presStyleCnt="0"/>
      <dgm:spPr/>
    </dgm:pt>
    <dgm:pt modelId="{264EC885-18EE-446F-9D69-EE3542CED286}" type="pres">
      <dgm:prSet presAssocID="{D0CE033E-3566-4FC0-BC0A-980E573567E1}" presName="parTx" presStyleLbl="alignNode1" presStyleIdx="0" presStyleCnt="1" custScaleY="76389" custLinFactNeighborX="241" custLinFactNeighborY="-65433">
        <dgm:presLayoutVars>
          <dgm:chMax val="0"/>
          <dgm:chPref val="0"/>
          <dgm:bulletEnabled val="1"/>
        </dgm:presLayoutVars>
      </dgm:prSet>
      <dgm:spPr/>
      <dgm:t>
        <a:bodyPr/>
        <a:lstStyle/>
        <a:p>
          <a:endParaRPr lang="en-ZA"/>
        </a:p>
      </dgm:t>
    </dgm:pt>
    <dgm:pt modelId="{A8274CB0-72F2-4531-AFCF-A19FDAF48F19}" type="pres">
      <dgm:prSet presAssocID="{D0CE033E-3566-4FC0-BC0A-980E573567E1}" presName="desTx" presStyleLbl="alignAccFollowNode1" presStyleIdx="0" presStyleCnt="1" custScaleY="119943" custLinFactNeighborX="1065" custLinFactNeighborY="2997">
        <dgm:presLayoutVars>
          <dgm:bulletEnabled val="1"/>
        </dgm:presLayoutVars>
      </dgm:prSet>
      <dgm:spPr/>
      <dgm:t>
        <a:bodyPr/>
        <a:lstStyle/>
        <a:p>
          <a:endParaRPr lang="en-ZA"/>
        </a:p>
      </dgm:t>
    </dgm:pt>
  </dgm:ptLst>
  <dgm:cxnLst>
    <dgm:cxn modelId="{4026C211-E21A-4C99-968E-441574A2BCE1}" type="presOf" srcId="{D57D29B2-F776-4BDF-B121-11DE1ADC6A03}" destId="{A8274CB0-72F2-4531-AFCF-A19FDAF48F19}" srcOrd="0" destOrd="2" presId="urn:microsoft.com/office/officeart/2005/8/layout/hList1"/>
    <dgm:cxn modelId="{F3C05813-EE9B-4716-9C9E-AC8CA267E63D}" srcId="{D0CE033E-3566-4FC0-BC0A-980E573567E1}" destId="{D57D29B2-F776-4BDF-B121-11DE1ADC6A03}" srcOrd="2" destOrd="0" parTransId="{9DE02B57-1D73-41D3-A9B8-CD5904DE0375}" sibTransId="{C7058461-703E-4791-9AD1-7976BFC5CE75}"/>
    <dgm:cxn modelId="{C3FAB81B-FEC7-4054-B289-E6BCA9F7EB78}" type="presOf" srcId="{76152EBE-FE5F-4B6B-B846-50524C601CCA}" destId="{A8274CB0-72F2-4531-AFCF-A19FDAF48F19}" srcOrd="0" destOrd="3" presId="urn:microsoft.com/office/officeart/2005/8/layout/hList1"/>
    <dgm:cxn modelId="{B5D015BB-2A1B-4B1B-988C-F46BD812B288}" srcId="{D0CE033E-3566-4FC0-BC0A-980E573567E1}" destId="{85084066-3382-4B08-BA9D-5BFCE62D6FCF}" srcOrd="7" destOrd="0" parTransId="{A8E14BFD-75C9-4DDF-9C7D-2419A15ED6DC}" sibTransId="{DD0E115E-8D84-400E-BA84-800883BE4E0A}"/>
    <dgm:cxn modelId="{8C6BA34A-5FE7-4AA4-95AF-4B1E427C2C26}" srcId="{D0CE033E-3566-4FC0-BC0A-980E573567E1}" destId="{5DFEDCCD-AE48-4993-8950-8BAC69C7168C}" srcOrd="4" destOrd="0" parTransId="{9BCB83A4-5BA6-4220-94EE-A1169BFD85D1}" sibTransId="{68E23430-932D-40CA-9A93-A8AD12DB80DB}"/>
    <dgm:cxn modelId="{16A73D15-DB80-4B45-A2E0-E17F6747C6A7}" type="presOf" srcId="{88519A97-BABE-497C-9DBD-3902B86836E8}" destId="{A6B52583-A6FE-4750-B440-EC6C6C7016CE}" srcOrd="0" destOrd="0" presId="urn:microsoft.com/office/officeart/2005/8/layout/hList1"/>
    <dgm:cxn modelId="{4DE542E6-22B3-480A-99F9-379609605F2D}" type="presOf" srcId="{3B793B1A-ACB1-4671-B33E-26C0A5069AC6}" destId="{A8274CB0-72F2-4531-AFCF-A19FDAF48F19}" srcOrd="0" destOrd="1" presId="urn:microsoft.com/office/officeart/2005/8/layout/hList1"/>
    <dgm:cxn modelId="{C4904B23-1A8F-42F2-B162-7C20CEFC60CF}" type="presOf" srcId="{478468C6-703C-4ECD-8F61-071CEBF30DD1}" destId="{A8274CB0-72F2-4531-AFCF-A19FDAF48F19}" srcOrd="0" destOrd="5" presId="urn:microsoft.com/office/officeart/2005/8/layout/hList1"/>
    <dgm:cxn modelId="{C0926634-D478-4E3F-8C17-050624213AE9}" srcId="{D0CE033E-3566-4FC0-BC0A-980E573567E1}" destId="{478468C6-703C-4ECD-8F61-071CEBF30DD1}" srcOrd="5" destOrd="0" parTransId="{4E6F4BC3-CBA1-4B35-A315-0860902775ED}" sibTransId="{EB76418C-7928-43F7-BA18-EB2453507798}"/>
    <dgm:cxn modelId="{E9B17475-F45E-4C92-934D-D40393F27859}" srcId="{D0CE033E-3566-4FC0-BC0A-980E573567E1}" destId="{3B793B1A-ACB1-4671-B33E-26C0A5069AC6}" srcOrd="1" destOrd="0" parTransId="{C1836CA5-E5FA-4721-85E3-C7F254158757}" sibTransId="{D275BC9D-2417-4C28-B64E-EB6A11D95695}"/>
    <dgm:cxn modelId="{63DBBFBD-C5AB-43F9-8D30-11A7BA372C6F}" type="presOf" srcId="{5DFEDCCD-AE48-4993-8950-8BAC69C7168C}" destId="{A8274CB0-72F2-4531-AFCF-A19FDAF48F19}" srcOrd="0" destOrd="4" presId="urn:microsoft.com/office/officeart/2005/8/layout/hList1"/>
    <dgm:cxn modelId="{715F02CE-0FF0-4604-8576-E6F9C2A73A0D}" type="presOf" srcId="{D0CE033E-3566-4FC0-BC0A-980E573567E1}" destId="{264EC885-18EE-446F-9D69-EE3542CED286}" srcOrd="0" destOrd="0" presId="urn:microsoft.com/office/officeart/2005/8/layout/hList1"/>
    <dgm:cxn modelId="{63ADDA5A-13A3-42CA-A35D-0B7A21D1E7E7}" srcId="{D0CE033E-3566-4FC0-BC0A-980E573567E1}" destId="{76152EBE-FE5F-4B6B-B846-50524C601CCA}" srcOrd="3" destOrd="0" parTransId="{D391B86F-F437-485E-B48C-EFBAB6A6F13B}" sibTransId="{B6552473-D9CB-4B60-BD09-A33E45A0E469}"/>
    <dgm:cxn modelId="{0C564358-F0FE-42C5-A7A5-839ED1AB6135}" type="presOf" srcId="{85084066-3382-4B08-BA9D-5BFCE62D6FCF}" destId="{A8274CB0-72F2-4531-AFCF-A19FDAF48F19}" srcOrd="0" destOrd="7" presId="urn:microsoft.com/office/officeart/2005/8/layout/hList1"/>
    <dgm:cxn modelId="{CAF270AD-CD30-4EDC-A7A2-45DF3B1A2B4C}" srcId="{88519A97-BABE-497C-9DBD-3902B86836E8}" destId="{D0CE033E-3566-4FC0-BC0A-980E573567E1}" srcOrd="0" destOrd="0" parTransId="{94239634-7170-4A08-9CD9-10F0F2C669DA}" sibTransId="{C6D73FE0-87A9-461D-B215-C526BE24B261}"/>
    <dgm:cxn modelId="{2632E8D5-10AD-4E59-9BF8-A7E19D0C379E}" srcId="{D0CE033E-3566-4FC0-BC0A-980E573567E1}" destId="{48F68CEC-85D3-4C6D-B76E-8376212B7EBD}" srcOrd="6" destOrd="0" parTransId="{3F630F90-2193-4258-BA1F-D1C8BF9EBF5E}" sibTransId="{E49D08AC-493B-4F2F-AEDB-DD8DA4F0F71A}"/>
    <dgm:cxn modelId="{AEC20ACA-3B9F-48F3-911E-B3E4773850D4}" type="presOf" srcId="{48F68CEC-85D3-4C6D-B76E-8376212B7EBD}" destId="{A8274CB0-72F2-4531-AFCF-A19FDAF48F19}" srcOrd="0" destOrd="6" presId="urn:microsoft.com/office/officeart/2005/8/layout/hList1"/>
    <dgm:cxn modelId="{467EB03D-FE4B-44CE-9D7B-65231D393DDF}" srcId="{D0CE033E-3566-4FC0-BC0A-980E573567E1}" destId="{9EA13658-0E25-40C8-AB3F-AFF7CA1D9A7B}" srcOrd="0" destOrd="0" parTransId="{9BEFFD49-61FD-4EE0-A482-516ABD2EE30D}" sibTransId="{D950E588-31E1-4EAA-A14D-DCD62E2CDBD3}"/>
    <dgm:cxn modelId="{861DE274-49E0-4B6B-9969-B52E919A4C3B}" type="presOf" srcId="{9EA13658-0E25-40C8-AB3F-AFF7CA1D9A7B}" destId="{A8274CB0-72F2-4531-AFCF-A19FDAF48F19}" srcOrd="0" destOrd="0" presId="urn:microsoft.com/office/officeart/2005/8/layout/hList1"/>
    <dgm:cxn modelId="{1DBB3BB7-CD8E-4EA3-BCB3-2EED2E7873DB}" type="presParOf" srcId="{A6B52583-A6FE-4750-B440-EC6C6C7016CE}" destId="{1BE567A8-2A77-4429-9731-83A7948A3268}" srcOrd="0" destOrd="0" presId="urn:microsoft.com/office/officeart/2005/8/layout/hList1"/>
    <dgm:cxn modelId="{9540365D-9438-41F5-BE35-5E9867A5AD4B}" type="presParOf" srcId="{1BE567A8-2A77-4429-9731-83A7948A3268}" destId="{264EC885-18EE-446F-9D69-EE3542CED286}" srcOrd="0" destOrd="0" presId="urn:microsoft.com/office/officeart/2005/8/layout/hList1"/>
    <dgm:cxn modelId="{53A8D23D-6DF1-4425-9BE4-AE779D8D5EA6}" type="presParOf" srcId="{1BE567A8-2A77-4429-9731-83A7948A3268}" destId="{A8274CB0-72F2-4531-AFCF-A19FDAF48F1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8212B-1716-4570-9FF1-9D8A527E6E15}">
      <dsp:nvSpPr>
        <dsp:cNvPr id="0" name=""/>
        <dsp:cNvSpPr/>
      </dsp:nvSpPr>
      <dsp:spPr>
        <a:xfrm>
          <a:off x="0" y="838201"/>
          <a:ext cx="7162800" cy="478800"/>
        </a:xfrm>
        <a:prstGeom prst="rect">
          <a:avLst/>
        </a:prstGeom>
        <a:solidFill>
          <a:schemeClr val="tx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8B974CA-BFEC-4F7B-BCAE-896C3D2EA7B9}">
      <dsp:nvSpPr>
        <dsp:cNvPr id="0" name=""/>
        <dsp:cNvSpPr/>
      </dsp:nvSpPr>
      <dsp:spPr>
        <a:xfrm>
          <a:off x="73232" y="609601"/>
          <a:ext cx="6557056" cy="5608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422400">
            <a:lnSpc>
              <a:spcPct val="90000"/>
            </a:lnSpc>
            <a:spcBef>
              <a:spcPct val="0"/>
            </a:spcBef>
            <a:spcAft>
              <a:spcPct val="35000"/>
            </a:spcAft>
          </a:pPr>
          <a:r>
            <a:rPr lang="fr-FR" sz="3200" kern="1200" noProof="0" dirty="0" smtClean="0"/>
            <a:t>Définir la santé publique et la </a:t>
          </a:r>
          <a:r>
            <a:rPr lang="fr-FR" sz="3200" kern="1200" noProof="0" dirty="0" err="1" smtClean="0"/>
            <a:t>SdTP</a:t>
          </a:r>
          <a:endParaRPr lang="fr-FR" sz="3200" kern="1200" noProof="0" dirty="0"/>
        </a:p>
      </dsp:txBody>
      <dsp:txXfrm>
        <a:off x="100612" y="636981"/>
        <a:ext cx="6502296" cy="506120"/>
      </dsp:txXfrm>
    </dsp:sp>
    <dsp:sp modelId="{5E001CA0-5A38-4F61-B4F1-10C024A3DB36}">
      <dsp:nvSpPr>
        <dsp:cNvPr id="0" name=""/>
        <dsp:cNvSpPr/>
      </dsp:nvSpPr>
      <dsp:spPr>
        <a:xfrm>
          <a:off x="0" y="1556295"/>
          <a:ext cx="7162800" cy="478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17EB3AF-3699-45B8-A613-E6D0E40A9FEC}">
      <dsp:nvSpPr>
        <dsp:cNvPr id="0" name=""/>
        <dsp:cNvSpPr/>
      </dsp:nvSpPr>
      <dsp:spPr>
        <a:xfrm>
          <a:off x="51460" y="1447800"/>
          <a:ext cx="6820042" cy="955739"/>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422400">
            <a:lnSpc>
              <a:spcPct val="90000"/>
            </a:lnSpc>
            <a:spcBef>
              <a:spcPct val="0"/>
            </a:spcBef>
            <a:spcAft>
              <a:spcPct val="35000"/>
            </a:spcAft>
          </a:pPr>
          <a:r>
            <a:rPr lang="fr-FR" sz="3200" kern="1200" noProof="0" dirty="0" smtClean="0"/>
            <a:t>Expliquer les origines et l’évolution de la </a:t>
          </a:r>
          <a:r>
            <a:rPr lang="fr-FR" sz="3200" kern="1200" noProof="0" dirty="0" err="1" smtClean="0"/>
            <a:t>SdTP</a:t>
          </a:r>
          <a:endParaRPr lang="fr-FR" sz="3200" kern="1200" noProof="0" dirty="0"/>
        </a:p>
      </dsp:txBody>
      <dsp:txXfrm>
        <a:off x="98115" y="1494455"/>
        <a:ext cx="6726732" cy="862429"/>
      </dsp:txXfrm>
    </dsp:sp>
    <dsp:sp modelId="{5806E50A-B203-4965-AEA9-DE41D304E08D}">
      <dsp:nvSpPr>
        <dsp:cNvPr id="0" name=""/>
        <dsp:cNvSpPr/>
      </dsp:nvSpPr>
      <dsp:spPr>
        <a:xfrm>
          <a:off x="0" y="2866311"/>
          <a:ext cx="7162800" cy="478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C94246F-829E-44F2-A9CF-2ADDABFB428F}">
      <dsp:nvSpPr>
        <dsp:cNvPr id="0" name=""/>
        <dsp:cNvSpPr/>
      </dsp:nvSpPr>
      <dsp:spPr>
        <a:xfrm>
          <a:off x="62346" y="2590803"/>
          <a:ext cx="7042310" cy="139566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244600">
            <a:lnSpc>
              <a:spcPct val="90000"/>
            </a:lnSpc>
            <a:spcBef>
              <a:spcPct val="0"/>
            </a:spcBef>
            <a:spcAft>
              <a:spcPct val="35000"/>
            </a:spcAft>
          </a:pPr>
          <a:r>
            <a:rPr lang="fr-FR" sz="2800" kern="1200" noProof="0" dirty="0" smtClean="0"/>
            <a:t>Décrire les circonstances dans lesquelles utiliser l’approche </a:t>
          </a:r>
          <a:r>
            <a:rPr lang="fr-FR" sz="2800" kern="1200" noProof="0" dirty="0" err="1" smtClean="0"/>
            <a:t>SdTP</a:t>
          </a:r>
          <a:endParaRPr lang="fr-FR" sz="2800" kern="1200" noProof="0" dirty="0"/>
        </a:p>
      </dsp:txBody>
      <dsp:txXfrm>
        <a:off x="130477" y="2658934"/>
        <a:ext cx="6906048" cy="1259398"/>
      </dsp:txXfrm>
    </dsp:sp>
    <dsp:sp modelId="{58B7D016-E1AF-41C8-8522-BE7575779561}">
      <dsp:nvSpPr>
        <dsp:cNvPr id="0" name=""/>
        <dsp:cNvSpPr/>
      </dsp:nvSpPr>
      <dsp:spPr>
        <a:xfrm>
          <a:off x="0" y="4810853"/>
          <a:ext cx="7162800" cy="4788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A192CD4-8B96-4CD4-BDF6-5D4BC3482E72}">
      <dsp:nvSpPr>
        <dsp:cNvPr id="0" name=""/>
        <dsp:cNvSpPr/>
      </dsp:nvSpPr>
      <dsp:spPr>
        <a:xfrm rot="10800000" flipV="1">
          <a:off x="51460" y="4102212"/>
          <a:ext cx="7091591" cy="123178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422400">
            <a:lnSpc>
              <a:spcPct val="90000"/>
            </a:lnSpc>
            <a:spcBef>
              <a:spcPct val="0"/>
            </a:spcBef>
            <a:spcAft>
              <a:spcPct val="35000"/>
            </a:spcAft>
          </a:pPr>
          <a:r>
            <a:rPr lang="fr-FR" sz="3200" kern="1200" noProof="0" dirty="0" smtClean="0"/>
            <a:t>Distinguer la </a:t>
          </a:r>
          <a:r>
            <a:rPr lang="fr-FR" sz="3200" kern="1200" noProof="0" dirty="0" err="1" smtClean="0"/>
            <a:t>SdTP</a:t>
          </a:r>
          <a:r>
            <a:rPr lang="fr-FR" sz="3200" kern="1200" noProof="0" dirty="0" smtClean="0"/>
            <a:t> des autres politiques publiques</a:t>
          </a:r>
          <a:endParaRPr lang="fr-FR" sz="3200" kern="1200" noProof="0" dirty="0"/>
        </a:p>
      </dsp:txBody>
      <dsp:txXfrm rot="-10800000">
        <a:off x="111591" y="4162343"/>
        <a:ext cx="6971329" cy="1111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C8212B-1716-4570-9FF1-9D8A527E6E15}">
      <dsp:nvSpPr>
        <dsp:cNvPr id="0" name=""/>
        <dsp:cNvSpPr/>
      </dsp:nvSpPr>
      <dsp:spPr>
        <a:xfrm>
          <a:off x="0" y="420277"/>
          <a:ext cx="7162800" cy="554400"/>
        </a:xfrm>
        <a:prstGeom prst="rect">
          <a:avLst/>
        </a:prstGeom>
        <a:solidFill>
          <a:schemeClr val="tx2">
            <a:lumMod val="20000"/>
            <a:lumOff val="80000"/>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8B974CA-BFEC-4F7B-BCAE-896C3D2EA7B9}">
      <dsp:nvSpPr>
        <dsp:cNvPr id="0" name=""/>
        <dsp:cNvSpPr/>
      </dsp:nvSpPr>
      <dsp:spPr>
        <a:xfrm>
          <a:off x="358140" y="95557"/>
          <a:ext cx="6088401" cy="6494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422400">
            <a:lnSpc>
              <a:spcPct val="90000"/>
            </a:lnSpc>
            <a:spcBef>
              <a:spcPct val="0"/>
            </a:spcBef>
            <a:spcAft>
              <a:spcPct val="35000"/>
            </a:spcAft>
          </a:pPr>
          <a:r>
            <a:rPr lang="fr-FR" sz="3200" kern="1200" noProof="0" dirty="0" smtClean="0"/>
            <a:t>Contexte</a:t>
          </a:r>
          <a:endParaRPr lang="fr-FR" sz="3200" kern="1200" noProof="0" dirty="0"/>
        </a:p>
      </dsp:txBody>
      <dsp:txXfrm>
        <a:off x="389843" y="127260"/>
        <a:ext cx="6024995" cy="586034"/>
      </dsp:txXfrm>
    </dsp:sp>
    <dsp:sp modelId="{5E001CA0-5A38-4F61-B4F1-10C024A3DB36}">
      <dsp:nvSpPr>
        <dsp:cNvPr id="0" name=""/>
        <dsp:cNvSpPr/>
      </dsp:nvSpPr>
      <dsp:spPr>
        <a:xfrm>
          <a:off x="0" y="1846235"/>
          <a:ext cx="7162800" cy="554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17EB3AF-3699-45B8-A613-E6D0E40A9FEC}">
      <dsp:nvSpPr>
        <dsp:cNvPr id="0" name=""/>
        <dsp:cNvSpPr/>
      </dsp:nvSpPr>
      <dsp:spPr>
        <a:xfrm>
          <a:off x="280061" y="1066798"/>
          <a:ext cx="5013960" cy="1106645"/>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422400">
            <a:lnSpc>
              <a:spcPct val="90000"/>
            </a:lnSpc>
            <a:spcBef>
              <a:spcPct val="0"/>
            </a:spcBef>
            <a:spcAft>
              <a:spcPct val="35000"/>
            </a:spcAft>
          </a:pPr>
          <a:r>
            <a:rPr lang="fr-FR" sz="3200" kern="1200" noProof="0" dirty="0" smtClean="0"/>
            <a:t>Expériences historiques</a:t>
          </a:r>
          <a:endParaRPr lang="fr-FR" sz="3200" kern="1200" noProof="0" dirty="0"/>
        </a:p>
      </dsp:txBody>
      <dsp:txXfrm>
        <a:off x="334083" y="1120820"/>
        <a:ext cx="4905916" cy="998601"/>
      </dsp:txXfrm>
    </dsp:sp>
    <dsp:sp modelId="{5806E50A-B203-4965-AEA9-DE41D304E08D}">
      <dsp:nvSpPr>
        <dsp:cNvPr id="0" name=""/>
        <dsp:cNvSpPr/>
      </dsp:nvSpPr>
      <dsp:spPr>
        <a:xfrm>
          <a:off x="0" y="2873322"/>
          <a:ext cx="7162800" cy="554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C94246F-829E-44F2-A9CF-2ADDABFB428F}">
      <dsp:nvSpPr>
        <dsp:cNvPr id="0" name=""/>
        <dsp:cNvSpPr/>
      </dsp:nvSpPr>
      <dsp:spPr>
        <a:xfrm>
          <a:off x="401979" y="2586530"/>
          <a:ext cx="5013960" cy="6494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422400">
            <a:lnSpc>
              <a:spcPct val="90000"/>
            </a:lnSpc>
            <a:spcBef>
              <a:spcPct val="0"/>
            </a:spcBef>
            <a:spcAft>
              <a:spcPct val="35000"/>
            </a:spcAft>
          </a:pPr>
          <a:r>
            <a:rPr lang="fr-FR" sz="3200" kern="1200" noProof="0" dirty="0" smtClean="0"/>
            <a:t>Outils</a:t>
          </a:r>
          <a:endParaRPr lang="fr-FR" sz="3200" kern="1200" noProof="0" dirty="0"/>
        </a:p>
      </dsp:txBody>
      <dsp:txXfrm>
        <a:off x="433682" y="2618233"/>
        <a:ext cx="4950554" cy="586034"/>
      </dsp:txXfrm>
    </dsp:sp>
    <dsp:sp modelId="{58B7D016-E1AF-41C8-8522-BE7575779561}">
      <dsp:nvSpPr>
        <dsp:cNvPr id="0" name=""/>
        <dsp:cNvSpPr/>
      </dsp:nvSpPr>
      <dsp:spPr>
        <a:xfrm>
          <a:off x="0" y="3871242"/>
          <a:ext cx="7162800" cy="554400"/>
        </a:xfrm>
        <a:prstGeom prst="rect">
          <a:avLst/>
        </a:prstGeom>
        <a:solidFill>
          <a:schemeClr val="accent2">
            <a:alpha val="90000"/>
            <a:tint val="4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A192CD4-8B96-4CD4-BDF6-5D4BC3482E72}">
      <dsp:nvSpPr>
        <dsp:cNvPr id="0" name=""/>
        <dsp:cNvSpPr/>
      </dsp:nvSpPr>
      <dsp:spPr>
        <a:xfrm>
          <a:off x="358140" y="3546522"/>
          <a:ext cx="5013960" cy="64944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9516" tIns="0" rIns="189516" bIns="0" numCol="1" spcCol="1270" anchor="ctr" anchorCtr="0">
          <a:noAutofit/>
        </a:bodyPr>
        <a:lstStyle/>
        <a:p>
          <a:pPr lvl="0" algn="l" defTabSz="1422400">
            <a:lnSpc>
              <a:spcPct val="90000"/>
            </a:lnSpc>
            <a:spcBef>
              <a:spcPct val="0"/>
            </a:spcBef>
            <a:spcAft>
              <a:spcPct val="35000"/>
            </a:spcAft>
          </a:pPr>
          <a:r>
            <a:rPr lang="en-US" sz="3200" kern="1200" dirty="0" smtClean="0"/>
            <a:t>Engagements pour </a:t>
          </a:r>
          <a:r>
            <a:rPr lang="fr-FR" sz="3200" kern="1200" noProof="0" dirty="0" smtClean="0"/>
            <a:t>l’action</a:t>
          </a:r>
          <a:endParaRPr lang="fr-FR" sz="3200" kern="1200" noProof="0" dirty="0"/>
        </a:p>
      </dsp:txBody>
      <dsp:txXfrm>
        <a:off x="389843" y="3578225"/>
        <a:ext cx="495055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7AF0C-98CD-4885-A080-A44F1FFCD82D}">
      <dsp:nvSpPr>
        <dsp:cNvPr id="0" name=""/>
        <dsp:cNvSpPr/>
      </dsp:nvSpPr>
      <dsp:spPr>
        <a:xfrm>
          <a:off x="0" y="621950"/>
          <a:ext cx="6629400" cy="14175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14515" tIns="416560" rIns="514515" bIns="142240" numCol="1" spcCol="1270" anchor="t" anchorCtr="0">
          <a:noAutofit/>
        </a:bodyPr>
        <a:lstStyle/>
        <a:p>
          <a:pPr marL="228600" lvl="1" indent="-228600" algn="l" defTabSz="889000">
            <a:lnSpc>
              <a:spcPct val="90000"/>
            </a:lnSpc>
            <a:spcBef>
              <a:spcPct val="0"/>
            </a:spcBef>
            <a:spcAft>
              <a:spcPct val="15000"/>
            </a:spcAft>
            <a:buChar char="••"/>
          </a:pPr>
          <a:r>
            <a:rPr lang="fr-FR" sz="2000" kern="1200" dirty="0" smtClean="0"/>
            <a:t>Tous les acteurs considèrent l'amélioration de la santé et le bien-être comme un objectif social global nécessitant une action commune</a:t>
          </a:r>
          <a:endParaRPr lang="en-ZA" sz="2000" kern="1200" dirty="0"/>
        </a:p>
      </dsp:txBody>
      <dsp:txXfrm>
        <a:off x="0" y="621950"/>
        <a:ext cx="6629400" cy="1417500"/>
      </dsp:txXfrm>
    </dsp:sp>
    <dsp:sp modelId="{9FCBC081-BC01-41C0-8147-9965DE1B047D}">
      <dsp:nvSpPr>
        <dsp:cNvPr id="0" name=""/>
        <dsp:cNvSpPr/>
      </dsp:nvSpPr>
      <dsp:spPr>
        <a:xfrm>
          <a:off x="331470" y="326749"/>
          <a:ext cx="4640580" cy="5904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403" tIns="0" rIns="175403" bIns="0" numCol="1" spcCol="1270" anchor="ctr" anchorCtr="0">
          <a:noAutofit/>
        </a:bodyPr>
        <a:lstStyle/>
        <a:p>
          <a:pPr lvl="0" algn="l" defTabSz="889000">
            <a:lnSpc>
              <a:spcPct val="90000"/>
            </a:lnSpc>
            <a:spcBef>
              <a:spcPct val="0"/>
            </a:spcBef>
            <a:spcAft>
              <a:spcPct val="35000"/>
            </a:spcAft>
          </a:pPr>
          <a:r>
            <a:rPr lang="fr-FR" sz="2000" kern="1200" noProof="0" dirty="0" smtClean="0"/>
            <a:t>Changement en perspective</a:t>
          </a:r>
          <a:endParaRPr lang="fr-FR" sz="2000" kern="1200" noProof="0" dirty="0"/>
        </a:p>
      </dsp:txBody>
      <dsp:txXfrm>
        <a:off x="360291" y="355570"/>
        <a:ext cx="4582938" cy="532758"/>
      </dsp:txXfrm>
    </dsp:sp>
    <dsp:sp modelId="{DED78B44-2B7B-48F4-A6BE-5DF00E82F42A}">
      <dsp:nvSpPr>
        <dsp:cNvPr id="0" name=""/>
        <dsp:cNvSpPr/>
      </dsp:nvSpPr>
      <dsp:spPr>
        <a:xfrm>
          <a:off x="0" y="2442650"/>
          <a:ext cx="6629400" cy="1701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14515" tIns="416560" rIns="514515" bIns="142240" numCol="1" spcCol="1270" anchor="t" anchorCtr="0">
          <a:noAutofit/>
        </a:bodyPr>
        <a:lstStyle/>
        <a:p>
          <a:pPr marL="228600" lvl="1" indent="-228600" algn="l" defTabSz="889000">
            <a:lnSpc>
              <a:spcPct val="90000"/>
            </a:lnSpc>
            <a:spcBef>
              <a:spcPct val="0"/>
            </a:spcBef>
            <a:spcAft>
              <a:spcPct val="15000"/>
            </a:spcAft>
            <a:buChar char="••"/>
          </a:pPr>
          <a:r>
            <a:rPr lang="fr-FR" sz="2000" kern="1200" dirty="0" smtClean="0"/>
            <a:t>Créer une carte mentale des participants par rapport à la </a:t>
          </a:r>
          <a:r>
            <a:rPr lang="fr-FR" sz="2000" kern="1200" dirty="0" err="1" smtClean="0"/>
            <a:t>SdTP</a:t>
          </a:r>
          <a:r>
            <a:rPr lang="fr-FR" sz="2000" kern="1200" dirty="0" smtClean="0"/>
            <a:t> et les équiper pour être des champions de la politique/des entrepreneurs pour la </a:t>
          </a:r>
          <a:r>
            <a:rPr lang="fr-FR" sz="2000" kern="1200" dirty="0" err="1" smtClean="0"/>
            <a:t>SdTP</a:t>
          </a:r>
          <a:endParaRPr lang="en-ZA" sz="2000" kern="1200" dirty="0"/>
        </a:p>
      </dsp:txBody>
      <dsp:txXfrm>
        <a:off x="0" y="2442650"/>
        <a:ext cx="6629400" cy="1701000"/>
      </dsp:txXfrm>
    </dsp:sp>
    <dsp:sp modelId="{77DCE3FF-A41E-47F3-A942-EE9A447A5C57}">
      <dsp:nvSpPr>
        <dsp:cNvPr id="0" name=""/>
        <dsp:cNvSpPr/>
      </dsp:nvSpPr>
      <dsp:spPr>
        <a:xfrm>
          <a:off x="331470" y="2147450"/>
          <a:ext cx="4640580" cy="5904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5403" tIns="0" rIns="175403" bIns="0" numCol="1" spcCol="1270" anchor="ctr" anchorCtr="0">
          <a:noAutofit/>
        </a:bodyPr>
        <a:lstStyle/>
        <a:p>
          <a:pPr lvl="0" algn="l" defTabSz="889000">
            <a:lnSpc>
              <a:spcPct val="90000"/>
            </a:lnSpc>
            <a:spcBef>
              <a:spcPct val="0"/>
            </a:spcBef>
            <a:spcAft>
              <a:spcPct val="35000"/>
            </a:spcAft>
          </a:pPr>
          <a:r>
            <a:rPr lang="fr-FR" sz="2000" kern="1200" noProof="0" dirty="0" smtClean="0"/>
            <a:t>Carte mentale partagée des participants</a:t>
          </a:r>
          <a:endParaRPr lang="fr-FR" sz="2000" kern="1200" noProof="0" dirty="0"/>
        </a:p>
      </dsp:txBody>
      <dsp:txXfrm>
        <a:off x="360291" y="2176271"/>
        <a:ext cx="4582938"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EC885-18EE-446F-9D69-EE3542CED286}">
      <dsp:nvSpPr>
        <dsp:cNvPr id="0" name=""/>
        <dsp:cNvSpPr/>
      </dsp:nvSpPr>
      <dsp:spPr>
        <a:xfrm>
          <a:off x="0" y="0"/>
          <a:ext cx="3962400" cy="11000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fr-FR" sz="2800" kern="1200" noProof="0" dirty="0" smtClean="0"/>
            <a:t>Contenu du Manuel de formation</a:t>
          </a:r>
          <a:endParaRPr lang="fr-FR" sz="2800" kern="1200" noProof="0" dirty="0"/>
        </a:p>
      </dsp:txBody>
      <dsp:txXfrm>
        <a:off x="0" y="0"/>
        <a:ext cx="3962400" cy="1100001"/>
      </dsp:txXfrm>
    </dsp:sp>
    <dsp:sp modelId="{A8274CB0-72F2-4531-AFCF-A19FDAF48F19}">
      <dsp:nvSpPr>
        <dsp:cNvPr id="0" name=""/>
        <dsp:cNvSpPr/>
      </dsp:nvSpPr>
      <dsp:spPr>
        <a:xfrm>
          <a:off x="0" y="868671"/>
          <a:ext cx="3962400" cy="411554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ZA" sz="2400" kern="1200" dirty="0"/>
        </a:p>
        <a:p>
          <a:pPr marL="228600" lvl="1" indent="-228600" algn="l" defTabSz="1066800">
            <a:lnSpc>
              <a:spcPct val="90000"/>
            </a:lnSpc>
            <a:spcBef>
              <a:spcPct val="0"/>
            </a:spcBef>
            <a:spcAft>
              <a:spcPct val="15000"/>
            </a:spcAft>
            <a:buChar char="••"/>
          </a:pPr>
          <a:endParaRPr lang="en-ZA" sz="2400" kern="1200" dirty="0"/>
        </a:p>
        <a:p>
          <a:pPr marL="228600" lvl="1" indent="-228600" algn="l" defTabSz="1066800">
            <a:lnSpc>
              <a:spcPct val="90000"/>
            </a:lnSpc>
            <a:spcBef>
              <a:spcPct val="0"/>
            </a:spcBef>
            <a:spcAft>
              <a:spcPct val="15000"/>
            </a:spcAft>
            <a:buChar char="••"/>
          </a:pPr>
          <a:endParaRPr lang="en-ZA" sz="2400" kern="1200" dirty="0"/>
        </a:p>
        <a:p>
          <a:pPr marL="228600" lvl="1" indent="-228600" algn="l" defTabSz="1066800">
            <a:lnSpc>
              <a:spcPct val="90000"/>
            </a:lnSpc>
            <a:spcBef>
              <a:spcPct val="0"/>
            </a:spcBef>
            <a:spcAft>
              <a:spcPct val="15000"/>
            </a:spcAft>
            <a:buChar char="••"/>
          </a:pPr>
          <a:endParaRPr lang="en-ZA" sz="2400" kern="1200" dirty="0"/>
        </a:p>
        <a:p>
          <a:pPr marL="228600" lvl="1" indent="-228600" algn="l" defTabSz="1066800">
            <a:lnSpc>
              <a:spcPct val="90000"/>
            </a:lnSpc>
            <a:spcBef>
              <a:spcPct val="0"/>
            </a:spcBef>
            <a:spcAft>
              <a:spcPct val="15000"/>
            </a:spcAft>
            <a:buChar char="••"/>
          </a:pPr>
          <a:endParaRPr lang="en-ZA" sz="2400" kern="1200" dirty="0"/>
        </a:p>
        <a:p>
          <a:pPr marL="228600" lvl="1" indent="-228600" algn="l" defTabSz="1066800">
            <a:lnSpc>
              <a:spcPct val="90000"/>
            </a:lnSpc>
            <a:spcBef>
              <a:spcPct val="0"/>
            </a:spcBef>
            <a:spcAft>
              <a:spcPct val="15000"/>
            </a:spcAft>
            <a:buChar char="••"/>
          </a:pPr>
          <a:endParaRPr lang="en-ZA" sz="2400" kern="1200" dirty="0"/>
        </a:p>
        <a:p>
          <a:pPr marL="228600" lvl="1" indent="-228600" algn="l" defTabSz="1066800">
            <a:lnSpc>
              <a:spcPct val="90000"/>
            </a:lnSpc>
            <a:spcBef>
              <a:spcPct val="0"/>
            </a:spcBef>
            <a:spcAft>
              <a:spcPct val="15000"/>
            </a:spcAft>
            <a:buChar char="••"/>
          </a:pPr>
          <a:endParaRPr lang="en-ZA" sz="2400" kern="1200" dirty="0"/>
        </a:p>
        <a:p>
          <a:pPr marL="228600" lvl="1" indent="-228600" algn="l" defTabSz="1066800">
            <a:lnSpc>
              <a:spcPct val="90000"/>
            </a:lnSpc>
            <a:spcBef>
              <a:spcPct val="0"/>
            </a:spcBef>
            <a:spcAft>
              <a:spcPct val="15000"/>
            </a:spcAft>
            <a:buChar char="••"/>
          </a:pPr>
          <a:endParaRPr lang="en-ZA" sz="2400" kern="1200" dirty="0"/>
        </a:p>
      </dsp:txBody>
      <dsp:txXfrm>
        <a:off x="0" y="868671"/>
        <a:ext cx="3962400" cy="41155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68F6965-A6EE-4A78-BCFD-CE05D5A1619B}" type="datetimeFigureOut">
              <a:rPr lang="en-US"/>
              <a:pPr>
                <a:defRPr/>
              </a:pPr>
              <a:t>8/11/2016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2C48B43-0944-46C1-86FC-2A903975C209}" type="slidenum">
              <a:rPr lang="en-US"/>
              <a:pPr>
                <a:defRPr/>
              </a:pPr>
              <a:t>‹N°›</a:t>
            </a:fld>
            <a:endParaRPr lang="en-US"/>
          </a:p>
        </p:txBody>
      </p:sp>
    </p:spTree>
    <p:extLst>
      <p:ext uri="{BB962C8B-B14F-4D97-AF65-F5344CB8AC3E}">
        <p14:creationId xmlns:p14="http://schemas.microsoft.com/office/powerpoint/2010/main" val="11089552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9A79ADC-00DF-4460-B9B2-D28D6869314E}" type="datetimeFigureOut">
              <a:rPr lang="en-US"/>
              <a:pPr>
                <a:defRPr/>
              </a:pPr>
              <a:t>8/11/2016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5FB1A8F-1003-4B35-9C37-A8295E197B92}" type="slidenum">
              <a:rPr lang="en-US"/>
              <a:pPr>
                <a:defRPr/>
              </a:pPr>
              <a:t>‹N°›</a:t>
            </a:fld>
            <a:endParaRPr lang="en-US"/>
          </a:p>
        </p:txBody>
      </p:sp>
    </p:spTree>
    <p:extLst>
      <p:ext uri="{BB962C8B-B14F-4D97-AF65-F5344CB8AC3E}">
        <p14:creationId xmlns:p14="http://schemas.microsoft.com/office/powerpoint/2010/main" val="312703504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25FB1A8F-1003-4B35-9C37-A8295E197B92}" type="slidenum">
              <a:rPr lang="en-US" smtClean="0"/>
              <a:pPr>
                <a:defRPr/>
              </a:pPr>
              <a:t>2</a:t>
            </a:fld>
            <a:endParaRPr lang="en-US"/>
          </a:p>
        </p:txBody>
      </p:sp>
    </p:spTree>
    <p:extLst>
      <p:ext uri="{BB962C8B-B14F-4D97-AF65-F5344CB8AC3E}">
        <p14:creationId xmlns:p14="http://schemas.microsoft.com/office/powerpoint/2010/main" val="1457409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500">
                <a:solidFill>
                  <a:schemeClr val="tx1"/>
                </a:solidFill>
                <a:latin typeface="Arial" pitchFamily="34" charset="0"/>
                <a:ea typeface="ＭＳ Ｐゴシック" pitchFamily="34" charset="-128"/>
              </a:defRPr>
            </a:lvl1pPr>
            <a:lvl2pPr marL="772519" indent="-297123" eaLnBrk="0" hangingPunct="0">
              <a:defRPr sz="2500">
                <a:solidFill>
                  <a:schemeClr val="tx1"/>
                </a:solidFill>
                <a:latin typeface="Arial" pitchFamily="34" charset="0"/>
                <a:ea typeface="ＭＳ Ｐゴシック" pitchFamily="34" charset="-128"/>
              </a:defRPr>
            </a:lvl2pPr>
            <a:lvl3pPr marL="1188491" indent="-237698" eaLnBrk="0" hangingPunct="0">
              <a:defRPr sz="2500">
                <a:solidFill>
                  <a:schemeClr val="tx1"/>
                </a:solidFill>
                <a:latin typeface="Arial" pitchFamily="34" charset="0"/>
                <a:ea typeface="ＭＳ Ｐゴシック" pitchFamily="34" charset="-128"/>
              </a:defRPr>
            </a:lvl3pPr>
            <a:lvl4pPr marL="1663888" indent="-237698" eaLnBrk="0" hangingPunct="0">
              <a:defRPr sz="2500">
                <a:solidFill>
                  <a:schemeClr val="tx1"/>
                </a:solidFill>
                <a:latin typeface="Arial" pitchFamily="34" charset="0"/>
                <a:ea typeface="ＭＳ Ｐゴシック" pitchFamily="34" charset="-128"/>
              </a:defRPr>
            </a:lvl4pPr>
            <a:lvl5pPr marL="2139285" indent="-237698" eaLnBrk="0" hangingPunct="0">
              <a:defRPr sz="2500">
                <a:solidFill>
                  <a:schemeClr val="tx1"/>
                </a:solidFill>
                <a:latin typeface="Arial" pitchFamily="34" charset="0"/>
                <a:ea typeface="ＭＳ Ｐゴシック" pitchFamily="34" charset="-128"/>
              </a:defRPr>
            </a:lvl5pPr>
            <a:lvl6pPr marL="2614681" indent="-237698"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3090078" indent="-237698"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3565474" indent="-237698"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4040871" indent="-237698"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defRPr/>
            </a:pPr>
            <a:fld id="{5179BB70-CCD8-4987-94FB-C5E01B80AD33}" type="slidenum">
              <a:rPr lang="en-GB" sz="1200"/>
              <a:pPr eaLnBrk="1" hangingPunct="1">
                <a:defRPr/>
              </a:pPr>
              <a:t>4</a:t>
            </a:fld>
            <a:endParaRPr lang="en-GB" sz="1200"/>
          </a:p>
        </p:txBody>
      </p:sp>
      <p:sp>
        <p:nvSpPr>
          <p:cNvPr id="140290"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a:buFont typeface="Wingdings" pitchFamily="2" charset="2"/>
              <a:buNone/>
              <a:defRPr/>
            </a:pPr>
            <a:r>
              <a:rPr lang="en-GB" sz="1000" dirty="0" smtClean="0">
                <a:latin typeface="Arial" pitchFamily="34" charset="0"/>
                <a:ea typeface="ＭＳ Ｐゴシック" pitchFamily="34" charset="-128"/>
              </a:rPr>
              <a:t>Les </a:t>
            </a:r>
            <a:r>
              <a:rPr lang="fr-FR" sz="1000" noProof="0" dirty="0" smtClean="0">
                <a:latin typeface="Arial" pitchFamily="34" charset="0"/>
                <a:ea typeface="ＭＳ Ｐゴシック" pitchFamily="34" charset="-128"/>
              </a:rPr>
              <a:t>changements</a:t>
            </a:r>
            <a:r>
              <a:rPr lang="en-GB" sz="1000" dirty="0" smtClean="0">
                <a:latin typeface="Arial" pitchFamily="34" charset="0"/>
                <a:ea typeface="ＭＳ Ｐゴシック" pitchFamily="34" charset="-128"/>
              </a:rPr>
              <a:t> </a:t>
            </a:r>
            <a:r>
              <a:rPr lang="fr-FR" sz="1000" noProof="0" dirty="0" smtClean="0">
                <a:latin typeface="Arial" pitchFamily="34" charset="0"/>
                <a:ea typeface="ＭＳ Ｐゴシック" pitchFamily="34" charset="-128"/>
              </a:rPr>
              <a:t>idéologiques</a:t>
            </a:r>
            <a:r>
              <a:rPr lang="en-GB" sz="1000" dirty="0" smtClean="0">
                <a:latin typeface="Arial" pitchFamily="34" charset="0"/>
                <a:ea typeface="ＭＳ Ｐゴシック" pitchFamily="34" charset="-128"/>
              </a:rPr>
              <a:t> : </a:t>
            </a:r>
            <a:endParaRPr lang="en-GB" sz="1000" dirty="0">
              <a:latin typeface="Arial" pitchFamily="34" charset="0"/>
              <a:ea typeface="ＭＳ Ｐゴシック" pitchFamily="34" charset="-128"/>
            </a:endParaRPr>
          </a:p>
          <a:p>
            <a:pPr lvl="1">
              <a:buFont typeface="Wingdings" pitchFamily="2" charset="2"/>
              <a:buNone/>
              <a:defRPr/>
            </a:pPr>
            <a:r>
              <a:rPr lang="en-GB" sz="1000" dirty="0" smtClean="0">
                <a:latin typeface="Arial" pitchFamily="34" charset="0"/>
                <a:ea typeface="Arial" pitchFamily="34" charset="0"/>
                <a:cs typeface="Arial" pitchFamily="34" charset="0"/>
              </a:rPr>
              <a:t>Les </a:t>
            </a:r>
            <a:r>
              <a:rPr lang="fr-FR" sz="1000" noProof="0" dirty="0" smtClean="0">
                <a:latin typeface="Arial" pitchFamily="34" charset="0"/>
                <a:ea typeface="Arial" pitchFamily="34" charset="0"/>
                <a:cs typeface="Arial" pitchFamily="34" charset="0"/>
              </a:rPr>
              <a:t>années</a:t>
            </a:r>
            <a:r>
              <a:rPr lang="en-GB" sz="1000" dirty="0" smtClean="0">
                <a:latin typeface="Arial" pitchFamily="34" charset="0"/>
                <a:ea typeface="Arial" pitchFamily="34" charset="0"/>
                <a:cs typeface="Arial" pitchFamily="34" charset="0"/>
              </a:rPr>
              <a:t> 1970 </a:t>
            </a:r>
            <a:r>
              <a:rPr lang="en-GB" sz="1000" dirty="0">
                <a:latin typeface="Arial" pitchFamily="34" charset="0"/>
                <a:ea typeface="Arial" pitchFamily="34" charset="0"/>
                <a:cs typeface="Arial" pitchFamily="34" charset="0"/>
              </a:rPr>
              <a:t>– </a:t>
            </a:r>
            <a:r>
              <a:rPr lang="fr-CH" sz="1000" noProof="0" dirty="0" smtClean="0">
                <a:latin typeface="Arial" pitchFamily="34" charset="0"/>
                <a:ea typeface="Arial" pitchFamily="34" charset="0"/>
                <a:cs typeface="Arial" pitchFamily="34" charset="0"/>
              </a:rPr>
              <a:t>Décennie</a:t>
            </a:r>
            <a:r>
              <a:rPr lang="en-GB" sz="1000" dirty="0" smtClean="0">
                <a:latin typeface="Arial" pitchFamily="34" charset="0"/>
                <a:ea typeface="Arial" pitchFamily="34" charset="0"/>
                <a:cs typeface="Arial" pitchFamily="34" charset="0"/>
              </a:rPr>
              <a:t> du </a:t>
            </a:r>
            <a:r>
              <a:rPr lang="fr-CH" sz="1000" noProof="0" dirty="0" smtClean="0">
                <a:latin typeface="Arial" pitchFamily="34" charset="0"/>
                <a:ea typeface="Arial" pitchFamily="34" charset="0"/>
                <a:cs typeface="Arial" pitchFamily="34" charset="0"/>
              </a:rPr>
              <a:t>développement</a:t>
            </a:r>
            <a:r>
              <a:rPr lang="en-GB" sz="1000" dirty="0" smtClean="0">
                <a:latin typeface="Arial" pitchFamily="34" charset="0"/>
                <a:ea typeface="Arial" pitchFamily="34" charset="0"/>
                <a:cs typeface="Arial" pitchFamily="34" charset="0"/>
              </a:rPr>
              <a:t> : </a:t>
            </a:r>
            <a:r>
              <a:rPr lang="en-GB" sz="1000" dirty="0">
                <a:latin typeface="Arial" pitchFamily="34" charset="0"/>
                <a:ea typeface="Arial" pitchFamily="34" charset="0"/>
                <a:cs typeface="Arial" pitchFamily="34" charset="0"/>
              </a:rPr>
              <a:t>consensus </a:t>
            </a:r>
            <a:r>
              <a:rPr lang="fr-CH" sz="1000" noProof="0" dirty="0" smtClean="0">
                <a:latin typeface="Arial" pitchFamily="34" charset="0"/>
                <a:ea typeface="Arial" pitchFamily="34" charset="0"/>
                <a:cs typeface="Arial" pitchFamily="34" charset="0"/>
              </a:rPr>
              <a:t>sur</a:t>
            </a:r>
            <a:r>
              <a:rPr lang="en-GB" sz="1000" dirty="0" smtClean="0">
                <a:latin typeface="Arial" pitchFamily="34" charset="0"/>
                <a:ea typeface="Arial" pitchFamily="34" charset="0"/>
                <a:cs typeface="Arial" pitchFamily="34" charset="0"/>
              </a:rPr>
              <a:t> la santé et le </a:t>
            </a:r>
            <a:r>
              <a:rPr lang="fr-CH" sz="1000" noProof="0" dirty="0" smtClean="0">
                <a:latin typeface="Arial" pitchFamily="34" charset="0"/>
                <a:ea typeface="Arial" pitchFamily="34" charset="0"/>
                <a:cs typeface="Arial" pitchFamily="34" charset="0"/>
              </a:rPr>
              <a:t>développement</a:t>
            </a:r>
          </a:p>
          <a:p>
            <a:pPr marL="457200" marR="0" lvl="1"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GB" sz="1000" dirty="0" smtClean="0">
                <a:latin typeface="Arial" pitchFamily="34" charset="0"/>
                <a:ea typeface="Arial" pitchFamily="34" charset="0"/>
                <a:cs typeface="Arial" pitchFamily="34" charset="0"/>
              </a:rPr>
              <a:t>Les </a:t>
            </a:r>
            <a:r>
              <a:rPr lang="fr-CH" sz="1000" noProof="0" dirty="0" smtClean="0">
                <a:latin typeface="Arial" pitchFamily="34" charset="0"/>
                <a:ea typeface="Arial" pitchFamily="34" charset="0"/>
                <a:cs typeface="Arial" pitchFamily="34" charset="0"/>
              </a:rPr>
              <a:t>années</a:t>
            </a:r>
            <a:r>
              <a:rPr lang="en-GB" sz="1000" dirty="0" smtClean="0">
                <a:latin typeface="Arial" pitchFamily="34" charset="0"/>
                <a:ea typeface="Arial" pitchFamily="34" charset="0"/>
                <a:cs typeface="Arial" pitchFamily="34" charset="0"/>
              </a:rPr>
              <a:t> 1980 – </a:t>
            </a:r>
            <a:r>
              <a:rPr lang="fr-FR" sz="1000" dirty="0" smtClean="0"/>
              <a:t>« Décennie perdue », prolifération de stratégies : SSP sélectifs vs. soins de santé intégrés, les systèmes de santé de district et les Villes Santé (VVS)</a:t>
            </a:r>
            <a:endParaRPr lang="en-GB" sz="1000" dirty="0" smtClean="0">
              <a:latin typeface="Arial" pitchFamily="34" charset="0"/>
              <a:ea typeface="Arial" pitchFamily="34" charset="0"/>
              <a:cs typeface="Arial" pitchFamily="34" charset="0"/>
            </a:endParaRPr>
          </a:p>
          <a:p>
            <a:pPr lvl="1">
              <a:buFont typeface="Wingdings" pitchFamily="2" charset="2"/>
              <a:buNone/>
              <a:defRPr/>
            </a:pPr>
            <a:r>
              <a:rPr lang="en-GB" sz="1000" dirty="0" smtClean="0">
                <a:latin typeface="Arial" pitchFamily="34" charset="0"/>
                <a:ea typeface="Arial" pitchFamily="34" charset="0"/>
                <a:cs typeface="Arial" pitchFamily="34" charset="0"/>
              </a:rPr>
              <a:t>Les </a:t>
            </a:r>
            <a:r>
              <a:rPr lang="fr-CH" sz="1000" noProof="0" dirty="0" smtClean="0">
                <a:latin typeface="Arial" pitchFamily="34" charset="0"/>
                <a:ea typeface="Arial" pitchFamily="34" charset="0"/>
                <a:cs typeface="Arial" pitchFamily="34" charset="0"/>
              </a:rPr>
              <a:t>années</a:t>
            </a:r>
            <a:r>
              <a:rPr lang="en-GB" sz="1000" dirty="0" smtClean="0">
                <a:latin typeface="Arial" pitchFamily="34" charset="0"/>
                <a:ea typeface="Arial" pitchFamily="34" charset="0"/>
                <a:cs typeface="Arial" pitchFamily="34" charset="0"/>
              </a:rPr>
              <a:t> 1990 </a:t>
            </a:r>
            <a:r>
              <a:rPr lang="en-GB" sz="1000" dirty="0">
                <a:latin typeface="Arial" pitchFamily="34" charset="0"/>
                <a:ea typeface="Arial" pitchFamily="34" charset="0"/>
                <a:cs typeface="Arial" pitchFamily="34" charset="0"/>
              </a:rPr>
              <a:t>– </a:t>
            </a:r>
            <a:r>
              <a:rPr lang="fr-CH" sz="1000" noProof="0" dirty="0" smtClean="0">
                <a:latin typeface="Arial" pitchFamily="34" charset="0"/>
                <a:ea typeface="Arial" pitchFamily="34" charset="0"/>
                <a:cs typeface="Arial" pitchFamily="34" charset="0"/>
              </a:rPr>
              <a:t>Décennie</a:t>
            </a:r>
            <a:r>
              <a:rPr lang="en-GB" sz="1000" dirty="0" smtClean="0">
                <a:latin typeface="Arial" pitchFamily="34" charset="0"/>
                <a:ea typeface="Arial" pitchFamily="34" charset="0"/>
                <a:cs typeface="Arial" pitchFamily="34" charset="0"/>
              </a:rPr>
              <a:t> </a:t>
            </a:r>
            <a:r>
              <a:rPr lang="fr-FR" sz="1000" dirty="0" smtClean="0"/>
              <a:t>de réforme et de la mondialisation </a:t>
            </a:r>
            <a:r>
              <a:rPr lang="en-GB" sz="1000" dirty="0" smtClean="0">
                <a:latin typeface="Arial" pitchFamily="34" charset="0"/>
                <a:ea typeface="Arial" pitchFamily="34" charset="0"/>
                <a:cs typeface="Arial" pitchFamily="34" charset="0"/>
              </a:rPr>
              <a:t>: </a:t>
            </a:r>
            <a:r>
              <a:rPr lang="fr-FR" sz="1000" dirty="0" smtClean="0"/>
              <a:t>efficacité de la bureaucratie et introduction de l'économie de marché dans le secteur de la santé </a:t>
            </a:r>
            <a:r>
              <a:rPr lang="en-GB" sz="1000" dirty="0" smtClean="0">
                <a:latin typeface="Arial" pitchFamily="34" charset="0"/>
                <a:ea typeface="Arial" pitchFamily="34" charset="0"/>
                <a:cs typeface="Arial" pitchFamily="34" charset="0"/>
              </a:rPr>
              <a:t>; </a:t>
            </a:r>
            <a:r>
              <a:rPr lang="fr-FR" sz="1000" dirty="0" smtClean="0"/>
              <a:t>aussi la décennie de l'eau et le </a:t>
            </a:r>
            <a:r>
              <a:rPr lang="fr-FR" sz="1000" dirty="0" smtClean="0"/>
              <a:t> « Consensus </a:t>
            </a:r>
            <a:r>
              <a:rPr lang="fr-FR" sz="1000" dirty="0" smtClean="0"/>
              <a:t>de Washington » - FMI-BM-OMC</a:t>
            </a:r>
            <a:endParaRPr lang="en-GB" sz="1000" dirty="0">
              <a:latin typeface="Arial" pitchFamily="34" charset="0"/>
              <a:ea typeface="Arial" pitchFamily="34" charset="0"/>
              <a:cs typeface="Arial" pitchFamily="34" charset="0"/>
            </a:endParaRPr>
          </a:p>
          <a:p>
            <a:pPr>
              <a:defRPr/>
            </a:pPr>
            <a:r>
              <a:rPr lang="fr-FR" sz="1000" dirty="0" smtClean="0"/>
              <a:t>Nouvelle influence des parties prenantes </a:t>
            </a:r>
            <a:r>
              <a:rPr lang="en-GB" sz="1000" dirty="0" smtClean="0">
                <a:latin typeface="Arial" pitchFamily="34" charset="0"/>
                <a:ea typeface="ＭＳ Ｐゴシック" pitchFamily="34" charset="-128"/>
              </a:rPr>
              <a:t>:</a:t>
            </a:r>
            <a:endParaRPr lang="en-GB" sz="1000" dirty="0">
              <a:latin typeface="Arial" pitchFamily="34" charset="0"/>
              <a:ea typeface="ＭＳ Ｐゴシック" pitchFamily="34" charset="-128"/>
            </a:endParaRPr>
          </a:p>
          <a:p>
            <a:pPr lvl="1">
              <a:defRPr/>
            </a:pPr>
            <a:r>
              <a:rPr lang="en-GB" sz="1000" dirty="0">
                <a:latin typeface="Arial" pitchFamily="34" charset="0"/>
                <a:ea typeface="Arial" pitchFamily="34" charset="0"/>
                <a:cs typeface="Arial" pitchFamily="34" charset="0"/>
              </a:rPr>
              <a:t>UNICEF – </a:t>
            </a:r>
            <a:r>
              <a:rPr lang="fr-FR" sz="1000" dirty="0" smtClean="0"/>
              <a:t>application sélective des SSP 1979, puis déplacés vers les droits des enfants, 1995 </a:t>
            </a:r>
            <a:endParaRPr lang="en-GB" sz="1000" dirty="0">
              <a:latin typeface="Arial" pitchFamily="34" charset="0"/>
              <a:ea typeface="Arial" pitchFamily="34" charset="0"/>
              <a:cs typeface="Arial" pitchFamily="34" charset="0"/>
            </a:endParaRPr>
          </a:p>
          <a:p>
            <a:pPr lvl="1">
              <a:defRPr/>
            </a:pPr>
            <a:r>
              <a:rPr lang="en-GB" sz="1000" dirty="0" smtClean="0">
                <a:latin typeface="Arial" pitchFamily="34" charset="0"/>
                <a:ea typeface="Arial" pitchFamily="34" charset="0"/>
                <a:cs typeface="Arial" pitchFamily="34" charset="0"/>
              </a:rPr>
              <a:t>BM </a:t>
            </a:r>
            <a:r>
              <a:rPr lang="en-GB" sz="1000" dirty="0">
                <a:latin typeface="Arial" pitchFamily="34" charset="0"/>
                <a:ea typeface="Arial" pitchFamily="34" charset="0"/>
                <a:cs typeface="Arial" pitchFamily="34" charset="0"/>
              </a:rPr>
              <a:t>– </a:t>
            </a:r>
            <a:r>
              <a:rPr lang="fr-FR" sz="1000" dirty="0" smtClean="0"/>
              <a:t>redéfinit les mesures de la santé : </a:t>
            </a:r>
            <a:r>
              <a:rPr lang="fr-FR" sz="1000" i="1" dirty="0" smtClean="0"/>
              <a:t>Rapport sur le développement dans le monde (RDM) 1993 : Investir dans la santé</a:t>
            </a:r>
            <a:r>
              <a:rPr lang="fr-FR" sz="1000" dirty="0" smtClean="0"/>
              <a:t/>
            </a:r>
            <a:br>
              <a:rPr lang="fr-FR" sz="1000" dirty="0" smtClean="0"/>
            </a:br>
            <a:r>
              <a:rPr lang="fr-FR" sz="1000" dirty="0" smtClean="0"/>
              <a:t>P</a:t>
            </a:r>
            <a:r>
              <a:rPr lang="en-GB" sz="1000" dirty="0" smtClean="0">
                <a:latin typeface="Arial" pitchFamily="34" charset="0"/>
                <a:ea typeface="Arial" pitchFamily="34" charset="0"/>
                <a:cs typeface="Arial" pitchFamily="34" charset="0"/>
              </a:rPr>
              <a:t>NUD </a:t>
            </a:r>
            <a:r>
              <a:rPr lang="en-GB" sz="1000" dirty="0">
                <a:latin typeface="Arial" pitchFamily="34" charset="0"/>
                <a:ea typeface="Arial" pitchFamily="34" charset="0"/>
                <a:cs typeface="Arial" pitchFamily="34" charset="0"/>
              </a:rPr>
              <a:t>– </a:t>
            </a:r>
            <a:r>
              <a:rPr lang="fr-FR" sz="1000" dirty="0" smtClean="0"/>
              <a:t>présente la note de stratégie nationale et y</a:t>
            </a:r>
            <a:r>
              <a:rPr lang="fr-FR" sz="1000" baseline="0" dirty="0" smtClean="0"/>
              <a:t> inclut l</a:t>
            </a:r>
            <a:r>
              <a:rPr lang="fr-FR" sz="1000" dirty="0" smtClean="0"/>
              <a:t>es SSP. Effort pour une meilleure coordination des Nations Unies, les OMD</a:t>
            </a:r>
            <a:endParaRPr lang="en-GB" sz="1000" dirty="0">
              <a:latin typeface="Arial" pitchFamily="34" charset="0"/>
              <a:ea typeface="Arial" pitchFamily="34" charset="0"/>
              <a:cs typeface="Arial" pitchFamily="34" charset="0"/>
            </a:endParaRPr>
          </a:p>
          <a:p>
            <a:pPr lvl="1">
              <a:defRPr/>
            </a:pPr>
            <a:r>
              <a:rPr lang="en-GB" sz="1000" dirty="0">
                <a:latin typeface="Arial" pitchFamily="34" charset="0"/>
                <a:ea typeface="Arial" pitchFamily="34" charset="0"/>
                <a:cs typeface="Arial" pitchFamily="34" charset="0"/>
              </a:rPr>
              <a:t>USAID – </a:t>
            </a:r>
            <a:r>
              <a:rPr lang="fr-FR" sz="1000" dirty="0" smtClean="0"/>
              <a:t>met l'accent sur la société civile et la qualité</a:t>
            </a:r>
            <a:endParaRPr lang="en-GB" sz="1000" dirty="0">
              <a:latin typeface="Arial" pitchFamily="34" charset="0"/>
              <a:ea typeface="Arial" pitchFamily="34" charset="0"/>
              <a:cs typeface="Arial" pitchFamily="34" charset="0"/>
            </a:endParaRPr>
          </a:p>
          <a:p>
            <a:pPr>
              <a:defRPr/>
            </a:pPr>
            <a:r>
              <a:rPr lang="fr-FR" sz="1000" dirty="0" smtClean="0"/>
              <a:t>Nouvelle discipline de santé </a:t>
            </a:r>
            <a:r>
              <a:rPr lang="en-GB" sz="1000" dirty="0" smtClean="0">
                <a:latin typeface="Arial" pitchFamily="34" charset="0"/>
                <a:ea typeface="ＭＳ Ｐゴシック" pitchFamily="34" charset="-128"/>
              </a:rPr>
              <a:t>:</a:t>
            </a:r>
            <a:endParaRPr lang="en-GB" sz="1000" dirty="0">
              <a:latin typeface="Arial" pitchFamily="34" charset="0"/>
              <a:ea typeface="ＭＳ Ｐゴシック" pitchFamily="34" charset="-128"/>
            </a:endParaRPr>
          </a:p>
          <a:p>
            <a:pPr lvl="1">
              <a:defRPr/>
            </a:pPr>
            <a:r>
              <a:rPr lang="fr-FR" sz="1000" dirty="0" smtClean="0"/>
              <a:t>Economie de la santé introduit de nouvelles façons de mesurer les ressources et les réalisations en matière de santé, d'influencer la conception des mesures de financement et l'efficacité des systèmes de santé</a:t>
            </a:r>
            <a:endParaRPr lang="en-GB" sz="1000" dirty="0" smtClean="0">
              <a:latin typeface="Arial" pitchFamily="34" charset="0"/>
              <a:ea typeface="Arial" pitchFamily="34" charset="0"/>
              <a:cs typeface="Arial" pitchFamily="34" charset="0"/>
            </a:endParaRPr>
          </a:p>
          <a:p>
            <a:pPr>
              <a:defRPr/>
            </a:pPr>
            <a:r>
              <a:rPr lang="fr-FR" sz="1000" dirty="0" smtClean="0"/>
              <a:t>Les budgets nationaux pour la santé </a:t>
            </a:r>
            <a:r>
              <a:rPr lang="en-GB" sz="1000" dirty="0" smtClean="0">
                <a:latin typeface="Arial" pitchFamily="34" charset="0"/>
                <a:ea typeface="ＭＳ Ｐゴシック" pitchFamily="34" charset="-128"/>
              </a:rPr>
              <a:t>:</a:t>
            </a:r>
            <a:endParaRPr lang="en-GB" sz="1000" dirty="0">
              <a:latin typeface="Arial" pitchFamily="34" charset="0"/>
              <a:ea typeface="ＭＳ Ｐゴシック" pitchFamily="34" charset="-128"/>
            </a:endParaRPr>
          </a:p>
          <a:p>
            <a:pPr lvl="1">
              <a:defRPr/>
            </a:pPr>
            <a:r>
              <a:rPr lang="fr-FR" sz="1000" dirty="0" smtClean="0"/>
              <a:t>Augmentation en % du PIB</a:t>
            </a:r>
            <a:endParaRPr lang="en-GB" sz="1000" dirty="0" smtClean="0">
              <a:latin typeface="Arial" pitchFamily="34" charset="0"/>
              <a:ea typeface="Arial" pitchFamily="34" charset="0"/>
              <a:cs typeface="Arial" pitchFamily="34" charset="0"/>
            </a:endParaRPr>
          </a:p>
          <a:p>
            <a:pPr lvl="1">
              <a:defRPr/>
            </a:pPr>
            <a:r>
              <a:rPr lang="fr-FR" sz="1000" dirty="0" smtClean="0"/>
              <a:t>Diminution de la répartition équitable</a:t>
            </a:r>
            <a:endParaRPr lang="en-GB" sz="1000" dirty="0">
              <a:latin typeface="Arial" pitchFamily="34" charset="0"/>
              <a:ea typeface="Arial" pitchFamily="34" charset="0"/>
              <a:cs typeface="Arial" pitchFamily="34" charset="0"/>
            </a:endParaRPr>
          </a:p>
        </p:txBody>
      </p:sp>
    </p:spTree>
    <p:extLst>
      <p:ext uri="{BB962C8B-B14F-4D97-AF65-F5344CB8AC3E}">
        <p14:creationId xmlns:p14="http://schemas.microsoft.com/office/powerpoint/2010/main" val="304033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25FB1A8F-1003-4B35-9C37-A8295E197B92}" type="slidenum">
              <a:rPr lang="en-US" smtClean="0"/>
              <a:pPr>
                <a:defRPr/>
              </a:pPr>
              <a:t>9</a:t>
            </a:fld>
            <a:endParaRPr lang="en-US"/>
          </a:p>
        </p:txBody>
      </p:sp>
    </p:spTree>
    <p:extLst>
      <p:ext uri="{BB962C8B-B14F-4D97-AF65-F5344CB8AC3E}">
        <p14:creationId xmlns:p14="http://schemas.microsoft.com/office/powerpoint/2010/main" val="390481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25FB1A8F-1003-4B35-9C37-A8295E197B92}" type="slidenum">
              <a:rPr lang="en-US" smtClean="0"/>
              <a:pPr>
                <a:defRPr/>
              </a:pPr>
              <a:t>12</a:t>
            </a:fld>
            <a:endParaRPr lang="en-US"/>
          </a:p>
        </p:txBody>
      </p:sp>
    </p:spTree>
    <p:extLst>
      <p:ext uri="{BB962C8B-B14F-4D97-AF65-F5344CB8AC3E}">
        <p14:creationId xmlns:p14="http://schemas.microsoft.com/office/powerpoint/2010/main" val="47222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4D9E64-59CB-45D6-9AB7-BCFA38CCDD8B}"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0245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pied de page 3"/>
          <p:cNvSpPr>
            <a:spLocks noGrp="1"/>
          </p:cNvSpPr>
          <p:nvPr>
            <p:ph type="ftr" sz="quarter"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25FB1A8F-1003-4B35-9C37-A8295E197B92}" type="slidenum">
              <a:rPr lang="en-US" smtClean="0"/>
              <a:pPr>
                <a:defRPr/>
              </a:pPr>
              <a:t>17</a:t>
            </a:fld>
            <a:endParaRPr lang="en-US"/>
          </a:p>
        </p:txBody>
      </p:sp>
    </p:spTree>
    <p:extLst>
      <p:ext uri="{BB962C8B-B14F-4D97-AF65-F5344CB8AC3E}">
        <p14:creationId xmlns:p14="http://schemas.microsoft.com/office/powerpoint/2010/main" val="210206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ltLang="en-US" smtClean="0">
              <a:ea typeface="ＭＳ Ｐゴシック" pitchFamily="-105"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7168E2-B793-4BDC-928E-6628E51B4076}" type="slidenum">
              <a:rPr lang="en-GB" altLang="en-US" smtClean="0">
                <a:ea typeface="ＭＳ Ｐゴシック" pitchFamily="-105" charset="-128"/>
              </a:rPr>
              <a:pPr eaLnBrk="1" hangingPunct="1"/>
              <a:t>20</a:t>
            </a:fld>
            <a:endParaRPr lang="en-GB" altLang="en-US" smtClean="0">
              <a:ea typeface="ＭＳ Ｐゴシック" pitchFamily="-105" charset="-128"/>
            </a:endParaRPr>
          </a:p>
        </p:txBody>
      </p:sp>
    </p:spTree>
    <p:extLst>
      <p:ext uri="{BB962C8B-B14F-4D97-AF65-F5344CB8AC3E}">
        <p14:creationId xmlns:p14="http://schemas.microsoft.com/office/powerpoint/2010/main" val="1979957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afro.who.int/fr.html"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afro.who.int/fr.html"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4" name="Rectangle 15"/>
          <p:cNvSpPr>
            <a:spLocks noChangeArrowheads="1"/>
          </p:cNvSpPr>
          <p:nvPr userDrawn="1"/>
        </p:nvSpPr>
        <p:spPr bwMode="auto">
          <a:xfrm>
            <a:off x="17980" y="13699"/>
            <a:ext cx="9144000" cy="6858000"/>
          </a:xfrm>
          <a:prstGeom prst="rect">
            <a:avLst/>
          </a:prstGeom>
          <a:solidFill>
            <a:srgbClr val="3599CC"/>
          </a:solidFill>
          <a:ln>
            <a:noFill/>
          </a:ln>
          <a:effectLst/>
          <a:extLst/>
        </p:spPr>
        <p:txBody>
          <a:bodyPr wrap="none" lIns="91232" tIns="45616" rIns="91232" bIns="45616"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FR" altLang="en-US">
                <a:solidFill>
                  <a:prstClr val="black"/>
                </a:solidFill>
              </a:rPr>
              <a:t> </a:t>
            </a:r>
            <a:endParaRPr lang="en-US" altLang="en-US">
              <a:solidFill>
                <a:prstClr val="black"/>
              </a:solidFill>
            </a:endParaRPr>
          </a:p>
        </p:txBody>
      </p:sp>
      <p:sp>
        <p:nvSpPr>
          <p:cNvPr id="166914" name="Rectangle 2"/>
          <p:cNvSpPr>
            <a:spLocks noGrp="1" noChangeArrowheads="1"/>
          </p:cNvSpPr>
          <p:nvPr>
            <p:ph type="ctrTitle"/>
          </p:nvPr>
        </p:nvSpPr>
        <p:spPr>
          <a:xfrm>
            <a:off x="685800" y="914400"/>
            <a:ext cx="7772400" cy="1470025"/>
          </a:xfrm>
        </p:spPr>
        <p:txBody>
          <a:bodyPr/>
          <a:lstStyle>
            <a:lvl1pPr>
              <a:defRPr b="0" i="1">
                <a:solidFill>
                  <a:schemeClr val="bg1"/>
                </a:solidFill>
              </a:defRPr>
            </a:lvl1pPr>
          </a:lstStyle>
          <a:p>
            <a:pPr lvl="0"/>
            <a:r>
              <a:rPr lang="en-US" noProof="0" dirty="0" smtClean="0"/>
              <a:t>Click to edit Master title style</a:t>
            </a:r>
          </a:p>
        </p:txBody>
      </p:sp>
      <p:pic>
        <p:nvPicPr>
          <p:cNvPr id="3074" name="Picture 2" descr="WHO-AFRO-fr ">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77025" y="0"/>
            <a:ext cx="246697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505169"/>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660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pic>
        <p:nvPicPr>
          <p:cNvPr id="1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pPr>
                <a:defRPr/>
              </a:pPr>
              <a:t>‹N°›</a:t>
            </a:fld>
            <a:endParaRPr lang="en-US" dirty="0"/>
          </a:p>
        </p:txBody>
      </p:sp>
      <p:sp>
        <p:nvSpPr>
          <p:cNvPr id="13"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defRPr/>
            </a:pPr>
            <a:r>
              <a:rPr lang="en-GB" altLang="zh-TW" b="1" dirty="0" smtClean="0"/>
              <a:t>Health in All Policies TOT meeting, Johannesburg  from </a:t>
            </a:r>
            <a:r>
              <a:rPr lang="en-US" b="1" dirty="0" smtClean="0"/>
              <a:t>30 Nov – 4 Dec 2015</a:t>
            </a:r>
            <a:endParaRPr lang="en-GB" altLang="en-US" b="1" baseline="14000" dirty="0" smtClean="0"/>
          </a:p>
          <a:p>
            <a:pPr>
              <a:defRPr/>
            </a:pPr>
            <a:endParaRPr lang="en-US" sz="1600" dirty="0"/>
          </a:p>
        </p:txBody>
      </p:sp>
    </p:spTree>
    <p:extLst>
      <p:ext uri="{BB962C8B-B14F-4D97-AF65-F5344CB8AC3E}">
        <p14:creationId xmlns:p14="http://schemas.microsoft.com/office/powerpoint/2010/main" val="212796085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lvl1pPr>
              <a:defRPr sz="4000" b="1">
                <a:solidFill>
                  <a:schemeClr val="accent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0593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1"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382582016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p:spPr>
        <p:txBody>
          <a:bodyPr vert="eaVert"/>
          <a:lstStyle>
            <a:lvl1pPr>
              <a:defRPr sz="28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37693430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lvl1pPr>
              <a:defRPr sz="4000" b="1">
                <a:solidFill>
                  <a:schemeClr val="accent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0593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pic>
        <p:nvPicPr>
          <p:cNvPr id="11"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pPr>
                <a:defRPr/>
              </a:pPr>
              <a:t>‹N°›</a:t>
            </a:fld>
            <a:endParaRPr lang="en-US" dirty="0"/>
          </a:p>
        </p:txBody>
      </p:sp>
      <p:sp>
        <p:nvSpPr>
          <p:cNvPr id="10"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defRPr/>
            </a:pPr>
            <a:r>
              <a:rPr lang="en-GB" altLang="zh-TW" b="1" dirty="0" smtClean="0"/>
              <a:t>Health in All Policies TOT meeting, Johannesburg  from </a:t>
            </a:r>
            <a:r>
              <a:rPr lang="en-US" b="1" dirty="0" smtClean="0"/>
              <a:t>30 Nov – 4 Dec 2015</a:t>
            </a:r>
            <a:endParaRPr lang="en-GB" altLang="en-US" b="1" baseline="14000" dirty="0" smtClean="0"/>
          </a:p>
          <a:p>
            <a:pPr>
              <a:defRPr/>
            </a:pPr>
            <a:endParaRPr lang="en-US" sz="1600" dirty="0"/>
          </a:p>
        </p:txBody>
      </p:sp>
    </p:spTree>
    <p:extLst>
      <p:ext uri="{BB962C8B-B14F-4D97-AF65-F5344CB8AC3E}">
        <p14:creationId xmlns:p14="http://schemas.microsoft.com/office/powerpoint/2010/main" val="36765966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p:spPr>
        <p:txBody>
          <a:bodyPr vert="eaVert"/>
          <a:lstStyle>
            <a:lvl1pPr>
              <a:defRPr sz="28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pPr>
                <a:defRPr/>
              </a:pPr>
              <a:t>‹N°›</a:t>
            </a:fld>
            <a:endParaRPr lang="en-US" dirty="0"/>
          </a:p>
        </p:txBody>
      </p:sp>
      <p:sp>
        <p:nvSpPr>
          <p:cNvPr id="10"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defRPr/>
            </a:pPr>
            <a:r>
              <a:rPr lang="en-GB" altLang="zh-TW" b="1" dirty="0" smtClean="0"/>
              <a:t>Health in All Policies TOT meeting, Johannesburg  from </a:t>
            </a:r>
            <a:r>
              <a:rPr lang="en-US" b="1" dirty="0" smtClean="0"/>
              <a:t>30 Nov – 4 Dec 2015</a:t>
            </a:r>
            <a:endParaRPr lang="en-GB" altLang="en-US" b="1" baseline="14000" dirty="0" smtClean="0"/>
          </a:p>
          <a:p>
            <a:pPr>
              <a:defRPr/>
            </a:pPr>
            <a:endParaRPr lang="en-US" sz="1600" dirty="0"/>
          </a:p>
        </p:txBody>
      </p:sp>
    </p:spTree>
    <p:extLst>
      <p:ext uri="{BB962C8B-B14F-4D97-AF65-F5344CB8AC3E}">
        <p14:creationId xmlns:p14="http://schemas.microsoft.com/office/powerpoint/2010/main" val="384392976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userDrawn="1"/>
        </p:nvSpPr>
        <p:spPr>
          <a:xfrm>
            <a:off x="0" y="0"/>
            <a:ext cx="9252520" cy="68580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7" name="Group 9"/>
          <p:cNvGrpSpPr>
            <a:grpSpLocks noChangeAspect="1"/>
          </p:cNvGrpSpPr>
          <p:nvPr/>
        </p:nvGrpSpPr>
        <p:grpSpPr bwMode="hidden">
          <a:xfrm>
            <a:off x="2622407" y="5369603"/>
            <a:ext cx="6312634" cy="852345"/>
            <a:chOff x="-309563" y="4316413"/>
            <a:chExt cx="9415463" cy="1211262"/>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7857" y="188640"/>
            <a:ext cx="3351161" cy="1041193"/>
          </a:xfrm>
          <a:prstGeom prst="rect">
            <a:avLst/>
          </a:prstGeom>
        </p:spPr>
      </p:pic>
      <p:pic>
        <p:nvPicPr>
          <p:cNvPr id="22" name="Picture 5" descr="DSC_3930"/>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3000" contrast="78000"/>
                    </a14:imgEffect>
                  </a14:imgLayer>
                </a14:imgProps>
              </a:ext>
              <a:ext uri="{28A0092B-C50C-407E-A947-70E740481C1C}">
                <a14:useLocalDpi xmlns:a14="http://schemas.microsoft.com/office/drawing/2010/main" val="0"/>
              </a:ext>
            </a:extLst>
          </a:blip>
          <a:srcRect/>
          <a:stretch>
            <a:fillRect/>
          </a:stretch>
        </p:blipFill>
        <p:spPr bwMode="auto">
          <a:xfrm>
            <a:off x="2303981" y="3408989"/>
            <a:ext cx="4968552" cy="32990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617123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B78C9C4-FB5E-4503-A3A0-A29CE126D402}" type="datetimeFigureOut">
              <a:rPr lang="en-US" smtClean="0">
                <a:solidFill>
                  <a:srgbClr val="073E87"/>
                </a:solidFill>
              </a:rPr>
              <a:pPr/>
              <a:t>8/11/2016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8FFDD430-9ABD-4752-BBE8-C10150F1F69F}" type="slidenum">
              <a:rPr lang="en-US" smtClean="0">
                <a:solidFill>
                  <a:srgbClr val="073E87"/>
                </a:solidFill>
              </a:rPr>
              <a:pPr/>
              <a:t>‹N°›</a:t>
            </a:fld>
            <a:endParaRPr lang="en-US">
              <a:solidFill>
                <a:srgbClr val="073E87"/>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3" y="6203302"/>
            <a:ext cx="576064" cy="50174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Image 8"/>
          <p:cNvPicPr>
            <a:picLocks noChangeAspect="1"/>
          </p:cNvPicPr>
          <p:nvPr userDrawn="1"/>
        </p:nvPicPr>
        <p:blipFill>
          <a:blip r:embed="rId3"/>
          <a:stretch>
            <a:fillRect/>
          </a:stretch>
        </p:blipFill>
        <p:spPr>
          <a:xfrm>
            <a:off x="5838882" y="6233562"/>
            <a:ext cx="1890713" cy="471487"/>
          </a:xfrm>
          <a:prstGeom prst="rect">
            <a:avLst/>
          </a:prstGeom>
        </p:spPr>
      </p:pic>
    </p:spTree>
    <p:extLst>
      <p:ext uri="{BB962C8B-B14F-4D97-AF65-F5344CB8AC3E}">
        <p14:creationId xmlns:p14="http://schemas.microsoft.com/office/powerpoint/2010/main" val="25241306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1B78C9C4-FB5E-4503-A3A0-A29CE126D402}" type="datetimeFigureOut">
              <a:rPr lang="en-US" smtClean="0">
                <a:solidFill>
                  <a:srgbClr val="073E87"/>
                </a:solidFill>
              </a:rPr>
              <a:pPr/>
              <a:t>8/11/2016</a:t>
            </a:fld>
            <a:endParaRPr lang="en-US">
              <a:solidFill>
                <a:srgbClr val="073E87"/>
              </a:solidFill>
            </a:endParaRPr>
          </a:p>
        </p:txBody>
      </p:sp>
      <p:sp>
        <p:nvSpPr>
          <p:cNvPr id="7" name="Footer Placeholder 6"/>
          <p:cNvSpPr>
            <a:spLocks noGrp="1"/>
          </p:cNvSpPr>
          <p:nvPr>
            <p:ph type="ftr" sz="quarter" idx="11"/>
          </p:nvPr>
        </p:nvSpPr>
        <p:spPr/>
        <p:txBody>
          <a:bodyPr/>
          <a:lstStyle/>
          <a:p>
            <a:endParaRPr lang="en-US">
              <a:solidFill>
                <a:srgbClr val="073E87"/>
              </a:solidFill>
            </a:endParaRPr>
          </a:p>
        </p:txBody>
      </p:sp>
      <p:sp>
        <p:nvSpPr>
          <p:cNvPr id="8" name="Slide Number Placeholder 7"/>
          <p:cNvSpPr>
            <a:spLocks noGrp="1"/>
          </p:cNvSpPr>
          <p:nvPr>
            <p:ph type="sldNum" sz="quarter" idx="12"/>
          </p:nvPr>
        </p:nvSpPr>
        <p:spPr/>
        <p:txBody>
          <a:bodyPr/>
          <a:lstStyle/>
          <a:p>
            <a:fld id="{8FFDD430-9ABD-4752-BBE8-C10150F1F69F}" type="slidenum">
              <a:rPr lang="en-US" smtClean="0">
                <a:solidFill>
                  <a:srgbClr val="073E87"/>
                </a:solidFill>
              </a:rPr>
              <a:pPr/>
              <a:t>‹N°›</a:t>
            </a:fld>
            <a:endParaRPr lang="en-US">
              <a:solidFill>
                <a:srgbClr val="073E87"/>
              </a:solidFill>
            </a:endParaRPr>
          </a:p>
        </p:txBody>
      </p:sp>
    </p:spTree>
    <p:extLst>
      <p:ext uri="{BB962C8B-B14F-4D97-AF65-F5344CB8AC3E}">
        <p14:creationId xmlns:p14="http://schemas.microsoft.com/office/powerpoint/2010/main" val="1515368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8C9C4-FB5E-4503-A3A0-A29CE126D402}" type="datetimeFigureOut">
              <a:rPr lang="en-US" smtClean="0">
                <a:solidFill>
                  <a:srgbClr val="073E87"/>
                </a:solidFill>
              </a:rPr>
              <a:pPr/>
              <a:t>8/11/2016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8FFDD430-9ABD-4752-BBE8-C10150F1F69F}" type="slidenum">
              <a:rPr lang="en-US" smtClean="0">
                <a:solidFill>
                  <a:srgbClr val="073E87"/>
                </a:solidFill>
              </a:rPr>
              <a:pPr/>
              <a:t>‹N°›</a:t>
            </a:fld>
            <a:endParaRPr lang="en-US">
              <a:solidFill>
                <a:srgbClr val="073E87"/>
              </a:solidFill>
            </a:endParaRPr>
          </a:p>
        </p:txBody>
      </p:sp>
    </p:spTree>
    <p:extLst>
      <p:ext uri="{BB962C8B-B14F-4D97-AF65-F5344CB8AC3E}">
        <p14:creationId xmlns:p14="http://schemas.microsoft.com/office/powerpoint/2010/main" val="32823115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B78C9C4-FB5E-4503-A3A0-A29CE126D402}" type="datetimeFigureOut">
              <a:rPr lang="en-US" smtClean="0">
                <a:solidFill>
                  <a:srgbClr val="073E87"/>
                </a:solidFill>
              </a:rPr>
              <a:pPr/>
              <a:t>8/11/2016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8FFDD430-9ABD-4752-BBE8-C10150F1F69F}" type="slidenum">
              <a:rPr lang="en-US" smtClean="0">
                <a:solidFill>
                  <a:srgbClr val="073E87"/>
                </a:solidFill>
              </a:rPr>
              <a:pPr/>
              <a:t>‹N°›</a:t>
            </a:fld>
            <a:endParaRPr lang="en-US">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17584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78C9C4-FB5E-4503-A3A0-A29CE126D402}" type="datetimeFigureOut">
              <a:rPr lang="en-US" smtClean="0">
                <a:solidFill>
                  <a:srgbClr val="073E87"/>
                </a:solidFill>
              </a:rPr>
              <a:pPr/>
              <a:t>8/11/2016</a:t>
            </a:fld>
            <a:endParaRPr lang="en-US">
              <a:solidFill>
                <a:srgbClr val="073E87"/>
              </a:solidFill>
            </a:endParaRPr>
          </a:p>
        </p:txBody>
      </p:sp>
      <p:sp>
        <p:nvSpPr>
          <p:cNvPr id="8" name="Footer Placeholder 7"/>
          <p:cNvSpPr>
            <a:spLocks noGrp="1"/>
          </p:cNvSpPr>
          <p:nvPr>
            <p:ph type="ftr" sz="quarter" idx="11"/>
          </p:nvPr>
        </p:nvSpPr>
        <p:spPr/>
        <p:txBody>
          <a:bodyPr/>
          <a:lstStyle/>
          <a:p>
            <a:endParaRPr lang="en-US">
              <a:solidFill>
                <a:srgbClr val="073E87"/>
              </a:solidFill>
            </a:endParaRPr>
          </a:p>
        </p:txBody>
      </p:sp>
      <p:sp>
        <p:nvSpPr>
          <p:cNvPr id="9" name="Slide Number Placeholder 8"/>
          <p:cNvSpPr>
            <a:spLocks noGrp="1"/>
          </p:cNvSpPr>
          <p:nvPr>
            <p:ph type="sldNum" sz="quarter" idx="12"/>
          </p:nvPr>
        </p:nvSpPr>
        <p:spPr/>
        <p:txBody>
          <a:bodyPr/>
          <a:lstStyle/>
          <a:p>
            <a:fld id="{8FFDD430-9ABD-4752-BBE8-C10150F1F69F}" type="slidenum">
              <a:rPr lang="en-US" smtClean="0">
                <a:solidFill>
                  <a:srgbClr val="073E87"/>
                </a:solidFill>
              </a:rPr>
              <a:pPr/>
              <a:t>‹N°›</a:t>
            </a:fld>
            <a:endParaRPr lang="en-US">
              <a:solidFill>
                <a:srgbClr val="073E87"/>
              </a:solidFill>
            </a:endParaRPr>
          </a:p>
        </p:txBody>
      </p: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3" y="6203302"/>
            <a:ext cx="576064" cy="50174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9883" y="6233190"/>
            <a:ext cx="1422515" cy="441970"/>
          </a:xfrm>
          <a:prstGeom prst="rect">
            <a:avLst/>
          </a:prstGeom>
        </p:spPr>
      </p:pic>
    </p:spTree>
    <p:extLst>
      <p:ext uri="{BB962C8B-B14F-4D97-AF65-F5344CB8AC3E}">
        <p14:creationId xmlns:p14="http://schemas.microsoft.com/office/powerpoint/2010/main" val="27493830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8C9C4-FB5E-4503-A3A0-A29CE126D402}" type="datetimeFigureOut">
              <a:rPr lang="en-US" smtClean="0">
                <a:solidFill>
                  <a:srgbClr val="073E87"/>
                </a:solidFill>
              </a:rPr>
              <a:pPr/>
              <a:t>8/11/2016</a:t>
            </a:fld>
            <a:endParaRPr lang="en-US">
              <a:solidFill>
                <a:srgbClr val="073E87"/>
              </a:solidFill>
            </a:endParaRPr>
          </a:p>
        </p:txBody>
      </p:sp>
      <p:sp>
        <p:nvSpPr>
          <p:cNvPr id="4" name="Footer Placeholder 3"/>
          <p:cNvSpPr>
            <a:spLocks noGrp="1"/>
          </p:cNvSpPr>
          <p:nvPr>
            <p:ph type="ftr" sz="quarter" idx="11"/>
          </p:nvPr>
        </p:nvSpPr>
        <p:spPr/>
        <p:txBody>
          <a:bodyPr/>
          <a:lstStyle/>
          <a:p>
            <a:endParaRPr lang="en-US">
              <a:solidFill>
                <a:srgbClr val="073E87"/>
              </a:solidFill>
            </a:endParaRPr>
          </a:p>
        </p:txBody>
      </p:sp>
      <p:sp>
        <p:nvSpPr>
          <p:cNvPr id="5" name="Slide Number Placeholder 4"/>
          <p:cNvSpPr>
            <a:spLocks noGrp="1"/>
          </p:cNvSpPr>
          <p:nvPr>
            <p:ph type="sldNum" sz="quarter" idx="12"/>
          </p:nvPr>
        </p:nvSpPr>
        <p:spPr/>
        <p:txBody>
          <a:bodyPr/>
          <a:lstStyle/>
          <a:p>
            <a:fld id="{8FFDD430-9ABD-4752-BBE8-C10150F1F69F}" type="slidenum">
              <a:rPr lang="en-US" smtClean="0">
                <a:solidFill>
                  <a:srgbClr val="073E87"/>
                </a:solidFill>
              </a:rPr>
              <a:pPr/>
              <a:t>‹N°›</a:t>
            </a:fld>
            <a:endParaRPr lang="en-US">
              <a:solidFill>
                <a:srgbClr val="073E87"/>
              </a:solidFill>
            </a:endParaRPr>
          </a:p>
        </p:txBody>
      </p:sp>
    </p:spTree>
    <p:extLst>
      <p:ext uri="{BB962C8B-B14F-4D97-AF65-F5344CB8AC3E}">
        <p14:creationId xmlns:p14="http://schemas.microsoft.com/office/powerpoint/2010/main" val="70118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11906"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sp>
        <p:nvSpPr>
          <p:cNvPr id="5"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r>
              <a:rPr lang="en-US" dirty="0" smtClean="0"/>
              <a:t>Atelier de formation des </a:t>
            </a:r>
            <a:r>
              <a:rPr lang="fr-FR" dirty="0" smtClean="0"/>
              <a:t>formateurs</a:t>
            </a:r>
            <a:r>
              <a:rPr lang="en-US" dirty="0" smtClean="0"/>
              <a:t> </a:t>
            </a:r>
            <a:r>
              <a:rPr lang="fr-FR" dirty="0" smtClean="0"/>
              <a:t>sur</a:t>
            </a:r>
            <a:r>
              <a:rPr lang="en-US" dirty="0" smtClean="0"/>
              <a:t> la </a:t>
            </a:r>
            <a:r>
              <a:rPr lang="en-US" dirty="0" err="1" smtClean="0"/>
              <a:t>SdTP</a:t>
            </a:r>
            <a:r>
              <a:rPr lang="en-US" dirty="0" smtClean="0"/>
              <a:t>, Dakar, </a:t>
            </a:r>
            <a:r>
              <a:rPr lang="fr-FR" dirty="0" smtClean="0"/>
              <a:t>octobre</a:t>
            </a:r>
            <a:r>
              <a:rPr lang="en-US" dirty="0" smtClean="0"/>
              <a:t> 2016</a:t>
            </a:r>
          </a:p>
          <a:p>
            <a:pPr>
              <a:defRPr/>
            </a:pPr>
            <a:endParaRPr lang="en-US" sz="1600" dirty="0"/>
          </a:p>
        </p:txBody>
      </p:sp>
      <p:sp>
        <p:nvSpPr>
          <p:cNvPr id="6"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pPr>
                <a:defRPr/>
              </a:pPr>
              <a:t>‹N°›</a:t>
            </a:fld>
            <a:endParaRPr lang="en-US" dirty="0"/>
          </a:p>
        </p:txBody>
      </p:sp>
      <p:cxnSp>
        <p:nvCxnSpPr>
          <p:cNvPr id="10" name="Straight Connector 9"/>
          <p:cNvCxnSpPr/>
          <p:nvPr userDrawn="1"/>
        </p:nvCxnSpPr>
        <p:spPr>
          <a:xfrm>
            <a:off x="0" y="914400"/>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2" descr="WHO-AFRO-fr ">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6133351"/>
            <a:ext cx="1588294" cy="600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5626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grpSp>
      <p:sp>
        <p:nvSpPr>
          <p:cNvPr id="2" name="Date Placeholder 1"/>
          <p:cNvSpPr>
            <a:spLocks noGrp="1"/>
          </p:cNvSpPr>
          <p:nvPr>
            <p:ph type="dt" sz="half" idx="10"/>
          </p:nvPr>
        </p:nvSpPr>
        <p:spPr/>
        <p:txBody>
          <a:bodyPr/>
          <a:lstStyle/>
          <a:p>
            <a:fld id="{1B78C9C4-FB5E-4503-A3A0-A29CE126D402}" type="datetimeFigureOut">
              <a:rPr lang="en-US" smtClean="0">
                <a:solidFill>
                  <a:srgbClr val="073E87"/>
                </a:solidFill>
              </a:rPr>
              <a:pPr/>
              <a:t>8/11/2016</a:t>
            </a:fld>
            <a:endParaRPr lang="en-US">
              <a:solidFill>
                <a:srgbClr val="073E87"/>
              </a:solidFill>
            </a:endParaRPr>
          </a:p>
        </p:txBody>
      </p:sp>
      <p:sp>
        <p:nvSpPr>
          <p:cNvPr id="3" name="Footer Placeholder 2"/>
          <p:cNvSpPr>
            <a:spLocks noGrp="1"/>
          </p:cNvSpPr>
          <p:nvPr>
            <p:ph type="ftr" sz="quarter" idx="11"/>
          </p:nvPr>
        </p:nvSpPr>
        <p:spPr/>
        <p:txBody>
          <a:bodyPr/>
          <a:lstStyle/>
          <a:p>
            <a:endParaRPr lang="en-US">
              <a:solidFill>
                <a:srgbClr val="073E87"/>
              </a:solidFill>
            </a:endParaRPr>
          </a:p>
        </p:txBody>
      </p:sp>
      <p:sp>
        <p:nvSpPr>
          <p:cNvPr id="4" name="Slide Number Placeholder 3"/>
          <p:cNvSpPr>
            <a:spLocks noGrp="1"/>
          </p:cNvSpPr>
          <p:nvPr>
            <p:ph type="sldNum" sz="quarter" idx="12"/>
          </p:nvPr>
        </p:nvSpPr>
        <p:spPr/>
        <p:txBody>
          <a:bodyPr/>
          <a:lstStyle/>
          <a:p>
            <a:fld id="{8FFDD430-9ABD-4752-BBE8-C10150F1F69F}" type="slidenum">
              <a:rPr lang="en-US" smtClean="0">
                <a:solidFill>
                  <a:srgbClr val="073E87"/>
                </a:solidFill>
              </a:rPr>
              <a:pPr/>
              <a:t>‹N°›</a:t>
            </a:fld>
            <a:endParaRPr lang="en-US">
              <a:solidFill>
                <a:srgbClr val="073E87"/>
              </a:solidFill>
            </a:endParaRPr>
          </a:p>
        </p:txBody>
      </p:sp>
      <p:pic>
        <p:nvPicPr>
          <p:cNvPr id="1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353" y="6203302"/>
            <a:ext cx="576064" cy="50174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09883" y="6233190"/>
            <a:ext cx="1422515" cy="441970"/>
          </a:xfrm>
          <a:prstGeom prst="rect">
            <a:avLst/>
          </a:prstGeom>
        </p:spPr>
      </p:pic>
    </p:spTree>
    <p:extLst>
      <p:ext uri="{BB962C8B-B14F-4D97-AF65-F5344CB8AC3E}">
        <p14:creationId xmlns:p14="http://schemas.microsoft.com/office/powerpoint/2010/main" val="28531646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 name="Date Placeholder 4"/>
          <p:cNvSpPr>
            <a:spLocks noGrp="1"/>
          </p:cNvSpPr>
          <p:nvPr>
            <p:ph type="dt" sz="half" idx="10"/>
          </p:nvPr>
        </p:nvSpPr>
        <p:spPr/>
        <p:txBody>
          <a:bodyPr/>
          <a:lstStyle/>
          <a:p>
            <a:fld id="{1B78C9C4-FB5E-4503-A3A0-A29CE126D402}" type="datetimeFigureOut">
              <a:rPr lang="en-US" smtClean="0">
                <a:solidFill>
                  <a:srgbClr val="073E87"/>
                </a:solidFill>
              </a:rPr>
              <a:pPr/>
              <a:t>8/11/2016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8FFDD430-9ABD-4752-BBE8-C10150F1F69F}" type="slidenum">
              <a:rPr lang="en-US" smtClean="0">
                <a:solidFill>
                  <a:srgbClr val="073E87"/>
                </a:solidFill>
              </a:rPr>
              <a:pPr/>
              <a:t>‹N°›</a:t>
            </a:fld>
            <a:endParaRPr lang="en-US">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7326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8C9C4-FB5E-4503-A3A0-A29CE126D402}" type="datetimeFigureOut">
              <a:rPr lang="en-US" smtClean="0">
                <a:solidFill>
                  <a:srgbClr val="073E87"/>
                </a:solidFill>
              </a:rPr>
              <a:pPr/>
              <a:t>8/11/2016</a:t>
            </a:fld>
            <a:endParaRPr lang="en-US">
              <a:solidFill>
                <a:srgbClr val="073E87"/>
              </a:solidFill>
            </a:endParaRPr>
          </a:p>
        </p:txBody>
      </p:sp>
      <p:sp>
        <p:nvSpPr>
          <p:cNvPr id="6" name="Footer Placeholder 5"/>
          <p:cNvSpPr>
            <a:spLocks noGrp="1"/>
          </p:cNvSpPr>
          <p:nvPr>
            <p:ph type="ftr" sz="quarter" idx="11"/>
          </p:nvPr>
        </p:nvSpPr>
        <p:spPr/>
        <p:txBody>
          <a:bodyPr/>
          <a:lstStyle/>
          <a:p>
            <a:endParaRPr lang="en-US">
              <a:solidFill>
                <a:srgbClr val="073E87"/>
              </a:solidFill>
            </a:endParaRPr>
          </a:p>
        </p:txBody>
      </p:sp>
      <p:sp>
        <p:nvSpPr>
          <p:cNvPr id="7" name="Slide Number Placeholder 6"/>
          <p:cNvSpPr>
            <a:spLocks noGrp="1"/>
          </p:cNvSpPr>
          <p:nvPr>
            <p:ph type="sldNum" sz="quarter" idx="12"/>
          </p:nvPr>
        </p:nvSpPr>
        <p:spPr/>
        <p:txBody>
          <a:bodyPr/>
          <a:lstStyle/>
          <a:p>
            <a:fld id="{8FFDD430-9ABD-4752-BBE8-C10150F1F69F}" type="slidenum">
              <a:rPr lang="en-US" smtClean="0">
                <a:solidFill>
                  <a:srgbClr val="073E87"/>
                </a:solidFill>
              </a:rPr>
              <a:pPr/>
              <a:t>‹N°›</a:t>
            </a:fld>
            <a:endParaRPr lang="en-US">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5455742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8C9C4-FB5E-4503-A3A0-A29CE126D402}" type="datetimeFigureOut">
              <a:rPr lang="en-US" smtClean="0">
                <a:solidFill>
                  <a:srgbClr val="073E87"/>
                </a:solidFill>
              </a:rPr>
              <a:pPr/>
              <a:t>8/11/2016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8FFDD430-9ABD-4752-BBE8-C10150F1F69F}" type="slidenum">
              <a:rPr lang="en-US" smtClean="0">
                <a:solidFill>
                  <a:srgbClr val="073E87"/>
                </a:solidFill>
              </a:rPr>
              <a:pPr/>
              <a:t>‹N°›</a:t>
            </a:fld>
            <a:endParaRPr lang="en-US">
              <a:solidFill>
                <a:srgbClr val="073E87"/>
              </a:solidFill>
            </a:endParaRPr>
          </a:p>
        </p:txBody>
      </p:sp>
    </p:spTree>
    <p:extLst>
      <p:ext uri="{BB962C8B-B14F-4D97-AF65-F5344CB8AC3E}">
        <p14:creationId xmlns:p14="http://schemas.microsoft.com/office/powerpoint/2010/main" val="17491878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1B78C9C4-FB5E-4503-A3A0-A29CE126D402}" type="datetimeFigureOut">
              <a:rPr lang="en-US" smtClean="0">
                <a:solidFill>
                  <a:srgbClr val="073E87"/>
                </a:solidFill>
              </a:rPr>
              <a:pPr/>
              <a:t>8/11/2016</a:t>
            </a:fld>
            <a:endParaRPr lang="en-US">
              <a:solidFill>
                <a:srgbClr val="073E87"/>
              </a:solidFill>
            </a:endParaRPr>
          </a:p>
        </p:txBody>
      </p:sp>
      <p:sp>
        <p:nvSpPr>
          <p:cNvPr id="5" name="Footer Placeholder 4"/>
          <p:cNvSpPr>
            <a:spLocks noGrp="1"/>
          </p:cNvSpPr>
          <p:nvPr>
            <p:ph type="ftr" sz="quarter" idx="11"/>
          </p:nvPr>
        </p:nvSpPr>
        <p:spPr/>
        <p:txBody>
          <a:bodyPr/>
          <a:lstStyle/>
          <a:p>
            <a:endParaRPr lang="en-US">
              <a:solidFill>
                <a:srgbClr val="073E87"/>
              </a:solidFill>
            </a:endParaRPr>
          </a:p>
        </p:txBody>
      </p:sp>
      <p:sp>
        <p:nvSpPr>
          <p:cNvPr id="6" name="Slide Number Placeholder 5"/>
          <p:cNvSpPr>
            <a:spLocks noGrp="1"/>
          </p:cNvSpPr>
          <p:nvPr>
            <p:ph type="sldNum" sz="quarter" idx="12"/>
          </p:nvPr>
        </p:nvSpPr>
        <p:spPr/>
        <p:txBody>
          <a:bodyPr/>
          <a:lstStyle/>
          <a:p>
            <a:fld id="{8FFDD430-9ABD-4752-BBE8-C10150F1F69F}" type="slidenum">
              <a:rPr lang="en-US" smtClean="0">
                <a:solidFill>
                  <a:srgbClr val="073E87"/>
                </a:solidFill>
              </a:rPr>
              <a:pPr/>
              <a:t>‹N°›</a:t>
            </a:fld>
            <a:endParaRPr lang="en-US">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850583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11987" y="6029325"/>
            <a:ext cx="9155906"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lgn="ctr" fontAlgn="auto">
              <a:spcBef>
                <a:spcPts val="0"/>
              </a:spcBef>
              <a:spcAft>
                <a:spcPts val="0"/>
              </a:spcAft>
              <a:defRPr/>
            </a:pPr>
            <a:endParaRPr lang="fr-CH" sz="1100" dirty="0">
              <a:solidFill>
                <a:prstClr val="white"/>
              </a:solidFill>
            </a:endParaRPr>
          </a:p>
        </p:txBody>
      </p:sp>
      <p:sp>
        <p:nvSpPr>
          <p:cNvPr id="6"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cxnSp>
        <p:nvCxnSpPr>
          <p:cNvPr id="10" name="Straight Connector 9"/>
          <p:cNvCxnSpPr/>
          <p:nvPr userDrawn="1"/>
        </p:nvCxnSpPr>
        <p:spPr>
          <a:xfrm>
            <a:off x="0" y="914400"/>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2"/>
          <a:stretch>
            <a:fillRect/>
          </a:stretch>
        </p:blipFill>
        <p:spPr>
          <a:xfrm>
            <a:off x="7558903" y="6141884"/>
            <a:ext cx="1585097" cy="603556"/>
          </a:xfrm>
          <a:prstGeom prst="rect">
            <a:avLst/>
          </a:prstGeom>
        </p:spPr>
      </p:pic>
    </p:spTree>
    <p:extLst>
      <p:ext uri="{BB962C8B-B14F-4D97-AF65-F5344CB8AC3E}">
        <p14:creationId xmlns:p14="http://schemas.microsoft.com/office/powerpoint/2010/main" val="11360941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3340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7355124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3000" y="6248400"/>
            <a:ext cx="57912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6313504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54102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34071190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2" name="Straight Connector 11"/>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5" name="Footer Placeholder 4"/>
          <p:cNvSpPr>
            <a:spLocks noGrp="1"/>
          </p:cNvSpPr>
          <p:nvPr>
            <p:ph type="ftr" sz="quarter" idx="11"/>
          </p:nvPr>
        </p:nvSpPr>
        <p:spPr>
          <a:xfrm>
            <a:off x="1143000" y="6248400"/>
            <a:ext cx="54102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186043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pPr>
                <a:defRPr/>
              </a:pPr>
              <a:t>‹N°›</a:t>
            </a:fld>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defRPr/>
            </a:pPr>
            <a:r>
              <a:rPr lang="en-GB" altLang="zh-TW" b="1" dirty="0" smtClean="0"/>
              <a:t>Health in All Policies TOT meeting, Johannesburg  from </a:t>
            </a:r>
            <a:r>
              <a:rPr lang="en-US" b="1" dirty="0" smtClean="0"/>
              <a:t>30 Nov – 4 Dec 2015</a:t>
            </a:r>
            <a:endParaRPr lang="en-GB" altLang="en-US" b="1" baseline="14000" dirty="0" smtClean="0"/>
          </a:p>
          <a:p>
            <a:pPr>
              <a:defRPr/>
            </a:pPr>
            <a:endParaRPr lang="en-US" sz="1600" dirty="0"/>
          </a:p>
        </p:txBody>
      </p:sp>
    </p:spTree>
    <p:extLst>
      <p:ext uri="{BB962C8B-B14F-4D97-AF65-F5344CB8AC3E}">
        <p14:creationId xmlns:p14="http://schemas.microsoft.com/office/powerpoint/2010/main" val="31252654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7" name="Rectangle 6"/>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3000" y="6248400"/>
            <a:ext cx="5400675"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18484570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7" name="Straight Connector 6"/>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0" name="Footer Placeholder 4"/>
          <p:cNvSpPr>
            <a:spLocks noGrp="1"/>
          </p:cNvSpPr>
          <p:nvPr>
            <p:ph type="ftr" sz="quarter" idx="11"/>
          </p:nvPr>
        </p:nvSpPr>
        <p:spPr>
          <a:xfrm>
            <a:off x="1143000" y="6248400"/>
            <a:ext cx="53340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44293397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2999" y="6248400"/>
            <a:ext cx="5400675"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54013463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660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142999" y="6248400"/>
            <a:ext cx="5400675"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
        <p:nvSpPr>
          <p:cNvPr id="11"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Tree>
    <p:extLst>
      <p:ext uri="{BB962C8B-B14F-4D97-AF65-F5344CB8AC3E}">
        <p14:creationId xmlns:p14="http://schemas.microsoft.com/office/powerpoint/2010/main" val="411706804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lvl1pPr>
              <a:defRPr sz="4000" b="1">
                <a:solidFill>
                  <a:schemeClr val="accent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0593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2999" y="6248400"/>
            <a:ext cx="5400675"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62150195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p:spPr>
        <p:txBody>
          <a:bodyPr vert="eaVert"/>
          <a:lstStyle>
            <a:lvl1pPr>
              <a:defRPr sz="28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3340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75626329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sp>
        <p:nvSpPr>
          <p:cNvPr id="5" name="Footer Placeholder 4"/>
          <p:cNvSpPr>
            <a:spLocks noGrp="1"/>
          </p:cNvSpPr>
          <p:nvPr>
            <p:ph type="ftr" sz="quarter" idx="11"/>
          </p:nvPr>
        </p:nvSpPr>
        <p:spPr>
          <a:xfrm>
            <a:off x="1143000" y="6248400"/>
            <a:ext cx="6096000" cy="441325"/>
          </a:xfrm>
          <a:prstGeom prst="rect">
            <a:avLst/>
          </a:prstGeom>
        </p:spPr>
        <p:txBody>
          <a:bodyPr/>
          <a:lstStyle>
            <a:lvl1pPr>
              <a:defRPr sz="1600">
                <a:solidFill>
                  <a:schemeClr val="bg1"/>
                </a:solidFill>
                <a:latin typeface="+mj-lt"/>
              </a:defRPr>
            </a:lvl1pPr>
          </a:lstStyle>
          <a:p>
            <a:pPr>
              <a:defRPr/>
            </a:pPr>
            <a:r>
              <a:rPr lang="fr-CH" dirty="0" smtClean="0">
                <a:solidFill>
                  <a:prstClr val="white"/>
                </a:solidFill>
              </a:rPr>
              <a:t>Atelier de formation des formateurs sur la </a:t>
            </a:r>
            <a:r>
              <a:rPr lang="fr-CH" dirty="0" err="1" smtClean="0">
                <a:solidFill>
                  <a:prstClr val="white"/>
                </a:solidFill>
              </a:rPr>
              <a:t>SdTP</a:t>
            </a:r>
            <a:r>
              <a:rPr lang="fr-CH" dirty="0" smtClean="0">
                <a:solidFill>
                  <a:prstClr val="white"/>
                </a:solidFill>
              </a:rPr>
              <a:t>, Dakar, octobre 2016</a:t>
            </a:r>
          </a:p>
          <a:p>
            <a:pPr>
              <a:defRPr/>
            </a:pPr>
            <a:endParaRPr lang="en-US" dirty="0">
              <a:solidFill>
                <a:prstClr val="white"/>
              </a:solidFill>
            </a:endParaRPr>
          </a:p>
        </p:txBody>
      </p:sp>
      <p:sp>
        <p:nvSpPr>
          <p:cNvPr id="6"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cxnSp>
        <p:nvCxnSpPr>
          <p:cNvPr id="10" name="Straight Connector 9"/>
          <p:cNvCxnSpPr/>
          <p:nvPr userDrawn="1"/>
        </p:nvCxnSpPr>
        <p:spPr>
          <a:xfrm>
            <a:off x="0" y="914400"/>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a:fillRect/>
          </a:stretch>
        </p:blipFill>
        <p:spPr>
          <a:xfrm>
            <a:off x="7558903" y="6086169"/>
            <a:ext cx="1585097" cy="603556"/>
          </a:xfrm>
          <a:prstGeom prst="rect">
            <a:avLst/>
          </a:prstGeom>
        </p:spPr>
      </p:pic>
    </p:spTree>
    <p:extLst>
      <p:ext uri="{BB962C8B-B14F-4D97-AF65-F5344CB8AC3E}">
        <p14:creationId xmlns:p14="http://schemas.microsoft.com/office/powerpoint/2010/main" val="247742285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61722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41153025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3000" y="6248400"/>
            <a:ext cx="57912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03616421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60960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15812743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pPr>
                <a:defRPr/>
              </a:pPr>
              <a:t>‹N°›</a:t>
            </a:fld>
            <a:endParaRPr lang="en-US" dirty="0"/>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defRPr/>
            </a:pPr>
            <a:r>
              <a:rPr lang="en-GB" altLang="zh-TW" b="1" dirty="0" smtClean="0"/>
              <a:t>Health in All Policies TOT meeting, Johannesburg  from </a:t>
            </a:r>
            <a:r>
              <a:rPr lang="en-US" b="1" dirty="0" smtClean="0"/>
              <a:t>30 Nov – 4 Dec 2015</a:t>
            </a:r>
            <a:endParaRPr lang="en-GB" altLang="en-US" b="1" baseline="14000" dirty="0" smtClean="0"/>
          </a:p>
          <a:p>
            <a:pPr>
              <a:defRPr/>
            </a:pPr>
            <a:endParaRPr lang="en-US" sz="1600" dirty="0"/>
          </a:p>
        </p:txBody>
      </p:sp>
    </p:spTree>
    <p:extLst>
      <p:ext uri="{BB962C8B-B14F-4D97-AF65-F5344CB8AC3E}">
        <p14:creationId xmlns:p14="http://schemas.microsoft.com/office/powerpoint/2010/main" val="218320227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2" name="Straight Connector 11"/>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5" name="Footer Placeholder 4"/>
          <p:cNvSpPr>
            <a:spLocks noGrp="1"/>
          </p:cNvSpPr>
          <p:nvPr>
            <p:ph type="ftr" sz="quarter" idx="11"/>
          </p:nvPr>
        </p:nvSpPr>
        <p:spPr>
          <a:xfrm>
            <a:off x="1143000" y="6248400"/>
            <a:ext cx="54864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p:txBody>
      </p:sp>
    </p:spTree>
    <p:extLst>
      <p:ext uri="{BB962C8B-B14F-4D97-AF65-F5344CB8AC3E}">
        <p14:creationId xmlns:p14="http://schemas.microsoft.com/office/powerpoint/2010/main" val="199595861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7" name="Rectangle 6"/>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2999" y="6248400"/>
            <a:ext cx="5400675"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59619914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7" name="Straight Connector 6"/>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0" name="Footer Placeholder 4"/>
          <p:cNvSpPr>
            <a:spLocks noGrp="1"/>
          </p:cNvSpPr>
          <p:nvPr>
            <p:ph type="ftr" sz="quarter" idx="11"/>
          </p:nvPr>
        </p:nvSpPr>
        <p:spPr>
          <a:xfrm>
            <a:off x="1143000" y="6248400"/>
            <a:ext cx="57912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p:txBody>
      </p:sp>
    </p:spTree>
    <p:extLst>
      <p:ext uri="{BB962C8B-B14F-4D97-AF65-F5344CB8AC3E}">
        <p14:creationId xmlns:p14="http://schemas.microsoft.com/office/powerpoint/2010/main" val="22750616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990600" y="6248400"/>
            <a:ext cx="5943600" cy="441325"/>
          </a:xfrm>
          <a:prstGeom prst="rect">
            <a:avLst/>
          </a:prstGeom>
        </p:spPr>
        <p:txBody>
          <a:bodyPr/>
          <a:lstStyle>
            <a:lvl1pPr>
              <a:defRPr sz="1600">
                <a:solidFill>
                  <a:schemeClr val="bg1"/>
                </a:solidFill>
                <a:latin typeface="+mj-lt"/>
              </a:defRPr>
            </a:lvl1pPr>
          </a:lstStyle>
          <a:p>
            <a:pPr>
              <a:defRPr/>
            </a:pPr>
            <a:r>
              <a:rPr lang="fr-CH" dirty="0" smtClean="0">
                <a:solidFill>
                  <a:prstClr val="white"/>
                </a:solidFill>
              </a:rPr>
              <a:t>Atelier de formation des formateurs sur la </a:t>
            </a:r>
            <a:r>
              <a:rPr lang="fr-CH" dirty="0" err="1" smtClean="0">
                <a:solidFill>
                  <a:prstClr val="white"/>
                </a:solidFill>
              </a:rPr>
              <a:t>SdTP</a:t>
            </a:r>
            <a:r>
              <a:rPr lang="fr-CH" dirty="0" smtClean="0">
                <a:solidFill>
                  <a:prstClr val="white"/>
                </a:solidFill>
              </a:rPr>
              <a:t>, Dakar, octobre 2016</a:t>
            </a:r>
          </a:p>
          <a:p>
            <a:pPr>
              <a:defRPr/>
            </a:pPr>
            <a:endParaRPr lang="en-US" dirty="0">
              <a:solidFill>
                <a:prstClr val="white"/>
              </a:solidFill>
            </a:endParaRPr>
          </a:p>
        </p:txBody>
      </p:sp>
    </p:spTree>
    <p:extLst>
      <p:ext uri="{BB962C8B-B14F-4D97-AF65-F5344CB8AC3E}">
        <p14:creationId xmlns:p14="http://schemas.microsoft.com/office/powerpoint/2010/main" val="280363213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660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143000" y="6248400"/>
            <a:ext cx="54864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p:txBody>
      </p:sp>
      <p:sp>
        <p:nvSpPr>
          <p:cNvPr id="11"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Tree>
    <p:extLst>
      <p:ext uri="{BB962C8B-B14F-4D97-AF65-F5344CB8AC3E}">
        <p14:creationId xmlns:p14="http://schemas.microsoft.com/office/powerpoint/2010/main" val="370367273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lvl1pPr>
              <a:defRPr sz="4000" b="1">
                <a:solidFill>
                  <a:schemeClr val="accent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0593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101915222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p:spPr>
        <p:txBody>
          <a:bodyPr vert="eaVert"/>
          <a:lstStyle>
            <a:lvl1pPr>
              <a:defRPr sz="28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4864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p:txBody>
      </p:sp>
    </p:spTree>
    <p:extLst>
      <p:ext uri="{BB962C8B-B14F-4D97-AF65-F5344CB8AC3E}">
        <p14:creationId xmlns:p14="http://schemas.microsoft.com/office/powerpoint/2010/main" val="121168657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11906"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sp>
        <p:nvSpPr>
          <p:cNvPr id="5" name="Footer Placeholder 4"/>
          <p:cNvSpPr>
            <a:spLocks noGrp="1"/>
          </p:cNvSpPr>
          <p:nvPr>
            <p:ph type="ftr" sz="quarter" idx="11"/>
          </p:nvPr>
        </p:nvSpPr>
        <p:spPr>
          <a:xfrm>
            <a:off x="1143000" y="6248400"/>
            <a:ext cx="57150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
        <p:nvSpPr>
          <p:cNvPr id="6"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cxnSp>
        <p:nvCxnSpPr>
          <p:cNvPr id="10" name="Straight Connector 9"/>
          <p:cNvCxnSpPr/>
          <p:nvPr userDrawn="1"/>
        </p:nvCxnSpPr>
        <p:spPr>
          <a:xfrm>
            <a:off x="0" y="914400"/>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a:fillRect/>
          </a:stretch>
        </p:blipFill>
        <p:spPr>
          <a:xfrm>
            <a:off x="7538435" y="6167284"/>
            <a:ext cx="1585097" cy="603556"/>
          </a:xfrm>
          <a:prstGeom prst="rect">
            <a:avLst/>
          </a:prstGeom>
        </p:spPr>
      </p:pic>
    </p:spTree>
    <p:extLst>
      <p:ext uri="{BB962C8B-B14F-4D97-AF65-F5344CB8AC3E}">
        <p14:creationId xmlns:p14="http://schemas.microsoft.com/office/powerpoint/2010/main" val="17937656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7150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pic>
        <p:nvPicPr>
          <p:cNvPr id="4" name="Image 3"/>
          <p:cNvPicPr>
            <a:picLocks noChangeAspect="1"/>
          </p:cNvPicPr>
          <p:nvPr userDrawn="1"/>
        </p:nvPicPr>
        <p:blipFill>
          <a:blip r:embed="rId2"/>
          <a:stretch>
            <a:fillRect/>
          </a:stretch>
        </p:blipFill>
        <p:spPr>
          <a:xfrm>
            <a:off x="7558903" y="6159481"/>
            <a:ext cx="1585097" cy="603556"/>
          </a:xfrm>
          <a:prstGeom prst="rect">
            <a:avLst/>
          </a:prstGeom>
        </p:spPr>
      </p:pic>
    </p:spTree>
    <p:extLst>
      <p:ext uri="{BB962C8B-B14F-4D97-AF65-F5344CB8AC3E}">
        <p14:creationId xmlns:p14="http://schemas.microsoft.com/office/powerpoint/2010/main" val="300946601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3000" y="6248400"/>
            <a:ext cx="54102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875108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pPr>
                <a:defRPr/>
              </a:pPr>
              <a:t>‹N°›</a:t>
            </a:fld>
            <a:endParaRPr lang="en-US" dirty="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defRPr/>
            </a:pPr>
            <a:r>
              <a:rPr lang="en-GB" altLang="zh-TW" b="1" dirty="0" smtClean="0"/>
              <a:t>Health in All Policies TOT meeting, Johannesburg  from </a:t>
            </a:r>
            <a:r>
              <a:rPr lang="en-US" b="1" dirty="0" smtClean="0"/>
              <a:t>30 Nov – 4 Dec 2015</a:t>
            </a:r>
            <a:endParaRPr lang="en-GB" altLang="en-US" b="1" baseline="14000" dirty="0" smtClean="0"/>
          </a:p>
          <a:p>
            <a:pPr>
              <a:defRPr/>
            </a:pPr>
            <a:endParaRPr lang="en-US" sz="1600" dirty="0"/>
          </a:p>
        </p:txBody>
      </p:sp>
    </p:spTree>
    <p:extLst>
      <p:ext uri="{BB962C8B-B14F-4D97-AF65-F5344CB8AC3E}">
        <p14:creationId xmlns:p14="http://schemas.microsoft.com/office/powerpoint/2010/main" val="284430289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54864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5527777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2" name="Straight Connector 11"/>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5" name="Footer Placeholder 4"/>
          <p:cNvSpPr>
            <a:spLocks noGrp="1"/>
          </p:cNvSpPr>
          <p:nvPr>
            <p:ph type="ftr" sz="quarter" idx="11"/>
          </p:nvPr>
        </p:nvSpPr>
        <p:spPr>
          <a:xfrm>
            <a:off x="1143000" y="6248400"/>
            <a:ext cx="57150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346450442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7" name="Rectangle 6"/>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3000" y="6248400"/>
            <a:ext cx="54864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342216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7" name="Straight Connector 6"/>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0" name="Footer Placeholder 4"/>
          <p:cNvSpPr>
            <a:spLocks noGrp="1"/>
          </p:cNvSpPr>
          <p:nvPr>
            <p:ph type="ftr" sz="quarter" idx="11"/>
          </p:nvPr>
        </p:nvSpPr>
        <p:spPr>
          <a:xfrm>
            <a:off x="1143000" y="6248400"/>
            <a:ext cx="53340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p:txBody>
      </p:sp>
      <p:pic>
        <p:nvPicPr>
          <p:cNvPr id="8" name="Image 7"/>
          <p:cNvPicPr>
            <a:picLocks noChangeAspect="1"/>
          </p:cNvPicPr>
          <p:nvPr userDrawn="1"/>
        </p:nvPicPr>
        <p:blipFill>
          <a:blip r:embed="rId2"/>
          <a:stretch>
            <a:fillRect/>
          </a:stretch>
        </p:blipFill>
        <p:spPr>
          <a:xfrm>
            <a:off x="7558903" y="6159481"/>
            <a:ext cx="1585097" cy="603556"/>
          </a:xfrm>
          <a:prstGeom prst="rect">
            <a:avLst/>
          </a:prstGeom>
        </p:spPr>
      </p:pic>
    </p:spTree>
    <p:extLst>
      <p:ext uri="{BB962C8B-B14F-4D97-AF65-F5344CB8AC3E}">
        <p14:creationId xmlns:p14="http://schemas.microsoft.com/office/powerpoint/2010/main" val="246805029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57150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53624143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660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143000" y="6248400"/>
            <a:ext cx="56388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
        <p:nvSpPr>
          <p:cNvPr id="11"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Tree>
    <p:extLst>
      <p:ext uri="{BB962C8B-B14F-4D97-AF65-F5344CB8AC3E}">
        <p14:creationId xmlns:p14="http://schemas.microsoft.com/office/powerpoint/2010/main" val="33731933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lvl1pPr>
              <a:defRPr sz="4000" b="1">
                <a:solidFill>
                  <a:schemeClr val="accent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0593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4864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11304963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p:spPr>
        <p:txBody>
          <a:bodyPr vert="eaVert"/>
          <a:lstStyle>
            <a:lvl1pPr>
              <a:defRPr sz="28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8674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71161090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11906"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sp>
        <p:nvSpPr>
          <p:cNvPr id="5" name="Footer Placeholder 4"/>
          <p:cNvSpPr>
            <a:spLocks noGrp="1"/>
          </p:cNvSpPr>
          <p:nvPr>
            <p:ph type="ftr" sz="quarter" idx="11"/>
          </p:nvPr>
        </p:nvSpPr>
        <p:spPr>
          <a:xfrm>
            <a:off x="1143000" y="6248400"/>
            <a:ext cx="56388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
        <p:nvSpPr>
          <p:cNvPr id="6"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cxnSp>
        <p:nvCxnSpPr>
          <p:cNvPr id="10" name="Straight Connector 9"/>
          <p:cNvCxnSpPr/>
          <p:nvPr userDrawn="1"/>
        </p:nvCxnSpPr>
        <p:spPr>
          <a:xfrm>
            <a:off x="0" y="914400"/>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a:fillRect/>
          </a:stretch>
        </p:blipFill>
        <p:spPr>
          <a:xfrm>
            <a:off x="7541860" y="6141884"/>
            <a:ext cx="1585097" cy="603556"/>
          </a:xfrm>
          <a:prstGeom prst="rect">
            <a:avLst/>
          </a:prstGeom>
        </p:spPr>
      </p:pic>
    </p:spTree>
    <p:extLst>
      <p:ext uri="{BB962C8B-B14F-4D97-AF65-F5344CB8AC3E}">
        <p14:creationId xmlns:p14="http://schemas.microsoft.com/office/powerpoint/2010/main" val="274185178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4102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p:txBody>
      </p:sp>
    </p:spTree>
    <p:extLst>
      <p:ext uri="{BB962C8B-B14F-4D97-AF65-F5344CB8AC3E}">
        <p14:creationId xmlns:p14="http://schemas.microsoft.com/office/powerpoint/2010/main" val="8401337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cxnSp>
        <p:nvCxnSpPr>
          <p:cNvPr id="12" name="Straight Connector 11"/>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pPr>
                <a:defRPr/>
              </a:pPr>
              <a:t>‹N°›</a:t>
            </a:fld>
            <a:endParaRPr lang="en-US" dirty="0"/>
          </a:p>
        </p:txBody>
      </p:sp>
      <p:sp>
        <p:nvSpPr>
          <p:cNvPr id="13"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defRPr/>
            </a:pPr>
            <a:r>
              <a:rPr lang="en-GB" altLang="zh-TW" b="1" dirty="0" smtClean="0"/>
              <a:t>Health in All Policies TOT meeting, Johannesburg  from </a:t>
            </a:r>
            <a:r>
              <a:rPr lang="en-US" b="1" dirty="0" smtClean="0"/>
              <a:t>30 Nov – 4 Dec 2015</a:t>
            </a:r>
            <a:endParaRPr lang="en-GB" altLang="en-US" b="1" baseline="14000" dirty="0" smtClean="0"/>
          </a:p>
          <a:p>
            <a:pPr>
              <a:defRPr/>
            </a:pPr>
            <a:endParaRPr lang="en-US" sz="1600" dirty="0"/>
          </a:p>
        </p:txBody>
      </p:sp>
    </p:spTree>
    <p:extLst>
      <p:ext uri="{BB962C8B-B14F-4D97-AF65-F5344CB8AC3E}">
        <p14:creationId xmlns:p14="http://schemas.microsoft.com/office/powerpoint/2010/main" val="315079610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3000" y="6248400"/>
            <a:ext cx="56388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95587327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55626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32278018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2" name="Straight Connector 11"/>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5" name="Footer Placeholder 4"/>
          <p:cNvSpPr>
            <a:spLocks noGrp="1"/>
          </p:cNvSpPr>
          <p:nvPr>
            <p:ph type="ftr" sz="quarter" idx="11"/>
          </p:nvPr>
        </p:nvSpPr>
        <p:spPr>
          <a:xfrm>
            <a:off x="1143000" y="6248400"/>
            <a:ext cx="53340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282869231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7" name="Rectangle 6"/>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3000" y="6248400"/>
            <a:ext cx="53340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409516756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7" name="Straight Connector 6"/>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0" name="Footer Placeholder 4"/>
          <p:cNvSpPr>
            <a:spLocks noGrp="1"/>
          </p:cNvSpPr>
          <p:nvPr>
            <p:ph type="ftr" sz="quarter" idx="11"/>
          </p:nvPr>
        </p:nvSpPr>
        <p:spPr>
          <a:xfrm>
            <a:off x="1143000" y="6248400"/>
            <a:ext cx="5410200" cy="441325"/>
          </a:xfrm>
          <a:prstGeom prst="rect">
            <a:avLst/>
          </a:prstGeom>
        </p:spPr>
        <p:txBody>
          <a:bodyPr/>
          <a:lstStyle>
            <a:lvl1pPr>
              <a:defRPr sz="1400">
                <a:solidFill>
                  <a:schemeClr val="bg1"/>
                </a:solidFill>
                <a:latin typeface="+mj-lt"/>
              </a:defRPr>
            </a:lvl1pPr>
          </a:lstStyle>
          <a:p>
            <a:pPr algn="ctr" fontAlgn="auto">
              <a:spcBef>
                <a:spcPts val="0"/>
              </a:spcBef>
              <a:spcAft>
                <a:spcPts val="0"/>
              </a:spcAft>
              <a:defRPr/>
            </a:pPr>
            <a:r>
              <a:rPr lang="fr-CH" sz="1400" dirty="0" smtClean="0">
                <a:solidFill>
                  <a:prstClr val="white"/>
                </a:solidFill>
              </a:rPr>
              <a:t>Atelier de formation des formateurs sur la </a:t>
            </a:r>
            <a:r>
              <a:rPr lang="fr-CH" sz="1400" dirty="0" err="1" smtClean="0">
                <a:solidFill>
                  <a:prstClr val="white"/>
                </a:solidFill>
              </a:rPr>
              <a:t>SdTP</a:t>
            </a:r>
            <a:r>
              <a:rPr lang="fr-CH" sz="1400" dirty="0" smtClean="0">
                <a:solidFill>
                  <a:prstClr val="white"/>
                </a:solidFill>
              </a:rPr>
              <a:t>, Dakar, octobre 2016</a:t>
            </a:r>
          </a:p>
          <a:p>
            <a:pPr>
              <a:defRPr/>
            </a:pPr>
            <a:endParaRPr lang="en-US" sz="1600" dirty="0">
              <a:solidFill>
                <a:prstClr val="white"/>
              </a:solidFill>
            </a:endParaRPr>
          </a:p>
        </p:txBody>
      </p:sp>
    </p:spTree>
    <p:extLst>
      <p:ext uri="{BB962C8B-B14F-4D97-AF65-F5344CB8AC3E}">
        <p14:creationId xmlns:p14="http://schemas.microsoft.com/office/powerpoint/2010/main" val="3976462317"/>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55746345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660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
        <p:nvSpPr>
          <p:cNvPr id="11"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Tree>
    <p:extLst>
      <p:ext uri="{BB962C8B-B14F-4D97-AF65-F5344CB8AC3E}">
        <p14:creationId xmlns:p14="http://schemas.microsoft.com/office/powerpoint/2010/main" val="251657218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lvl1pPr>
              <a:defRPr sz="4000" b="1">
                <a:solidFill>
                  <a:schemeClr val="accent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0593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1"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34666396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p:spPr>
        <p:txBody>
          <a:bodyPr vert="eaVert"/>
          <a:lstStyle>
            <a:lvl1pPr>
              <a:defRPr sz="28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176212793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11906"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sp>
        <p:nvSpPr>
          <p:cNvPr id="5"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
        <p:nvSpPr>
          <p:cNvPr id="6"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cxnSp>
        <p:nvCxnSpPr>
          <p:cNvPr id="10" name="Straight Connector 9"/>
          <p:cNvCxnSpPr/>
          <p:nvPr userDrawn="1"/>
        </p:nvCxnSpPr>
        <p:spPr>
          <a:xfrm>
            <a:off x="0" y="914400"/>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1663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7" name="Rectangle 6"/>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pic>
        <p:nvPicPr>
          <p:cNvPr id="10"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pPr>
                <a:defRPr/>
              </a:pPr>
              <a:t>‹N°›</a:t>
            </a:fld>
            <a:endParaRPr lang="en-US" dirty="0"/>
          </a:p>
        </p:txBody>
      </p:sp>
      <p:sp>
        <p:nvSpPr>
          <p:cNvPr id="9"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defRPr/>
            </a:pPr>
            <a:r>
              <a:rPr lang="en-GB" altLang="zh-TW" b="1" dirty="0" smtClean="0"/>
              <a:t>Health in All Policies TOT meeting, Johannesburg  from </a:t>
            </a:r>
            <a:r>
              <a:rPr lang="en-US" b="1" dirty="0" smtClean="0"/>
              <a:t>30 Nov – 4 Dec 2015</a:t>
            </a:r>
            <a:endParaRPr lang="en-GB" altLang="en-US" b="1" baseline="14000" dirty="0" smtClean="0"/>
          </a:p>
          <a:p>
            <a:pPr>
              <a:defRPr/>
            </a:pPr>
            <a:endParaRPr lang="en-US" sz="1600" dirty="0"/>
          </a:p>
        </p:txBody>
      </p:sp>
    </p:spTree>
    <p:extLst>
      <p:ext uri="{BB962C8B-B14F-4D97-AF65-F5344CB8AC3E}">
        <p14:creationId xmlns:p14="http://schemas.microsoft.com/office/powerpoint/2010/main" val="289008837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57617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09721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348035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2" name="Straight Connector 11"/>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5"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2616902525"/>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7" name="Rectangle 6"/>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pic>
        <p:nvPicPr>
          <p:cNvPr id="3" name="Image 2"/>
          <p:cNvPicPr>
            <a:picLocks noChangeAspect="1"/>
          </p:cNvPicPr>
          <p:nvPr userDrawn="1"/>
        </p:nvPicPr>
        <p:blipFill>
          <a:blip r:embed="rId2"/>
          <a:stretch>
            <a:fillRect/>
          </a:stretch>
        </p:blipFill>
        <p:spPr>
          <a:xfrm>
            <a:off x="7558903" y="6141884"/>
            <a:ext cx="1585097" cy="603556"/>
          </a:xfrm>
          <a:prstGeom prst="rect">
            <a:avLst/>
          </a:prstGeom>
        </p:spPr>
      </p:pic>
    </p:spTree>
    <p:extLst>
      <p:ext uri="{BB962C8B-B14F-4D97-AF65-F5344CB8AC3E}">
        <p14:creationId xmlns:p14="http://schemas.microsoft.com/office/powerpoint/2010/main" val="211210665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7" name="Straight Connector 6"/>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0"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316110060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55709871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660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
        <p:nvSpPr>
          <p:cNvPr id="11"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Tree>
    <p:extLst>
      <p:ext uri="{BB962C8B-B14F-4D97-AF65-F5344CB8AC3E}">
        <p14:creationId xmlns:p14="http://schemas.microsoft.com/office/powerpoint/2010/main" val="14841449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lvl1pPr>
              <a:defRPr sz="4000" b="1">
                <a:solidFill>
                  <a:schemeClr val="accent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0593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1"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3228210162"/>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p:spPr>
        <p:txBody>
          <a:bodyPr vert="eaVert"/>
          <a:lstStyle>
            <a:lvl1pPr>
              <a:defRPr sz="28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37251630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cxnSp>
        <p:nvCxnSpPr>
          <p:cNvPr id="7" name="Straight Connector 6"/>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pPr>
                <a:defRPr/>
              </a:pPr>
              <a:t>‹N°›</a:t>
            </a:fld>
            <a:endParaRPr lang="en-US" dirty="0"/>
          </a:p>
        </p:txBody>
      </p:sp>
      <p:sp>
        <p:nvSpPr>
          <p:cNvPr id="8"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defRPr/>
            </a:pPr>
            <a:r>
              <a:rPr lang="en-GB" altLang="zh-TW" b="1" dirty="0" smtClean="0"/>
              <a:t>Health in All Policies TOT meeting, Johannesburg  from </a:t>
            </a:r>
            <a:r>
              <a:rPr lang="en-US" b="1" dirty="0" smtClean="0"/>
              <a:t>30 Nov – 4 Dec 2015</a:t>
            </a:r>
            <a:endParaRPr lang="en-GB" altLang="en-US" b="1" baseline="14000" dirty="0" smtClean="0"/>
          </a:p>
          <a:p>
            <a:pPr>
              <a:defRPr/>
            </a:pPr>
            <a:endParaRPr lang="en-US" sz="1600" dirty="0"/>
          </a:p>
        </p:txBody>
      </p:sp>
    </p:spTree>
    <p:extLst>
      <p:ext uri="{BB962C8B-B14F-4D97-AF65-F5344CB8AC3E}">
        <p14:creationId xmlns:p14="http://schemas.microsoft.com/office/powerpoint/2010/main" val="109114561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11906"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sp>
        <p:nvSpPr>
          <p:cNvPr id="6"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cxnSp>
        <p:nvCxnSpPr>
          <p:cNvPr id="10" name="Straight Connector 9"/>
          <p:cNvCxnSpPr/>
          <p:nvPr userDrawn="1"/>
        </p:nvCxnSpPr>
        <p:spPr>
          <a:xfrm>
            <a:off x="0" y="914400"/>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a:stretch>
            <a:fillRect/>
          </a:stretch>
        </p:blipFill>
        <p:spPr>
          <a:xfrm>
            <a:off x="7558903" y="6086169"/>
            <a:ext cx="1585097" cy="603556"/>
          </a:xfrm>
          <a:prstGeom prst="rect">
            <a:avLst/>
          </a:prstGeom>
        </p:spPr>
      </p:pic>
    </p:spTree>
    <p:extLst>
      <p:ext uri="{BB962C8B-B14F-4D97-AF65-F5344CB8AC3E}">
        <p14:creationId xmlns:p14="http://schemas.microsoft.com/office/powerpoint/2010/main" val="249268700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062098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278064"/>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025472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2" name="Straight Connector 11"/>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5"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33526805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7" name="Rectangle 6"/>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0"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276651597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7" name="Straight Connector 6"/>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0"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24624062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17729885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660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
        <p:nvSpPr>
          <p:cNvPr id="11"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Tree>
    <p:extLst>
      <p:ext uri="{BB962C8B-B14F-4D97-AF65-F5344CB8AC3E}">
        <p14:creationId xmlns:p14="http://schemas.microsoft.com/office/powerpoint/2010/main" val="47883408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lvl1pPr>
              <a:defRPr sz="4000" b="1">
                <a:solidFill>
                  <a:schemeClr val="accent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66800"/>
            <a:ext cx="8229600" cy="50593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1"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6461204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p>
        </p:txBody>
      </p:sp>
      <p:pic>
        <p:nvPicPr>
          <p:cNvPr id="1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pPr>
                <a:defRPr/>
              </a:pPr>
              <a:t>‹N°›</a:t>
            </a:fld>
            <a:endParaRPr lang="en-US" dirty="0"/>
          </a:p>
        </p:txBody>
      </p:sp>
      <p:sp>
        <p:nvSpPr>
          <p:cNvPr id="11"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defRPr/>
            </a:pPr>
            <a:r>
              <a:rPr lang="en-GB" altLang="zh-TW" b="1" dirty="0" smtClean="0"/>
              <a:t>Health in All Policies TOT meeting, Johannesburg  from </a:t>
            </a:r>
            <a:r>
              <a:rPr lang="en-US" b="1" dirty="0" smtClean="0"/>
              <a:t>30 Nov – 4 Dec 2015</a:t>
            </a:r>
            <a:endParaRPr lang="en-GB" altLang="en-US" b="1" baseline="14000" dirty="0" smtClean="0"/>
          </a:p>
          <a:p>
            <a:pPr>
              <a:defRPr/>
            </a:pPr>
            <a:endParaRPr lang="en-US" sz="1600" dirty="0"/>
          </a:p>
        </p:txBody>
      </p:sp>
    </p:spTree>
    <p:extLst>
      <p:ext uri="{BB962C8B-B14F-4D97-AF65-F5344CB8AC3E}">
        <p14:creationId xmlns:p14="http://schemas.microsoft.com/office/powerpoint/2010/main" val="1796244166"/>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6800"/>
            <a:ext cx="2057400" cy="5059363"/>
          </a:xfrm>
        </p:spPr>
        <p:txBody>
          <a:bodyPr vert="eaVert"/>
          <a:lstStyle>
            <a:lvl1pPr>
              <a:defRPr sz="28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7"/>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9" name="Straight Connector 8"/>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2"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391300145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11906"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sp>
        <p:nvSpPr>
          <p:cNvPr id="6"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cxnSp>
        <p:nvCxnSpPr>
          <p:cNvPr id="10" name="Straight Connector 9"/>
          <p:cNvCxnSpPr/>
          <p:nvPr userDrawn="1"/>
        </p:nvCxnSpPr>
        <p:spPr>
          <a:xfrm>
            <a:off x="0" y="914400"/>
            <a:ext cx="91440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Image 8"/>
          <p:cNvPicPr>
            <a:picLocks noChangeAspect="1"/>
          </p:cNvPicPr>
          <p:nvPr userDrawn="1"/>
        </p:nvPicPr>
        <p:blipFill>
          <a:blip r:embed="rId2"/>
          <a:stretch>
            <a:fillRect/>
          </a:stretch>
        </p:blipFill>
        <p:spPr>
          <a:xfrm>
            <a:off x="7558903" y="6167284"/>
            <a:ext cx="1585097" cy="603556"/>
          </a:xfrm>
          <a:prstGeom prst="rect">
            <a:avLst/>
          </a:prstGeom>
        </p:spPr>
      </p:pic>
    </p:spTree>
    <p:extLst>
      <p:ext uri="{BB962C8B-B14F-4D97-AF65-F5344CB8AC3E}">
        <p14:creationId xmlns:p14="http://schemas.microsoft.com/office/powerpoint/2010/main" val="199446018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pic>
        <p:nvPicPr>
          <p:cNvPr id="13" name="Image 12"/>
          <p:cNvPicPr>
            <a:picLocks noChangeAspect="1"/>
          </p:cNvPicPr>
          <p:nvPr userDrawn="1"/>
        </p:nvPicPr>
        <p:blipFill>
          <a:blip r:embed="rId2"/>
          <a:stretch>
            <a:fillRect/>
          </a:stretch>
        </p:blipFill>
        <p:spPr>
          <a:xfrm>
            <a:off x="7558903" y="6141884"/>
            <a:ext cx="1585097" cy="603556"/>
          </a:xfrm>
          <a:prstGeom prst="rect">
            <a:avLst/>
          </a:prstGeom>
        </p:spPr>
      </p:pic>
    </p:spTree>
    <p:extLst>
      <p:ext uri="{BB962C8B-B14F-4D97-AF65-F5344CB8AC3E}">
        <p14:creationId xmlns:p14="http://schemas.microsoft.com/office/powerpoint/2010/main" val="338288607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1"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415108"/>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8"/>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6178423"/>
            <a:ext cx="1225550" cy="581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075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12" name="Straight Connector 11"/>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5"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242571207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lvl1pPr>
              <a:defRPr sz="3600" b="1">
                <a:solidFill>
                  <a:schemeClr val="accent1"/>
                </a:solidFill>
              </a:defRPr>
            </a:lvl1pPr>
          </a:lstStyle>
          <a:p>
            <a:r>
              <a:rPr lang="en-US" dirty="0" smtClean="0"/>
              <a:t>Click to edit Master title style</a:t>
            </a:r>
            <a:endParaRPr lang="en-US" dirty="0"/>
          </a:p>
        </p:txBody>
      </p:sp>
      <p:sp>
        <p:nvSpPr>
          <p:cNvPr id="7" name="Rectangle 6"/>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8" name="Straight Connector 7"/>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pic>
        <p:nvPicPr>
          <p:cNvPr id="9" name="Image 8"/>
          <p:cNvPicPr>
            <a:picLocks noChangeAspect="1"/>
          </p:cNvPicPr>
          <p:nvPr userDrawn="1"/>
        </p:nvPicPr>
        <p:blipFill>
          <a:blip r:embed="rId2"/>
          <a:stretch>
            <a:fillRect/>
          </a:stretch>
        </p:blipFill>
        <p:spPr>
          <a:xfrm>
            <a:off x="7558903" y="6167284"/>
            <a:ext cx="1585097" cy="603556"/>
          </a:xfrm>
          <a:prstGeom prst="rect">
            <a:avLst/>
          </a:prstGeom>
        </p:spPr>
      </p:pic>
    </p:spTree>
    <p:extLst>
      <p:ext uri="{BB962C8B-B14F-4D97-AF65-F5344CB8AC3E}">
        <p14:creationId xmlns:p14="http://schemas.microsoft.com/office/powerpoint/2010/main" val="53166024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029325"/>
            <a:ext cx="9144000" cy="828675"/>
          </a:xfrm>
          <a:prstGeom prst="rect">
            <a:avLst/>
          </a:prstGeom>
          <a:solidFill>
            <a:srgbClr val="35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cxnSp>
        <p:nvCxnSpPr>
          <p:cNvPr id="7" name="Straight Connector 6"/>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0"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409500915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8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
        <p:nvSpPr>
          <p:cNvPr id="13"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Tree>
    <p:extLst>
      <p:ext uri="{BB962C8B-B14F-4D97-AF65-F5344CB8AC3E}">
        <p14:creationId xmlns:p14="http://schemas.microsoft.com/office/powerpoint/2010/main" val="225706042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6607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029325"/>
            <a:ext cx="9144000" cy="828675"/>
          </a:xfrm>
          <a:prstGeom prst="rect">
            <a:avLst/>
          </a:prstGeom>
          <a:solidFill>
            <a:srgbClr val="2680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a:solidFill>
                <a:prstClr val="white"/>
              </a:solidFill>
            </a:endParaRPr>
          </a:p>
        </p:txBody>
      </p:sp>
      <p:pic>
        <p:nvPicPr>
          <p:cNvPr id="1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43675" y="6029325"/>
            <a:ext cx="26003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p:cNvCxnSpPr/>
          <p:nvPr userDrawn="1"/>
        </p:nvCxnSpPr>
        <p:spPr>
          <a:xfrm>
            <a:off x="0" y="914400"/>
            <a:ext cx="914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11"/>
          </p:nvPr>
        </p:nvSpPr>
        <p:spPr>
          <a:xfrm>
            <a:off x="1143000" y="6248400"/>
            <a:ext cx="5105400" cy="441325"/>
          </a:xfrm>
          <a:prstGeom prst="rect">
            <a:avLst/>
          </a:prstGeom>
        </p:spPr>
        <p:txBody>
          <a:bodyPr/>
          <a:lstStyle>
            <a:lvl1pPr>
              <a:defRPr sz="1400">
                <a:solidFill>
                  <a:schemeClr val="bg1"/>
                </a:solidFill>
                <a:latin typeface="+mj-lt"/>
              </a:defRPr>
            </a:lvl1pPr>
          </a:lstStyle>
          <a:p>
            <a:pPr algn="ctr">
              <a:defRPr/>
            </a:pPr>
            <a:r>
              <a:rPr lang="en-US" b="1" dirty="0" smtClean="0">
                <a:solidFill>
                  <a:prstClr val="white"/>
                </a:solidFill>
              </a:rPr>
              <a:t>5</a:t>
            </a:r>
            <a:r>
              <a:rPr lang="en-US" b="1" baseline="30000" dirty="0" smtClean="0">
                <a:solidFill>
                  <a:prstClr val="white"/>
                </a:solidFill>
              </a:rPr>
              <a:t>th</a:t>
            </a:r>
            <a:r>
              <a:rPr lang="en-US" b="1" dirty="0" smtClean="0">
                <a:solidFill>
                  <a:prstClr val="white"/>
                </a:solidFill>
              </a:rPr>
              <a:t> </a:t>
            </a:r>
            <a:r>
              <a:rPr lang="en-GB" altLang="zh-TW" b="1" dirty="0" smtClean="0">
                <a:solidFill>
                  <a:prstClr val="white"/>
                </a:solidFill>
              </a:rPr>
              <a:t>Meeting of African Ministers of Health of SIDS</a:t>
            </a:r>
            <a:r>
              <a:rPr lang="en-US" b="1" dirty="0" smtClean="0">
                <a:solidFill>
                  <a:prstClr val="white"/>
                </a:solidFill>
              </a:rPr>
              <a:t>, 24-26 June 2015, Mauritius</a:t>
            </a:r>
            <a:endParaRPr lang="en-GB" altLang="en-US" b="1" baseline="14000" dirty="0" smtClean="0">
              <a:solidFill>
                <a:prstClr val="white"/>
              </a:solidFill>
            </a:endParaRPr>
          </a:p>
          <a:p>
            <a:pPr>
              <a:defRPr/>
            </a:pPr>
            <a:endParaRPr lang="en-US" sz="1600" dirty="0">
              <a:solidFill>
                <a:prstClr val="white"/>
              </a:solidFill>
            </a:endParaRPr>
          </a:p>
        </p:txBody>
      </p:sp>
      <p:sp>
        <p:nvSpPr>
          <p:cNvPr id="11" name="Slide Number Placeholder 5"/>
          <p:cNvSpPr>
            <a:spLocks noGrp="1"/>
          </p:cNvSpPr>
          <p:nvPr>
            <p:ph type="sldNum" sz="quarter" idx="12"/>
          </p:nvPr>
        </p:nvSpPr>
        <p:spPr>
          <a:xfrm>
            <a:off x="304800" y="6248400"/>
            <a:ext cx="762000" cy="441325"/>
          </a:xfrm>
          <a:prstGeom prst="rect">
            <a:avLst/>
          </a:prstGeom>
        </p:spPr>
        <p:txBody>
          <a:bodyPr/>
          <a:lstStyle>
            <a:lvl1pPr>
              <a:defRPr sz="1400">
                <a:solidFill>
                  <a:schemeClr val="bg1"/>
                </a:solidFill>
              </a:defRPr>
            </a:lvl1pPr>
          </a:lstStyle>
          <a:p>
            <a:pPr>
              <a:defRPr/>
            </a:pPr>
            <a:fld id="{C79B4854-0A71-41CF-8223-C77FAF3CDEFC}" type="slidenum">
              <a:rPr lang="en-US" smtClean="0">
                <a:solidFill>
                  <a:prstClr val="white"/>
                </a:solidFill>
              </a:rPr>
              <a:pPr>
                <a:defRPr/>
              </a:pPr>
              <a:t>‹N°›</a:t>
            </a:fld>
            <a:endParaRPr lang="en-US" dirty="0">
              <a:solidFill>
                <a:prstClr val="white"/>
              </a:solidFill>
            </a:endParaRPr>
          </a:p>
        </p:txBody>
      </p:sp>
    </p:spTree>
    <p:extLst>
      <p:ext uri="{BB962C8B-B14F-4D97-AF65-F5344CB8AC3E}">
        <p14:creationId xmlns:p14="http://schemas.microsoft.com/office/powerpoint/2010/main" val="15803849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150813"/>
            <a:ext cx="8763000" cy="71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32" tIns="45616" rIns="91232" bIns="45616"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32" tIns="45616" rIns="91232" bIns="456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232" tIns="45616" rIns="91232" bIns="45616" numCol="1" anchor="ctr" anchorCtr="0" compatLnSpc="1">
            <a:prstTxWarp prst="textNoShape">
              <a:avLst/>
            </a:prstTxWarp>
          </a:bodyPr>
          <a:lstStyle>
            <a:lvl1pPr defTabSz="911225">
              <a:defRPr sz="1200">
                <a:solidFill>
                  <a:srgbClr val="898989"/>
                </a:solidFill>
                <a:latin typeface="Calibri" pitchFamily="34" charset="0"/>
                <a:cs typeface="Arial" charset="0"/>
              </a:defRPr>
            </a:lvl1pPr>
          </a:lstStyle>
          <a:p>
            <a:pPr>
              <a:defRPr/>
            </a:pPr>
            <a:fld id="{76CB9F00-C32F-476B-9838-892404893845}" type="datetime1">
              <a:rPr lang="en-US" smtClean="0"/>
              <a:pPr>
                <a:defRPr/>
              </a:pPr>
              <a:t>8/11/2016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232" tIns="45616" rIns="91232" bIns="45616" rtlCol="0" anchor="ctr"/>
          <a:lstStyle>
            <a:lvl1pPr algn="ctr" defTabSz="912305"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RMP 48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232" tIns="45616" rIns="91232" bIns="45616" numCol="1" anchor="ctr" anchorCtr="0" compatLnSpc="1">
            <a:prstTxWarp prst="textNoShape">
              <a:avLst/>
            </a:prstTxWarp>
          </a:bodyPr>
          <a:lstStyle>
            <a:lvl1pPr algn="r" defTabSz="911225">
              <a:defRPr sz="1200">
                <a:solidFill>
                  <a:srgbClr val="898989"/>
                </a:solidFill>
                <a:latin typeface="Calibri" pitchFamily="34" charset="0"/>
                <a:cs typeface="Arial" charset="0"/>
              </a:defRPr>
            </a:lvl1pPr>
          </a:lstStyle>
          <a:p>
            <a:pPr>
              <a:defRPr/>
            </a:pPr>
            <a:fld id="{7EB48383-1A16-4726-A419-0BE75F87F8FA}" type="slidenum">
              <a:rPr lang="en-US"/>
              <a:pPr>
                <a:defRPr/>
              </a:pPr>
              <a:t>‹N°›</a:t>
            </a:fld>
            <a:endParaRPr lang="en-US"/>
          </a:p>
        </p:txBody>
      </p:sp>
      <p:pic>
        <p:nvPicPr>
          <p:cNvPr id="20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213475"/>
            <a:ext cx="1358900" cy="644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9144000" cy="46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Slide Number Placeholder 5"/>
          <p:cNvSpPr txBox="1">
            <a:spLocks/>
          </p:cNvSpPr>
          <p:nvPr/>
        </p:nvSpPr>
        <p:spPr>
          <a:xfrm>
            <a:off x="104775" y="6375400"/>
            <a:ext cx="533400" cy="365125"/>
          </a:xfrm>
          <a:prstGeom prst="rect">
            <a:avLst/>
          </a:prstGeom>
        </p:spPr>
        <p:txBody>
          <a:bodyPr lIns="91232" tIns="45616" rIns="91232" bIns="45616"/>
          <a:lstStyle>
            <a:lvl1pPr defTabSz="911225" eaLnBrk="0" hangingPunct="0">
              <a:defRPr sz="2400">
                <a:solidFill>
                  <a:schemeClr val="tx1"/>
                </a:solidFill>
                <a:latin typeface="Arial" pitchFamily="34" charset="0"/>
                <a:ea typeface="ＭＳ Ｐゴシック" pitchFamily="34" charset="-128"/>
              </a:defRPr>
            </a:lvl1pPr>
            <a:lvl2pPr marL="742950" indent="-285750" defTabSz="911225" eaLnBrk="0" hangingPunct="0">
              <a:defRPr sz="2400">
                <a:solidFill>
                  <a:schemeClr val="tx1"/>
                </a:solidFill>
                <a:latin typeface="Arial" pitchFamily="34" charset="0"/>
                <a:ea typeface="ＭＳ Ｐゴシック" pitchFamily="34" charset="-128"/>
              </a:defRPr>
            </a:lvl2pPr>
            <a:lvl3pPr marL="1143000" indent="-228600" defTabSz="911225" eaLnBrk="0" hangingPunct="0">
              <a:defRPr sz="2400">
                <a:solidFill>
                  <a:schemeClr val="tx1"/>
                </a:solidFill>
                <a:latin typeface="Arial" pitchFamily="34" charset="0"/>
                <a:ea typeface="ＭＳ Ｐゴシック" pitchFamily="34" charset="-128"/>
              </a:defRPr>
            </a:lvl3pPr>
            <a:lvl4pPr marL="1600200" indent="-228600" defTabSz="911225" eaLnBrk="0" hangingPunct="0">
              <a:defRPr sz="2400">
                <a:solidFill>
                  <a:schemeClr val="tx1"/>
                </a:solidFill>
                <a:latin typeface="Arial" pitchFamily="34" charset="0"/>
                <a:ea typeface="ＭＳ Ｐゴシック" pitchFamily="34" charset="-128"/>
              </a:defRPr>
            </a:lvl4pPr>
            <a:lvl5pPr marL="2057400" indent="-228600" defTabSz="911225" eaLnBrk="0" hangingPunct="0">
              <a:defRPr sz="2400">
                <a:solidFill>
                  <a:schemeClr val="tx1"/>
                </a:solidFill>
                <a:latin typeface="Arial" pitchFamily="34" charset="0"/>
                <a:ea typeface="ＭＳ Ｐゴシック" pitchFamily="34" charset="-128"/>
              </a:defRPr>
            </a:lvl5pPr>
            <a:lvl6pPr marL="25146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112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ED4396D-F1C7-4352-A182-F95114CB7BC6}" type="slidenum">
              <a:rPr lang="en-US" sz="1400" b="1" smtClean="0">
                <a:solidFill>
                  <a:srgbClr val="FFFFFF"/>
                </a:solidFill>
                <a:effectLst>
                  <a:outerShdw blurRad="38100" dist="38100" dir="2700000" algn="tl">
                    <a:srgbClr val="C0C0C0"/>
                  </a:outerShdw>
                </a:effectLst>
                <a:latin typeface="Arial Narrow" pitchFamily="34" charset="0"/>
              </a:rPr>
              <a:pPr eaLnBrk="1" hangingPunct="1">
                <a:defRPr/>
              </a:pPr>
              <a:t>‹N°›</a:t>
            </a:fld>
            <a:endParaRPr lang="en-US" sz="1400" b="1" smtClean="0">
              <a:solidFill>
                <a:srgbClr val="FFFFFF"/>
              </a:solidFill>
              <a:effectLst>
                <a:outerShdw blurRad="38100" dist="38100" dir="2700000" algn="tl">
                  <a:srgbClr val="C0C0C0"/>
                </a:outerShdw>
              </a:effectLst>
              <a:latin typeface="Arial Narrow" pitchFamily="34" charset="0"/>
            </a:endParaRPr>
          </a:p>
        </p:txBody>
      </p:sp>
    </p:spTree>
    <p:extLst>
      <p:ext uri="{BB962C8B-B14F-4D97-AF65-F5344CB8AC3E}">
        <p14:creationId xmlns:p14="http://schemas.microsoft.com/office/powerpoint/2010/main" val="2697722466"/>
      </p:ext>
    </p:extLst>
  </p:cSld>
  <p:clrMap bg1="lt1" tx1="dk1" bg2="lt2" tx2="dk2" accent1="accent1" accent2="accent2" accent3="accent3" accent4="accent4" accent5="accent5" accent6="accent6" hlink="hlink" folHlink="folHlink"/>
  <p:sldLayoutIdLst>
    <p:sldLayoutId id="2147483661" r:id="rId1"/>
  </p:sldLayoutIdLst>
  <p:transition spd="slow"/>
  <p:timing>
    <p:tnLst>
      <p:par>
        <p:cTn id="1" dur="indefinite" restart="never" nodeType="tmRoot"/>
      </p:par>
    </p:tnLst>
  </p:timing>
  <p:hf hdr="0" dt="0"/>
  <p:txStyles>
    <p:titleStyle>
      <a:lvl1pPr algn="ctr" rtl="0" eaLnBrk="0" fontAlgn="base" hangingPunct="0">
        <a:spcBef>
          <a:spcPct val="0"/>
        </a:spcBef>
        <a:spcAft>
          <a:spcPct val="0"/>
        </a:spcAft>
        <a:defRPr sz="4000" kern="1200">
          <a:solidFill>
            <a:srgbClr val="0062AC"/>
          </a:solidFill>
          <a:effectLst>
            <a:outerShdw blurRad="38100" dist="38100" dir="2700000" algn="tl">
              <a:srgbClr val="000000">
                <a:alpha val="43137"/>
              </a:srgbClr>
            </a:outerShdw>
          </a:effectLst>
          <a:latin typeface="Cooper Black" pitchFamily="18" charset="0"/>
          <a:ea typeface="MS PGothic" pitchFamily="34" charset="-128"/>
          <a:cs typeface="+mj-cs"/>
        </a:defRPr>
      </a:lvl1pPr>
      <a:lvl2pPr algn="ctr" rtl="0" eaLnBrk="0" fontAlgn="base" hangingPunct="0">
        <a:spcBef>
          <a:spcPct val="0"/>
        </a:spcBef>
        <a:spcAft>
          <a:spcPct val="0"/>
        </a:spcAft>
        <a:defRPr sz="4000">
          <a:solidFill>
            <a:srgbClr val="0062AC"/>
          </a:solidFill>
          <a:latin typeface="Cooper Black" pitchFamily="18" charset="0"/>
          <a:ea typeface="MS PGothic" pitchFamily="34" charset="-128"/>
        </a:defRPr>
      </a:lvl2pPr>
      <a:lvl3pPr algn="ctr" rtl="0" eaLnBrk="0" fontAlgn="base" hangingPunct="0">
        <a:spcBef>
          <a:spcPct val="0"/>
        </a:spcBef>
        <a:spcAft>
          <a:spcPct val="0"/>
        </a:spcAft>
        <a:defRPr sz="4000">
          <a:solidFill>
            <a:srgbClr val="0062AC"/>
          </a:solidFill>
          <a:latin typeface="Cooper Black" pitchFamily="18" charset="0"/>
          <a:ea typeface="MS PGothic" pitchFamily="34" charset="-128"/>
        </a:defRPr>
      </a:lvl3pPr>
      <a:lvl4pPr algn="ctr" rtl="0" eaLnBrk="0" fontAlgn="base" hangingPunct="0">
        <a:spcBef>
          <a:spcPct val="0"/>
        </a:spcBef>
        <a:spcAft>
          <a:spcPct val="0"/>
        </a:spcAft>
        <a:defRPr sz="4000">
          <a:solidFill>
            <a:srgbClr val="0062AC"/>
          </a:solidFill>
          <a:latin typeface="Cooper Black" pitchFamily="18" charset="0"/>
          <a:ea typeface="MS PGothic" pitchFamily="34" charset="-128"/>
        </a:defRPr>
      </a:lvl4pPr>
      <a:lvl5pPr algn="ctr" rtl="0" eaLnBrk="0" fontAlgn="base" hangingPunct="0">
        <a:spcBef>
          <a:spcPct val="0"/>
        </a:spcBef>
        <a:spcAft>
          <a:spcPct val="0"/>
        </a:spcAft>
        <a:defRPr sz="4000">
          <a:solidFill>
            <a:srgbClr val="0062AC"/>
          </a:solidFill>
          <a:latin typeface="Cooper Black" pitchFamily="18" charset="0"/>
          <a:ea typeface="MS PGothic" pitchFamily="34" charset="-128"/>
        </a:defRPr>
      </a:lvl5pPr>
      <a:lvl6pPr marL="456153" algn="ctr" rtl="0" fontAlgn="base">
        <a:spcBef>
          <a:spcPct val="0"/>
        </a:spcBef>
        <a:spcAft>
          <a:spcPct val="0"/>
        </a:spcAft>
        <a:defRPr sz="4400">
          <a:solidFill>
            <a:schemeClr val="tx1"/>
          </a:solidFill>
          <a:latin typeface="Calibri" pitchFamily="34" charset="0"/>
        </a:defRPr>
      </a:lvl6pPr>
      <a:lvl7pPr marL="912305" algn="ctr" rtl="0" fontAlgn="base">
        <a:spcBef>
          <a:spcPct val="0"/>
        </a:spcBef>
        <a:spcAft>
          <a:spcPct val="0"/>
        </a:spcAft>
        <a:defRPr sz="4400">
          <a:solidFill>
            <a:schemeClr val="tx1"/>
          </a:solidFill>
          <a:latin typeface="Calibri" pitchFamily="34" charset="0"/>
        </a:defRPr>
      </a:lvl7pPr>
      <a:lvl8pPr marL="1368458" algn="ctr" rtl="0" fontAlgn="base">
        <a:spcBef>
          <a:spcPct val="0"/>
        </a:spcBef>
        <a:spcAft>
          <a:spcPct val="0"/>
        </a:spcAft>
        <a:defRPr sz="4400">
          <a:solidFill>
            <a:schemeClr val="tx1"/>
          </a:solidFill>
          <a:latin typeface="Calibri" pitchFamily="34" charset="0"/>
        </a:defRPr>
      </a:lvl8pPr>
      <a:lvl9pPr marL="182461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Clr>
          <a:srgbClr val="0062AC"/>
        </a:buClr>
        <a:buSzPct val="60000"/>
        <a:buFont typeface="Wingdings" pitchFamily="2" charset="2"/>
        <a:buChar char="S"/>
        <a:defRPr sz="32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1pPr>
      <a:lvl2pPr marL="739775" indent="-284163" algn="l" rtl="0" eaLnBrk="0" fontAlgn="base" hangingPunct="0">
        <a:spcBef>
          <a:spcPct val="20000"/>
        </a:spcBef>
        <a:spcAft>
          <a:spcPct val="0"/>
        </a:spcAft>
        <a:buClr>
          <a:srgbClr val="0062AC"/>
        </a:buClr>
        <a:buSzPct val="60000"/>
        <a:buFont typeface="Wingdings" pitchFamily="2" charset="2"/>
        <a:buChar char="S"/>
        <a:defRPr sz="28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2pPr>
      <a:lvl3pPr marL="1139825" indent="-227013" algn="l" rtl="0" eaLnBrk="0" fontAlgn="base" hangingPunct="0">
        <a:spcBef>
          <a:spcPct val="20000"/>
        </a:spcBef>
        <a:spcAft>
          <a:spcPct val="0"/>
        </a:spcAft>
        <a:buClr>
          <a:srgbClr val="0062AC"/>
        </a:buClr>
        <a:buSzPct val="60000"/>
        <a:buFont typeface="Wingdings" pitchFamily="2" charset="2"/>
        <a:buChar char="S"/>
        <a:defRPr sz="24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3pPr>
      <a:lvl4pPr marL="1595438" indent="-227013" algn="l" rtl="0" eaLnBrk="0" fontAlgn="base" hangingPunct="0">
        <a:spcBef>
          <a:spcPct val="20000"/>
        </a:spcBef>
        <a:spcAft>
          <a:spcPct val="0"/>
        </a:spcAft>
        <a:buClr>
          <a:srgbClr val="0062AC"/>
        </a:buClr>
        <a:buSzPct val="60000"/>
        <a:buFont typeface="Wingdings" pitchFamily="2" charset="2"/>
        <a:buChar char="S"/>
        <a:defRPr sz="20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4pPr>
      <a:lvl5pPr marL="2052638" indent="-227013" algn="l" rtl="0" eaLnBrk="0" fontAlgn="base" hangingPunct="0">
        <a:spcBef>
          <a:spcPct val="20000"/>
        </a:spcBef>
        <a:spcAft>
          <a:spcPct val="0"/>
        </a:spcAft>
        <a:buClr>
          <a:srgbClr val="0062AC"/>
        </a:buClr>
        <a:buSzPct val="60000"/>
        <a:buFont typeface="Wingdings" pitchFamily="2" charset="2"/>
        <a:buChar char="S"/>
        <a:defRPr sz="2000" kern="1200">
          <a:solidFill>
            <a:schemeClr val="tx1"/>
          </a:solidFill>
          <a:effectLst>
            <a:outerShdw blurRad="38100" dist="38100" dir="2700000" algn="tl">
              <a:srgbClr val="000000">
                <a:alpha val="43137"/>
              </a:srgbClr>
            </a:outerShdw>
          </a:effectLst>
          <a:latin typeface="Arial Narrow" pitchFamily="34" charset="0"/>
          <a:ea typeface="MS PGothic" pitchFamily="34" charset="-128"/>
          <a:cs typeface="+mn-cs"/>
        </a:defRPr>
      </a:lvl5pPr>
      <a:lvl6pPr marL="2508838"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4990"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1144"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7296" indent="-228076" algn="l" defTabSz="912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2305" rtl="0" eaLnBrk="1" latinLnBrk="0" hangingPunct="1">
        <a:defRPr sz="1800" kern="1200">
          <a:solidFill>
            <a:schemeClr val="tx1"/>
          </a:solidFill>
          <a:latin typeface="+mn-lt"/>
          <a:ea typeface="+mn-ea"/>
          <a:cs typeface="+mn-cs"/>
        </a:defRPr>
      </a:lvl1pPr>
      <a:lvl2pPr marL="456153" algn="l" defTabSz="912305" rtl="0" eaLnBrk="1" latinLnBrk="0" hangingPunct="1">
        <a:defRPr sz="1800" kern="1200">
          <a:solidFill>
            <a:schemeClr val="tx1"/>
          </a:solidFill>
          <a:latin typeface="+mn-lt"/>
          <a:ea typeface="+mn-ea"/>
          <a:cs typeface="+mn-cs"/>
        </a:defRPr>
      </a:lvl2pPr>
      <a:lvl3pPr marL="912305" algn="l" defTabSz="912305" rtl="0" eaLnBrk="1" latinLnBrk="0" hangingPunct="1">
        <a:defRPr sz="1800" kern="1200">
          <a:solidFill>
            <a:schemeClr val="tx1"/>
          </a:solidFill>
          <a:latin typeface="+mn-lt"/>
          <a:ea typeface="+mn-ea"/>
          <a:cs typeface="+mn-cs"/>
        </a:defRPr>
      </a:lvl3pPr>
      <a:lvl4pPr marL="1368458" algn="l" defTabSz="912305" rtl="0" eaLnBrk="1" latinLnBrk="0" hangingPunct="1">
        <a:defRPr sz="1800" kern="1200">
          <a:solidFill>
            <a:schemeClr val="tx1"/>
          </a:solidFill>
          <a:latin typeface="+mn-lt"/>
          <a:ea typeface="+mn-ea"/>
          <a:cs typeface="+mn-cs"/>
        </a:defRPr>
      </a:lvl4pPr>
      <a:lvl5pPr marL="1824611" algn="l" defTabSz="912305" rtl="0" eaLnBrk="1" latinLnBrk="0" hangingPunct="1">
        <a:defRPr sz="1800" kern="1200">
          <a:solidFill>
            <a:schemeClr val="tx1"/>
          </a:solidFill>
          <a:latin typeface="+mn-lt"/>
          <a:ea typeface="+mn-ea"/>
          <a:cs typeface="+mn-cs"/>
        </a:defRPr>
      </a:lvl5pPr>
      <a:lvl6pPr marL="2280761" algn="l" defTabSz="912305" rtl="0" eaLnBrk="1" latinLnBrk="0" hangingPunct="1">
        <a:defRPr sz="1800" kern="1200">
          <a:solidFill>
            <a:schemeClr val="tx1"/>
          </a:solidFill>
          <a:latin typeface="+mn-lt"/>
          <a:ea typeface="+mn-ea"/>
          <a:cs typeface="+mn-cs"/>
        </a:defRPr>
      </a:lvl6pPr>
      <a:lvl7pPr marL="2736916" algn="l" defTabSz="912305" rtl="0" eaLnBrk="1" latinLnBrk="0" hangingPunct="1">
        <a:defRPr sz="1800" kern="1200">
          <a:solidFill>
            <a:schemeClr val="tx1"/>
          </a:solidFill>
          <a:latin typeface="+mn-lt"/>
          <a:ea typeface="+mn-ea"/>
          <a:cs typeface="+mn-cs"/>
        </a:defRPr>
      </a:lvl7pPr>
      <a:lvl8pPr marL="3193067" algn="l" defTabSz="912305" rtl="0" eaLnBrk="1" latinLnBrk="0" hangingPunct="1">
        <a:defRPr sz="1800" kern="1200">
          <a:solidFill>
            <a:schemeClr val="tx1"/>
          </a:solidFill>
          <a:latin typeface="+mn-lt"/>
          <a:ea typeface="+mn-ea"/>
          <a:cs typeface="+mn-cs"/>
        </a:defRPr>
      </a:lvl8pPr>
      <a:lvl9pPr marL="3649217" algn="l" defTabSz="91230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126834418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ndara"/>
                <a:cs typeface="+mn-cs"/>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auto">
              <a:spcBef>
                <a:spcPts val="0"/>
              </a:spcBef>
              <a:spcAft>
                <a:spcPts val="0"/>
              </a:spcAft>
            </a:pPr>
            <a:fld id="{1B78C9C4-FB5E-4503-A3A0-A29CE126D402}" type="datetimeFigureOut">
              <a:rPr lang="en-US" smtClean="0">
                <a:solidFill>
                  <a:srgbClr val="073E87"/>
                </a:solidFill>
                <a:latin typeface="Candara"/>
                <a:cs typeface="+mn-cs"/>
              </a:rPr>
              <a:pPr fontAlgn="auto">
                <a:spcBef>
                  <a:spcPts val="0"/>
                </a:spcBef>
                <a:spcAft>
                  <a:spcPts val="0"/>
                </a:spcAft>
              </a:pPr>
              <a:t>8/11/2016</a:t>
            </a:fld>
            <a:endParaRPr lang="en-US">
              <a:solidFill>
                <a:srgbClr val="073E87"/>
              </a:solidFill>
              <a:latin typeface="Candara"/>
              <a:cs typeface="+mn-cs"/>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auto">
              <a:spcBef>
                <a:spcPts val="0"/>
              </a:spcBef>
              <a:spcAft>
                <a:spcPts val="0"/>
              </a:spcAft>
            </a:pPr>
            <a:endParaRPr lang="en-US">
              <a:solidFill>
                <a:srgbClr val="073E87"/>
              </a:solidFill>
              <a:latin typeface="Candara"/>
              <a:cs typeface="+mn-cs"/>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auto">
              <a:spcBef>
                <a:spcPts val="0"/>
              </a:spcBef>
              <a:spcAft>
                <a:spcPts val="0"/>
              </a:spcAft>
            </a:pPr>
            <a:fld id="{8FFDD430-9ABD-4752-BBE8-C10150F1F69F}" type="slidenum">
              <a:rPr lang="en-US" smtClean="0">
                <a:solidFill>
                  <a:srgbClr val="073E87"/>
                </a:solidFill>
                <a:latin typeface="Candara"/>
                <a:cs typeface="+mn-cs"/>
              </a:rPr>
              <a:pPr fontAlgn="auto">
                <a:spcBef>
                  <a:spcPts val="0"/>
                </a:spcBef>
                <a:spcAft>
                  <a:spcPts val="0"/>
                </a:spcAft>
              </a:pPr>
              <a:t>‹N°›</a:t>
            </a:fld>
            <a:endParaRPr lang="en-US">
              <a:solidFill>
                <a:srgbClr val="073E87"/>
              </a:solidFill>
              <a:latin typeface="Candara"/>
              <a:cs typeface="+mn-cs"/>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092681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9315719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370886536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88419317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54567056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4418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340483202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0.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jpeg"/><Relationship Id="rId1" Type="http://schemas.openxmlformats.org/officeDocument/2006/relationships/slideLayout" Target="../slideLayouts/slideLayout9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hyperlink" Target="http://www.afro.who.int/en/clusters-a-programmes/hpr/social-a-economic-determinants-of-health/case-studies/country-experiences-rio.html" TargetMode="Externa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emf"/><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image" Target="../media/image22.pn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afro.who.int/fr.html" TargetMode="External"/><Relationship Id="rId2" Type="http://schemas.openxmlformats.org/officeDocument/2006/relationships/notesSlide" Target="../notesSlides/notesSlide7.xml"/><Relationship Id="rId1" Type="http://schemas.openxmlformats.org/officeDocument/2006/relationships/slideLayout" Target="../slideLayouts/slideLayout91.xml"/><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emf"/><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19.emf"/><Relationship Id="rId4" Type="http://schemas.openxmlformats.org/officeDocument/2006/relationships/hyperlink" Target="http://www.paho.org/Images/DPI/album25.jpg" TargetMode="External"/><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6524"/>
            <a:ext cx="7696200" cy="1470025"/>
          </a:xfrm>
        </p:spPr>
        <p:txBody>
          <a:bodyPr/>
          <a:lstStyle/>
          <a:p>
            <a:r>
              <a:rPr lang="en-GB" b="1" i="0" dirty="0">
                <a:solidFill>
                  <a:srgbClr val="FFFF99"/>
                </a:solidFill>
                <a:latin typeface="Gill Sans MT" panose="020B0502020104020203" pitchFamily="34" charset="0"/>
              </a:rPr>
              <a:t/>
            </a:r>
            <a:br>
              <a:rPr lang="en-GB" b="1" i="0" dirty="0">
                <a:solidFill>
                  <a:srgbClr val="FFFF99"/>
                </a:solidFill>
                <a:latin typeface="Gill Sans MT" panose="020B0502020104020203" pitchFamily="34" charset="0"/>
              </a:rPr>
            </a:br>
            <a:endParaRPr lang="en-GB" b="1" i="0" dirty="0"/>
          </a:p>
        </p:txBody>
      </p:sp>
      <p:sp>
        <p:nvSpPr>
          <p:cNvPr id="4" name="Rectangle 3"/>
          <p:cNvSpPr/>
          <p:nvPr/>
        </p:nvSpPr>
        <p:spPr>
          <a:xfrm>
            <a:off x="0" y="1371600"/>
            <a:ext cx="9144000" cy="1986248"/>
          </a:xfrm>
          <a:prstGeom prst="rect">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Subtitle 2"/>
          <p:cNvSpPr>
            <a:spLocks noGrp="1"/>
          </p:cNvSpPr>
          <p:nvPr>
            <p:ph type="subTitle" idx="4294967295"/>
          </p:nvPr>
        </p:nvSpPr>
        <p:spPr>
          <a:xfrm>
            <a:off x="0" y="1452089"/>
            <a:ext cx="9220200" cy="1800000"/>
          </a:xfrm>
        </p:spPr>
        <p:txBody>
          <a:bodyPr/>
          <a:lstStyle/>
          <a:p>
            <a:pPr marL="0" indent="0" algn="ctr">
              <a:spcBef>
                <a:spcPts val="0"/>
              </a:spcBef>
              <a:buNone/>
            </a:pPr>
            <a:r>
              <a:rPr lang="fr-FR" sz="4400" b="1" dirty="0" smtClean="0">
                <a:solidFill>
                  <a:schemeClr val="accent6">
                    <a:lumMod val="75000"/>
                  </a:schemeClr>
                </a:solidFill>
              </a:rPr>
              <a:t>La Santé dans</a:t>
            </a:r>
            <a:r>
              <a:rPr lang="fr-FR" sz="4800" b="1" dirty="0" smtClean="0">
                <a:solidFill>
                  <a:schemeClr val="accent6">
                    <a:lumMod val="75000"/>
                  </a:schemeClr>
                </a:solidFill>
              </a:rPr>
              <a:t> Toutes les Politiques </a:t>
            </a:r>
          </a:p>
          <a:p>
            <a:pPr marL="0" indent="0" algn="ctr">
              <a:spcBef>
                <a:spcPts val="0"/>
              </a:spcBef>
              <a:buNone/>
            </a:pPr>
            <a:r>
              <a:rPr lang="fr-FR" b="1" dirty="0" smtClean="0">
                <a:solidFill>
                  <a:schemeClr val="accent6">
                    <a:lumMod val="75000"/>
                  </a:schemeClr>
                </a:solidFill>
              </a:rPr>
              <a:t>(</a:t>
            </a:r>
            <a:r>
              <a:rPr lang="fr-FR" b="1" dirty="0" err="1" smtClean="0">
                <a:solidFill>
                  <a:schemeClr val="accent6">
                    <a:lumMod val="75000"/>
                  </a:schemeClr>
                </a:solidFill>
              </a:rPr>
              <a:t>SdTP</a:t>
            </a:r>
            <a:r>
              <a:rPr lang="fr-FR" b="1" dirty="0" smtClean="0">
                <a:solidFill>
                  <a:schemeClr val="accent6">
                    <a:lumMod val="75000"/>
                  </a:schemeClr>
                </a:solidFill>
              </a:rPr>
              <a:t>) dans </a:t>
            </a:r>
            <a:r>
              <a:rPr lang="fr-FR" b="1" dirty="0">
                <a:solidFill>
                  <a:schemeClr val="accent6">
                    <a:lumMod val="75000"/>
                  </a:schemeClr>
                </a:solidFill>
              </a:rPr>
              <a:t>la </a:t>
            </a:r>
            <a:r>
              <a:rPr lang="fr-FR" b="1" dirty="0" smtClean="0">
                <a:solidFill>
                  <a:schemeClr val="accent6">
                    <a:lumMod val="75000"/>
                  </a:schemeClr>
                </a:solidFill>
              </a:rPr>
              <a:t>Région africaine de l’OMS</a:t>
            </a:r>
            <a:endParaRPr lang="fr-FR" b="1" dirty="0">
              <a:solidFill>
                <a:schemeClr val="accent6">
                  <a:lumMod val="75000"/>
                </a:schemeClr>
              </a:solidFill>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6353" b="4856"/>
          <a:stretch/>
        </p:blipFill>
        <p:spPr bwMode="auto">
          <a:xfrm>
            <a:off x="2209800" y="3581400"/>
            <a:ext cx="5029200" cy="3124200"/>
          </a:xfrm>
          <a:prstGeom prst="rect">
            <a:avLst/>
          </a:prstGeom>
          <a:noFill/>
          <a:ln w="28575">
            <a:solidFill>
              <a:schemeClr val="accent5">
                <a:lumMod val="75000"/>
              </a:schemeClr>
            </a:solidFill>
          </a:ln>
        </p:spPr>
      </p:pic>
      <p:sp>
        <p:nvSpPr>
          <p:cNvPr id="6" name="TextBox 5"/>
          <p:cNvSpPr txBox="1"/>
          <p:nvPr/>
        </p:nvSpPr>
        <p:spPr>
          <a:xfrm>
            <a:off x="201386" y="940203"/>
            <a:ext cx="8763000" cy="400110"/>
          </a:xfrm>
          <a:prstGeom prst="rect">
            <a:avLst/>
          </a:prstGeom>
          <a:noFill/>
        </p:spPr>
        <p:txBody>
          <a:bodyPr wrap="square" rtlCol="0">
            <a:spAutoFit/>
          </a:bodyPr>
          <a:lstStyle/>
          <a:p>
            <a:pPr algn="ctr"/>
            <a:r>
              <a:rPr lang="en-US" sz="2000" dirty="0" smtClean="0">
                <a:solidFill>
                  <a:schemeClr val="bg1"/>
                </a:solidFill>
              </a:rPr>
              <a:t>Atelier de formation des </a:t>
            </a:r>
            <a:r>
              <a:rPr lang="fr-FR" sz="2000" dirty="0" smtClean="0">
                <a:solidFill>
                  <a:schemeClr val="bg1"/>
                </a:solidFill>
              </a:rPr>
              <a:t>formateurs</a:t>
            </a:r>
            <a:r>
              <a:rPr lang="en-US" sz="2000" dirty="0" smtClean="0">
                <a:solidFill>
                  <a:schemeClr val="bg1"/>
                </a:solidFill>
              </a:rPr>
              <a:t> </a:t>
            </a:r>
            <a:r>
              <a:rPr lang="fr-FR" sz="2000" dirty="0" smtClean="0">
                <a:solidFill>
                  <a:schemeClr val="bg1"/>
                </a:solidFill>
              </a:rPr>
              <a:t>sur</a:t>
            </a:r>
            <a:r>
              <a:rPr lang="en-US" sz="2000" dirty="0" smtClean="0">
                <a:solidFill>
                  <a:schemeClr val="bg1"/>
                </a:solidFill>
              </a:rPr>
              <a:t> la </a:t>
            </a:r>
            <a:r>
              <a:rPr lang="en-US" sz="2000" dirty="0" err="1" smtClean="0">
                <a:solidFill>
                  <a:schemeClr val="bg1"/>
                </a:solidFill>
              </a:rPr>
              <a:t>SdTP</a:t>
            </a:r>
            <a:r>
              <a:rPr lang="en-US" sz="2000" dirty="0" smtClean="0">
                <a:solidFill>
                  <a:schemeClr val="bg1"/>
                </a:solidFill>
              </a:rPr>
              <a:t>, Dakar, </a:t>
            </a:r>
            <a:r>
              <a:rPr lang="fr-FR" sz="2000" dirty="0" smtClean="0">
                <a:solidFill>
                  <a:schemeClr val="bg1"/>
                </a:solidFill>
              </a:rPr>
              <a:t>octobre</a:t>
            </a:r>
            <a:r>
              <a:rPr lang="en-US" sz="2000" dirty="0" smtClean="0">
                <a:solidFill>
                  <a:schemeClr val="bg1"/>
                </a:solidFill>
              </a:rPr>
              <a:t> 2016</a:t>
            </a:r>
            <a:endParaRPr lang="en-US" sz="2000" dirty="0">
              <a:solidFill>
                <a:schemeClr val="bg1"/>
              </a:solidFill>
            </a:endParaRPr>
          </a:p>
        </p:txBody>
      </p:sp>
    </p:spTree>
    <p:extLst>
      <p:ext uri="{BB962C8B-B14F-4D97-AF65-F5344CB8AC3E}">
        <p14:creationId xmlns:p14="http://schemas.microsoft.com/office/powerpoint/2010/main" val="276514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10</a:t>
            </a:fld>
            <a:endParaRPr lang="en-US" dirty="0">
              <a:solidFill>
                <a:prstClr val="white"/>
              </a:solidFill>
            </a:endParaRPr>
          </a:p>
        </p:txBody>
      </p:sp>
      <p:sp>
        <p:nvSpPr>
          <p:cNvPr id="8" name="Title 1"/>
          <p:cNvSpPr txBox="1">
            <a:spLocks/>
          </p:cNvSpPr>
          <p:nvPr/>
        </p:nvSpPr>
        <p:spPr bwMode="auto">
          <a:xfrm>
            <a:off x="76200" y="5029200"/>
            <a:ext cx="90678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200" dirty="0" smtClean="0">
              <a:solidFill>
                <a:srgbClr val="F79646">
                  <a:lumMod val="75000"/>
                </a:srgbClr>
              </a:solidFill>
              <a:latin typeface="Tw Cen MT" panose="020B0602020104020603" pitchFamily="34" charset="0"/>
            </a:endParaRPr>
          </a:p>
          <a:p>
            <a:r>
              <a:rPr lang="fr-FR" sz="3200" dirty="0">
                <a:solidFill>
                  <a:srgbClr val="F79646">
                    <a:lumMod val="75000"/>
                  </a:srgbClr>
                </a:solidFill>
                <a:latin typeface="Tw Cen MT" panose="020B0602020104020603" pitchFamily="34" charset="0"/>
              </a:rPr>
              <a:t>Pourquoi traiter les gens et </a:t>
            </a:r>
            <a:r>
              <a:rPr lang="fr-FR" sz="3200" dirty="0" smtClean="0">
                <a:solidFill>
                  <a:srgbClr val="F79646">
                    <a:lumMod val="75000"/>
                  </a:srgbClr>
                </a:solidFill>
                <a:latin typeface="Tw Cen MT" panose="020B0602020104020603" pitchFamily="34" charset="0"/>
              </a:rPr>
              <a:t>les </a:t>
            </a:r>
            <a:r>
              <a:rPr lang="fr-FR" sz="3200" dirty="0">
                <a:solidFill>
                  <a:srgbClr val="F79646">
                    <a:lumMod val="75000"/>
                  </a:srgbClr>
                </a:solidFill>
                <a:latin typeface="Tw Cen MT" panose="020B0602020104020603" pitchFamily="34" charset="0"/>
              </a:rPr>
              <a:t>renvoyer aux mêmes conditions qui les </a:t>
            </a:r>
            <a:r>
              <a:rPr lang="fr-FR" sz="3200" dirty="0" smtClean="0">
                <a:solidFill>
                  <a:srgbClr val="F79646">
                    <a:lumMod val="75000"/>
                  </a:srgbClr>
                </a:solidFill>
                <a:latin typeface="Tw Cen MT" panose="020B0602020104020603" pitchFamily="34" charset="0"/>
              </a:rPr>
              <a:t>ont rendus </a:t>
            </a:r>
            <a:r>
              <a:rPr lang="fr-FR" sz="3200" dirty="0">
                <a:solidFill>
                  <a:srgbClr val="F79646">
                    <a:lumMod val="75000"/>
                  </a:srgbClr>
                </a:solidFill>
                <a:latin typeface="Tw Cen MT" panose="020B0602020104020603" pitchFamily="34" charset="0"/>
              </a:rPr>
              <a:t>malades en premier </a:t>
            </a:r>
            <a:r>
              <a:rPr lang="fr-FR" sz="3200" dirty="0" smtClean="0">
                <a:solidFill>
                  <a:srgbClr val="F79646">
                    <a:lumMod val="75000"/>
                  </a:srgbClr>
                </a:solidFill>
                <a:latin typeface="Tw Cen MT" panose="020B0602020104020603" pitchFamily="34" charset="0"/>
              </a:rPr>
              <a:t>lieu ?</a:t>
            </a:r>
            <a:endParaRPr lang="en-ZA" sz="3200" dirty="0">
              <a:solidFill>
                <a:srgbClr val="F79646">
                  <a:lumMod val="75000"/>
                </a:srgbClr>
              </a:solidFill>
            </a:endParaRPr>
          </a:p>
          <a:p>
            <a:endParaRPr lang="en-US" sz="3200" dirty="0">
              <a:solidFill>
                <a:srgbClr val="F79646">
                  <a:lumMod val="75000"/>
                </a:srgbClr>
              </a:solidFill>
              <a:latin typeface="Tw Cen MT" panose="020B0602020104020603" pitchFamily="34"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14400" y="152400"/>
            <a:ext cx="7560153"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urved Right Arrow 9"/>
          <p:cNvSpPr/>
          <p:nvPr/>
        </p:nvSpPr>
        <p:spPr>
          <a:xfrm rot="894768" flipV="1">
            <a:off x="58115" y="1883694"/>
            <a:ext cx="1447800" cy="3009900"/>
          </a:xfrm>
          <a:prstGeom prst="curvedRightArrow">
            <a:avLst/>
          </a:prstGeom>
          <a:solidFill>
            <a:srgbClr val="3599CC"/>
          </a:solidFill>
          <a:ln>
            <a:solidFill>
              <a:srgbClr val="35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black"/>
              </a:solidFill>
            </a:endParaRPr>
          </a:p>
        </p:txBody>
      </p:sp>
      <p:sp>
        <p:nvSpPr>
          <p:cNvPr id="2" name="Rectangle 1"/>
          <p:cNvSpPr/>
          <p:nvPr/>
        </p:nvSpPr>
        <p:spPr>
          <a:xfrm>
            <a:off x="457200" y="6291590"/>
            <a:ext cx="6172200" cy="338554"/>
          </a:xfrm>
          <a:prstGeom prst="rect">
            <a:avLst/>
          </a:prstGeom>
        </p:spPr>
        <p:txBody>
          <a:bodyPr wrap="square">
            <a:spAutoFit/>
          </a:bodyPr>
          <a:lstStyle/>
          <a:p>
            <a:pPr lvl="0" algn="ctr" fontAlgn="auto">
              <a:spcBef>
                <a:spcPts val="0"/>
              </a:spcBef>
              <a:spcAft>
                <a:spcPts val="0"/>
              </a:spcAft>
              <a:defRPr/>
            </a:pPr>
            <a:r>
              <a:rPr lang="fr-CH" sz="1600" dirty="0">
                <a:solidFill>
                  <a:prstClr val="white"/>
                </a:solidFill>
                <a:latin typeface="Calibri"/>
              </a:rPr>
              <a:t>Atelier de formation des formateurs sur la </a:t>
            </a:r>
            <a:r>
              <a:rPr lang="fr-CH" sz="1600" dirty="0" err="1">
                <a:solidFill>
                  <a:prstClr val="white"/>
                </a:solidFill>
                <a:latin typeface="Calibri"/>
              </a:rPr>
              <a:t>SdTP</a:t>
            </a:r>
            <a:r>
              <a:rPr lang="fr-CH" sz="1600" dirty="0">
                <a:solidFill>
                  <a:prstClr val="white"/>
                </a:solidFill>
                <a:latin typeface="Calibri"/>
              </a:rPr>
              <a:t>, Dakar, octobre 2016</a:t>
            </a:r>
          </a:p>
        </p:txBody>
      </p:sp>
    </p:spTree>
    <p:extLst>
      <p:ext uri="{BB962C8B-B14F-4D97-AF65-F5344CB8AC3E}">
        <p14:creationId xmlns:p14="http://schemas.microsoft.com/office/powerpoint/2010/main" val="410606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9800"/>
            <a:ext cx="9144000" cy="1981200"/>
          </a:xfrm>
        </p:spPr>
        <p:txBody>
          <a:bodyPr/>
          <a:lstStyle/>
          <a:p>
            <a:r>
              <a:rPr lang="fr-FR" dirty="0" smtClean="0"/>
              <a:t>Santé dans Toutes les Politiques : Outils </a:t>
            </a:r>
            <a:r>
              <a:rPr lang="fr-FR" dirty="0"/>
              <a:t>et actions </a:t>
            </a:r>
            <a:r>
              <a:rPr lang="fr-FR" dirty="0" smtClean="0"/>
              <a:t>nécessaires</a:t>
            </a:r>
            <a:endParaRPr lang="fr-FR" dirty="0"/>
          </a:p>
        </p:txBody>
      </p:sp>
      <p:sp>
        <p:nvSpPr>
          <p:cNvPr id="3" name="Slide Number Placeholder 2"/>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11</a:t>
            </a:fld>
            <a:endParaRPr lang="en-US" dirty="0">
              <a:solidFill>
                <a:prstClr val="white"/>
              </a:solidFill>
            </a:endParaRPr>
          </a:p>
        </p:txBody>
      </p:sp>
      <p:pic>
        <p:nvPicPr>
          <p:cNvPr id="5" name="Image 4"/>
          <p:cNvPicPr>
            <a:picLocks noChangeAspect="1"/>
          </p:cNvPicPr>
          <p:nvPr/>
        </p:nvPicPr>
        <p:blipFill>
          <a:blip r:embed="rId2"/>
          <a:stretch>
            <a:fillRect/>
          </a:stretch>
        </p:blipFill>
        <p:spPr>
          <a:xfrm>
            <a:off x="533400" y="6270171"/>
            <a:ext cx="5791200" cy="377985"/>
          </a:xfrm>
          <a:prstGeom prst="rect">
            <a:avLst/>
          </a:prstGeom>
        </p:spPr>
      </p:pic>
    </p:spTree>
    <p:extLst>
      <p:ext uri="{BB962C8B-B14F-4D97-AF65-F5344CB8AC3E}">
        <p14:creationId xmlns:p14="http://schemas.microsoft.com/office/powerpoint/2010/main" val="1355908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12</a:t>
            </a:fld>
            <a:endParaRPr lang="en-US" dirty="0">
              <a:solidFill>
                <a:prstClr val="white"/>
              </a:solidFill>
            </a:endParaRPr>
          </a:p>
        </p:txBody>
      </p:sp>
      <p:sp>
        <p:nvSpPr>
          <p:cNvPr id="8" name="Title 1"/>
          <p:cNvSpPr txBox="1">
            <a:spLocks/>
          </p:cNvSpPr>
          <p:nvPr/>
        </p:nvSpPr>
        <p:spPr bwMode="auto">
          <a:xfrm>
            <a:off x="76200" y="441756"/>
            <a:ext cx="8763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fr-FR" sz="3500" dirty="0" smtClean="0">
                <a:solidFill>
                  <a:srgbClr val="F79646">
                    <a:lumMod val="75000"/>
                  </a:srgbClr>
                </a:solidFill>
                <a:latin typeface="Tw Cen MT" panose="020B0602020104020603" pitchFamily="34" charset="0"/>
              </a:rPr>
              <a:t>Santé dans Toutes les Politiques  - </a:t>
            </a:r>
            <a:r>
              <a:rPr lang="fr-FR" sz="3500" dirty="0" smtClean="0">
                <a:solidFill>
                  <a:srgbClr val="3599CC"/>
                </a:solidFill>
                <a:latin typeface="Tw Cen MT" panose="020B0602020104020603" pitchFamily="34" charset="0"/>
              </a:rPr>
              <a:t>Signifie que la santé parle avec tout le monde</a:t>
            </a:r>
            <a:endParaRPr lang="fr-FR" sz="3500" dirty="0">
              <a:solidFill>
                <a:srgbClr val="3599CC"/>
              </a:solidFill>
              <a:latin typeface="Tw Cen MT" panose="020B0602020104020603" pitchFamily="34" charset="0"/>
            </a:endParaRPr>
          </a:p>
        </p:txBody>
      </p:sp>
      <p:pic>
        <p:nvPicPr>
          <p:cNvPr id="2" name="Image 1"/>
          <p:cNvPicPr>
            <a:picLocks noChangeAspect="1"/>
          </p:cNvPicPr>
          <p:nvPr/>
        </p:nvPicPr>
        <p:blipFill>
          <a:blip r:embed="rId3"/>
          <a:stretch>
            <a:fillRect/>
          </a:stretch>
        </p:blipFill>
        <p:spPr>
          <a:xfrm>
            <a:off x="685800" y="6280069"/>
            <a:ext cx="6400800" cy="377985"/>
          </a:xfrm>
          <a:prstGeom prst="rect">
            <a:avLst/>
          </a:prstGeom>
        </p:spPr>
      </p:pic>
      <p:pic>
        <p:nvPicPr>
          <p:cNvPr id="3" name="Image 2"/>
          <p:cNvPicPr>
            <a:picLocks noChangeAspect="1"/>
          </p:cNvPicPr>
          <p:nvPr/>
        </p:nvPicPr>
        <p:blipFill>
          <a:blip r:embed="rId4"/>
          <a:stretch>
            <a:fillRect/>
          </a:stretch>
        </p:blipFill>
        <p:spPr>
          <a:xfrm>
            <a:off x="1066800" y="1356156"/>
            <a:ext cx="7010400" cy="4616019"/>
          </a:xfrm>
          <a:prstGeom prst="rect">
            <a:avLst/>
          </a:prstGeom>
        </p:spPr>
      </p:pic>
    </p:spTree>
    <p:extLst>
      <p:ext uri="{BB962C8B-B14F-4D97-AF65-F5344CB8AC3E}">
        <p14:creationId xmlns:p14="http://schemas.microsoft.com/office/powerpoint/2010/main" val="17447834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13</a:t>
            </a:fld>
            <a:endParaRPr lang="en-US" dirty="0">
              <a:solidFill>
                <a:prstClr val="white"/>
              </a:solidFill>
            </a:endParaRPr>
          </a:p>
        </p:txBody>
      </p:sp>
      <p:sp>
        <p:nvSpPr>
          <p:cNvPr id="8" name="Title 1"/>
          <p:cNvSpPr txBox="1">
            <a:spLocks/>
          </p:cNvSpPr>
          <p:nvPr/>
        </p:nvSpPr>
        <p:spPr bwMode="auto">
          <a:xfrm>
            <a:off x="0" y="0"/>
            <a:ext cx="9144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sz="3500" dirty="0" smtClean="0">
                <a:solidFill>
                  <a:srgbClr val="F79646">
                    <a:lumMod val="75000"/>
                  </a:srgbClr>
                </a:solidFill>
                <a:latin typeface="Tw Cen MT" panose="020B0602020104020603" pitchFamily="34" charset="0"/>
              </a:rPr>
              <a:t>Manuel de formation sur la Santé dans Toutes les Politiques</a:t>
            </a:r>
            <a:endParaRPr lang="fr-FR" sz="3500" dirty="0">
              <a:solidFill>
                <a:srgbClr val="3599CC"/>
              </a:solidFill>
              <a:latin typeface="Tw Cen MT" panose="020B0602020104020603" pitchFamily="34" charset="0"/>
            </a:endParaRPr>
          </a:p>
        </p:txBody>
      </p:sp>
      <p:pic>
        <p:nvPicPr>
          <p:cNvPr id="6" name="Picture 2" descr="C:\Users\munodawafad\Desktop\WP_20150526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23302">
            <a:off x="476304" y="1204030"/>
            <a:ext cx="3810000" cy="4419600"/>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1931922998"/>
              </p:ext>
            </p:extLst>
          </p:nvPr>
        </p:nvGraphicFramePr>
        <p:xfrm>
          <a:off x="4720411" y="914400"/>
          <a:ext cx="39624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C:\Users\munodawafad\Desktop\WP_20150526_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23302">
            <a:off x="498075" y="1204029"/>
            <a:ext cx="3810000" cy="4419600"/>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724400" y="1769398"/>
            <a:ext cx="3962401" cy="4516621"/>
          </a:xfrm>
          <a:prstGeom prst="rect">
            <a:avLst/>
          </a:prstGeom>
          <a:noFill/>
        </p:spPr>
        <p:txBody>
          <a:bodyPr wrap="square" rtlCol="0">
            <a:spAutoFit/>
          </a:bodyPr>
          <a:lstStyle/>
          <a:p>
            <a:pPr marL="285750" indent="-285750">
              <a:spcAft>
                <a:spcPts val="300"/>
              </a:spcAft>
              <a:buFont typeface="Wingdings" panose="05000000000000000000" pitchFamily="2" charset="2"/>
              <a:buChar char="v"/>
            </a:pPr>
            <a:r>
              <a:rPr lang="fr-FR" dirty="0" smtClean="0">
                <a:solidFill>
                  <a:prstClr val="black"/>
                </a:solidFill>
              </a:rPr>
              <a:t>Processus</a:t>
            </a:r>
            <a:r>
              <a:rPr lang="en-US" dirty="0" smtClean="0">
                <a:solidFill>
                  <a:prstClr val="black"/>
                </a:solidFill>
              </a:rPr>
              <a:t> </a:t>
            </a:r>
            <a:r>
              <a:rPr lang="fr-FR" dirty="0" smtClean="0">
                <a:solidFill>
                  <a:prstClr val="black"/>
                </a:solidFill>
              </a:rPr>
              <a:t>d’élaboration</a:t>
            </a:r>
            <a:r>
              <a:rPr lang="en-US" dirty="0" smtClean="0">
                <a:solidFill>
                  <a:prstClr val="black"/>
                </a:solidFill>
              </a:rPr>
              <a:t> des </a:t>
            </a:r>
            <a:r>
              <a:rPr lang="fr-FR" dirty="0" smtClean="0">
                <a:solidFill>
                  <a:prstClr val="black"/>
                </a:solidFill>
              </a:rPr>
              <a:t>politiques</a:t>
            </a:r>
          </a:p>
          <a:p>
            <a:pPr marL="285750" indent="-285750">
              <a:spcAft>
                <a:spcPts val="300"/>
              </a:spcAft>
              <a:buFont typeface="Wingdings" panose="05000000000000000000" pitchFamily="2" charset="2"/>
              <a:buChar char="v"/>
            </a:pPr>
            <a:r>
              <a:rPr lang="fr-FR" dirty="0" smtClean="0">
                <a:solidFill>
                  <a:prstClr val="black"/>
                </a:solidFill>
              </a:rPr>
              <a:t>Rôle</a:t>
            </a:r>
            <a:r>
              <a:rPr lang="en-US" dirty="0" smtClean="0">
                <a:solidFill>
                  <a:prstClr val="black"/>
                </a:solidFill>
              </a:rPr>
              <a:t> du </a:t>
            </a:r>
            <a:r>
              <a:rPr lang="fr-FR" dirty="0" smtClean="0">
                <a:solidFill>
                  <a:prstClr val="black"/>
                </a:solidFill>
              </a:rPr>
              <a:t>Gouvernement</a:t>
            </a:r>
            <a:r>
              <a:rPr lang="en-US" dirty="0" smtClean="0">
                <a:solidFill>
                  <a:prstClr val="black"/>
                </a:solidFill>
              </a:rPr>
              <a:t> </a:t>
            </a:r>
            <a:r>
              <a:rPr lang="fr-FR" dirty="0" smtClean="0">
                <a:solidFill>
                  <a:prstClr val="black"/>
                </a:solidFill>
              </a:rPr>
              <a:t>dans</a:t>
            </a:r>
            <a:r>
              <a:rPr lang="en-US" dirty="0" smtClean="0">
                <a:solidFill>
                  <a:prstClr val="black"/>
                </a:solidFill>
              </a:rPr>
              <a:t> la </a:t>
            </a:r>
            <a:r>
              <a:rPr lang="en-US" dirty="0" err="1" smtClean="0">
                <a:solidFill>
                  <a:prstClr val="black"/>
                </a:solidFill>
              </a:rPr>
              <a:t>SdTP</a:t>
            </a:r>
            <a:r>
              <a:rPr lang="en-US" dirty="0">
                <a:solidFill>
                  <a:prstClr val="black"/>
                </a:solidFill>
              </a:rPr>
              <a:t> </a:t>
            </a:r>
            <a:r>
              <a:rPr lang="en-US" dirty="0" smtClean="0">
                <a:solidFill>
                  <a:prstClr val="black"/>
                </a:solidFill>
              </a:rPr>
              <a:t>(</a:t>
            </a:r>
            <a:r>
              <a:rPr lang="fr-FR" dirty="0" smtClean="0">
                <a:solidFill>
                  <a:prstClr val="black"/>
                </a:solidFill>
              </a:rPr>
              <a:t>approche</a:t>
            </a:r>
            <a:r>
              <a:rPr lang="en-US" dirty="0" smtClean="0">
                <a:solidFill>
                  <a:prstClr val="black"/>
                </a:solidFill>
              </a:rPr>
              <a:t> </a:t>
            </a:r>
            <a:r>
              <a:rPr lang="fr-FR" dirty="0" smtClean="0">
                <a:solidFill>
                  <a:prstClr val="black"/>
                </a:solidFill>
              </a:rPr>
              <a:t>pangouvernementale</a:t>
            </a:r>
            <a:r>
              <a:rPr lang="en-US" dirty="0" smtClean="0">
                <a:solidFill>
                  <a:prstClr val="black"/>
                </a:solidFill>
              </a:rPr>
              <a:t>)</a:t>
            </a:r>
            <a:endParaRPr lang="en-US" dirty="0">
              <a:solidFill>
                <a:prstClr val="black"/>
              </a:solidFill>
            </a:endParaRPr>
          </a:p>
          <a:p>
            <a:pPr marL="285750" indent="-285750">
              <a:spcAft>
                <a:spcPts val="300"/>
              </a:spcAft>
              <a:buFont typeface="Wingdings" panose="05000000000000000000" pitchFamily="2" charset="2"/>
              <a:buChar char="v"/>
            </a:pPr>
            <a:r>
              <a:rPr lang="fr-FR" dirty="0" smtClean="0">
                <a:solidFill>
                  <a:prstClr val="black"/>
                </a:solidFill>
              </a:rPr>
              <a:t>Préparation</a:t>
            </a:r>
            <a:r>
              <a:rPr lang="en-US" dirty="0" smtClean="0">
                <a:solidFill>
                  <a:prstClr val="black"/>
                </a:solidFill>
              </a:rPr>
              <a:t> des notes </a:t>
            </a:r>
            <a:r>
              <a:rPr lang="fr-FR" dirty="0" smtClean="0">
                <a:solidFill>
                  <a:prstClr val="black"/>
                </a:solidFill>
              </a:rPr>
              <a:t>d’orientation</a:t>
            </a:r>
            <a:r>
              <a:rPr lang="en-US" dirty="0" smtClean="0">
                <a:solidFill>
                  <a:prstClr val="black"/>
                </a:solidFill>
              </a:rPr>
              <a:t> (de </a:t>
            </a:r>
            <a:r>
              <a:rPr lang="fr-FR" dirty="0" smtClean="0">
                <a:solidFill>
                  <a:prstClr val="black"/>
                </a:solidFill>
              </a:rPr>
              <a:t>politique)</a:t>
            </a:r>
          </a:p>
          <a:p>
            <a:pPr marL="285750" indent="-285750">
              <a:spcAft>
                <a:spcPts val="300"/>
              </a:spcAft>
              <a:buFont typeface="Wingdings" panose="05000000000000000000" pitchFamily="2" charset="2"/>
              <a:buChar char="v"/>
            </a:pPr>
            <a:r>
              <a:rPr lang="fr-FR" dirty="0" smtClean="0">
                <a:solidFill>
                  <a:prstClr val="black"/>
                </a:solidFill>
              </a:rPr>
              <a:t>Rôle</a:t>
            </a:r>
            <a:r>
              <a:rPr lang="en-US" dirty="0" smtClean="0">
                <a:solidFill>
                  <a:prstClr val="black"/>
                </a:solidFill>
              </a:rPr>
              <a:t> des parties </a:t>
            </a:r>
            <a:r>
              <a:rPr lang="fr-FR" dirty="0" smtClean="0">
                <a:solidFill>
                  <a:prstClr val="black"/>
                </a:solidFill>
              </a:rPr>
              <a:t>prenantes</a:t>
            </a:r>
            <a:r>
              <a:rPr lang="en-US" dirty="0" smtClean="0">
                <a:solidFill>
                  <a:prstClr val="black"/>
                </a:solidFill>
              </a:rPr>
              <a:t> </a:t>
            </a:r>
            <a:r>
              <a:rPr lang="fr-FR" dirty="0" smtClean="0">
                <a:solidFill>
                  <a:prstClr val="black"/>
                </a:solidFill>
              </a:rPr>
              <a:t>non-gouvernementales</a:t>
            </a:r>
            <a:endParaRPr lang="en-US" dirty="0">
              <a:solidFill>
                <a:prstClr val="black"/>
              </a:solidFill>
            </a:endParaRPr>
          </a:p>
          <a:p>
            <a:pPr marL="285750" indent="-285750">
              <a:spcAft>
                <a:spcPts val="300"/>
              </a:spcAft>
              <a:buFont typeface="Wingdings" panose="05000000000000000000" pitchFamily="2" charset="2"/>
              <a:buChar char="v"/>
            </a:pPr>
            <a:r>
              <a:rPr lang="fr-FR" dirty="0" smtClean="0">
                <a:solidFill>
                  <a:prstClr val="black"/>
                </a:solidFill>
              </a:rPr>
              <a:t>Négocier</a:t>
            </a:r>
            <a:r>
              <a:rPr lang="en-US" dirty="0" smtClean="0">
                <a:solidFill>
                  <a:prstClr val="black"/>
                </a:solidFill>
              </a:rPr>
              <a:t> pour la santé</a:t>
            </a:r>
            <a:endParaRPr lang="en-US" dirty="0">
              <a:solidFill>
                <a:prstClr val="black"/>
              </a:solidFill>
            </a:endParaRPr>
          </a:p>
          <a:p>
            <a:pPr marL="285750" indent="-285750">
              <a:spcAft>
                <a:spcPts val="300"/>
              </a:spcAft>
              <a:buFont typeface="Wingdings" panose="05000000000000000000" pitchFamily="2" charset="2"/>
              <a:buChar char="v"/>
            </a:pPr>
            <a:r>
              <a:rPr lang="fr-FR" dirty="0" smtClean="0">
                <a:solidFill>
                  <a:prstClr val="black"/>
                </a:solidFill>
              </a:rPr>
              <a:t>Mise</a:t>
            </a:r>
            <a:r>
              <a:rPr lang="en-US" dirty="0" smtClean="0">
                <a:solidFill>
                  <a:prstClr val="black"/>
                </a:solidFill>
              </a:rPr>
              <a:t> en </a:t>
            </a:r>
            <a:r>
              <a:rPr lang="fr-FR" dirty="0" smtClean="0">
                <a:solidFill>
                  <a:prstClr val="black"/>
                </a:solidFill>
              </a:rPr>
              <a:t>œuvre</a:t>
            </a:r>
            <a:r>
              <a:rPr lang="en-US" dirty="0" smtClean="0">
                <a:solidFill>
                  <a:prstClr val="black"/>
                </a:solidFill>
              </a:rPr>
              <a:t> aux </a:t>
            </a:r>
            <a:r>
              <a:rPr lang="fr-FR" dirty="0" smtClean="0">
                <a:solidFill>
                  <a:prstClr val="black"/>
                </a:solidFill>
              </a:rPr>
              <a:t>niveaux</a:t>
            </a:r>
            <a:r>
              <a:rPr lang="en-US" dirty="0" smtClean="0">
                <a:solidFill>
                  <a:prstClr val="black"/>
                </a:solidFill>
              </a:rPr>
              <a:t> local</a:t>
            </a:r>
            <a:r>
              <a:rPr lang="en-US" dirty="0">
                <a:solidFill>
                  <a:prstClr val="black"/>
                </a:solidFill>
              </a:rPr>
              <a:t>, </a:t>
            </a:r>
            <a:r>
              <a:rPr lang="fr-FR" dirty="0" smtClean="0">
                <a:solidFill>
                  <a:prstClr val="black"/>
                </a:solidFill>
              </a:rPr>
              <a:t>régional</a:t>
            </a:r>
            <a:r>
              <a:rPr lang="en-US" dirty="0" smtClean="0">
                <a:solidFill>
                  <a:prstClr val="black"/>
                </a:solidFill>
              </a:rPr>
              <a:t> et </a:t>
            </a:r>
            <a:r>
              <a:rPr lang="fr-FR" dirty="0" smtClean="0">
                <a:solidFill>
                  <a:prstClr val="black"/>
                </a:solidFill>
              </a:rPr>
              <a:t>mondial</a:t>
            </a:r>
          </a:p>
          <a:p>
            <a:pPr marL="285750" indent="-285750">
              <a:spcAft>
                <a:spcPts val="300"/>
              </a:spcAft>
              <a:buFont typeface="Wingdings" panose="05000000000000000000" pitchFamily="2" charset="2"/>
              <a:buChar char="v"/>
            </a:pPr>
            <a:r>
              <a:rPr lang="fr-FR" dirty="0" smtClean="0">
                <a:solidFill>
                  <a:prstClr val="black"/>
                </a:solidFill>
              </a:rPr>
              <a:t>Mesurer</a:t>
            </a:r>
            <a:r>
              <a:rPr lang="en-US" dirty="0" smtClean="0">
                <a:solidFill>
                  <a:prstClr val="black"/>
                </a:solidFill>
              </a:rPr>
              <a:t> le </a:t>
            </a:r>
            <a:r>
              <a:rPr lang="fr-FR" dirty="0" smtClean="0">
                <a:solidFill>
                  <a:prstClr val="black"/>
                </a:solidFill>
              </a:rPr>
              <a:t>progrès</a:t>
            </a:r>
            <a:r>
              <a:rPr lang="en-US" dirty="0" smtClean="0">
                <a:solidFill>
                  <a:prstClr val="black"/>
                </a:solidFill>
              </a:rPr>
              <a:t> </a:t>
            </a:r>
            <a:r>
              <a:rPr lang="fr-FR" dirty="0" smtClean="0">
                <a:solidFill>
                  <a:prstClr val="black"/>
                </a:solidFill>
              </a:rPr>
              <a:t>dans</a:t>
            </a:r>
            <a:r>
              <a:rPr lang="en-US" dirty="0" smtClean="0">
                <a:solidFill>
                  <a:prstClr val="black"/>
                </a:solidFill>
              </a:rPr>
              <a:t> le </a:t>
            </a:r>
            <a:r>
              <a:rPr lang="fr-FR" dirty="0" smtClean="0">
                <a:solidFill>
                  <a:prstClr val="black"/>
                </a:solidFill>
              </a:rPr>
              <a:t>domaine</a:t>
            </a:r>
            <a:r>
              <a:rPr lang="en-US" dirty="0" smtClean="0">
                <a:solidFill>
                  <a:prstClr val="black"/>
                </a:solidFill>
              </a:rPr>
              <a:t> de la santé</a:t>
            </a:r>
            <a:endParaRPr lang="en-US" dirty="0">
              <a:solidFill>
                <a:prstClr val="black"/>
              </a:solidFill>
            </a:endParaRPr>
          </a:p>
          <a:p>
            <a:pPr marL="285750" indent="-285750">
              <a:spcAft>
                <a:spcPts val="300"/>
              </a:spcAft>
              <a:buFont typeface="Wingdings" panose="05000000000000000000" pitchFamily="2" charset="2"/>
              <a:buChar char="v"/>
            </a:pPr>
            <a:r>
              <a:rPr lang="fr-FR" dirty="0" smtClean="0">
                <a:solidFill>
                  <a:prstClr val="black"/>
                </a:solidFill>
              </a:rPr>
              <a:t>Rôle</a:t>
            </a:r>
            <a:r>
              <a:rPr lang="en-US" dirty="0" smtClean="0">
                <a:solidFill>
                  <a:prstClr val="black"/>
                </a:solidFill>
              </a:rPr>
              <a:t> de chef de </a:t>
            </a:r>
            <a:r>
              <a:rPr lang="fr-FR" dirty="0" smtClean="0">
                <a:solidFill>
                  <a:prstClr val="black"/>
                </a:solidFill>
              </a:rPr>
              <a:t>file</a:t>
            </a:r>
            <a:r>
              <a:rPr lang="en-US" dirty="0" smtClean="0">
                <a:solidFill>
                  <a:prstClr val="black"/>
                </a:solidFill>
              </a:rPr>
              <a:t> du </a:t>
            </a:r>
            <a:r>
              <a:rPr lang="fr-FR" dirty="0" smtClean="0">
                <a:solidFill>
                  <a:prstClr val="black"/>
                </a:solidFill>
              </a:rPr>
              <a:t>secteur</a:t>
            </a:r>
            <a:r>
              <a:rPr lang="en-US" dirty="0" smtClean="0">
                <a:solidFill>
                  <a:prstClr val="black"/>
                </a:solidFill>
              </a:rPr>
              <a:t> pour la </a:t>
            </a:r>
            <a:r>
              <a:rPr lang="en-US" dirty="0" err="1" smtClean="0">
                <a:solidFill>
                  <a:prstClr val="black"/>
                </a:solidFill>
              </a:rPr>
              <a:t>SdTP</a:t>
            </a:r>
            <a:endParaRPr lang="en-US" dirty="0">
              <a:solidFill>
                <a:prstClr val="black"/>
              </a:solidFill>
            </a:endParaRPr>
          </a:p>
        </p:txBody>
      </p:sp>
      <p:pic>
        <p:nvPicPr>
          <p:cNvPr id="3" name="Image 2"/>
          <p:cNvPicPr>
            <a:picLocks noChangeAspect="1"/>
          </p:cNvPicPr>
          <p:nvPr/>
        </p:nvPicPr>
        <p:blipFill>
          <a:blip r:embed="rId8"/>
          <a:stretch>
            <a:fillRect/>
          </a:stretch>
        </p:blipFill>
        <p:spPr>
          <a:xfrm>
            <a:off x="685800" y="6248399"/>
            <a:ext cx="6477000" cy="377985"/>
          </a:xfrm>
          <a:prstGeom prst="rect">
            <a:avLst/>
          </a:prstGeom>
        </p:spPr>
      </p:pic>
    </p:spTree>
    <p:extLst>
      <p:ext uri="{BB962C8B-B14F-4D97-AF65-F5344CB8AC3E}">
        <p14:creationId xmlns:p14="http://schemas.microsoft.com/office/powerpoint/2010/main" val="6694052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264EC885-18EE-446F-9D69-EE3542CED286}"/>
                                            </p:graphicEl>
                                          </p:spTgt>
                                        </p:tgtEl>
                                        <p:attrNameLst>
                                          <p:attrName>style.visibility</p:attrName>
                                        </p:attrNameLst>
                                      </p:cBhvr>
                                      <p:to>
                                        <p:strVal val="visible"/>
                                      </p:to>
                                    </p:set>
                                    <p:animEffect transition="in" filter="fade">
                                      <p:cBhvr>
                                        <p:cTn id="7" dur="500"/>
                                        <p:tgtEl>
                                          <p:spTgt spid="7">
                                            <p:graphicEl>
                                              <a:dgm id="{264EC885-18EE-446F-9D69-EE3542CED28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A8274CB0-72F2-4531-AFCF-A19FDAF48F19}"/>
                                            </p:graphicEl>
                                          </p:spTgt>
                                        </p:tgtEl>
                                        <p:attrNameLst>
                                          <p:attrName>style.visibility</p:attrName>
                                        </p:attrNameLst>
                                      </p:cBhvr>
                                      <p:to>
                                        <p:strVal val="visible"/>
                                      </p:to>
                                    </p:set>
                                    <p:animEffect transition="in" filter="fade">
                                      <p:cBhvr>
                                        <p:cTn id="12" dur="500"/>
                                        <p:tgtEl>
                                          <p:spTgt spid="7">
                                            <p:graphicEl>
                                              <a:dgm id="{A8274CB0-72F2-4531-AFCF-A19FDAF48F1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Effect transition="in" filter="fade">
                                      <p:cBhvr>
                                        <p:cTn id="40" dur="500"/>
                                        <p:tgtEl>
                                          <p:spTgt spid="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50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fade">
                                      <p:cBhvr>
                                        <p:cTn id="5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Documentation des études de cas d'action </a:t>
            </a:r>
            <a:r>
              <a:rPr lang="fr-FR" dirty="0" smtClean="0"/>
              <a:t>intersectorielle</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C79B4854-0A71-41CF-8223-C77FAF3CDEFC}" type="slidenum">
              <a:rPr lang="en-US" smtClean="0"/>
              <a:pPr>
                <a:defRPr/>
              </a:pPr>
              <a:t>14</a:t>
            </a:fld>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002488270"/>
              </p:ext>
            </p:extLst>
          </p:nvPr>
        </p:nvGraphicFramePr>
        <p:xfrm>
          <a:off x="1066800" y="1219200"/>
          <a:ext cx="3198275" cy="4525963"/>
        </p:xfrm>
        <a:graphic>
          <a:graphicData uri="http://schemas.openxmlformats.org/presentationml/2006/ole">
            <mc:AlternateContent xmlns:mc="http://schemas.openxmlformats.org/markup-compatibility/2006">
              <mc:Choice xmlns:v="urn:schemas-microsoft-com:vml" Requires="v">
                <p:oleObj spid="_x0000_s1172" name="Acrobat Document" r:id="rId3" imgW="5667119" imgH="8019810" progId="AcroExch.Document.11">
                  <p:embed/>
                </p:oleObj>
              </mc:Choice>
              <mc:Fallback>
                <p:oleObj name="Acrobat Document" r:id="rId3" imgW="5667119" imgH="801981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319827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7" name="Rectangle 6"/>
          <p:cNvSpPr/>
          <p:nvPr/>
        </p:nvSpPr>
        <p:spPr>
          <a:xfrm>
            <a:off x="5257800" y="1219200"/>
            <a:ext cx="2209800" cy="2308324"/>
          </a:xfrm>
          <a:prstGeom prst="rect">
            <a:avLst/>
          </a:prstGeom>
        </p:spPr>
        <p:txBody>
          <a:bodyPr wrap="square">
            <a:spAutoFit/>
          </a:bodyPr>
          <a:lstStyle/>
          <a:p>
            <a:pPr>
              <a:spcAft>
                <a:spcPts val="0"/>
              </a:spcAft>
            </a:pPr>
            <a:r>
              <a:rPr lang="fr-FR" u="sng" dirty="0">
                <a:solidFill>
                  <a:srgbClr val="0000FF"/>
                </a:solidFill>
                <a:latin typeface="Times New Roman"/>
                <a:ea typeface="Calibri"/>
                <a:hlinkClick r:id="rId5"/>
              </a:rPr>
              <a:t>http://www.afro.who.int/en/clusters-a-programmes/hpr/social-a-economic-determinants-of-health/case-studies/country-experiences-rio.html</a:t>
            </a:r>
            <a:endParaRPr lang="en-US" dirty="0">
              <a:effectLst/>
              <a:latin typeface="Times New Roman"/>
              <a:ea typeface="Calibri"/>
            </a:endParaRPr>
          </a:p>
        </p:txBody>
      </p:sp>
      <p:pic>
        <p:nvPicPr>
          <p:cNvPr id="3" name="Image 2"/>
          <p:cNvPicPr>
            <a:picLocks noChangeAspect="1"/>
          </p:cNvPicPr>
          <p:nvPr/>
        </p:nvPicPr>
        <p:blipFill>
          <a:blip r:embed="rId6"/>
          <a:stretch>
            <a:fillRect/>
          </a:stretch>
        </p:blipFill>
        <p:spPr>
          <a:xfrm>
            <a:off x="685800" y="6280069"/>
            <a:ext cx="6172200" cy="377985"/>
          </a:xfrm>
          <a:prstGeom prst="rect">
            <a:avLst/>
          </a:prstGeom>
        </p:spPr>
      </p:pic>
    </p:spTree>
    <p:extLst>
      <p:ext uri="{BB962C8B-B14F-4D97-AF65-F5344CB8AC3E}">
        <p14:creationId xmlns:p14="http://schemas.microsoft.com/office/powerpoint/2010/main" val="578504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Stratégies</a:t>
            </a:r>
            <a:r>
              <a:rPr lang="en-US" dirty="0" smtClean="0"/>
              <a:t> de Promotion de la santé </a:t>
            </a:r>
            <a:r>
              <a:rPr lang="en-US" dirty="0"/>
              <a:t>et </a:t>
            </a:r>
            <a:r>
              <a:rPr lang="fr-FR" dirty="0" smtClean="0"/>
              <a:t>déterminants</a:t>
            </a:r>
            <a:r>
              <a:rPr lang="en-US" dirty="0" smtClean="0"/>
              <a:t> </a:t>
            </a:r>
            <a:r>
              <a:rPr lang="fr-FR" dirty="0" smtClean="0"/>
              <a:t>Sociaux</a:t>
            </a:r>
            <a:r>
              <a:rPr lang="en-US" dirty="0" smtClean="0"/>
              <a:t> de la santé</a:t>
            </a:r>
            <a:endParaRPr lang="en-US" dirty="0"/>
          </a:p>
        </p:txBody>
      </p:sp>
      <p:pic>
        <p:nvPicPr>
          <p:cNvPr id="5" name="Espace réservé du contenu 4"/>
          <p:cNvPicPr>
            <a:picLocks noGrp="1" noChangeAspect="1"/>
          </p:cNvPicPr>
          <p:nvPr>
            <p:ph idx="1"/>
          </p:nvPr>
        </p:nvPicPr>
        <p:blipFill>
          <a:blip r:embed="rId2"/>
          <a:stretch>
            <a:fillRect/>
          </a:stretch>
        </p:blipFill>
        <p:spPr>
          <a:xfrm>
            <a:off x="0" y="914400"/>
            <a:ext cx="6629400" cy="5135563"/>
          </a:xfrm>
          <a:prstGeom prst="rect">
            <a:avLst/>
          </a:prstGeom>
        </p:spPr>
      </p:pic>
      <p:sp>
        <p:nvSpPr>
          <p:cNvPr id="4" name="Slide Number Placeholder 3"/>
          <p:cNvSpPr>
            <a:spLocks noGrp="1"/>
          </p:cNvSpPr>
          <p:nvPr>
            <p:ph type="sldNum" sz="quarter" idx="12"/>
          </p:nvPr>
        </p:nvSpPr>
        <p:spPr/>
        <p:txBody>
          <a:bodyPr/>
          <a:lstStyle/>
          <a:p>
            <a:pPr>
              <a:defRPr/>
            </a:pPr>
            <a:fld id="{C79B4854-0A71-41CF-8223-C77FAF3CDEFC}" type="slidenum">
              <a:rPr lang="en-US" smtClean="0"/>
              <a:pPr>
                <a:defRPr/>
              </a:pPr>
              <a:t>15</a:t>
            </a:fld>
            <a:endParaRPr lang="en-US" dirty="0"/>
          </a:p>
        </p:txBody>
      </p:sp>
      <p:sp>
        <p:nvSpPr>
          <p:cNvPr id="7" name="Rectangle 6"/>
          <p:cNvSpPr/>
          <p:nvPr/>
        </p:nvSpPr>
        <p:spPr>
          <a:xfrm flipH="1">
            <a:off x="6705600" y="990600"/>
            <a:ext cx="1676400" cy="2308324"/>
          </a:xfrm>
          <a:prstGeom prst="rect">
            <a:avLst/>
          </a:prstGeom>
        </p:spPr>
        <p:txBody>
          <a:bodyPr wrap="square">
            <a:spAutoFit/>
          </a:bodyPr>
          <a:lstStyle/>
          <a:p>
            <a:pPr>
              <a:spcAft>
                <a:spcPts val="0"/>
              </a:spcAft>
            </a:pPr>
            <a:r>
              <a:rPr lang="fr-FR" u="sng" dirty="0">
                <a:solidFill>
                  <a:srgbClr val="0000FF"/>
                </a:solidFill>
                <a:latin typeface="Times New Roman"/>
                <a:ea typeface="Calibri"/>
              </a:rPr>
              <a:t>http://</a:t>
            </a:r>
            <a:r>
              <a:rPr lang="fr-FR" u="sng" dirty="0" smtClean="0">
                <a:solidFill>
                  <a:srgbClr val="0000FF"/>
                </a:solidFill>
                <a:latin typeface="Times New Roman"/>
                <a:ea typeface="Calibri"/>
              </a:rPr>
              <a:t>www.afro.who.int/en/clusters-a-programmes/hpr/social-a-economic-determinants</a:t>
            </a:r>
            <a:endParaRPr lang="en-US" dirty="0">
              <a:latin typeface="Times New Roman"/>
              <a:ea typeface="Calibri"/>
            </a:endParaRPr>
          </a:p>
          <a:p>
            <a:pPr>
              <a:spcAft>
                <a:spcPts val="0"/>
              </a:spcAft>
            </a:pPr>
            <a:r>
              <a:rPr lang="fr-FR" dirty="0">
                <a:latin typeface="Times New Roman"/>
                <a:ea typeface="Calibri"/>
              </a:rPr>
              <a:t> </a:t>
            </a:r>
            <a:endParaRPr lang="en-US" dirty="0">
              <a:effectLst/>
              <a:latin typeface="Times New Roman"/>
              <a:ea typeface="Calibri"/>
            </a:endParaRPr>
          </a:p>
        </p:txBody>
      </p:sp>
      <p:pic>
        <p:nvPicPr>
          <p:cNvPr id="8" name="Image 7"/>
          <p:cNvPicPr>
            <a:picLocks noChangeAspect="1"/>
          </p:cNvPicPr>
          <p:nvPr/>
        </p:nvPicPr>
        <p:blipFill>
          <a:blip r:embed="rId3"/>
          <a:stretch>
            <a:fillRect/>
          </a:stretch>
        </p:blipFill>
        <p:spPr>
          <a:xfrm>
            <a:off x="685800" y="6311740"/>
            <a:ext cx="6019800" cy="377985"/>
          </a:xfrm>
          <a:prstGeom prst="rect">
            <a:avLst/>
          </a:prstGeom>
        </p:spPr>
      </p:pic>
    </p:spTree>
    <p:extLst>
      <p:ext uri="{BB962C8B-B14F-4D97-AF65-F5344CB8AC3E}">
        <p14:creationId xmlns:p14="http://schemas.microsoft.com/office/powerpoint/2010/main" val="884238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99864"/>
            <a:ext cx="8915401" cy="1143000"/>
          </a:xfrm>
        </p:spPr>
        <p:txBody>
          <a:bodyPr>
            <a:normAutofit/>
          </a:bodyPr>
          <a:lstStyle/>
          <a:p>
            <a:pPr algn="l"/>
            <a:r>
              <a:rPr lang="fr-FR" sz="2500" dirty="0" smtClean="0"/>
              <a:t>Facteurs favorisant la mise en œuvre : la vision de la santé</a:t>
            </a:r>
            <a:endParaRPr lang="fr-FR" sz="2500" dirty="0"/>
          </a:p>
        </p:txBody>
      </p:sp>
      <p:pic>
        <p:nvPicPr>
          <p:cNvPr id="12" name="Picture 11" descr="IMG_167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9688" y="260648"/>
            <a:ext cx="1008112" cy="1152128"/>
          </a:xfrm>
          <a:prstGeom prst="rect">
            <a:avLst/>
          </a:prstGeom>
        </p:spPr>
      </p:pic>
      <p:sp>
        <p:nvSpPr>
          <p:cNvPr id="6" name="Line 6"/>
          <p:cNvSpPr>
            <a:spLocks noChangeShapeType="1"/>
          </p:cNvSpPr>
          <p:nvPr/>
        </p:nvSpPr>
        <p:spPr bwMode="auto">
          <a:xfrm>
            <a:off x="427756" y="260648"/>
            <a:ext cx="8176691" cy="0"/>
          </a:xfrm>
          <a:prstGeom prst="line">
            <a:avLst/>
          </a:prstGeom>
          <a:noFill/>
          <a:ln w="50800">
            <a:solidFill>
              <a:srgbClr val="117CB2"/>
            </a:solidFill>
            <a:miter lim="800000"/>
            <a:headEnd/>
            <a:tailEnd/>
          </a:ln>
          <a:extLst>
            <a:ext uri="{909E8E84-426E-40dd-AFC4-6F175D3DCCD1}">
              <a14:hiddenFill xmlns:a14="http://schemas.microsoft.com/office/drawing/2010/main" xmlns="">
                <a:noFill/>
              </a14:hiddenFill>
            </a:ext>
          </a:extLst>
        </p:spPr>
        <p:txBody>
          <a:bodyPr vert="horz" wrap="square" lIns="0" tIns="0" rIns="0" bIns="0" numCol="1" anchor="t" anchorCtr="0" compatLnSpc="1">
            <a:prstTxWarp prst="textNoShape">
              <a:avLst/>
            </a:prstTxWarp>
          </a:bodyPr>
          <a:lstStyle/>
          <a:p>
            <a:endParaRPr lang="en-US" smtClean="0">
              <a:solidFill>
                <a:prstClr val="black"/>
              </a:solidFill>
              <a:latin typeface="Arial" pitchFamily="34" charset="0"/>
              <a:cs typeface="Arial" pitchFamily="34" charset="0"/>
            </a:endParaRPr>
          </a:p>
        </p:txBody>
      </p:sp>
      <p:sp>
        <p:nvSpPr>
          <p:cNvPr id="8" name="Line 5"/>
          <p:cNvSpPr>
            <a:spLocks noChangeShapeType="1"/>
          </p:cNvSpPr>
          <p:nvPr/>
        </p:nvSpPr>
        <p:spPr bwMode="auto">
          <a:xfrm>
            <a:off x="427756" y="1412776"/>
            <a:ext cx="8248699" cy="0"/>
          </a:xfrm>
          <a:prstGeom prst="line">
            <a:avLst/>
          </a:prstGeom>
          <a:noFill/>
          <a:ln w="50800">
            <a:solidFill>
              <a:srgbClr val="117CB2"/>
            </a:solidFill>
            <a:miter lim="800000"/>
            <a:headEnd/>
            <a:tailEnd/>
          </a:ln>
          <a:extLst>
            <a:ext uri="{909E8E84-426E-40dd-AFC4-6F175D3DCCD1}">
              <a14:hiddenFill xmlns:a14="http://schemas.microsoft.com/office/drawing/2010/main" xmlns="">
                <a:noFill/>
              </a14:hiddenFill>
            </a:ext>
          </a:extLst>
        </p:spPr>
        <p:txBody>
          <a:bodyPr vert="horz" wrap="square" lIns="0" tIns="0" rIns="0" bIns="0" numCol="1" anchor="t" anchorCtr="0" compatLnSpc="1">
            <a:prstTxWarp prst="textNoShape">
              <a:avLst/>
            </a:prstTxWarp>
          </a:bodyPr>
          <a:lstStyle/>
          <a:p>
            <a:pPr fontAlgn="auto">
              <a:lnSpc>
                <a:spcPct val="80000"/>
              </a:lnSpc>
              <a:spcBef>
                <a:spcPts val="0"/>
              </a:spcBef>
              <a:spcAft>
                <a:spcPts val="0"/>
              </a:spcAft>
            </a:pPr>
            <a:r>
              <a:rPr lang="en-US" sz="2400" b="1" u="sng" dirty="0" smtClean="0">
                <a:solidFill>
                  <a:prstClr val="black"/>
                </a:solidFill>
                <a:latin typeface="Candara"/>
                <a:cs typeface="+mn-cs"/>
              </a:rPr>
              <a:t>La vision</a:t>
            </a:r>
            <a:r>
              <a:rPr lang="fr-FR" sz="2400" b="1" u="sng" dirty="0" smtClean="0">
                <a:solidFill>
                  <a:prstClr val="black"/>
                </a:solidFill>
                <a:latin typeface="Candara"/>
                <a:cs typeface="+mn-cs"/>
              </a:rPr>
              <a:t> </a:t>
            </a:r>
            <a:r>
              <a:rPr lang="fr-FR" sz="2400" b="1" u="sng" dirty="0">
                <a:solidFill>
                  <a:prstClr val="black"/>
                </a:solidFill>
                <a:latin typeface="Candara"/>
                <a:cs typeface="+mn-cs"/>
              </a:rPr>
              <a:t>de la santé parmi les décideurs des autres </a:t>
            </a:r>
            <a:r>
              <a:rPr lang="fr-FR" sz="2400" b="1" u="sng" dirty="0" smtClean="0">
                <a:solidFill>
                  <a:prstClr val="black"/>
                </a:solidFill>
                <a:latin typeface="Candara"/>
                <a:cs typeface="+mn-cs"/>
              </a:rPr>
              <a:t>secteurs</a:t>
            </a:r>
            <a:endParaRPr lang="en-US" sz="2400" b="1" u="sng" dirty="0">
              <a:solidFill>
                <a:prstClr val="black"/>
              </a:solidFill>
              <a:latin typeface="Candara"/>
              <a:cs typeface="+mn-cs"/>
            </a:endParaRPr>
          </a:p>
        </p:txBody>
      </p:sp>
      <p:sp>
        <p:nvSpPr>
          <p:cNvPr id="3" name="Rectangle 2"/>
          <p:cNvSpPr/>
          <p:nvPr/>
        </p:nvSpPr>
        <p:spPr>
          <a:xfrm>
            <a:off x="762000" y="6329362"/>
            <a:ext cx="6553200" cy="369332"/>
          </a:xfrm>
          <a:prstGeom prst="rect">
            <a:avLst/>
          </a:prstGeom>
        </p:spPr>
        <p:txBody>
          <a:bodyPr wrap="square">
            <a:spAutoFit/>
          </a:bodyPr>
          <a:lstStyle/>
          <a:p>
            <a:r>
              <a:rPr lang="fr-CH" dirty="0">
                <a:solidFill>
                  <a:schemeClr val="bg1"/>
                </a:solidFill>
              </a:rPr>
              <a:t>Atelier de formation des formateurs sur la </a:t>
            </a:r>
            <a:r>
              <a:rPr lang="fr-CH" dirty="0" err="1">
                <a:solidFill>
                  <a:schemeClr val="bg1"/>
                </a:solidFill>
              </a:rPr>
              <a:t>SdTP</a:t>
            </a:r>
            <a:r>
              <a:rPr lang="fr-CH" dirty="0">
                <a:solidFill>
                  <a:schemeClr val="bg1"/>
                </a:solidFill>
              </a:rPr>
              <a:t>, Dakar, octobre 2016</a:t>
            </a:r>
          </a:p>
        </p:txBody>
      </p:sp>
      <p:sp>
        <p:nvSpPr>
          <p:cNvPr id="4" name="Rectangle à coins arrondis 3"/>
          <p:cNvSpPr/>
          <p:nvPr/>
        </p:nvSpPr>
        <p:spPr>
          <a:xfrm>
            <a:off x="70917" y="1748358"/>
            <a:ext cx="4343401" cy="4267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CH" sz="1600" b="1" dirty="0" smtClean="0"/>
              <a:t>Encadré 14 : </a:t>
            </a:r>
            <a:r>
              <a:rPr lang="fr-FR" sz="1600" b="1" dirty="0"/>
              <a:t>Afrique – la responsabilité collective pour la santé – selon que perçue dans le secteur agricole</a:t>
            </a:r>
            <a:r>
              <a:rPr lang="fr-CH" dirty="0" smtClean="0"/>
              <a:t> </a:t>
            </a:r>
          </a:p>
          <a:p>
            <a:pPr algn="just"/>
            <a:r>
              <a:rPr lang="fr-FR" sz="1400" dirty="0"/>
              <a:t>Répondant à une vision de la santé, telle que perçue par un autre secteur, peut façonner la manière dont le secteur de la santé engage l’intersectoriel sur des questions particulières comme la malnutrition</a:t>
            </a:r>
            <a:r>
              <a:rPr lang="fr-FR" sz="1400" dirty="0" smtClean="0"/>
              <a:t>.</a:t>
            </a:r>
          </a:p>
          <a:p>
            <a:pPr algn="just"/>
            <a:r>
              <a:rPr lang="fr-FR" sz="1400" dirty="0"/>
              <a:t>Le Programme complet de développement de l'agriculture africaine (PCDAA) est un programme de l'Union Africaine qui vise "à éliminer la faim et réduire la pauvreté grâce à l'agriculture. PCDAA met ensemble des acteurs clés - aux niveaux continental, régional et national - pour améliorer la coordination, le partage des connaissances, les succès et les échecs, pour s’encourager les uns les autres, et pour promouvoir des efforts communs et distincts en vue d’atteindre les objectifs du PCDAA "</a:t>
            </a:r>
            <a:endParaRPr lang="fr-CH" sz="1400" dirty="0"/>
          </a:p>
        </p:txBody>
      </p:sp>
      <p:sp>
        <p:nvSpPr>
          <p:cNvPr id="5" name="Rectangle à coins arrondis 4"/>
          <p:cNvSpPr/>
          <p:nvPr/>
        </p:nvSpPr>
        <p:spPr>
          <a:xfrm>
            <a:off x="4572000" y="1722338"/>
            <a:ext cx="4495800" cy="422126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CH" b="1" dirty="0" smtClean="0"/>
              <a:t>Encadré 15 : </a:t>
            </a:r>
            <a:r>
              <a:rPr lang="fr-FR" b="1" dirty="0"/>
              <a:t>Pacifique occidental – les défis sociétaux de la </a:t>
            </a:r>
            <a:r>
              <a:rPr lang="fr-FR" b="1" dirty="0" smtClean="0"/>
              <a:t>Malaisie</a:t>
            </a:r>
          </a:p>
          <a:p>
            <a:r>
              <a:rPr lang="fr-FR" sz="1600" dirty="0"/>
              <a:t>La vision des défis sociétaux façonne le rôle de la santé peut être vue dans le cas de la Malaisie</a:t>
            </a:r>
            <a:r>
              <a:rPr lang="fr-FR" sz="1600" dirty="0" smtClean="0"/>
              <a:t>.</a:t>
            </a:r>
          </a:p>
          <a:p>
            <a:r>
              <a:rPr lang="fr-FR" sz="1600" dirty="0"/>
              <a:t>Le secteur de la santé de la Malaisie a subi une longue période d'engagement politique intersectorielle liée à la nouvelle politique économique adoptée en 1971. La politique économique est axée sur l'éradication de la pauvreté et la restructuration de la société à cette fin. Avec cette </a:t>
            </a:r>
            <a:r>
              <a:rPr lang="fr-FR" sz="1600" dirty="0" smtClean="0"/>
              <a:t>priorité d’action, </a:t>
            </a:r>
            <a:r>
              <a:rPr lang="fr-FR" sz="1600" dirty="0"/>
              <a:t>l'engagement spécifique du secteur de la santé était d'aborder la santé </a:t>
            </a:r>
            <a:r>
              <a:rPr lang="fr-FR" sz="1600" dirty="0" smtClean="0"/>
              <a:t>des pauvres </a:t>
            </a:r>
            <a:r>
              <a:rPr lang="fr-FR" sz="1600" dirty="0"/>
              <a:t>et </a:t>
            </a:r>
            <a:r>
              <a:rPr lang="fr-FR" sz="1600" dirty="0" smtClean="0"/>
              <a:t>autres groupes défavorisés.</a:t>
            </a:r>
            <a:endParaRPr lang="fr-CH" sz="1600" dirty="0"/>
          </a:p>
        </p:txBody>
      </p:sp>
    </p:spTree>
    <p:extLst>
      <p:ext uri="{BB962C8B-B14F-4D97-AF65-F5344CB8AC3E}">
        <p14:creationId xmlns:p14="http://schemas.microsoft.com/office/powerpoint/2010/main" val="2954010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4716016" y="1556792"/>
            <a:ext cx="3629717" cy="3586969"/>
          </a:xfrm>
          <a:prstGeom prst="rect">
            <a:avLst/>
          </a:prstGeom>
          <a:noFill/>
          <a:ln w="9525">
            <a:noFill/>
            <a:miter lim="800000"/>
            <a:headEnd/>
            <a:tailEnd/>
          </a:ln>
          <a:effectLst/>
        </p:spPr>
      </p:pic>
      <p:sp>
        <p:nvSpPr>
          <p:cNvPr id="3" name="Title 2"/>
          <p:cNvSpPr>
            <a:spLocks noGrp="1"/>
          </p:cNvSpPr>
          <p:nvPr>
            <p:ph type="title"/>
          </p:nvPr>
        </p:nvSpPr>
        <p:spPr>
          <a:xfrm>
            <a:off x="491460" y="68895"/>
            <a:ext cx="8435280" cy="1252728"/>
          </a:xfrm>
        </p:spPr>
        <p:txBody>
          <a:bodyPr>
            <a:normAutofit fontScale="90000"/>
          </a:bodyPr>
          <a:lstStyle/>
          <a:p>
            <a:r>
              <a:rPr lang="fr-FR" sz="2800" dirty="0"/>
              <a:t>Soutenir les positions régionales sur l’évolution vers la santé dans toutes les politiques (avec la Fondation Rockefeller) et la formation</a:t>
            </a:r>
            <a:endParaRPr lang="fr-CH" sz="2800" dirty="0"/>
          </a:p>
        </p:txBody>
      </p:sp>
      <p:pic>
        <p:nvPicPr>
          <p:cNvPr id="4" name="Content Placeholder 3" descr="C:\Users\guintor\Desktop\D70_2791_1686.jpg"/>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00034" y="2500306"/>
            <a:ext cx="4937760" cy="3449782"/>
          </a:xfrm>
          <a:prstGeom prst="rect">
            <a:avLst/>
          </a:prstGeom>
          <a:noFill/>
          <a:ln>
            <a:noFill/>
          </a:ln>
        </p:spPr>
      </p:pic>
      <p:pic>
        <p:nvPicPr>
          <p:cNvPr id="6" name="Picture 6" descr="11064- HiAP SummerSchool Flyer(V7)HR_Page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8052" y="3717032"/>
            <a:ext cx="1698688" cy="240275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age 1"/>
          <p:cNvPicPr>
            <a:picLocks noChangeAspect="1"/>
          </p:cNvPicPr>
          <p:nvPr/>
        </p:nvPicPr>
        <p:blipFill>
          <a:blip r:embed="rId6"/>
          <a:stretch>
            <a:fillRect/>
          </a:stretch>
        </p:blipFill>
        <p:spPr>
          <a:xfrm>
            <a:off x="609600" y="6248400"/>
            <a:ext cx="6172200" cy="377985"/>
          </a:xfrm>
          <a:prstGeom prst="rect">
            <a:avLst/>
          </a:prstGeom>
        </p:spPr>
      </p:pic>
    </p:spTree>
    <p:extLst>
      <p:ext uri="{BB962C8B-B14F-4D97-AF65-F5344CB8AC3E}">
        <p14:creationId xmlns:p14="http://schemas.microsoft.com/office/powerpoint/2010/main" val="1814271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18</a:t>
            </a:fld>
            <a:endParaRPr lang="en-US" dirty="0">
              <a:solidFill>
                <a:prstClr val="white"/>
              </a:solidFill>
            </a:endParaRPr>
          </a:p>
        </p:txBody>
      </p:sp>
      <p:sp>
        <p:nvSpPr>
          <p:cNvPr id="3" name="Espace réservé du pied de page 2"/>
          <p:cNvSpPr>
            <a:spLocks noGrp="1"/>
          </p:cNvSpPr>
          <p:nvPr>
            <p:ph type="ftr" sz="quarter" idx="11"/>
          </p:nvPr>
        </p:nvSpPr>
        <p:spPr/>
        <p:txBody>
          <a:bodyPr/>
          <a:lstStyle/>
          <a:p>
            <a:pPr algn="ctr">
              <a:defRPr/>
            </a:pPr>
            <a:r>
              <a:rPr lang="en-US" b="1" smtClean="0">
                <a:solidFill>
                  <a:prstClr val="white"/>
                </a:solidFill>
              </a:rPr>
              <a:t>5</a:t>
            </a:r>
            <a:r>
              <a:rPr lang="en-US" b="1" baseline="30000" smtClean="0">
                <a:solidFill>
                  <a:prstClr val="white"/>
                </a:solidFill>
              </a:rPr>
              <a:t>th</a:t>
            </a:r>
            <a:r>
              <a:rPr lang="en-US" b="1" smtClean="0">
                <a:solidFill>
                  <a:prstClr val="white"/>
                </a:solidFill>
              </a:rPr>
              <a:t> </a:t>
            </a:r>
            <a:r>
              <a:rPr lang="en-GB" altLang="zh-TW" b="1" smtClean="0">
                <a:solidFill>
                  <a:prstClr val="white"/>
                </a:solidFill>
              </a:rPr>
              <a:t>Meeting of African Ministers of Health of SIDS</a:t>
            </a:r>
            <a:r>
              <a:rPr lang="en-US" b="1" smtClean="0">
                <a:solidFill>
                  <a:prstClr val="white"/>
                </a:solidFill>
              </a:rPr>
              <a:t>, 24-26 June 2015, Mauritius</a:t>
            </a:r>
            <a:endParaRPr lang="en-GB" altLang="en-US" b="1" baseline="14000" smtClean="0">
              <a:solidFill>
                <a:prstClr val="white"/>
              </a:solidFill>
            </a:endParaRPr>
          </a:p>
          <a:p>
            <a:pPr>
              <a:defRPr/>
            </a:pPr>
            <a:endParaRPr lang="en-US" sz="1600" dirty="0">
              <a:solidFill>
                <a:prstClr val="white"/>
              </a:solidFill>
            </a:endParaRPr>
          </a:p>
        </p:txBody>
      </p:sp>
      <p:pic>
        <p:nvPicPr>
          <p:cNvPr id="5" name="Imag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2965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05400"/>
          </a:xfrm>
        </p:spPr>
        <p:txBody>
          <a:bodyPr/>
          <a:lstStyle/>
          <a:p>
            <a:r>
              <a:rPr lang="en-US" dirty="0" smtClean="0"/>
              <a:t>Conclusion</a:t>
            </a:r>
            <a:br>
              <a:rPr lang="en-US" dirty="0" smtClean="0"/>
            </a:br>
            <a:r>
              <a:rPr lang="en-US" dirty="0" smtClean="0"/>
              <a:t/>
            </a:r>
            <a:br>
              <a:rPr lang="en-US" dirty="0" smtClean="0"/>
            </a:br>
            <a:r>
              <a:rPr lang="fr-FR" dirty="0" smtClean="0"/>
              <a:t>Vous </a:t>
            </a:r>
            <a:r>
              <a:rPr lang="fr-FR" dirty="0"/>
              <a:t>ne pouvez pas le faire seul - différents acteurs à plusieurs niveaux sont essentiels pour le succès </a:t>
            </a:r>
            <a:r>
              <a:rPr lang="fr-FR" dirty="0" smtClean="0"/>
              <a:t>de la </a:t>
            </a:r>
            <a:r>
              <a:rPr lang="fr-FR" dirty="0" err="1" smtClean="0"/>
              <a:t>SdTP</a:t>
            </a:r>
            <a:r>
              <a:rPr lang="fr-FR" dirty="0" smtClean="0"/>
              <a:t> !</a:t>
            </a:r>
            <a:endParaRPr lang="en-US" i="1" dirty="0"/>
          </a:p>
        </p:txBody>
      </p:sp>
      <p:sp>
        <p:nvSpPr>
          <p:cNvPr id="3" name="Slide Number Placeholder 2"/>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19</a:t>
            </a:fld>
            <a:endParaRPr lang="en-US" dirty="0">
              <a:solidFill>
                <a:prstClr val="white"/>
              </a:solidFill>
            </a:endParaRPr>
          </a:p>
        </p:txBody>
      </p:sp>
      <p:sp>
        <p:nvSpPr>
          <p:cNvPr id="5" name="Rectangle 4"/>
          <p:cNvSpPr/>
          <p:nvPr/>
        </p:nvSpPr>
        <p:spPr>
          <a:xfrm>
            <a:off x="533400" y="6248400"/>
            <a:ext cx="5486400" cy="307777"/>
          </a:xfrm>
          <a:prstGeom prst="rect">
            <a:avLst/>
          </a:prstGeom>
        </p:spPr>
        <p:txBody>
          <a:bodyPr wrap="square">
            <a:spAutoFit/>
          </a:bodyPr>
          <a:lstStyle/>
          <a:p>
            <a:pPr lvl="0" algn="ctr" fontAlgn="auto">
              <a:spcBef>
                <a:spcPts val="0"/>
              </a:spcBef>
              <a:spcAft>
                <a:spcPts val="0"/>
              </a:spcAft>
              <a:defRPr/>
            </a:pPr>
            <a:r>
              <a:rPr lang="fr-CH" sz="1400" dirty="0">
                <a:solidFill>
                  <a:prstClr val="white"/>
                </a:solidFill>
                <a:latin typeface="Calibri"/>
              </a:rPr>
              <a:t>Atelier de formation des formateurs sur la </a:t>
            </a:r>
            <a:r>
              <a:rPr lang="fr-CH" sz="1400" dirty="0" err="1">
                <a:solidFill>
                  <a:prstClr val="white"/>
                </a:solidFill>
                <a:latin typeface="Calibri"/>
              </a:rPr>
              <a:t>SdTP</a:t>
            </a:r>
            <a:r>
              <a:rPr lang="fr-CH" sz="1400" dirty="0">
                <a:solidFill>
                  <a:prstClr val="white"/>
                </a:solidFill>
                <a:latin typeface="Calibri"/>
              </a:rPr>
              <a:t>, Dakar, octobre 2016</a:t>
            </a:r>
          </a:p>
        </p:txBody>
      </p:sp>
    </p:spTree>
    <p:extLst>
      <p:ext uri="{BB962C8B-B14F-4D97-AF65-F5344CB8AC3E}">
        <p14:creationId xmlns:p14="http://schemas.microsoft.com/office/powerpoint/2010/main" val="3247276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ZA"/>
          </a:p>
        </p:txBody>
      </p:sp>
      <p:sp>
        <p:nvSpPr>
          <p:cNvPr id="5" name="Slide Number Placeholder 4"/>
          <p:cNvSpPr>
            <a:spLocks noGrp="1"/>
          </p:cNvSpPr>
          <p:nvPr>
            <p:ph type="sldNum" sz="quarter" idx="12"/>
          </p:nvPr>
        </p:nvSpPr>
        <p:spPr/>
        <p:txBody>
          <a:bodyPr/>
          <a:lstStyle/>
          <a:p>
            <a:pPr>
              <a:defRPr/>
            </a:pPr>
            <a:fld id="{C79B4854-0A71-41CF-8223-C77FAF3CDEFC}" type="slidenum">
              <a:rPr lang="en-US" smtClean="0"/>
              <a:pPr>
                <a:defRPr/>
              </a:pPr>
              <a:t>2</a:t>
            </a:fld>
            <a:endParaRPr lang="en-US" dirty="0"/>
          </a:p>
        </p:txBody>
      </p:sp>
      <p:sp>
        <p:nvSpPr>
          <p:cNvPr id="6" name="Title 1"/>
          <p:cNvSpPr txBox="1">
            <a:spLocks/>
          </p:cNvSpPr>
          <p:nvPr/>
        </p:nvSpPr>
        <p:spPr bwMode="auto">
          <a:xfrm>
            <a:off x="1066800" y="0"/>
            <a:ext cx="7391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dirty="0" smtClean="0">
                <a:solidFill>
                  <a:schemeClr val="accent6">
                    <a:lumMod val="75000"/>
                  </a:schemeClr>
                </a:solidFill>
                <a:latin typeface="Tw Cen MT" panose="020B0602020104020603" pitchFamily="34" charset="0"/>
              </a:rPr>
              <a:t>Objectifs d’apprentissage</a:t>
            </a:r>
            <a:endParaRPr lang="fr-FR" dirty="0">
              <a:solidFill>
                <a:schemeClr val="accent6">
                  <a:lumMod val="75000"/>
                </a:schemeClr>
              </a:solidFill>
              <a:latin typeface="Tw Cen MT" panose="020B0602020104020603" pitchFamily="34" charset="0"/>
            </a:endParaRPr>
          </a:p>
        </p:txBody>
      </p:sp>
      <p:graphicFrame>
        <p:nvGraphicFramePr>
          <p:cNvPr id="7" name="Diagram 6"/>
          <p:cNvGraphicFramePr/>
          <p:nvPr>
            <p:extLst>
              <p:ext uri="{D42A27DB-BD31-4B8C-83A1-F6EECF244321}">
                <p14:modId xmlns:p14="http://schemas.microsoft.com/office/powerpoint/2010/main" val="3594286165"/>
              </p:ext>
            </p:extLst>
          </p:nvPr>
        </p:nvGraphicFramePr>
        <p:xfrm>
          <a:off x="1320140" y="685800"/>
          <a:ext cx="7162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r>
              <a:rPr lang="en-US" dirty="0"/>
              <a:t>Atelier de formation des </a:t>
            </a:r>
            <a:r>
              <a:rPr lang="fr-FR" dirty="0"/>
              <a:t>formateurs</a:t>
            </a:r>
            <a:r>
              <a:rPr lang="en-US" dirty="0"/>
              <a:t> </a:t>
            </a:r>
            <a:r>
              <a:rPr lang="fr-FR" dirty="0"/>
              <a:t>sur</a:t>
            </a:r>
            <a:r>
              <a:rPr lang="en-US" dirty="0"/>
              <a:t> la </a:t>
            </a:r>
            <a:r>
              <a:rPr lang="en-US" dirty="0" err="1"/>
              <a:t>SdTP</a:t>
            </a:r>
            <a:r>
              <a:rPr lang="en-US" dirty="0"/>
              <a:t>, </a:t>
            </a:r>
            <a:r>
              <a:rPr lang="en-US" dirty="0" smtClean="0"/>
              <a:t>Dakar, </a:t>
            </a:r>
            <a:r>
              <a:rPr lang="fr-FR" dirty="0"/>
              <a:t>octobre</a:t>
            </a:r>
            <a:r>
              <a:rPr lang="en-US" dirty="0"/>
              <a:t> 2016</a:t>
            </a:r>
          </a:p>
          <a:p>
            <a:pPr>
              <a:defRPr/>
            </a:pPr>
            <a:endParaRPr lang="en-US" sz="1600" dirty="0"/>
          </a:p>
        </p:txBody>
      </p:sp>
    </p:spTree>
    <p:extLst>
      <p:ext uri="{BB962C8B-B14F-4D97-AF65-F5344CB8AC3E}">
        <p14:creationId xmlns:p14="http://schemas.microsoft.com/office/powerpoint/2010/main" val="228623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58B974CA-BFEC-4F7B-BCAE-896C3D2EA7B9}"/>
                                            </p:graphicEl>
                                          </p:spTgt>
                                        </p:tgtEl>
                                        <p:attrNameLst>
                                          <p:attrName>style.visibility</p:attrName>
                                        </p:attrNameLst>
                                      </p:cBhvr>
                                      <p:to>
                                        <p:strVal val="visible"/>
                                      </p:to>
                                    </p:set>
                                    <p:animEffect transition="in" filter="fade">
                                      <p:cBhvr>
                                        <p:cTn id="7" dur="500"/>
                                        <p:tgtEl>
                                          <p:spTgt spid="7">
                                            <p:graphicEl>
                                              <a:dgm id="{58B974CA-BFEC-4F7B-BCAE-896C3D2EA7B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FAC8212B-1716-4570-9FF1-9D8A527E6E15}"/>
                                            </p:graphicEl>
                                          </p:spTgt>
                                        </p:tgtEl>
                                        <p:attrNameLst>
                                          <p:attrName>style.visibility</p:attrName>
                                        </p:attrNameLst>
                                      </p:cBhvr>
                                      <p:to>
                                        <p:strVal val="visible"/>
                                      </p:to>
                                    </p:set>
                                    <p:animEffect transition="in" filter="fade">
                                      <p:cBhvr>
                                        <p:cTn id="12" dur="500"/>
                                        <p:tgtEl>
                                          <p:spTgt spid="7">
                                            <p:graphicEl>
                                              <a:dgm id="{FAC8212B-1716-4570-9FF1-9D8A527E6E1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017EB3AF-3699-45B8-A613-E6D0E40A9FEC}"/>
                                            </p:graphicEl>
                                          </p:spTgt>
                                        </p:tgtEl>
                                        <p:attrNameLst>
                                          <p:attrName>style.visibility</p:attrName>
                                        </p:attrNameLst>
                                      </p:cBhvr>
                                      <p:to>
                                        <p:strVal val="visible"/>
                                      </p:to>
                                    </p:set>
                                    <p:animEffect transition="in" filter="fade">
                                      <p:cBhvr>
                                        <p:cTn id="17" dur="500"/>
                                        <p:tgtEl>
                                          <p:spTgt spid="7">
                                            <p:graphicEl>
                                              <a:dgm id="{017EB3AF-3699-45B8-A613-E6D0E40A9FE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5E001CA0-5A38-4F61-B4F1-10C024A3DB36}"/>
                                            </p:graphicEl>
                                          </p:spTgt>
                                        </p:tgtEl>
                                        <p:attrNameLst>
                                          <p:attrName>style.visibility</p:attrName>
                                        </p:attrNameLst>
                                      </p:cBhvr>
                                      <p:to>
                                        <p:strVal val="visible"/>
                                      </p:to>
                                    </p:set>
                                    <p:animEffect transition="in" filter="fade">
                                      <p:cBhvr>
                                        <p:cTn id="22" dur="500"/>
                                        <p:tgtEl>
                                          <p:spTgt spid="7">
                                            <p:graphicEl>
                                              <a:dgm id="{5E001CA0-5A38-4F61-B4F1-10C024A3DB3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7C94246F-829E-44F2-A9CF-2ADDABFB428F}"/>
                                            </p:graphicEl>
                                          </p:spTgt>
                                        </p:tgtEl>
                                        <p:attrNameLst>
                                          <p:attrName>style.visibility</p:attrName>
                                        </p:attrNameLst>
                                      </p:cBhvr>
                                      <p:to>
                                        <p:strVal val="visible"/>
                                      </p:to>
                                    </p:set>
                                    <p:animEffect transition="in" filter="fade">
                                      <p:cBhvr>
                                        <p:cTn id="27" dur="500"/>
                                        <p:tgtEl>
                                          <p:spTgt spid="7">
                                            <p:graphicEl>
                                              <a:dgm id="{7C94246F-829E-44F2-A9CF-2ADDABFB428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806E50A-B203-4965-AEA9-DE41D304E08D}"/>
                                            </p:graphicEl>
                                          </p:spTgt>
                                        </p:tgtEl>
                                        <p:attrNameLst>
                                          <p:attrName>style.visibility</p:attrName>
                                        </p:attrNameLst>
                                      </p:cBhvr>
                                      <p:to>
                                        <p:strVal val="visible"/>
                                      </p:to>
                                    </p:set>
                                    <p:animEffect transition="in" filter="fade">
                                      <p:cBhvr>
                                        <p:cTn id="32" dur="500"/>
                                        <p:tgtEl>
                                          <p:spTgt spid="7">
                                            <p:graphicEl>
                                              <a:dgm id="{5806E50A-B203-4965-AEA9-DE41D304E08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0A192CD4-8B96-4CD4-BDF6-5D4BC3482E72}"/>
                                            </p:graphicEl>
                                          </p:spTgt>
                                        </p:tgtEl>
                                        <p:attrNameLst>
                                          <p:attrName>style.visibility</p:attrName>
                                        </p:attrNameLst>
                                      </p:cBhvr>
                                      <p:to>
                                        <p:strVal val="visible"/>
                                      </p:to>
                                    </p:set>
                                    <p:animEffect transition="in" filter="fade">
                                      <p:cBhvr>
                                        <p:cTn id="37" dur="500"/>
                                        <p:tgtEl>
                                          <p:spTgt spid="7">
                                            <p:graphicEl>
                                              <a:dgm id="{0A192CD4-8B96-4CD4-BDF6-5D4BC3482E7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58B7D016-E1AF-41C8-8522-BE7575779561}"/>
                                            </p:graphicEl>
                                          </p:spTgt>
                                        </p:tgtEl>
                                        <p:attrNameLst>
                                          <p:attrName>style.visibility</p:attrName>
                                        </p:attrNameLst>
                                      </p:cBhvr>
                                      <p:to>
                                        <p:strVal val="visible"/>
                                      </p:to>
                                    </p:set>
                                    <p:animEffect transition="in" filter="fade">
                                      <p:cBhvr>
                                        <p:cTn id="42" dur="500"/>
                                        <p:tgtEl>
                                          <p:spTgt spid="7">
                                            <p:graphicEl>
                                              <a:dgm id="{58B7D016-E1AF-41C8-8522-BE75757795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subTitle" idx="1"/>
          </p:nvPr>
        </p:nvSpPr>
        <p:spPr/>
        <p:txBody>
          <a:bodyPr/>
          <a:lstStyle/>
          <a:p>
            <a:endParaRPr lang="en-GB" altLang="en-US" smtClean="0"/>
          </a:p>
        </p:txBody>
      </p:sp>
      <p:sp>
        <p:nvSpPr>
          <p:cNvPr id="13315" name="Rectangle 15"/>
          <p:cNvSpPr>
            <a:spLocks noChangeArrowheads="1"/>
          </p:cNvSpPr>
          <p:nvPr/>
        </p:nvSpPr>
        <p:spPr bwMode="auto">
          <a:xfrm>
            <a:off x="1588" y="0"/>
            <a:ext cx="9144000" cy="6858000"/>
          </a:xfrm>
          <a:prstGeom prst="rect">
            <a:avLst/>
          </a:prstGeom>
          <a:solidFill>
            <a:srgbClr val="3599CC"/>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endParaRPr lang="fr-FR" altLang="en-US" sz="3200" dirty="0"/>
          </a:p>
        </p:txBody>
      </p:sp>
      <p:sp>
        <p:nvSpPr>
          <p:cNvPr id="13316" name="Line 17"/>
          <p:cNvSpPr>
            <a:spLocks noChangeShapeType="1"/>
          </p:cNvSpPr>
          <p:nvPr/>
        </p:nvSpPr>
        <p:spPr bwMode="auto">
          <a:xfrm>
            <a:off x="0" y="2014538"/>
            <a:ext cx="9144000" cy="0"/>
          </a:xfrm>
          <a:prstGeom prst="line">
            <a:avLst/>
          </a:prstGeom>
          <a:noFill/>
          <a:ln w="317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17" name="Line 18"/>
          <p:cNvSpPr>
            <a:spLocks noChangeShapeType="1"/>
          </p:cNvSpPr>
          <p:nvPr/>
        </p:nvSpPr>
        <p:spPr bwMode="auto">
          <a:xfrm>
            <a:off x="1331913" y="1797050"/>
            <a:ext cx="0" cy="5133975"/>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9" name="Picture 2" descr="WHO-AFRO-fr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886"/>
            <a:ext cx="3276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819400" y="3429000"/>
            <a:ext cx="3505200" cy="1107996"/>
          </a:xfrm>
          <a:prstGeom prst="rect">
            <a:avLst/>
          </a:prstGeom>
          <a:noFill/>
        </p:spPr>
        <p:txBody>
          <a:bodyPr wrap="square" rtlCol="0">
            <a:spAutoFit/>
          </a:bodyPr>
          <a:lstStyle/>
          <a:p>
            <a:pPr algn="ctr"/>
            <a:r>
              <a:rPr lang="fr-CH" sz="6600" dirty="0" smtClean="0">
                <a:solidFill>
                  <a:schemeClr val="bg1"/>
                </a:solidFill>
              </a:rPr>
              <a:t>MERCI !</a:t>
            </a:r>
            <a:endParaRPr lang="fr-CH" sz="6600" dirty="0">
              <a:solidFill>
                <a:schemeClr val="bg1"/>
              </a:solidFill>
            </a:endParaRPr>
          </a:p>
        </p:txBody>
      </p:sp>
    </p:spTree>
    <p:extLst>
      <p:ext uri="{BB962C8B-B14F-4D97-AF65-F5344CB8AC3E}">
        <p14:creationId xmlns:p14="http://schemas.microsoft.com/office/powerpoint/2010/main" val="124686008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ZA"/>
          </a:p>
        </p:txBody>
      </p:sp>
      <p:sp>
        <p:nvSpPr>
          <p:cNvPr id="5" name="Slide Number Placeholder 4"/>
          <p:cNvSpPr>
            <a:spLocks noGrp="1"/>
          </p:cNvSpPr>
          <p:nvPr>
            <p:ph type="sldNum" sz="quarter" idx="12"/>
          </p:nvPr>
        </p:nvSpPr>
        <p:spPr/>
        <p:txBody>
          <a:bodyPr/>
          <a:lstStyle/>
          <a:p>
            <a:pPr>
              <a:defRPr/>
            </a:pPr>
            <a:fld id="{C79B4854-0A71-41CF-8223-C77FAF3CDEFC}" type="slidenum">
              <a:rPr lang="en-US" smtClean="0"/>
              <a:pPr>
                <a:defRPr/>
              </a:pPr>
              <a:t>3</a:t>
            </a:fld>
            <a:endParaRPr lang="en-US" dirty="0"/>
          </a:p>
        </p:txBody>
      </p:sp>
      <p:sp>
        <p:nvSpPr>
          <p:cNvPr id="6" name="Title 1"/>
          <p:cNvSpPr txBox="1">
            <a:spLocks/>
          </p:cNvSpPr>
          <p:nvPr/>
        </p:nvSpPr>
        <p:spPr bwMode="auto">
          <a:xfrm>
            <a:off x="0" y="0"/>
            <a:ext cx="8458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solidFill>
                  <a:schemeClr val="accent6">
                    <a:lumMod val="75000"/>
                  </a:schemeClr>
                </a:solidFill>
                <a:latin typeface="Tw Cen MT" panose="020B0602020104020603" pitchFamily="34" charset="0"/>
              </a:rPr>
              <a:t>Plan</a:t>
            </a:r>
            <a:endParaRPr lang="en-US" dirty="0">
              <a:solidFill>
                <a:schemeClr val="accent6">
                  <a:lumMod val="75000"/>
                </a:schemeClr>
              </a:solidFill>
              <a:latin typeface="Tw Cen MT" panose="020B0602020104020603" pitchFamily="34" charset="0"/>
            </a:endParaRPr>
          </a:p>
        </p:txBody>
      </p:sp>
      <p:graphicFrame>
        <p:nvGraphicFramePr>
          <p:cNvPr id="7" name="Diagram 6"/>
          <p:cNvGraphicFramePr/>
          <p:nvPr>
            <p:extLst>
              <p:ext uri="{D42A27DB-BD31-4B8C-83A1-F6EECF244321}">
                <p14:modId xmlns:p14="http://schemas.microsoft.com/office/powerpoint/2010/main" val="3666782154"/>
              </p:ext>
            </p:extLst>
          </p:nvPr>
        </p:nvGraphicFramePr>
        <p:xfrm>
          <a:off x="1320140" y="1371600"/>
          <a:ext cx="7162800" cy="452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4"/>
          <p:cNvSpPr>
            <a:spLocks noGrp="1"/>
          </p:cNvSpPr>
          <p:nvPr>
            <p:ph type="ftr" sz="quarter" idx="11"/>
          </p:nvPr>
        </p:nvSpPr>
        <p:spPr>
          <a:xfrm>
            <a:off x="1143000" y="6248400"/>
            <a:ext cx="6324600" cy="441325"/>
          </a:xfrm>
          <a:prstGeom prst="rect">
            <a:avLst/>
          </a:prstGeom>
        </p:spPr>
        <p:txBody>
          <a:bodyPr/>
          <a:lstStyle>
            <a:lvl1pPr>
              <a:defRPr sz="1400">
                <a:solidFill>
                  <a:schemeClr val="bg1"/>
                </a:solidFill>
                <a:latin typeface="+mj-lt"/>
              </a:defRPr>
            </a:lvl1pPr>
          </a:lstStyle>
          <a:p>
            <a:pPr algn="ctr"/>
            <a:r>
              <a:rPr lang="en-US" dirty="0"/>
              <a:t>Atelier de formation des </a:t>
            </a:r>
            <a:r>
              <a:rPr lang="fr-FR" dirty="0"/>
              <a:t>formateurs</a:t>
            </a:r>
            <a:r>
              <a:rPr lang="en-US" dirty="0"/>
              <a:t> </a:t>
            </a:r>
            <a:r>
              <a:rPr lang="fr-FR" dirty="0"/>
              <a:t>sur</a:t>
            </a:r>
            <a:r>
              <a:rPr lang="en-US" dirty="0"/>
              <a:t> la </a:t>
            </a:r>
            <a:r>
              <a:rPr lang="en-US" dirty="0" err="1"/>
              <a:t>SdTP</a:t>
            </a:r>
            <a:r>
              <a:rPr lang="en-US" dirty="0"/>
              <a:t>, Dakar, </a:t>
            </a:r>
            <a:r>
              <a:rPr lang="fr-FR" dirty="0"/>
              <a:t>octobre</a:t>
            </a:r>
            <a:r>
              <a:rPr lang="en-US" dirty="0"/>
              <a:t> 2016</a:t>
            </a:r>
          </a:p>
          <a:p>
            <a:pPr>
              <a:defRPr/>
            </a:pPr>
            <a:endParaRPr lang="en-US" sz="1600" dirty="0"/>
          </a:p>
        </p:txBody>
      </p:sp>
    </p:spTree>
    <p:extLst>
      <p:ext uri="{BB962C8B-B14F-4D97-AF65-F5344CB8AC3E}">
        <p14:creationId xmlns:p14="http://schemas.microsoft.com/office/powerpoint/2010/main" val="412901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58B974CA-BFEC-4F7B-BCAE-896C3D2EA7B9}"/>
                                            </p:graphicEl>
                                          </p:spTgt>
                                        </p:tgtEl>
                                        <p:attrNameLst>
                                          <p:attrName>style.visibility</p:attrName>
                                        </p:attrNameLst>
                                      </p:cBhvr>
                                      <p:to>
                                        <p:strVal val="visible"/>
                                      </p:to>
                                    </p:set>
                                    <p:animEffect transition="in" filter="fade">
                                      <p:cBhvr>
                                        <p:cTn id="7" dur="500"/>
                                        <p:tgtEl>
                                          <p:spTgt spid="7">
                                            <p:graphicEl>
                                              <a:dgm id="{58B974CA-BFEC-4F7B-BCAE-896C3D2EA7B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FAC8212B-1716-4570-9FF1-9D8A527E6E15}"/>
                                            </p:graphicEl>
                                          </p:spTgt>
                                        </p:tgtEl>
                                        <p:attrNameLst>
                                          <p:attrName>style.visibility</p:attrName>
                                        </p:attrNameLst>
                                      </p:cBhvr>
                                      <p:to>
                                        <p:strVal val="visible"/>
                                      </p:to>
                                    </p:set>
                                    <p:animEffect transition="in" filter="fade">
                                      <p:cBhvr>
                                        <p:cTn id="12" dur="500"/>
                                        <p:tgtEl>
                                          <p:spTgt spid="7">
                                            <p:graphicEl>
                                              <a:dgm id="{FAC8212B-1716-4570-9FF1-9D8A527E6E1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017EB3AF-3699-45B8-A613-E6D0E40A9FEC}"/>
                                            </p:graphicEl>
                                          </p:spTgt>
                                        </p:tgtEl>
                                        <p:attrNameLst>
                                          <p:attrName>style.visibility</p:attrName>
                                        </p:attrNameLst>
                                      </p:cBhvr>
                                      <p:to>
                                        <p:strVal val="visible"/>
                                      </p:to>
                                    </p:set>
                                    <p:animEffect transition="in" filter="fade">
                                      <p:cBhvr>
                                        <p:cTn id="17" dur="500"/>
                                        <p:tgtEl>
                                          <p:spTgt spid="7">
                                            <p:graphicEl>
                                              <a:dgm id="{017EB3AF-3699-45B8-A613-E6D0E40A9FE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5E001CA0-5A38-4F61-B4F1-10C024A3DB36}"/>
                                            </p:graphicEl>
                                          </p:spTgt>
                                        </p:tgtEl>
                                        <p:attrNameLst>
                                          <p:attrName>style.visibility</p:attrName>
                                        </p:attrNameLst>
                                      </p:cBhvr>
                                      <p:to>
                                        <p:strVal val="visible"/>
                                      </p:to>
                                    </p:set>
                                    <p:animEffect transition="in" filter="fade">
                                      <p:cBhvr>
                                        <p:cTn id="22" dur="500"/>
                                        <p:tgtEl>
                                          <p:spTgt spid="7">
                                            <p:graphicEl>
                                              <a:dgm id="{5E001CA0-5A38-4F61-B4F1-10C024A3DB3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7C94246F-829E-44F2-A9CF-2ADDABFB428F}"/>
                                            </p:graphicEl>
                                          </p:spTgt>
                                        </p:tgtEl>
                                        <p:attrNameLst>
                                          <p:attrName>style.visibility</p:attrName>
                                        </p:attrNameLst>
                                      </p:cBhvr>
                                      <p:to>
                                        <p:strVal val="visible"/>
                                      </p:to>
                                    </p:set>
                                    <p:animEffect transition="in" filter="fade">
                                      <p:cBhvr>
                                        <p:cTn id="27" dur="500"/>
                                        <p:tgtEl>
                                          <p:spTgt spid="7">
                                            <p:graphicEl>
                                              <a:dgm id="{7C94246F-829E-44F2-A9CF-2ADDABFB428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5806E50A-B203-4965-AEA9-DE41D304E08D}"/>
                                            </p:graphicEl>
                                          </p:spTgt>
                                        </p:tgtEl>
                                        <p:attrNameLst>
                                          <p:attrName>style.visibility</p:attrName>
                                        </p:attrNameLst>
                                      </p:cBhvr>
                                      <p:to>
                                        <p:strVal val="visible"/>
                                      </p:to>
                                    </p:set>
                                    <p:animEffect transition="in" filter="fade">
                                      <p:cBhvr>
                                        <p:cTn id="32" dur="500"/>
                                        <p:tgtEl>
                                          <p:spTgt spid="7">
                                            <p:graphicEl>
                                              <a:dgm id="{5806E50A-B203-4965-AEA9-DE41D304E08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0A192CD4-8B96-4CD4-BDF6-5D4BC3482E72}"/>
                                            </p:graphicEl>
                                          </p:spTgt>
                                        </p:tgtEl>
                                        <p:attrNameLst>
                                          <p:attrName>style.visibility</p:attrName>
                                        </p:attrNameLst>
                                      </p:cBhvr>
                                      <p:to>
                                        <p:strVal val="visible"/>
                                      </p:to>
                                    </p:set>
                                    <p:animEffect transition="in" filter="fade">
                                      <p:cBhvr>
                                        <p:cTn id="37" dur="500"/>
                                        <p:tgtEl>
                                          <p:spTgt spid="7">
                                            <p:graphicEl>
                                              <a:dgm id="{0A192CD4-8B96-4CD4-BDF6-5D4BC3482E7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58B7D016-E1AF-41C8-8522-BE7575779561}"/>
                                            </p:graphicEl>
                                          </p:spTgt>
                                        </p:tgtEl>
                                        <p:attrNameLst>
                                          <p:attrName>style.visibility</p:attrName>
                                        </p:attrNameLst>
                                      </p:cBhvr>
                                      <p:to>
                                        <p:strVal val="visible"/>
                                      </p:to>
                                    </p:set>
                                    <p:animEffect transition="in" filter="fade">
                                      <p:cBhvr>
                                        <p:cTn id="42" dur="500"/>
                                        <p:tgtEl>
                                          <p:spTgt spid="7">
                                            <p:graphicEl>
                                              <a:dgm id="{58B7D016-E1AF-41C8-8522-BE757577956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Elbow Connector 34"/>
          <p:cNvCxnSpPr/>
          <p:nvPr/>
        </p:nvCxnSpPr>
        <p:spPr>
          <a:xfrm rot="16200000" flipH="1">
            <a:off x="6247606" y="2591594"/>
            <a:ext cx="1801813" cy="42862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8435" name="Picture 3"/>
          <p:cNvPicPr>
            <a:picLocks noChangeAspect="1" noChangeArrowheads="1"/>
          </p:cNvPicPr>
          <p:nvPr/>
        </p:nvPicPr>
        <p:blipFill>
          <a:blip r:embed="rId3"/>
          <a:srcRect/>
          <a:stretch>
            <a:fillRect/>
          </a:stretch>
        </p:blipFill>
        <p:spPr bwMode="auto">
          <a:xfrm>
            <a:off x="6577013" y="17463"/>
            <a:ext cx="2133600" cy="99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139266" name="AutoShape 2"/>
          <p:cNvSpPr>
            <a:spLocks noChangeArrowheads="1"/>
          </p:cNvSpPr>
          <p:nvPr/>
        </p:nvSpPr>
        <p:spPr bwMode="auto">
          <a:xfrm rot="19822069">
            <a:off x="-468313" y="2771775"/>
            <a:ext cx="10280651" cy="433388"/>
          </a:xfrm>
          <a:prstGeom prst="homePlate">
            <a:avLst>
              <a:gd name="adj" fmla="val 156199"/>
            </a:avLst>
          </a:prstGeom>
          <a:solidFill>
            <a:schemeClr val="bg1">
              <a:lumMod val="85000"/>
            </a:schemeClr>
          </a:solidFill>
          <a:ln w="9525">
            <a:solidFill>
              <a:schemeClr val="tx1"/>
            </a:solidFill>
            <a:miter lim="800000"/>
            <a:headEnd/>
            <a:tailEnd/>
          </a:ln>
          <a:effectLst/>
        </p:spPr>
        <p:txBody>
          <a:bodyPr anchor="ctr">
            <a:spAutoFit/>
          </a:bodyPr>
          <a:lstStyle/>
          <a:p>
            <a:pPr>
              <a:defRPr/>
            </a:pPr>
            <a:endParaRPr lang="es-CL" dirty="0"/>
          </a:p>
        </p:txBody>
      </p:sp>
      <p:sp>
        <p:nvSpPr>
          <p:cNvPr id="18437" name="Text Box 9"/>
          <p:cNvSpPr txBox="1">
            <a:spLocks noChangeArrowheads="1"/>
          </p:cNvSpPr>
          <p:nvPr/>
        </p:nvSpPr>
        <p:spPr bwMode="auto">
          <a:xfrm rot="19836645">
            <a:off x="-517525" y="2814737"/>
            <a:ext cx="10564813" cy="307777"/>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400" b="1" dirty="0" smtClean="0"/>
              <a:t>SSP-C           SSP-S                      </a:t>
            </a:r>
            <a:r>
              <a:rPr lang="fr-CH" sz="1200" b="1" dirty="0" smtClean="0"/>
              <a:t>Réformes</a:t>
            </a:r>
            <a:r>
              <a:rPr lang="en-US" sz="1200" b="1" dirty="0" smtClean="0"/>
              <a:t> &amp; </a:t>
            </a:r>
            <a:r>
              <a:rPr lang="fr-CH" sz="1200" b="1" dirty="0" smtClean="0"/>
              <a:t>Paquets</a:t>
            </a:r>
            <a:r>
              <a:rPr lang="en-US" sz="1200" b="1" dirty="0" smtClean="0"/>
              <a:t> Minimum  </a:t>
            </a:r>
            <a:r>
              <a:rPr lang="en-US" sz="1400" b="1" dirty="0" smtClean="0"/>
              <a:t>   OMD        </a:t>
            </a:r>
            <a:r>
              <a:rPr lang="fr-CH" sz="1400" b="1" dirty="0" smtClean="0"/>
              <a:t>Mise</a:t>
            </a:r>
            <a:r>
              <a:rPr lang="en-US" sz="1400" b="1" dirty="0" smtClean="0"/>
              <a:t> à </a:t>
            </a:r>
            <a:r>
              <a:rPr lang="fr-CH" sz="1400" b="1" dirty="0" smtClean="0"/>
              <a:t>l’échelle</a:t>
            </a:r>
            <a:r>
              <a:rPr lang="en-US" sz="1400" b="1" dirty="0" smtClean="0"/>
              <a:t>    </a:t>
            </a:r>
            <a:r>
              <a:rPr lang="fr-CH" sz="1400" b="1" dirty="0" smtClean="0"/>
              <a:t>Equité</a:t>
            </a:r>
            <a:r>
              <a:rPr lang="en-US" sz="1400" b="1" dirty="0" smtClean="0"/>
              <a:t> et DSS   MNT  ODD</a:t>
            </a:r>
          </a:p>
        </p:txBody>
      </p:sp>
      <p:sp>
        <p:nvSpPr>
          <p:cNvPr id="18438" name="Text Box 10"/>
          <p:cNvSpPr txBox="1">
            <a:spLocks noChangeArrowheads="1"/>
          </p:cNvSpPr>
          <p:nvPr/>
        </p:nvSpPr>
        <p:spPr bwMode="auto">
          <a:xfrm>
            <a:off x="1687513" y="3973513"/>
            <a:ext cx="600075" cy="274637"/>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b="1" smtClean="0"/>
              <a:t>1978</a:t>
            </a:r>
          </a:p>
        </p:txBody>
      </p:sp>
      <p:sp>
        <p:nvSpPr>
          <p:cNvPr id="18439" name="Text Box 12"/>
          <p:cNvSpPr txBox="1">
            <a:spLocks noChangeArrowheads="1"/>
          </p:cNvSpPr>
          <p:nvPr/>
        </p:nvSpPr>
        <p:spPr bwMode="auto">
          <a:xfrm>
            <a:off x="5278438" y="1731963"/>
            <a:ext cx="600075" cy="274637"/>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b="1" smtClean="0"/>
              <a:t>2006</a:t>
            </a:r>
          </a:p>
        </p:txBody>
      </p:sp>
      <p:sp>
        <p:nvSpPr>
          <p:cNvPr id="18440" name="Text Box 13"/>
          <p:cNvSpPr txBox="1">
            <a:spLocks noChangeArrowheads="1"/>
          </p:cNvSpPr>
          <p:nvPr/>
        </p:nvSpPr>
        <p:spPr bwMode="auto">
          <a:xfrm>
            <a:off x="6181725" y="1195388"/>
            <a:ext cx="600075" cy="274637"/>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b="1" smtClean="0"/>
              <a:t>2008</a:t>
            </a:r>
          </a:p>
        </p:txBody>
      </p:sp>
      <p:sp>
        <p:nvSpPr>
          <p:cNvPr id="18441" name="Text Box 15"/>
          <p:cNvSpPr txBox="1">
            <a:spLocks noChangeArrowheads="1"/>
          </p:cNvSpPr>
          <p:nvPr/>
        </p:nvSpPr>
        <p:spPr bwMode="auto">
          <a:xfrm>
            <a:off x="2835275" y="3311525"/>
            <a:ext cx="600075" cy="274638"/>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b="1" smtClean="0"/>
              <a:t>1986</a:t>
            </a:r>
          </a:p>
        </p:txBody>
      </p:sp>
      <p:sp>
        <p:nvSpPr>
          <p:cNvPr id="18442" name="Text Box 16"/>
          <p:cNvSpPr txBox="1">
            <a:spLocks noChangeArrowheads="1"/>
          </p:cNvSpPr>
          <p:nvPr/>
        </p:nvSpPr>
        <p:spPr bwMode="auto">
          <a:xfrm>
            <a:off x="0" y="5448956"/>
            <a:ext cx="1828800"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fr-CH" sz="1200" dirty="0" smtClean="0"/>
              <a:t>Dimensions sociales de la santé affirmées dans la Constitution de l’OMS (1948), minimisées au cours des années 1950, ère de campagnes de maladies </a:t>
            </a:r>
          </a:p>
        </p:txBody>
      </p:sp>
      <p:sp>
        <p:nvSpPr>
          <p:cNvPr id="18443" name="Text Box 17"/>
          <p:cNvSpPr txBox="1">
            <a:spLocks noChangeArrowheads="1"/>
          </p:cNvSpPr>
          <p:nvPr/>
        </p:nvSpPr>
        <p:spPr bwMode="auto">
          <a:xfrm>
            <a:off x="1704975" y="4964113"/>
            <a:ext cx="1277938" cy="18466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defRPr/>
            </a:pPr>
            <a:r>
              <a:rPr lang="fr-CH" sz="1200" b="1" dirty="0" smtClean="0"/>
              <a:t>1978 </a:t>
            </a:r>
          </a:p>
          <a:p>
            <a:pPr eaLnBrk="1" hangingPunct="1">
              <a:spcBef>
                <a:spcPct val="50000"/>
              </a:spcBef>
              <a:defRPr/>
            </a:pPr>
            <a:r>
              <a:rPr lang="fr-CH" sz="1200" dirty="0" smtClean="0"/>
              <a:t>Déclaration Alma-Ata Agenda Santé pour tous (1970s), les filtres d’action dans les années 1980</a:t>
            </a:r>
          </a:p>
        </p:txBody>
      </p:sp>
      <p:pic>
        <p:nvPicPr>
          <p:cNvPr id="21516" name="Picture 21" descr="album2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38" y="3786188"/>
            <a:ext cx="1095375"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45" name="Text Box 22"/>
          <p:cNvSpPr txBox="1">
            <a:spLocks noChangeArrowheads="1"/>
          </p:cNvSpPr>
          <p:nvPr/>
        </p:nvSpPr>
        <p:spPr bwMode="auto">
          <a:xfrm>
            <a:off x="188913" y="4659313"/>
            <a:ext cx="719137" cy="27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GB" sz="1200" b="1" smtClean="0"/>
              <a:t>1948</a:t>
            </a:r>
            <a:endParaRPr lang="en-US" sz="1200" b="1" smtClean="0"/>
          </a:p>
        </p:txBody>
      </p:sp>
      <p:sp>
        <p:nvSpPr>
          <p:cNvPr id="18446" name="Text Box 32"/>
          <p:cNvSpPr txBox="1">
            <a:spLocks noChangeArrowheads="1"/>
          </p:cNvSpPr>
          <p:nvPr/>
        </p:nvSpPr>
        <p:spPr bwMode="auto">
          <a:xfrm>
            <a:off x="6365875" y="2208213"/>
            <a:ext cx="1158875" cy="13849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en-GB" sz="1200" b="1" dirty="0" smtClean="0"/>
              <a:t>2008 </a:t>
            </a:r>
            <a:r>
              <a:rPr lang="en-GB" sz="1200" dirty="0" smtClean="0"/>
              <a:t>       Rapport              de la Commission </a:t>
            </a:r>
            <a:r>
              <a:rPr lang="fr-CH" sz="1200" dirty="0" smtClean="0"/>
              <a:t>Déterminants</a:t>
            </a:r>
            <a:r>
              <a:rPr lang="en-GB" sz="1200" dirty="0" smtClean="0"/>
              <a:t>      </a:t>
            </a:r>
            <a:r>
              <a:rPr lang="fr-CH" sz="1200" dirty="0" smtClean="0"/>
              <a:t>Sociaux</a:t>
            </a:r>
            <a:r>
              <a:rPr lang="en-GB" sz="1200" dirty="0" smtClean="0"/>
              <a:t> de la santé (OMS)</a:t>
            </a:r>
            <a:endParaRPr lang="en-US" sz="1200" dirty="0" smtClean="0"/>
          </a:p>
        </p:txBody>
      </p:sp>
      <p:sp>
        <p:nvSpPr>
          <p:cNvPr id="21519" name="Rectangle 1"/>
          <p:cNvSpPr>
            <a:spLocks noChangeArrowheads="1"/>
          </p:cNvSpPr>
          <p:nvPr/>
        </p:nvSpPr>
        <p:spPr bwMode="auto">
          <a:xfrm>
            <a:off x="2895600" y="4200525"/>
            <a:ext cx="1079500"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b="1" dirty="0"/>
              <a:t>1986  </a:t>
            </a:r>
          </a:p>
          <a:p>
            <a:r>
              <a:rPr lang="en-US" sz="1200" dirty="0" smtClean="0"/>
              <a:t>La </a:t>
            </a:r>
            <a:r>
              <a:rPr lang="fr-CH" sz="1200" dirty="0" smtClean="0"/>
              <a:t>Charte</a:t>
            </a:r>
            <a:r>
              <a:rPr lang="en-US" sz="1200" dirty="0" smtClean="0"/>
              <a:t> </a:t>
            </a:r>
            <a:r>
              <a:rPr lang="fr-CH" sz="1200" dirty="0" smtClean="0"/>
              <a:t>d’Ottawa</a:t>
            </a:r>
            <a:r>
              <a:rPr lang="en-US" sz="1200" dirty="0" smtClean="0"/>
              <a:t> pour la Promotion de la santé de </a:t>
            </a:r>
            <a:r>
              <a:rPr lang="fr-CH" sz="1200" dirty="0" smtClean="0"/>
              <a:t>l’Organisation</a:t>
            </a:r>
            <a:r>
              <a:rPr lang="en-US" sz="1200" dirty="0" smtClean="0"/>
              <a:t> </a:t>
            </a:r>
            <a:r>
              <a:rPr lang="fr-CH" sz="1200" dirty="0" smtClean="0"/>
              <a:t>mondiale</a:t>
            </a:r>
            <a:r>
              <a:rPr lang="en-US" sz="1200" dirty="0" smtClean="0"/>
              <a:t> de la santé</a:t>
            </a:r>
            <a:endParaRPr lang="es-CL" sz="1200" dirty="0"/>
          </a:p>
        </p:txBody>
      </p:sp>
      <p:sp>
        <p:nvSpPr>
          <p:cNvPr id="21520" name="Rectangle 2"/>
          <p:cNvSpPr>
            <a:spLocks noChangeArrowheads="1"/>
          </p:cNvSpPr>
          <p:nvPr/>
        </p:nvSpPr>
        <p:spPr bwMode="auto">
          <a:xfrm>
            <a:off x="5389563" y="2741654"/>
            <a:ext cx="1163637"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1200" b="1" dirty="0"/>
              <a:t>2006</a:t>
            </a:r>
          </a:p>
          <a:p>
            <a:r>
              <a:rPr lang="fr-CH" sz="1200" dirty="0" smtClean="0"/>
              <a:t>Présidence</a:t>
            </a:r>
            <a:r>
              <a:rPr lang="en-US" sz="1200" dirty="0" smtClean="0"/>
              <a:t> </a:t>
            </a:r>
            <a:r>
              <a:rPr lang="fr-CH" sz="1200" dirty="0" smtClean="0"/>
              <a:t>Finlandaise</a:t>
            </a:r>
            <a:r>
              <a:rPr lang="en-US" sz="1200" dirty="0" smtClean="0"/>
              <a:t> de </a:t>
            </a:r>
            <a:r>
              <a:rPr lang="fr-CH" sz="1200" dirty="0" smtClean="0"/>
              <a:t>l’Union</a:t>
            </a:r>
            <a:r>
              <a:rPr lang="en-US" sz="1200" dirty="0" smtClean="0"/>
              <a:t> </a:t>
            </a:r>
            <a:r>
              <a:rPr lang="fr-CH" sz="1200" dirty="0" smtClean="0"/>
              <a:t>Européenne</a:t>
            </a:r>
            <a:r>
              <a:rPr lang="en-US" sz="1200" dirty="0" smtClean="0"/>
              <a:t> en </a:t>
            </a:r>
            <a:r>
              <a:rPr lang="en-US" sz="1200" dirty="0"/>
              <a:t>2006, </a:t>
            </a:r>
            <a:r>
              <a:rPr lang="en-US" sz="1200" dirty="0" smtClean="0"/>
              <a:t>Santé </a:t>
            </a:r>
            <a:r>
              <a:rPr lang="fr-CH" sz="1200" dirty="0" smtClean="0"/>
              <a:t>dans</a:t>
            </a:r>
            <a:r>
              <a:rPr lang="en-US" sz="1200" dirty="0" smtClean="0"/>
              <a:t> </a:t>
            </a:r>
            <a:r>
              <a:rPr lang="fr-CH" sz="1200" dirty="0" smtClean="0"/>
              <a:t>toutes</a:t>
            </a:r>
            <a:r>
              <a:rPr lang="en-US" sz="1200" dirty="0" smtClean="0"/>
              <a:t> les </a:t>
            </a:r>
            <a:r>
              <a:rPr lang="fr-CH" sz="1200" dirty="0" smtClean="0"/>
              <a:t>politiques </a:t>
            </a:r>
            <a:r>
              <a:rPr lang="en-US" sz="1200" dirty="0" smtClean="0"/>
              <a:t>(</a:t>
            </a:r>
            <a:r>
              <a:rPr lang="en-US" sz="1200" dirty="0" err="1" smtClean="0"/>
              <a:t>SdTP</a:t>
            </a:r>
            <a:r>
              <a:rPr lang="en-US" sz="1200" dirty="0" smtClean="0"/>
              <a:t>) </a:t>
            </a:r>
            <a:endParaRPr lang="es-CL" sz="1200" dirty="0"/>
          </a:p>
        </p:txBody>
      </p:sp>
      <p:sp>
        <p:nvSpPr>
          <p:cNvPr id="21521" name="Rectangle 3"/>
          <p:cNvSpPr>
            <a:spLocks noChangeArrowheads="1"/>
          </p:cNvSpPr>
          <p:nvPr/>
        </p:nvSpPr>
        <p:spPr bwMode="auto">
          <a:xfrm>
            <a:off x="4200525" y="3503613"/>
            <a:ext cx="1147763" cy="1738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s-CL" sz="1100" b="1" dirty="0"/>
              <a:t>1997</a:t>
            </a:r>
          </a:p>
          <a:p>
            <a:r>
              <a:rPr lang="fr-CH" sz="1200" dirty="0" smtClean="0"/>
              <a:t>Action</a:t>
            </a:r>
            <a:r>
              <a:rPr lang="es-CL" sz="1200" dirty="0" smtClean="0"/>
              <a:t> </a:t>
            </a:r>
            <a:r>
              <a:rPr lang="fr-CH" sz="1200" dirty="0" smtClean="0"/>
              <a:t>intersectorielle</a:t>
            </a:r>
          </a:p>
          <a:p>
            <a:r>
              <a:rPr lang="fr-FR" sz="1200" dirty="0" smtClean="0"/>
              <a:t>pour</a:t>
            </a:r>
            <a:r>
              <a:rPr lang="es-CL" sz="1200" dirty="0" smtClean="0"/>
              <a:t> la </a:t>
            </a:r>
            <a:r>
              <a:rPr lang="fr-CH" sz="1200" dirty="0" smtClean="0"/>
              <a:t>santé-</a:t>
            </a:r>
            <a:r>
              <a:rPr lang="es-CL" sz="1200" dirty="0" smtClean="0"/>
              <a:t> </a:t>
            </a:r>
            <a:r>
              <a:rPr lang="fr-CH" sz="1200" dirty="0" smtClean="0"/>
              <a:t>pierre</a:t>
            </a:r>
            <a:r>
              <a:rPr lang="es-CL" sz="1200" dirty="0" smtClean="0"/>
              <a:t> </a:t>
            </a:r>
            <a:r>
              <a:rPr lang="fr-CH" sz="1200" dirty="0" smtClean="0"/>
              <a:t>angulaire</a:t>
            </a:r>
            <a:r>
              <a:rPr lang="es-CL" sz="1200" dirty="0" smtClean="0"/>
              <a:t> </a:t>
            </a:r>
            <a:r>
              <a:rPr lang="fr-CH" sz="1200" dirty="0" smtClean="0"/>
              <a:t>pour</a:t>
            </a:r>
            <a:r>
              <a:rPr lang="es-CL" sz="1200" dirty="0" smtClean="0"/>
              <a:t> la </a:t>
            </a:r>
            <a:r>
              <a:rPr lang="fr-CH" sz="1200" dirty="0" smtClean="0"/>
              <a:t>santé</a:t>
            </a:r>
            <a:r>
              <a:rPr lang="es-CL" sz="1200" dirty="0" smtClean="0"/>
              <a:t> </a:t>
            </a:r>
            <a:r>
              <a:rPr lang="fr-CH" sz="1200" dirty="0" smtClean="0"/>
              <a:t>pour</a:t>
            </a:r>
            <a:r>
              <a:rPr lang="es-CL" sz="1200" dirty="0" smtClean="0"/>
              <a:t> </a:t>
            </a:r>
            <a:r>
              <a:rPr lang="fr-CH" sz="1200" dirty="0" smtClean="0"/>
              <a:t>tous</a:t>
            </a:r>
            <a:r>
              <a:rPr lang="es-CL" sz="1200" dirty="0" smtClean="0"/>
              <a:t> </a:t>
            </a:r>
            <a:r>
              <a:rPr lang="fr-CH" sz="1200" dirty="0" smtClean="0"/>
              <a:t>au</a:t>
            </a:r>
            <a:r>
              <a:rPr lang="es-CL" sz="1200" dirty="0" smtClean="0"/>
              <a:t> 21e </a:t>
            </a:r>
            <a:r>
              <a:rPr lang="fr-CH" sz="1200" dirty="0" smtClean="0"/>
              <a:t>siècle</a:t>
            </a:r>
            <a:endParaRPr lang="fr-CH" sz="1200" dirty="0"/>
          </a:p>
        </p:txBody>
      </p:sp>
      <p:sp>
        <p:nvSpPr>
          <p:cNvPr id="18450" name="Text Box 12"/>
          <p:cNvSpPr txBox="1">
            <a:spLocks noChangeArrowheads="1"/>
          </p:cNvSpPr>
          <p:nvPr/>
        </p:nvSpPr>
        <p:spPr bwMode="auto">
          <a:xfrm>
            <a:off x="4200525" y="2327275"/>
            <a:ext cx="600075" cy="277813"/>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b="1" smtClean="0"/>
              <a:t>1997</a:t>
            </a:r>
          </a:p>
        </p:txBody>
      </p:sp>
      <p:sp>
        <p:nvSpPr>
          <p:cNvPr id="18451" name="Text Box 32"/>
          <p:cNvSpPr txBox="1">
            <a:spLocks noChangeArrowheads="1"/>
          </p:cNvSpPr>
          <p:nvPr/>
        </p:nvSpPr>
        <p:spPr bwMode="auto">
          <a:xfrm>
            <a:off x="7643813" y="1889125"/>
            <a:ext cx="1500187" cy="1195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ts val="1438"/>
              </a:lnSpc>
              <a:spcBef>
                <a:spcPct val="50000"/>
              </a:spcBef>
              <a:defRPr/>
            </a:pPr>
            <a:r>
              <a:rPr lang="fr-CH" sz="1200" b="1" dirty="0" smtClean="0"/>
              <a:t>2011                </a:t>
            </a:r>
            <a:r>
              <a:rPr lang="fr-CH" sz="1200" dirty="0" smtClean="0"/>
              <a:t>     </a:t>
            </a:r>
          </a:p>
          <a:p>
            <a:pPr eaLnBrk="1" hangingPunct="1">
              <a:defRPr/>
            </a:pPr>
            <a:r>
              <a:rPr lang="fr-CH" sz="1200" dirty="0" smtClean="0"/>
              <a:t>Déclaration Politique de Rio </a:t>
            </a:r>
            <a:r>
              <a:rPr lang="fr-CH" sz="1200" dirty="0"/>
              <a:t>sur </a:t>
            </a:r>
            <a:r>
              <a:rPr lang="fr-CH" sz="1200" dirty="0" smtClean="0"/>
              <a:t>les Déterminants Sociaux de la santé </a:t>
            </a:r>
          </a:p>
        </p:txBody>
      </p:sp>
      <p:pic>
        <p:nvPicPr>
          <p:cNvPr id="18452" name="Picture 2"/>
          <p:cNvPicPr>
            <a:picLocks noChangeAspect="1" noChangeArrowheads="1"/>
          </p:cNvPicPr>
          <p:nvPr/>
        </p:nvPicPr>
        <p:blipFill>
          <a:blip r:embed="rId6"/>
          <a:srcRect/>
          <a:stretch>
            <a:fillRect/>
          </a:stretch>
        </p:blipFill>
        <p:spPr bwMode="auto">
          <a:xfrm>
            <a:off x="2259013" y="2274888"/>
            <a:ext cx="1176337" cy="103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21525" name="Picture 4" descr="Front 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0488" y="1223963"/>
            <a:ext cx="747712"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54" name="Text Box 13"/>
          <p:cNvSpPr txBox="1">
            <a:spLocks noChangeArrowheads="1"/>
          </p:cNvSpPr>
          <p:nvPr/>
        </p:nvSpPr>
        <p:spPr bwMode="auto">
          <a:xfrm>
            <a:off x="6985000" y="849313"/>
            <a:ext cx="600075" cy="276225"/>
          </a:xfrm>
          <a:prstGeom prst="rect">
            <a:avLst/>
          </a:prstGeom>
          <a:noFill/>
          <a:ln>
            <a:noFill/>
          </a:ln>
          <a:effectLst/>
          <a:extLst>
            <a:ext uri="{909E8E84-426E-40dd-AFC4-6F175D3DCCD1}">
              <a14:hiddenFill xmlns="" xmlns:a14="http://schemas.microsoft.com/office/drawing/2010/main">
                <a:solidFill>
                  <a:srgbClr val="FF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defRPr/>
            </a:pPr>
            <a:r>
              <a:rPr lang="en-US" sz="1200" b="1" smtClean="0"/>
              <a:t>2011</a:t>
            </a:r>
          </a:p>
        </p:txBody>
      </p:sp>
      <p:pic>
        <p:nvPicPr>
          <p:cNvPr id="139267" name="Picture 3"/>
          <p:cNvPicPr>
            <a:picLocks noGrp="1" noChangeAspect="1" noChangeArrowheads="1"/>
          </p:cNvPicPr>
          <p:nvPr>
            <p:ph type="title"/>
          </p:nvPr>
        </p:nvPicPr>
        <p:blipFill>
          <a:blip r:embed="rId8"/>
          <a:srcRect/>
          <a:stretch>
            <a:fillRect/>
          </a:stretch>
        </p:blipFill>
        <p:spPr>
          <a:xfrm>
            <a:off x="1325563" y="3063875"/>
            <a:ext cx="1103312" cy="879475"/>
          </a:xfrm>
          <a:extLst>
            <a:ext uri="{909E8E84-426E-40dd-AFC4-6F175D3DCCD1}">
              <a14:hiddenFill xmlns="" xmlns:a14="http://schemas.microsoft.com/office/drawing/2010/main">
                <a:solidFill>
                  <a:srgbClr val="FFFFCC"/>
                </a:solidFill>
              </a14:hiddenFill>
            </a:ext>
          </a:extLst>
        </p:spPr>
      </p:pic>
      <p:cxnSp>
        <p:nvCxnSpPr>
          <p:cNvPr id="9" name="Elbow Connector 8"/>
          <p:cNvCxnSpPr/>
          <p:nvPr/>
        </p:nvCxnSpPr>
        <p:spPr>
          <a:xfrm rot="16200000" flipH="1">
            <a:off x="2897982" y="4720431"/>
            <a:ext cx="2620962" cy="269875"/>
          </a:xfrm>
          <a:prstGeom prst="bentConnector3">
            <a:avLst>
              <a:gd name="adj1" fmla="val 100024"/>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43400" y="5565775"/>
            <a:ext cx="1752600" cy="91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L" sz="1100" b="1" dirty="0">
                <a:solidFill>
                  <a:schemeClr val="tx1"/>
                </a:solidFill>
              </a:rPr>
              <a:t>1988</a:t>
            </a:r>
            <a:r>
              <a:rPr lang="es-CL" sz="1100" dirty="0">
                <a:solidFill>
                  <a:schemeClr val="tx1"/>
                </a:solidFill>
              </a:rPr>
              <a:t>  </a:t>
            </a:r>
          </a:p>
          <a:p>
            <a:pPr>
              <a:defRPr/>
            </a:pPr>
            <a:r>
              <a:rPr lang="fr-CH" sz="1200" dirty="0" smtClean="0">
                <a:solidFill>
                  <a:schemeClr val="tx1"/>
                </a:solidFill>
              </a:rPr>
              <a:t>Recommandation</a:t>
            </a:r>
            <a:r>
              <a:rPr lang="es-CL" sz="1200" dirty="0" smtClean="0">
                <a:solidFill>
                  <a:schemeClr val="tx1"/>
                </a:solidFill>
              </a:rPr>
              <a:t> </a:t>
            </a:r>
            <a:r>
              <a:rPr lang="fr-FR" sz="1200" dirty="0">
                <a:solidFill>
                  <a:schemeClr val="tx1"/>
                </a:solidFill>
              </a:rPr>
              <a:t>d'Adélaïde</a:t>
            </a:r>
            <a:r>
              <a:rPr lang="es-CL" sz="1200" dirty="0">
                <a:solidFill>
                  <a:schemeClr val="tx1"/>
                </a:solidFill>
              </a:rPr>
              <a:t> sur </a:t>
            </a:r>
            <a:r>
              <a:rPr lang="es-CL" sz="1200" dirty="0" smtClean="0">
                <a:solidFill>
                  <a:schemeClr val="tx1"/>
                </a:solidFill>
              </a:rPr>
              <a:t>les </a:t>
            </a:r>
            <a:r>
              <a:rPr lang="fr-CH" sz="1200" dirty="0" smtClean="0">
                <a:solidFill>
                  <a:schemeClr val="tx1"/>
                </a:solidFill>
              </a:rPr>
              <a:t>politiques</a:t>
            </a:r>
            <a:r>
              <a:rPr lang="es-CL" sz="1200" dirty="0" smtClean="0">
                <a:solidFill>
                  <a:schemeClr val="tx1"/>
                </a:solidFill>
              </a:rPr>
              <a:t> publiques de </a:t>
            </a:r>
            <a:r>
              <a:rPr lang="fr-CH" sz="1200" dirty="0" smtClean="0">
                <a:solidFill>
                  <a:schemeClr val="tx1"/>
                </a:solidFill>
              </a:rPr>
              <a:t>santé</a:t>
            </a:r>
            <a:endParaRPr lang="fr-CH" sz="1200" dirty="0">
              <a:solidFill>
                <a:schemeClr val="tx1"/>
              </a:solidFill>
            </a:endParaRPr>
          </a:p>
        </p:txBody>
      </p:sp>
      <p:sp>
        <p:nvSpPr>
          <p:cNvPr id="21530" name="Rectangle 12"/>
          <p:cNvSpPr>
            <a:spLocks noChangeArrowheads="1"/>
          </p:cNvSpPr>
          <p:nvPr/>
        </p:nvSpPr>
        <p:spPr bwMode="auto">
          <a:xfrm>
            <a:off x="3619500" y="2693988"/>
            <a:ext cx="473075"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s-CL" sz="1000" b="1"/>
              <a:t>1988</a:t>
            </a:r>
            <a:endParaRPr lang="es-CL" sz="1000"/>
          </a:p>
        </p:txBody>
      </p:sp>
      <p:cxnSp>
        <p:nvCxnSpPr>
          <p:cNvPr id="41" name="Elbow Connector 40"/>
          <p:cNvCxnSpPr/>
          <p:nvPr/>
        </p:nvCxnSpPr>
        <p:spPr>
          <a:xfrm rot="16200000" flipH="1">
            <a:off x="6856413" y="2157413"/>
            <a:ext cx="1184275" cy="3333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1532" name="TextBox 23"/>
          <p:cNvSpPr txBox="1">
            <a:spLocks noChangeArrowheads="1"/>
          </p:cNvSpPr>
          <p:nvPr/>
        </p:nvSpPr>
        <p:spPr bwMode="auto">
          <a:xfrm>
            <a:off x="7086600" y="3786188"/>
            <a:ext cx="1781175" cy="1369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CH" sz="1100" b="1" dirty="0" smtClean="0"/>
              <a:t>2009</a:t>
            </a:r>
            <a:r>
              <a:rPr lang="fr-CH" sz="1100" dirty="0" smtClean="0"/>
              <a:t>  </a:t>
            </a:r>
          </a:p>
          <a:p>
            <a:pPr eaLnBrk="1" hangingPunct="1"/>
            <a:r>
              <a:rPr lang="fr-CH" sz="1200" dirty="0" smtClean="0"/>
              <a:t>AMS Résolution Réduire les inégalités sociales de santé à travers l’action sur les déterminants sociaux de la santé </a:t>
            </a:r>
            <a:endParaRPr lang="fr-CH" sz="1200" dirty="0"/>
          </a:p>
        </p:txBody>
      </p:sp>
      <p:cxnSp>
        <p:nvCxnSpPr>
          <p:cNvPr id="53" name="Elbow Connector 52"/>
          <p:cNvCxnSpPr/>
          <p:nvPr/>
        </p:nvCxnSpPr>
        <p:spPr>
          <a:xfrm rot="16200000" flipH="1">
            <a:off x="4650582" y="3510900"/>
            <a:ext cx="1712913" cy="487362"/>
          </a:xfrm>
          <a:prstGeom prst="bentConnector3">
            <a:avLst>
              <a:gd name="adj1" fmla="val 82027"/>
            </a:avLst>
          </a:prstGeom>
          <a:ln>
            <a:tailEnd type="arrow"/>
          </a:ln>
        </p:spPr>
        <p:style>
          <a:lnRef idx="1">
            <a:schemeClr val="accent1"/>
          </a:lnRef>
          <a:fillRef idx="0">
            <a:schemeClr val="accent1"/>
          </a:fillRef>
          <a:effectRef idx="0">
            <a:schemeClr val="accent1"/>
          </a:effectRef>
          <a:fontRef idx="minor">
            <a:schemeClr val="tx1"/>
          </a:fontRef>
        </p:style>
      </p:cxnSp>
      <p:sp>
        <p:nvSpPr>
          <p:cNvPr id="21534" name="TextBox 41"/>
          <p:cNvSpPr txBox="1">
            <a:spLocks noChangeArrowheads="1"/>
          </p:cNvSpPr>
          <p:nvPr/>
        </p:nvSpPr>
        <p:spPr bwMode="auto">
          <a:xfrm>
            <a:off x="5475288" y="4608374"/>
            <a:ext cx="1683544" cy="11849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CH" sz="1100" b="1" dirty="0" smtClean="0"/>
              <a:t>1999</a:t>
            </a:r>
            <a:r>
              <a:rPr lang="fr-CH" sz="1100" dirty="0" smtClean="0"/>
              <a:t>                                    Le </a:t>
            </a:r>
            <a:r>
              <a:rPr lang="fr-CH" sz="1200" dirty="0" smtClean="0"/>
              <a:t>consensus de </a:t>
            </a:r>
            <a:r>
              <a:rPr lang="fr-CH" sz="1200" dirty="0" err="1" smtClean="0"/>
              <a:t>Gothenburg</a:t>
            </a:r>
            <a:r>
              <a:rPr lang="fr-CH" sz="1200" dirty="0" smtClean="0"/>
              <a:t> Document sur l’Evaluation d’Impact sur la santé </a:t>
            </a:r>
            <a:endParaRPr lang="fr-CH" sz="1200" dirty="0"/>
          </a:p>
        </p:txBody>
      </p:sp>
      <p:pic>
        <p:nvPicPr>
          <p:cNvPr id="18463" name="Picture 4"/>
          <p:cNvPicPr>
            <a:picLocks noChangeAspect="1" noChangeArrowheads="1"/>
          </p:cNvPicPr>
          <p:nvPr/>
        </p:nvPicPr>
        <p:blipFill>
          <a:blip r:embed="rId9"/>
          <a:srcRect/>
          <a:stretch>
            <a:fillRect/>
          </a:stretch>
        </p:blipFill>
        <p:spPr bwMode="auto">
          <a:xfrm>
            <a:off x="5878513" y="258763"/>
            <a:ext cx="668337" cy="936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pic>
        <p:nvPicPr>
          <p:cNvPr id="18464" name="Picture 5"/>
          <p:cNvPicPr>
            <a:picLocks noChangeAspect="1" noChangeArrowheads="1"/>
          </p:cNvPicPr>
          <p:nvPr/>
        </p:nvPicPr>
        <p:blipFill>
          <a:blip r:embed="rId10"/>
          <a:srcRect/>
          <a:stretch>
            <a:fillRect/>
          </a:stretch>
        </p:blipFill>
        <p:spPr bwMode="auto">
          <a:xfrm>
            <a:off x="4959350" y="620713"/>
            <a:ext cx="777875" cy="10302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sp>
        <p:nvSpPr>
          <p:cNvPr id="21537" name="TextBox 42"/>
          <p:cNvSpPr txBox="1">
            <a:spLocks noChangeArrowheads="1"/>
          </p:cNvSpPr>
          <p:nvPr/>
        </p:nvSpPr>
        <p:spPr bwMode="auto">
          <a:xfrm>
            <a:off x="7443788" y="2909888"/>
            <a:ext cx="1166812" cy="1000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fr-CH" sz="1100" b="1" dirty="0" smtClean="0"/>
              <a:t>2011</a:t>
            </a:r>
            <a:r>
              <a:rPr lang="fr-CH" sz="1100" dirty="0" smtClean="0"/>
              <a:t>  </a:t>
            </a:r>
          </a:p>
          <a:p>
            <a:pPr eaLnBrk="1" hangingPunct="1"/>
            <a:r>
              <a:rPr lang="fr-CH" sz="1200" dirty="0" smtClean="0"/>
              <a:t>Déclaration Politique des NU sur les MNT</a:t>
            </a:r>
            <a:endParaRPr lang="fr-CH" sz="1200" dirty="0"/>
          </a:p>
        </p:txBody>
      </p:sp>
      <p:cxnSp>
        <p:nvCxnSpPr>
          <p:cNvPr id="36" name="Elbow Connector 35"/>
          <p:cNvCxnSpPr/>
          <p:nvPr/>
        </p:nvCxnSpPr>
        <p:spPr>
          <a:xfrm rot="5400000">
            <a:off x="8255794" y="1112044"/>
            <a:ext cx="274638" cy="152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8467" name="Text Box 32"/>
          <p:cNvSpPr txBox="1">
            <a:spLocks noChangeArrowheads="1"/>
          </p:cNvSpPr>
          <p:nvPr/>
        </p:nvSpPr>
        <p:spPr bwMode="auto">
          <a:xfrm>
            <a:off x="7743826" y="1331913"/>
            <a:ext cx="1727741" cy="6309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ts val="1438"/>
              </a:lnSpc>
              <a:spcBef>
                <a:spcPct val="50000"/>
              </a:spcBef>
              <a:defRPr/>
            </a:pPr>
            <a:r>
              <a:rPr lang="fr-CH" sz="1200" b="1" dirty="0" smtClean="0"/>
              <a:t>2013</a:t>
            </a:r>
            <a:r>
              <a:rPr lang="fr-CH" sz="1200" dirty="0" smtClean="0"/>
              <a:t> Conférence mondiale sur la promotion de la santé  </a:t>
            </a:r>
            <a:r>
              <a:rPr lang="fr-CH" sz="1200" b="1" dirty="0" smtClean="0"/>
              <a:t>              </a:t>
            </a:r>
            <a:r>
              <a:rPr lang="fr-CH" sz="1200" dirty="0" smtClean="0"/>
              <a:t>     </a:t>
            </a:r>
          </a:p>
        </p:txBody>
      </p:sp>
      <p:sp>
        <p:nvSpPr>
          <p:cNvPr id="21540" name="Title 1"/>
          <p:cNvSpPr txBox="1">
            <a:spLocks/>
          </p:cNvSpPr>
          <p:nvPr/>
        </p:nvSpPr>
        <p:spPr bwMode="auto">
          <a:xfrm>
            <a:off x="152400" y="269875"/>
            <a:ext cx="4570414" cy="1025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90000"/>
              </a:lnSpc>
            </a:pPr>
            <a:r>
              <a:rPr lang="fr-FR" sz="2200" dirty="0" smtClean="0">
                <a:solidFill>
                  <a:schemeClr val="bg1"/>
                </a:solidFill>
              </a:rPr>
              <a:t>Histoire : les opportunités </a:t>
            </a:r>
            <a:r>
              <a:rPr lang="fr-FR" sz="2200" dirty="0">
                <a:solidFill>
                  <a:schemeClr val="bg1"/>
                </a:solidFill>
              </a:rPr>
              <a:t>en action sur les déterminants sociaux de la santé par le biais de la santé dans toutes les politiques</a:t>
            </a:r>
            <a:endParaRPr lang="fr-CH" sz="2200" dirty="0">
              <a:solidFill>
                <a:schemeClr val="bg1"/>
              </a:solidFill>
              <a:latin typeface="+mn-lt"/>
            </a:endParaRPr>
          </a:p>
        </p:txBody>
      </p:sp>
      <p:cxnSp>
        <p:nvCxnSpPr>
          <p:cNvPr id="40" name="Elbow Connector 39"/>
          <p:cNvCxnSpPr/>
          <p:nvPr/>
        </p:nvCxnSpPr>
        <p:spPr>
          <a:xfrm rot="5400000">
            <a:off x="8816181" y="767557"/>
            <a:ext cx="274637"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8472" name="Text Box 32"/>
          <p:cNvSpPr txBox="1">
            <a:spLocks noChangeArrowheads="1"/>
          </p:cNvSpPr>
          <p:nvPr/>
        </p:nvSpPr>
        <p:spPr bwMode="auto">
          <a:xfrm>
            <a:off x="8393113" y="969963"/>
            <a:ext cx="950912" cy="45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ts val="1438"/>
              </a:lnSpc>
              <a:spcBef>
                <a:spcPct val="50000"/>
              </a:spcBef>
              <a:defRPr/>
            </a:pPr>
            <a:r>
              <a:rPr lang="en-GB" sz="1200" b="1" dirty="0" smtClean="0"/>
              <a:t>2014</a:t>
            </a:r>
            <a:r>
              <a:rPr lang="en-GB" sz="1200" dirty="0" smtClean="0"/>
              <a:t> AMS </a:t>
            </a:r>
            <a:r>
              <a:rPr lang="fr-CH" sz="1200" dirty="0" smtClean="0"/>
              <a:t>Résolution</a:t>
            </a:r>
          </a:p>
        </p:txBody>
      </p:sp>
    </p:spTree>
    <p:extLst>
      <p:ext uri="{BB962C8B-B14F-4D97-AF65-F5344CB8AC3E}">
        <p14:creationId xmlns:p14="http://schemas.microsoft.com/office/powerpoint/2010/main" val="217979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5</a:t>
            </a:fld>
            <a:endParaRPr lang="en-US" dirty="0">
              <a:solidFill>
                <a:prstClr val="white"/>
              </a:solidFill>
            </a:endParaRPr>
          </a:p>
        </p:txBody>
      </p:sp>
      <p:sp>
        <p:nvSpPr>
          <p:cNvPr id="8" name="Title 1"/>
          <p:cNvSpPr txBox="1">
            <a:spLocks/>
          </p:cNvSpPr>
          <p:nvPr/>
        </p:nvSpPr>
        <p:spPr bwMode="auto">
          <a:xfrm>
            <a:off x="0" y="0"/>
            <a:ext cx="9144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sz="2800" dirty="0" smtClean="0">
                <a:solidFill>
                  <a:srgbClr val="F79646">
                    <a:lumMod val="75000"/>
                  </a:srgbClr>
                </a:solidFill>
                <a:latin typeface="Tw Cen MT" panose="020B0602020104020603" pitchFamily="34" charset="0"/>
              </a:rPr>
              <a:t>Qu’est-ce que « la Santé dans Toutes les Politiques (</a:t>
            </a:r>
            <a:r>
              <a:rPr lang="fr-FR" sz="2800" dirty="0" err="1" smtClean="0">
                <a:solidFill>
                  <a:srgbClr val="F79646">
                    <a:lumMod val="75000"/>
                  </a:srgbClr>
                </a:solidFill>
                <a:latin typeface="Tw Cen MT" panose="020B0602020104020603" pitchFamily="34" charset="0"/>
              </a:rPr>
              <a:t>SdTP</a:t>
            </a:r>
            <a:r>
              <a:rPr lang="fr-FR" sz="2800" dirty="0" smtClean="0">
                <a:solidFill>
                  <a:srgbClr val="F79646">
                    <a:lumMod val="75000"/>
                  </a:srgbClr>
                </a:solidFill>
                <a:latin typeface="Tw Cen MT" panose="020B0602020104020603" pitchFamily="34" charset="0"/>
              </a:rPr>
              <a:t>) » ?</a:t>
            </a:r>
            <a:endParaRPr lang="fr-FR" sz="2800" dirty="0">
              <a:solidFill>
                <a:srgbClr val="3599CC"/>
              </a:solidFill>
              <a:latin typeface="Tw Cen MT" panose="020B0602020104020603" pitchFamily="34" charset="0"/>
            </a:endParaRPr>
          </a:p>
        </p:txBody>
      </p:sp>
      <p:pic>
        <p:nvPicPr>
          <p:cNvPr id="7" name="Picture 2" descr="C:\Users\munodawafad\Desktop\WP_20150526_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8558"/>
          <a:stretch/>
        </p:blipFill>
        <p:spPr bwMode="auto">
          <a:xfrm>
            <a:off x="53600" y="1600200"/>
            <a:ext cx="4335519" cy="30900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 name="Group 10"/>
          <p:cNvGrpSpPr/>
          <p:nvPr/>
        </p:nvGrpSpPr>
        <p:grpSpPr>
          <a:xfrm>
            <a:off x="5301837" y="1371600"/>
            <a:ext cx="3469729" cy="3984933"/>
            <a:chOff x="457208" y="759159"/>
            <a:chExt cx="3361366" cy="3984933"/>
          </a:xfrm>
        </p:grpSpPr>
        <p:sp>
          <p:nvSpPr>
            <p:cNvPr id="12" name="Rounded Rectangle 11"/>
            <p:cNvSpPr/>
            <p:nvPr/>
          </p:nvSpPr>
          <p:spPr>
            <a:xfrm>
              <a:off x="457208" y="759159"/>
              <a:ext cx="3361366" cy="3984933"/>
            </a:xfrm>
            <a:prstGeom prst="roundRect">
              <a:avLst>
                <a:gd name="adj" fmla="val 10000"/>
              </a:avLst>
            </a:pr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a:off x="555659" y="857610"/>
              <a:ext cx="3164464" cy="37880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464" tIns="156464" rIns="156464" bIns="156464" numCol="1" spcCol="1270" anchor="t" anchorCtr="0">
              <a:noAutofit/>
            </a:bodyPr>
            <a:lstStyle/>
            <a:p>
              <a:pPr lvl="0"/>
              <a:r>
                <a:rPr lang="fr-FR" dirty="0" smtClean="0"/>
                <a:t>Une </a:t>
              </a:r>
              <a:r>
                <a:rPr lang="fr-FR" dirty="0"/>
                <a:t>approche </a:t>
              </a:r>
              <a:r>
                <a:rPr lang="fr-FR" altLang="en-US" dirty="0"/>
                <a:t>collaborative qui intègre et articule les considérations de la santé dans l'élaboration des politiques dans tous les secteurs, et à tous les niveaux, </a:t>
              </a:r>
              <a:r>
                <a:rPr lang="fr-FR" dirty="0"/>
                <a:t>prend systématiquement en compte les conséquences sur la santé des décisions, cherche des synergies, et évite les effets nocifs sur la santé, afin d'améliorer la santé de la population et l'équité en santé.</a:t>
              </a:r>
              <a:endParaRPr lang="fr-CH" sz="1600" dirty="0"/>
            </a:p>
          </p:txBody>
        </p:sp>
      </p:grpSp>
      <p:grpSp>
        <p:nvGrpSpPr>
          <p:cNvPr id="14" name="Group 13"/>
          <p:cNvGrpSpPr/>
          <p:nvPr/>
        </p:nvGrpSpPr>
        <p:grpSpPr>
          <a:xfrm flipV="1">
            <a:off x="4462582" y="2648158"/>
            <a:ext cx="824079" cy="715908"/>
            <a:chOff x="3815398" y="216592"/>
            <a:chExt cx="824079" cy="715908"/>
          </a:xfrm>
        </p:grpSpPr>
        <p:sp>
          <p:nvSpPr>
            <p:cNvPr id="15" name="Right Arrow 14"/>
            <p:cNvSpPr/>
            <p:nvPr/>
          </p:nvSpPr>
          <p:spPr>
            <a:xfrm rot="21450464">
              <a:off x="3815398" y="216592"/>
              <a:ext cx="824079" cy="715908"/>
            </a:xfrm>
            <a:prstGeom prst="rightArrow">
              <a:avLst>
                <a:gd name="adj1" fmla="val 60000"/>
                <a:gd name="adj2" fmla="val 50000"/>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6" name="Right Arrow 4"/>
            <p:cNvSpPr/>
            <p:nvPr/>
          </p:nvSpPr>
          <p:spPr>
            <a:xfrm rot="21450464">
              <a:off x="3815500" y="364444"/>
              <a:ext cx="609307" cy="429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33450">
                <a:lnSpc>
                  <a:spcPct val="90000"/>
                </a:lnSpc>
                <a:spcAft>
                  <a:spcPct val="35000"/>
                </a:spcAft>
              </a:pPr>
              <a:endParaRPr lang="en-US" sz="2100" dirty="0">
                <a:solidFill>
                  <a:prstClr val="white"/>
                </a:solidFill>
              </a:endParaRPr>
            </a:p>
          </p:txBody>
        </p:sp>
      </p:grpSp>
    </p:spTree>
    <p:extLst>
      <p:ext uri="{BB962C8B-B14F-4D97-AF65-F5344CB8AC3E}">
        <p14:creationId xmlns:p14="http://schemas.microsoft.com/office/powerpoint/2010/main" val="120501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6</a:t>
            </a:fld>
            <a:endParaRPr lang="en-US" dirty="0">
              <a:solidFill>
                <a:prstClr val="white"/>
              </a:solidFill>
            </a:endParaRPr>
          </a:p>
        </p:txBody>
      </p:sp>
      <p:sp>
        <p:nvSpPr>
          <p:cNvPr id="8" name="Title 1"/>
          <p:cNvSpPr txBox="1">
            <a:spLocks/>
          </p:cNvSpPr>
          <p:nvPr/>
        </p:nvSpPr>
        <p:spPr bwMode="auto">
          <a:xfrm>
            <a:off x="0" y="0"/>
            <a:ext cx="9144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sz="2800" b="1" dirty="0">
                <a:solidFill>
                  <a:srgbClr val="F79646">
                    <a:lumMod val="75000"/>
                  </a:srgbClr>
                </a:solidFill>
                <a:latin typeface="Tw Cen MT" panose="020B0602020104020603" pitchFamily="34" charset="0"/>
              </a:rPr>
              <a:t>Pourquoi </a:t>
            </a:r>
            <a:r>
              <a:rPr lang="fr-FR" sz="2800" b="1" dirty="0" smtClean="0">
                <a:solidFill>
                  <a:srgbClr val="F79646">
                    <a:lumMod val="75000"/>
                  </a:srgbClr>
                </a:solidFill>
                <a:latin typeface="Tw Cen MT" panose="020B0602020104020603" pitchFamily="34" charset="0"/>
              </a:rPr>
              <a:t>mettre l’accent sur </a:t>
            </a:r>
            <a:r>
              <a:rPr lang="fr-FR" sz="2800" b="1" dirty="0">
                <a:solidFill>
                  <a:srgbClr val="F79646">
                    <a:lumMod val="75000"/>
                  </a:srgbClr>
                </a:solidFill>
                <a:latin typeface="Tw Cen MT" panose="020B0602020104020603" pitchFamily="34" charset="0"/>
              </a:rPr>
              <a:t>l'approche </a:t>
            </a:r>
            <a:r>
              <a:rPr lang="fr-FR" sz="2800" b="1" dirty="0" err="1" smtClean="0">
                <a:solidFill>
                  <a:srgbClr val="F79646">
                    <a:lumMod val="75000"/>
                  </a:srgbClr>
                </a:solidFill>
                <a:latin typeface="Tw Cen MT" panose="020B0602020104020603" pitchFamily="34" charset="0"/>
              </a:rPr>
              <a:t>SdTP</a:t>
            </a:r>
            <a:r>
              <a:rPr lang="fr-FR" sz="2800" b="1" dirty="0" smtClean="0">
                <a:solidFill>
                  <a:srgbClr val="F79646">
                    <a:lumMod val="75000"/>
                  </a:srgbClr>
                </a:solidFill>
                <a:latin typeface="Tw Cen MT" panose="020B0602020104020603" pitchFamily="34" charset="0"/>
              </a:rPr>
              <a:t> </a:t>
            </a:r>
            <a:r>
              <a:rPr lang="fr-FR" sz="2800" b="1" dirty="0">
                <a:solidFill>
                  <a:srgbClr val="F79646">
                    <a:lumMod val="75000"/>
                  </a:srgbClr>
                </a:solidFill>
                <a:latin typeface="Tw Cen MT" panose="020B0602020104020603" pitchFamily="34" charset="0"/>
              </a:rPr>
              <a:t>et la </a:t>
            </a:r>
            <a:r>
              <a:rPr lang="fr-FR" sz="2800" b="1" dirty="0" smtClean="0">
                <a:solidFill>
                  <a:srgbClr val="F79646">
                    <a:lumMod val="75000"/>
                  </a:srgbClr>
                </a:solidFill>
                <a:latin typeface="Tw Cen MT" panose="020B0602020104020603" pitchFamily="34" charset="0"/>
              </a:rPr>
              <a:t>mentalité?</a:t>
            </a:r>
            <a:endParaRPr lang="en-ZA" sz="2800" b="1" dirty="0">
              <a:solidFill>
                <a:srgbClr val="3599CC"/>
              </a:solidFill>
              <a:latin typeface="Tw Cen MT" panose="020B0602020104020603" pitchFamily="34" charset="0"/>
            </a:endParaRPr>
          </a:p>
        </p:txBody>
      </p:sp>
      <p:graphicFrame>
        <p:nvGraphicFramePr>
          <p:cNvPr id="2" name="Diagram 1"/>
          <p:cNvGraphicFramePr/>
          <p:nvPr>
            <p:extLst>
              <p:ext uri="{D42A27DB-BD31-4B8C-83A1-F6EECF244321}">
                <p14:modId xmlns:p14="http://schemas.microsoft.com/office/powerpoint/2010/main" val="1226100232"/>
              </p:ext>
            </p:extLst>
          </p:nvPr>
        </p:nvGraphicFramePr>
        <p:xfrm>
          <a:off x="1524000" y="1397000"/>
          <a:ext cx="66294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85800" y="6248400"/>
            <a:ext cx="6705600" cy="369332"/>
          </a:xfrm>
          <a:prstGeom prst="rect">
            <a:avLst/>
          </a:prstGeom>
        </p:spPr>
        <p:txBody>
          <a:bodyPr wrap="square">
            <a:spAutoFit/>
          </a:bodyPr>
          <a:lstStyle/>
          <a:p>
            <a:r>
              <a:rPr lang="fr-CH" dirty="0">
                <a:solidFill>
                  <a:schemeClr val="bg1"/>
                </a:solidFill>
              </a:rPr>
              <a:t>Atelier de formation des formateurs sur la </a:t>
            </a:r>
            <a:r>
              <a:rPr lang="fr-CH" dirty="0" err="1">
                <a:solidFill>
                  <a:schemeClr val="bg1"/>
                </a:solidFill>
              </a:rPr>
              <a:t>SdTP</a:t>
            </a:r>
            <a:r>
              <a:rPr lang="fr-CH" dirty="0">
                <a:solidFill>
                  <a:schemeClr val="bg1"/>
                </a:solidFill>
              </a:rPr>
              <a:t>, Dakar, octobre 2016</a:t>
            </a:r>
          </a:p>
        </p:txBody>
      </p:sp>
    </p:spTree>
    <p:extLst>
      <p:ext uri="{BB962C8B-B14F-4D97-AF65-F5344CB8AC3E}">
        <p14:creationId xmlns:p14="http://schemas.microsoft.com/office/powerpoint/2010/main" val="121999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FC17AF0C-98CD-4885-A080-A44F1FFCD82D}"/>
                                            </p:graphicEl>
                                          </p:spTgt>
                                        </p:tgtEl>
                                        <p:attrNameLst>
                                          <p:attrName>style.visibility</p:attrName>
                                        </p:attrNameLst>
                                      </p:cBhvr>
                                      <p:to>
                                        <p:strVal val="visible"/>
                                      </p:to>
                                    </p:set>
                                    <p:animEffect transition="in" filter="fade">
                                      <p:cBhvr>
                                        <p:cTn id="7" dur="500"/>
                                        <p:tgtEl>
                                          <p:spTgt spid="2">
                                            <p:graphicEl>
                                              <a:dgm id="{FC17AF0C-98CD-4885-A080-A44F1FFCD82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77DCE3FF-A41E-47F3-A942-EE9A447A5C57}"/>
                                            </p:graphicEl>
                                          </p:spTgt>
                                        </p:tgtEl>
                                        <p:attrNameLst>
                                          <p:attrName>style.visibility</p:attrName>
                                        </p:attrNameLst>
                                      </p:cBhvr>
                                      <p:to>
                                        <p:strVal val="visible"/>
                                      </p:to>
                                    </p:set>
                                    <p:animEffect transition="in" filter="fade">
                                      <p:cBhvr>
                                        <p:cTn id="12" dur="500"/>
                                        <p:tgtEl>
                                          <p:spTgt spid="2">
                                            <p:graphicEl>
                                              <a:dgm id="{77DCE3FF-A41E-47F3-A942-EE9A447A5C57}"/>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graphicEl>
                                              <a:dgm id="{DED78B44-2B7B-48F4-A6BE-5DF00E82F42A}"/>
                                            </p:graphicEl>
                                          </p:spTgt>
                                        </p:tgtEl>
                                        <p:attrNameLst>
                                          <p:attrName>style.visibility</p:attrName>
                                        </p:attrNameLst>
                                      </p:cBhvr>
                                      <p:to>
                                        <p:strVal val="visible"/>
                                      </p:to>
                                    </p:set>
                                    <p:animEffect transition="in" filter="fade">
                                      <p:cBhvr>
                                        <p:cTn id="16" dur="500"/>
                                        <p:tgtEl>
                                          <p:spTgt spid="2">
                                            <p:graphicEl>
                                              <a:dgm id="{DED78B44-2B7B-48F4-A6BE-5DF00E82F42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7</a:t>
            </a:fld>
            <a:endParaRPr lang="en-US" dirty="0">
              <a:solidFill>
                <a:prstClr val="white"/>
              </a:solidFill>
            </a:endParaRPr>
          </a:p>
        </p:txBody>
      </p:sp>
      <p:sp>
        <p:nvSpPr>
          <p:cNvPr id="8" name="Title 1"/>
          <p:cNvSpPr txBox="1">
            <a:spLocks/>
          </p:cNvSpPr>
          <p:nvPr/>
        </p:nvSpPr>
        <p:spPr bwMode="auto">
          <a:xfrm>
            <a:off x="4724400" y="1371600"/>
            <a:ext cx="3978166"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n-ZA" sz="3000" dirty="0" smtClean="0">
                <a:solidFill>
                  <a:srgbClr val="3599CC"/>
                </a:solidFill>
                <a:latin typeface="Tw Cen MT" panose="020B0602020104020603" pitchFamily="34" charset="0"/>
              </a:rPr>
              <a:t>Q : </a:t>
            </a:r>
            <a:r>
              <a:rPr lang="fr-FR" sz="3000" dirty="0" smtClean="0">
                <a:solidFill>
                  <a:srgbClr val="3599CC"/>
                </a:solidFill>
                <a:latin typeface="Tw Cen MT" panose="020B0602020104020603" pitchFamily="34" charset="0"/>
              </a:rPr>
              <a:t>Comment la pratique intersectorielle peut-elle faire partie du rôle de la santé et comment les politiques d'équité peuvent-elles être encouragées ?</a:t>
            </a:r>
            <a:endParaRPr lang="en-ZA" sz="3000" dirty="0">
              <a:solidFill>
                <a:srgbClr val="3599CC"/>
              </a:solidFill>
              <a:latin typeface="Tw Cen MT" panose="020B0602020104020603" pitchFamily="34" charset="0"/>
            </a:endParaRPr>
          </a:p>
        </p:txBody>
      </p:sp>
      <p:sp>
        <p:nvSpPr>
          <p:cNvPr id="35" name="Title 1"/>
          <p:cNvSpPr txBox="1">
            <a:spLocks/>
          </p:cNvSpPr>
          <p:nvPr/>
        </p:nvSpPr>
        <p:spPr bwMode="auto">
          <a:xfrm>
            <a:off x="0" y="0"/>
            <a:ext cx="9144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fr-FR" sz="3500" dirty="0" smtClean="0">
                <a:solidFill>
                  <a:srgbClr val="F79646">
                    <a:lumMod val="75000"/>
                  </a:srgbClr>
                </a:solidFill>
                <a:latin typeface="Tw Cen MT" panose="020B0602020104020603" pitchFamily="34" charset="0"/>
              </a:rPr>
              <a:t>La </a:t>
            </a:r>
            <a:r>
              <a:rPr lang="fr-FR" sz="3500" dirty="0">
                <a:solidFill>
                  <a:srgbClr val="F79646">
                    <a:lumMod val="75000"/>
                  </a:srgbClr>
                </a:solidFill>
                <a:latin typeface="Tw Cen MT" panose="020B0602020104020603" pitchFamily="34" charset="0"/>
              </a:rPr>
              <a:t>mise en œuvre </a:t>
            </a:r>
            <a:r>
              <a:rPr lang="fr-FR" sz="3500" dirty="0" smtClean="0">
                <a:solidFill>
                  <a:srgbClr val="F79646">
                    <a:lumMod val="75000"/>
                  </a:srgbClr>
                </a:solidFill>
                <a:latin typeface="Tw Cen MT" panose="020B0602020104020603" pitchFamily="34" charset="0"/>
              </a:rPr>
              <a:t>de l’approche de la santé </a:t>
            </a:r>
            <a:r>
              <a:rPr lang="fr-FR" sz="3500" dirty="0">
                <a:solidFill>
                  <a:srgbClr val="F79646">
                    <a:lumMod val="75000"/>
                  </a:srgbClr>
                </a:solidFill>
                <a:latin typeface="Tw Cen MT" panose="020B0602020104020603" pitchFamily="34" charset="0"/>
              </a:rPr>
              <a:t>dans toutes les </a:t>
            </a:r>
            <a:r>
              <a:rPr lang="fr-FR" sz="3500" dirty="0" smtClean="0">
                <a:solidFill>
                  <a:srgbClr val="F79646">
                    <a:lumMod val="75000"/>
                  </a:srgbClr>
                </a:solidFill>
                <a:latin typeface="Tw Cen MT" panose="020B0602020104020603" pitchFamily="34" charset="0"/>
              </a:rPr>
              <a:t>politiques</a:t>
            </a:r>
            <a:endParaRPr lang="en-ZA" sz="3500" dirty="0">
              <a:solidFill>
                <a:srgbClr val="F79646">
                  <a:lumMod val="75000"/>
                </a:srgbClr>
              </a:solidFill>
              <a:latin typeface="Tw Cen MT" panose="020B0602020104020603" pitchFamily="34" charset="0"/>
            </a:endParaRPr>
          </a:p>
        </p:txBody>
      </p:sp>
      <p:sp>
        <p:nvSpPr>
          <p:cNvPr id="2" name="Rectangle 1"/>
          <p:cNvSpPr/>
          <p:nvPr/>
        </p:nvSpPr>
        <p:spPr>
          <a:xfrm>
            <a:off x="508160" y="6284396"/>
            <a:ext cx="6752611" cy="369332"/>
          </a:xfrm>
          <a:prstGeom prst="rect">
            <a:avLst/>
          </a:prstGeom>
        </p:spPr>
        <p:txBody>
          <a:bodyPr wrap="square">
            <a:spAutoFit/>
          </a:bodyPr>
          <a:lstStyle/>
          <a:p>
            <a:r>
              <a:rPr lang="fr-CH" dirty="0">
                <a:solidFill>
                  <a:schemeClr val="bg1"/>
                </a:solidFill>
              </a:rPr>
              <a:t>Atelier de formation des formateurs sur la </a:t>
            </a:r>
            <a:r>
              <a:rPr lang="fr-CH" dirty="0" err="1">
                <a:solidFill>
                  <a:schemeClr val="bg1"/>
                </a:solidFill>
              </a:rPr>
              <a:t>SdTP</a:t>
            </a:r>
            <a:r>
              <a:rPr lang="fr-CH" dirty="0">
                <a:solidFill>
                  <a:schemeClr val="bg1"/>
                </a:solidFill>
              </a:rPr>
              <a:t>, Dakar, octobre 2016</a:t>
            </a:r>
          </a:p>
        </p:txBody>
      </p:sp>
      <p:pic>
        <p:nvPicPr>
          <p:cNvPr id="9" name="Image 8"/>
          <p:cNvPicPr>
            <a:picLocks noChangeAspect="1"/>
          </p:cNvPicPr>
          <p:nvPr/>
        </p:nvPicPr>
        <p:blipFill>
          <a:blip r:embed="rId2"/>
          <a:stretch>
            <a:fillRect/>
          </a:stretch>
        </p:blipFill>
        <p:spPr>
          <a:xfrm>
            <a:off x="227555" y="1066800"/>
            <a:ext cx="3706003" cy="4896000"/>
          </a:xfrm>
          <a:prstGeom prst="rect">
            <a:avLst/>
          </a:prstGeom>
        </p:spPr>
      </p:pic>
    </p:spTree>
    <p:extLst>
      <p:ext uri="{BB962C8B-B14F-4D97-AF65-F5344CB8AC3E}">
        <p14:creationId xmlns:p14="http://schemas.microsoft.com/office/powerpoint/2010/main" val="2147067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8</a:t>
            </a:fld>
            <a:endParaRPr lang="en-US" dirty="0">
              <a:solidFill>
                <a:prstClr val="white"/>
              </a:solidFill>
            </a:endParaRPr>
          </a:p>
        </p:txBody>
      </p:sp>
      <p:sp>
        <p:nvSpPr>
          <p:cNvPr id="3" name="Espace réservé du pied de page 2"/>
          <p:cNvSpPr>
            <a:spLocks noGrp="1"/>
          </p:cNvSpPr>
          <p:nvPr>
            <p:ph type="ftr" sz="quarter" idx="11"/>
          </p:nvPr>
        </p:nvSpPr>
        <p:spPr/>
        <p:txBody>
          <a:bodyPr/>
          <a:lstStyle/>
          <a:p>
            <a:pPr algn="ctr" fontAlgn="auto">
              <a:spcBef>
                <a:spcPts val="0"/>
              </a:spcBef>
              <a:spcAft>
                <a:spcPts val="0"/>
              </a:spcAft>
              <a:defRPr/>
            </a:pPr>
            <a:r>
              <a:rPr lang="fr-CH" sz="1400" smtClean="0">
                <a:solidFill>
                  <a:prstClr val="white"/>
                </a:solidFill>
              </a:rPr>
              <a:t>Atelier de formation des formateurs sur la SdTP, Dakar, octobre 2016</a:t>
            </a:r>
            <a:endParaRPr lang="fr-CH" sz="1400" dirty="0" smtClean="0">
              <a:solidFill>
                <a:prstClr val="white"/>
              </a:solidFill>
            </a:endParaRPr>
          </a:p>
        </p:txBody>
      </p:sp>
      <p:sp>
        <p:nvSpPr>
          <p:cNvPr id="5" name="Triangle isocèle 4"/>
          <p:cNvSpPr/>
          <p:nvPr/>
        </p:nvSpPr>
        <p:spPr>
          <a:xfrm rot="16200000">
            <a:off x="560614" y="965772"/>
            <a:ext cx="2514600" cy="2438400"/>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dirty="0"/>
          </a:p>
        </p:txBody>
      </p:sp>
      <p:sp>
        <p:nvSpPr>
          <p:cNvPr id="6" name="Triangle isocèle 5"/>
          <p:cNvSpPr/>
          <p:nvPr/>
        </p:nvSpPr>
        <p:spPr>
          <a:xfrm rot="5400000">
            <a:off x="5905500" y="965772"/>
            <a:ext cx="2514600" cy="2438400"/>
          </a:xfrm>
          <a:prstGeom prst="triangl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H"/>
          </a:p>
        </p:txBody>
      </p:sp>
      <p:sp>
        <p:nvSpPr>
          <p:cNvPr id="4" name="Organigramme : Décision 3"/>
          <p:cNvSpPr/>
          <p:nvPr/>
        </p:nvSpPr>
        <p:spPr>
          <a:xfrm>
            <a:off x="2590800" y="927673"/>
            <a:ext cx="3581400" cy="2514600"/>
          </a:xfrm>
          <a:prstGeom prst="flowChartDecisio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CH" sz="2400" dirty="0" smtClean="0"/>
              <a:t>DEFIS COMPLEXES DE SANTE</a:t>
            </a:r>
            <a:endParaRPr lang="fr-CH" sz="2400" dirty="0"/>
          </a:p>
        </p:txBody>
      </p:sp>
      <p:sp>
        <p:nvSpPr>
          <p:cNvPr id="7" name="ZoneTexte 6"/>
          <p:cNvSpPr txBox="1"/>
          <p:nvPr/>
        </p:nvSpPr>
        <p:spPr>
          <a:xfrm>
            <a:off x="1295400" y="1707917"/>
            <a:ext cx="1600200" cy="954107"/>
          </a:xfrm>
          <a:prstGeom prst="rect">
            <a:avLst/>
          </a:prstGeom>
          <a:noFill/>
        </p:spPr>
        <p:txBody>
          <a:bodyPr wrap="square" rtlCol="0">
            <a:spAutoFit/>
          </a:bodyPr>
          <a:lstStyle/>
          <a:p>
            <a:r>
              <a:rPr lang="fr-CH" sz="1400" b="1" dirty="0" smtClean="0"/>
              <a:t>POLITIQUES EXTERNES A HAUT IMPACT SUR LA SANTE</a:t>
            </a:r>
            <a:endParaRPr lang="fr-CH" sz="1400" b="1" dirty="0"/>
          </a:p>
        </p:txBody>
      </p:sp>
      <p:sp>
        <p:nvSpPr>
          <p:cNvPr id="8" name="ZoneTexte 7"/>
          <p:cNvSpPr txBox="1"/>
          <p:nvPr/>
        </p:nvSpPr>
        <p:spPr>
          <a:xfrm>
            <a:off x="6204857" y="1600196"/>
            <a:ext cx="1600200" cy="1169551"/>
          </a:xfrm>
          <a:prstGeom prst="rect">
            <a:avLst/>
          </a:prstGeom>
          <a:noFill/>
        </p:spPr>
        <p:txBody>
          <a:bodyPr wrap="square" rtlCol="0">
            <a:spAutoFit/>
          </a:bodyPr>
          <a:lstStyle/>
          <a:p>
            <a:r>
              <a:rPr lang="fr-CH" sz="1400" b="1" dirty="0" smtClean="0"/>
              <a:t>PRIORITE DU GOUVERNEMENT AFFECTANT DE NOMBREUX SECTEURS</a:t>
            </a:r>
            <a:endParaRPr lang="fr-CH" sz="1400" b="1" dirty="0"/>
          </a:p>
        </p:txBody>
      </p:sp>
      <p:sp>
        <p:nvSpPr>
          <p:cNvPr id="9" name="ZoneTexte 8"/>
          <p:cNvSpPr txBox="1"/>
          <p:nvPr/>
        </p:nvSpPr>
        <p:spPr>
          <a:xfrm>
            <a:off x="0" y="4228481"/>
            <a:ext cx="9144000" cy="1846659"/>
          </a:xfrm>
          <a:prstGeom prst="rect">
            <a:avLst/>
          </a:prstGeom>
          <a:noFill/>
        </p:spPr>
        <p:txBody>
          <a:bodyPr wrap="square" rtlCol="0">
            <a:spAutoFit/>
          </a:bodyPr>
          <a:lstStyle/>
          <a:p>
            <a:r>
              <a:rPr lang="fr-FR" sz="1600" dirty="0"/>
              <a:t>Dans ces trois situations politiques, il est encore nécessaire de </a:t>
            </a:r>
            <a:r>
              <a:rPr lang="fr-FR" sz="1600" dirty="0" smtClean="0"/>
              <a:t>donner la priorité aux </a:t>
            </a:r>
            <a:r>
              <a:rPr lang="fr-FR" sz="1600" dirty="0"/>
              <a:t>questions </a:t>
            </a:r>
            <a:r>
              <a:rPr lang="fr-FR" sz="1600" dirty="0" smtClean="0"/>
              <a:t>à </a:t>
            </a:r>
            <a:r>
              <a:rPr lang="fr-FR" sz="1600" dirty="0"/>
              <a:t>aborder. Il n'y a pas de règles permanentes et certaines mais plusieurs considérations sont utiles. Les problèmes potentiels </a:t>
            </a:r>
            <a:r>
              <a:rPr lang="fr-FR" sz="1600" dirty="0" smtClean="0"/>
              <a:t>pour l'action </a:t>
            </a:r>
            <a:r>
              <a:rPr lang="fr-FR" sz="1600" dirty="0"/>
              <a:t>devraient être choisis en appliquant des critères tels </a:t>
            </a:r>
            <a:r>
              <a:rPr lang="fr-FR" sz="1600" dirty="0" smtClean="0"/>
              <a:t>que :</a:t>
            </a:r>
          </a:p>
          <a:p>
            <a:pPr marL="285750" indent="-285750">
              <a:buFont typeface="Arial" panose="020B0604020202020204" pitchFamily="34" charset="0"/>
              <a:buChar char="•"/>
            </a:pPr>
            <a:r>
              <a:rPr lang="fr-FR" sz="1600" dirty="0" smtClean="0"/>
              <a:t>Le problème </a:t>
            </a:r>
            <a:r>
              <a:rPr lang="fr-FR" sz="1600" dirty="0"/>
              <a:t>ou </a:t>
            </a:r>
            <a:r>
              <a:rPr lang="fr-FR" sz="1600" dirty="0" smtClean="0"/>
              <a:t>la question </a:t>
            </a:r>
            <a:r>
              <a:rPr lang="fr-FR" sz="1600" dirty="0"/>
              <a:t>est </a:t>
            </a:r>
            <a:r>
              <a:rPr lang="fr-FR" sz="1600" dirty="0" smtClean="0"/>
              <a:t>d‘une importance </a:t>
            </a:r>
            <a:r>
              <a:rPr lang="fr-FR" sz="1600" dirty="0"/>
              <a:t>majeure pour la santé </a:t>
            </a:r>
            <a:r>
              <a:rPr lang="fr-FR" sz="1600" dirty="0" smtClean="0"/>
              <a:t>publique ;</a:t>
            </a:r>
          </a:p>
          <a:p>
            <a:pPr marL="285750" indent="-285750">
              <a:buFont typeface="Arial" panose="020B0604020202020204" pitchFamily="34" charset="0"/>
              <a:buChar char="•"/>
            </a:pPr>
            <a:r>
              <a:rPr lang="fr-FR" sz="1600" dirty="0" smtClean="0"/>
              <a:t>Le problème </a:t>
            </a:r>
            <a:r>
              <a:rPr lang="fr-FR" sz="1600" dirty="0"/>
              <a:t>ou </a:t>
            </a:r>
            <a:r>
              <a:rPr lang="fr-FR" sz="1600" dirty="0" smtClean="0"/>
              <a:t>la question </a:t>
            </a:r>
            <a:r>
              <a:rPr lang="fr-FR" sz="1600" dirty="0"/>
              <a:t>est susceptible de changer et le changement est </a:t>
            </a:r>
            <a:r>
              <a:rPr lang="fr-FR" sz="1600" dirty="0" smtClean="0"/>
              <a:t>possible. </a:t>
            </a:r>
            <a:r>
              <a:rPr lang="fr-FR" sz="1600" dirty="0"/>
              <a:t>Autrement dit, il existe des preuves tangibles qu'il peut être </a:t>
            </a:r>
            <a:r>
              <a:rPr lang="fr-FR" sz="1600" dirty="0" smtClean="0"/>
              <a:t>abordé ; et</a:t>
            </a:r>
          </a:p>
          <a:p>
            <a:pPr marL="285750" indent="-285750">
              <a:buFont typeface="Arial" panose="020B0604020202020204" pitchFamily="34" charset="0"/>
              <a:buChar char="•"/>
            </a:pPr>
            <a:r>
              <a:rPr lang="fr-FR" sz="1600" dirty="0" smtClean="0"/>
              <a:t>Les </a:t>
            </a:r>
            <a:r>
              <a:rPr lang="fr-FR" sz="1600" dirty="0"/>
              <a:t>solutions possibles sont politiquement </a:t>
            </a:r>
            <a:r>
              <a:rPr lang="fr-FR" sz="1600" dirty="0" smtClean="0"/>
              <a:t>et socialement acceptables.</a:t>
            </a:r>
            <a:endParaRPr lang="fr-CH" sz="1600" dirty="0"/>
          </a:p>
        </p:txBody>
      </p:sp>
      <p:sp>
        <p:nvSpPr>
          <p:cNvPr id="10" name="ZoneTexte 9"/>
          <p:cNvSpPr txBox="1"/>
          <p:nvPr/>
        </p:nvSpPr>
        <p:spPr>
          <a:xfrm>
            <a:off x="0" y="23298"/>
            <a:ext cx="9144000" cy="954107"/>
          </a:xfrm>
          <a:prstGeom prst="rect">
            <a:avLst/>
          </a:prstGeom>
          <a:noFill/>
        </p:spPr>
        <p:txBody>
          <a:bodyPr wrap="square" rtlCol="0">
            <a:spAutoFit/>
          </a:bodyPr>
          <a:lstStyle/>
          <a:p>
            <a:pPr algn="ctr"/>
            <a:r>
              <a:rPr lang="fr-FR" sz="2800" b="1" dirty="0" smtClean="0">
                <a:solidFill>
                  <a:schemeClr val="tx2">
                    <a:lumMod val="60000"/>
                    <a:lumOff val="40000"/>
                  </a:schemeClr>
                </a:solidFill>
              </a:rPr>
              <a:t>Les situations </a:t>
            </a:r>
            <a:r>
              <a:rPr lang="fr-FR" sz="2800" b="1" dirty="0">
                <a:solidFill>
                  <a:schemeClr val="tx2">
                    <a:lumMod val="60000"/>
                    <a:lumOff val="40000"/>
                  </a:schemeClr>
                </a:solidFill>
              </a:rPr>
              <a:t>politiques où une approche </a:t>
            </a:r>
            <a:r>
              <a:rPr lang="fr-FR" sz="2800" b="1" dirty="0" err="1" smtClean="0">
                <a:solidFill>
                  <a:schemeClr val="tx2">
                    <a:lumMod val="60000"/>
                    <a:lumOff val="40000"/>
                  </a:schemeClr>
                </a:solidFill>
              </a:rPr>
              <a:t>SdTP</a:t>
            </a:r>
            <a:r>
              <a:rPr lang="fr-FR" sz="2800" b="1" dirty="0" smtClean="0">
                <a:solidFill>
                  <a:schemeClr val="tx2">
                    <a:lumMod val="60000"/>
                    <a:lumOff val="40000"/>
                  </a:schemeClr>
                </a:solidFill>
              </a:rPr>
              <a:t> </a:t>
            </a:r>
            <a:r>
              <a:rPr lang="fr-FR" sz="2800" b="1" dirty="0">
                <a:solidFill>
                  <a:schemeClr val="tx2">
                    <a:lumMod val="60000"/>
                    <a:lumOff val="40000"/>
                  </a:schemeClr>
                </a:solidFill>
              </a:rPr>
              <a:t>devrait être considérée</a:t>
            </a:r>
            <a:endParaRPr lang="fr-CH" sz="2800" b="1" dirty="0">
              <a:solidFill>
                <a:schemeClr val="tx2">
                  <a:lumMod val="60000"/>
                  <a:lumOff val="40000"/>
                </a:schemeClr>
              </a:solidFill>
            </a:endParaRPr>
          </a:p>
        </p:txBody>
      </p:sp>
      <p:sp>
        <p:nvSpPr>
          <p:cNvPr id="11" name="ZoneTexte 10"/>
          <p:cNvSpPr txBox="1"/>
          <p:nvPr/>
        </p:nvSpPr>
        <p:spPr>
          <a:xfrm>
            <a:off x="114300" y="3610273"/>
            <a:ext cx="8534400" cy="461665"/>
          </a:xfrm>
          <a:prstGeom prst="rect">
            <a:avLst/>
          </a:prstGeom>
          <a:noFill/>
        </p:spPr>
        <p:txBody>
          <a:bodyPr wrap="square" rtlCol="0">
            <a:spAutoFit/>
          </a:bodyPr>
          <a:lstStyle/>
          <a:p>
            <a:pPr algn="ctr"/>
            <a:r>
              <a:rPr lang="fr-FR" sz="1200" b="1" dirty="0" smtClean="0"/>
              <a:t>Source </a:t>
            </a:r>
            <a:r>
              <a:rPr lang="fr-FR" sz="1200" dirty="0" smtClean="0"/>
              <a:t>: </a:t>
            </a:r>
            <a:r>
              <a:rPr lang="fr-FR" sz="1200" dirty="0"/>
              <a:t>Diagramme développé par les auteurs de l'analyse dans </a:t>
            </a:r>
            <a:r>
              <a:rPr lang="fr-FR" sz="1200" dirty="0" err="1"/>
              <a:t>Leppo</a:t>
            </a:r>
            <a:r>
              <a:rPr lang="fr-FR" sz="1200" dirty="0"/>
              <a:t> K et al. (</a:t>
            </a:r>
            <a:r>
              <a:rPr lang="fr-FR" sz="1200" dirty="0" err="1"/>
              <a:t>eds</a:t>
            </a:r>
            <a:r>
              <a:rPr lang="fr-FR" sz="1200" dirty="0"/>
              <a:t>) (2013) </a:t>
            </a:r>
            <a:r>
              <a:rPr lang="fr-FR" sz="1200" dirty="0" smtClean="0"/>
              <a:t>« Santé </a:t>
            </a:r>
            <a:r>
              <a:rPr lang="fr-FR" sz="1200" dirty="0"/>
              <a:t>dans toutes les </a:t>
            </a:r>
            <a:r>
              <a:rPr lang="fr-FR" sz="1200" dirty="0" smtClean="0"/>
              <a:t>politiques : </a:t>
            </a:r>
            <a:r>
              <a:rPr lang="fr-FR" sz="1200" dirty="0"/>
              <a:t>Saisir les </a:t>
            </a:r>
            <a:r>
              <a:rPr lang="fr-FR" sz="1200" dirty="0" smtClean="0"/>
              <a:t>opportunités, mettre </a:t>
            </a:r>
            <a:r>
              <a:rPr lang="fr-FR" sz="1200" dirty="0"/>
              <a:t>en œuvre </a:t>
            </a:r>
            <a:r>
              <a:rPr lang="fr-FR" sz="1200" dirty="0" smtClean="0"/>
              <a:t>les </a:t>
            </a:r>
            <a:r>
              <a:rPr lang="fr-FR" sz="1200" dirty="0"/>
              <a:t>politiques</a:t>
            </a:r>
            <a:r>
              <a:rPr lang="fr-FR" sz="1200" dirty="0" smtClean="0"/>
              <a:t>. » </a:t>
            </a:r>
            <a:r>
              <a:rPr lang="fr-FR" sz="1200" dirty="0"/>
              <a:t>Finlande, Ministère des Affaires Sociales et de la Santé, p.329.</a:t>
            </a:r>
            <a:endParaRPr lang="fr-CH" sz="1200" dirty="0"/>
          </a:p>
        </p:txBody>
      </p:sp>
    </p:spTree>
    <p:extLst>
      <p:ext uri="{BB962C8B-B14F-4D97-AF65-F5344CB8AC3E}">
        <p14:creationId xmlns:p14="http://schemas.microsoft.com/office/powerpoint/2010/main" val="3819363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79B4854-0A71-41CF-8223-C77FAF3CDEFC}" type="slidenum">
              <a:rPr lang="en-US" smtClean="0">
                <a:solidFill>
                  <a:prstClr val="white"/>
                </a:solidFill>
              </a:rPr>
              <a:pPr>
                <a:defRPr/>
              </a:pPr>
              <a:t>9</a:t>
            </a:fld>
            <a:endParaRPr lang="en-US" dirty="0">
              <a:solidFill>
                <a:prstClr val="white"/>
              </a:solidFill>
            </a:endParaRPr>
          </a:p>
        </p:txBody>
      </p:sp>
      <p:sp>
        <p:nvSpPr>
          <p:cNvPr id="8" name="Title 1"/>
          <p:cNvSpPr txBox="1">
            <a:spLocks/>
          </p:cNvSpPr>
          <p:nvPr/>
        </p:nvSpPr>
        <p:spPr bwMode="auto">
          <a:xfrm>
            <a:off x="0" y="0"/>
            <a:ext cx="84582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r"/>
            <a:r>
              <a:rPr lang="fr-FR" sz="3700" dirty="0" smtClean="0">
                <a:solidFill>
                  <a:srgbClr val="F79646">
                    <a:lumMod val="75000"/>
                  </a:srgbClr>
                </a:solidFill>
                <a:latin typeface="Tw Cen MT" panose="020B0602020104020603" pitchFamily="34" charset="0"/>
              </a:rPr>
              <a:t>Le nouveau rôle pour le secteur de la santé</a:t>
            </a:r>
          </a:p>
          <a:p>
            <a:pPr algn="r"/>
            <a:r>
              <a:rPr lang="fr-FR" sz="3700" dirty="0" smtClean="0">
                <a:solidFill>
                  <a:srgbClr val="3599CC"/>
                </a:solidFill>
                <a:latin typeface="Tw Cen MT" panose="020B0602020104020603" pitchFamily="34" charset="0"/>
              </a:rPr>
              <a:t>(</a:t>
            </a:r>
            <a:r>
              <a:rPr lang="fr-FR" sz="3000" dirty="0">
                <a:solidFill>
                  <a:srgbClr val="3599CC"/>
                </a:solidFill>
                <a:latin typeface="Tw Cen MT" panose="020B0602020104020603" pitchFamily="34" charset="0"/>
              </a:rPr>
              <a:t>y </a:t>
            </a:r>
            <a:r>
              <a:rPr lang="fr-FR" sz="3000" dirty="0" smtClean="0">
                <a:solidFill>
                  <a:srgbClr val="3599CC"/>
                </a:solidFill>
                <a:latin typeface="Tw Cen MT" panose="020B0602020104020603" pitchFamily="34" charset="0"/>
              </a:rPr>
              <a:t>compris le Ministère de la Santé</a:t>
            </a:r>
            <a:r>
              <a:rPr lang="fr-FR" sz="3700" dirty="0" smtClean="0">
                <a:solidFill>
                  <a:srgbClr val="3599CC"/>
                </a:solidFill>
                <a:latin typeface="Tw Cen MT" panose="020B0602020104020603" pitchFamily="34" charset="0"/>
              </a:rPr>
              <a:t>)</a:t>
            </a:r>
            <a:endParaRPr lang="fr-FR" sz="3700" dirty="0">
              <a:solidFill>
                <a:srgbClr val="3599CC"/>
              </a:solidFill>
              <a:latin typeface="Tw Cen MT" panose="020B0602020104020603" pitchFamily="34" charset="0"/>
            </a:endParaRPr>
          </a:p>
        </p:txBody>
      </p:sp>
      <p:grpSp>
        <p:nvGrpSpPr>
          <p:cNvPr id="2" name="Group 1"/>
          <p:cNvGrpSpPr/>
          <p:nvPr/>
        </p:nvGrpSpPr>
        <p:grpSpPr>
          <a:xfrm>
            <a:off x="-20765" y="925413"/>
            <a:ext cx="3704695" cy="4013987"/>
            <a:chOff x="-20765" y="925413"/>
            <a:chExt cx="3704695" cy="4013987"/>
          </a:xfrm>
        </p:grpSpPr>
        <p:sp>
          <p:nvSpPr>
            <p:cNvPr id="7" name="Rounded Rectangle 13"/>
            <p:cNvSpPr/>
            <p:nvPr/>
          </p:nvSpPr>
          <p:spPr>
            <a:xfrm>
              <a:off x="457200" y="1953640"/>
              <a:ext cx="2985760" cy="2985760"/>
            </a:xfrm>
            <a:custGeom>
              <a:avLst/>
              <a:gdLst/>
              <a:ahLst/>
              <a:cxnLst/>
              <a:rect l="l" t="t" r="r" b="b"/>
              <a:pathLst>
                <a:path w="3581400" h="3581400">
                  <a:moveTo>
                    <a:pt x="1790700" y="723900"/>
                  </a:moveTo>
                  <a:cubicBezTo>
                    <a:pt x="1201523" y="723900"/>
                    <a:pt x="723900" y="1201523"/>
                    <a:pt x="723900" y="1790700"/>
                  </a:cubicBezTo>
                  <a:cubicBezTo>
                    <a:pt x="723900" y="2379877"/>
                    <a:pt x="1201523" y="2857500"/>
                    <a:pt x="1790700" y="2857500"/>
                  </a:cubicBezTo>
                  <a:cubicBezTo>
                    <a:pt x="2379877" y="2857500"/>
                    <a:pt x="2857500" y="2379877"/>
                    <a:pt x="2857500" y="1790700"/>
                  </a:cubicBezTo>
                  <a:cubicBezTo>
                    <a:pt x="2857500" y="1201523"/>
                    <a:pt x="2379877" y="723900"/>
                    <a:pt x="1790700" y="723900"/>
                  </a:cubicBezTo>
                  <a:close/>
                  <a:moveTo>
                    <a:pt x="1638302" y="0"/>
                  </a:moveTo>
                  <a:lnTo>
                    <a:pt x="1943098" y="0"/>
                  </a:lnTo>
                  <a:cubicBezTo>
                    <a:pt x="1985183" y="0"/>
                    <a:pt x="2019300" y="34117"/>
                    <a:pt x="2019300" y="76202"/>
                  </a:cubicBezTo>
                  <a:lnTo>
                    <a:pt x="2019300" y="324174"/>
                  </a:lnTo>
                  <a:cubicBezTo>
                    <a:pt x="2126157" y="338797"/>
                    <a:pt x="2228988" y="366599"/>
                    <a:pt x="2326253" y="405895"/>
                  </a:cubicBezTo>
                  <a:lnTo>
                    <a:pt x="2449976" y="191601"/>
                  </a:lnTo>
                  <a:cubicBezTo>
                    <a:pt x="2471018" y="155155"/>
                    <a:pt x="2517623" y="142667"/>
                    <a:pt x="2554070" y="163709"/>
                  </a:cubicBezTo>
                  <a:lnTo>
                    <a:pt x="2818031" y="316107"/>
                  </a:lnTo>
                  <a:cubicBezTo>
                    <a:pt x="2854477" y="337150"/>
                    <a:pt x="2866965" y="383755"/>
                    <a:pt x="2845923" y="420201"/>
                  </a:cubicBezTo>
                  <a:lnTo>
                    <a:pt x="2722446" y="634069"/>
                  </a:lnTo>
                  <a:cubicBezTo>
                    <a:pt x="2805661" y="700279"/>
                    <a:pt x="2881121" y="775739"/>
                    <a:pt x="2947331" y="858954"/>
                  </a:cubicBezTo>
                  <a:lnTo>
                    <a:pt x="3161199" y="735478"/>
                  </a:lnTo>
                  <a:cubicBezTo>
                    <a:pt x="3197646" y="714435"/>
                    <a:pt x="3244250" y="726923"/>
                    <a:pt x="3265293" y="763369"/>
                  </a:cubicBezTo>
                  <a:lnTo>
                    <a:pt x="3417691" y="1027331"/>
                  </a:lnTo>
                  <a:cubicBezTo>
                    <a:pt x="3438733" y="1063777"/>
                    <a:pt x="3426246" y="1110382"/>
                    <a:pt x="3389799" y="1131424"/>
                  </a:cubicBezTo>
                  <a:lnTo>
                    <a:pt x="3175505" y="1255147"/>
                  </a:lnTo>
                  <a:cubicBezTo>
                    <a:pt x="3214802" y="1352412"/>
                    <a:pt x="3242603" y="1455243"/>
                    <a:pt x="3257227" y="1562100"/>
                  </a:cubicBezTo>
                  <a:lnTo>
                    <a:pt x="3505198" y="1562100"/>
                  </a:lnTo>
                  <a:cubicBezTo>
                    <a:pt x="3547283" y="1562100"/>
                    <a:pt x="3581400" y="1596217"/>
                    <a:pt x="3581400" y="1638302"/>
                  </a:cubicBezTo>
                  <a:lnTo>
                    <a:pt x="3581400" y="1943098"/>
                  </a:lnTo>
                  <a:cubicBezTo>
                    <a:pt x="3581400" y="1985183"/>
                    <a:pt x="3547283" y="2019300"/>
                    <a:pt x="3505198" y="2019300"/>
                  </a:cubicBezTo>
                  <a:lnTo>
                    <a:pt x="3257227" y="2019300"/>
                  </a:lnTo>
                  <a:cubicBezTo>
                    <a:pt x="3242603" y="2126157"/>
                    <a:pt x="3214802" y="2228988"/>
                    <a:pt x="3175505" y="2326254"/>
                  </a:cubicBezTo>
                  <a:lnTo>
                    <a:pt x="3389799" y="2449976"/>
                  </a:lnTo>
                  <a:cubicBezTo>
                    <a:pt x="3426246" y="2471018"/>
                    <a:pt x="3438733" y="2517623"/>
                    <a:pt x="3417691" y="2554070"/>
                  </a:cubicBezTo>
                  <a:lnTo>
                    <a:pt x="3265293" y="2818031"/>
                  </a:lnTo>
                  <a:cubicBezTo>
                    <a:pt x="3244250" y="2854478"/>
                    <a:pt x="3197646" y="2866965"/>
                    <a:pt x="3161199" y="2845923"/>
                  </a:cubicBezTo>
                  <a:lnTo>
                    <a:pt x="2947331" y="2722446"/>
                  </a:lnTo>
                  <a:cubicBezTo>
                    <a:pt x="2881121" y="2805661"/>
                    <a:pt x="2805661" y="2881122"/>
                    <a:pt x="2722446" y="2947331"/>
                  </a:cubicBezTo>
                  <a:lnTo>
                    <a:pt x="2845923" y="3161199"/>
                  </a:lnTo>
                  <a:cubicBezTo>
                    <a:pt x="2866965" y="3197646"/>
                    <a:pt x="2854477" y="3244250"/>
                    <a:pt x="2818031" y="3265293"/>
                  </a:cubicBezTo>
                  <a:lnTo>
                    <a:pt x="2554070" y="3417691"/>
                  </a:lnTo>
                  <a:cubicBezTo>
                    <a:pt x="2517623" y="3438733"/>
                    <a:pt x="2471018" y="3426246"/>
                    <a:pt x="2449976" y="3389799"/>
                  </a:cubicBezTo>
                  <a:lnTo>
                    <a:pt x="2326253" y="3175505"/>
                  </a:lnTo>
                  <a:cubicBezTo>
                    <a:pt x="2228988" y="3214802"/>
                    <a:pt x="2126157" y="3242603"/>
                    <a:pt x="2019300" y="3257227"/>
                  </a:cubicBezTo>
                  <a:lnTo>
                    <a:pt x="2019300" y="3505198"/>
                  </a:lnTo>
                  <a:cubicBezTo>
                    <a:pt x="2019300" y="3547283"/>
                    <a:pt x="1985183" y="3581400"/>
                    <a:pt x="1943098" y="3581400"/>
                  </a:cubicBezTo>
                  <a:lnTo>
                    <a:pt x="1638302" y="3581400"/>
                  </a:lnTo>
                  <a:cubicBezTo>
                    <a:pt x="1596217" y="3581400"/>
                    <a:pt x="1562100" y="3547283"/>
                    <a:pt x="1562100" y="3505198"/>
                  </a:cubicBezTo>
                  <a:lnTo>
                    <a:pt x="1562100" y="3257227"/>
                  </a:lnTo>
                  <a:cubicBezTo>
                    <a:pt x="1455243" y="3242603"/>
                    <a:pt x="1352412" y="3214802"/>
                    <a:pt x="1255146" y="3175505"/>
                  </a:cubicBezTo>
                  <a:lnTo>
                    <a:pt x="1131424" y="3389799"/>
                  </a:lnTo>
                  <a:cubicBezTo>
                    <a:pt x="1110382" y="3426246"/>
                    <a:pt x="1063777" y="3438733"/>
                    <a:pt x="1027330" y="3417691"/>
                  </a:cubicBezTo>
                  <a:lnTo>
                    <a:pt x="763369" y="3265293"/>
                  </a:lnTo>
                  <a:cubicBezTo>
                    <a:pt x="726923" y="3244250"/>
                    <a:pt x="714435" y="3197646"/>
                    <a:pt x="735477" y="3161199"/>
                  </a:cubicBezTo>
                  <a:lnTo>
                    <a:pt x="858954" y="2947331"/>
                  </a:lnTo>
                  <a:cubicBezTo>
                    <a:pt x="775739" y="2881121"/>
                    <a:pt x="700278" y="2805661"/>
                    <a:pt x="634069" y="2722446"/>
                  </a:cubicBezTo>
                  <a:lnTo>
                    <a:pt x="420201" y="2845923"/>
                  </a:lnTo>
                  <a:cubicBezTo>
                    <a:pt x="383754" y="2866965"/>
                    <a:pt x="337150" y="2854477"/>
                    <a:pt x="316107" y="2818031"/>
                  </a:cubicBezTo>
                  <a:lnTo>
                    <a:pt x="163709" y="2554069"/>
                  </a:lnTo>
                  <a:cubicBezTo>
                    <a:pt x="142667" y="2517623"/>
                    <a:pt x="155154" y="2471018"/>
                    <a:pt x="191601" y="2449976"/>
                  </a:cubicBezTo>
                  <a:lnTo>
                    <a:pt x="405895" y="2326253"/>
                  </a:lnTo>
                  <a:cubicBezTo>
                    <a:pt x="366598" y="2228988"/>
                    <a:pt x="338797" y="2126157"/>
                    <a:pt x="324173" y="2019300"/>
                  </a:cubicBezTo>
                  <a:lnTo>
                    <a:pt x="76202" y="2019300"/>
                  </a:lnTo>
                  <a:cubicBezTo>
                    <a:pt x="34117" y="2019300"/>
                    <a:pt x="0" y="1985183"/>
                    <a:pt x="0" y="1943098"/>
                  </a:cubicBezTo>
                  <a:lnTo>
                    <a:pt x="0" y="1638302"/>
                  </a:lnTo>
                  <a:cubicBezTo>
                    <a:pt x="0" y="1596217"/>
                    <a:pt x="34117" y="1562100"/>
                    <a:pt x="76202" y="1562100"/>
                  </a:cubicBezTo>
                  <a:lnTo>
                    <a:pt x="324173" y="1562100"/>
                  </a:lnTo>
                  <a:cubicBezTo>
                    <a:pt x="338797" y="1455243"/>
                    <a:pt x="366598" y="1352413"/>
                    <a:pt x="405895" y="1255147"/>
                  </a:cubicBezTo>
                  <a:lnTo>
                    <a:pt x="191601" y="1131425"/>
                  </a:lnTo>
                  <a:cubicBezTo>
                    <a:pt x="155154" y="1110382"/>
                    <a:pt x="142667" y="1063777"/>
                    <a:pt x="163709" y="1027331"/>
                  </a:cubicBezTo>
                  <a:lnTo>
                    <a:pt x="316107" y="763370"/>
                  </a:lnTo>
                  <a:cubicBezTo>
                    <a:pt x="337150" y="726923"/>
                    <a:pt x="383754" y="714435"/>
                    <a:pt x="420201" y="735478"/>
                  </a:cubicBezTo>
                  <a:lnTo>
                    <a:pt x="634068" y="858954"/>
                  </a:lnTo>
                  <a:cubicBezTo>
                    <a:pt x="700278" y="775739"/>
                    <a:pt x="775739" y="700279"/>
                    <a:pt x="858954" y="634069"/>
                  </a:cubicBezTo>
                  <a:lnTo>
                    <a:pt x="735477" y="420201"/>
                  </a:lnTo>
                  <a:cubicBezTo>
                    <a:pt x="714435" y="383755"/>
                    <a:pt x="726923" y="337150"/>
                    <a:pt x="763369" y="316107"/>
                  </a:cubicBezTo>
                  <a:lnTo>
                    <a:pt x="1027330" y="163709"/>
                  </a:lnTo>
                  <a:cubicBezTo>
                    <a:pt x="1063777" y="142667"/>
                    <a:pt x="1110382" y="155155"/>
                    <a:pt x="1131424" y="191601"/>
                  </a:cubicBezTo>
                  <a:lnTo>
                    <a:pt x="1255147" y="405895"/>
                  </a:lnTo>
                  <a:cubicBezTo>
                    <a:pt x="1352412" y="366599"/>
                    <a:pt x="1455243" y="338797"/>
                    <a:pt x="1562100" y="324174"/>
                  </a:cubicBezTo>
                  <a:lnTo>
                    <a:pt x="1562100" y="76202"/>
                  </a:lnTo>
                  <a:cubicBezTo>
                    <a:pt x="1562100" y="34117"/>
                    <a:pt x="1596217" y="0"/>
                    <a:pt x="1638302"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2700000" scaled="1"/>
              <a:tileRect/>
            </a:gradFill>
            <a:ln w="34925" cap="flat" cmpd="sng" algn="ctr">
              <a:solidFill>
                <a:srgbClr val="FFFFFF"/>
              </a:solidFill>
              <a:prstDash val="soli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rtlCol="0" anchor="ctr"/>
            <a:lstStyle/>
            <a:p>
              <a:pPr algn="ctr" fontAlgn="auto">
                <a:spcBef>
                  <a:spcPts val="0"/>
                </a:spcBef>
                <a:spcAft>
                  <a:spcPts val="0"/>
                </a:spcAft>
                <a:defRPr/>
              </a:pPr>
              <a:endParaRPr lang="en-US" kern="0" dirty="0" smtClean="0">
                <a:solidFill>
                  <a:prstClr val="white"/>
                </a:solidFill>
                <a:latin typeface="Candara" panose="020E0502030303020204" pitchFamily="34" charset="0"/>
              </a:endParaRPr>
            </a:p>
          </p:txBody>
        </p:sp>
        <p:sp>
          <p:nvSpPr>
            <p:cNvPr id="11" name="TextBox 10"/>
            <p:cNvSpPr txBox="1"/>
            <p:nvPr/>
          </p:nvSpPr>
          <p:spPr>
            <a:xfrm>
              <a:off x="1000436" y="3273180"/>
              <a:ext cx="1930337" cy="523220"/>
            </a:xfrm>
            <a:prstGeom prst="rect">
              <a:avLst/>
            </a:prstGeom>
            <a:noFill/>
          </p:spPr>
          <p:txBody>
            <a:bodyPr wrap="none" rtlCol="0">
              <a:spAutoFit/>
            </a:bodyPr>
            <a:lstStyle/>
            <a:p>
              <a:pPr fontAlgn="auto">
                <a:spcBef>
                  <a:spcPts val="0"/>
                </a:spcBef>
                <a:spcAft>
                  <a:spcPts val="0"/>
                </a:spcAft>
              </a:pPr>
              <a:r>
                <a:rPr lang="fr-FR" sz="2800" b="1" dirty="0" smtClean="0">
                  <a:solidFill>
                    <a:prstClr val="black"/>
                  </a:solidFill>
                  <a:latin typeface="Candara" panose="020E0502030303020204" pitchFamily="34" charset="0"/>
                </a:rPr>
                <a:t>Chef de file</a:t>
              </a:r>
              <a:endParaRPr lang="fr-FR" sz="2800" b="1" dirty="0">
                <a:solidFill>
                  <a:prstClr val="black"/>
                </a:solidFill>
                <a:latin typeface="Candara" panose="020E0502030303020204" pitchFamily="34" charset="0"/>
              </a:endParaRPr>
            </a:p>
          </p:txBody>
        </p:sp>
        <p:sp>
          <p:nvSpPr>
            <p:cNvPr id="14" name="TextBox 13"/>
            <p:cNvSpPr txBox="1"/>
            <p:nvPr/>
          </p:nvSpPr>
          <p:spPr>
            <a:xfrm>
              <a:off x="-20765" y="925413"/>
              <a:ext cx="3704695" cy="1708160"/>
            </a:xfrm>
            <a:prstGeom prst="rect">
              <a:avLst/>
            </a:prstGeom>
            <a:noFill/>
          </p:spPr>
          <p:txBody>
            <a:bodyPr wrap="square" rtlCol="0">
              <a:spAutoFit/>
            </a:bodyPr>
            <a:lstStyle/>
            <a:p>
              <a:pPr fontAlgn="auto">
                <a:spcBef>
                  <a:spcPts val="0"/>
                </a:spcBef>
                <a:spcAft>
                  <a:spcPts val="0"/>
                </a:spcAft>
              </a:pPr>
              <a:r>
                <a:rPr lang="en-US" sz="2000" b="1" dirty="0" smtClean="0">
                  <a:solidFill>
                    <a:srgbClr val="002060"/>
                  </a:solidFill>
                  <a:latin typeface="Candara" panose="020E0502030303020204" pitchFamily="34" charset="0"/>
                </a:rPr>
                <a:t>Chef de </a:t>
              </a:r>
              <a:r>
                <a:rPr lang="fr-FR" sz="2000" b="1" dirty="0" smtClean="0">
                  <a:solidFill>
                    <a:srgbClr val="002060"/>
                  </a:solidFill>
                  <a:latin typeface="Candara" panose="020E0502030303020204" pitchFamily="34" charset="0"/>
                </a:rPr>
                <a:t>file</a:t>
              </a:r>
            </a:p>
            <a:p>
              <a:pPr fontAlgn="auto">
                <a:spcBef>
                  <a:spcPts val="0"/>
                </a:spcBef>
                <a:spcAft>
                  <a:spcPts val="0"/>
                </a:spcAft>
              </a:pPr>
              <a:r>
                <a:rPr lang="fr-FR" sz="1700" dirty="0">
                  <a:solidFill>
                    <a:srgbClr val="002060"/>
                  </a:solidFill>
                  <a:latin typeface="Candara" panose="020E0502030303020204" pitchFamily="34" charset="0"/>
                </a:rPr>
                <a:t>- Travailler avec les autres secteurs du gouvernement pour les aider à atteindre leurs objectifs</a:t>
              </a:r>
              <a:br>
                <a:rPr lang="fr-FR" sz="1700" dirty="0">
                  <a:solidFill>
                    <a:srgbClr val="002060"/>
                  </a:solidFill>
                  <a:latin typeface="Candara" panose="020E0502030303020204" pitchFamily="34" charset="0"/>
                </a:rPr>
              </a:br>
              <a:r>
                <a:rPr lang="fr-FR" sz="1700" dirty="0">
                  <a:solidFill>
                    <a:srgbClr val="002060"/>
                  </a:solidFill>
                  <a:latin typeface="Candara" panose="020E0502030303020204" pitchFamily="34" charset="0"/>
                </a:rPr>
                <a:t>- Comprendre les impératifs politiques et </a:t>
              </a:r>
              <a:r>
                <a:rPr lang="fr-FR" sz="1700" dirty="0" smtClean="0">
                  <a:solidFill>
                    <a:srgbClr val="002060"/>
                  </a:solidFill>
                  <a:latin typeface="Candara" panose="020E0502030303020204" pitchFamily="34" charset="0"/>
                </a:rPr>
                <a:t>administratifs </a:t>
              </a:r>
              <a:r>
                <a:rPr lang="fr-FR" sz="1700" dirty="0">
                  <a:solidFill>
                    <a:srgbClr val="002060"/>
                  </a:solidFill>
                  <a:latin typeface="Candara" panose="020E0502030303020204" pitchFamily="34" charset="0"/>
                </a:rPr>
                <a:t>des autres </a:t>
              </a:r>
              <a:r>
                <a:rPr lang="fr-FR" sz="1700" dirty="0" smtClean="0">
                  <a:solidFill>
                    <a:srgbClr val="002060"/>
                  </a:solidFill>
                  <a:latin typeface="Candara" panose="020E0502030303020204" pitchFamily="34" charset="0"/>
                </a:rPr>
                <a:t>secteurs</a:t>
              </a:r>
              <a:endParaRPr lang="en-US" sz="1700" dirty="0" smtClean="0">
                <a:solidFill>
                  <a:srgbClr val="002060"/>
                </a:solidFill>
                <a:latin typeface="Candara" panose="020E0502030303020204" pitchFamily="34" charset="0"/>
              </a:endParaRPr>
            </a:p>
          </p:txBody>
        </p:sp>
      </p:grpSp>
      <p:grpSp>
        <p:nvGrpSpPr>
          <p:cNvPr id="3" name="Group 2"/>
          <p:cNvGrpSpPr/>
          <p:nvPr/>
        </p:nvGrpSpPr>
        <p:grpSpPr>
          <a:xfrm>
            <a:off x="3344696" y="870378"/>
            <a:ext cx="5862991" cy="3639382"/>
            <a:chOff x="3344696" y="870378"/>
            <a:chExt cx="5862991" cy="3639382"/>
          </a:xfrm>
        </p:grpSpPr>
        <p:sp>
          <p:nvSpPr>
            <p:cNvPr id="9" name="Rounded Rectangle 13"/>
            <p:cNvSpPr/>
            <p:nvPr/>
          </p:nvSpPr>
          <p:spPr>
            <a:xfrm>
              <a:off x="3344696" y="1524000"/>
              <a:ext cx="2985760" cy="2985760"/>
            </a:xfrm>
            <a:custGeom>
              <a:avLst/>
              <a:gdLst/>
              <a:ahLst/>
              <a:cxnLst/>
              <a:rect l="l" t="t" r="r" b="b"/>
              <a:pathLst>
                <a:path w="3581400" h="3581400">
                  <a:moveTo>
                    <a:pt x="1790700" y="723900"/>
                  </a:moveTo>
                  <a:cubicBezTo>
                    <a:pt x="1201523" y="723900"/>
                    <a:pt x="723900" y="1201523"/>
                    <a:pt x="723900" y="1790700"/>
                  </a:cubicBezTo>
                  <a:cubicBezTo>
                    <a:pt x="723900" y="2379877"/>
                    <a:pt x="1201523" y="2857500"/>
                    <a:pt x="1790700" y="2857500"/>
                  </a:cubicBezTo>
                  <a:cubicBezTo>
                    <a:pt x="2379877" y="2857500"/>
                    <a:pt x="2857500" y="2379877"/>
                    <a:pt x="2857500" y="1790700"/>
                  </a:cubicBezTo>
                  <a:cubicBezTo>
                    <a:pt x="2857500" y="1201523"/>
                    <a:pt x="2379877" y="723900"/>
                    <a:pt x="1790700" y="723900"/>
                  </a:cubicBezTo>
                  <a:close/>
                  <a:moveTo>
                    <a:pt x="1638302" y="0"/>
                  </a:moveTo>
                  <a:lnTo>
                    <a:pt x="1943098" y="0"/>
                  </a:lnTo>
                  <a:cubicBezTo>
                    <a:pt x="1985183" y="0"/>
                    <a:pt x="2019300" y="34117"/>
                    <a:pt x="2019300" y="76202"/>
                  </a:cubicBezTo>
                  <a:lnTo>
                    <a:pt x="2019300" y="324174"/>
                  </a:lnTo>
                  <a:cubicBezTo>
                    <a:pt x="2126157" y="338797"/>
                    <a:pt x="2228988" y="366599"/>
                    <a:pt x="2326253" y="405895"/>
                  </a:cubicBezTo>
                  <a:lnTo>
                    <a:pt x="2449976" y="191601"/>
                  </a:lnTo>
                  <a:cubicBezTo>
                    <a:pt x="2471018" y="155155"/>
                    <a:pt x="2517623" y="142667"/>
                    <a:pt x="2554070" y="163709"/>
                  </a:cubicBezTo>
                  <a:lnTo>
                    <a:pt x="2818031" y="316107"/>
                  </a:lnTo>
                  <a:cubicBezTo>
                    <a:pt x="2854477" y="337150"/>
                    <a:pt x="2866965" y="383755"/>
                    <a:pt x="2845923" y="420201"/>
                  </a:cubicBezTo>
                  <a:lnTo>
                    <a:pt x="2722446" y="634069"/>
                  </a:lnTo>
                  <a:cubicBezTo>
                    <a:pt x="2805661" y="700279"/>
                    <a:pt x="2881121" y="775739"/>
                    <a:pt x="2947331" y="858954"/>
                  </a:cubicBezTo>
                  <a:lnTo>
                    <a:pt x="3161199" y="735478"/>
                  </a:lnTo>
                  <a:cubicBezTo>
                    <a:pt x="3197646" y="714435"/>
                    <a:pt x="3244250" y="726923"/>
                    <a:pt x="3265293" y="763369"/>
                  </a:cubicBezTo>
                  <a:lnTo>
                    <a:pt x="3417691" y="1027331"/>
                  </a:lnTo>
                  <a:cubicBezTo>
                    <a:pt x="3438733" y="1063777"/>
                    <a:pt x="3426246" y="1110382"/>
                    <a:pt x="3389799" y="1131424"/>
                  </a:cubicBezTo>
                  <a:lnTo>
                    <a:pt x="3175505" y="1255147"/>
                  </a:lnTo>
                  <a:cubicBezTo>
                    <a:pt x="3214802" y="1352412"/>
                    <a:pt x="3242603" y="1455243"/>
                    <a:pt x="3257227" y="1562100"/>
                  </a:cubicBezTo>
                  <a:lnTo>
                    <a:pt x="3505198" y="1562100"/>
                  </a:lnTo>
                  <a:cubicBezTo>
                    <a:pt x="3547283" y="1562100"/>
                    <a:pt x="3581400" y="1596217"/>
                    <a:pt x="3581400" y="1638302"/>
                  </a:cubicBezTo>
                  <a:lnTo>
                    <a:pt x="3581400" y="1943098"/>
                  </a:lnTo>
                  <a:cubicBezTo>
                    <a:pt x="3581400" y="1985183"/>
                    <a:pt x="3547283" y="2019300"/>
                    <a:pt x="3505198" y="2019300"/>
                  </a:cubicBezTo>
                  <a:lnTo>
                    <a:pt x="3257227" y="2019300"/>
                  </a:lnTo>
                  <a:cubicBezTo>
                    <a:pt x="3242603" y="2126157"/>
                    <a:pt x="3214802" y="2228988"/>
                    <a:pt x="3175505" y="2326254"/>
                  </a:cubicBezTo>
                  <a:lnTo>
                    <a:pt x="3389799" y="2449976"/>
                  </a:lnTo>
                  <a:cubicBezTo>
                    <a:pt x="3426246" y="2471018"/>
                    <a:pt x="3438733" y="2517623"/>
                    <a:pt x="3417691" y="2554070"/>
                  </a:cubicBezTo>
                  <a:lnTo>
                    <a:pt x="3265293" y="2818031"/>
                  </a:lnTo>
                  <a:cubicBezTo>
                    <a:pt x="3244250" y="2854478"/>
                    <a:pt x="3197646" y="2866965"/>
                    <a:pt x="3161199" y="2845923"/>
                  </a:cubicBezTo>
                  <a:lnTo>
                    <a:pt x="2947331" y="2722446"/>
                  </a:lnTo>
                  <a:cubicBezTo>
                    <a:pt x="2881121" y="2805661"/>
                    <a:pt x="2805661" y="2881122"/>
                    <a:pt x="2722446" y="2947331"/>
                  </a:cubicBezTo>
                  <a:lnTo>
                    <a:pt x="2845923" y="3161199"/>
                  </a:lnTo>
                  <a:cubicBezTo>
                    <a:pt x="2866965" y="3197646"/>
                    <a:pt x="2854477" y="3244250"/>
                    <a:pt x="2818031" y="3265293"/>
                  </a:cubicBezTo>
                  <a:lnTo>
                    <a:pt x="2554070" y="3417691"/>
                  </a:lnTo>
                  <a:cubicBezTo>
                    <a:pt x="2517623" y="3438733"/>
                    <a:pt x="2471018" y="3426246"/>
                    <a:pt x="2449976" y="3389799"/>
                  </a:cubicBezTo>
                  <a:lnTo>
                    <a:pt x="2326253" y="3175505"/>
                  </a:lnTo>
                  <a:cubicBezTo>
                    <a:pt x="2228988" y="3214802"/>
                    <a:pt x="2126157" y="3242603"/>
                    <a:pt x="2019300" y="3257227"/>
                  </a:cubicBezTo>
                  <a:lnTo>
                    <a:pt x="2019300" y="3505198"/>
                  </a:lnTo>
                  <a:cubicBezTo>
                    <a:pt x="2019300" y="3547283"/>
                    <a:pt x="1985183" y="3581400"/>
                    <a:pt x="1943098" y="3581400"/>
                  </a:cubicBezTo>
                  <a:lnTo>
                    <a:pt x="1638302" y="3581400"/>
                  </a:lnTo>
                  <a:cubicBezTo>
                    <a:pt x="1596217" y="3581400"/>
                    <a:pt x="1562100" y="3547283"/>
                    <a:pt x="1562100" y="3505198"/>
                  </a:cubicBezTo>
                  <a:lnTo>
                    <a:pt x="1562100" y="3257227"/>
                  </a:lnTo>
                  <a:cubicBezTo>
                    <a:pt x="1455243" y="3242603"/>
                    <a:pt x="1352412" y="3214802"/>
                    <a:pt x="1255146" y="3175505"/>
                  </a:cubicBezTo>
                  <a:lnTo>
                    <a:pt x="1131424" y="3389799"/>
                  </a:lnTo>
                  <a:cubicBezTo>
                    <a:pt x="1110382" y="3426246"/>
                    <a:pt x="1063777" y="3438733"/>
                    <a:pt x="1027330" y="3417691"/>
                  </a:cubicBezTo>
                  <a:lnTo>
                    <a:pt x="763369" y="3265293"/>
                  </a:lnTo>
                  <a:cubicBezTo>
                    <a:pt x="726923" y="3244250"/>
                    <a:pt x="714435" y="3197646"/>
                    <a:pt x="735477" y="3161199"/>
                  </a:cubicBezTo>
                  <a:lnTo>
                    <a:pt x="858954" y="2947331"/>
                  </a:lnTo>
                  <a:cubicBezTo>
                    <a:pt x="775739" y="2881121"/>
                    <a:pt x="700278" y="2805661"/>
                    <a:pt x="634069" y="2722446"/>
                  </a:cubicBezTo>
                  <a:lnTo>
                    <a:pt x="420201" y="2845923"/>
                  </a:lnTo>
                  <a:cubicBezTo>
                    <a:pt x="383754" y="2866965"/>
                    <a:pt x="337150" y="2854477"/>
                    <a:pt x="316107" y="2818031"/>
                  </a:cubicBezTo>
                  <a:lnTo>
                    <a:pt x="163709" y="2554069"/>
                  </a:lnTo>
                  <a:cubicBezTo>
                    <a:pt x="142667" y="2517623"/>
                    <a:pt x="155154" y="2471018"/>
                    <a:pt x="191601" y="2449976"/>
                  </a:cubicBezTo>
                  <a:lnTo>
                    <a:pt x="405895" y="2326253"/>
                  </a:lnTo>
                  <a:cubicBezTo>
                    <a:pt x="366598" y="2228988"/>
                    <a:pt x="338797" y="2126157"/>
                    <a:pt x="324173" y="2019300"/>
                  </a:cubicBezTo>
                  <a:lnTo>
                    <a:pt x="76202" y="2019300"/>
                  </a:lnTo>
                  <a:cubicBezTo>
                    <a:pt x="34117" y="2019300"/>
                    <a:pt x="0" y="1985183"/>
                    <a:pt x="0" y="1943098"/>
                  </a:cubicBezTo>
                  <a:lnTo>
                    <a:pt x="0" y="1638302"/>
                  </a:lnTo>
                  <a:cubicBezTo>
                    <a:pt x="0" y="1596217"/>
                    <a:pt x="34117" y="1562100"/>
                    <a:pt x="76202" y="1562100"/>
                  </a:cubicBezTo>
                  <a:lnTo>
                    <a:pt x="324173" y="1562100"/>
                  </a:lnTo>
                  <a:cubicBezTo>
                    <a:pt x="338797" y="1455243"/>
                    <a:pt x="366598" y="1352413"/>
                    <a:pt x="405895" y="1255147"/>
                  </a:cubicBezTo>
                  <a:lnTo>
                    <a:pt x="191601" y="1131425"/>
                  </a:lnTo>
                  <a:cubicBezTo>
                    <a:pt x="155154" y="1110382"/>
                    <a:pt x="142667" y="1063777"/>
                    <a:pt x="163709" y="1027331"/>
                  </a:cubicBezTo>
                  <a:lnTo>
                    <a:pt x="316107" y="763370"/>
                  </a:lnTo>
                  <a:cubicBezTo>
                    <a:pt x="337150" y="726923"/>
                    <a:pt x="383754" y="714435"/>
                    <a:pt x="420201" y="735478"/>
                  </a:cubicBezTo>
                  <a:lnTo>
                    <a:pt x="634068" y="858954"/>
                  </a:lnTo>
                  <a:cubicBezTo>
                    <a:pt x="700278" y="775739"/>
                    <a:pt x="775739" y="700279"/>
                    <a:pt x="858954" y="634069"/>
                  </a:cubicBezTo>
                  <a:lnTo>
                    <a:pt x="735477" y="420201"/>
                  </a:lnTo>
                  <a:cubicBezTo>
                    <a:pt x="714435" y="383755"/>
                    <a:pt x="726923" y="337150"/>
                    <a:pt x="763369" y="316107"/>
                  </a:cubicBezTo>
                  <a:lnTo>
                    <a:pt x="1027330" y="163709"/>
                  </a:lnTo>
                  <a:cubicBezTo>
                    <a:pt x="1063777" y="142667"/>
                    <a:pt x="1110382" y="155155"/>
                    <a:pt x="1131424" y="191601"/>
                  </a:cubicBezTo>
                  <a:lnTo>
                    <a:pt x="1255147" y="405895"/>
                  </a:lnTo>
                  <a:cubicBezTo>
                    <a:pt x="1352412" y="366599"/>
                    <a:pt x="1455243" y="338797"/>
                    <a:pt x="1562100" y="324174"/>
                  </a:cubicBezTo>
                  <a:lnTo>
                    <a:pt x="1562100" y="76202"/>
                  </a:lnTo>
                  <a:cubicBezTo>
                    <a:pt x="1562100" y="34117"/>
                    <a:pt x="1596217" y="0"/>
                    <a:pt x="1638302"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2700000" scaled="1"/>
              <a:tileRect/>
            </a:gradFill>
            <a:ln w="34925" cap="flat" cmpd="sng" algn="ctr">
              <a:solidFill>
                <a:srgbClr val="FFFFFF"/>
              </a:solidFill>
              <a:prstDash val="soli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rtlCol="0" anchor="ctr"/>
            <a:lstStyle/>
            <a:p>
              <a:pPr algn="ctr" fontAlgn="auto">
                <a:spcBef>
                  <a:spcPts val="0"/>
                </a:spcBef>
                <a:spcAft>
                  <a:spcPts val="0"/>
                </a:spcAft>
                <a:defRPr/>
              </a:pPr>
              <a:endParaRPr lang="en-US" kern="0" dirty="0" smtClean="0">
                <a:solidFill>
                  <a:prstClr val="white"/>
                </a:solidFill>
                <a:latin typeface="Candara" panose="020E0502030303020204" pitchFamily="34" charset="0"/>
              </a:endParaRPr>
            </a:p>
          </p:txBody>
        </p:sp>
        <p:sp>
          <p:nvSpPr>
            <p:cNvPr id="12" name="TextBox 11"/>
            <p:cNvSpPr txBox="1"/>
            <p:nvPr/>
          </p:nvSpPr>
          <p:spPr>
            <a:xfrm>
              <a:off x="3965686" y="2833645"/>
              <a:ext cx="1797287" cy="523220"/>
            </a:xfrm>
            <a:prstGeom prst="rect">
              <a:avLst/>
            </a:prstGeom>
            <a:noFill/>
          </p:spPr>
          <p:txBody>
            <a:bodyPr wrap="none" rtlCol="0">
              <a:spAutoFit/>
            </a:bodyPr>
            <a:lstStyle/>
            <a:p>
              <a:pPr fontAlgn="auto">
                <a:spcBef>
                  <a:spcPts val="0"/>
                </a:spcBef>
                <a:spcAft>
                  <a:spcPts val="0"/>
                </a:spcAft>
              </a:pPr>
              <a:r>
                <a:rPr lang="fr-FR" sz="2800" b="1" dirty="0" smtClean="0">
                  <a:solidFill>
                    <a:prstClr val="black"/>
                  </a:solidFill>
                  <a:latin typeface="Candara" panose="020E0502030303020204" pitchFamily="34" charset="0"/>
                </a:rPr>
                <a:t>Partenaire</a:t>
              </a:r>
              <a:endParaRPr lang="fr-FR" sz="2800" b="1" dirty="0">
                <a:solidFill>
                  <a:prstClr val="black"/>
                </a:solidFill>
                <a:latin typeface="Candara" panose="020E0502030303020204" pitchFamily="34" charset="0"/>
              </a:endParaRPr>
            </a:p>
          </p:txBody>
        </p:sp>
        <p:sp>
          <p:nvSpPr>
            <p:cNvPr id="15" name="TextBox 14"/>
            <p:cNvSpPr txBox="1"/>
            <p:nvPr/>
          </p:nvSpPr>
          <p:spPr>
            <a:xfrm>
              <a:off x="6384150" y="870378"/>
              <a:ext cx="2823537" cy="2754600"/>
            </a:xfrm>
            <a:prstGeom prst="rect">
              <a:avLst/>
            </a:prstGeom>
            <a:noFill/>
          </p:spPr>
          <p:txBody>
            <a:bodyPr wrap="square" rtlCol="0">
              <a:spAutoFit/>
            </a:bodyPr>
            <a:lstStyle/>
            <a:p>
              <a:pPr fontAlgn="auto">
                <a:spcBef>
                  <a:spcPts val="0"/>
                </a:spcBef>
                <a:spcAft>
                  <a:spcPts val="0"/>
                </a:spcAft>
              </a:pPr>
              <a:r>
                <a:rPr lang="fr-FR" sz="2000" b="1" dirty="0" smtClean="0">
                  <a:solidFill>
                    <a:srgbClr val="002060"/>
                  </a:solidFill>
                  <a:latin typeface="Candara" panose="020E0502030303020204" pitchFamily="34" charset="0"/>
                </a:rPr>
                <a:t>Partenaire</a:t>
              </a:r>
            </a:p>
            <a:p>
              <a:pPr fontAlgn="auto">
                <a:spcBef>
                  <a:spcPts val="0"/>
                </a:spcBef>
                <a:spcAft>
                  <a:spcPts val="0"/>
                </a:spcAft>
              </a:pPr>
              <a:r>
                <a:rPr lang="en-ZA" sz="1700" dirty="0" smtClean="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Secteurs</a:t>
              </a:r>
              <a:r>
                <a:rPr lang="en-ZA" sz="1700" dirty="0" smtClean="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autres</a:t>
              </a:r>
              <a:r>
                <a:rPr lang="en-ZA" sz="1700" dirty="0" smtClean="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que</a:t>
              </a:r>
              <a:r>
                <a:rPr lang="en-ZA" sz="1700" dirty="0" smtClean="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celui</a:t>
              </a:r>
              <a:r>
                <a:rPr lang="en-ZA" sz="1700" dirty="0" smtClean="0">
                  <a:solidFill>
                    <a:srgbClr val="002060"/>
                  </a:solidFill>
                  <a:latin typeface="Candara" panose="020E0502030303020204" pitchFamily="34" charset="0"/>
                </a:rPr>
                <a:t> de la santé</a:t>
              </a:r>
              <a:endParaRPr lang="en-ZA" sz="1700" dirty="0">
                <a:solidFill>
                  <a:srgbClr val="002060"/>
                </a:solidFill>
                <a:latin typeface="Candara" panose="020E0502030303020204" pitchFamily="34" charset="0"/>
              </a:endParaRPr>
            </a:p>
            <a:p>
              <a:pPr fontAlgn="auto">
                <a:spcBef>
                  <a:spcPts val="0"/>
                </a:spcBef>
                <a:spcAft>
                  <a:spcPts val="0"/>
                </a:spcAft>
              </a:pPr>
              <a:r>
                <a:rPr lang="en-ZA" sz="1700" dirty="0">
                  <a:solidFill>
                    <a:srgbClr val="002060"/>
                  </a:solidFill>
                  <a:latin typeface="Candara" panose="020E0502030303020204" pitchFamily="34" charset="0"/>
                </a:rPr>
                <a:t>- </a:t>
              </a:r>
              <a:r>
                <a:rPr lang="fr-FR" sz="1700" dirty="0">
                  <a:solidFill>
                    <a:srgbClr val="002060"/>
                  </a:solidFill>
                  <a:latin typeface="Candara" panose="020E0502030303020204" pitchFamily="34" charset="0"/>
                </a:rPr>
                <a:t>Évaluer l'efficacité du travail </a:t>
              </a:r>
              <a:r>
                <a:rPr lang="fr-FR" sz="1700" dirty="0" smtClean="0">
                  <a:solidFill>
                    <a:srgbClr val="002060"/>
                  </a:solidFill>
                  <a:latin typeface="Candara" panose="020E0502030303020204" pitchFamily="34" charset="0"/>
                </a:rPr>
                <a:t>intersectoriel</a:t>
              </a:r>
              <a:endParaRPr lang="en-ZA" sz="1700" dirty="0" smtClean="0">
                <a:solidFill>
                  <a:srgbClr val="002060"/>
                </a:solidFill>
                <a:latin typeface="Candara" panose="020E0502030303020204" pitchFamily="34" charset="0"/>
              </a:endParaRPr>
            </a:p>
            <a:p>
              <a:pPr fontAlgn="auto">
                <a:spcBef>
                  <a:spcPts val="0"/>
                </a:spcBef>
                <a:spcAft>
                  <a:spcPts val="0"/>
                </a:spcAft>
              </a:pPr>
              <a:r>
                <a:rPr lang="en-ZA" sz="1700" dirty="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Élaborer des politiques intégrées </a:t>
              </a:r>
              <a:r>
                <a:rPr lang="en-ZA" sz="1700" dirty="0" smtClean="0">
                  <a:solidFill>
                    <a:srgbClr val="002060"/>
                  </a:solidFill>
                  <a:latin typeface="Candara" panose="020E0502030303020204" pitchFamily="34" charset="0"/>
                </a:rPr>
                <a:t> </a:t>
              </a:r>
            </a:p>
            <a:p>
              <a:pPr fontAlgn="auto">
                <a:spcBef>
                  <a:spcPts val="0"/>
                </a:spcBef>
                <a:spcAft>
                  <a:spcPts val="0"/>
                </a:spcAft>
              </a:pPr>
              <a:r>
                <a:rPr lang="en-ZA" sz="1700" dirty="0" smtClean="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Renforcer</a:t>
              </a:r>
              <a:r>
                <a:rPr lang="en-ZA" sz="1700" dirty="0" smtClean="0">
                  <a:solidFill>
                    <a:srgbClr val="002060"/>
                  </a:solidFill>
                  <a:latin typeface="Candara" panose="020E0502030303020204" pitchFamily="34" charset="0"/>
                </a:rPr>
                <a:t> les </a:t>
              </a:r>
              <a:r>
                <a:rPr lang="fr-FR" sz="1700" dirty="0" smtClean="0">
                  <a:solidFill>
                    <a:srgbClr val="002060"/>
                  </a:solidFill>
                  <a:latin typeface="Candara" panose="020E0502030303020204" pitchFamily="34" charset="0"/>
                </a:rPr>
                <a:t>capacités</a:t>
              </a:r>
              <a:r>
                <a:rPr lang="en-ZA" sz="1700" dirty="0" smtClean="0">
                  <a:solidFill>
                    <a:srgbClr val="002060"/>
                  </a:solidFill>
                  <a:latin typeface="Candara" panose="020E0502030303020204" pitchFamily="34" charset="0"/>
                </a:rPr>
                <a:t> pour </a:t>
              </a:r>
              <a:r>
                <a:rPr lang="en-ZA" sz="1700" dirty="0" err="1" smtClean="0">
                  <a:solidFill>
                    <a:srgbClr val="002060"/>
                  </a:solidFill>
                  <a:latin typeface="Candara" panose="020E0502030303020204" pitchFamily="34" charset="0"/>
                </a:rPr>
                <a:t>l’AIS</a:t>
              </a:r>
              <a:r>
                <a:rPr lang="en-ZA" sz="1700" dirty="0" smtClean="0">
                  <a:solidFill>
                    <a:srgbClr val="002060"/>
                  </a:solidFill>
                  <a:latin typeface="Candara" panose="020E0502030303020204" pitchFamily="34" charset="0"/>
                </a:rPr>
                <a:t> et la </a:t>
              </a:r>
              <a:r>
                <a:rPr lang="en-ZA" sz="1700" dirty="0" err="1" smtClean="0">
                  <a:solidFill>
                    <a:srgbClr val="002060"/>
                  </a:solidFill>
                  <a:latin typeface="Candara" panose="020E0502030303020204" pitchFamily="34" charset="0"/>
                </a:rPr>
                <a:t>SdTP</a:t>
              </a:r>
              <a:r>
                <a:rPr lang="en-ZA" sz="1700" dirty="0" smtClean="0">
                  <a:solidFill>
                    <a:srgbClr val="002060"/>
                  </a:solidFill>
                  <a:latin typeface="Candara" panose="020E0502030303020204" pitchFamily="34" charset="0"/>
                </a:rPr>
                <a:t>, </a:t>
              </a:r>
            </a:p>
            <a:p>
              <a:pPr fontAlgn="auto">
                <a:spcBef>
                  <a:spcPts val="0"/>
                </a:spcBef>
                <a:spcAft>
                  <a:spcPts val="0"/>
                </a:spcAft>
              </a:pPr>
              <a:r>
                <a:rPr lang="en-ZA" sz="1700" dirty="0" smtClean="0">
                  <a:solidFill>
                    <a:srgbClr val="002060"/>
                  </a:solidFill>
                  <a:latin typeface="Candara" panose="020E0502030303020204" pitchFamily="34" charset="0"/>
                </a:rPr>
                <a:t>- Mobiliser les </a:t>
              </a:r>
              <a:r>
                <a:rPr lang="fr-FR" sz="1700" dirty="0" smtClean="0">
                  <a:solidFill>
                    <a:srgbClr val="002060"/>
                  </a:solidFill>
                  <a:latin typeface="Candara" panose="020E0502030303020204" pitchFamily="34" charset="0"/>
                </a:rPr>
                <a:t>ressources</a:t>
              </a:r>
              <a:r>
                <a:rPr lang="en-ZA" sz="1700" dirty="0" smtClean="0">
                  <a:solidFill>
                    <a:srgbClr val="002060"/>
                  </a:solidFill>
                  <a:latin typeface="Candara" panose="020E0502030303020204" pitchFamily="34" charset="0"/>
                </a:rPr>
                <a:t> </a:t>
              </a:r>
              <a:endParaRPr lang="en-ZA" sz="1700" dirty="0">
                <a:solidFill>
                  <a:srgbClr val="002060"/>
                </a:solidFill>
                <a:latin typeface="Candara" panose="020E0502030303020204" pitchFamily="34" charset="0"/>
              </a:endParaRPr>
            </a:p>
          </p:txBody>
        </p:sp>
      </p:grpSp>
      <p:grpSp>
        <p:nvGrpSpPr>
          <p:cNvPr id="17" name="Group 16"/>
          <p:cNvGrpSpPr/>
          <p:nvPr/>
        </p:nvGrpSpPr>
        <p:grpSpPr>
          <a:xfrm>
            <a:off x="2430296" y="3235080"/>
            <a:ext cx="6713704" cy="2985760"/>
            <a:chOff x="2430296" y="3235080"/>
            <a:chExt cx="6713704" cy="2985760"/>
          </a:xfrm>
        </p:grpSpPr>
        <p:sp>
          <p:nvSpPr>
            <p:cNvPr id="10" name="Rounded Rectangle 13"/>
            <p:cNvSpPr/>
            <p:nvPr/>
          </p:nvSpPr>
          <p:spPr>
            <a:xfrm>
              <a:off x="2430296" y="3235080"/>
              <a:ext cx="3180498" cy="2985760"/>
            </a:xfrm>
            <a:custGeom>
              <a:avLst/>
              <a:gdLst/>
              <a:ahLst/>
              <a:cxnLst/>
              <a:rect l="l" t="t" r="r" b="b"/>
              <a:pathLst>
                <a:path w="3581400" h="3581400">
                  <a:moveTo>
                    <a:pt x="1790700" y="723900"/>
                  </a:moveTo>
                  <a:cubicBezTo>
                    <a:pt x="1201523" y="723900"/>
                    <a:pt x="723900" y="1201523"/>
                    <a:pt x="723900" y="1790700"/>
                  </a:cubicBezTo>
                  <a:cubicBezTo>
                    <a:pt x="723900" y="2379877"/>
                    <a:pt x="1201523" y="2857500"/>
                    <a:pt x="1790700" y="2857500"/>
                  </a:cubicBezTo>
                  <a:cubicBezTo>
                    <a:pt x="2379877" y="2857500"/>
                    <a:pt x="2857500" y="2379877"/>
                    <a:pt x="2857500" y="1790700"/>
                  </a:cubicBezTo>
                  <a:cubicBezTo>
                    <a:pt x="2857500" y="1201523"/>
                    <a:pt x="2379877" y="723900"/>
                    <a:pt x="1790700" y="723900"/>
                  </a:cubicBezTo>
                  <a:close/>
                  <a:moveTo>
                    <a:pt x="1638302" y="0"/>
                  </a:moveTo>
                  <a:lnTo>
                    <a:pt x="1943098" y="0"/>
                  </a:lnTo>
                  <a:cubicBezTo>
                    <a:pt x="1985183" y="0"/>
                    <a:pt x="2019300" y="34117"/>
                    <a:pt x="2019300" y="76202"/>
                  </a:cubicBezTo>
                  <a:lnTo>
                    <a:pt x="2019300" y="324174"/>
                  </a:lnTo>
                  <a:cubicBezTo>
                    <a:pt x="2126157" y="338797"/>
                    <a:pt x="2228988" y="366599"/>
                    <a:pt x="2326253" y="405895"/>
                  </a:cubicBezTo>
                  <a:lnTo>
                    <a:pt x="2449976" y="191601"/>
                  </a:lnTo>
                  <a:cubicBezTo>
                    <a:pt x="2471018" y="155155"/>
                    <a:pt x="2517623" y="142667"/>
                    <a:pt x="2554070" y="163709"/>
                  </a:cubicBezTo>
                  <a:lnTo>
                    <a:pt x="2818031" y="316107"/>
                  </a:lnTo>
                  <a:cubicBezTo>
                    <a:pt x="2854477" y="337150"/>
                    <a:pt x="2866965" y="383755"/>
                    <a:pt x="2845923" y="420201"/>
                  </a:cubicBezTo>
                  <a:lnTo>
                    <a:pt x="2722446" y="634069"/>
                  </a:lnTo>
                  <a:cubicBezTo>
                    <a:pt x="2805661" y="700279"/>
                    <a:pt x="2881121" y="775739"/>
                    <a:pt x="2947331" y="858954"/>
                  </a:cubicBezTo>
                  <a:lnTo>
                    <a:pt x="3161199" y="735478"/>
                  </a:lnTo>
                  <a:cubicBezTo>
                    <a:pt x="3197646" y="714435"/>
                    <a:pt x="3244250" y="726923"/>
                    <a:pt x="3265293" y="763369"/>
                  </a:cubicBezTo>
                  <a:lnTo>
                    <a:pt x="3417691" y="1027331"/>
                  </a:lnTo>
                  <a:cubicBezTo>
                    <a:pt x="3438733" y="1063777"/>
                    <a:pt x="3426246" y="1110382"/>
                    <a:pt x="3389799" y="1131424"/>
                  </a:cubicBezTo>
                  <a:lnTo>
                    <a:pt x="3175505" y="1255147"/>
                  </a:lnTo>
                  <a:cubicBezTo>
                    <a:pt x="3214802" y="1352412"/>
                    <a:pt x="3242603" y="1455243"/>
                    <a:pt x="3257227" y="1562100"/>
                  </a:cubicBezTo>
                  <a:lnTo>
                    <a:pt x="3505198" y="1562100"/>
                  </a:lnTo>
                  <a:cubicBezTo>
                    <a:pt x="3547283" y="1562100"/>
                    <a:pt x="3581400" y="1596217"/>
                    <a:pt x="3581400" y="1638302"/>
                  </a:cubicBezTo>
                  <a:lnTo>
                    <a:pt x="3581400" y="1943098"/>
                  </a:lnTo>
                  <a:cubicBezTo>
                    <a:pt x="3581400" y="1985183"/>
                    <a:pt x="3547283" y="2019300"/>
                    <a:pt x="3505198" y="2019300"/>
                  </a:cubicBezTo>
                  <a:lnTo>
                    <a:pt x="3257227" y="2019300"/>
                  </a:lnTo>
                  <a:cubicBezTo>
                    <a:pt x="3242603" y="2126157"/>
                    <a:pt x="3214802" y="2228988"/>
                    <a:pt x="3175505" y="2326254"/>
                  </a:cubicBezTo>
                  <a:lnTo>
                    <a:pt x="3389799" y="2449976"/>
                  </a:lnTo>
                  <a:cubicBezTo>
                    <a:pt x="3426246" y="2471018"/>
                    <a:pt x="3438733" y="2517623"/>
                    <a:pt x="3417691" y="2554070"/>
                  </a:cubicBezTo>
                  <a:lnTo>
                    <a:pt x="3265293" y="2818031"/>
                  </a:lnTo>
                  <a:cubicBezTo>
                    <a:pt x="3244250" y="2854478"/>
                    <a:pt x="3197646" y="2866965"/>
                    <a:pt x="3161199" y="2845923"/>
                  </a:cubicBezTo>
                  <a:lnTo>
                    <a:pt x="2947331" y="2722446"/>
                  </a:lnTo>
                  <a:cubicBezTo>
                    <a:pt x="2881121" y="2805661"/>
                    <a:pt x="2805661" y="2881122"/>
                    <a:pt x="2722446" y="2947331"/>
                  </a:cubicBezTo>
                  <a:lnTo>
                    <a:pt x="2845923" y="3161199"/>
                  </a:lnTo>
                  <a:cubicBezTo>
                    <a:pt x="2866965" y="3197646"/>
                    <a:pt x="2854477" y="3244250"/>
                    <a:pt x="2818031" y="3265293"/>
                  </a:cubicBezTo>
                  <a:lnTo>
                    <a:pt x="2554070" y="3417691"/>
                  </a:lnTo>
                  <a:cubicBezTo>
                    <a:pt x="2517623" y="3438733"/>
                    <a:pt x="2471018" y="3426246"/>
                    <a:pt x="2449976" y="3389799"/>
                  </a:cubicBezTo>
                  <a:lnTo>
                    <a:pt x="2326253" y="3175505"/>
                  </a:lnTo>
                  <a:cubicBezTo>
                    <a:pt x="2228988" y="3214802"/>
                    <a:pt x="2126157" y="3242603"/>
                    <a:pt x="2019300" y="3257227"/>
                  </a:cubicBezTo>
                  <a:lnTo>
                    <a:pt x="2019300" y="3505198"/>
                  </a:lnTo>
                  <a:cubicBezTo>
                    <a:pt x="2019300" y="3547283"/>
                    <a:pt x="1985183" y="3581400"/>
                    <a:pt x="1943098" y="3581400"/>
                  </a:cubicBezTo>
                  <a:lnTo>
                    <a:pt x="1638302" y="3581400"/>
                  </a:lnTo>
                  <a:cubicBezTo>
                    <a:pt x="1596217" y="3581400"/>
                    <a:pt x="1562100" y="3547283"/>
                    <a:pt x="1562100" y="3505198"/>
                  </a:cubicBezTo>
                  <a:lnTo>
                    <a:pt x="1562100" y="3257227"/>
                  </a:lnTo>
                  <a:cubicBezTo>
                    <a:pt x="1455243" y="3242603"/>
                    <a:pt x="1352412" y="3214802"/>
                    <a:pt x="1255146" y="3175505"/>
                  </a:cubicBezTo>
                  <a:lnTo>
                    <a:pt x="1131424" y="3389799"/>
                  </a:lnTo>
                  <a:cubicBezTo>
                    <a:pt x="1110382" y="3426246"/>
                    <a:pt x="1063777" y="3438733"/>
                    <a:pt x="1027330" y="3417691"/>
                  </a:cubicBezTo>
                  <a:lnTo>
                    <a:pt x="763369" y="3265293"/>
                  </a:lnTo>
                  <a:cubicBezTo>
                    <a:pt x="726923" y="3244250"/>
                    <a:pt x="714435" y="3197646"/>
                    <a:pt x="735477" y="3161199"/>
                  </a:cubicBezTo>
                  <a:lnTo>
                    <a:pt x="858954" y="2947331"/>
                  </a:lnTo>
                  <a:cubicBezTo>
                    <a:pt x="775739" y="2881121"/>
                    <a:pt x="700278" y="2805661"/>
                    <a:pt x="634069" y="2722446"/>
                  </a:cubicBezTo>
                  <a:lnTo>
                    <a:pt x="420201" y="2845923"/>
                  </a:lnTo>
                  <a:cubicBezTo>
                    <a:pt x="383754" y="2866965"/>
                    <a:pt x="337150" y="2854477"/>
                    <a:pt x="316107" y="2818031"/>
                  </a:cubicBezTo>
                  <a:lnTo>
                    <a:pt x="163709" y="2554069"/>
                  </a:lnTo>
                  <a:cubicBezTo>
                    <a:pt x="142667" y="2517623"/>
                    <a:pt x="155154" y="2471018"/>
                    <a:pt x="191601" y="2449976"/>
                  </a:cubicBezTo>
                  <a:lnTo>
                    <a:pt x="405895" y="2326253"/>
                  </a:lnTo>
                  <a:cubicBezTo>
                    <a:pt x="366598" y="2228988"/>
                    <a:pt x="338797" y="2126157"/>
                    <a:pt x="324173" y="2019300"/>
                  </a:cubicBezTo>
                  <a:lnTo>
                    <a:pt x="76202" y="2019300"/>
                  </a:lnTo>
                  <a:cubicBezTo>
                    <a:pt x="34117" y="2019300"/>
                    <a:pt x="0" y="1985183"/>
                    <a:pt x="0" y="1943098"/>
                  </a:cubicBezTo>
                  <a:lnTo>
                    <a:pt x="0" y="1638302"/>
                  </a:lnTo>
                  <a:cubicBezTo>
                    <a:pt x="0" y="1596217"/>
                    <a:pt x="34117" y="1562100"/>
                    <a:pt x="76202" y="1562100"/>
                  </a:cubicBezTo>
                  <a:lnTo>
                    <a:pt x="324173" y="1562100"/>
                  </a:lnTo>
                  <a:cubicBezTo>
                    <a:pt x="338797" y="1455243"/>
                    <a:pt x="366598" y="1352413"/>
                    <a:pt x="405895" y="1255147"/>
                  </a:cubicBezTo>
                  <a:lnTo>
                    <a:pt x="191601" y="1131425"/>
                  </a:lnTo>
                  <a:cubicBezTo>
                    <a:pt x="155154" y="1110382"/>
                    <a:pt x="142667" y="1063777"/>
                    <a:pt x="163709" y="1027331"/>
                  </a:cubicBezTo>
                  <a:lnTo>
                    <a:pt x="316107" y="763370"/>
                  </a:lnTo>
                  <a:cubicBezTo>
                    <a:pt x="337150" y="726923"/>
                    <a:pt x="383754" y="714435"/>
                    <a:pt x="420201" y="735478"/>
                  </a:cubicBezTo>
                  <a:lnTo>
                    <a:pt x="634068" y="858954"/>
                  </a:lnTo>
                  <a:cubicBezTo>
                    <a:pt x="700278" y="775739"/>
                    <a:pt x="775739" y="700279"/>
                    <a:pt x="858954" y="634069"/>
                  </a:cubicBezTo>
                  <a:lnTo>
                    <a:pt x="735477" y="420201"/>
                  </a:lnTo>
                  <a:cubicBezTo>
                    <a:pt x="714435" y="383755"/>
                    <a:pt x="726923" y="337150"/>
                    <a:pt x="763369" y="316107"/>
                  </a:cubicBezTo>
                  <a:lnTo>
                    <a:pt x="1027330" y="163709"/>
                  </a:lnTo>
                  <a:cubicBezTo>
                    <a:pt x="1063777" y="142667"/>
                    <a:pt x="1110382" y="155155"/>
                    <a:pt x="1131424" y="191601"/>
                  </a:cubicBezTo>
                  <a:lnTo>
                    <a:pt x="1255147" y="405895"/>
                  </a:lnTo>
                  <a:cubicBezTo>
                    <a:pt x="1352412" y="366599"/>
                    <a:pt x="1455243" y="338797"/>
                    <a:pt x="1562100" y="324174"/>
                  </a:cubicBezTo>
                  <a:lnTo>
                    <a:pt x="1562100" y="76202"/>
                  </a:lnTo>
                  <a:cubicBezTo>
                    <a:pt x="1562100" y="34117"/>
                    <a:pt x="1596217" y="0"/>
                    <a:pt x="1638302" y="0"/>
                  </a:cubicBezTo>
                  <a:close/>
                </a:path>
              </a:pathLst>
            </a:cu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2700000" scaled="1"/>
              <a:tileRect/>
            </a:gradFill>
            <a:ln w="34925" cap="flat" cmpd="sng" algn="ctr">
              <a:solidFill>
                <a:srgbClr val="FFFFFF"/>
              </a:solidFill>
              <a:prstDash val="solid"/>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rtlCol="0" anchor="ctr"/>
            <a:lstStyle/>
            <a:p>
              <a:pPr algn="ctr" fontAlgn="auto">
                <a:spcBef>
                  <a:spcPts val="0"/>
                </a:spcBef>
                <a:spcAft>
                  <a:spcPts val="0"/>
                </a:spcAft>
                <a:defRPr/>
              </a:pPr>
              <a:endParaRPr lang="en-US" kern="0" dirty="0" smtClean="0">
                <a:solidFill>
                  <a:prstClr val="white"/>
                </a:solidFill>
                <a:latin typeface="Candara" panose="020E0502030303020204" pitchFamily="34" charset="0"/>
              </a:endParaRPr>
            </a:p>
          </p:txBody>
        </p:sp>
        <p:sp>
          <p:nvSpPr>
            <p:cNvPr id="13" name="TextBox 12"/>
            <p:cNvSpPr txBox="1"/>
            <p:nvPr/>
          </p:nvSpPr>
          <p:spPr>
            <a:xfrm>
              <a:off x="3130378" y="4576892"/>
              <a:ext cx="1808508" cy="461665"/>
            </a:xfrm>
            <a:prstGeom prst="rect">
              <a:avLst/>
            </a:prstGeom>
            <a:noFill/>
          </p:spPr>
          <p:txBody>
            <a:bodyPr wrap="none" rtlCol="0">
              <a:spAutoFit/>
            </a:bodyPr>
            <a:lstStyle/>
            <a:p>
              <a:pPr fontAlgn="auto">
                <a:spcBef>
                  <a:spcPts val="0"/>
                </a:spcBef>
                <a:spcAft>
                  <a:spcPts val="0"/>
                </a:spcAft>
              </a:pPr>
              <a:r>
                <a:rPr lang="fr-FR" sz="2400" b="1" dirty="0" smtClean="0">
                  <a:solidFill>
                    <a:prstClr val="black"/>
                  </a:solidFill>
                  <a:latin typeface="Candara" panose="020E0502030303020204" pitchFamily="34" charset="0"/>
                </a:rPr>
                <a:t>Négociateur</a:t>
              </a:r>
              <a:endParaRPr lang="fr-FR" sz="2400" b="1" dirty="0">
                <a:solidFill>
                  <a:prstClr val="black"/>
                </a:solidFill>
                <a:latin typeface="Candara" panose="020E0502030303020204" pitchFamily="34" charset="0"/>
              </a:endParaRPr>
            </a:p>
          </p:txBody>
        </p:sp>
        <p:sp>
          <p:nvSpPr>
            <p:cNvPr id="16" name="TextBox 15"/>
            <p:cNvSpPr txBox="1"/>
            <p:nvPr/>
          </p:nvSpPr>
          <p:spPr>
            <a:xfrm>
              <a:off x="6075485" y="3534790"/>
              <a:ext cx="3068515" cy="2492990"/>
            </a:xfrm>
            <a:prstGeom prst="rect">
              <a:avLst/>
            </a:prstGeom>
            <a:noFill/>
          </p:spPr>
          <p:txBody>
            <a:bodyPr wrap="square" rtlCol="0">
              <a:spAutoFit/>
            </a:bodyPr>
            <a:lstStyle/>
            <a:p>
              <a:pPr fontAlgn="auto">
                <a:spcBef>
                  <a:spcPts val="0"/>
                </a:spcBef>
                <a:spcAft>
                  <a:spcPts val="0"/>
                </a:spcAft>
              </a:pPr>
              <a:r>
                <a:rPr lang="fr-FR" sz="2000" b="1" dirty="0" smtClean="0">
                  <a:solidFill>
                    <a:srgbClr val="002060"/>
                  </a:solidFill>
                  <a:latin typeface="Candara" panose="020E0502030303020204" pitchFamily="34" charset="0"/>
                </a:rPr>
                <a:t>Négociateur</a:t>
              </a:r>
            </a:p>
            <a:p>
              <a:pPr fontAlgn="auto">
                <a:spcBef>
                  <a:spcPts val="0"/>
                </a:spcBef>
                <a:spcAft>
                  <a:spcPts val="0"/>
                </a:spcAft>
              </a:pPr>
              <a:r>
                <a:rPr lang="en-ZA" sz="1700" dirty="0" smtClean="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Fournir</a:t>
              </a:r>
              <a:r>
                <a:rPr lang="en-ZA" sz="1700" dirty="0" smtClean="0">
                  <a:solidFill>
                    <a:srgbClr val="002060"/>
                  </a:solidFill>
                  <a:latin typeface="Candara" panose="020E0502030303020204" pitchFamily="34" charset="0"/>
                </a:rPr>
                <a:t> des </a:t>
              </a:r>
              <a:r>
                <a:rPr lang="fr-FR" sz="1700" dirty="0" smtClean="0">
                  <a:solidFill>
                    <a:srgbClr val="002060"/>
                  </a:solidFill>
                  <a:latin typeface="Candara" panose="020E0502030303020204" pitchFamily="34" charset="0"/>
                </a:rPr>
                <a:t>connaissances</a:t>
              </a:r>
              <a:r>
                <a:rPr lang="en-ZA" sz="1700" dirty="0" smtClean="0">
                  <a:solidFill>
                    <a:srgbClr val="002060"/>
                  </a:solidFill>
                  <a:latin typeface="Candara" panose="020E0502030303020204" pitchFamily="34" charset="0"/>
                </a:rPr>
                <a:t> techniques, </a:t>
              </a:r>
              <a:r>
                <a:rPr lang="fr-FR" sz="1700" dirty="0" smtClean="0">
                  <a:solidFill>
                    <a:srgbClr val="002060"/>
                  </a:solidFill>
                  <a:latin typeface="Candara" panose="020E0502030303020204" pitchFamily="34" charset="0"/>
                </a:rPr>
                <a:t>mais</a:t>
              </a:r>
              <a:r>
                <a:rPr lang="en-ZA" sz="1700" dirty="0" smtClean="0">
                  <a:solidFill>
                    <a:srgbClr val="002060"/>
                  </a:solidFill>
                  <a:latin typeface="Candara" panose="020E0502030303020204" pitchFamily="34" charset="0"/>
                </a:rPr>
                <a:t> sans </a:t>
              </a:r>
              <a:r>
                <a:rPr lang="fr-FR" sz="1700" dirty="0" smtClean="0">
                  <a:solidFill>
                    <a:srgbClr val="002060"/>
                  </a:solidFill>
                  <a:latin typeface="Candara" panose="020E0502030303020204" pitchFamily="34" charset="0"/>
                </a:rPr>
                <a:t>prendre</a:t>
              </a:r>
              <a:r>
                <a:rPr lang="en-ZA" sz="1700" dirty="0" smtClean="0">
                  <a:solidFill>
                    <a:srgbClr val="002060"/>
                  </a:solidFill>
                  <a:latin typeface="Candara" panose="020E0502030303020204" pitchFamily="34" charset="0"/>
                </a:rPr>
                <a:t> le </a:t>
              </a:r>
              <a:r>
                <a:rPr lang="fr-FR" sz="1700" dirty="0" smtClean="0">
                  <a:solidFill>
                    <a:srgbClr val="002060"/>
                  </a:solidFill>
                  <a:latin typeface="Candara" panose="020E0502030303020204" pitchFamily="34" charset="0"/>
                </a:rPr>
                <a:t>contrôle</a:t>
              </a:r>
            </a:p>
            <a:p>
              <a:pPr fontAlgn="auto">
                <a:spcBef>
                  <a:spcPts val="0"/>
                </a:spcBef>
                <a:spcAft>
                  <a:spcPts val="0"/>
                </a:spcAft>
              </a:pPr>
              <a:r>
                <a:rPr lang="en-ZA" sz="1700" dirty="0" smtClean="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Plates-formes</a:t>
              </a:r>
              <a:r>
                <a:rPr lang="en-ZA" sz="1700" dirty="0" smtClean="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intersectorielles</a:t>
              </a:r>
              <a:r>
                <a:rPr lang="en-ZA" sz="1700" dirty="0" smtClean="0">
                  <a:solidFill>
                    <a:srgbClr val="002060"/>
                  </a:solidFill>
                  <a:latin typeface="Candara" panose="020E0502030303020204" pitchFamily="34" charset="0"/>
                </a:rPr>
                <a:t> pour le dialogue </a:t>
              </a:r>
              <a:endParaRPr lang="en-ZA" sz="1700" dirty="0">
                <a:solidFill>
                  <a:srgbClr val="002060"/>
                </a:solidFill>
                <a:latin typeface="Candara" panose="020E0502030303020204" pitchFamily="34" charset="0"/>
              </a:endParaRPr>
            </a:p>
            <a:p>
              <a:pPr fontAlgn="auto">
                <a:spcBef>
                  <a:spcPts val="0"/>
                </a:spcBef>
                <a:spcAft>
                  <a:spcPts val="0"/>
                </a:spcAft>
              </a:pPr>
              <a:r>
                <a:rPr lang="en-ZA" sz="1700" dirty="0" smtClean="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Fondée</a:t>
              </a:r>
              <a:r>
                <a:rPr lang="en-ZA" sz="1700" dirty="0" smtClean="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sur</a:t>
              </a:r>
              <a:r>
                <a:rPr lang="en-ZA" sz="1700" dirty="0" smtClean="0">
                  <a:solidFill>
                    <a:srgbClr val="002060"/>
                  </a:solidFill>
                  <a:latin typeface="Candara" panose="020E0502030303020204" pitchFamily="34" charset="0"/>
                </a:rPr>
                <a:t> des </a:t>
              </a:r>
              <a:r>
                <a:rPr lang="fr-FR" sz="1700" dirty="0" smtClean="0">
                  <a:solidFill>
                    <a:srgbClr val="002060"/>
                  </a:solidFill>
                  <a:latin typeface="Candara" panose="020E0502030303020204" pitchFamily="34" charset="0"/>
                </a:rPr>
                <a:t>preuves</a:t>
              </a:r>
            </a:p>
            <a:p>
              <a:pPr fontAlgn="auto">
                <a:spcBef>
                  <a:spcPts val="0"/>
                </a:spcBef>
                <a:spcAft>
                  <a:spcPts val="0"/>
                </a:spcAft>
              </a:pPr>
              <a:r>
                <a:rPr lang="en-ZA" sz="1700" dirty="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Cohérence</a:t>
              </a:r>
              <a:r>
                <a:rPr lang="en-ZA" sz="1700" dirty="0" smtClean="0">
                  <a:solidFill>
                    <a:srgbClr val="002060"/>
                  </a:solidFill>
                  <a:latin typeface="Candara" panose="020E0502030303020204" pitchFamily="34" charset="0"/>
                </a:rPr>
                <a:t> </a:t>
              </a:r>
              <a:r>
                <a:rPr lang="fr-FR" sz="1700" dirty="0" smtClean="0">
                  <a:solidFill>
                    <a:srgbClr val="002060"/>
                  </a:solidFill>
                  <a:latin typeface="Candara" panose="020E0502030303020204" pitchFamily="34" charset="0"/>
                </a:rPr>
                <a:t>politique</a:t>
              </a:r>
              <a:r>
                <a:rPr lang="en-ZA" sz="1700" dirty="0" smtClean="0">
                  <a:solidFill>
                    <a:srgbClr val="002060"/>
                  </a:solidFill>
                  <a:latin typeface="Candara" panose="020E0502030303020204" pitchFamily="34" charset="0"/>
                </a:rPr>
                <a:t> et </a:t>
              </a:r>
              <a:r>
                <a:rPr lang="fr-FR" sz="1700" dirty="0" smtClean="0">
                  <a:solidFill>
                    <a:srgbClr val="002060"/>
                  </a:solidFill>
                  <a:latin typeface="Candara" panose="020E0502030303020204" pitchFamily="34" charset="0"/>
                </a:rPr>
                <a:t>législative</a:t>
              </a:r>
              <a:endParaRPr lang="fr-FR" sz="1700" dirty="0">
                <a:solidFill>
                  <a:srgbClr val="002060"/>
                </a:solidFill>
                <a:latin typeface="Candara" panose="020E0502030303020204" pitchFamily="34" charset="0"/>
              </a:endParaRPr>
            </a:p>
          </p:txBody>
        </p:sp>
      </p:grpSp>
      <p:pic>
        <p:nvPicPr>
          <p:cNvPr id="6" name="Image 5"/>
          <p:cNvPicPr>
            <a:picLocks noChangeAspect="1"/>
          </p:cNvPicPr>
          <p:nvPr/>
        </p:nvPicPr>
        <p:blipFill>
          <a:blip r:embed="rId3"/>
          <a:stretch>
            <a:fillRect/>
          </a:stretch>
        </p:blipFill>
        <p:spPr>
          <a:xfrm>
            <a:off x="864128" y="6237709"/>
            <a:ext cx="5157663" cy="377985"/>
          </a:xfrm>
          <a:prstGeom prst="rect">
            <a:avLst/>
          </a:prstGeom>
        </p:spPr>
      </p:pic>
    </p:spTree>
    <p:extLst>
      <p:ext uri="{BB962C8B-B14F-4D97-AF65-F5344CB8AC3E}">
        <p14:creationId xmlns:p14="http://schemas.microsoft.com/office/powerpoint/2010/main" val="398619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Template RPM &a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RPM &a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3_Template RPM &a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plate RPM &a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plate RPM &a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plate RPM &a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plate RPM &a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plate RPM &a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BEA3C98D2D134E99E440D91A17ED27" ma:contentTypeVersion="0" ma:contentTypeDescription="Create a new document." ma:contentTypeScope="" ma:versionID="3cd76cbb663f0e427635d5a7ab5f7f5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B7D126-76AB-4E1A-883D-1DD2F0421CCA}"/>
</file>

<file path=customXml/itemProps2.xml><?xml version="1.0" encoding="utf-8"?>
<ds:datastoreItem xmlns:ds="http://schemas.openxmlformats.org/officeDocument/2006/customXml" ds:itemID="{A46897D2-9D54-4BC2-8973-EF35939F35DB}">
  <ds:schemaRefs>
    <ds:schemaRef ds:uri="http://purl.org/dc/terms/"/>
    <ds:schemaRef ds:uri="http://purl.org/dc/dcmitype/"/>
    <ds:schemaRef ds:uri="http://schemas.microsoft.com/sharepoint/v3"/>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210551d0-f186-474e-97f0-1ddc31552bf4"/>
    <ds:schemaRef ds:uri="http://schemas.microsoft.com/office/2006/metadata/properties"/>
  </ds:schemaRefs>
</ds:datastoreItem>
</file>

<file path=customXml/itemProps3.xml><?xml version="1.0" encoding="utf-8"?>
<ds:datastoreItem xmlns:ds="http://schemas.openxmlformats.org/officeDocument/2006/customXml" ds:itemID="{CCE858DE-1C24-4556-BA64-9C7BD5EC24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9709</TotalTime>
  <Words>1432</Words>
  <Application>Microsoft Office PowerPoint</Application>
  <PresentationFormat>Affichage à l'écran (4:3)</PresentationFormat>
  <Paragraphs>156</Paragraphs>
  <Slides>20</Slides>
  <Notes>7</Notes>
  <HiddenSlides>0</HiddenSlides>
  <MMClips>0</MMClips>
  <ScaleCrop>false</ScaleCrop>
  <HeadingPairs>
    <vt:vector size="8" baseType="variant">
      <vt:variant>
        <vt:lpstr>Polices utilisées</vt:lpstr>
      </vt:variant>
      <vt:variant>
        <vt:i4>13</vt:i4>
      </vt:variant>
      <vt:variant>
        <vt:lpstr>Thème</vt:lpstr>
      </vt:variant>
      <vt:variant>
        <vt:i4>10</vt:i4>
      </vt:variant>
      <vt:variant>
        <vt:lpstr>Serveurs OLE incorporés</vt:lpstr>
      </vt:variant>
      <vt:variant>
        <vt:i4>1</vt:i4>
      </vt:variant>
      <vt:variant>
        <vt:lpstr>Titres des diapositives</vt:lpstr>
      </vt:variant>
      <vt:variant>
        <vt:i4>20</vt:i4>
      </vt:variant>
    </vt:vector>
  </HeadingPairs>
  <TitlesOfParts>
    <vt:vector size="44" baseType="lpstr">
      <vt:lpstr>ＭＳ Ｐゴシック</vt:lpstr>
      <vt:lpstr>ＭＳ Ｐゴシック</vt:lpstr>
      <vt:lpstr>新細明體</vt:lpstr>
      <vt:lpstr>Arial</vt:lpstr>
      <vt:lpstr>Arial Narrow</vt:lpstr>
      <vt:lpstr>Calibri</vt:lpstr>
      <vt:lpstr>Candara</vt:lpstr>
      <vt:lpstr>Cooper Black</vt:lpstr>
      <vt:lpstr>Gill Sans MT</vt:lpstr>
      <vt:lpstr>Symbol</vt:lpstr>
      <vt:lpstr>Times New Roman</vt:lpstr>
      <vt:lpstr>Tw Cen MT</vt:lpstr>
      <vt:lpstr>Wingdings</vt:lpstr>
      <vt:lpstr>1_Office Theme</vt:lpstr>
      <vt:lpstr>Template RPM &amp;</vt:lpstr>
      <vt:lpstr>Waveform</vt:lpstr>
      <vt:lpstr>3_Template RPM &amp;</vt:lpstr>
      <vt:lpstr>4_Template RPM &amp;</vt:lpstr>
      <vt:lpstr>5_Template RPM &amp;</vt:lpstr>
      <vt:lpstr>6_Template RPM &amp;</vt:lpstr>
      <vt:lpstr>7_Template RPM &amp;</vt:lpstr>
      <vt:lpstr>8_Template RPM &amp;</vt:lpstr>
      <vt:lpstr>1_Template RPM &amp;</vt:lpstr>
      <vt:lpstr>Acrobat Document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Santé dans Toutes les Politiques : Outils et actions nécessaires</vt:lpstr>
      <vt:lpstr>Présentation PowerPoint</vt:lpstr>
      <vt:lpstr>Présentation PowerPoint</vt:lpstr>
      <vt:lpstr>Documentation des études de cas d'action intersectorielle </vt:lpstr>
      <vt:lpstr>Stratégies de Promotion de la santé et déterminants Sociaux de la santé</vt:lpstr>
      <vt:lpstr>Facteurs favorisant la mise en œuvre : la vision de la santé</vt:lpstr>
      <vt:lpstr>Soutenir les positions régionales sur l’évolution vers la santé dans toutes les politiques (avec la Fondation Rockefeller) et la formation</vt:lpstr>
      <vt:lpstr>Présentation PowerPoint</vt:lpstr>
      <vt:lpstr>Conclusion  Vous ne pouvez pas le faire seul - différents acteurs à plusieurs niveaux sont essentiels pour le succès de la SdTP !</vt:lpstr>
      <vt:lpstr>Présentation PowerPoint</vt:lpstr>
    </vt:vector>
  </TitlesOfParts>
  <Company>WHO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Mboutiki, Mr. Gilles Tanguy - bzv</dc:creator>
  <cp:lastModifiedBy>Utilisateur</cp:lastModifiedBy>
  <cp:revision>328</cp:revision>
  <dcterms:created xsi:type="dcterms:W3CDTF">2014-08-29T09:51:38Z</dcterms:created>
  <dcterms:modified xsi:type="dcterms:W3CDTF">2016-08-12T10:17:17Z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-840861171</vt:i4>
  </property>
  <property fmtid="{D5CDD505-2E9C-101B-9397-08002B2CF9AE}" pid="3" name="_NewReviewCycle">
    <vt:lpwstr/>
  </property>
  <property fmtid="{D5CDD505-2E9C-101B-9397-08002B2CF9AE}" pid="4" name="_EmailSubject">
    <vt:lpwstr>Uploading preparing materials on 25th November - HiAP Trainers platform is to be used</vt:lpwstr>
  </property>
  <property fmtid="{D5CDD505-2E9C-101B-9397-08002B2CF9AE}" pid="5" name="_AuthorEmail">
    <vt:lpwstr>phorip@who.int</vt:lpwstr>
  </property>
  <property fmtid="{D5CDD505-2E9C-101B-9397-08002B2CF9AE}" pid="6" name="_AuthorEmailDisplayName">
    <vt:lpwstr>PHORI, Peter Malekele</vt:lpwstr>
  </property>
  <property fmtid="{D5CDD505-2E9C-101B-9397-08002B2CF9AE}" pid="7" name="ContentTypeId">
    <vt:lpwstr>0x010100C2BEA3C98D2D134E99E440D91A17ED27</vt:lpwstr>
  </property>
</Properties>
</file>