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 id="2147483674" r:id="rId6"/>
    <p:sldMasterId id="2147483699" r:id="rId7"/>
    <p:sldMasterId id="2147483711" r:id="rId8"/>
    <p:sldMasterId id="2147483723" r:id="rId9"/>
    <p:sldMasterId id="2147483735" r:id="rId10"/>
    <p:sldMasterId id="2147483747" r:id="rId11"/>
    <p:sldMasterId id="2147483759" r:id="rId12"/>
    <p:sldMasterId id="2147483771" r:id="rId13"/>
  </p:sldMasterIdLst>
  <p:notesMasterIdLst>
    <p:notesMasterId r:id="rId34"/>
  </p:notesMasterIdLst>
  <p:handoutMasterIdLst>
    <p:handoutMasterId r:id="rId35"/>
  </p:handoutMasterIdLst>
  <p:sldIdLst>
    <p:sldId id="261" r:id="rId14"/>
    <p:sldId id="329" r:id="rId15"/>
    <p:sldId id="392" r:id="rId16"/>
    <p:sldId id="361" r:id="rId17"/>
    <p:sldId id="366" r:id="rId18"/>
    <p:sldId id="368" r:id="rId19"/>
    <p:sldId id="370" r:id="rId20"/>
    <p:sldId id="391" r:id="rId21"/>
    <p:sldId id="372" r:id="rId22"/>
    <p:sldId id="375" r:id="rId23"/>
    <p:sldId id="374" r:id="rId24"/>
    <p:sldId id="376" r:id="rId25"/>
    <p:sldId id="380" r:id="rId26"/>
    <p:sldId id="393" r:id="rId27"/>
    <p:sldId id="394" r:id="rId28"/>
    <p:sldId id="395" r:id="rId29"/>
    <p:sldId id="396" r:id="rId30"/>
    <p:sldId id="397" r:id="rId31"/>
    <p:sldId id="398" r:id="rId32"/>
    <p:sldId id="399"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0D8E8"/>
    <a:srgbClr val="3599CC"/>
    <a:srgbClr val="FFFF99"/>
    <a:srgbClr val="3E92C6"/>
    <a:srgbClr val="2680B8"/>
    <a:srgbClr val="2980B5"/>
    <a:srgbClr val="2880B6"/>
    <a:srgbClr val="2A8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84" autoAdjust="0"/>
  </p:normalViewPr>
  <p:slideViewPr>
    <p:cSldViewPr>
      <p:cViewPr varScale="1">
        <p:scale>
          <a:sx n="92" d="100"/>
          <a:sy n="92" d="100"/>
        </p:scale>
        <p:origin x="-1344" y="-1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6.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3" Type="http://schemas.openxmlformats.org/officeDocument/2006/relationships/slide" Target="slides/slide20.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Master" Target="slideMasters/slideMaster9.xml"/><Relationship Id="rId13" Type="http://schemas.openxmlformats.org/officeDocument/2006/relationships/slideMaster" Target="slideMasters/slideMaster10.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9B5A7-D5D1-4857-BFCC-ABA7A8A1605C}" type="doc">
      <dgm:prSet loTypeId="urn:microsoft.com/office/officeart/2005/8/layout/list1" loCatId="list" qsTypeId="urn:microsoft.com/office/officeart/2005/8/quickstyle/3d2" qsCatId="3D" csTypeId="urn:microsoft.com/office/officeart/2005/8/colors/accent2_1" csCatId="accent2" phldr="1"/>
      <dgm:spPr/>
      <dgm:t>
        <a:bodyPr/>
        <a:lstStyle/>
        <a:p>
          <a:endParaRPr lang="en-GB"/>
        </a:p>
      </dgm:t>
    </dgm:pt>
    <dgm:pt modelId="{A8AD6F46-3F4F-40E0-94D4-8E882EF57BCE}">
      <dgm:prSet phldrT="[Text]" custT="1"/>
      <dgm:spPr/>
      <dgm:t>
        <a:bodyPr/>
        <a:lstStyle/>
        <a:p>
          <a:r>
            <a:rPr lang="en-US" sz="3200" dirty="0" smtClean="0"/>
            <a:t>Define public health and </a:t>
          </a:r>
          <a:r>
            <a:rPr lang="en-US" sz="3200" dirty="0" err="1" smtClean="0"/>
            <a:t>HiAP</a:t>
          </a:r>
          <a:endParaRPr lang="en-GB" sz="3200" dirty="0"/>
        </a:p>
      </dgm:t>
    </dgm:pt>
    <dgm:pt modelId="{FB361308-44C5-4DA7-95B8-689C8D2D63C0}" type="parTrans" cxnId="{04662BE2-2A00-49BD-94E3-D365589F8E22}">
      <dgm:prSet/>
      <dgm:spPr/>
      <dgm:t>
        <a:bodyPr/>
        <a:lstStyle/>
        <a:p>
          <a:endParaRPr lang="en-GB" sz="2000"/>
        </a:p>
      </dgm:t>
    </dgm:pt>
    <dgm:pt modelId="{FE0E149C-50ED-4104-9AD8-91E584C8ED46}" type="sibTrans" cxnId="{04662BE2-2A00-49BD-94E3-D365589F8E22}">
      <dgm:prSet/>
      <dgm:spPr/>
      <dgm:t>
        <a:bodyPr/>
        <a:lstStyle/>
        <a:p>
          <a:endParaRPr lang="en-GB" sz="2000"/>
        </a:p>
      </dgm:t>
    </dgm:pt>
    <dgm:pt modelId="{AA95F0DF-15A8-4092-B157-437D9C7BA102}">
      <dgm:prSet custT="1"/>
      <dgm:spPr/>
      <dgm:t>
        <a:bodyPr/>
        <a:lstStyle/>
        <a:p>
          <a:r>
            <a:rPr lang="en-US" sz="3200" dirty="0" smtClean="0"/>
            <a:t>Explain the origins and development of </a:t>
          </a:r>
          <a:r>
            <a:rPr lang="en-US" sz="3200" dirty="0" err="1" smtClean="0"/>
            <a:t>HiAP</a:t>
          </a:r>
          <a:endParaRPr lang="en-US" sz="3200" dirty="0"/>
        </a:p>
      </dgm:t>
    </dgm:pt>
    <dgm:pt modelId="{FFFFBF81-06FA-4EA5-A2E7-D826912609EF}" type="parTrans" cxnId="{456B7AB6-6E10-4A19-ACAB-1A85C11364DC}">
      <dgm:prSet/>
      <dgm:spPr/>
      <dgm:t>
        <a:bodyPr/>
        <a:lstStyle/>
        <a:p>
          <a:endParaRPr lang="en-US"/>
        </a:p>
      </dgm:t>
    </dgm:pt>
    <dgm:pt modelId="{D9DF33FF-D658-46A2-B8D5-8076F6BD7BEF}" type="sibTrans" cxnId="{456B7AB6-6E10-4A19-ACAB-1A85C11364DC}">
      <dgm:prSet/>
      <dgm:spPr/>
      <dgm:t>
        <a:bodyPr/>
        <a:lstStyle/>
        <a:p>
          <a:endParaRPr lang="en-US"/>
        </a:p>
      </dgm:t>
    </dgm:pt>
    <dgm:pt modelId="{44BD9AC6-F210-40E3-A45A-87092EA4F464}">
      <dgm:prSet custT="1"/>
      <dgm:spPr/>
      <dgm:t>
        <a:bodyPr/>
        <a:lstStyle/>
        <a:p>
          <a:r>
            <a:rPr lang="en-US" sz="3200" dirty="0" smtClean="0"/>
            <a:t>Recognize when to use a </a:t>
          </a:r>
          <a:r>
            <a:rPr lang="en-US" sz="3200" dirty="0" err="1" smtClean="0"/>
            <a:t>HiAP</a:t>
          </a:r>
          <a:r>
            <a:rPr lang="en-US" sz="3200" dirty="0" smtClean="0"/>
            <a:t> approach</a:t>
          </a:r>
          <a:endParaRPr lang="en-US" sz="3200" dirty="0"/>
        </a:p>
      </dgm:t>
    </dgm:pt>
    <dgm:pt modelId="{C6F150A8-2632-4769-99CB-84F450CD3250}" type="parTrans" cxnId="{BA250792-B564-4080-A106-A3EEFA96F2E2}">
      <dgm:prSet/>
      <dgm:spPr/>
      <dgm:t>
        <a:bodyPr/>
        <a:lstStyle/>
        <a:p>
          <a:endParaRPr lang="en-US"/>
        </a:p>
      </dgm:t>
    </dgm:pt>
    <dgm:pt modelId="{98F48CBD-95FD-46A4-8F6C-147CDC51F519}" type="sibTrans" cxnId="{BA250792-B564-4080-A106-A3EEFA96F2E2}">
      <dgm:prSet/>
      <dgm:spPr/>
      <dgm:t>
        <a:bodyPr/>
        <a:lstStyle/>
        <a:p>
          <a:endParaRPr lang="en-US"/>
        </a:p>
      </dgm:t>
    </dgm:pt>
    <dgm:pt modelId="{BCADFBF0-551D-4AAD-97CD-9493C2EDD25F}">
      <dgm:prSet custT="1"/>
      <dgm:spPr/>
      <dgm:t>
        <a:bodyPr/>
        <a:lstStyle/>
        <a:p>
          <a:r>
            <a:rPr lang="en-US" sz="3200" dirty="0" smtClean="0"/>
            <a:t>Distinguish the </a:t>
          </a:r>
          <a:r>
            <a:rPr lang="en-US" sz="3200" dirty="0" err="1" smtClean="0"/>
            <a:t>HiAP</a:t>
          </a:r>
          <a:r>
            <a:rPr lang="en-US" sz="3200" dirty="0" smtClean="0"/>
            <a:t> from other public policies</a:t>
          </a:r>
          <a:endParaRPr lang="en-US" sz="3200" dirty="0"/>
        </a:p>
      </dgm:t>
    </dgm:pt>
    <dgm:pt modelId="{A3FD1307-C3FA-4DBE-90B6-C4C1E2517AF1}" type="parTrans" cxnId="{38998D87-88A1-4FBF-814B-04F5C923271A}">
      <dgm:prSet/>
      <dgm:spPr/>
      <dgm:t>
        <a:bodyPr/>
        <a:lstStyle/>
        <a:p>
          <a:endParaRPr lang="en-US"/>
        </a:p>
      </dgm:t>
    </dgm:pt>
    <dgm:pt modelId="{0C545334-AA76-40F9-BD21-332DE4FE6049}" type="sibTrans" cxnId="{38998D87-88A1-4FBF-814B-04F5C923271A}">
      <dgm:prSet/>
      <dgm:spPr/>
      <dgm:t>
        <a:bodyPr/>
        <a:lstStyle/>
        <a:p>
          <a:endParaRPr lang="en-US"/>
        </a:p>
      </dgm:t>
    </dgm:pt>
    <dgm:pt modelId="{012CEF5C-F3B6-4F3B-AE39-23CBDA64DF92}" type="pres">
      <dgm:prSet presAssocID="{D459B5A7-D5D1-4857-BFCC-ABA7A8A1605C}" presName="linear" presStyleCnt="0">
        <dgm:presLayoutVars>
          <dgm:dir/>
          <dgm:animLvl val="lvl"/>
          <dgm:resizeHandles val="exact"/>
        </dgm:presLayoutVars>
      </dgm:prSet>
      <dgm:spPr/>
      <dgm:t>
        <a:bodyPr/>
        <a:lstStyle/>
        <a:p>
          <a:endParaRPr lang="en-GB"/>
        </a:p>
      </dgm:t>
    </dgm:pt>
    <dgm:pt modelId="{B895A4E3-3D0D-4E7E-8068-520DA49ACA0C}" type="pres">
      <dgm:prSet presAssocID="{A8AD6F46-3F4F-40E0-94D4-8E882EF57BCE}" presName="parentLin" presStyleCnt="0"/>
      <dgm:spPr/>
    </dgm:pt>
    <dgm:pt modelId="{62E24F33-181A-4E56-83EF-873CD47B8C4E}" type="pres">
      <dgm:prSet presAssocID="{A8AD6F46-3F4F-40E0-94D4-8E882EF57BCE}" presName="parentLeftMargin" presStyleLbl="node1" presStyleIdx="0" presStyleCnt="4"/>
      <dgm:spPr/>
      <dgm:t>
        <a:bodyPr/>
        <a:lstStyle/>
        <a:p>
          <a:endParaRPr lang="en-GB"/>
        </a:p>
      </dgm:t>
    </dgm:pt>
    <dgm:pt modelId="{58B974CA-BFEC-4F7B-BCAE-896C3D2EA7B9}" type="pres">
      <dgm:prSet presAssocID="{A8AD6F46-3F4F-40E0-94D4-8E882EF57BCE}" presName="parentText" presStyleLbl="node1" presStyleIdx="0" presStyleCnt="4" custScaleX="121429">
        <dgm:presLayoutVars>
          <dgm:chMax val="0"/>
          <dgm:bulletEnabled val="1"/>
        </dgm:presLayoutVars>
      </dgm:prSet>
      <dgm:spPr/>
      <dgm:t>
        <a:bodyPr/>
        <a:lstStyle/>
        <a:p>
          <a:endParaRPr lang="en-GB"/>
        </a:p>
      </dgm:t>
    </dgm:pt>
    <dgm:pt modelId="{7188D5C8-3442-43BA-8B0E-D54F977BC0AB}" type="pres">
      <dgm:prSet presAssocID="{A8AD6F46-3F4F-40E0-94D4-8E882EF57BCE}" presName="negativeSpace" presStyleCnt="0"/>
      <dgm:spPr/>
    </dgm:pt>
    <dgm:pt modelId="{FAC8212B-1716-4570-9FF1-9D8A527E6E15}" type="pres">
      <dgm:prSet presAssocID="{A8AD6F46-3F4F-40E0-94D4-8E882EF57BCE}" presName="childText" presStyleLbl="conFgAcc1" presStyleIdx="0" presStyleCnt="4">
        <dgm:presLayoutVars>
          <dgm:bulletEnabled val="1"/>
        </dgm:presLayoutVars>
      </dgm:prSet>
      <dgm:spPr>
        <a:solidFill>
          <a:schemeClr val="tx2">
            <a:lumMod val="20000"/>
            <a:lumOff val="80000"/>
            <a:alpha val="90000"/>
          </a:schemeClr>
        </a:solidFill>
      </dgm:spPr>
      <dgm:t>
        <a:bodyPr/>
        <a:lstStyle/>
        <a:p>
          <a:endParaRPr lang="en-ZA"/>
        </a:p>
      </dgm:t>
    </dgm:pt>
    <dgm:pt modelId="{EA21418A-46D4-4349-AC9E-2A3C46D2F989}" type="pres">
      <dgm:prSet presAssocID="{FE0E149C-50ED-4104-9AD8-91E584C8ED46}" presName="spaceBetweenRectangles" presStyleCnt="0"/>
      <dgm:spPr/>
    </dgm:pt>
    <dgm:pt modelId="{DA743F71-BC07-4228-9202-9A692130E87F}" type="pres">
      <dgm:prSet presAssocID="{AA95F0DF-15A8-4092-B157-437D9C7BA102}" presName="parentLin" presStyleCnt="0"/>
      <dgm:spPr/>
    </dgm:pt>
    <dgm:pt modelId="{BDE7ED13-E2CD-4821-AA7D-60CFA38AC54E}" type="pres">
      <dgm:prSet presAssocID="{AA95F0DF-15A8-4092-B157-437D9C7BA102}" presName="parentLeftMargin" presStyleLbl="node1" presStyleIdx="0" presStyleCnt="4"/>
      <dgm:spPr/>
      <dgm:t>
        <a:bodyPr/>
        <a:lstStyle/>
        <a:p>
          <a:endParaRPr lang="en-US"/>
        </a:p>
      </dgm:t>
    </dgm:pt>
    <dgm:pt modelId="{017EB3AF-3699-45B8-A613-E6D0E40A9FEC}" type="pres">
      <dgm:prSet presAssocID="{AA95F0DF-15A8-4092-B157-437D9C7BA102}" presName="parentText" presStyleLbl="node1" presStyleIdx="1" presStyleCnt="4" custScaleX="121884" custScaleY="170400" custLinFactNeighborX="-21801" custLinFactNeighborY="-4108">
        <dgm:presLayoutVars>
          <dgm:chMax val="0"/>
          <dgm:bulletEnabled val="1"/>
        </dgm:presLayoutVars>
      </dgm:prSet>
      <dgm:spPr/>
      <dgm:t>
        <a:bodyPr/>
        <a:lstStyle/>
        <a:p>
          <a:endParaRPr lang="en-US"/>
        </a:p>
      </dgm:t>
    </dgm:pt>
    <dgm:pt modelId="{B9687E85-4C89-4F0F-AB97-E5520564C83B}" type="pres">
      <dgm:prSet presAssocID="{AA95F0DF-15A8-4092-B157-437D9C7BA102}" presName="negativeSpace" presStyleCnt="0"/>
      <dgm:spPr/>
    </dgm:pt>
    <dgm:pt modelId="{5E001CA0-5A38-4F61-B4F1-10C024A3DB36}" type="pres">
      <dgm:prSet presAssocID="{AA95F0DF-15A8-4092-B157-437D9C7BA102}" presName="childText" presStyleLbl="conFgAcc1" presStyleIdx="1" presStyleCnt="4" custLinFactNeighborX="718" custLinFactNeighborY="-24552">
        <dgm:presLayoutVars>
          <dgm:bulletEnabled val="1"/>
        </dgm:presLayoutVars>
      </dgm:prSet>
      <dgm:spPr/>
    </dgm:pt>
    <dgm:pt modelId="{20483407-F1AA-42A5-8238-2D3556B65C73}" type="pres">
      <dgm:prSet presAssocID="{D9DF33FF-D658-46A2-B8D5-8076F6BD7BEF}" presName="spaceBetweenRectangles" presStyleCnt="0"/>
      <dgm:spPr/>
    </dgm:pt>
    <dgm:pt modelId="{C76D4595-33FC-4529-8871-25D26BD8C67F}" type="pres">
      <dgm:prSet presAssocID="{44BD9AC6-F210-40E3-A45A-87092EA4F464}" presName="parentLin" presStyleCnt="0"/>
      <dgm:spPr/>
    </dgm:pt>
    <dgm:pt modelId="{0BC0A952-FE67-452E-A936-6003B03D7489}" type="pres">
      <dgm:prSet presAssocID="{44BD9AC6-F210-40E3-A45A-87092EA4F464}" presName="parentLeftMargin" presStyleLbl="node1" presStyleIdx="1" presStyleCnt="4"/>
      <dgm:spPr/>
      <dgm:t>
        <a:bodyPr/>
        <a:lstStyle/>
        <a:p>
          <a:endParaRPr lang="en-US"/>
        </a:p>
      </dgm:t>
    </dgm:pt>
    <dgm:pt modelId="{7C94246F-829E-44F2-A9CF-2ADDABFB428F}" type="pres">
      <dgm:prSet presAssocID="{44BD9AC6-F210-40E3-A45A-87092EA4F464}" presName="parentText" presStyleLbl="node1" presStyleIdx="2" presStyleCnt="4" custScaleX="117021" custScaleY="145618" custLinFactNeighborX="12241" custLinFactNeighborY="5840">
        <dgm:presLayoutVars>
          <dgm:chMax val="0"/>
          <dgm:bulletEnabled val="1"/>
        </dgm:presLayoutVars>
      </dgm:prSet>
      <dgm:spPr/>
      <dgm:t>
        <a:bodyPr/>
        <a:lstStyle/>
        <a:p>
          <a:endParaRPr lang="en-US"/>
        </a:p>
      </dgm:t>
    </dgm:pt>
    <dgm:pt modelId="{2E344B98-279D-4329-95D1-D2ACA30B8EF7}" type="pres">
      <dgm:prSet presAssocID="{44BD9AC6-F210-40E3-A45A-87092EA4F464}" presName="negativeSpace" presStyleCnt="0"/>
      <dgm:spPr/>
    </dgm:pt>
    <dgm:pt modelId="{5806E50A-B203-4965-AEA9-DE41D304E08D}" type="pres">
      <dgm:prSet presAssocID="{44BD9AC6-F210-40E3-A45A-87092EA4F464}" presName="childText" presStyleLbl="conFgAcc1" presStyleIdx="2" presStyleCnt="4">
        <dgm:presLayoutVars>
          <dgm:bulletEnabled val="1"/>
        </dgm:presLayoutVars>
      </dgm:prSet>
      <dgm:spPr/>
    </dgm:pt>
    <dgm:pt modelId="{6B3323D0-B377-45A4-99CD-A39220DC496E}" type="pres">
      <dgm:prSet presAssocID="{98F48CBD-95FD-46A4-8F6C-147CDC51F519}" presName="spaceBetweenRectangles" presStyleCnt="0"/>
      <dgm:spPr/>
    </dgm:pt>
    <dgm:pt modelId="{DE72706C-FCE9-49C6-9112-D86A80761FAA}" type="pres">
      <dgm:prSet presAssocID="{BCADFBF0-551D-4AAD-97CD-9493C2EDD25F}" presName="parentLin" presStyleCnt="0"/>
      <dgm:spPr/>
    </dgm:pt>
    <dgm:pt modelId="{7DBD341F-A0BC-4F5B-AC48-819B7DCCF66B}" type="pres">
      <dgm:prSet presAssocID="{BCADFBF0-551D-4AAD-97CD-9493C2EDD25F}" presName="parentLeftMargin" presStyleLbl="node1" presStyleIdx="2" presStyleCnt="4"/>
      <dgm:spPr/>
      <dgm:t>
        <a:bodyPr/>
        <a:lstStyle/>
        <a:p>
          <a:endParaRPr lang="en-US"/>
        </a:p>
      </dgm:t>
    </dgm:pt>
    <dgm:pt modelId="{0A192CD4-8B96-4CD4-BDF6-5D4BC3482E72}" type="pres">
      <dgm:prSet presAssocID="{BCADFBF0-551D-4AAD-97CD-9493C2EDD25F}" presName="parentText" presStyleLbl="node1" presStyleIdx="3" presStyleCnt="4" custScaleX="118770" custScaleY="140092">
        <dgm:presLayoutVars>
          <dgm:chMax val="0"/>
          <dgm:bulletEnabled val="1"/>
        </dgm:presLayoutVars>
      </dgm:prSet>
      <dgm:spPr/>
      <dgm:t>
        <a:bodyPr/>
        <a:lstStyle/>
        <a:p>
          <a:endParaRPr lang="en-US"/>
        </a:p>
      </dgm:t>
    </dgm:pt>
    <dgm:pt modelId="{D5FDC1AE-0ABA-4B72-A434-78CBDDCDF992}" type="pres">
      <dgm:prSet presAssocID="{BCADFBF0-551D-4AAD-97CD-9493C2EDD25F}" presName="negativeSpace" presStyleCnt="0"/>
      <dgm:spPr/>
    </dgm:pt>
    <dgm:pt modelId="{58B7D016-E1AF-41C8-8522-BE7575779561}" type="pres">
      <dgm:prSet presAssocID="{BCADFBF0-551D-4AAD-97CD-9493C2EDD25F}" presName="childText" presStyleLbl="conFgAcc1" presStyleIdx="3" presStyleCnt="4">
        <dgm:presLayoutVars>
          <dgm:bulletEnabled val="1"/>
        </dgm:presLayoutVars>
      </dgm:prSet>
      <dgm:spPr/>
    </dgm:pt>
  </dgm:ptLst>
  <dgm:cxnLst>
    <dgm:cxn modelId="{04662BE2-2A00-49BD-94E3-D365589F8E22}" srcId="{D459B5A7-D5D1-4857-BFCC-ABA7A8A1605C}" destId="{A8AD6F46-3F4F-40E0-94D4-8E882EF57BCE}" srcOrd="0" destOrd="0" parTransId="{FB361308-44C5-4DA7-95B8-689C8D2D63C0}" sibTransId="{FE0E149C-50ED-4104-9AD8-91E584C8ED46}"/>
    <dgm:cxn modelId="{40770A63-19BB-43CC-BA3B-34857CED2037}" type="presOf" srcId="{AA95F0DF-15A8-4092-B157-437D9C7BA102}" destId="{BDE7ED13-E2CD-4821-AA7D-60CFA38AC54E}" srcOrd="0" destOrd="0" presId="urn:microsoft.com/office/officeart/2005/8/layout/list1"/>
    <dgm:cxn modelId="{824997CD-0BA2-48AF-AC19-7D5096D5375A}" type="presOf" srcId="{44BD9AC6-F210-40E3-A45A-87092EA4F464}" destId="{7C94246F-829E-44F2-A9CF-2ADDABFB428F}" srcOrd="1" destOrd="0" presId="urn:microsoft.com/office/officeart/2005/8/layout/list1"/>
    <dgm:cxn modelId="{38998D87-88A1-4FBF-814B-04F5C923271A}" srcId="{D459B5A7-D5D1-4857-BFCC-ABA7A8A1605C}" destId="{BCADFBF0-551D-4AAD-97CD-9493C2EDD25F}" srcOrd="3" destOrd="0" parTransId="{A3FD1307-C3FA-4DBE-90B6-C4C1E2517AF1}" sibTransId="{0C545334-AA76-40F9-BD21-332DE4FE6049}"/>
    <dgm:cxn modelId="{A8987684-4FEE-4B6C-B99F-71D2C7FC67DE}" type="presOf" srcId="{BCADFBF0-551D-4AAD-97CD-9493C2EDD25F}" destId="{7DBD341F-A0BC-4F5B-AC48-819B7DCCF66B}" srcOrd="0" destOrd="0" presId="urn:microsoft.com/office/officeart/2005/8/layout/list1"/>
    <dgm:cxn modelId="{1CD44B95-1A8D-4237-A097-85C564233BDA}" type="presOf" srcId="{D459B5A7-D5D1-4857-BFCC-ABA7A8A1605C}" destId="{012CEF5C-F3B6-4F3B-AE39-23CBDA64DF92}" srcOrd="0" destOrd="0" presId="urn:microsoft.com/office/officeart/2005/8/layout/list1"/>
    <dgm:cxn modelId="{456B7AB6-6E10-4A19-ACAB-1A85C11364DC}" srcId="{D459B5A7-D5D1-4857-BFCC-ABA7A8A1605C}" destId="{AA95F0DF-15A8-4092-B157-437D9C7BA102}" srcOrd="1" destOrd="0" parTransId="{FFFFBF81-06FA-4EA5-A2E7-D826912609EF}" sibTransId="{D9DF33FF-D658-46A2-B8D5-8076F6BD7BEF}"/>
    <dgm:cxn modelId="{814BA5BE-4998-4A3D-8DCB-6EF1038B09A9}" type="presOf" srcId="{44BD9AC6-F210-40E3-A45A-87092EA4F464}" destId="{0BC0A952-FE67-452E-A936-6003B03D7489}" srcOrd="0" destOrd="0" presId="urn:microsoft.com/office/officeart/2005/8/layout/list1"/>
    <dgm:cxn modelId="{F05ABE28-08D0-4130-BCB3-24F5BBFD9A57}" type="presOf" srcId="{BCADFBF0-551D-4AAD-97CD-9493C2EDD25F}" destId="{0A192CD4-8B96-4CD4-BDF6-5D4BC3482E72}" srcOrd="1" destOrd="0" presId="urn:microsoft.com/office/officeart/2005/8/layout/list1"/>
    <dgm:cxn modelId="{F560EE70-ABF0-4BF8-86C5-3225F4B072D6}" type="presOf" srcId="{A8AD6F46-3F4F-40E0-94D4-8E882EF57BCE}" destId="{62E24F33-181A-4E56-83EF-873CD47B8C4E}" srcOrd="0" destOrd="0" presId="urn:microsoft.com/office/officeart/2005/8/layout/list1"/>
    <dgm:cxn modelId="{BA250792-B564-4080-A106-A3EEFA96F2E2}" srcId="{D459B5A7-D5D1-4857-BFCC-ABA7A8A1605C}" destId="{44BD9AC6-F210-40E3-A45A-87092EA4F464}" srcOrd="2" destOrd="0" parTransId="{C6F150A8-2632-4769-99CB-84F450CD3250}" sibTransId="{98F48CBD-95FD-46A4-8F6C-147CDC51F519}"/>
    <dgm:cxn modelId="{0C8BF4C4-209B-4333-B3B5-50BF07A0EF3F}" type="presOf" srcId="{A8AD6F46-3F4F-40E0-94D4-8E882EF57BCE}" destId="{58B974CA-BFEC-4F7B-BCAE-896C3D2EA7B9}" srcOrd="1" destOrd="0" presId="urn:microsoft.com/office/officeart/2005/8/layout/list1"/>
    <dgm:cxn modelId="{F93E1EA8-FE31-4757-AC20-0934C24591CC}" type="presOf" srcId="{AA95F0DF-15A8-4092-B157-437D9C7BA102}" destId="{017EB3AF-3699-45B8-A613-E6D0E40A9FEC}" srcOrd="1" destOrd="0" presId="urn:microsoft.com/office/officeart/2005/8/layout/list1"/>
    <dgm:cxn modelId="{77975A45-FB91-4D75-8F52-609D8BA48E43}" type="presParOf" srcId="{012CEF5C-F3B6-4F3B-AE39-23CBDA64DF92}" destId="{B895A4E3-3D0D-4E7E-8068-520DA49ACA0C}" srcOrd="0" destOrd="0" presId="urn:microsoft.com/office/officeart/2005/8/layout/list1"/>
    <dgm:cxn modelId="{D27A39D6-551F-42A8-9B5C-48CBE2C5BA40}" type="presParOf" srcId="{B895A4E3-3D0D-4E7E-8068-520DA49ACA0C}" destId="{62E24F33-181A-4E56-83EF-873CD47B8C4E}" srcOrd="0" destOrd="0" presId="urn:microsoft.com/office/officeart/2005/8/layout/list1"/>
    <dgm:cxn modelId="{CF53A6D2-D1C2-4E66-AAFA-062428989E52}" type="presParOf" srcId="{B895A4E3-3D0D-4E7E-8068-520DA49ACA0C}" destId="{58B974CA-BFEC-4F7B-BCAE-896C3D2EA7B9}" srcOrd="1" destOrd="0" presId="urn:microsoft.com/office/officeart/2005/8/layout/list1"/>
    <dgm:cxn modelId="{BD9D7BF3-B1B9-45F4-8E4F-11F106750BCA}" type="presParOf" srcId="{012CEF5C-F3B6-4F3B-AE39-23CBDA64DF92}" destId="{7188D5C8-3442-43BA-8B0E-D54F977BC0AB}" srcOrd="1" destOrd="0" presId="urn:microsoft.com/office/officeart/2005/8/layout/list1"/>
    <dgm:cxn modelId="{CAA17EBC-23FC-4D1A-AF98-E6DD3A1455B6}" type="presParOf" srcId="{012CEF5C-F3B6-4F3B-AE39-23CBDA64DF92}" destId="{FAC8212B-1716-4570-9FF1-9D8A527E6E15}" srcOrd="2" destOrd="0" presId="urn:microsoft.com/office/officeart/2005/8/layout/list1"/>
    <dgm:cxn modelId="{5ADAB6BC-223B-4F56-9AA3-4D8EDC7580D1}" type="presParOf" srcId="{012CEF5C-F3B6-4F3B-AE39-23CBDA64DF92}" destId="{EA21418A-46D4-4349-AC9E-2A3C46D2F989}" srcOrd="3" destOrd="0" presId="urn:microsoft.com/office/officeart/2005/8/layout/list1"/>
    <dgm:cxn modelId="{29A0F53D-6244-4B48-8E8D-FC283E5291B0}" type="presParOf" srcId="{012CEF5C-F3B6-4F3B-AE39-23CBDA64DF92}" destId="{DA743F71-BC07-4228-9202-9A692130E87F}" srcOrd="4" destOrd="0" presId="urn:microsoft.com/office/officeart/2005/8/layout/list1"/>
    <dgm:cxn modelId="{A93A6D7B-BD53-48CD-BF62-ADF3868229B9}" type="presParOf" srcId="{DA743F71-BC07-4228-9202-9A692130E87F}" destId="{BDE7ED13-E2CD-4821-AA7D-60CFA38AC54E}" srcOrd="0" destOrd="0" presId="urn:microsoft.com/office/officeart/2005/8/layout/list1"/>
    <dgm:cxn modelId="{B1DE9848-20CE-4FDC-B75E-323EC7252D35}" type="presParOf" srcId="{DA743F71-BC07-4228-9202-9A692130E87F}" destId="{017EB3AF-3699-45B8-A613-E6D0E40A9FEC}" srcOrd="1" destOrd="0" presId="urn:microsoft.com/office/officeart/2005/8/layout/list1"/>
    <dgm:cxn modelId="{44D07B28-70F2-4140-BF91-BDED0E5B0524}" type="presParOf" srcId="{012CEF5C-F3B6-4F3B-AE39-23CBDA64DF92}" destId="{B9687E85-4C89-4F0F-AB97-E5520564C83B}" srcOrd="5" destOrd="0" presId="urn:microsoft.com/office/officeart/2005/8/layout/list1"/>
    <dgm:cxn modelId="{65ABB3C6-DF55-4C4F-855D-2799E3DE654B}" type="presParOf" srcId="{012CEF5C-F3B6-4F3B-AE39-23CBDA64DF92}" destId="{5E001CA0-5A38-4F61-B4F1-10C024A3DB36}" srcOrd="6" destOrd="0" presId="urn:microsoft.com/office/officeart/2005/8/layout/list1"/>
    <dgm:cxn modelId="{054DDE20-FD29-4C8D-ABD6-771F5BDC90A2}" type="presParOf" srcId="{012CEF5C-F3B6-4F3B-AE39-23CBDA64DF92}" destId="{20483407-F1AA-42A5-8238-2D3556B65C73}" srcOrd="7" destOrd="0" presId="urn:microsoft.com/office/officeart/2005/8/layout/list1"/>
    <dgm:cxn modelId="{9498FD81-C6C5-4C69-951A-215CFB923CBC}" type="presParOf" srcId="{012CEF5C-F3B6-4F3B-AE39-23CBDA64DF92}" destId="{C76D4595-33FC-4529-8871-25D26BD8C67F}" srcOrd="8" destOrd="0" presId="urn:microsoft.com/office/officeart/2005/8/layout/list1"/>
    <dgm:cxn modelId="{04DD8958-ED18-4698-8322-9E0C23F19892}" type="presParOf" srcId="{C76D4595-33FC-4529-8871-25D26BD8C67F}" destId="{0BC0A952-FE67-452E-A936-6003B03D7489}" srcOrd="0" destOrd="0" presId="urn:microsoft.com/office/officeart/2005/8/layout/list1"/>
    <dgm:cxn modelId="{CD767504-4710-4E26-953A-170C219C7999}" type="presParOf" srcId="{C76D4595-33FC-4529-8871-25D26BD8C67F}" destId="{7C94246F-829E-44F2-A9CF-2ADDABFB428F}" srcOrd="1" destOrd="0" presId="urn:microsoft.com/office/officeart/2005/8/layout/list1"/>
    <dgm:cxn modelId="{A760E49B-1C7C-4995-A9BC-926835642F1B}" type="presParOf" srcId="{012CEF5C-F3B6-4F3B-AE39-23CBDA64DF92}" destId="{2E344B98-279D-4329-95D1-D2ACA30B8EF7}" srcOrd="9" destOrd="0" presId="urn:microsoft.com/office/officeart/2005/8/layout/list1"/>
    <dgm:cxn modelId="{FD3F96DB-0A57-4FB4-9D4A-B98F20B607F2}" type="presParOf" srcId="{012CEF5C-F3B6-4F3B-AE39-23CBDA64DF92}" destId="{5806E50A-B203-4965-AEA9-DE41D304E08D}" srcOrd="10" destOrd="0" presId="urn:microsoft.com/office/officeart/2005/8/layout/list1"/>
    <dgm:cxn modelId="{858C45E0-13C2-427F-B558-13DB63FABC87}" type="presParOf" srcId="{012CEF5C-F3B6-4F3B-AE39-23CBDA64DF92}" destId="{6B3323D0-B377-45A4-99CD-A39220DC496E}" srcOrd="11" destOrd="0" presId="urn:microsoft.com/office/officeart/2005/8/layout/list1"/>
    <dgm:cxn modelId="{9E7F54A0-2A01-4A66-AA35-05FB25D814CA}" type="presParOf" srcId="{012CEF5C-F3B6-4F3B-AE39-23CBDA64DF92}" destId="{DE72706C-FCE9-49C6-9112-D86A80761FAA}" srcOrd="12" destOrd="0" presId="urn:microsoft.com/office/officeart/2005/8/layout/list1"/>
    <dgm:cxn modelId="{A9749024-4C52-4248-BF0D-A5EF76DA965D}" type="presParOf" srcId="{DE72706C-FCE9-49C6-9112-D86A80761FAA}" destId="{7DBD341F-A0BC-4F5B-AC48-819B7DCCF66B}" srcOrd="0" destOrd="0" presId="urn:microsoft.com/office/officeart/2005/8/layout/list1"/>
    <dgm:cxn modelId="{69F37313-1AC7-4BBF-B74B-4976DF06DC19}" type="presParOf" srcId="{DE72706C-FCE9-49C6-9112-D86A80761FAA}" destId="{0A192CD4-8B96-4CD4-BDF6-5D4BC3482E72}" srcOrd="1" destOrd="0" presId="urn:microsoft.com/office/officeart/2005/8/layout/list1"/>
    <dgm:cxn modelId="{430DF640-15FC-4B6F-A400-538930E4948B}" type="presParOf" srcId="{012CEF5C-F3B6-4F3B-AE39-23CBDA64DF92}" destId="{D5FDC1AE-0ABA-4B72-A434-78CBDDCDF992}" srcOrd="13" destOrd="0" presId="urn:microsoft.com/office/officeart/2005/8/layout/list1"/>
    <dgm:cxn modelId="{C6D0BA4C-ECA1-469F-BC49-4BAAB620983D}" type="presParOf" srcId="{012CEF5C-F3B6-4F3B-AE39-23CBDA64DF92}" destId="{58B7D016-E1AF-41C8-8522-BE757577956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59B5A7-D5D1-4857-BFCC-ABA7A8A1605C}" type="doc">
      <dgm:prSet loTypeId="urn:microsoft.com/office/officeart/2005/8/layout/list1" loCatId="list" qsTypeId="urn:microsoft.com/office/officeart/2005/8/quickstyle/3d2" qsCatId="3D" csTypeId="urn:microsoft.com/office/officeart/2005/8/colors/accent2_1" csCatId="accent2" phldr="1"/>
      <dgm:spPr/>
      <dgm:t>
        <a:bodyPr/>
        <a:lstStyle/>
        <a:p>
          <a:endParaRPr lang="en-GB"/>
        </a:p>
      </dgm:t>
    </dgm:pt>
    <dgm:pt modelId="{A8AD6F46-3F4F-40E0-94D4-8E882EF57BCE}">
      <dgm:prSet phldrT="[Text]" custT="1"/>
      <dgm:spPr/>
      <dgm:t>
        <a:bodyPr/>
        <a:lstStyle/>
        <a:p>
          <a:r>
            <a:rPr lang="en-US" sz="3200" dirty="0" smtClean="0"/>
            <a:t>Context</a:t>
          </a:r>
          <a:endParaRPr lang="en-GB" sz="3200" dirty="0"/>
        </a:p>
      </dgm:t>
    </dgm:pt>
    <dgm:pt modelId="{FB361308-44C5-4DA7-95B8-689C8D2D63C0}" type="parTrans" cxnId="{04662BE2-2A00-49BD-94E3-D365589F8E22}">
      <dgm:prSet/>
      <dgm:spPr/>
      <dgm:t>
        <a:bodyPr/>
        <a:lstStyle/>
        <a:p>
          <a:endParaRPr lang="en-GB" sz="2000"/>
        </a:p>
      </dgm:t>
    </dgm:pt>
    <dgm:pt modelId="{FE0E149C-50ED-4104-9AD8-91E584C8ED46}" type="sibTrans" cxnId="{04662BE2-2A00-49BD-94E3-D365589F8E22}">
      <dgm:prSet/>
      <dgm:spPr/>
      <dgm:t>
        <a:bodyPr/>
        <a:lstStyle/>
        <a:p>
          <a:endParaRPr lang="en-GB" sz="2000"/>
        </a:p>
      </dgm:t>
    </dgm:pt>
    <dgm:pt modelId="{AA95F0DF-15A8-4092-B157-437D9C7BA102}">
      <dgm:prSet custT="1"/>
      <dgm:spPr/>
      <dgm:t>
        <a:bodyPr/>
        <a:lstStyle/>
        <a:p>
          <a:r>
            <a:rPr lang="en-US" sz="3200" dirty="0"/>
            <a:t>Historical experiences </a:t>
          </a:r>
        </a:p>
      </dgm:t>
    </dgm:pt>
    <dgm:pt modelId="{FFFFBF81-06FA-4EA5-A2E7-D826912609EF}" type="parTrans" cxnId="{456B7AB6-6E10-4A19-ACAB-1A85C11364DC}">
      <dgm:prSet/>
      <dgm:spPr/>
      <dgm:t>
        <a:bodyPr/>
        <a:lstStyle/>
        <a:p>
          <a:endParaRPr lang="en-US"/>
        </a:p>
      </dgm:t>
    </dgm:pt>
    <dgm:pt modelId="{D9DF33FF-D658-46A2-B8D5-8076F6BD7BEF}" type="sibTrans" cxnId="{456B7AB6-6E10-4A19-ACAB-1A85C11364DC}">
      <dgm:prSet/>
      <dgm:spPr/>
      <dgm:t>
        <a:bodyPr/>
        <a:lstStyle/>
        <a:p>
          <a:endParaRPr lang="en-US"/>
        </a:p>
      </dgm:t>
    </dgm:pt>
    <dgm:pt modelId="{44BD9AC6-F210-40E3-A45A-87092EA4F464}">
      <dgm:prSet custT="1"/>
      <dgm:spPr/>
      <dgm:t>
        <a:bodyPr/>
        <a:lstStyle/>
        <a:p>
          <a:r>
            <a:rPr lang="en-US" sz="3200" dirty="0"/>
            <a:t>Tools</a:t>
          </a:r>
        </a:p>
      </dgm:t>
    </dgm:pt>
    <dgm:pt modelId="{C6F150A8-2632-4769-99CB-84F450CD3250}" type="parTrans" cxnId="{BA250792-B564-4080-A106-A3EEFA96F2E2}">
      <dgm:prSet/>
      <dgm:spPr/>
      <dgm:t>
        <a:bodyPr/>
        <a:lstStyle/>
        <a:p>
          <a:endParaRPr lang="en-US"/>
        </a:p>
      </dgm:t>
    </dgm:pt>
    <dgm:pt modelId="{98F48CBD-95FD-46A4-8F6C-147CDC51F519}" type="sibTrans" cxnId="{BA250792-B564-4080-A106-A3EEFA96F2E2}">
      <dgm:prSet/>
      <dgm:spPr/>
      <dgm:t>
        <a:bodyPr/>
        <a:lstStyle/>
        <a:p>
          <a:endParaRPr lang="en-US"/>
        </a:p>
      </dgm:t>
    </dgm:pt>
    <dgm:pt modelId="{BCADFBF0-551D-4AAD-97CD-9493C2EDD25F}">
      <dgm:prSet custT="1"/>
      <dgm:spPr/>
      <dgm:t>
        <a:bodyPr/>
        <a:lstStyle/>
        <a:p>
          <a:r>
            <a:rPr lang="en-US" sz="3200" dirty="0"/>
            <a:t>Commitments for actions</a:t>
          </a:r>
        </a:p>
      </dgm:t>
    </dgm:pt>
    <dgm:pt modelId="{A3FD1307-C3FA-4DBE-90B6-C4C1E2517AF1}" type="parTrans" cxnId="{38998D87-88A1-4FBF-814B-04F5C923271A}">
      <dgm:prSet/>
      <dgm:spPr/>
      <dgm:t>
        <a:bodyPr/>
        <a:lstStyle/>
        <a:p>
          <a:endParaRPr lang="en-US"/>
        </a:p>
      </dgm:t>
    </dgm:pt>
    <dgm:pt modelId="{0C545334-AA76-40F9-BD21-332DE4FE6049}" type="sibTrans" cxnId="{38998D87-88A1-4FBF-814B-04F5C923271A}">
      <dgm:prSet/>
      <dgm:spPr/>
      <dgm:t>
        <a:bodyPr/>
        <a:lstStyle/>
        <a:p>
          <a:endParaRPr lang="en-US"/>
        </a:p>
      </dgm:t>
    </dgm:pt>
    <dgm:pt modelId="{012CEF5C-F3B6-4F3B-AE39-23CBDA64DF92}" type="pres">
      <dgm:prSet presAssocID="{D459B5A7-D5D1-4857-BFCC-ABA7A8A1605C}" presName="linear" presStyleCnt="0">
        <dgm:presLayoutVars>
          <dgm:dir/>
          <dgm:animLvl val="lvl"/>
          <dgm:resizeHandles val="exact"/>
        </dgm:presLayoutVars>
      </dgm:prSet>
      <dgm:spPr/>
      <dgm:t>
        <a:bodyPr/>
        <a:lstStyle/>
        <a:p>
          <a:endParaRPr lang="en-GB"/>
        </a:p>
      </dgm:t>
    </dgm:pt>
    <dgm:pt modelId="{B895A4E3-3D0D-4E7E-8068-520DA49ACA0C}" type="pres">
      <dgm:prSet presAssocID="{A8AD6F46-3F4F-40E0-94D4-8E882EF57BCE}" presName="parentLin" presStyleCnt="0"/>
      <dgm:spPr/>
    </dgm:pt>
    <dgm:pt modelId="{62E24F33-181A-4E56-83EF-873CD47B8C4E}" type="pres">
      <dgm:prSet presAssocID="{A8AD6F46-3F4F-40E0-94D4-8E882EF57BCE}" presName="parentLeftMargin" presStyleLbl="node1" presStyleIdx="0" presStyleCnt="4"/>
      <dgm:spPr/>
      <dgm:t>
        <a:bodyPr/>
        <a:lstStyle/>
        <a:p>
          <a:endParaRPr lang="en-GB"/>
        </a:p>
      </dgm:t>
    </dgm:pt>
    <dgm:pt modelId="{58B974CA-BFEC-4F7B-BCAE-896C3D2EA7B9}" type="pres">
      <dgm:prSet presAssocID="{A8AD6F46-3F4F-40E0-94D4-8E882EF57BCE}" presName="parentText" presStyleLbl="node1" presStyleIdx="0" presStyleCnt="4" custScaleX="121429">
        <dgm:presLayoutVars>
          <dgm:chMax val="0"/>
          <dgm:bulletEnabled val="1"/>
        </dgm:presLayoutVars>
      </dgm:prSet>
      <dgm:spPr/>
      <dgm:t>
        <a:bodyPr/>
        <a:lstStyle/>
        <a:p>
          <a:endParaRPr lang="en-GB"/>
        </a:p>
      </dgm:t>
    </dgm:pt>
    <dgm:pt modelId="{7188D5C8-3442-43BA-8B0E-D54F977BC0AB}" type="pres">
      <dgm:prSet presAssocID="{A8AD6F46-3F4F-40E0-94D4-8E882EF57BCE}" presName="negativeSpace" presStyleCnt="0"/>
      <dgm:spPr/>
    </dgm:pt>
    <dgm:pt modelId="{FAC8212B-1716-4570-9FF1-9D8A527E6E15}" type="pres">
      <dgm:prSet presAssocID="{A8AD6F46-3F4F-40E0-94D4-8E882EF57BCE}" presName="childText" presStyleLbl="conFgAcc1" presStyleIdx="0" presStyleCnt="4">
        <dgm:presLayoutVars>
          <dgm:bulletEnabled val="1"/>
        </dgm:presLayoutVars>
      </dgm:prSet>
      <dgm:spPr>
        <a:solidFill>
          <a:schemeClr val="tx2">
            <a:lumMod val="20000"/>
            <a:lumOff val="80000"/>
            <a:alpha val="90000"/>
          </a:schemeClr>
        </a:solidFill>
      </dgm:spPr>
      <dgm:t>
        <a:bodyPr/>
        <a:lstStyle/>
        <a:p>
          <a:endParaRPr lang="en-ZA"/>
        </a:p>
      </dgm:t>
    </dgm:pt>
    <dgm:pt modelId="{EA21418A-46D4-4349-AC9E-2A3C46D2F989}" type="pres">
      <dgm:prSet presAssocID="{FE0E149C-50ED-4104-9AD8-91E584C8ED46}" presName="spaceBetweenRectangles" presStyleCnt="0"/>
      <dgm:spPr/>
    </dgm:pt>
    <dgm:pt modelId="{DA743F71-BC07-4228-9202-9A692130E87F}" type="pres">
      <dgm:prSet presAssocID="{AA95F0DF-15A8-4092-B157-437D9C7BA102}" presName="parentLin" presStyleCnt="0"/>
      <dgm:spPr/>
    </dgm:pt>
    <dgm:pt modelId="{BDE7ED13-E2CD-4821-AA7D-60CFA38AC54E}" type="pres">
      <dgm:prSet presAssocID="{AA95F0DF-15A8-4092-B157-437D9C7BA102}" presName="parentLeftMargin" presStyleLbl="node1" presStyleIdx="0" presStyleCnt="4"/>
      <dgm:spPr/>
      <dgm:t>
        <a:bodyPr/>
        <a:lstStyle/>
        <a:p>
          <a:endParaRPr lang="en-US"/>
        </a:p>
      </dgm:t>
    </dgm:pt>
    <dgm:pt modelId="{017EB3AF-3699-45B8-A613-E6D0E40A9FEC}" type="pres">
      <dgm:prSet presAssocID="{AA95F0DF-15A8-4092-B157-437D9C7BA102}" presName="parentText" presStyleLbl="node1" presStyleIdx="1" presStyleCnt="4" custScaleY="170400" custLinFactNeighborX="-21801" custLinFactNeighborY="-4108">
        <dgm:presLayoutVars>
          <dgm:chMax val="0"/>
          <dgm:bulletEnabled val="1"/>
        </dgm:presLayoutVars>
      </dgm:prSet>
      <dgm:spPr/>
      <dgm:t>
        <a:bodyPr/>
        <a:lstStyle/>
        <a:p>
          <a:endParaRPr lang="en-US"/>
        </a:p>
      </dgm:t>
    </dgm:pt>
    <dgm:pt modelId="{B9687E85-4C89-4F0F-AB97-E5520564C83B}" type="pres">
      <dgm:prSet presAssocID="{AA95F0DF-15A8-4092-B157-437D9C7BA102}" presName="negativeSpace" presStyleCnt="0"/>
      <dgm:spPr/>
    </dgm:pt>
    <dgm:pt modelId="{5E001CA0-5A38-4F61-B4F1-10C024A3DB36}" type="pres">
      <dgm:prSet presAssocID="{AA95F0DF-15A8-4092-B157-437D9C7BA102}" presName="childText" presStyleLbl="conFgAcc1" presStyleIdx="1" presStyleCnt="4" custLinFactNeighborX="718" custLinFactNeighborY="-24552">
        <dgm:presLayoutVars>
          <dgm:bulletEnabled val="1"/>
        </dgm:presLayoutVars>
      </dgm:prSet>
      <dgm:spPr/>
    </dgm:pt>
    <dgm:pt modelId="{20483407-F1AA-42A5-8238-2D3556B65C73}" type="pres">
      <dgm:prSet presAssocID="{D9DF33FF-D658-46A2-B8D5-8076F6BD7BEF}" presName="spaceBetweenRectangles" presStyleCnt="0"/>
      <dgm:spPr/>
    </dgm:pt>
    <dgm:pt modelId="{C76D4595-33FC-4529-8871-25D26BD8C67F}" type="pres">
      <dgm:prSet presAssocID="{44BD9AC6-F210-40E3-A45A-87092EA4F464}" presName="parentLin" presStyleCnt="0"/>
      <dgm:spPr/>
    </dgm:pt>
    <dgm:pt modelId="{0BC0A952-FE67-452E-A936-6003B03D7489}" type="pres">
      <dgm:prSet presAssocID="{44BD9AC6-F210-40E3-A45A-87092EA4F464}" presName="parentLeftMargin" presStyleLbl="node1" presStyleIdx="1" presStyleCnt="4"/>
      <dgm:spPr/>
      <dgm:t>
        <a:bodyPr/>
        <a:lstStyle/>
        <a:p>
          <a:endParaRPr lang="en-US"/>
        </a:p>
      </dgm:t>
    </dgm:pt>
    <dgm:pt modelId="{7C94246F-829E-44F2-A9CF-2ADDABFB428F}" type="pres">
      <dgm:prSet presAssocID="{44BD9AC6-F210-40E3-A45A-87092EA4F464}" presName="parentText" presStyleLbl="node1" presStyleIdx="2" presStyleCnt="4" custLinFactNeighborX="12241" custLinFactNeighborY="5840">
        <dgm:presLayoutVars>
          <dgm:chMax val="0"/>
          <dgm:bulletEnabled val="1"/>
        </dgm:presLayoutVars>
      </dgm:prSet>
      <dgm:spPr/>
      <dgm:t>
        <a:bodyPr/>
        <a:lstStyle/>
        <a:p>
          <a:endParaRPr lang="en-US"/>
        </a:p>
      </dgm:t>
    </dgm:pt>
    <dgm:pt modelId="{2E344B98-279D-4329-95D1-D2ACA30B8EF7}" type="pres">
      <dgm:prSet presAssocID="{44BD9AC6-F210-40E3-A45A-87092EA4F464}" presName="negativeSpace" presStyleCnt="0"/>
      <dgm:spPr/>
    </dgm:pt>
    <dgm:pt modelId="{5806E50A-B203-4965-AEA9-DE41D304E08D}" type="pres">
      <dgm:prSet presAssocID="{44BD9AC6-F210-40E3-A45A-87092EA4F464}" presName="childText" presStyleLbl="conFgAcc1" presStyleIdx="2" presStyleCnt="4">
        <dgm:presLayoutVars>
          <dgm:bulletEnabled val="1"/>
        </dgm:presLayoutVars>
      </dgm:prSet>
      <dgm:spPr/>
    </dgm:pt>
    <dgm:pt modelId="{6B3323D0-B377-45A4-99CD-A39220DC496E}" type="pres">
      <dgm:prSet presAssocID="{98F48CBD-95FD-46A4-8F6C-147CDC51F519}" presName="spaceBetweenRectangles" presStyleCnt="0"/>
      <dgm:spPr/>
    </dgm:pt>
    <dgm:pt modelId="{DE72706C-FCE9-49C6-9112-D86A80761FAA}" type="pres">
      <dgm:prSet presAssocID="{BCADFBF0-551D-4AAD-97CD-9493C2EDD25F}" presName="parentLin" presStyleCnt="0"/>
      <dgm:spPr/>
    </dgm:pt>
    <dgm:pt modelId="{7DBD341F-A0BC-4F5B-AC48-819B7DCCF66B}" type="pres">
      <dgm:prSet presAssocID="{BCADFBF0-551D-4AAD-97CD-9493C2EDD25F}" presName="parentLeftMargin" presStyleLbl="node1" presStyleIdx="2" presStyleCnt="4"/>
      <dgm:spPr/>
      <dgm:t>
        <a:bodyPr/>
        <a:lstStyle/>
        <a:p>
          <a:endParaRPr lang="en-US"/>
        </a:p>
      </dgm:t>
    </dgm:pt>
    <dgm:pt modelId="{0A192CD4-8B96-4CD4-BDF6-5D4BC3482E72}" type="pres">
      <dgm:prSet presAssocID="{BCADFBF0-551D-4AAD-97CD-9493C2EDD25F}" presName="parentText" presStyleLbl="node1" presStyleIdx="3" presStyleCnt="4">
        <dgm:presLayoutVars>
          <dgm:chMax val="0"/>
          <dgm:bulletEnabled val="1"/>
        </dgm:presLayoutVars>
      </dgm:prSet>
      <dgm:spPr/>
      <dgm:t>
        <a:bodyPr/>
        <a:lstStyle/>
        <a:p>
          <a:endParaRPr lang="en-US"/>
        </a:p>
      </dgm:t>
    </dgm:pt>
    <dgm:pt modelId="{D5FDC1AE-0ABA-4B72-A434-78CBDDCDF992}" type="pres">
      <dgm:prSet presAssocID="{BCADFBF0-551D-4AAD-97CD-9493C2EDD25F}" presName="negativeSpace" presStyleCnt="0"/>
      <dgm:spPr/>
    </dgm:pt>
    <dgm:pt modelId="{58B7D016-E1AF-41C8-8522-BE7575779561}" type="pres">
      <dgm:prSet presAssocID="{BCADFBF0-551D-4AAD-97CD-9493C2EDD25F}" presName="childText" presStyleLbl="conFgAcc1" presStyleIdx="3" presStyleCnt="4">
        <dgm:presLayoutVars>
          <dgm:bulletEnabled val="1"/>
        </dgm:presLayoutVars>
      </dgm:prSet>
      <dgm:spPr/>
    </dgm:pt>
  </dgm:ptLst>
  <dgm:cxnLst>
    <dgm:cxn modelId="{04662BE2-2A00-49BD-94E3-D365589F8E22}" srcId="{D459B5A7-D5D1-4857-BFCC-ABA7A8A1605C}" destId="{A8AD6F46-3F4F-40E0-94D4-8E882EF57BCE}" srcOrd="0" destOrd="0" parTransId="{FB361308-44C5-4DA7-95B8-689C8D2D63C0}" sibTransId="{FE0E149C-50ED-4104-9AD8-91E584C8ED46}"/>
    <dgm:cxn modelId="{8A168783-DDBD-874A-8F04-4D98EDF0760F}" type="presOf" srcId="{44BD9AC6-F210-40E3-A45A-87092EA4F464}" destId="{0BC0A952-FE67-452E-A936-6003B03D7489}" srcOrd="0" destOrd="0" presId="urn:microsoft.com/office/officeart/2005/8/layout/list1"/>
    <dgm:cxn modelId="{2F609858-C419-2D41-8654-A2100C99BF2B}" type="presOf" srcId="{AA95F0DF-15A8-4092-B157-437D9C7BA102}" destId="{017EB3AF-3699-45B8-A613-E6D0E40A9FEC}" srcOrd="1" destOrd="0" presId="urn:microsoft.com/office/officeart/2005/8/layout/list1"/>
    <dgm:cxn modelId="{381ECE6B-66CE-E94C-A31A-FFBC1E429CC4}" type="presOf" srcId="{BCADFBF0-551D-4AAD-97CD-9493C2EDD25F}" destId="{0A192CD4-8B96-4CD4-BDF6-5D4BC3482E72}" srcOrd="1" destOrd="0" presId="urn:microsoft.com/office/officeart/2005/8/layout/list1"/>
    <dgm:cxn modelId="{AD7899C0-EDD7-2948-9B65-417ACC8D1921}" type="presOf" srcId="{D459B5A7-D5D1-4857-BFCC-ABA7A8A1605C}" destId="{012CEF5C-F3B6-4F3B-AE39-23CBDA64DF92}" srcOrd="0" destOrd="0" presId="urn:microsoft.com/office/officeart/2005/8/layout/list1"/>
    <dgm:cxn modelId="{38998D87-88A1-4FBF-814B-04F5C923271A}" srcId="{D459B5A7-D5D1-4857-BFCC-ABA7A8A1605C}" destId="{BCADFBF0-551D-4AAD-97CD-9493C2EDD25F}" srcOrd="3" destOrd="0" parTransId="{A3FD1307-C3FA-4DBE-90B6-C4C1E2517AF1}" sibTransId="{0C545334-AA76-40F9-BD21-332DE4FE6049}"/>
    <dgm:cxn modelId="{213E8D95-0C8A-A64A-AD44-64086C0BB9BD}" type="presOf" srcId="{44BD9AC6-F210-40E3-A45A-87092EA4F464}" destId="{7C94246F-829E-44F2-A9CF-2ADDABFB428F}" srcOrd="1" destOrd="0" presId="urn:microsoft.com/office/officeart/2005/8/layout/list1"/>
    <dgm:cxn modelId="{7F7BDC55-9EBE-F542-8876-117EE550E244}" type="presOf" srcId="{A8AD6F46-3F4F-40E0-94D4-8E882EF57BCE}" destId="{58B974CA-BFEC-4F7B-BCAE-896C3D2EA7B9}" srcOrd="1" destOrd="0" presId="urn:microsoft.com/office/officeart/2005/8/layout/list1"/>
    <dgm:cxn modelId="{ED85AE94-481A-4A4C-991A-C381CF0BEF48}" type="presOf" srcId="{BCADFBF0-551D-4AAD-97CD-9493C2EDD25F}" destId="{7DBD341F-A0BC-4F5B-AC48-819B7DCCF66B}" srcOrd="0" destOrd="0" presId="urn:microsoft.com/office/officeart/2005/8/layout/list1"/>
    <dgm:cxn modelId="{456B7AB6-6E10-4A19-ACAB-1A85C11364DC}" srcId="{D459B5A7-D5D1-4857-BFCC-ABA7A8A1605C}" destId="{AA95F0DF-15A8-4092-B157-437D9C7BA102}" srcOrd="1" destOrd="0" parTransId="{FFFFBF81-06FA-4EA5-A2E7-D826912609EF}" sibTransId="{D9DF33FF-D658-46A2-B8D5-8076F6BD7BEF}"/>
    <dgm:cxn modelId="{FA7F2D97-892D-8641-9A68-03B00EB5A9C3}" type="presOf" srcId="{AA95F0DF-15A8-4092-B157-437D9C7BA102}" destId="{BDE7ED13-E2CD-4821-AA7D-60CFA38AC54E}" srcOrd="0" destOrd="0" presId="urn:microsoft.com/office/officeart/2005/8/layout/list1"/>
    <dgm:cxn modelId="{2FF59C01-9422-1A44-971D-6B2A0B7D20F1}" type="presOf" srcId="{A8AD6F46-3F4F-40E0-94D4-8E882EF57BCE}" destId="{62E24F33-181A-4E56-83EF-873CD47B8C4E}" srcOrd="0" destOrd="0" presId="urn:microsoft.com/office/officeart/2005/8/layout/list1"/>
    <dgm:cxn modelId="{BA250792-B564-4080-A106-A3EEFA96F2E2}" srcId="{D459B5A7-D5D1-4857-BFCC-ABA7A8A1605C}" destId="{44BD9AC6-F210-40E3-A45A-87092EA4F464}" srcOrd="2" destOrd="0" parTransId="{C6F150A8-2632-4769-99CB-84F450CD3250}" sibTransId="{98F48CBD-95FD-46A4-8F6C-147CDC51F519}"/>
    <dgm:cxn modelId="{52461153-1E39-F64A-A7D9-F8076A4DA149}" type="presParOf" srcId="{012CEF5C-F3B6-4F3B-AE39-23CBDA64DF92}" destId="{B895A4E3-3D0D-4E7E-8068-520DA49ACA0C}" srcOrd="0" destOrd="0" presId="urn:microsoft.com/office/officeart/2005/8/layout/list1"/>
    <dgm:cxn modelId="{3C01BC3F-BCD3-4F43-A500-C3636B487FE4}" type="presParOf" srcId="{B895A4E3-3D0D-4E7E-8068-520DA49ACA0C}" destId="{62E24F33-181A-4E56-83EF-873CD47B8C4E}" srcOrd="0" destOrd="0" presId="urn:microsoft.com/office/officeart/2005/8/layout/list1"/>
    <dgm:cxn modelId="{61C5441E-334B-314C-B4AD-4B74DD5B6B98}" type="presParOf" srcId="{B895A4E3-3D0D-4E7E-8068-520DA49ACA0C}" destId="{58B974CA-BFEC-4F7B-BCAE-896C3D2EA7B9}" srcOrd="1" destOrd="0" presId="urn:microsoft.com/office/officeart/2005/8/layout/list1"/>
    <dgm:cxn modelId="{1042607B-758F-6E40-A0FB-3A246F07B154}" type="presParOf" srcId="{012CEF5C-F3B6-4F3B-AE39-23CBDA64DF92}" destId="{7188D5C8-3442-43BA-8B0E-D54F977BC0AB}" srcOrd="1" destOrd="0" presId="urn:microsoft.com/office/officeart/2005/8/layout/list1"/>
    <dgm:cxn modelId="{948CB025-5B14-F048-9737-04BEBD7DC85A}" type="presParOf" srcId="{012CEF5C-F3B6-4F3B-AE39-23CBDA64DF92}" destId="{FAC8212B-1716-4570-9FF1-9D8A527E6E15}" srcOrd="2" destOrd="0" presId="urn:microsoft.com/office/officeart/2005/8/layout/list1"/>
    <dgm:cxn modelId="{BA12EE6F-05A8-A54B-9954-DA71E1B336F4}" type="presParOf" srcId="{012CEF5C-F3B6-4F3B-AE39-23CBDA64DF92}" destId="{EA21418A-46D4-4349-AC9E-2A3C46D2F989}" srcOrd="3" destOrd="0" presId="urn:microsoft.com/office/officeart/2005/8/layout/list1"/>
    <dgm:cxn modelId="{A316FBB2-F01A-594C-BAB9-5C9EE10E2717}" type="presParOf" srcId="{012CEF5C-F3B6-4F3B-AE39-23CBDA64DF92}" destId="{DA743F71-BC07-4228-9202-9A692130E87F}" srcOrd="4" destOrd="0" presId="urn:microsoft.com/office/officeart/2005/8/layout/list1"/>
    <dgm:cxn modelId="{B8A55E8B-A3A3-824B-BA6D-023D7D36B403}" type="presParOf" srcId="{DA743F71-BC07-4228-9202-9A692130E87F}" destId="{BDE7ED13-E2CD-4821-AA7D-60CFA38AC54E}" srcOrd="0" destOrd="0" presId="urn:microsoft.com/office/officeart/2005/8/layout/list1"/>
    <dgm:cxn modelId="{4C77E3BC-31E4-574C-AA21-FF8C23843A4B}" type="presParOf" srcId="{DA743F71-BC07-4228-9202-9A692130E87F}" destId="{017EB3AF-3699-45B8-A613-E6D0E40A9FEC}" srcOrd="1" destOrd="0" presId="urn:microsoft.com/office/officeart/2005/8/layout/list1"/>
    <dgm:cxn modelId="{0679C24B-979C-0A4D-A584-0D33A935708D}" type="presParOf" srcId="{012CEF5C-F3B6-4F3B-AE39-23CBDA64DF92}" destId="{B9687E85-4C89-4F0F-AB97-E5520564C83B}" srcOrd="5" destOrd="0" presId="urn:microsoft.com/office/officeart/2005/8/layout/list1"/>
    <dgm:cxn modelId="{826B1406-CEAE-FF4F-B1CD-CCC1F9E79A1A}" type="presParOf" srcId="{012CEF5C-F3B6-4F3B-AE39-23CBDA64DF92}" destId="{5E001CA0-5A38-4F61-B4F1-10C024A3DB36}" srcOrd="6" destOrd="0" presId="urn:microsoft.com/office/officeart/2005/8/layout/list1"/>
    <dgm:cxn modelId="{4629ECB7-6765-414F-B22A-7F60CAD42F57}" type="presParOf" srcId="{012CEF5C-F3B6-4F3B-AE39-23CBDA64DF92}" destId="{20483407-F1AA-42A5-8238-2D3556B65C73}" srcOrd="7" destOrd="0" presId="urn:microsoft.com/office/officeart/2005/8/layout/list1"/>
    <dgm:cxn modelId="{62DE0F84-063F-6742-9173-3434B33E33C5}" type="presParOf" srcId="{012CEF5C-F3B6-4F3B-AE39-23CBDA64DF92}" destId="{C76D4595-33FC-4529-8871-25D26BD8C67F}" srcOrd="8" destOrd="0" presId="urn:microsoft.com/office/officeart/2005/8/layout/list1"/>
    <dgm:cxn modelId="{F5E42395-1AB7-0B46-8F46-09B7C71CFC54}" type="presParOf" srcId="{C76D4595-33FC-4529-8871-25D26BD8C67F}" destId="{0BC0A952-FE67-452E-A936-6003B03D7489}" srcOrd="0" destOrd="0" presId="urn:microsoft.com/office/officeart/2005/8/layout/list1"/>
    <dgm:cxn modelId="{94A28D8A-339A-C341-9A4A-31D13415734B}" type="presParOf" srcId="{C76D4595-33FC-4529-8871-25D26BD8C67F}" destId="{7C94246F-829E-44F2-A9CF-2ADDABFB428F}" srcOrd="1" destOrd="0" presId="urn:microsoft.com/office/officeart/2005/8/layout/list1"/>
    <dgm:cxn modelId="{F3AC841A-E318-634F-A33C-3C73EF125366}" type="presParOf" srcId="{012CEF5C-F3B6-4F3B-AE39-23CBDA64DF92}" destId="{2E344B98-279D-4329-95D1-D2ACA30B8EF7}" srcOrd="9" destOrd="0" presId="urn:microsoft.com/office/officeart/2005/8/layout/list1"/>
    <dgm:cxn modelId="{AE829264-6437-CB43-9BE2-9DC2A8DDF181}" type="presParOf" srcId="{012CEF5C-F3B6-4F3B-AE39-23CBDA64DF92}" destId="{5806E50A-B203-4965-AEA9-DE41D304E08D}" srcOrd="10" destOrd="0" presId="urn:microsoft.com/office/officeart/2005/8/layout/list1"/>
    <dgm:cxn modelId="{8238B3FC-6A9C-9F4F-A5FA-5C6A53B76E72}" type="presParOf" srcId="{012CEF5C-F3B6-4F3B-AE39-23CBDA64DF92}" destId="{6B3323D0-B377-45A4-99CD-A39220DC496E}" srcOrd="11" destOrd="0" presId="urn:microsoft.com/office/officeart/2005/8/layout/list1"/>
    <dgm:cxn modelId="{316DB05B-F82F-AD49-9023-4425089AF48F}" type="presParOf" srcId="{012CEF5C-F3B6-4F3B-AE39-23CBDA64DF92}" destId="{DE72706C-FCE9-49C6-9112-D86A80761FAA}" srcOrd="12" destOrd="0" presId="urn:microsoft.com/office/officeart/2005/8/layout/list1"/>
    <dgm:cxn modelId="{7EAE4D7B-ACC2-3243-B127-8A9352F1212A}" type="presParOf" srcId="{DE72706C-FCE9-49C6-9112-D86A80761FAA}" destId="{7DBD341F-A0BC-4F5B-AC48-819B7DCCF66B}" srcOrd="0" destOrd="0" presId="urn:microsoft.com/office/officeart/2005/8/layout/list1"/>
    <dgm:cxn modelId="{CBBF64A5-78B6-D147-9A1C-A45FF24F78D8}" type="presParOf" srcId="{DE72706C-FCE9-49C6-9112-D86A80761FAA}" destId="{0A192CD4-8B96-4CD4-BDF6-5D4BC3482E72}" srcOrd="1" destOrd="0" presId="urn:microsoft.com/office/officeart/2005/8/layout/list1"/>
    <dgm:cxn modelId="{D8F3935D-5986-8D4B-9C91-6470E46873DD}" type="presParOf" srcId="{012CEF5C-F3B6-4F3B-AE39-23CBDA64DF92}" destId="{D5FDC1AE-0ABA-4B72-A434-78CBDDCDF992}" srcOrd="13" destOrd="0" presId="urn:microsoft.com/office/officeart/2005/8/layout/list1"/>
    <dgm:cxn modelId="{48C3277A-9EB7-1543-9DA2-56EA9E3EC986}" type="presParOf" srcId="{012CEF5C-F3B6-4F3B-AE39-23CBDA64DF92}" destId="{58B7D016-E1AF-41C8-8522-BE757577956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9F3BD7-4928-44F4-AA01-B67D8E7CC063}"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en-ZA"/>
        </a:p>
      </dgm:t>
    </dgm:pt>
    <dgm:pt modelId="{3CE89E8D-4B03-45BD-93C2-ACF90AB4A6CE}">
      <dgm:prSet phldrT="[Text]"/>
      <dgm:spPr/>
      <dgm:t>
        <a:bodyPr/>
        <a:lstStyle/>
        <a:p>
          <a:r>
            <a:rPr lang="en-ZA" dirty="0" smtClean="0"/>
            <a:t>Shift in perspective</a:t>
          </a:r>
          <a:endParaRPr lang="en-ZA" dirty="0"/>
        </a:p>
      </dgm:t>
    </dgm:pt>
    <dgm:pt modelId="{7F0E7643-6CD8-4D59-B4B7-21D688342DB9}" type="parTrans" cxnId="{90B065EA-0CD2-4C25-A2BF-C8B86990F84B}">
      <dgm:prSet/>
      <dgm:spPr/>
      <dgm:t>
        <a:bodyPr/>
        <a:lstStyle/>
        <a:p>
          <a:endParaRPr lang="en-ZA"/>
        </a:p>
      </dgm:t>
    </dgm:pt>
    <dgm:pt modelId="{E74AEE4B-F1FF-41E3-8A06-8C52F881C482}" type="sibTrans" cxnId="{90B065EA-0CD2-4C25-A2BF-C8B86990F84B}">
      <dgm:prSet/>
      <dgm:spPr/>
      <dgm:t>
        <a:bodyPr/>
        <a:lstStyle/>
        <a:p>
          <a:endParaRPr lang="en-ZA"/>
        </a:p>
      </dgm:t>
    </dgm:pt>
    <dgm:pt modelId="{1F4DB9ED-419D-43C5-AEBC-31D723E79CB9}">
      <dgm:prSet phldrT="[Text]"/>
      <dgm:spPr/>
      <dgm:t>
        <a:bodyPr/>
        <a:lstStyle/>
        <a:p>
          <a:r>
            <a:rPr lang="en-ZA" dirty="0" smtClean="0"/>
            <a:t>Shared mental map of participants</a:t>
          </a:r>
          <a:endParaRPr lang="en-ZA" dirty="0"/>
        </a:p>
      </dgm:t>
    </dgm:pt>
    <dgm:pt modelId="{3506E8C7-F730-4462-932F-FF798830D478}" type="parTrans" cxnId="{63EE7AAC-D0C1-40CB-8726-765C2BFC9459}">
      <dgm:prSet/>
      <dgm:spPr/>
      <dgm:t>
        <a:bodyPr/>
        <a:lstStyle/>
        <a:p>
          <a:endParaRPr lang="en-ZA"/>
        </a:p>
      </dgm:t>
    </dgm:pt>
    <dgm:pt modelId="{911DB915-667E-4474-82A6-001DEFDFA24C}" type="sibTrans" cxnId="{63EE7AAC-D0C1-40CB-8726-765C2BFC9459}">
      <dgm:prSet/>
      <dgm:spPr/>
      <dgm:t>
        <a:bodyPr/>
        <a:lstStyle/>
        <a:p>
          <a:endParaRPr lang="en-ZA"/>
        </a:p>
      </dgm:t>
    </dgm:pt>
    <dgm:pt modelId="{C23A786F-2857-486C-BCF7-DABA8E92C7C3}">
      <dgm:prSet/>
      <dgm:spPr/>
      <dgm:t>
        <a:bodyPr/>
        <a:lstStyle/>
        <a:p>
          <a:r>
            <a:rPr lang="en-ZA" smtClean="0"/>
            <a:t>All actors consider improved health and wellbeing as an overarching social goal requiring shared action</a:t>
          </a:r>
          <a:endParaRPr lang="en-ZA" dirty="0"/>
        </a:p>
      </dgm:t>
    </dgm:pt>
    <dgm:pt modelId="{A55CF919-C427-4F4C-9160-EAD2BFD93B62}" type="parTrans" cxnId="{43629216-4ADB-494A-A99B-6866F50CA988}">
      <dgm:prSet/>
      <dgm:spPr/>
      <dgm:t>
        <a:bodyPr/>
        <a:lstStyle/>
        <a:p>
          <a:endParaRPr lang="en-ZA"/>
        </a:p>
      </dgm:t>
    </dgm:pt>
    <dgm:pt modelId="{56C74438-43C1-4E54-AD95-A6460C799037}" type="sibTrans" cxnId="{43629216-4ADB-494A-A99B-6866F50CA988}">
      <dgm:prSet/>
      <dgm:spPr/>
      <dgm:t>
        <a:bodyPr/>
        <a:lstStyle/>
        <a:p>
          <a:endParaRPr lang="en-ZA"/>
        </a:p>
      </dgm:t>
    </dgm:pt>
    <dgm:pt modelId="{51CBED4E-839D-4143-972D-4EFEC2D67810}">
      <dgm:prSet/>
      <dgm:spPr/>
      <dgm:t>
        <a:bodyPr/>
        <a:lstStyle/>
        <a:p>
          <a:r>
            <a:rPr lang="en-ZA" smtClean="0"/>
            <a:t>Create a mental map of participants in relation to HiAP and equip them to be policy champions/ entrepreneurs for HiAP</a:t>
          </a:r>
          <a:endParaRPr lang="en-ZA" dirty="0"/>
        </a:p>
      </dgm:t>
    </dgm:pt>
    <dgm:pt modelId="{8726C2F9-17C6-4DE6-B1A1-6409840929A8}" type="parTrans" cxnId="{D023F382-6E7F-4C61-86B2-8C7EC8C4406C}">
      <dgm:prSet/>
      <dgm:spPr/>
      <dgm:t>
        <a:bodyPr/>
        <a:lstStyle/>
        <a:p>
          <a:endParaRPr lang="en-ZA"/>
        </a:p>
      </dgm:t>
    </dgm:pt>
    <dgm:pt modelId="{97661BB2-0DE8-4FEA-96AE-D4190525BA0C}" type="sibTrans" cxnId="{D023F382-6E7F-4C61-86B2-8C7EC8C4406C}">
      <dgm:prSet/>
      <dgm:spPr/>
      <dgm:t>
        <a:bodyPr/>
        <a:lstStyle/>
        <a:p>
          <a:endParaRPr lang="en-ZA"/>
        </a:p>
      </dgm:t>
    </dgm:pt>
    <dgm:pt modelId="{EFD8EE77-6993-4BFA-B8A3-378F5F6D53BC}" type="pres">
      <dgm:prSet presAssocID="{3F9F3BD7-4928-44F4-AA01-B67D8E7CC063}" presName="linear" presStyleCnt="0">
        <dgm:presLayoutVars>
          <dgm:dir/>
          <dgm:animLvl val="lvl"/>
          <dgm:resizeHandles val="exact"/>
        </dgm:presLayoutVars>
      </dgm:prSet>
      <dgm:spPr/>
      <dgm:t>
        <a:bodyPr/>
        <a:lstStyle/>
        <a:p>
          <a:endParaRPr lang="en-US"/>
        </a:p>
      </dgm:t>
    </dgm:pt>
    <dgm:pt modelId="{FB3EDC01-CD7D-49FC-B70D-EC8A8A354ECD}" type="pres">
      <dgm:prSet presAssocID="{3CE89E8D-4B03-45BD-93C2-ACF90AB4A6CE}" presName="parentLin" presStyleCnt="0"/>
      <dgm:spPr/>
    </dgm:pt>
    <dgm:pt modelId="{D935DD70-B598-42E3-B189-4559B4C45167}" type="pres">
      <dgm:prSet presAssocID="{3CE89E8D-4B03-45BD-93C2-ACF90AB4A6CE}" presName="parentLeftMargin" presStyleLbl="node1" presStyleIdx="0" presStyleCnt="2"/>
      <dgm:spPr/>
      <dgm:t>
        <a:bodyPr/>
        <a:lstStyle/>
        <a:p>
          <a:endParaRPr lang="en-US"/>
        </a:p>
      </dgm:t>
    </dgm:pt>
    <dgm:pt modelId="{9FCBC081-BC01-41C0-8147-9965DE1B047D}" type="pres">
      <dgm:prSet presAssocID="{3CE89E8D-4B03-45BD-93C2-ACF90AB4A6CE}" presName="parentText" presStyleLbl="node1" presStyleIdx="0" presStyleCnt="2">
        <dgm:presLayoutVars>
          <dgm:chMax val="0"/>
          <dgm:bulletEnabled val="1"/>
        </dgm:presLayoutVars>
      </dgm:prSet>
      <dgm:spPr/>
      <dgm:t>
        <a:bodyPr/>
        <a:lstStyle/>
        <a:p>
          <a:endParaRPr lang="en-US"/>
        </a:p>
      </dgm:t>
    </dgm:pt>
    <dgm:pt modelId="{A269E7DC-CF42-41F2-92A2-08FE0F51F39A}" type="pres">
      <dgm:prSet presAssocID="{3CE89E8D-4B03-45BD-93C2-ACF90AB4A6CE}" presName="negativeSpace" presStyleCnt="0"/>
      <dgm:spPr/>
    </dgm:pt>
    <dgm:pt modelId="{FC17AF0C-98CD-4885-A080-A44F1FFCD82D}" type="pres">
      <dgm:prSet presAssocID="{3CE89E8D-4B03-45BD-93C2-ACF90AB4A6CE}" presName="childText" presStyleLbl="conFgAcc1" presStyleIdx="0" presStyleCnt="2">
        <dgm:presLayoutVars>
          <dgm:bulletEnabled val="1"/>
        </dgm:presLayoutVars>
      </dgm:prSet>
      <dgm:spPr/>
      <dgm:t>
        <a:bodyPr/>
        <a:lstStyle/>
        <a:p>
          <a:endParaRPr lang="en-US"/>
        </a:p>
      </dgm:t>
    </dgm:pt>
    <dgm:pt modelId="{FAF5BD11-E74A-401C-A7F2-DB50D024361C}" type="pres">
      <dgm:prSet presAssocID="{E74AEE4B-F1FF-41E3-8A06-8C52F881C482}" presName="spaceBetweenRectangles" presStyleCnt="0"/>
      <dgm:spPr/>
    </dgm:pt>
    <dgm:pt modelId="{AEE7A5E2-D81C-40D8-A318-4322AEEB24C0}" type="pres">
      <dgm:prSet presAssocID="{1F4DB9ED-419D-43C5-AEBC-31D723E79CB9}" presName="parentLin" presStyleCnt="0"/>
      <dgm:spPr/>
    </dgm:pt>
    <dgm:pt modelId="{892ED36A-1484-4F51-97BF-F338AE4399F2}" type="pres">
      <dgm:prSet presAssocID="{1F4DB9ED-419D-43C5-AEBC-31D723E79CB9}" presName="parentLeftMargin" presStyleLbl="node1" presStyleIdx="0" presStyleCnt="2"/>
      <dgm:spPr/>
      <dgm:t>
        <a:bodyPr/>
        <a:lstStyle/>
        <a:p>
          <a:endParaRPr lang="en-US"/>
        </a:p>
      </dgm:t>
    </dgm:pt>
    <dgm:pt modelId="{77DCE3FF-A41E-47F3-A942-EE9A447A5C57}" type="pres">
      <dgm:prSet presAssocID="{1F4DB9ED-419D-43C5-AEBC-31D723E79CB9}" presName="parentText" presStyleLbl="node1" presStyleIdx="1" presStyleCnt="2">
        <dgm:presLayoutVars>
          <dgm:chMax val="0"/>
          <dgm:bulletEnabled val="1"/>
        </dgm:presLayoutVars>
      </dgm:prSet>
      <dgm:spPr/>
      <dgm:t>
        <a:bodyPr/>
        <a:lstStyle/>
        <a:p>
          <a:endParaRPr lang="en-US"/>
        </a:p>
      </dgm:t>
    </dgm:pt>
    <dgm:pt modelId="{1619406F-65F0-41EB-9DEE-566A400F27BA}" type="pres">
      <dgm:prSet presAssocID="{1F4DB9ED-419D-43C5-AEBC-31D723E79CB9}" presName="negativeSpace" presStyleCnt="0"/>
      <dgm:spPr/>
    </dgm:pt>
    <dgm:pt modelId="{DED78B44-2B7B-48F4-A6BE-5DF00E82F42A}" type="pres">
      <dgm:prSet presAssocID="{1F4DB9ED-419D-43C5-AEBC-31D723E79CB9}" presName="childText" presStyleLbl="conFgAcc1" presStyleIdx="1" presStyleCnt="2">
        <dgm:presLayoutVars>
          <dgm:bulletEnabled val="1"/>
        </dgm:presLayoutVars>
      </dgm:prSet>
      <dgm:spPr/>
      <dgm:t>
        <a:bodyPr/>
        <a:lstStyle/>
        <a:p>
          <a:endParaRPr lang="en-ZA"/>
        </a:p>
      </dgm:t>
    </dgm:pt>
  </dgm:ptLst>
  <dgm:cxnLst>
    <dgm:cxn modelId="{63EE7AAC-D0C1-40CB-8726-765C2BFC9459}" srcId="{3F9F3BD7-4928-44F4-AA01-B67D8E7CC063}" destId="{1F4DB9ED-419D-43C5-AEBC-31D723E79CB9}" srcOrd="1" destOrd="0" parTransId="{3506E8C7-F730-4462-932F-FF798830D478}" sibTransId="{911DB915-667E-4474-82A6-001DEFDFA24C}"/>
    <dgm:cxn modelId="{D023F382-6E7F-4C61-86B2-8C7EC8C4406C}" srcId="{1F4DB9ED-419D-43C5-AEBC-31D723E79CB9}" destId="{51CBED4E-839D-4143-972D-4EFEC2D67810}" srcOrd="0" destOrd="0" parTransId="{8726C2F9-17C6-4DE6-B1A1-6409840929A8}" sibTransId="{97661BB2-0DE8-4FEA-96AE-D4190525BA0C}"/>
    <dgm:cxn modelId="{3C4C90B0-C7C9-4563-89E6-65E59F2EDC34}" type="presOf" srcId="{3CE89E8D-4B03-45BD-93C2-ACF90AB4A6CE}" destId="{9FCBC081-BC01-41C0-8147-9965DE1B047D}" srcOrd="1" destOrd="0" presId="urn:microsoft.com/office/officeart/2005/8/layout/list1"/>
    <dgm:cxn modelId="{90B065EA-0CD2-4C25-A2BF-C8B86990F84B}" srcId="{3F9F3BD7-4928-44F4-AA01-B67D8E7CC063}" destId="{3CE89E8D-4B03-45BD-93C2-ACF90AB4A6CE}" srcOrd="0" destOrd="0" parTransId="{7F0E7643-6CD8-4D59-B4B7-21D688342DB9}" sibTransId="{E74AEE4B-F1FF-41E3-8A06-8C52F881C482}"/>
    <dgm:cxn modelId="{43629216-4ADB-494A-A99B-6866F50CA988}" srcId="{3CE89E8D-4B03-45BD-93C2-ACF90AB4A6CE}" destId="{C23A786F-2857-486C-BCF7-DABA8E92C7C3}" srcOrd="0" destOrd="0" parTransId="{A55CF919-C427-4F4C-9160-EAD2BFD93B62}" sibTransId="{56C74438-43C1-4E54-AD95-A6460C799037}"/>
    <dgm:cxn modelId="{6ED2D68D-50DE-4916-BD0B-A8E5EC0A7AD1}" type="presOf" srcId="{1F4DB9ED-419D-43C5-AEBC-31D723E79CB9}" destId="{77DCE3FF-A41E-47F3-A942-EE9A447A5C57}" srcOrd="1" destOrd="0" presId="urn:microsoft.com/office/officeart/2005/8/layout/list1"/>
    <dgm:cxn modelId="{D8417908-7782-40D6-B8FF-1F8046118F28}" type="presOf" srcId="{3F9F3BD7-4928-44F4-AA01-B67D8E7CC063}" destId="{EFD8EE77-6993-4BFA-B8A3-378F5F6D53BC}" srcOrd="0" destOrd="0" presId="urn:microsoft.com/office/officeart/2005/8/layout/list1"/>
    <dgm:cxn modelId="{44B01EDC-C362-42E2-9975-4D2883FB3EB1}" type="presOf" srcId="{C23A786F-2857-486C-BCF7-DABA8E92C7C3}" destId="{FC17AF0C-98CD-4885-A080-A44F1FFCD82D}" srcOrd="0" destOrd="0" presId="urn:microsoft.com/office/officeart/2005/8/layout/list1"/>
    <dgm:cxn modelId="{C0FF6E6F-4085-429B-A9FA-A9D19837998D}" type="presOf" srcId="{1F4DB9ED-419D-43C5-AEBC-31D723E79CB9}" destId="{892ED36A-1484-4F51-97BF-F338AE4399F2}" srcOrd="0" destOrd="0" presId="urn:microsoft.com/office/officeart/2005/8/layout/list1"/>
    <dgm:cxn modelId="{8B756D1F-FA1D-4BE1-87F6-35EA8E7DFE21}" type="presOf" srcId="{51CBED4E-839D-4143-972D-4EFEC2D67810}" destId="{DED78B44-2B7B-48F4-A6BE-5DF00E82F42A}" srcOrd="0" destOrd="0" presId="urn:microsoft.com/office/officeart/2005/8/layout/list1"/>
    <dgm:cxn modelId="{2D90131E-3FC3-462A-81D4-CA4EDCA152B1}" type="presOf" srcId="{3CE89E8D-4B03-45BD-93C2-ACF90AB4A6CE}" destId="{D935DD70-B598-42E3-B189-4559B4C45167}" srcOrd="0" destOrd="0" presId="urn:microsoft.com/office/officeart/2005/8/layout/list1"/>
    <dgm:cxn modelId="{5F2A7733-1C2A-4B59-B190-53248CEAA80D}" type="presParOf" srcId="{EFD8EE77-6993-4BFA-B8A3-378F5F6D53BC}" destId="{FB3EDC01-CD7D-49FC-B70D-EC8A8A354ECD}" srcOrd="0" destOrd="0" presId="urn:microsoft.com/office/officeart/2005/8/layout/list1"/>
    <dgm:cxn modelId="{3F715DD4-C15C-434F-BBB4-886DB03C021C}" type="presParOf" srcId="{FB3EDC01-CD7D-49FC-B70D-EC8A8A354ECD}" destId="{D935DD70-B598-42E3-B189-4559B4C45167}" srcOrd="0" destOrd="0" presId="urn:microsoft.com/office/officeart/2005/8/layout/list1"/>
    <dgm:cxn modelId="{57777453-1B0B-48F4-B62E-82E3C7A89DD7}" type="presParOf" srcId="{FB3EDC01-CD7D-49FC-B70D-EC8A8A354ECD}" destId="{9FCBC081-BC01-41C0-8147-9965DE1B047D}" srcOrd="1" destOrd="0" presId="urn:microsoft.com/office/officeart/2005/8/layout/list1"/>
    <dgm:cxn modelId="{6BFB4AE1-A7BC-4BA6-9D15-5535DDE0C70A}" type="presParOf" srcId="{EFD8EE77-6993-4BFA-B8A3-378F5F6D53BC}" destId="{A269E7DC-CF42-41F2-92A2-08FE0F51F39A}" srcOrd="1" destOrd="0" presId="urn:microsoft.com/office/officeart/2005/8/layout/list1"/>
    <dgm:cxn modelId="{E17FE4C5-1E17-4285-B77C-675BC45DDB37}" type="presParOf" srcId="{EFD8EE77-6993-4BFA-B8A3-378F5F6D53BC}" destId="{FC17AF0C-98CD-4885-A080-A44F1FFCD82D}" srcOrd="2" destOrd="0" presId="urn:microsoft.com/office/officeart/2005/8/layout/list1"/>
    <dgm:cxn modelId="{6099C7C9-73E4-454B-9FD4-388E3B59AD83}" type="presParOf" srcId="{EFD8EE77-6993-4BFA-B8A3-378F5F6D53BC}" destId="{FAF5BD11-E74A-401C-A7F2-DB50D024361C}" srcOrd="3" destOrd="0" presId="urn:microsoft.com/office/officeart/2005/8/layout/list1"/>
    <dgm:cxn modelId="{748BD2A4-6B68-42C0-A95C-8E991072DA49}" type="presParOf" srcId="{EFD8EE77-6993-4BFA-B8A3-378F5F6D53BC}" destId="{AEE7A5E2-D81C-40D8-A318-4322AEEB24C0}" srcOrd="4" destOrd="0" presId="urn:microsoft.com/office/officeart/2005/8/layout/list1"/>
    <dgm:cxn modelId="{43BC7AC3-7493-4187-BA05-3DDF998DCD6C}" type="presParOf" srcId="{AEE7A5E2-D81C-40D8-A318-4322AEEB24C0}" destId="{892ED36A-1484-4F51-97BF-F338AE4399F2}" srcOrd="0" destOrd="0" presId="urn:microsoft.com/office/officeart/2005/8/layout/list1"/>
    <dgm:cxn modelId="{45A3A1FF-7170-4701-9BDF-90998A554280}" type="presParOf" srcId="{AEE7A5E2-D81C-40D8-A318-4322AEEB24C0}" destId="{77DCE3FF-A41E-47F3-A942-EE9A447A5C57}" srcOrd="1" destOrd="0" presId="urn:microsoft.com/office/officeart/2005/8/layout/list1"/>
    <dgm:cxn modelId="{9B365671-E1F9-4FD7-8B32-B83A0F0A9734}" type="presParOf" srcId="{EFD8EE77-6993-4BFA-B8A3-378F5F6D53BC}" destId="{1619406F-65F0-41EB-9DEE-566A400F27BA}" srcOrd="5" destOrd="0" presId="urn:microsoft.com/office/officeart/2005/8/layout/list1"/>
    <dgm:cxn modelId="{0B69E0D2-3453-4A76-9C30-67B3E6BC4083}" type="presParOf" srcId="{EFD8EE77-6993-4BFA-B8A3-378F5F6D53BC}" destId="{DED78B44-2B7B-48F4-A6BE-5DF00E82F42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519A97-BABE-497C-9DBD-3902B86836E8}" type="doc">
      <dgm:prSet loTypeId="urn:microsoft.com/office/officeart/2005/8/layout/hList1" loCatId="list" qsTypeId="urn:microsoft.com/office/officeart/2005/8/quickstyle/simple5" qsCatId="simple" csTypeId="urn:microsoft.com/office/officeart/2005/8/colors/accent1_2" csCatId="accent1" phldr="1"/>
      <dgm:spPr/>
      <dgm:t>
        <a:bodyPr/>
        <a:lstStyle/>
        <a:p>
          <a:endParaRPr lang="en-ZA"/>
        </a:p>
      </dgm:t>
    </dgm:pt>
    <dgm:pt modelId="{D0CE033E-3566-4FC0-BC0A-980E573567E1}">
      <dgm:prSet phldrT="[Text]"/>
      <dgm:spPr/>
      <dgm:t>
        <a:bodyPr/>
        <a:lstStyle/>
        <a:p>
          <a:r>
            <a:rPr lang="en-ZA" dirty="0" smtClean="0"/>
            <a:t>Training Manual Content Outline</a:t>
          </a:r>
          <a:endParaRPr lang="en-ZA" dirty="0"/>
        </a:p>
      </dgm:t>
    </dgm:pt>
    <dgm:pt modelId="{94239634-7170-4A08-9CD9-10F0F2C669DA}" type="parTrans" cxnId="{CAF270AD-CD30-4EDC-A7A2-45DF3B1A2B4C}">
      <dgm:prSet/>
      <dgm:spPr/>
      <dgm:t>
        <a:bodyPr/>
        <a:lstStyle/>
        <a:p>
          <a:endParaRPr lang="en-ZA"/>
        </a:p>
      </dgm:t>
    </dgm:pt>
    <dgm:pt modelId="{C6D73FE0-87A9-461D-B215-C526BE24B261}" type="sibTrans" cxnId="{CAF270AD-CD30-4EDC-A7A2-45DF3B1A2B4C}">
      <dgm:prSet/>
      <dgm:spPr/>
      <dgm:t>
        <a:bodyPr/>
        <a:lstStyle/>
        <a:p>
          <a:endParaRPr lang="en-ZA"/>
        </a:p>
      </dgm:t>
    </dgm:pt>
    <dgm:pt modelId="{9EA13658-0E25-40C8-AB3F-AFF7CA1D9A7B}">
      <dgm:prSet phldrT="[Text]"/>
      <dgm:spPr/>
      <dgm:t>
        <a:bodyPr/>
        <a:lstStyle/>
        <a:p>
          <a:endParaRPr lang="en-ZA" dirty="0"/>
        </a:p>
      </dgm:t>
    </dgm:pt>
    <dgm:pt modelId="{9BEFFD49-61FD-4EE0-A482-516ABD2EE30D}" type="parTrans" cxnId="{467EB03D-FE4B-44CE-9D7B-65231D393DDF}">
      <dgm:prSet/>
      <dgm:spPr/>
      <dgm:t>
        <a:bodyPr/>
        <a:lstStyle/>
        <a:p>
          <a:endParaRPr lang="en-US"/>
        </a:p>
      </dgm:t>
    </dgm:pt>
    <dgm:pt modelId="{D950E588-31E1-4EAA-A14D-DCD62E2CDBD3}" type="sibTrans" cxnId="{467EB03D-FE4B-44CE-9D7B-65231D393DDF}">
      <dgm:prSet/>
      <dgm:spPr/>
      <dgm:t>
        <a:bodyPr/>
        <a:lstStyle/>
        <a:p>
          <a:endParaRPr lang="en-US"/>
        </a:p>
      </dgm:t>
    </dgm:pt>
    <dgm:pt modelId="{3B793B1A-ACB1-4671-B33E-26C0A5069AC6}">
      <dgm:prSet phldrT="[Text]"/>
      <dgm:spPr/>
      <dgm:t>
        <a:bodyPr/>
        <a:lstStyle/>
        <a:p>
          <a:endParaRPr lang="en-ZA" dirty="0"/>
        </a:p>
      </dgm:t>
    </dgm:pt>
    <dgm:pt modelId="{C1836CA5-E5FA-4721-85E3-C7F254158757}" type="parTrans" cxnId="{E9B17475-F45E-4C92-934D-D40393F27859}">
      <dgm:prSet/>
      <dgm:spPr/>
      <dgm:t>
        <a:bodyPr/>
        <a:lstStyle/>
        <a:p>
          <a:endParaRPr lang="en-US"/>
        </a:p>
      </dgm:t>
    </dgm:pt>
    <dgm:pt modelId="{D275BC9D-2417-4C28-B64E-EB6A11D95695}" type="sibTrans" cxnId="{E9B17475-F45E-4C92-934D-D40393F27859}">
      <dgm:prSet/>
      <dgm:spPr/>
      <dgm:t>
        <a:bodyPr/>
        <a:lstStyle/>
        <a:p>
          <a:endParaRPr lang="en-US"/>
        </a:p>
      </dgm:t>
    </dgm:pt>
    <dgm:pt modelId="{D57D29B2-F776-4BDF-B121-11DE1ADC6A03}">
      <dgm:prSet phldrT="[Text]"/>
      <dgm:spPr/>
      <dgm:t>
        <a:bodyPr/>
        <a:lstStyle/>
        <a:p>
          <a:endParaRPr lang="en-ZA" dirty="0"/>
        </a:p>
      </dgm:t>
    </dgm:pt>
    <dgm:pt modelId="{9DE02B57-1D73-41D3-A9B8-CD5904DE0375}" type="parTrans" cxnId="{F3C05813-EE9B-4716-9C9E-AC8CA267E63D}">
      <dgm:prSet/>
      <dgm:spPr/>
      <dgm:t>
        <a:bodyPr/>
        <a:lstStyle/>
        <a:p>
          <a:endParaRPr lang="en-US"/>
        </a:p>
      </dgm:t>
    </dgm:pt>
    <dgm:pt modelId="{C7058461-703E-4791-9AD1-7976BFC5CE75}" type="sibTrans" cxnId="{F3C05813-EE9B-4716-9C9E-AC8CA267E63D}">
      <dgm:prSet/>
      <dgm:spPr/>
      <dgm:t>
        <a:bodyPr/>
        <a:lstStyle/>
        <a:p>
          <a:endParaRPr lang="en-US"/>
        </a:p>
      </dgm:t>
    </dgm:pt>
    <dgm:pt modelId="{76152EBE-FE5F-4B6B-B846-50524C601CCA}">
      <dgm:prSet phldrT="[Text]"/>
      <dgm:spPr/>
      <dgm:t>
        <a:bodyPr/>
        <a:lstStyle/>
        <a:p>
          <a:endParaRPr lang="en-ZA" dirty="0"/>
        </a:p>
      </dgm:t>
    </dgm:pt>
    <dgm:pt modelId="{D391B86F-F437-485E-B48C-EFBAB6A6F13B}" type="parTrans" cxnId="{63ADDA5A-13A3-42CA-A35D-0B7A21D1E7E7}">
      <dgm:prSet/>
      <dgm:spPr/>
      <dgm:t>
        <a:bodyPr/>
        <a:lstStyle/>
        <a:p>
          <a:endParaRPr lang="en-US"/>
        </a:p>
      </dgm:t>
    </dgm:pt>
    <dgm:pt modelId="{B6552473-D9CB-4B60-BD09-A33E45A0E469}" type="sibTrans" cxnId="{63ADDA5A-13A3-42CA-A35D-0B7A21D1E7E7}">
      <dgm:prSet/>
      <dgm:spPr/>
      <dgm:t>
        <a:bodyPr/>
        <a:lstStyle/>
        <a:p>
          <a:endParaRPr lang="en-US"/>
        </a:p>
      </dgm:t>
    </dgm:pt>
    <dgm:pt modelId="{5DFEDCCD-AE48-4993-8950-8BAC69C7168C}">
      <dgm:prSet phldrT="[Text]"/>
      <dgm:spPr/>
      <dgm:t>
        <a:bodyPr/>
        <a:lstStyle/>
        <a:p>
          <a:endParaRPr lang="en-ZA" dirty="0"/>
        </a:p>
      </dgm:t>
    </dgm:pt>
    <dgm:pt modelId="{9BCB83A4-5BA6-4220-94EE-A1169BFD85D1}" type="parTrans" cxnId="{8C6BA34A-5FE7-4AA4-95AF-4B1E427C2C26}">
      <dgm:prSet/>
      <dgm:spPr/>
      <dgm:t>
        <a:bodyPr/>
        <a:lstStyle/>
        <a:p>
          <a:endParaRPr lang="en-US"/>
        </a:p>
      </dgm:t>
    </dgm:pt>
    <dgm:pt modelId="{68E23430-932D-40CA-9A93-A8AD12DB80DB}" type="sibTrans" cxnId="{8C6BA34A-5FE7-4AA4-95AF-4B1E427C2C26}">
      <dgm:prSet/>
      <dgm:spPr/>
      <dgm:t>
        <a:bodyPr/>
        <a:lstStyle/>
        <a:p>
          <a:endParaRPr lang="en-US"/>
        </a:p>
      </dgm:t>
    </dgm:pt>
    <dgm:pt modelId="{478468C6-703C-4ECD-8F61-071CEBF30DD1}">
      <dgm:prSet phldrT="[Text]"/>
      <dgm:spPr/>
      <dgm:t>
        <a:bodyPr/>
        <a:lstStyle/>
        <a:p>
          <a:endParaRPr lang="en-ZA" dirty="0"/>
        </a:p>
      </dgm:t>
    </dgm:pt>
    <dgm:pt modelId="{4E6F4BC3-CBA1-4B35-A315-0860902775ED}" type="parTrans" cxnId="{C0926634-D478-4E3F-8C17-050624213AE9}">
      <dgm:prSet/>
      <dgm:spPr/>
      <dgm:t>
        <a:bodyPr/>
        <a:lstStyle/>
        <a:p>
          <a:endParaRPr lang="en-US"/>
        </a:p>
      </dgm:t>
    </dgm:pt>
    <dgm:pt modelId="{EB76418C-7928-43F7-BA18-EB2453507798}" type="sibTrans" cxnId="{C0926634-D478-4E3F-8C17-050624213AE9}">
      <dgm:prSet/>
      <dgm:spPr/>
      <dgm:t>
        <a:bodyPr/>
        <a:lstStyle/>
        <a:p>
          <a:endParaRPr lang="en-US"/>
        </a:p>
      </dgm:t>
    </dgm:pt>
    <dgm:pt modelId="{48F68CEC-85D3-4C6D-B76E-8376212B7EBD}">
      <dgm:prSet phldrT="[Text]"/>
      <dgm:spPr/>
      <dgm:t>
        <a:bodyPr/>
        <a:lstStyle/>
        <a:p>
          <a:endParaRPr lang="en-ZA" dirty="0"/>
        </a:p>
      </dgm:t>
    </dgm:pt>
    <dgm:pt modelId="{3F630F90-2193-4258-BA1F-D1C8BF9EBF5E}" type="parTrans" cxnId="{2632E8D5-10AD-4E59-9BF8-A7E19D0C379E}">
      <dgm:prSet/>
      <dgm:spPr/>
      <dgm:t>
        <a:bodyPr/>
        <a:lstStyle/>
        <a:p>
          <a:endParaRPr lang="en-US"/>
        </a:p>
      </dgm:t>
    </dgm:pt>
    <dgm:pt modelId="{E49D08AC-493B-4F2F-AEDB-DD8DA4F0F71A}" type="sibTrans" cxnId="{2632E8D5-10AD-4E59-9BF8-A7E19D0C379E}">
      <dgm:prSet/>
      <dgm:spPr/>
      <dgm:t>
        <a:bodyPr/>
        <a:lstStyle/>
        <a:p>
          <a:endParaRPr lang="en-US"/>
        </a:p>
      </dgm:t>
    </dgm:pt>
    <dgm:pt modelId="{85084066-3382-4B08-BA9D-5BFCE62D6FCF}">
      <dgm:prSet phldrT="[Text]"/>
      <dgm:spPr/>
      <dgm:t>
        <a:bodyPr/>
        <a:lstStyle/>
        <a:p>
          <a:endParaRPr lang="en-ZA" dirty="0"/>
        </a:p>
      </dgm:t>
    </dgm:pt>
    <dgm:pt modelId="{A8E14BFD-75C9-4DDF-9C7D-2419A15ED6DC}" type="parTrans" cxnId="{B5D015BB-2A1B-4B1B-988C-F46BD812B288}">
      <dgm:prSet/>
      <dgm:spPr/>
      <dgm:t>
        <a:bodyPr/>
        <a:lstStyle/>
        <a:p>
          <a:endParaRPr lang="en-US"/>
        </a:p>
      </dgm:t>
    </dgm:pt>
    <dgm:pt modelId="{DD0E115E-8D84-400E-BA84-800883BE4E0A}" type="sibTrans" cxnId="{B5D015BB-2A1B-4B1B-988C-F46BD812B288}">
      <dgm:prSet/>
      <dgm:spPr/>
      <dgm:t>
        <a:bodyPr/>
        <a:lstStyle/>
        <a:p>
          <a:endParaRPr lang="en-US"/>
        </a:p>
      </dgm:t>
    </dgm:pt>
    <dgm:pt modelId="{A6B52583-A6FE-4750-B440-EC6C6C7016CE}" type="pres">
      <dgm:prSet presAssocID="{88519A97-BABE-497C-9DBD-3902B86836E8}" presName="Name0" presStyleCnt="0">
        <dgm:presLayoutVars>
          <dgm:dir/>
          <dgm:animLvl val="lvl"/>
          <dgm:resizeHandles val="exact"/>
        </dgm:presLayoutVars>
      </dgm:prSet>
      <dgm:spPr/>
      <dgm:t>
        <a:bodyPr/>
        <a:lstStyle/>
        <a:p>
          <a:endParaRPr lang="en-ZA"/>
        </a:p>
      </dgm:t>
    </dgm:pt>
    <dgm:pt modelId="{1BE567A8-2A77-4429-9731-83A7948A3268}" type="pres">
      <dgm:prSet presAssocID="{D0CE033E-3566-4FC0-BC0A-980E573567E1}" presName="composite" presStyleCnt="0"/>
      <dgm:spPr/>
    </dgm:pt>
    <dgm:pt modelId="{264EC885-18EE-446F-9D69-EE3542CED286}" type="pres">
      <dgm:prSet presAssocID="{D0CE033E-3566-4FC0-BC0A-980E573567E1}" presName="parTx" presStyleLbl="alignNode1" presStyleIdx="0" presStyleCnt="1" custScaleY="85701">
        <dgm:presLayoutVars>
          <dgm:chMax val="0"/>
          <dgm:chPref val="0"/>
          <dgm:bulletEnabled val="1"/>
        </dgm:presLayoutVars>
      </dgm:prSet>
      <dgm:spPr/>
      <dgm:t>
        <a:bodyPr/>
        <a:lstStyle/>
        <a:p>
          <a:endParaRPr lang="en-ZA"/>
        </a:p>
      </dgm:t>
    </dgm:pt>
    <dgm:pt modelId="{A8274CB0-72F2-4531-AFCF-A19FDAF48F19}" type="pres">
      <dgm:prSet presAssocID="{D0CE033E-3566-4FC0-BC0A-980E573567E1}" presName="desTx" presStyleLbl="alignAccFollowNode1" presStyleIdx="0" presStyleCnt="1">
        <dgm:presLayoutVars>
          <dgm:bulletEnabled val="1"/>
        </dgm:presLayoutVars>
      </dgm:prSet>
      <dgm:spPr/>
      <dgm:t>
        <a:bodyPr/>
        <a:lstStyle/>
        <a:p>
          <a:endParaRPr lang="en-ZA"/>
        </a:p>
      </dgm:t>
    </dgm:pt>
  </dgm:ptLst>
  <dgm:cxnLst>
    <dgm:cxn modelId="{4026C211-E21A-4C99-968E-441574A2BCE1}" type="presOf" srcId="{D57D29B2-F776-4BDF-B121-11DE1ADC6A03}" destId="{A8274CB0-72F2-4531-AFCF-A19FDAF48F19}" srcOrd="0" destOrd="2" presId="urn:microsoft.com/office/officeart/2005/8/layout/hList1"/>
    <dgm:cxn modelId="{F3C05813-EE9B-4716-9C9E-AC8CA267E63D}" srcId="{D0CE033E-3566-4FC0-BC0A-980E573567E1}" destId="{D57D29B2-F776-4BDF-B121-11DE1ADC6A03}" srcOrd="2" destOrd="0" parTransId="{9DE02B57-1D73-41D3-A9B8-CD5904DE0375}" sibTransId="{C7058461-703E-4791-9AD1-7976BFC5CE75}"/>
    <dgm:cxn modelId="{C3FAB81B-FEC7-4054-B289-E6BCA9F7EB78}" type="presOf" srcId="{76152EBE-FE5F-4B6B-B846-50524C601CCA}" destId="{A8274CB0-72F2-4531-AFCF-A19FDAF48F19}" srcOrd="0" destOrd="3" presId="urn:microsoft.com/office/officeart/2005/8/layout/hList1"/>
    <dgm:cxn modelId="{B5D015BB-2A1B-4B1B-988C-F46BD812B288}" srcId="{D0CE033E-3566-4FC0-BC0A-980E573567E1}" destId="{85084066-3382-4B08-BA9D-5BFCE62D6FCF}" srcOrd="7" destOrd="0" parTransId="{A8E14BFD-75C9-4DDF-9C7D-2419A15ED6DC}" sibTransId="{DD0E115E-8D84-400E-BA84-800883BE4E0A}"/>
    <dgm:cxn modelId="{8C6BA34A-5FE7-4AA4-95AF-4B1E427C2C26}" srcId="{D0CE033E-3566-4FC0-BC0A-980E573567E1}" destId="{5DFEDCCD-AE48-4993-8950-8BAC69C7168C}" srcOrd="4" destOrd="0" parTransId="{9BCB83A4-5BA6-4220-94EE-A1169BFD85D1}" sibTransId="{68E23430-932D-40CA-9A93-A8AD12DB80DB}"/>
    <dgm:cxn modelId="{16A73D15-DB80-4B45-A2E0-E17F6747C6A7}" type="presOf" srcId="{88519A97-BABE-497C-9DBD-3902B86836E8}" destId="{A6B52583-A6FE-4750-B440-EC6C6C7016CE}" srcOrd="0" destOrd="0" presId="urn:microsoft.com/office/officeart/2005/8/layout/hList1"/>
    <dgm:cxn modelId="{4DE542E6-22B3-480A-99F9-379609605F2D}" type="presOf" srcId="{3B793B1A-ACB1-4671-B33E-26C0A5069AC6}" destId="{A8274CB0-72F2-4531-AFCF-A19FDAF48F19}" srcOrd="0" destOrd="1" presId="urn:microsoft.com/office/officeart/2005/8/layout/hList1"/>
    <dgm:cxn modelId="{C4904B23-1A8F-42F2-B162-7C20CEFC60CF}" type="presOf" srcId="{478468C6-703C-4ECD-8F61-071CEBF30DD1}" destId="{A8274CB0-72F2-4531-AFCF-A19FDAF48F19}" srcOrd="0" destOrd="5" presId="urn:microsoft.com/office/officeart/2005/8/layout/hList1"/>
    <dgm:cxn modelId="{C0926634-D478-4E3F-8C17-050624213AE9}" srcId="{D0CE033E-3566-4FC0-BC0A-980E573567E1}" destId="{478468C6-703C-4ECD-8F61-071CEBF30DD1}" srcOrd="5" destOrd="0" parTransId="{4E6F4BC3-CBA1-4B35-A315-0860902775ED}" sibTransId="{EB76418C-7928-43F7-BA18-EB2453507798}"/>
    <dgm:cxn modelId="{E9B17475-F45E-4C92-934D-D40393F27859}" srcId="{D0CE033E-3566-4FC0-BC0A-980E573567E1}" destId="{3B793B1A-ACB1-4671-B33E-26C0A5069AC6}" srcOrd="1" destOrd="0" parTransId="{C1836CA5-E5FA-4721-85E3-C7F254158757}" sibTransId="{D275BC9D-2417-4C28-B64E-EB6A11D95695}"/>
    <dgm:cxn modelId="{63DBBFBD-C5AB-43F9-8D30-11A7BA372C6F}" type="presOf" srcId="{5DFEDCCD-AE48-4993-8950-8BAC69C7168C}" destId="{A8274CB0-72F2-4531-AFCF-A19FDAF48F19}" srcOrd="0" destOrd="4" presId="urn:microsoft.com/office/officeart/2005/8/layout/hList1"/>
    <dgm:cxn modelId="{715F02CE-0FF0-4604-8576-E6F9C2A73A0D}" type="presOf" srcId="{D0CE033E-3566-4FC0-BC0A-980E573567E1}" destId="{264EC885-18EE-446F-9D69-EE3542CED286}" srcOrd="0" destOrd="0" presId="urn:microsoft.com/office/officeart/2005/8/layout/hList1"/>
    <dgm:cxn modelId="{63ADDA5A-13A3-42CA-A35D-0B7A21D1E7E7}" srcId="{D0CE033E-3566-4FC0-BC0A-980E573567E1}" destId="{76152EBE-FE5F-4B6B-B846-50524C601CCA}" srcOrd="3" destOrd="0" parTransId="{D391B86F-F437-485E-B48C-EFBAB6A6F13B}" sibTransId="{B6552473-D9CB-4B60-BD09-A33E45A0E469}"/>
    <dgm:cxn modelId="{0C564358-F0FE-42C5-A7A5-839ED1AB6135}" type="presOf" srcId="{85084066-3382-4B08-BA9D-5BFCE62D6FCF}" destId="{A8274CB0-72F2-4531-AFCF-A19FDAF48F19}" srcOrd="0" destOrd="7" presId="urn:microsoft.com/office/officeart/2005/8/layout/hList1"/>
    <dgm:cxn modelId="{CAF270AD-CD30-4EDC-A7A2-45DF3B1A2B4C}" srcId="{88519A97-BABE-497C-9DBD-3902B86836E8}" destId="{D0CE033E-3566-4FC0-BC0A-980E573567E1}" srcOrd="0" destOrd="0" parTransId="{94239634-7170-4A08-9CD9-10F0F2C669DA}" sibTransId="{C6D73FE0-87A9-461D-B215-C526BE24B261}"/>
    <dgm:cxn modelId="{2632E8D5-10AD-4E59-9BF8-A7E19D0C379E}" srcId="{D0CE033E-3566-4FC0-BC0A-980E573567E1}" destId="{48F68CEC-85D3-4C6D-B76E-8376212B7EBD}" srcOrd="6" destOrd="0" parTransId="{3F630F90-2193-4258-BA1F-D1C8BF9EBF5E}" sibTransId="{E49D08AC-493B-4F2F-AEDB-DD8DA4F0F71A}"/>
    <dgm:cxn modelId="{AEC20ACA-3B9F-48F3-911E-B3E4773850D4}" type="presOf" srcId="{48F68CEC-85D3-4C6D-B76E-8376212B7EBD}" destId="{A8274CB0-72F2-4531-AFCF-A19FDAF48F19}" srcOrd="0" destOrd="6" presId="urn:microsoft.com/office/officeart/2005/8/layout/hList1"/>
    <dgm:cxn modelId="{467EB03D-FE4B-44CE-9D7B-65231D393DDF}" srcId="{D0CE033E-3566-4FC0-BC0A-980E573567E1}" destId="{9EA13658-0E25-40C8-AB3F-AFF7CA1D9A7B}" srcOrd="0" destOrd="0" parTransId="{9BEFFD49-61FD-4EE0-A482-516ABD2EE30D}" sibTransId="{D950E588-31E1-4EAA-A14D-DCD62E2CDBD3}"/>
    <dgm:cxn modelId="{861DE274-49E0-4B6B-9969-B52E919A4C3B}" type="presOf" srcId="{9EA13658-0E25-40C8-AB3F-AFF7CA1D9A7B}" destId="{A8274CB0-72F2-4531-AFCF-A19FDAF48F19}" srcOrd="0" destOrd="0" presId="urn:microsoft.com/office/officeart/2005/8/layout/hList1"/>
    <dgm:cxn modelId="{1DBB3BB7-CD8E-4EA3-BCB3-2EED2E7873DB}" type="presParOf" srcId="{A6B52583-A6FE-4750-B440-EC6C6C7016CE}" destId="{1BE567A8-2A77-4429-9731-83A7948A3268}" srcOrd="0" destOrd="0" presId="urn:microsoft.com/office/officeart/2005/8/layout/hList1"/>
    <dgm:cxn modelId="{9540365D-9438-41F5-BE35-5E9867A5AD4B}" type="presParOf" srcId="{1BE567A8-2A77-4429-9731-83A7948A3268}" destId="{264EC885-18EE-446F-9D69-EE3542CED286}" srcOrd="0" destOrd="0" presId="urn:microsoft.com/office/officeart/2005/8/layout/hList1"/>
    <dgm:cxn modelId="{53A8D23D-6DF1-4425-9BE4-AE779D8D5EA6}" type="presParOf" srcId="{1BE567A8-2A77-4429-9731-83A7948A3268}" destId="{A8274CB0-72F2-4531-AFCF-A19FDAF48F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8212B-1716-4570-9FF1-9D8A527E6E15}">
      <dsp:nvSpPr>
        <dsp:cNvPr id="0" name=""/>
        <dsp:cNvSpPr/>
      </dsp:nvSpPr>
      <dsp:spPr>
        <a:xfrm>
          <a:off x="0" y="334563"/>
          <a:ext cx="7162800" cy="504000"/>
        </a:xfrm>
        <a:prstGeom prst="rect">
          <a:avLst/>
        </a:prstGeom>
        <a:solidFill>
          <a:schemeClr val="tx2">
            <a:lumMod val="20000"/>
            <a:lumOff val="80000"/>
            <a:alpha val="9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8B974CA-BFEC-4F7B-BCAE-896C3D2EA7B9}">
      <dsp:nvSpPr>
        <dsp:cNvPr id="0" name=""/>
        <dsp:cNvSpPr/>
      </dsp:nvSpPr>
      <dsp:spPr>
        <a:xfrm>
          <a:off x="358140" y="39363"/>
          <a:ext cx="6088401" cy="59040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smtClean="0"/>
            <a:t>Define public health and </a:t>
          </a:r>
          <a:r>
            <a:rPr lang="en-US" sz="3200" kern="1200" dirty="0" err="1" smtClean="0"/>
            <a:t>HiAP</a:t>
          </a:r>
          <a:endParaRPr lang="en-GB" sz="3200" kern="1200" dirty="0"/>
        </a:p>
      </dsp:txBody>
      <dsp:txXfrm>
        <a:off x="386961" y="68184"/>
        <a:ext cx="6030759" cy="532758"/>
      </dsp:txXfrm>
    </dsp:sp>
    <dsp:sp modelId="{5E001CA0-5A38-4F61-B4F1-10C024A3DB36}">
      <dsp:nvSpPr>
        <dsp:cNvPr id="0" name=""/>
        <dsp:cNvSpPr/>
      </dsp:nvSpPr>
      <dsp:spPr>
        <a:xfrm>
          <a:off x="0" y="1630888"/>
          <a:ext cx="7162800" cy="504000"/>
        </a:xfrm>
        <a:prstGeom prst="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17EB3AF-3699-45B8-A613-E6D0E40A9FEC}">
      <dsp:nvSpPr>
        <dsp:cNvPr id="0" name=""/>
        <dsp:cNvSpPr/>
      </dsp:nvSpPr>
      <dsp:spPr>
        <a:xfrm>
          <a:off x="280061" y="922309"/>
          <a:ext cx="6111215" cy="1006041"/>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smtClean="0"/>
            <a:t>Explain the origins and development of </a:t>
          </a:r>
          <a:r>
            <a:rPr lang="en-US" sz="3200" kern="1200" dirty="0" err="1" smtClean="0"/>
            <a:t>HiAP</a:t>
          </a:r>
          <a:endParaRPr lang="en-US" sz="3200" kern="1200" dirty="0"/>
        </a:p>
      </dsp:txBody>
      <dsp:txXfrm>
        <a:off x="329172" y="971420"/>
        <a:ext cx="6012993" cy="907819"/>
      </dsp:txXfrm>
    </dsp:sp>
    <dsp:sp modelId="{5806E50A-B203-4965-AEA9-DE41D304E08D}">
      <dsp:nvSpPr>
        <dsp:cNvPr id="0" name=""/>
        <dsp:cNvSpPr/>
      </dsp:nvSpPr>
      <dsp:spPr>
        <a:xfrm>
          <a:off x="0" y="2833933"/>
          <a:ext cx="7162800" cy="504000"/>
        </a:xfrm>
        <a:prstGeom prst="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C94246F-829E-44F2-A9CF-2ADDABFB428F}">
      <dsp:nvSpPr>
        <dsp:cNvPr id="0" name=""/>
        <dsp:cNvSpPr/>
      </dsp:nvSpPr>
      <dsp:spPr>
        <a:xfrm>
          <a:off x="401979" y="2303884"/>
          <a:ext cx="5867386" cy="859728"/>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smtClean="0"/>
            <a:t>Recognize when to use a </a:t>
          </a:r>
          <a:r>
            <a:rPr lang="en-US" sz="3200" kern="1200" dirty="0" err="1" smtClean="0"/>
            <a:t>HiAP</a:t>
          </a:r>
          <a:r>
            <a:rPr lang="en-US" sz="3200" kern="1200" dirty="0" smtClean="0"/>
            <a:t> approach</a:t>
          </a:r>
          <a:endParaRPr lang="en-US" sz="3200" kern="1200" dirty="0"/>
        </a:p>
      </dsp:txBody>
      <dsp:txXfrm>
        <a:off x="443947" y="2345852"/>
        <a:ext cx="5783450" cy="775792"/>
      </dsp:txXfrm>
    </dsp:sp>
    <dsp:sp modelId="{58B7D016-E1AF-41C8-8522-BE7575779561}">
      <dsp:nvSpPr>
        <dsp:cNvPr id="0" name=""/>
        <dsp:cNvSpPr/>
      </dsp:nvSpPr>
      <dsp:spPr>
        <a:xfrm>
          <a:off x="0" y="3977836"/>
          <a:ext cx="7162800" cy="504000"/>
        </a:xfrm>
        <a:prstGeom prst="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192CD4-8B96-4CD4-BDF6-5D4BC3482E72}">
      <dsp:nvSpPr>
        <dsp:cNvPr id="0" name=""/>
        <dsp:cNvSpPr/>
      </dsp:nvSpPr>
      <dsp:spPr>
        <a:xfrm>
          <a:off x="358140" y="3445933"/>
          <a:ext cx="5955080" cy="827103"/>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smtClean="0"/>
            <a:t>Distinguish the </a:t>
          </a:r>
          <a:r>
            <a:rPr lang="en-US" sz="3200" kern="1200" dirty="0" err="1" smtClean="0"/>
            <a:t>HiAP</a:t>
          </a:r>
          <a:r>
            <a:rPr lang="en-US" sz="3200" kern="1200" dirty="0" smtClean="0"/>
            <a:t> from other public policies</a:t>
          </a:r>
          <a:endParaRPr lang="en-US" sz="3200" kern="1200" dirty="0"/>
        </a:p>
      </dsp:txBody>
      <dsp:txXfrm>
        <a:off x="398516" y="3486309"/>
        <a:ext cx="5874328" cy="7463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8212B-1716-4570-9FF1-9D8A527E6E15}">
      <dsp:nvSpPr>
        <dsp:cNvPr id="0" name=""/>
        <dsp:cNvSpPr/>
      </dsp:nvSpPr>
      <dsp:spPr>
        <a:xfrm>
          <a:off x="0" y="420277"/>
          <a:ext cx="7162800" cy="554400"/>
        </a:xfrm>
        <a:prstGeom prst="rect">
          <a:avLst/>
        </a:prstGeom>
        <a:solidFill>
          <a:schemeClr val="tx2">
            <a:lumMod val="20000"/>
            <a:lumOff val="80000"/>
            <a:alpha val="9000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8B974CA-BFEC-4F7B-BCAE-896C3D2EA7B9}">
      <dsp:nvSpPr>
        <dsp:cNvPr id="0" name=""/>
        <dsp:cNvSpPr/>
      </dsp:nvSpPr>
      <dsp:spPr>
        <a:xfrm>
          <a:off x="358140" y="95557"/>
          <a:ext cx="6088401" cy="6494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smtClean="0"/>
            <a:t>Context</a:t>
          </a:r>
          <a:endParaRPr lang="en-GB" sz="3200" kern="1200" dirty="0"/>
        </a:p>
      </dsp:txBody>
      <dsp:txXfrm>
        <a:off x="389843" y="127260"/>
        <a:ext cx="6024995" cy="586034"/>
      </dsp:txXfrm>
    </dsp:sp>
    <dsp:sp modelId="{5E001CA0-5A38-4F61-B4F1-10C024A3DB36}">
      <dsp:nvSpPr>
        <dsp:cNvPr id="0" name=""/>
        <dsp:cNvSpPr/>
      </dsp:nvSpPr>
      <dsp:spPr>
        <a:xfrm>
          <a:off x="0" y="1846235"/>
          <a:ext cx="7162800" cy="554400"/>
        </a:xfrm>
        <a:prstGeom prst="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17EB3AF-3699-45B8-A613-E6D0E40A9FEC}">
      <dsp:nvSpPr>
        <dsp:cNvPr id="0" name=""/>
        <dsp:cNvSpPr/>
      </dsp:nvSpPr>
      <dsp:spPr>
        <a:xfrm>
          <a:off x="280061" y="1066798"/>
          <a:ext cx="5013960" cy="1106645"/>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a:t>Historical experiences </a:t>
          </a:r>
        </a:p>
      </dsp:txBody>
      <dsp:txXfrm>
        <a:off x="334083" y="1120820"/>
        <a:ext cx="4905916" cy="998601"/>
      </dsp:txXfrm>
    </dsp:sp>
    <dsp:sp modelId="{5806E50A-B203-4965-AEA9-DE41D304E08D}">
      <dsp:nvSpPr>
        <dsp:cNvPr id="0" name=""/>
        <dsp:cNvSpPr/>
      </dsp:nvSpPr>
      <dsp:spPr>
        <a:xfrm>
          <a:off x="0" y="2873322"/>
          <a:ext cx="7162800" cy="554400"/>
        </a:xfrm>
        <a:prstGeom prst="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C94246F-829E-44F2-A9CF-2ADDABFB428F}">
      <dsp:nvSpPr>
        <dsp:cNvPr id="0" name=""/>
        <dsp:cNvSpPr/>
      </dsp:nvSpPr>
      <dsp:spPr>
        <a:xfrm>
          <a:off x="401979" y="2586530"/>
          <a:ext cx="5013960" cy="6494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a:t>Tools</a:t>
          </a:r>
        </a:p>
      </dsp:txBody>
      <dsp:txXfrm>
        <a:off x="433682" y="2618233"/>
        <a:ext cx="4950554" cy="586034"/>
      </dsp:txXfrm>
    </dsp:sp>
    <dsp:sp modelId="{58B7D016-E1AF-41C8-8522-BE7575779561}">
      <dsp:nvSpPr>
        <dsp:cNvPr id="0" name=""/>
        <dsp:cNvSpPr/>
      </dsp:nvSpPr>
      <dsp:spPr>
        <a:xfrm>
          <a:off x="0" y="3871242"/>
          <a:ext cx="7162800" cy="554400"/>
        </a:xfrm>
        <a:prstGeom prst="rect">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A192CD4-8B96-4CD4-BDF6-5D4BC3482E72}">
      <dsp:nvSpPr>
        <dsp:cNvPr id="0" name=""/>
        <dsp:cNvSpPr/>
      </dsp:nvSpPr>
      <dsp:spPr>
        <a:xfrm>
          <a:off x="358140" y="3546522"/>
          <a:ext cx="5013960" cy="6494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9516" tIns="0" rIns="189516" bIns="0" numCol="1" spcCol="1270" anchor="ctr" anchorCtr="0">
          <a:noAutofit/>
        </a:bodyPr>
        <a:lstStyle/>
        <a:p>
          <a:pPr lvl="0" algn="l" defTabSz="1422400">
            <a:lnSpc>
              <a:spcPct val="90000"/>
            </a:lnSpc>
            <a:spcBef>
              <a:spcPct val="0"/>
            </a:spcBef>
            <a:spcAft>
              <a:spcPct val="35000"/>
            </a:spcAft>
          </a:pPr>
          <a:r>
            <a:rPr lang="en-US" sz="3200" kern="1200" dirty="0"/>
            <a:t>Commitments for actions</a:t>
          </a:r>
        </a:p>
      </dsp:txBody>
      <dsp:txXfrm>
        <a:off x="389843" y="3578225"/>
        <a:ext cx="4950554"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7AF0C-98CD-4885-A080-A44F1FFCD82D}">
      <dsp:nvSpPr>
        <dsp:cNvPr id="0" name=""/>
        <dsp:cNvSpPr/>
      </dsp:nvSpPr>
      <dsp:spPr>
        <a:xfrm>
          <a:off x="0" y="542975"/>
          <a:ext cx="6629400" cy="163012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14515" tIns="479044" rIns="514515" bIns="163576" numCol="1" spcCol="1270" anchor="t" anchorCtr="0">
          <a:noAutofit/>
        </a:bodyPr>
        <a:lstStyle/>
        <a:p>
          <a:pPr marL="228600" lvl="1" indent="-228600" algn="l" defTabSz="1022350">
            <a:lnSpc>
              <a:spcPct val="90000"/>
            </a:lnSpc>
            <a:spcBef>
              <a:spcPct val="0"/>
            </a:spcBef>
            <a:spcAft>
              <a:spcPct val="15000"/>
            </a:spcAft>
            <a:buChar char="••"/>
          </a:pPr>
          <a:r>
            <a:rPr lang="en-ZA" sz="2300" kern="1200" smtClean="0"/>
            <a:t>All actors consider improved health and wellbeing as an overarching social goal requiring shared action</a:t>
          </a:r>
          <a:endParaRPr lang="en-ZA" sz="2300" kern="1200" dirty="0"/>
        </a:p>
      </dsp:txBody>
      <dsp:txXfrm>
        <a:off x="0" y="542975"/>
        <a:ext cx="6629400" cy="1630125"/>
      </dsp:txXfrm>
    </dsp:sp>
    <dsp:sp modelId="{9FCBC081-BC01-41C0-8147-9965DE1B047D}">
      <dsp:nvSpPr>
        <dsp:cNvPr id="0" name=""/>
        <dsp:cNvSpPr/>
      </dsp:nvSpPr>
      <dsp:spPr>
        <a:xfrm>
          <a:off x="331470" y="203494"/>
          <a:ext cx="4640580" cy="67896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403" tIns="0" rIns="175403" bIns="0" numCol="1" spcCol="1270" anchor="ctr" anchorCtr="0">
          <a:noAutofit/>
        </a:bodyPr>
        <a:lstStyle/>
        <a:p>
          <a:pPr lvl="0" algn="l" defTabSz="1022350">
            <a:lnSpc>
              <a:spcPct val="90000"/>
            </a:lnSpc>
            <a:spcBef>
              <a:spcPct val="0"/>
            </a:spcBef>
            <a:spcAft>
              <a:spcPct val="35000"/>
            </a:spcAft>
          </a:pPr>
          <a:r>
            <a:rPr lang="en-ZA" sz="2300" kern="1200" dirty="0" smtClean="0"/>
            <a:t>Shift in perspective</a:t>
          </a:r>
          <a:endParaRPr lang="en-ZA" sz="2300" kern="1200" dirty="0"/>
        </a:p>
      </dsp:txBody>
      <dsp:txXfrm>
        <a:off x="364614" y="236638"/>
        <a:ext cx="4574292" cy="612672"/>
      </dsp:txXfrm>
    </dsp:sp>
    <dsp:sp modelId="{DED78B44-2B7B-48F4-A6BE-5DF00E82F42A}">
      <dsp:nvSpPr>
        <dsp:cNvPr id="0" name=""/>
        <dsp:cNvSpPr/>
      </dsp:nvSpPr>
      <dsp:spPr>
        <a:xfrm>
          <a:off x="0" y="2636780"/>
          <a:ext cx="6629400" cy="1630125"/>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514515" tIns="479044" rIns="514515" bIns="163576" numCol="1" spcCol="1270" anchor="t" anchorCtr="0">
          <a:noAutofit/>
        </a:bodyPr>
        <a:lstStyle/>
        <a:p>
          <a:pPr marL="228600" lvl="1" indent="-228600" algn="l" defTabSz="1022350">
            <a:lnSpc>
              <a:spcPct val="90000"/>
            </a:lnSpc>
            <a:spcBef>
              <a:spcPct val="0"/>
            </a:spcBef>
            <a:spcAft>
              <a:spcPct val="15000"/>
            </a:spcAft>
            <a:buChar char="••"/>
          </a:pPr>
          <a:r>
            <a:rPr lang="en-ZA" sz="2300" kern="1200" smtClean="0"/>
            <a:t>Create a mental map of participants in relation to HiAP and equip them to be policy champions/ entrepreneurs for HiAP</a:t>
          </a:r>
          <a:endParaRPr lang="en-ZA" sz="2300" kern="1200" dirty="0"/>
        </a:p>
      </dsp:txBody>
      <dsp:txXfrm>
        <a:off x="0" y="2636780"/>
        <a:ext cx="6629400" cy="1630125"/>
      </dsp:txXfrm>
    </dsp:sp>
    <dsp:sp modelId="{77DCE3FF-A41E-47F3-A942-EE9A447A5C57}">
      <dsp:nvSpPr>
        <dsp:cNvPr id="0" name=""/>
        <dsp:cNvSpPr/>
      </dsp:nvSpPr>
      <dsp:spPr>
        <a:xfrm>
          <a:off x="331470" y="2297299"/>
          <a:ext cx="4640580" cy="67896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5403" tIns="0" rIns="175403" bIns="0" numCol="1" spcCol="1270" anchor="ctr" anchorCtr="0">
          <a:noAutofit/>
        </a:bodyPr>
        <a:lstStyle/>
        <a:p>
          <a:pPr lvl="0" algn="l" defTabSz="1022350">
            <a:lnSpc>
              <a:spcPct val="90000"/>
            </a:lnSpc>
            <a:spcBef>
              <a:spcPct val="0"/>
            </a:spcBef>
            <a:spcAft>
              <a:spcPct val="35000"/>
            </a:spcAft>
          </a:pPr>
          <a:r>
            <a:rPr lang="en-ZA" sz="2300" kern="1200" dirty="0" smtClean="0"/>
            <a:t>Shared mental map of participants</a:t>
          </a:r>
          <a:endParaRPr lang="en-ZA" sz="2300" kern="1200" dirty="0"/>
        </a:p>
      </dsp:txBody>
      <dsp:txXfrm>
        <a:off x="364614" y="2330443"/>
        <a:ext cx="4574292"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EC885-18EE-446F-9D69-EE3542CED286}">
      <dsp:nvSpPr>
        <dsp:cNvPr id="0" name=""/>
        <dsp:cNvSpPr/>
      </dsp:nvSpPr>
      <dsp:spPr>
        <a:xfrm>
          <a:off x="0" y="81241"/>
          <a:ext cx="3962400" cy="83141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ZA" sz="2300" kern="1200" dirty="0" smtClean="0"/>
            <a:t>Training Manual Content Outline</a:t>
          </a:r>
          <a:endParaRPr lang="en-ZA" sz="2300" kern="1200" dirty="0"/>
        </a:p>
      </dsp:txBody>
      <dsp:txXfrm>
        <a:off x="0" y="81241"/>
        <a:ext cx="3962400" cy="831419"/>
      </dsp:txXfrm>
    </dsp:sp>
    <dsp:sp modelId="{A8274CB0-72F2-4531-AFCF-A19FDAF48F19}">
      <dsp:nvSpPr>
        <dsp:cNvPr id="0" name=""/>
        <dsp:cNvSpPr/>
      </dsp:nvSpPr>
      <dsp:spPr>
        <a:xfrm>
          <a:off x="0" y="843300"/>
          <a:ext cx="3962400" cy="390622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endParaRPr lang="en-ZA" sz="2300" kern="1200" dirty="0"/>
        </a:p>
        <a:p>
          <a:pPr marL="228600" lvl="1" indent="-228600" algn="l" defTabSz="1022350">
            <a:lnSpc>
              <a:spcPct val="90000"/>
            </a:lnSpc>
            <a:spcBef>
              <a:spcPct val="0"/>
            </a:spcBef>
            <a:spcAft>
              <a:spcPct val="15000"/>
            </a:spcAft>
            <a:buChar char="••"/>
          </a:pPr>
          <a:endParaRPr lang="en-ZA" sz="2300" kern="1200" dirty="0"/>
        </a:p>
        <a:p>
          <a:pPr marL="228600" lvl="1" indent="-228600" algn="l" defTabSz="1022350">
            <a:lnSpc>
              <a:spcPct val="90000"/>
            </a:lnSpc>
            <a:spcBef>
              <a:spcPct val="0"/>
            </a:spcBef>
            <a:spcAft>
              <a:spcPct val="15000"/>
            </a:spcAft>
            <a:buChar char="••"/>
          </a:pPr>
          <a:endParaRPr lang="en-ZA" sz="2300" kern="1200" dirty="0"/>
        </a:p>
        <a:p>
          <a:pPr marL="228600" lvl="1" indent="-228600" algn="l" defTabSz="1022350">
            <a:lnSpc>
              <a:spcPct val="90000"/>
            </a:lnSpc>
            <a:spcBef>
              <a:spcPct val="0"/>
            </a:spcBef>
            <a:spcAft>
              <a:spcPct val="15000"/>
            </a:spcAft>
            <a:buChar char="••"/>
          </a:pPr>
          <a:endParaRPr lang="en-ZA" sz="2300" kern="1200" dirty="0"/>
        </a:p>
        <a:p>
          <a:pPr marL="228600" lvl="1" indent="-228600" algn="l" defTabSz="1022350">
            <a:lnSpc>
              <a:spcPct val="90000"/>
            </a:lnSpc>
            <a:spcBef>
              <a:spcPct val="0"/>
            </a:spcBef>
            <a:spcAft>
              <a:spcPct val="15000"/>
            </a:spcAft>
            <a:buChar char="••"/>
          </a:pPr>
          <a:endParaRPr lang="en-ZA" sz="2300" kern="1200" dirty="0"/>
        </a:p>
        <a:p>
          <a:pPr marL="228600" lvl="1" indent="-228600" algn="l" defTabSz="1022350">
            <a:lnSpc>
              <a:spcPct val="90000"/>
            </a:lnSpc>
            <a:spcBef>
              <a:spcPct val="0"/>
            </a:spcBef>
            <a:spcAft>
              <a:spcPct val="15000"/>
            </a:spcAft>
            <a:buChar char="••"/>
          </a:pPr>
          <a:endParaRPr lang="en-ZA" sz="2300" kern="1200" dirty="0"/>
        </a:p>
        <a:p>
          <a:pPr marL="228600" lvl="1" indent="-228600" algn="l" defTabSz="1022350">
            <a:lnSpc>
              <a:spcPct val="90000"/>
            </a:lnSpc>
            <a:spcBef>
              <a:spcPct val="0"/>
            </a:spcBef>
            <a:spcAft>
              <a:spcPct val="15000"/>
            </a:spcAft>
            <a:buChar char="••"/>
          </a:pPr>
          <a:endParaRPr lang="en-ZA" sz="2300" kern="1200" dirty="0"/>
        </a:p>
        <a:p>
          <a:pPr marL="228600" lvl="1" indent="-228600" algn="l" defTabSz="1022350">
            <a:lnSpc>
              <a:spcPct val="90000"/>
            </a:lnSpc>
            <a:spcBef>
              <a:spcPct val="0"/>
            </a:spcBef>
            <a:spcAft>
              <a:spcPct val="15000"/>
            </a:spcAft>
            <a:buChar char="••"/>
          </a:pPr>
          <a:endParaRPr lang="en-ZA" sz="2300" kern="1200" dirty="0"/>
        </a:p>
      </dsp:txBody>
      <dsp:txXfrm>
        <a:off x="0" y="843300"/>
        <a:ext cx="3962400" cy="39062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68F6965-A6EE-4A78-BCFD-CE05D5A1619B}" type="datetimeFigureOut">
              <a:rPr lang="en-US"/>
              <a:pPr>
                <a:defRPr/>
              </a:pPr>
              <a:t>01/12/15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2C48B43-0944-46C1-86FC-2A903975C209}" type="slidenum">
              <a:rPr lang="en-US"/>
              <a:pPr>
                <a:defRPr/>
              </a:pPr>
              <a:t>‹#›</a:t>
            </a:fld>
            <a:endParaRPr lang="en-US"/>
          </a:p>
        </p:txBody>
      </p:sp>
    </p:spTree>
    <p:extLst>
      <p:ext uri="{BB962C8B-B14F-4D97-AF65-F5344CB8AC3E}">
        <p14:creationId xmlns:p14="http://schemas.microsoft.com/office/powerpoint/2010/main" val="110895521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9A79ADC-00DF-4460-B9B2-D28D6869314E}" type="datetimeFigureOut">
              <a:rPr lang="en-US"/>
              <a:pPr>
                <a:defRPr/>
              </a:pPr>
              <a:t>01/12/15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5FB1A8F-1003-4B35-9C37-A8295E197B92}" type="slidenum">
              <a:rPr lang="en-US"/>
              <a:pPr>
                <a:defRPr/>
              </a:pPr>
              <a:t>‹#›</a:t>
            </a:fld>
            <a:endParaRPr lang="en-US"/>
          </a:p>
        </p:txBody>
      </p:sp>
    </p:spTree>
    <p:extLst>
      <p:ext uri="{BB962C8B-B14F-4D97-AF65-F5344CB8AC3E}">
        <p14:creationId xmlns:p14="http://schemas.microsoft.com/office/powerpoint/2010/main" val="312703504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1758AB-4ECB-431A-92D3-7FDC161A4024}" type="slidenum">
              <a:rPr lang="en-GB">
                <a:solidFill>
                  <a:prstClr val="black"/>
                </a:solidFill>
              </a:rPr>
              <a:pPr/>
              <a:t>4</a:t>
            </a:fld>
            <a:endParaRPr lang="en-GB">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pPr>
              <a:buFont typeface="Wingdings" pitchFamily="2" charset="2"/>
              <a:buNone/>
            </a:pPr>
            <a:r>
              <a:rPr lang="en-GB" sz="1000" dirty="0"/>
              <a:t>Ideological shifts: </a:t>
            </a:r>
          </a:p>
          <a:p>
            <a:pPr lvl="1">
              <a:buFont typeface="Wingdings" pitchFamily="2" charset="2"/>
              <a:buNone/>
            </a:pPr>
            <a:r>
              <a:rPr lang="en-GB" sz="1000" dirty="0"/>
              <a:t>70s – Decade of development: consensus on health and development</a:t>
            </a:r>
          </a:p>
          <a:p>
            <a:pPr lvl="1">
              <a:buFont typeface="Wingdings" pitchFamily="2" charset="2"/>
              <a:buNone/>
            </a:pPr>
            <a:r>
              <a:rPr lang="en-GB" sz="1000" dirty="0"/>
              <a:t>80s  – “Lost Decade”, proliferation of strategies: selective PHC vs. integrated health care, district health systems and Healthy Cities </a:t>
            </a:r>
          </a:p>
          <a:p>
            <a:pPr lvl="1">
              <a:buFont typeface="Wingdings" pitchFamily="2" charset="2"/>
              <a:buNone/>
            </a:pPr>
            <a:r>
              <a:rPr lang="en-GB" sz="1000" dirty="0"/>
              <a:t>90s – Decade of Reform &amp; Globalization: efficiency of bureaucracy and introduction of market economies in health sector; also the Water Decade and the "Washington Consensus” – IMF-WB-WTO</a:t>
            </a:r>
          </a:p>
          <a:p>
            <a:pPr lvl="1">
              <a:buFont typeface="Wingdings" pitchFamily="2" charset="2"/>
              <a:buNone/>
            </a:pPr>
            <a:endParaRPr lang="en-GB" sz="1000" dirty="0"/>
          </a:p>
          <a:p>
            <a:r>
              <a:rPr lang="en-GB" sz="1000" dirty="0"/>
              <a:t>New influence of stakeholders:</a:t>
            </a:r>
          </a:p>
          <a:p>
            <a:pPr lvl="1"/>
            <a:r>
              <a:rPr lang="en-GB" sz="1000" dirty="0"/>
              <a:t>UNICEF – selective application of PHC, 1979, then moved to children's rights, 1995</a:t>
            </a:r>
          </a:p>
          <a:p>
            <a:pPr lvl="1"/>
            <a:r>
              <a:rPr lang="en-GB" sz="1000" dirty="0"/>
              <a:t>WB – redefines measurements of health: </a:t>
            </a:r>
            <a:r>
              <a:rPr lang="en-GB" sz="1000" i="1" dirty="0"/>
              <a:t>WDR 93 Investing in Health</a:t>
            </a:r>
          </a:p>
          <a:p>
            <a:pPr lvl="1"/>
            <a:r>
              <a:rPr lang="en-GB" sz="1000" dirty="0"/>
              <a:t>UNDP – introduces country strategy note &amp; includes PHC.  Effort for better UN coordination, MDGs </a:t>
            </a:r>
          </a:p>
          <a:p>
            <a:pPr lvl="1"/>
            <a:r>
              <a:rPr lang="en-GB" sz="1000" dirty="0"/>
              <a:t>USAID – emphasizes civil society and quality</a:t>
            </a:r>
          </a:p>
          <a:p>
            <a:r>
              <a:rPr lang="en-GB" sz="1000" dirty="0"/>
              <a:t>New health discipline:</a:t>
            </a:r>
          </a:p>
          <a:p>
            <a:pPr lvl="1"/>
            <a:r>
              <a:rPr lang="en-GB" sz="1000" dirty="0"/>
              <a:t>Health economics introduces new ways of measuring resources and health achievements, influencing design of health systems financing and efficiency measures</a:t>
            </a:r>
          </a:p>
          <a:p>
            <a:r>
              <a:rPr lang="en-GB" sz="1000" dirty="0"/>
              <a:t>National budgets for health:</a:t>
            </a:r>
          </a:p>
          <a:p>
            <a:pPr lvl="1"/>
            <a:r>
              <a:rPr lang="en-GB" sz="1000" dirty="0"/>
              <a:t>Increase as % of GDP</a:t>
            </a:r>
          </a:p>
          <a:p>
            <a:pPr lvl="1"/>
            <a:r>
              <a:rPr lang="en-GB" sz="1000" dirty="0"/>
              <a:t>Decrease in equitable distribution</a:t>
            </a:r>
          </a:p>
          <a:p>
            <a:pPr lvl="1"/>
            <a:endParaRPr lang="en-GB" sz="1000" dirty="0"/>
          </a:p>
          <a:p>
            <a:pPr lvl="1"/>
            <a:endParaRPr lang="en-GB" sz="1000" dirty="0"/>
          </a:p>
          <a:p>
            <a:pPr lvl="1">
              <a:buFont typeface="Wingdings" pitchFamily="2" charset="2"/>
              <a:buNone/>
            </a:pPr>
            <a:endParaRPr lang="en-GB" sz="1000" dirty="0"/>
          </a:p>
          <a:p>
            <a:endParaRPr lang="en-US"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4D9E64-59CB-45D6-9AB7-BCFA38CCDD8B}"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02450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3852" y="8685331"/>
            <a:ext cx="29725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51212D0-5E1C-4D95-BAD9-8D08020103F8}" type="slidenum">
              <a:rPr lang="fr-FR" altLang="en-US" sz="1200">
                <a:cs typeface="Arial" charset="0"/>
              </a:rPr>
              <a:pPr algn="r" eaLnBrk="1" hangingPunct="1"/>
              <a:t>18</a:t>
            </a:fld>
            <a:endParaRPr lang="fr-FR" altLang="en-US" sz="1200">
              <a:cs typeface="Arial" charset="0"/>
            </a:endParaRPr>
          </a:p>
        </p:txBody>
      </p:sp>
      <p:sp>
        <p:nvSpPr>
          <p:cNvPr id="17411"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ln/>
          <a:extLst/>
        </p:spPr>
        <p:txBody>
          <a:bodyPr/>
          <a:lstStyle/>
          <a:p>
            <a:pPr marL="228600" indent="-228600" eaLnBrk="1" hangingPunct="1">
              <a:defRPr/>
            </a:pPr>
            <a:r>
              <a:rPr lang="en-US" dirty="0" smtClean="0"/>
              <a:t>The presentation will cover the topics as highlighted. We will however spend more time,</a:t>
            </a:r>
          </a:p>
          <a:p>
            <a:pPr marL="228600" indent="-228600" eaLnBrk="1" hangingPunct="1">
              <a:buFontTx/>
              <a:buAutoNum type="arabicPeriod"/>
              <a:defRPr/>
            </a:pPr>
            <a:r>
              <a:rPr lang="en-US" dirty="0" smtClean="0"/>
              <a:t>BACKGROUND</a:t>
            </a:r>
          </a:p>
          <a:p>
            <a:pPr marL="228600" indent="-228600" eaLnBrk="1" hangingPunct="1">
              <a:buFontTx/>
              <a:buAutoNum type="arabicPeriod"/>
              <a:defRPr/>
            </a:pPr>
            <a:r>
              <a:rPr lang="en-US" dirty="0" smtClean="0"/>
              <a:t>reminding ourselves about what the health system and its characteristics are; </a:t>
            </a:r>
          </a:p>
          <a:p>
            <a:pPr marL="228600" indent="-228600" eaLnBrk="1" hangingPunct="1">
              <a:buFontTx/>
              <a:buAutoNum type="arabicPeriod"/>
              <a:defRPr/>
            </a:pPr>
            <a:r>
              <a:rPr lang="en-US" dirty="0" smtClean="0"/>
              <a:t>Having a closer look at the HSS structure and program areas of work of HSS, </a:t>
            </a:r>
          </a:p>
          <a:p>
            <a:pPr marL="228600" indent="-228600" eaLnBrk="1" hangingPunct="1">
              <a:buFontTx/>
              <a:buAutoNum type="arabicPeriod"/>
              <a:defRPr/>
            </a:pPr>
            <a:r>
              <a:rPr lang="en-US" dirty="0" smtClean="0"/>
              <a:t>major challenges and constraints </a:t>
            </a:r>
          </a:p>
          <a:p>
            <a:pPr marL="228600" indent="-228600" eaLnBrk="1" hangingPunct="1">
              <a:buFontTx/>
              <a:buAutoNum type="arabicPeriod"/>
              <a:defRPr/>
            </a:pPr>
            <a:r>
              <a:rPr lang="en-US" dirty="0" smtClean="0"/>
              <a:t>Outlining the critical roles to be played by government and WHO</a:t>
            </a:r>
          </a:p>
          <a:p>
            <a:pPr marL="228600" indent="-228600" eaLnBrk="1" hangingPunct="1">
              <a:defRPr/>
            </a:pPr>
            <a:r>
              <a:rPr lang="en-US" dirty="0" smtClean="0"/>
              <a:t>Then we will conclude.</a:t>
            </a:r>
          </a:p>
          <a:p>
            <a:pPr eaLnBrk="1" hangingPunct="1">
              <a:defRPr/>
            </a:pPr>
            <a:endParaRPr lang="en-US" dirty="0" smtClean="0"/>
          </a:p>
        </p:txBody>
      </p:sp>
    </p:spTree>
    <p:extLst>
      <p:ext uri="{BB962C8B-B14F-4D97-AF65-F5344CB8AC3E}">
        <p14:creationId xmlns:p14="http://schemas.microsoft.com/office/powerpoint/2010/main" val="155933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smtClean="0">
              <a:ea typeface="ＭＳ Ｐゴシック" pitchFamily="-105" charset="-128"/>
            </a:endParaRP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7168E2-B793-4BDC-928E-6628E51B4076}" type="slidenum">
              <a:rPr lang="en-GB" altLang="en-US" smtClean="0">
                <a:ea typeface="ＭＳ Ｐゴシック" pitchFamily="-105" charset="-128"/>
              </a:rPr>
              <a:pPr eaLnBrk="1" hangingPunct="1"/>
              <a:t>20</a:t>
            </a:fld>
            <a:endParaRPr lang="en-GB" altLang="en-US" smtClean="0">
              <a:ea typeface="ＭＳ Ｐゴシック" pitchFamily="-105" charset="-128"/>
            </a:endParaRPr>
          </a:p>
        </p:txBody>
      </p:sp>
    </p:spTree>
    <p:extLst>
      <p:ext uri="{BB962C8B-B14F-4D97-AF65-F5344CB8AC3E}">
        <p14:creationId xmlns:p14="http://schemas.microsoft.com/office/powerpoint/2010/main" val="1979957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1.wdp"/><Relationship Id="rId1" Type="http://schemas.openxmlformats.org/officeDocument/2006/relationships/slideMaster" Target="../slideMasters/slideMaster3.xml"/><Relationship Id="rId2" Type="http://schemas.openxmlformats.org/officeDocument/2006/relationships/image" Target="../media/image7.w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7.w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7.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7.w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9144000" cy="6858000"/>
          </a:xfrm>
          <a:prstGeom prst="rect">
            <a:avLst/>
          </a:prstGeom>
          <a:solidFill>
            <a:srgbClr val="3599CC"/>
          </a:solidFill>
          <a:ln>
            <a:noFill/>
          </a:ln>
          <a:effectLst/>
          <a:extLst/>
        </p:spPr>
        <p:txBody>
          <a:bodyPr wrap="none" lIns="91232" tIns="45616" rIns="91232" bIns="45616"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altLang="en-US">
                <a:solidFill>
                  <a:prstClr val="black"/>
                </a:solidFill>
              </a:rPr>
              <a:t> </a:t>
            </a:r>
            <a:endParaRPr lang="en-US" altLang="en-US">
              <a:solidFill>
                <a:prstClr val="black"/>
              </a:solidFill>
            </a:endParaRPr>
          </a:p>
        </p:txBody>
      </p:sp>
      <p:pic>
        <p:nvPicPr>
          <p:cNvPr id="7"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76200"/>
            <a:ext cx="1981200" cy="80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2"/>
          <p:cNvSpPr>
            <a:spLocks noGrp="1" noChangeArrowheads="1"/>
          </p:cNvSpPr>
          <p:nvPr>
            <p:ph type="ctrTitle"/>
          </p:nvPr>
        </p:nvSpPr>
        <p:spPr>
          <a:xfrm>
            <a:off x="685800" y="914400"/>
            <a:ext cx="7772400" cy="1470025"/>
          </a:xfrm>
        </p:spPr>
        <p:txBody>
          <a:bodyPr/>
          <a:lstStyle>
            <a:lvl1pPr>
              <a:defRPr b="0" i="1">
                <a:solidFill>
                  <a:schemeClr val="bg1"/>
                </a:solidFill>
              </a:defRPr>
            </a:lvl1pPr>
          </a:lstStyle>
          <a:p>
            <a:pPr lvl="0"/>
            <a:r>
              <a:rPr lang="en-US" noProof="0" dirty="0" smtClean="0"/>
              <a:t>Click to edit Master title style</a:t>
            </a:r>
          </a:p>
        </p:txBody>
      </p:sp>
    </p:spTree>
    <p:extLst>
      <p:ext uri="{BB962C8B-B14F-4D97-AF65-F5344CB8AC3E}">
        <p14:creationId xmlns:p14="http://schemas.microsoft.com/office/powerpoint/2010/main" val="551505169"/>
      </p:ext>
    </p:extLst>
  </p:cSld>
  <p:clrMapOvr>
    <a:masterClrMapping/>
  </p:clrMapOvr>
  <p:timing>
    <p:tnLst>
      <p:par>
        <p:cTn xmlns:p14="http://schemas.microsoft.com/office/powerpoint/2010/main" id="1" dur="indefinite" restart="never" nodeType="tmRoot"/>
      </p:par>
    </p:tn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sp>
        <p:nvSpPr>
          <p:cNvPr id="13"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2127960852"/>
      </p:ext>
    </p:extLst>
  </p:cSld>
  <p:clrMapOvr>
    <a:masterClrMapping/>
  </p:clrMapOvr>
  <p:timing>
    <p:tnLst>
      <p:par>
        <p:cTn xmlns:p14="http://schemas.microsoft.com/office/powerpoint/2010/mai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825820164"/>
      </p:ext>
    </p:extLst>
  </p:cSld>
  <p:clrMapOvr>
    <a:masterClrMapping/>
  </p:clrMapOvr>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76934306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sp>
        <p:nvSpPr>
          <p:cNvPr id="10"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3676596686"/>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sp>
        <p:nvSpPr>
          <p:cNvPr id="10"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384392976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userDrawn="1"/>
        </p:nvSpPr>
        <p:spPr>
          <a:xfrm>
            <a:off x="0" y="0"/>
            <a:ext cx="9252520" cy="68580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7" name="Group 9"/>
          <p:cNvGrpSpPr>
            <a:grpSpLocks noChangeAspect="1"/>
          </p:cNvGrpSpPr>
          <p:nvPr/>
        </p:nvGrpSpPr>
        <p:grpSpPr bwMode="hidden">
          <a:xfrm>
            <a:off x="2622407" y="5369603"/>
            <a:ext cx="6312634" cy="852345"/>
            <a:chOff x="-309563" y="4316413"/>
            <a:chExt cx="9415463" cy="1211262"/>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7857" y="188640"/>
            <a:ext cx="3351161" cy="1041193"/>
          </a:xfrm>
          <a:prstGeom prst="rect">
            <a:avLst/>
          </a:prstGeom>
        </p:spPr>
      </p:pic>
      <p:pic>
        <p:nvPicPr>
          <p:cNvPr id="22" name="Picture 5" descr="DSC_3930"/>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brightnessContrast bright="3000" contrast="78000"/>
                    </a14:imgEffect>
                  </a14:imgLayer>
                </a14:imgProps>
              </a:ext>
              <a:ext uri="{28A0092B-C50C-407E-A947-70E740481C1C}">
                <a14:useLocalDpi xmlns:a14="http://schemas.microsoft.com/office/drawing/2010/main" val="0"/>
              </a:ext>
            </a:extLst>
          </a:blip>
          <a:srcRect/>
          <a:stretch>
            <a:fillRect/>
          </a:stretch>
        </p:blipFill>
        <p:spPr bwMode="auto">
          <a:xfrm>
            <a:off x="2303981" y="3408989"/>
            <a:ext cx="4968552" cy="329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712343"/>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40353" y="6203302"/>
            <a:ext cx="576064" cy="501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9883" y="6233190"/>
            <a:ext cx="1422515" cy="441970"/>
          </a:xfrm>
          <a:prstGeom prst="rect">
            <a:avLst/>
          </a:prstGeom>
        </p:spPr>
      </p:pic>
    </p:spTree>
    <p:extLst>
      <p:ext uri="{BB962C8B-B14F-4D97-AF65-F5344CB8AC3E}">
        <p14:creationId xmlns:p14="http://schemas.microsoft.com/office/powerpoint/2010/main" val="252413064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5"/>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7" name="Footer Placeholder 6"/>
          <p:cNvSpPr>
            <a:spLocks noGrp="1"/>
          </p:cNvSpPr>
          <p:nvPr>
            <p:ph type="ftr" sz="quarter" idx="11"/>
          </p:nvPr>
        </p:nvSpPr>
        <p:spPr/>
        <p:txBody>
          <a:bodyPr/>
          <a:lstStyle/>
          <a:p>
            <a:endParaRPr lang="en-US">
              <a:solidFill>
                <a:srgbClr val="073E87"/>
              </a:solidFill>
            </a:endParaRPr>
          </a:p>
        </p:txBody>
      </p:sp>
      <p:sp>
        <p:nvSpPr>
          <p:cNvPr id="8" name="Slide Number Placeholder 7"/>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15368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282311501"/>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1758499"/>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40353" y="6203302"/>
            <a:ext cx="576064" cy="5017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9883" y="6233190"/>
            <a:ext cx="1422515" cy="441970"/>
          </a:xfrm>
          <a:prstGeom prst="rect">
            <a:avLst/>
          </a:prstGeom>
        </p:spPr>
      </p:pic>
    </p:spTree>
    <p:extLst>
      <p:ext uri="{BB962C8B-B14F-4D97-AF65-F5344CB8AC3E}">
        <p14:creationId xmlns:p14="http://schemas.microsoft.com/office/powerpoint/2010/main" val="2749383036"/>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701184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sp>
        <p:nvSpPr>
          <p:cNvPr id="5"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4562621"/>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Date Placeholder 1"/>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40353" y="6203302"/>
            <a:ext cx="576064" cy="501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09883" y="6233190"/>
            <a:ext cx="1422515" cy="441970"/>
          </a:xfrm>
          <a:prstGeom prst="rect">
            <a:avLst/>
          </a:prstGeom>
        </p:spPr>
      </p:pic>
    </p:spTree>
    <p:extLst>
      <p:ext uri="{BB962C8B-B14F-4D97-AF65-F5344CB8AC3E}">
        <p14:creationId xmlns:p14="http://schemas.microsoft.com/office/powerpoint/2010/main" val="2853164611"/>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7326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15455742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749187852"/>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p>
            <a:fld id="{1B78C9C4-FB5E-4503-A3A0-A29CE126D402}" type="datetimeFigureOut">
              <a:rPr lang="en-US" smtClean="0">
                <a:solidFill>
                  <a:srgbClr val="073E87"/>
                </a:solidFill>
              </a:rPr>
              <a:pPr/>
              <a:t>01/12/15</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8FFDD430-9ABD-4752-BBE8-C10150F1F69F}"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8505838"/>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sp>
        <p:nvSpPr>
          <p:cNvPr id="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6094117"/>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51240"/>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35049"/>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119070"/>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18604388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3125265400"/>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184845705"/>
      </p:ext>
    </p:extLst>
  </p:cSld>
  <p:clrMapOvr>
    <a:masterClrMapping/>
  </p:clrMapOvr>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0"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442933971"/>
      </p:ext>
    </p:extLst>
  </p:cSld>
  <p:clrMapOvr>
    <a:masterClrMapping/>
  </p:clrMapOvr>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540134632"/>
      </p:ext>
    </p:extLst>
  </p:cSld>
  <p:clrMapOvr>
    <a:masterClrMapping/>
  </p:clrMapOvr>
  <p:timing>
    <p:tnLst>
      <p:par>
        <p:cTn xmlns:p14="http://schemas.microsoft.com/office/powerpoint/2010/mai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117068047"/>
      </p:ext>
    </p:extLst>
  </p:cSld>
  <p:clrMapOvr>
    <a:masterClrMapping/>
  </p:clrMapOvr>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621501950"/>
      </p:ext>
    </p:extLst>
  </p:cSld>
  <p:clrMapOvr>
    <a:masterClrMapping/>
  </p:clrMapOvr>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756263292"/>
      </p:ext>
    </p:extLst>
  </p:cSld>
  <p:clrMapOvr>
    <a:masterClrMapping/>
  </p:clrMapOvr>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sp>
        <p:nvSpPr>
          <p:cNvPr id="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422850"/>
      </p:ext>
    </p:extLst>
  </p:cSld>
  <p:clrMapOvr>
    <a:masterClrMapping/>
  </p:clrMapOvr>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530255"/>
      </p:ext>
    </p:extLst>
  </p:cSld>
  <p:clrMapOvr>
    <a:masterClrMapping/>
  </p:clrMapOvr>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164211"/>
      </p:ext>
    </p:extLst>
  </p:cSld>
  <p:clrMapOvr>
    <a:masterClrMapping/>
  </p:clrMapOvr>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1274316"/>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2183202272"/>
      </p:ext>
    </p:extLst>
  </p:cSld>
  <p:clrMapOvr>
    <a:masterClrMapping/>
  </p:clrMapOvr>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1995958615"/>
      </p:ext>
    </p:extLst>
  </p:cSld>
  <p:clrMapOvr>
    <a:masterClrMapping/>
  </p:clrMapOvr>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596199140"/>
      </p:ext>
    </p:extLst>
  </p:cSld>
  <p:clrMapOvr>
    <a:masterClrMapping/>
  </p:clrMapOvr>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0"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27506163"/>
      </p:ext>
    </p:extLst>
  </p:cSld>
  <p:clrMapOvr>
    <a:masterClrMapping/>
  </p:clrMapOvr>
  <p:timing>
    <p:tnLst>
      <p:par>
        <p:cTn xmlns:p14="http://schemas.microsoft.com/office/powerpoint/2010/mai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803632131"/>
      </p:ext>
    </p:extLst>
  </p:cSld>
  <p:clrMapOvr>
    <a:masterClrMapping/>
  </p:clrMapOvr>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703672734"/>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1019152226"/>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1211686575"/>
      </p:ext>
    </p:extLst>
  </p:cSld>
  <p:clrMapOvr>
    <a:masterClrMapping/>
  </p:clrMapOvr>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sp>
        <p:nvSpPr>
          <p:cNvPr id="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76561"/>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9466017"/>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5108921"/>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2844302892"/>
      </p:ext>
    </p:extLst>
  </p:cSld>
  <p:clrMapOvr>
    <a:masterClrMapping/>
  </p:clrMapOvr>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777798"/>
      </p:ext>
    </p:extLst>
  </p:cSld>
  <p:clrMapOvr>
    <a:masterClrMapping/>
  </p:clrMapOvr>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464504428"/>
      </p:ext>
    </p:extLst>
  </p:cSld>
  <p:clrMapOvr>
    <a:masterClrMapping/>
  </p:clrMapOvr>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34221621"/>
      </p:ext>
    </p:extLst>
  </p:cSld>
  <p:clrMapOvr>
    <a:masterClrMapping/>
  </p:clrMapOvr>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0"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468050291"/>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536241437"/>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337319332"/>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113049630"/>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711610906"/>
      </p:ext>
    </p:extLst>
  </p:cSld>
  <p:clrMapOvr>
    <a:masterClrMapping/>
  </p:clrMapOvr>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sp>
        <p:nvSpPr>
          <p:cNvPr id="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851789"/>
      </p:ext>
    </p:extLst>
  </p:cSld>
  <p:clrMapOvr>
    <a:masterClrMapping/>
  </p:clrMapOvr>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133761"/>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sp>
        <p:nvSpPr>
          <p:cNvPr id="13"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3150796103"/>
      </p:ext>
    </p:extLst>
  </p:cSld>
  <p:clrMapOvr>
    <a:masterClrMapping/>
  </p:clrMapOvr>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873271"/>
      </p:ext>
    </p:extLst>
  </p:cSld>
  <p:clrMapOvr>
    <a:masterClrMapping/>
  </p:clrMapOvr>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780188"/>
      </p:ext>
    </p:extLst>
  </p:cSld>
  <p:clrMapOvr>
    <a:masterClrMapping/>
  </p:clrMapOvr>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828692311"/>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4095167564"/>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0"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976462317"/>
      </p:ext>
    </p:extLst>
  </p:cSld>
  <p:clrMapOvr>
    <a:masterClrMapping/>
  </p:clrMapOvr>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557463451"/>
      </p:ext>
    </p:extLst>
  </p:cSld>
  <p:clrMapOvr>
    <a:masterClrMapping/>
  </p:clrMapOvr>
  <p:timing>
    <p:tnLst>
      <p:par>
        <p:cTn xmlns:p14="http://schemas.microsoft.com/office/powerpoint/2010/mai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2516572187"/>
      </p:ext>
    </p:extLst>
  </p:cSld>
  <p:clrMapOvr>
    <a:masterClrMapping/>
  </p:clrMapOvr>
  <p:timing>
    <p:tnLst>
      <p:par>
        <p:cTn xmlns:p14="http://schemas.microsoft.com/office/powerpoint/2010/mai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46663964"/>
      </p:ext>
    </p:extLst>
  </p:cSld>
  <p:clrMapOvr>
    <a:masterClrMapping/>
  </p:clrMapOvr>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1762127935"/>
      </p:ext>
    </p:extLst>
  </p:cSld>
  <p:clrMapOvr>
    <a:masterClrMapping/>
  </p:clrMapOvr>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sp>
        <p:nvSpPr>
          <p:cNvPr id="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166307"/>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sp>
        <p:nvSpPr>
          <p:cNvPr id="9"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2890088372"/>
      </p:ext>
    </p:extLst>
  </p:cSld>
  <p:clrMapOvr>
    <a:masterClrMapping/>
  </p:clrMapOvr>
  <p:timing>
    <p:tnLst>
      <p:par>
        <p:cTn xmlns:p14="http://schemas.microsoft.com/office/powerpoint/2010/mai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6176"/>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097218"/>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480353"/>
      </p:ext>
    </p:extLst>
  </p:cSld>
  <p:clrMapOvr>
    <a:masterClrMapping/>
  </p:clrMapOvr>
  <p:timing>
    <p:tnLst>
      <p:par>
        <p:cTn xmlns:p14="http://schemas.microsoft.com/office/powerpoint/2010/mai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616902525"/>
      </p:ext>
    </p:extLst>
  </p:cSld>
  <p:clrMapOvr>
    <a:masterClrMapping/>
  </p:clrMapOvr>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112106656"/>
      </p:ext>
    </p:extLst>
  </p:cSld>
  <p:clrMapOvr>
    <a:masterClrMapping/>
  </p:clrMapOvr>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0"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161100602"/>
      </p:ext>
    </p:extLst>
  </p:cSld>
  <p:clrMapOvr>
    <a:masterClrMapping/>
  </p:clrMapOvr>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557098718"/>
      </p:ext>
    </p:extLst>
  </p:cSld>
  <p:clrMapOvr>
    <a:masterClrMapping/>
  </p:clrMapOvr>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48414496"/>
      </p:ext>
    </p:extLst>
  </p:cSld>
  <p:clrMapOvr>
    <a:masterClrMapping/>
  </p:clrMapOvr>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228210162"/>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72516300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sp>
        <p:nvSpPr>
          <p:cNvPr id="8"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1091145610"/>
      </p:ext>
    </p:extLst>
  </p:cSld>
  <p:clrMapOvr>
    <a:masterClrMapping/>
  </p:clrMapOvr>
  <p:timing>
    <p:tnLst>
      <p:par>
        <p:cTn xmlns:p14="http://schemas.microsoft.com/office/powerpoint/2010/mai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sp>
        <p:nvSpPr>
          <p:cNvPr id="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687002"/>
      </p:ext>
    </p:extLst>
  </p:cSld>
  <p:clrMapOvr>
    <a:masterClrMapping/>
  </p:clrMapOvr>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620980"/>
      </p:ext>
    </p:extLst>
  </p:cSld>
  <p:clrMapOvr>
    <a:masterClrMapping/>
  </p:clrMapOvr>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278064"/>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0254720"/>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35268051"/>
      </p:ext>
    </p:extLst>
  </p:cSld>
  <p:clrMapOvr>
    <a:masterClrMapping/>
  </p:clrMapOvr>
  <p:timing>
    <p:tnLst>
      <p:par>
        <p:cTn xmlns:p14="http://schemas.microsoft.com/office/powerpoint/2010/mai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766515977"/>
      </p:ext>
    </p:extLst>
  </p:cSld>
  <p:clrMapOvr>
    <a:masterClrMapping/>
  </p:clrMapOvr>
  <p:timing>
    <p:tnLst>
      <p:par>
        <p:cTn xmlns:p14="http://schemas.microsoft.com/office/powerpoint/2010/mai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0"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462406267"/>
      </p:ext>
    </p:extLst>
  </p:cSld>
  <p:clrMapOvr>
    <a:masterClrMapping/>
  </p:clrMapOvr>
  <p:timing>
    <p:tnLst>
      <p:par>
        <p:cTn xmlns:p14="http://schemas.microsoft.com/office/powerpoint/2010/mai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177298856"/>
      </p:ext>
    </p:extLst>
  </p:cSld>
  <p:clrMapOvr>
    <a:masterClrMapping/>
  </p:clrMapOvr>
  <p:timing>
    <p:tnLst>
      <p:par>
        <p:cTn xmlns:p14="http://schemas.microsoft.com/office/powerpoint/2010/mai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78834089"/>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lvl1pPr>
              <a:defRPr sz="4000" b="1">
                <a:solidFill>
                  <a:schemeClr val="accent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66800"/>
            <a:ext cx="8229600" cy="50593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1"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64612046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pPr>
                <a:defRPr/>
              </a:pPr>
              <a:t>‹#›</a:t>
            </a:fld>
            <a:endParaRPr lang="en-US" dirty="0"/>
          </a:p>
        </p:txBody>
      </p:sp>
      <p:sp>
        <p:nvSpPr>
          <p:cNvPr id="11"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1796244166"/>
      </p:ext>
    </p:extLst>
  </p:cSld>
  <p:clrMapOvr>
    <a:masterClrMapping/>
  </p:clrMapOvr>
  <p:timing>
    <p:tnLst>
      <p:par>
        <p:cTn xmlns:p14="http://schemas.microsoft.com/office/powerpoint/2010/mai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059363"/>
          </a:xfrm>
        </p:spPr>
        <p:txBody>
          <a:bodyPr vert="eaVert"/>
          <a:lstStyle>
            <a:lvl1pPr>
              <a:defRPr sz="2800">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4983163"/>
          </a:xfrm>
        </p:spPr>
        <p:txBody>
          <a:bodyPr vert="eaVert"/>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7"/>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9" name="Straight Connector 8"/>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3913001456"/>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8" name="Rectangle 7"/>
          <p:cNvSpPr/>
          <p:nvPr userDrawn="1"/>
        </p:nvSpPr>
        <p:spPr>
          <a:xfrm>
            <a:off x="-11906"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sp>
        <p:nvSpPr>
          <p:cNvPr id="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6"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cxnSp>
        <p:nvCxnSpPr>
          <p:cNvPr id="10" name="Straight Connector 9"/>
          <p:cNvCxnSpPr/>
          <p:nvPr userDrawn="1"/>
        </p:nvCxnSpPr>
        <p:spPr>
          <a:xfrm>
            <a:off x="0" y="914400"/>
            <a:ext cx="9144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4460186"/>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2"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886075"/>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Rectangle 6"/>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415108"/>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8"/>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78423"/>
            <a:ext cx="1225550" cy="5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60756"/>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10"/>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12" name="Straight Connector 11"/>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5"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425712071"/>
      </p:ext>
    </p:extLst>
  </p:cSld>
  <p:clrMapOvr>
    <a:masterClrMapping/>
  </p:clrMapOvr>
  <p:timing>
    <p:tnLst>
      <p:par>
        <p:cTn xmlns:p14="http://schemas.microsoft.com/office/powerpoint/2010/mai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lvl1pPr>
              <a:defRPr sz="3600" b="1">
                <a:solidFill>
                  <a:schemeClr val="accent1"/>
                </a:solidFill>
              </a:defRPr>
            </a:lvl1pPr>
          </a:lstStyle>
          <a:p>
            <a:r>
              <a:rPr lang="en-US" dirty="0" smtClean="0"/>
              <a:t>Click to edit Master title style</a:t>
            </a:r>
            <a:endParaRPr lang="en-US" dirty="0"/>
          </a:p>
        </p:txBody>
      </p:sp>
      <p:sp>
        <p:nvSpPr>
          <p:cNvPr id="7" name="Rectangle 6"/>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0"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1"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531660241"/>
      </p:ext>
    </p:extLst>
  </p:cSld>
  <p:clrMapOvr>
    <a:masterClrMapping/>
  </p:clrMapOvr>
  <p:timing>
    <p:tnLst>
      <p:par>
        <p:cTn xmlns:p14="http://schemas.microsoft.com/office/powerpoint/2010/mai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6029325"/>
            <a:ext cx="9144000" cy="828675"/>
          </a:xfrm>
          <a:prstGeom prst="rect">
            <a:avLst/>
          </a:prstGeom>
          <a:solidFill>
            <a:srgbClr val="3599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cxnSp>
        <p:nvCxnSpPr>
          <p:cNvPr id="7" name="Straight Connector 6"/>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0"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4095009155"/>
      </p:ext>
    </p:extLst>
  </p:cSld>
  <p:clrMapOvr>
    <a:masterClrMapping/>
  </p:clrMapOvr>
  <p:timing>
    <p:tnLst>
      <p:par>
        <p:cTn xmlns:p14="http://schemas.microsoft.com/office/powerpoint/2010/mai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anose="020B0604020202020204" pitchFamily="34" charset="0"/>
                <a:cs typeface="Arial" panose="020B0604020202020204" pitchFamily="34"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8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28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
        <p:nvSpPr>
          <p:cNvPr id="13"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Tree>
    <p:extLst>
      <p:ext uri="{BB962C8B-B14F-4D97-AF65-F5344CB8AC3E}">
        <p14:creationId xmlns:p14="http://schemas.microsoft.com/office/powerpoint/2010/main" val="2257060428"/>
      </p:ext>
    </p:extLst>
  </p:cSld>
  <p:clrMapOvr>
    <a:masterClrMapping/>
  </p:clrMapOvr>
  <p:timing>
    <p:tnLst>
      <p:par>
        <p:cTn xmlns:p14="http://schemas.microsoft.com/office/powerpoint/2010/mai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66800"/>
            <a:ext cx="5486400" cy="36607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userDrawn="1"/>
        </p:nvSpPr>
        <p:spPr>
          <a:xfrm>
            <a:off x="0" y="6029325"/>
            <a:ext cx="9144000" cy="828675"/>
          </a:xfrm>
          <a:prstGeom prst="rect">
            <a:avLst/>
          </a:prstGeom>
          <a:solidFill>
            <a:srgbClr val="2680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100">
              <a:solidFill>
                <a:prstClr val="white"/>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43675" y="6029325"/>
            <a:ext cx="26003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0" y="91440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ooter Placeholder 4"/>
          <p:cNvSpPr>
            <a:spLocks noGrp="1"/>
          </p:cNvSpPr>
          <p:nvPr>
            <p:ph type="ftr" sz="quarter" idx="11"/>
          </p:nvPr>
        </p:nvSpPr>
        <p:spPr>
          <a:xfrm>
            <a:off x="1143000" y="6248400"/>
            <a:ext cx="5105400" cy="441325"/>
          </a:xfrm>
          <a:prstGeom prst="rect">
            <a:avLst/>
          </a:prstGeom>
        </p:spPr>
        <p:txBody>
          <a:bodyPr/>
          <a:lstStyle>
            <a:lvl1pPr>
              <a:defRPr sz="1400">
                <a:solidFill>
                  <a:schemeClr val="bg1"/>
                </a:solidFill>
                <a:latin typeface="+mj-lt"/>
              </a:defRPr>
            </a:lvl1pPr>
          </a:lstStyle>
          <a:p>
            <a:pPr algn="ctr">
              <a:defRPr/>
            </a:pPr>
            <a:r>
              <a:rPr lang="en-US" b="1" dirty="0" smtClean="0">
                <a:solidFill>
                  <a:prstClr val="white"/>
                </a:solidFill>
              </a:rPr>
              <a:t>5</a:t>
            </a:r>
            <a:r>
              <a:rPr lang="en-US" b="1" baseline="30000" dirty="0" smtClean="0">
                <a:solidFill>
                  <a:prstClr val="white"/>
                </a:solidFill>
              </a:rPr>
              <a:t>th</a:t>
            </a:r>
            <a:r>
              <a:rPr lang="en-US" b="1" dirty="0" smtClean="0">
                <a:solidFill>
                  <a:prstClr val="white"/>
                </a:solidFill>
              </a:rPr>
              <a:t> </a:t>
            </a:r>
            <a:r>
              <a:rPr lang="en-GB" altLang="zh-TW" b="1" dirty="0" smtClean="0">
                <a:solidFill>
                  <a:prstClr val="white"/>
                </a:solidFill>
              </a:rPr>
              <a:t>Meeting of African Ministers of Health of SIDS</a:t>
            </a:r>
            <a:r>
              <a:rPr lang="en-US" b="1" dirty="0" smtClean="0">
                <a:solidFill>
                  <a:prstClr val="white"/>
                </a:solidFill>
              </a:rPr>
              <a:t>, 24-26 June 2015, Mauritius</a:t>
            </a:r>
            <a:endParaRPr lang="en-GB" altLang="en-US" b="1" baseline="14000" dirty="0" smtClean="0">
              <a:solidFill>
                <a:prstClr val="white"/>
              </a:solidFill>
            </a:endParaRPr>
          </a:p>
          <a:p>
            <a:pPr>
              <a:defRPr/>
            </a:pPr>
            <a:endParaRPr lang="en-US" sz="1600" dirty="0">
              <a:solidFill>
                <a:prstClr val="white"/>
              </a:solidFill>
            </a:endParaRPr>
          </a:p>
        </p:txBody>
      </p:sp>
      <p:sp>
        <p:nvSpPr>
          <p:cNvPr id="11" name="Slide Number Placeholder 5"/>
          <p:cNvSpPr>
            <a:spLocks noGrp="1"/>
          </p:cNvSpPr>
          <p:nvPr>
            <p:ph type="sldNum" sz="quarter" idx="12"/>
          </p:nvPr>
        </p:nvSpPr>
        <p:spPr>
          <a:xfrm>
            <a:off x="304800" y="6248400"/>
            <a:ext cx="762000" cy="441325"/>
          </a:xfrm>
          <a:prstGeom prst="rect">
            <a:avLst/>
          </a:prstGeom>
        </p:spPr>
        <p:txBody>
          <a:bodyPr/>
          <a:lstStyle>
            <a:lvl1pPr>
              <a:defRPr sz="1400">
                <a:solidFill>
                  <a:schemeClr val="bg1"/>
                </a:solidFill>
              </a:defRPr>
            </a:lvl1pPr>
          </a:lstStyle>
          <a:p>
            <a:pPr>
              <a:defRPr/>
            </a:pPr>
            <a:fld id="{C79B4854-0A71-41CF-8223-C77FAF3CDEFC}" type="slidenum">
              <a:rPr lang="en-US" smtClean="0">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58038494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7.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8.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9.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150813"/>
            <a:ext cx="87630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2" tIns="45616" rIns="91232" bIns="45616"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32" tIns="45616" rIns="91232" bIns="4561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232" tIns="45616" rIns="91232" bIns="45616" numCol="1" anchor="ctr" anchorCtr="0" compatLnSpc="1">
            <a:prstTxWarp prst="textNoShape">
              <a:avLst/>
            </a:prstTxWarp>
          </a:bodyPr>
          <a:lstStyle>
            <a:lvl1pPr defTabSz="911225">
              <a:defRPr sz="1200">
                <a:solidFill>
                  <a:srgbClr val="898989"/>
                </a:solidFill>
                <a:latin typeface="Calibri" pitchFamily="34" charset="0"/>
                <a:cs typeface="Arial" charset="0"/>
              </a:defRPr>
            </a:lvl1pPr>
          </a:lstStyle>
          <a:p>
            <a:pPr>
              <a:defRPr/>
            </a:pPr>
            <a:fld id="{76CB9F00-C32F-476B-9838-892404893845}" type="datetime1">
              <a:rPr lang="en-US" smtClean="0"/>
              <a:pPr>
                <a:defRPr/>
              </a:pPr>
              <a:t>01/12/15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32" tIns="45616" rIns="91232" bIns="45616" rtlCol="0" anchor="ctr"/>
          <a:lstStyle>
            <a:lvl1pPr algn="ctr" defTabSz="912305" fontAlgn="auto">
              <a:spcBef>
                <a:spcPts val="0"/>
              </a:spcBef>
              <a:spcAft>
                <a:spcPts val="0"/>
              </a:spcAft>
              <a:defRPr sz="1200">
                <a:solidFill>
                  <a:prstClr val="black">
                    <a:tint val="75000"/>
                  </a:prstClr>
                </a:solidFill>
                <a:latin typeface="+mn-lt"/>
                <a:ea typeface="+mn-ea"/>
                <a:cs typeface="+mn-cs"/>
              </a:defRPr>
            </a:lvl1pPr>
          </a:lstStyle>
          <a:p>
            <a:pPr>
              <a:defRPr/>
            </a:pPr>
            <a:r>
              <a:rPr lang="en-US" smtClean="0"/>
              <a:t>RMP 48</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32" tIns="45616" rIns="91232" bIns="45616" numCol="1" anchor="ctr" anchorCtr="0" compatLnSpc="1">
            <a:prstTxWarp prst="textNoShape">
              <a:avLst/>
            </a:prstTxWarp>
          </a:bodyPr>
          <a:lstStyle>
            <a:lvl1pPr algn="r" defTabSz="911225">
              <a:defRPr sz="1200">
                <a:solidFill>
                  <a:srgbClr val="898989"/>
                </a:solidFill>
                <a:latin typeface="Calibri" pitchFamily="34" charset="0"/>
                <a:cs typeface="Arial" charset="0"/>
              </a:defRPr>
            </a:lvl1pPr>
          </a:lstStyle>
          <a:p>
            <a:pPr>
              <a:defRPr/>
            </a:pPr>
            <a:fld id="{7EB48383-1A16-4726-A419-0BE75F87F8FA}" type="slidenum">
              <a:rPr lang="en-US"/>
              <a:pPr>
                <a:defRPr/>
              </a:pPr>
              <a:t>‹#›</a:t>
            </a:fld>
            <a:endParaRPr lang="en-US"/>
          </a:p>
        </p:txBody>
      </p:sp>
      <p:pic>
        <p:nvPicPr>
          <p:cNvPr id="20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4840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6213475"/>
            <a:ext cx="13589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91440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5"/>
          <p:cNvSpPr txBox="1">
            <a:spLocks/>
          </p:cNvSpPr>
          <p:nvPr/>
        </p:nvSpPr>
        <p:spPr>
          <a:xfrm>
            <a:off x="104775" y="6375400"/>
            <a:ext cx="533400" cy="365125"/>
          </a:xfrm>
          <a:prstGeom prst="rect">
            <a:avLst/>
          </a:prstGeom>
        </p:spPr>
        <p:txBody>
          <a:bodyPr lIns="91232" tIns="45616" rIns="91232" bIns="45616"/>
          <a:lstStyle>
            <a:lvl1pPr defTabSz="911225" eaLnBrk="0" hangingPunct="0">
              <a:defRPr sz="2400">
                <a:solidFill>
                  <a:schemeClr val="tx1"/>
                </a:solidFill>
                <a:latin typeface="Arial" pitchFamily="34" charset="0"/>
                <a:ea typeface="ＭＳ Ｐゴシック" pitchFamily="34" charset="-128"/>
              </a:defRPr>
            </a:lvl1pPr>
            <a:lvl2pPr marL="742950" indent="-285750" defTabSz="911225" eaLnBrk="0" hangingPunct="0">
              <a:defRPr sz="2400">
                <a:solidFill>
                  <a:schemeClr val="tx1"/>
                </a:solidFill>
                <a:latin typeface="Arial" pitchFamily="34" charset="0"/>
                <a:ea typeface="ＭＳ Ｐゴシック" pitchFamily="34" charset="-128"/>
              </a:defRPr>
            </a:lvl2pPr>
            <a:lvl3pPr marL="1143000" indent="-228600" defTabSz="911225" eaLnBrk="0" hangingPunct="0">
              <a:defRPr sz="2400">
                <a:solidFill>
                  <a:schemeClr val="tx1"/>
                </a:solidFill>
                <a:latin typeface="Arial" pitchFamily="34" charset="0"/>
                <a:ea typeface="ＭＳ Ｐゴシック" pitchFamily="34" charset="-128"/>
              </a:defRPr>
            </a:lvl3pPr>
            <a:lvl4pPr marL="1600200" indent="-228600" defTabSz="911225" eaLnBrk="0" hangingPunct="0">
              <a:defRPr sz="2400">
                <a:solidFill>
                  <a:schemeClr val="tx1"/>
                </a:solidFill>
                <a:latin typeface="Arial" pitchFamily="34" charset="0"/>
                <a:ea typeface="ＭＳ Ｐゴシック" pitchFamily="34" charset="-128"/>
              </a:defRPr>
            </a:lvl4pPr>
            <a:lvl5pPr marL="2057400" indent="-228600" defTabSz="911225" eaLnBrk="0" hangingPunct="0">
              <a:defRPr sz="2400">
                <a:solidFill>
                  <a:schemeClr val="tx1"/>
                </a:solidFill>
                <a:latin typeface="Arial" pitchFamily="34" charset="0"/>
                <a:ea typeface="ＭＳ Ｐゴシック" pitchFamily="34" charset="-128"/>
              </a:defRPr>
            </a:lvl5pPr>
            <a:lvl6pPr marL="25146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91122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2ED4396D-F1C7-4352-A182-F95114CB7BC6}" type="slidenum">
              <a:rPr lang="en-US" sz="1400" b="1" smtClean="0">
                <a:solidFill>
                  <a:srgbClr val="FFFFFF"/>
                </a:solidFill>
                <a:effectLst>
                  <a:outerShdw blurRad="38100" dist="38100" dir="2700000" algn="tl">
                    <a:srgbClr val="C0C0C0"/>
                  </a:outerShdw>
                </a:effectLst>
                <a:latin typeface="Arial Narrow" pitchFamily="34" charset="0"/>
              </a:rPr>
              <a:pPr eaLnBrk="1" hangingPunct="1">
                <a:defRPr/>
              </a:pPr>
              <a:t>‹#›</a:t>
            </a:fld>
            <a:endParaRPr lang="en-US" sz="1400" b="1" smtClean="0">
              <a:solidFill>
                <a:srgbClr val="FFFFFF"/>
              </a:solidFill>
              <a:effectLst>
                <a:outerShdw blurRad="38100" dist="38100" dir="2700000" algn="tl">
                  <a:srgbClr val="C0C0C0"/>
                </a:outerShdw>
              </a:effectLst>
              <a:latin typeface="Arial Narrow" pitchFamily="34" charset="0"/>
            </a:endParaRPr>
          </a:p>
        </p:txBody>
      </p:sp>
    </p:spTree>
    <p:extLst>
      <p:ext uri="{BB962C8B-B14F-4D97-AF65-F5344CB8AC3E}">
        <p14:creationId xmlns:p14="http://schemas.microsoft.com/office/powerpoint/2010/main" val="2697722466"/>
      </p:ext>
    </p:extLst>
  </p:cSld>
  <p:clrMap bg1="lt1" tx1="dk1" bg2="lt2" tx2="dk2" accent1="accent1" accent2="accent2" accent3="accent3" accent4="accent4" accent5="accent5" accent6="accent6" hlink="hlink" folHlink="folHlink"/>
  <p:sldLayoutIdLst>
    <p:sldLayoutId id="2147483661" r:id="rId1"/>
  </p:sldLayoutIdLst>
  <p:transition xmlns:p14="http://schemas.microsoft.com/office/powerpoint/2010/main" spd="slow"/>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000" kern="1200">
          <a:solidFill>
            <a:srgbClr val="0062AC"/>
          </a:solidFill>
          <a:effectLst>
            <a:outerShdw blurRad="38100" dist="38100" dir="2700000" algn="tl">
              <a:srgbClr val="000000">
                <a:alpha val="43137"/>
              </a:srgbClr>
            </a:outerShdw>
          </a:effectLst>
          <a:latin typeface="Cooper Black" pitchFamily="18" charset="0"/>
          <a:ea typeface="MS PGothic" pitchFamily="34" charset="-128"/>
          <a:cs typeface="+mj-cs"/>
        </a:defRPr>
      </a:lvl1pPr>
      <a:lvl2pPr algn="ctr" rtl="0" eaLnBrk="0" fontAlgn="base" hangingPunct="0">
        <a:spcBef>
          <a:spcPct val="0"/>
        </a:spcBef>
        <a:spcAft>
          <a:spcPct val="0"/>
        </a:spcAft>
        <a:defRPr sz="4000">
          <a:solidFill>
            <a:srgbClr val="0062AC"/>
          </a:solidFill>
          <a:latin typeface="Cooper Black" pitchFamily="18" charset="0"/>
          <a:ea typeface="MS PGothic" pitchFamily="34" charset="-128"/>
        </a:defRPr>
      </a:lvl2pPr>
      <a:lvl3pPr algn="ctr" rtl="0" eaLnBrk="0" fontAlgn="base" hangingPunct="0">
        <a:spcBef>
          <a:spcPct val="0"/>
        </a:spcBef>
        <a:spcAft>
          <a:spcPct val="0"/>
        </a:spcAft>
        <a:defRPr sz="4000">
          <a:solidFill>
            <a:srgbClr val="0062AC"/>
          </a:solidFill>
          <a:latin typeface="Cooper Black" pitchFamily="18" charset="0"/>
          <a:ea typeface="MS PGothic" pitchFamily="34" charset="-128"/>
        </a:defRPr>
      </a:lvl3pPr>
      <a:lvl4pPr algn="ctr" rtl="0" eaLnBrk="0" fontAlgn="base" hangingPunct="0">
        <a:spcBef>
          <a:spcPct val="0"/>
        </a:spcBef>
        <a:spcAft>
          <a:spcPct val="0"/>
        </a:spcAft>
        <a:defRPr sz="4000">
          <a:solidFill>
            <a:srgbClr val="0062AC"/>
          </a:solidFill>
          <a:latin typeface="Cooper Black" pitchFamily="18" charset="0"/>
          <a:ea typeface="MS PGothic" pitchFamily="34" charset="-128"/>
        </a:defRPr>
      </a:lvl4pPr>
      <a:lvl5pPr algn="ctr" rtl="0" eaLnBrk="0" fontAlgn="base" hangingPunct="0">
        <a:spcBef>
          <a:spcPct val="0"/>
        </a:spcBef>
        <a:spcAft>
          <a:spcPct val="0"/>
        </a:spcAft>
        <a:defRPr sz="4000">
          <a:solidFill>
            <a:srgbClr val="0062AC"/>
          </a:solidFill>
          <a:latin typeface="Cooper Black" pitchFamily="18" charset="0"/>
          <a:ea typeface="MS PGothic" pitchFamily="34" charset="-128"/>
        </a:defRPr>
      </a:lvl5pPr>
      <a:lvl6pPr marL="456153" algn="ctr" rtl="0" fontAlgn="base">
        <a:spcBef>
          <a:spcPct val="0"/>
        </a:spcBef>
        <a:spcAft>
          <a:spcPct val="0"/>
        </a:spcAft>
        <a:defRPr sz="4400">
          <a:solidFill>
            <a:schemeClr val="tx1"/>
          </a:solidFill>
          <a:latin typeface="Calibri" pitchFamily="34" charset="0"/>
        </a:defRPr>
      </a:lvl6pPr>
      <a:lvl7pPr marL="912305" algn="ctr" rtl="0" fontAlgn="base">
        <a:spcBef>
          <a:spcPct val="0"/>
        </a:spcBef>
        <a:spcAft>
          <a:spcPct val="0"/>
        </a:spcAft>
        <a:defRPr sz="4400">
          <a:solidFill>
            <a:schemeClr val="tx1"/>
          </a:solidFill>
          <a:latin typeface="Calibri" pitchFamily="34" charset="0"/>
        </a:defRPr>
      </a:lvl7pPr>
      <a:lvl8pPr marL="1368458" algn="ctr" rtl="0" fontAlgn="base">
        <a:spcBef>
          <a:spcPct val="0"/>
        </a:spcBef>
        <a:spcAft>
          <a:spcPct val="0"/>
        </a:spcAft>
        <a:defRPr sz="4400">
          <a:solidFill>
            <a:schemeClr val="tx1"/>
          </a:solidFill>
          <a:latin typeface="Calibri" pitchFamily="34" charset="0"/>
        </a:defRPr>
      </a:lvl8pPr>
      <a:lvl9pPr marL="1824611"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Clr>
          <a:srgbClr val="0062AC"/>
        </a:buClr>
        <a:buSzPct val="60000"/>
        <a:buFont typeface="Wingdings" pitchFamily="2" charset="2"/>
        <a:buChar char="S"/>
        <a:defRPr sz="3200"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1pPr>
      <a:lvl2pPr marL="739775" indent="-284163" algn="l" rtl="0" eaLnBrk="0" fontAlgn="base" hangingPunct="0">
        <a:spcBef>
          <a:spcPct val="20000"/>
        </a:spcBef>
        <a:spcAft>
          <a:spcPct val="0"/>
        </a:spcAft>
        <a:buClr>
          <a:srgbClr val="0062AC"/>
        </a:buClr>
        <a:buSzPct val="60000"/>
        <a:buFont typeface="Wingdings" pitchFamily="2" charset="2"/>
        <a:buChar char="S"/>
        <a:defRPr sz="2800"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2pPr>
      <a:lvl3pPr marL="1139825" indent="-227013" algn="l" rtl="0" eaLnBrk="0" fontAlgn="base" hangingPunct="0">
        <a:spcBef>
          <a:spcPct val="20000"/>
        </a:spcBef>
        <a:spcAft>
          <a:spcPct val="0"/>
        </a:spcAft>
        <a:buClr>
          <a:srgbClr val="0062AC"/>
        </a:buClr>
        <a:buSzPct val="60000"/>
        <a:buFont typeface="Wingdings" pitchFamily="2" charset="2"/>
        <a:buChar char="S"/>
        <a:defRPr sz="2400"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3pPr>
      <a:lvl4pPr marL="1595438" indent="-227013" algn="l" rtl="0" eaLnBrk="0" fontAlgn="base" hangingPunct="0">
        <a:spcBef>
          <a:spcPct val="20000"/>
        </a:spcBef>
        <a:spcAft>
          <a:spcPct val="0"/>
        </a:spcAft>
        <a:buClr>
          <a:srgbClr val="0062AC"/>
        </a:buClr>
        <a:buSzPct val="60000"/>
        <a:buFont typeface="Wingdings" pitchFamily="2" charset="2"/>
        <a:buChar char="S"/>
        <a:defRPr sz="2000"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4pPr>
      <a:lvl5pPr marL="2052638" indent="-227013" algn="l" rtl="0" eaLnBrk="0" fontAlgn="base" hangingPunct="0">
        <a:spcBef>
          <a:spcPct val="20000"/>
        </a:spcBef>
        <a:spcAft>
          <a:spcPct val="0"/>
        </a:spcAft>
        <a:buClr>
          <a:srgbClr val="0062AC"/>
        </a:buClr>
        <a:buSzPct val="60000"/>
        <a:buFont typeface="Wingdings" pitchFamily="2" charset="2"/>
        <a:buChar char="S"/>
        <a:defRPr sz="2000" kern="1200">
          <a:solidFill>
            <a:schemeClr val="tx1"/>
          </a:solidFill>
          <a:effectLst>
            <a:outerShdw blurRad="38100" dist="38100" dir="2700000" algn="tl">
              <a:srgbClr val="000000">
                <a:alpha val="43137"/>
              </a:srgbClr>
            </a:outerShdw>
          </a:effectLst>
          <a:latin typeface="Arial Narrow" pitchFamily="34" charset="0"/>
          <a:ea typeface="MS PGothic" pitchFamily="34" charset="-128"/>
          <a:cs typeface="+mn-cs"/>
        </a:defRPr>
      </a:lvl5pPr>
      <a:lvl6pPr marL="2508838" indent="-228076" algn="l" defTabSz="912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4990" indent="-228076" algn="l" defTabSz="912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144" indent="-228076" algn="l" defTabSz="912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7296" indent="-228076" algn="l" defTabSz="912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305" rtl="0" eaLnBrk="1" latinLnBrk="0" hangingPunct="1">
        <a:defRPr sz="1800" kern="1200">
          <a:solidFill>
            <a:schemeClr val="tx1"/>
          </a:solidFill>
          <a:latin typeface="+mn-lt"/>
          <a:ea typeface="+mn-ea"/>
          <a:cs typeface="+mn-cs"/>
        </a:defRPr>
      </a:lvl1pPr>
      <a:lvl2pPr marL="456153" algn="l" defTabSz="912305" rtl="0" eaLnBrk="1" latinLnBrk="0" hangingPunct="1">
        <a:defRPr sz="1800" kern="1200">
          <a:solidFill>
            <a:schemeClr val="tx1"/>
          </a:solidFill>
          <a:latin typeface="+mn-lt"/>
          <a:ea typeface="+mn-ea"/>
          <a:cs typeface="+mn-cs"/>
        </a:defRPr>
      </a:lvl2pPr>
      <a:lvl3pPr marL="912305" algn="l" defTabSz="912305" rtl="0" eaLnBrk="1" latinLnBrk="0" hangingPunct="1">
        <a:defRPr sz="1800" kern="1200">
          <a:solidFill>
            <a:schemeClr val="tx1"/>
          </a:solidFill>
          <a:latin typeface="+mn-lt"/>
          <a:ea typeface="+mn-ea"/>
          <a:cs typeface="+mn-cs"/>
        </a:defRPr>
      </a:lvl3pPr>
      <a:lvl4pPr marL="1368458" algn="l" defTabSz="912305" rtl="0" eaLnBrk="1" latinLnBrk="0" hangingPunct="1">
        <a:defRPr sz="1800" kern="1200">
          <a:solidFill>
            <a:schemeClr val="tx1"/>
          </a:solidFill>
          <a:latin typeface="+mn-lt"/>
          <a:ea typeface="+mn-ea"/>
          <a:cs typeface="+mn-cs"/>
        </a:defRPr>
      </a:lvl4pPr>
      <a:lvl5pPr marL="1824611" algn="l" defTabSz="912305" rtl="0" eaLnBrk="1" latinLnBrk="0" hangingPunct="1">
        <a:defRPr sz="1800" kern="1200">
          <a:solidFill>
            <a:schemeClr val="tx1"/>
          </a:solidFill>
          <a:latin typeface="+mn-lt"/>
          <a:ea typeface="+mn-ea"/>
          <a:cs typeface="+mn-cs"/>
        </a:defRPr>
      </a:lvl5pPr>
      <a:lvl6pPr marL="2280761" algn="l" defTabSz="912305" rtl="0" eaLnBrk="1" latinLnBrk="0" hangingPunct="1">
        <a:defRPr sz="1800" kern="1200">
          <a:solidFill>
            <a:schemeClr val="tx1"/>
          </a:solidFill>
          <a:latin typeface="+mn-lt"/>
          <a:ea typeface="+mn-ea"/>
          <a:cs typeface="+mn-cs"/>
        </a:defRPr>
      </a:lvl6pPr>
      <a:lvl7pPr marL="2736916" algn="l" defTabSz="912305" rtl="0" eaLnBrk="1" latinLnBrk="0" hangingPunct="1">
        <a:defRPr sz="1800" kern="1200">
          <a:solidFill>
            <a:schemeClr val="tx1"/>
          </a:solidFill>
          <a:latin typeface="+mn-lt"/>
          <a:ea typeface="+mn-ea"/>
          <a:cs typeface="+mn-cs"/>
        </a:defRPr>
      </a:lvl7pPr>
      <a:lvl8pPr marL="3193067" algn="l" defTabSz="912305" rtl="0" eaLnBrk="1" latinLnBrk="0" hangingPunct="1">
        <a:defRPr sz="1800" kern="1200">
          <a:solidFill>
            <a:schemeClr val="tx1"/>
          </a:solidFill>
          <a:latin typeface="+mn-lt"/>
          <a:ea typeface="+mn-ea"/>
          <a:cs typeface="+mn-cs"/>
        </a:defRPr>
      </a:lvl8pPr>
      <a:lvl9pPr marL="3649217" algn="l" defTabSz="91230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126834418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cs typeface="+mn-cs"/>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1B78C9C4-FB5E-4503-A3A0-A29CE126D402}" type="datetimeFigureOut">
              <a:rPr lang="en-US" smtClean="0">
                <a:solidFill>
                  <a:srgbClr val="073E87"/>
                </a:solidFill>
                <a:latin typeface="Candara"/>
                <a:cs typeface="+mn-cs"/>
              </a:rPr>
              <a:pPr fontAlgn="auto">
                <a:spcBef>
                  <a:spcPts val="0"/>
                </a:spcBef>
                <a:spcAft>
                  <a:spcPts val="0"/>
                </a:spcAft>
              </a:pPr>
              <a:t>01/12/15</a:t>
            </a:fld>
            <a:endParaRPr lang="en-US">
              <a:solidFill>
                <a:srgbClr val="073E87"/>
              </a:solidFill>
              <a:latin typeface="Candara"/>
              <a:cs typeface="+mn-cs"/>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a:solidFill>
                <a:srgbClr val="073E87"/>
              </a:solidFill>
              <a:latin typeface="Candara"/>
              <a:cs typeface="+mn-cs"/>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8FFDD430-9ABD-4752-BBE8-C10150F1F69F}" type="slidenum">
              <a:rPr lang="en-US" smtClean="0">
                <a:solidFill>
                  <a:srgbClr val="073E87"/>
                </a:solidFill>
                <a:latin typeface="Candara"/>
                <a:cs typeface="+mn-cs"/>
              </a:rPr>
              <a:pPr fontAlgn="auto">
                <a:spcBef>
                  <a:spcPts val="0"/>
                </a:spcBef>
                <a:spcAft>
                  <a:spcPts val="0"/>
                </a:spcAft>
              </a:pPr>
              <a:t>‹#›</a:t>
            </a:fld>
            <a:endParaRPr lang="en-US">
              <a:solidFill>
                <a:srgbClr val="073E87"/>
              </a:solidFill>
              <a:latin typeface="Candara"/>
              <a:cs typeface="+mn-cs"/>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09268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931571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370886536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8841931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5456705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24418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Tree>
    <p:extLst>
      <p:ext uri="{BB962C8B-B14F-4D97-AF65-F5344CB8AC3E}">
        <p14:creationId xmlns:p14="http://schemas.microsoft.com/office/powerpoint/2010/main" val="34048320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91.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2.emf"/><Relationship Id="rId5" Type="http://schemas.openxmlformats.org/officeDocument/2006/relationships/hyperlink" Target="http://www.afro.who.int/en/clusters-a-programmes/hpr/social-a-economic-determinants-of-health/case-studies/country-experiences-rio.html" TargetMode="External"/><Relationship Id="rId1" Type="http://schemas.openxmlformats.org/officeDocument/2006/relationships/vmlDrawing" Target="../drawings/vmlDrawing1.vml"/><Relationship Id="rId2"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3.emf"/><Relationship Id="rId1" Type="http://schemas.openxmlformats.org/officeDocument/2006/relationships/vmlDrawing" Target="../drawings/vmlDrawing2.vml"/><Relationship Id="rId2"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9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92.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3.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1" Type="http://schemas.openxmlformats.org/officeDocument/2006/relationships/slideLayout" Target="../slideLayouts/slideLayout91.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hyperlink" Target="http://www.paho.org/Images/DPI/album25.jpg" TargetMode="External"/><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gif"/><Relationship Id="rId8" Type="http://schemas.openxmlformats.org/officeDocument/2006/relationships/image" Target="../media/image15.png"/><Relationship Id="rId9"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36.xml"/><Relationship Id="rId2"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1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526524"/>
            <a:ext cx="7696200" cy="1470025"/>
          </a:xfrm>
        </p:spPr>
        <p:txBody>
          <a:bodyPr/>
          <a:lstStyle/>
          <a:p>
            <a:r>
              <a:rPr lang="en-GB" b="1" i="0" dirty="0">
                <a:solidFill>
                  <a:srgbClr val="FFFF99"/>
                </a:solidFill>
                <a:latin typeface="Gill Sans MT" panose="020B0502020104020203" pitchFamily="34" charset="0"/>
              </a:rPr>
              <a:t/>
            </a:r>
            <a:br>
              <a:rPr lang="en-GB" b="1" i="0" dirty="0">
                <a:solidFill>
                  <a:srgbClr val="FFFF99"/>
                </a:solidFill>
                <a:latin typeface="Gill Sans MT" panose="020B0502020104020203" pitchFamily="34" charset="0"/>
              </a:rPr>
            </a:br>
            <a:endParaRPr lang="en-GB" b="1" i="0" dirty="0"/>
          </a:p>
        </p:txBody>
      </p:sp>
      <p:sp>
        <p:nvSpPr>
          <p:cNvPr id="4" name="Rectangle 3"/>
          <p:cNvSpPr/>
          <p:nvPr/>
        </p:nvSpPr>
        <p:spPr>
          <a:xfrm>
            <a:off x="0" y="1371600"/>
            <a:ext cx="9144000" cy="1986248"/>
          </a:xfrm>
          <a:prstGeom prst="rect">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Subtitle 2"/>
          <p:cNvSpPr>
            <a:spLocks noGrp="1"/>
          </p:cNvSpPr>
          <p:nvPr>
            <p:ph type="subTitle" idx="4294967295"/>
          </p:nvPr>
        </p:nvSpPr>
        <p:spPr>
          <a:xfrm>
            <a:off x="609600" y="1557848"/>
            <a:ext cx="8305800" cy="1800000"/>
          </a:xfrm>
        </p:spPr>
        <p:txBody>
          <a:bodyPr/>
          <a:lstStyle/>
          <a:p>
            <a:pPr marL="0" indent="0" algn="ctr">
              <a:spcBef>
                <a:spcPts val="0"/>
              </a:spcBef>
              <a:buNone/>
            </a:pPr>
            <a:r>
              <a:rPr lang="en-GB" sz="5400" b="1" dirty="0" smtClean="0">
                <a:solidFill>
                  <a:schemeClr val="accent6">
                    <a:lumMod val="75000"/>
                  </a:schemeClr>
                </a:solidFill>
              </a:rPr>
              <a:t>He</a:t>
            </a:r>
            <a:r>
              <a:rPr lang="en-GB" sz="6000" b="1" dirty="0" smtClean="0">
                <a:solidFill>
                  <a:schemeClr val="accent6">
                    <a:lumMod val="75000"/>
                  </a:schemeClr>
                </a:solidFill>
              </a:rPr>
              <a:t>alth in All Policies </a:t>
            </a:r>
          </a:p>
          <a:p>
            <a:pPr marL="0" indent="0" algn="ctr">
              <a:spcBef>
                <a:spcPts val="0"/>
              </a:spcBef>
              <a:buNone/>
            </a:pPr>
            <a:r>
              <a:rPr lang="en-GB" sz="4000" b="1" dirty="0" smtClean="0">
                <a:solidFill>
                  <a:schemeClr val="accent6">
                    <a:lumMod val="75000"/>
                  </a:schemeClr>
                </a:solidFill>
              </a:rPr>
              <a:t>In the WHO African Region</a:t>
            </a:r>
            <a:endParaRPr lang="en-GB" sz="4000" b="1" dirty="0">
              <a:solidFill>
                <a:schemeClr val="accent6">
                  <a:lumMod val="75000"/>
                </a:schemeClr>
              </a:solidFill>
            </a:endParaRP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t="6353" b="4856"/>
          <a:stretch/>
        </p:blipFill>
        <p:spPr bwMode="auto">
          <a:xfrm>
            <a:off x="2209800" y="3581400"/>
            <a:ext cx="5029200" cy="3124200"/>
          </a:xfrm>
          <a:prstGeom prst="rect">
            <a:avLst/>
          </a:prstGeom>
          <a:noFill/>
          <a:ln w="28575">
            <a:solidFill>
              <a:schemeClr val="accent5">
                <a:lumMod val="75000"/>
              </a:schemeClr>
            </a:solidFill>
          </a:ln>
        </p:spPr>
      </p:pic>
      <p:sp>
        <p:nvSpPr>
          <p:cNvPr id="6" name="TextBox 5"/>
          <p:cNvSpPr txBox="1"/>
          <p:nvPr/>
        </p:nvSpPr>
        <p:spPr>
          <a:xfrm>
            <a:off x="304800" y="752565"/>
            <a:ext cx="6096000" cy="400110"/>
          </a:xfrm>
          <a:prstGeom prst="rect">
            <a:avLst/>
          </a:prstGeom>
          <a:noFill/>
        </p:spPr>
        <p:txBody>
          <a:bodyPr wrap="square" rtlCol="0">
            <a:spAutoFit/>
          </a:bodyPr>
          <a:lstStyle/>
          <a:p>
            <a:r>
              <a:rPr lang="en-US" sz="2000" dirty="0" smtClean="0">
                <a:solidFill>
                  <a:schemeClr val="bg1"/>
                </a:solidFill>
              </a:rPr>
              <a:t>HiAP</a:t>
            </a:r>
            <a:r>
              <a:rPr lang="en-US" sz="2000" dirty="0">
                <a:solidFill>
                  <a:schemeClr val="bg1"/>
                </a:solidFill>
              </a:rPr>
              <a:t> </a:t>
            </a:r>
            <a:r>
              <a:rPr lang="en-US" sz="2000" dirty="0" smtClean="0">
                <a:solidFill>
                  <a:schemeClr val="bg1"/>
                </a:solidFill>
              </a:rPr>
              <a:t>TOT Meeting, Johannesburg  30 Nov – 4 Dec 2015</a:t>
            </a:r>
            <a:endParaRPr lang="en-US" sz="2000" dirty="0">
              <a:solidFill>
                <a:schemeClr val="bg1"/>
              </a:solidFill>
            </a:endParaRPr>
          </a:p>
        </p:txBody>
      </p:sp>
    </p:spTree>
    <p:extLst>
      <p:ext uri="{BB962C8B-B14F-4D97-AF65-F5344CB8AC3E}">
        <p14:creationId xmlns:p14="http://schemas.microsoft.com/office/powerpoint/2010/main" val="2765147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ctr">
              <a:defRPr/>
            </a:pPr>
            <a:r>
              <a:rPr lang="en-US" b="1" dirty="0">
                <a:solidFill>
                  <a:prstClr val="white"/>
                </a:solidFill>
              </a:rPr>
              <a:t>HiAP TOT Meeting, Johannesburg  30 Nov – 4 Dec 2015</a:t>
            </a:r>
          </a:p>
          <a:p>
            <a:pPr algn="ctr">
              <a:defRPr/>
            </a:pPr>
            <a:endParaRPr lang="en-GB" altLang="en-US" b="1" baseline="14000" dirty="0" smtClean="0">
              <a:solidFill>
                <a:prstClr val="white"/>
              </a:solidFill>
            </a:endParaRPr>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10</a:t>
            </a:fld>
            <a:endParaRPr lang="en-US" dirty="0">
              <a:solidFill>
                <a:prstClr val="white"/>
              </a:solidFill>
            </a:endParaRPr>
          </a:p>
        </p:txBody>
      </p:sp>
      <p:sp>
        <p:nvSpPr>
          <p:cNvPr id="8" name="Title 1"/>
          <p:cNvSpPr txBox="1">
            <a:spLocks/>
          </p:cNvSpPr>
          <p:nvPr/>
        </p:nvSpPr>
        <p:spPr bwMode="auto">
          <a:xfrm>
            <a:off x="76200" y="5029200"/>
            <a:ext cx="8915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endParaRPr lang="en-US" sz="3200" dirty="0" smtClean="0">
              <a:solidFill>
                <a:srgbClr val="F79646">
                  <a:lumMod val="75000"/>
                </a:srgbClr>
              </a:solidFill>
              <a:latin typeface="Tw Cen MT" panose="020B0602020104020603" pitchFamily="34" charset="0"/>
            </a:endParaRPr>
          </a:p>
          <a:p>
            <a:pPr algn="l"/>
            <a:r>
              <a:rPr lang="en-US" sz="3200" dirty="0" smtClean="0">
                <a:solidFill>
                  <a:srgbClr val="F79646">
                    <a:lumMod val="75000"/>
                  </a:srgbClr>
                </a:solidFill>
                <a:latin typeface="Tw Cen MT" panose="020B0602020104020603" pitchFamily="34" charset="0"/>
              </a:rPr>
              <a:t>Why treat </a:t>
            </a:r>
            <a:r>
              <a:rPr lang="en-US" sz="3200" dirty="0">
                <a:solidFill>
                  <a:srgbClr val="F79646">
                    <a:lumMod val="75000"/>
                  </a:srgbClr>
                </a:solidFill>
                <a:latin typeface="Tw Cen MT" panose="020B0602020104020603" pitchFamily="34" charset="0"/>
              </a:rPr>
              <a:t>people and send them back to the same conditions that made them sick in the first </a:t>
            </a:r>
            <a:r>
              <a:rPr lang="en-US" sz="3200" dirty="0" smtClean="0">
                <a:solidFill>
                  <a:srgbClr val="F79646">
                    <a:lumMod val="75000"/>
                  </a:srgbClr>
                </a:solidFill>
                <a:latin typeface="Tw Cen MT" panose="020B0602020104020603" pitchFamily="34" charset="0"/>
              </a:rPr>
              <a:t>place? </a:t>
            </a:r>
            <a:endParaRPr lang="en-ZA" sz="3200" dirty="0">
              <a:solidFill>
                <a:srgbClr val="F79646">
                  <a:lumMod val="75000"/>
                </a:srgbClr>
              </a:solidFill>
            </a:endParaRPr>
          </a:p>
          <a:p>
            <a:pPr algn="l"/>
            <a:endParaRPr lang="en-US" sz="3200" dirty="0">
              <a:solidFill>
                <a:srgbClr val="F79646">
                  <a:lumMod val="75000"/>
                </a:srgbClr>
              </a:solidFill>
              <a:latin typeface="Tw Cen MT" panose="020B0602020104020603" pitchFamily="34" charset="0"/>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400" y="152400"/>
            <a:ext cx="756015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Right Arrow 9"/>
          <p:cNvSpPr/>
          <p:nvPr/>
        </p:nvSpPr>
        <p:spPr>
          <a:xfrm rot="894768" flipV="1">
            <a:off x="58115" y="1883694"/>
            <a:ext cx="1447800" cy="3009900"/>
          </a:xfrm>
          <a:prstGeom prst="curvedRightArrow">
            <a:avLst/>
          </a:prstGeom>
          <a:solidFill>
            <a:srgbClr val="3599CC"/>
          </a:solidFill>
          <a:ln>
            <a:solidFill>
              <a:srgbClr val="35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black"/>
              </a:solidFill>
            </a:endParaRPr>
          </a:p>
        </p:txBody>
      </p:sp>
    </p:spTree>
    <p:extLst>
      <p:ext uri="{BB962C8B-B14F-4D97-AF65-F5344CB8AC3E}">
        <p14:creationId xmlns:p14="http://schemas.microsoft.com/office/powerpoint/2010/main" val="410606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257800"/>
          </a:xfrm>
        </p:spPr>
        <p:txBody>
          <a:bodyPr/>
          <a:lstStyle/>
          <a:p>
            <a:r>
              <a:rPr lang="en-US" dirty="0" smtClean="0"/>
              <a:t>Health in All Policies: Tools and </a:t>
            </a:r>
            <a:r>
              <a:rPr lang="en-US" dirty="0"/>
              <a:t>r</a:t>
            </a:r>
            <a:r>
              <a:rPr lang="en-US" dirty="0" smtClean="0"/>
              <a:t>equired actions </a:t>
            </a:r>
            <a:endParaRPr lang="en-US" dirty="0"/>
          </a:p>
        </p:txBody>
      </p:sp>
      <p:sp>
        <p:nvSpPr>
          <p:cNvPr id="3" name="Slide Number Placeholder 2"/>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11</a:t>
            </a:fld>
            <a:endParaRPr lang="en-US" dirty="0">
              <a:solidFill>
                <a:prstClr val="white"/>
              </a:solidFill>
            </a:endParaRPr>
          </a:p>
        </p:txBody>
      </p:sp>
      <p:sp>
        <p:nvSpPr>
          <p:cNvPr id="4" name="Footer Placeholder 3"/>
          <p:cNvSpPr>
            <a:spLocks noGrp="1"/>
          </p:cNvSpPr>
          <p:nvPr>
            <p:ph type="ftr" sz="quarter" idx="11"/>
          </p:nvPr>
        </p:nvSpPr>
        <p:spPr/>
        <p:txBody>
          <a:bodyPr/>
          <a:lstStyle/>
          <a:p>
            <a:pPr lvl="0" algn="ctr">
              <a:defRPr/>
            </a:pPr>
            <a:r>
              <a:rPr lang="en-GB" altLang="zh-TW" b="1" dirty="0">
                <a:solidFill>
                  <a:prstClr val="white"/>
                </a:solidFill>
              </a:rPr>
              <a:t>HiAP TOT meeting  Johannesburg  30 Nov</a:t>
            </a:r>
            <a:r>
              <a:rPr lang="en-US" b="1" dirty="0">
                <a:solidFill>
                  <a:prstClr val="white"/>
                </a:solidFill>
              </a:rPr>
              <a:t> -4 Dec 2015</a:t>
            </a:r>
            <a:endParaRPr lang="en-GB" altLang="en-US" b="1" baseline="14000" dirty="0">
              <a:solidFill>
                <a:prstClr val="white"/>
              </a:solidFill>
            </a:endParaRPr>
          </a:p>
        </p:txBody>
      </p:sp>
    </p:spTree>
    <p:extLst>
      <p:ext uri="{BB962C8B-B14F-4D97-AF65-F5344CB8AC3E}">
        <p14:creationId xmlns:p14="http://schemas.microsoft.com/office/powerpoint/2010/main" val="13559085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lvl="0">
              <a:defRPr/>
            </a:pPr>
            <a:r>
              <a:rPr lang="en-US" sz="1600" dirty="0">
                <a:solidFill>
                  <a:prstClr val="white"/>
                </a:solidFill>
              </a:rPr>
              <a:t>HiAP  TOT meeting Johannesburg, from 30 Nov- 4 Dec 2015</a:t>
            </a:r>
          </a:p>
          <a:p>
            <a:pPr>
              <a:defRPr/>
            </a:pPr>
            <a:endParaRPr lang="en-US" sz="1600" dirty="0">
              <a:solidFill>
                <a:prstClr val="white"/>
              </a:solidFill>
            </a:endParaRPr>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12</a:t>
            </a:fld>
            <a:endParaRPr lang="en-US" dirty="0">
              <a:solidFill>
                <a:prstClr val="white"/>
              </a:solidFill>
            </a:endParaRPr>
          </a:p>
        </p:txBody>
      </p:sp>
      <p:sp>
        <p:nvSpPr>
          <p:cNvPr id="8" name="Title 1"/>
          <p:cNvSpPr txBox="1">
            <a:spLocks/>
          </p:cNvSpPr>
          <p:nvPr/>
        </p:nvSpPr>
        <p:spPr bwMode="auto">
          <a:xfrm>
            <a:off x="-228600" y="441756"/>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ZA" sz="3500" dirty="0">
                <a:solidFill>
                  <a:srgbClr val="F79646">
                    <a:lumMod val="75000"/>
                  </a:srgbClr>
                </a:solidFill>
                <a:latin typeface="Tw Cen MT" panose="020B0602020104020603" pitchFamily="34" charset="0"/>
              </a:rPr>
              <a:t>Health in All Policies  - </a:t>
            </a:r>
            <a:r>
              <a:rPr lang="en-ZA" sz="3500" dirty="0">
                <a:solidFill>
                  <a:srgbClr val="3599CC"/>
                </a:solidFill>
                <a:latin typeface="Tw Cen MT" panose="020B0602020104020603" pitchFamily="34" charset="0"/>
              </a:rPr>
              <a:t>Means Health Talking with </a:t>
            </a:r>
            <a:r>
              <a:rPr lang="en-ZA" sz="3500" dirty="0" smtClean="0">
                <a:solidFill>
                  <a:srgbClr val="3599CC"/>
                </a:solidFill>
                <a:latin typeface="Tw Cen MT" panose="020B0602020104020603" pitchFamily="34" charset="0"/>
              </a:rPr>
              <a:t>Everyone</a:t>
            </a:r>
            <a:endParaRPr lang="en-US" sz="3500" dirty="0">
              <a:solidFill>
                <a:srgbClr val="3599CC"/>
              </a:solidFill>
              <a:latin typeface="Tw Cen MT" panose="020B0602020104020603"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56156"/>
            <a:ext cx="6197487" cy="4470082"/>
          </a:xfrm>
          <a:prstGeom prst="rect">
            <a:avLst/>
          </a:prstGeom>
        </p:spPr>
      </p:pic>
    </p:spTree>
    <p:extLst>
      <p:ext uri="{BB962C8B-B14F-4D97-AF65-F5344CB8AC3E}">
        <p14:creationId xmlns:p14="http://schemas.microsoft.com/office/powerpoint/2010/main" val="174478345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lvl="0" algn="ctr">
              <a:defRPr/>
            </a:pPr>
            <a:r>
              <a:rPr lang="en-GB" altLang="zh-TW" b="1" dirty="0">
                <a:solidFill>
                  <a:prstClr val="white"/>
                </a:solidFill>
              </a:rPr>
              <a:t>HiAP TOT meeting  Johannesburg  30 Nov</a:t>
            </a:r>
            <a:r>
              <a:rPr lang="en-US" b="1" dirty="0">
                <a:solidFill>
                  <a:prstClr val="white"/>
                </a:solidFill>
              </a:rPr>
              <a:t> -4 Dec 2015</a:t>
            </a:r>
            <a:endParaRPr lang="en-GB" altLang="en-US" b="1" baseline="14000" dirty="0">
              <a:solidFill>
                <a:prstClr val="white"/>
              </a:solidFill>
            </a:endParaRPr>
          </a:p>
          <a:p>
            <a:pPr>
              <a:defRPr/>
            </a:pPr>
            <a:endParaRPr lang="en-US" sz="1600" dirty="0">
              <a:solidFill>
                <a:prstClr val="white"/>
              </a:solidFill>
            </a:endParaRPr>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13</a:t>
            </a:fld>
            <a:endParaRPr lang="en-US" dirty="0">
              <a:solidFill>
                <a:prstClr val="white"/>
              </a:solidFill>
            </a:endParaRPr>
          </a:p>
        </p:txBody>
      </p:sp>
      <p:sp>
        <p:nvSpPr>
          <p:cNvPr id="8" name="Title 1"/>
          <p:cNvSpPr txBox="1">
            <a:spLocks/>
          </p:cNvSpPr>
          <p:nvPr/>
        </p:nvSpPr>
        <p:spPr bwMode="auto">
          <a:xfrm>
            <a:off x="-228600" y="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ZA" sz="3500" dirty="0" smtClean="0">
                <a:solidFill>
                  <a:srgbClr val="F79646">
                    <a:lumMod val="75000"/>
                  </a:srgbClr>
                </a:solidFill>
                <a:latin typeface="Tw Cen MT" panose="020B0602020104020603" pitchFamily="34" charset="0"/>
              </a:rPr>
              <a:t>Health in All Policies </a:t>
            </a:r>
            <a:r>
              <a:rPr lang="en-ZA" sz="3500" dirty="0">
                <a:solidFill>
                  <a:srgbClr val="F79646">
                    <a:lumMod val="75000"/>
                  </a:srgbClr>
                </a:solidFill>
                <a:latin typeface="Tw Cen MT" panose="020B0602020104020603" pitchFamily="34" charset="0"/>
              </a:rPr>
              <a:t>Training Manual </a:t>
            </a:r>
            <a:endParaRPr lang="en-ZA" sz="3500" dirty="0">
              <a:solidFill>
                <a:srgbClr val="3599CC"/>
              </a:solidFill>
              <a:latin typeface="Tw Cen MT" panose="020B0602020104020603" pitchFamily="34" charset="0"/>
            </a:endParaRPr>
          </a:p>
        </p:txBody>
      </p:sp>
      <p:pic>
        <p:nvPicPr>
          <p:cNvPr id="6" name="Picture 2" descr="C:\Users\munodawafad\Desktop\WP_20150526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23302">
            <a:off x="476304" y="1204030"/>
            <a:ext cx="3810000" cy="4419600"/>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p:cNvGraphicFramePr/>
          <p:nvPr>
            <p:extLst>
              <p:ext uri="{D42A27DB-BD31-4B8C-83A1-F6EECF244321}">
                <p14:modId xmlns:p14="http://schemas.microsoft.com/office/powerpoint/2010/main" val="350632894"/>
              </p:ext>
            </p:extLst>
          </p:nvPr>
        </p:nvGraphicFramePr>
        <p:xfrm>
          <a:off x="4720411" y="1143000"/>
          <a:ext cx="3962400" cy="4830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C:\Users\munodawafad\Desktop\WP_20150526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323302">
            <a:off x="476304" y="1204029"/>
            <a:ext cx="3810000" cy="4419600"/>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776535" y="2153653"/>
            <a:ext cx="3924701" cy="3408625"/>
          </a:xfrm>
          <a:prstGeom prst="rect">
            <a:avLst/>
          </a:prstGeom>
          <a:noFill/>
        </p:spPr>
        <p:txBody>
          <a:bodyPr wrap="square" rtlCol="0">
            <a:spAutoFit/>
          </a:bodyPr>
          <a:lstStyle/>
          <a:p>
            <a:pPr marL="285750" indent="-285750">
              <a:spcAft>
                <a:spcPts val="300"/>
              </a:spcAft>
              <a:buFont typeface="Wingdings" panose="05000000000000000000" pitchFamily="2" charset="2"/>
              <a:buChar char="v"/>
            </a:pPr>
            <a:r>
              <a:rPr lang="en-US" dirty="0">
                <a:solidFill>
                  <a:prstClr val="black"/>
                </a:solidFill>
              </a:rPr>
              <a:t>The policy-making process</a:t>
            </a:r>
            <a:endParaRPr lang="en-ZA" dirty="0">
              <a:solidFill>
                <a:prstClr val="black"/>
              </a:solidFill>
            </a:endParaRPr>
          </a:p>
          <a:p>
            <a:pPr marL="285750" indent="-285750">
              <a:spcAft>
                <a:spcPts val="300"/>
              </a:spcAft>
              <a:buFont typeface="Wingdings" panose="05000000000000000000" pitchFamily="2" charset="2"/>
              <a:buChar char="v"/>
            </a:pPr>
            <a:r>
              <a:rPr lang="en-US" dirty="0">
                <a:solidFill>
                  <a:prstClr val="black"/>
                </a:solidFill>
              </a:rPr>
              <a:t>The role of Government in HiAP (whole-of Government approach)</a:t>
            </a:r>
          </a:p>
          <a:p>
            <a:pPr marL="285750" indent="-285750">
              <a:spcAft>
                <a:spcPts val="300"/>
              </a:spcAft>
              <a:buFont typeface="Wingdings" panose="05000000000000000000" pitchFamily="2" charset="2"/>
              <a:buChar char="v"/>
            </a:pPr>
            <a:r>
              <a:rPr lang="en-US" dirty="0">
                <a:solidFill>
                  <a:prstClr val="black"/>
                </a:solidFill>
              </a:rPr>
              <a:t>Preparing Policy briefs</a:t>
            </a:r>
          </a:p>
          <a:p>
            <a:pPr marL="285750" indent="-285750">
              <a:spcAft>
                <a:spcPts val="300"/>
              </a:spcAft>
              <a:buFont typeface="Wingdings" panose="05000000000000000000" pitchFamily="2" charset="2"/>
              <a:buChar char="v"/>
            </a:pPr>
            <a:r>
              <a:rPr lang="en-US" dirty="0">
                <a:solidFill>
                  <a:prstClr val="black"/>
                </a:solidFill>
              </a:rPr>
              <a:t>The role of non-government stakeholders;</a:t>
            </a:r>
          </a:p>
          <a:p>
            <a:pPr marL="285750" indent="-285750">
              <a:spcAft>
                <a:spcPts val="300"/>
              </a:spcAft>
              <a:buFont typeface="Wingdings" panose="05000000000000000000" pitchFamily="2" charset="2"/>
              <a:buChar char="v"/>
            </a:pPr>
            <a:r>
              <a:rPr lang="en-US" dirty="0">
                <a:solidFill>
                  <a:prstClr val="black"/>
                </a:solidFill>
              </a:rPr>
              <a:t>Negotiating for health</a:t>
            </a:r>
          </a:p>
          <a:p>
            <a:pPr marL="285750" indent="-285750">
              <a:spcAft>
                <a:spcPts val="300"/>
              </a:spcAft>
              <a:buFont typeface="Wingdings" panose="05000000000000000000" pitchFamily="2" charset="2"/>
              <a:buChar char="v"/>
            </a:pPr>
            <a:r>
              <a:rPr lang="en-US" dirty="0">
                <a:solidFill>
                  <a:prstClr val="black"/>
                </a:solidFill>
              </a:rPr>
              <a:t>Implementation at local, regional and global levels</a:t>
            </a:r>
          </a:p>
          <a:p>
            <a:pPr marL="285750" indent="-285750">
              <a:spcAft>
                <a:spcPts val="300"/>
              </a:spcAft>
              <a:buFont typeface="Wingdings" panose="05000000000000000000" pitchFamily="2" charset="2"/>
              <a:buChar char="v"/>
            </a:pPr>
            <a:r>
              <a:rPr lang="en-US" dirty="0">
                <a:solidFill>
                  <a:prstClr val="black"/>
                </a:solidFill>
              </a:rPr>
              <a:t>Measuring progress in health</a:t>
            </a:r>
          </a:p>
          <a:p>
            <a:pPr marL="285750" indent="-285750">
              <a:spcAft>
                <a:spcPts val="300"/>
              </a:spcAft>
              <a:buFont typeface="Wingdings" panose="05000000000000000000" pitchFamily="2" charset="2"/>
              <a:buChar char="v"/>
            </a:pPr>
            <a:r>
              <a:rPr lang="en-US" dirty="0">
                <a:solidFill>
                  <a:prstClr val="black"/>
                </a:solidFill>
              </a:rPr>
              <a:t>Leadership role of the sector in HiAP</a:t>
            </a:r>
          </a:p>
        </p:txBody>
      </p:sp>
    </p:spTree>
    <p:extLst>
      <p:ext uri="{BB962C8B-B14F-4D97-AF65-F5344CB8AC3E}">
        <p14:creationId xmlns:p14="http://schemas.microsoft.com/office/powerpoint/2010/main" val="6694052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264EC885-18EE-446F-9D69-EE3542CED286}"/>
                                            </p:graphicEl>
                                          </p:spTgt>
                                        </p:tgtEl>
                                        <p:attrNameLst>
                                          <p:attrName>style.visibility</p:attrName>
                                        </p:attrNameLst>
                                      </p:cBhvr>
                                      <p:to>
                                        <p:strVal val="visible"/>
                                      </p:to>
                                    </p:set>
                                    <p:animEffect transition="in" filter="fade">
                                      <p:cBhvr>
                                        <p:cTn id="7" dur="500"/>
                                        <p:tgtEl>
                                          <p:spTgt spid="7">
                                            <p:graphicEl>
                                              <a:dgm id="{264EC885-18EE-446F-9D69-EE3542CED28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A8274CB0-72F2-4531-AFCF-A19FDAF48F19}"/>
                                            </p:graphicEl>
                                          </p:spTgt>
                                        </p:tgtEl>
                                        <p:attrNameLst>
                                          <p:attrName>style.visibility</p:attrName>
                                        </p:attrNameLst>
                                      </p:cBhvr>
                                      <p:to>
                                        <p:strVal val="visible"/>
                                      </p:to>
                                    </p:set>
                                    <p:animEffect transition="in" filter="fade">
                                      <p:cBhvr>
                                        <p:cTn id="12" dur="500"/>
                                        <p:tgtEl>
                                          <p:spTgt spid="7">
                                            <p:graphicEl>
                                              <a:dgm id="{A8274CB0-72F2-4531-AFCF-A19FDAF48F19}"/>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fade">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fade">
                                      <p:cBhvr>
                                        <p:cTn id="5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Documentation of </a:t>
            </a:r>
            <a:r>
              <a:rPr lang="en-US" dirty="0" err="1" smtClean="0"/>
              <a:t>intersectoral</a:t>
            </a:r>
            <a:r>
              <a:rPr lang="en-US" dirty="0" smtClean="0"/>
              <a:t> action case studies </a:t>
            </a:r>
            <a:endParaRPr lang="en-US" dirty="0"/>
          </a:p>
        </p:txBody>
      </p:sp>
      <p:sp>
        <p:nvSpPr>
          <p:cNvPr id="4" name="Slide Number Placeholder 3"/>
          <p:cNvSpPr>
            <a:spLocks noGrp="1"/>
          </p:cNvSpPr>
          <p:nvPr>
            <p:ph type="sldNum" sz="quarter" idx="12"/>
          </p:nvPr>
        </p:nvSpPr>
        <p:spPr/>
        <p:txBody>
          <a:bodyPr/>
          <a:lstStyle/>
          <a:p>
            <a:pPr>
              <a:defRPr/>
            </a:pPr>
            <a:fld id="{C79B4854-0A71-41CF-8223-C77FAF3CDEFC}" type="slidenum">
              <a:rPr lang="en-US" smtClean="0"/>
              <a:pPr>
                <a:defRPr/>
              </a:pPr>
              <a:t>14</a:t>
            </a:fld>
            <a:endParaRPr lang="en-US" dirty="0"/>
          </a:p>
        </p:txBody>
      </p:sp>
      <p:sp>
        <p:nvSpPr>
          <p:cNvPr id="5" name="Footer Placeholder 4"/>
          <p:cNvSpPr>
            <a:spLocks noGrp="1"/>
          </p:cNvSpPr>
          <p:nvPr>
            <p:ph type="ftr" sz="quarter" idx="11"/>
          </p:nvPr>
        </p:nvSpPr>
        <p:spPr/>
        <p:txBody>
          <a:bodyPr/>
          <a:lstStyle/>
          <a:p>
            <a:pPr algn="ctr">
              <a:defRPr/>
            </a:pPr>
            <a:r>
              <a:rPr lang="en-GB" altLang="zh-TW" b="1" smtClean="0"/>
              <a:t>Health in All Policies TOT meeting, Johannesburg  from </a:t>
            </a:r>
            <a:r>
              <a:rPr lang="en-US" b="1" smtClean="0"/>
              <a:t>30 Nov – 4 Dec 2015</a:t>
            </a:r>
            <a:endParaRPr lang="en-GB" altLang="en-US" b="1" baseline="14000" smtClean="0"/>
          </a:p>
          <a:p>
            <a:pPr>
              <a:defRPr/>
            </a:pPr>
            <a:endParaRPr lang="en-US" sz="1600" dirty="0"/>
          </a:p>
        </p:txBody>
      </p:sp>
      <p:graphicFrame>
        <p:nvGraphicFramePr>
          <p:cNvPr id="6" name="Content Placeholder 5"/>
          <p:cNvGraphicFramePr>
            <a:graphicFrameLocks noGrp="1" noChangeAspect="1"/>
          </p:cNvGraphicFramePr>
          <p:nvPr>
            <p:ph idx="1"/>
            <p:extLst>
              <p:ext uri="{D42A27DB-BD31-4B8C-83A1-F6EECF244321}">
                <p14:modId xmlns:p14="http://schemas.microsoft.com/office/powerpoint/2010/main" val="1002488270"/>
              </p:ext>
            </p:extLst>
          </p:nvPr>
        </p:nvGraphicFramePr>
        <p:xfrm>
          <a:off x="1066800" y="1219200"/>
          <a:ext cx="3198275" cy="4525963"/>
        </p:xfrm>
        <a:graphic>
          <a:graphicData uri="http://schemas.openxmlformats.org/presentationml/2006/ole">
            <mc:AlternateContent xmlns:mc="http://schemas.openxmlformats.org/markup-compatibility/2006">
              <mc:Choice xmlns:v="urn:schemas-microsoft-com:vml" Requires="v">
                <p:oleObj spid="_x0000_s1026" name="Acrobat Document" r:id="rId3" imgW="5667119" imgH="8019810" progId="AcroExch.Document.11">
                  <p:embed/>
                </p:oleObj>
              </mc:Choice>
              <mc:Fallback>
                <p:oleObj name="Acrobat Document" r:id="rId3" imgW="5667119" imgH="801981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19200"/>
                        <a:ext cx="31982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p:nvSpPr>
        <p:spPr>
          <a:xfrm>
            <a:off x="5257800" y="1219200"/>
            <a:ext cx="2209800" cy="2308324"/>
          </a:xfrm>
          <a:prstGeom prst="rect">
            <a:avLst/>
          </a:prstGeom>
        </p:spPr>
        <p:txBody>
          <a:bodyPr wrap="square">
            <a:spAutoFit/>
          </a:bodyPr>
          <a:lstStyle/>
          <a:p>
            <a:pPr>
              <a:spcAft>
                <a:spcPts val="0"/>
              </a:spcAft>
            </a:pPr>
            <a:r>
              <a:rPr lang="fr-FR" u="sng" dirty="0">
                <a:solidFill>
                  <a:srgbClr val="0000FF"/>
                </a:solidFill>
                <a:latin typeface="Times New Roman"/>
                <a:ea typeface="Calibri"/>
                <a:hlinkClick r:id="rId5"/>
              </a:rPr>
              <a:t>http://www.afro.who.int/en/clusters-a-programmes/hpr/social-a-economic-determinants-of-health/case-studies/country-experiences-rio.html</a:t>
            </a:r>
            <a:endParaRPr lang="en-US" dirty="0">
              <a:effectLst/>
              <a:latin typeface="Times New Roman"/>
              <a:ea typeface="Calibri"/>
            </a:endParaRPr>
          </a:p>
        </p:txBody>
      </p:sp>
    </p:spTree>
    <p:extLst>
      <p:ext uri="{BB962C8B-B14F-4D97-AF65-F5344CB8AC3E}">
        <p14:creationId xmlns:p14="http://schemas.microsoft.com/office/powerpoint/2010/main" val="5785041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 Promotion and Social determinants of health strategies </a:t>
            </a:r>
            <a:endParaRPr lang="en-US" dirty="0"/>
          </a:p>
        </p:txBody>
      </p:sp>
      <p:sp>
        <p:nvSpPr>
          <p:cNvPr id="3" name="Content Placeholder 2"/>
          <p:cNvSpPr>
            <a:spLocks noGrp="1"/>
          </p:cNvSpPr>
          <p:nvPr>
            <p:ph idx="1"/>
          </p:nvPr>
        </p:nvSpPr>
        <p:spPr>
          <a:xfrm>
            <a:off x="381000" y="914400"/>
            <a:ext cx="8229600" cy="5135563"/>
          </a:xfrm>
        </p:spPr>
        <p:txBody>
          <a:bodyPr/>
          <a:lstStyle/>
          <a:p>
            <a:endParaRPr lang="en-US" b="1" dirty="0"/>
          </a:p>
        </p:txBody>
      </p:sp>
      <p:sp>
        <p:nvSpPr>
          <p:cNvPr id="4" name="Slide Number Placeholder 3"/>
          <p:cNvSpPr>
            <a:spLocks noGrp="1"/>
          </p:cNvSpPr>
          <p:nvPr>
            <p:ph type="sldNum" sz="quarter" idx="12"/>
          </p:nvPr>
        </p:nvSpPr>
        <p:spPr/>
        <p:txBody>
          <a:bodyPr/>
          <a:lstStyle/>
          <a:p>
            <a:pPr>
              <a:defRPr/>
            </a:pPr>
            <a:fld id="{C79B4854-0A71-41CF-8223-C77FAF3CDEFC}" type="slidenum">
              <a:rPr lang="en-US" smtClean="0"/>
              <a:pPr>
                <a:defRPr/>
              </a:pPr>
              <a:t>15</a:t>
            </a:fld>
            <a:endParaRPr lang="en-US" dirty="0"/>
          </a:p>
        </p:txBody>
      </p:sp>
      <p:sp>
        <p:nvSpPr>
          <p:cNvPr id="5" name="Footer Placeholder 4"/>
          <p:cNvSpPr>
            <a:spLocks noGrp="1"/>
          </p:cNvSpPr>
          <p:nvPr>
            <p:ph type="ftr" sz="quarter" idx="11"/>
          </p:nvPr>
        </p:nvSpPr>
        <p:spPr/>
        <p:txBody>
          <a:body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graphicFrame>
        <p:nvGraphicFramePr>
          <p:cNvPr id="6" name="Object 5"/>
          <p:cNvGraphicFramePr>
            <a:graphicFrameLocks noChangeAspect="1"/>
          </p:cNvGraphicFramePr>
          <p:nvPr>
            <p:extLst>
              <p:ext uri="{D42A27DB-BD31-4B8C-83A1-F6EECF244321}">
                <p14:modId xmlns:p14="http://schemas.microsoft.com/office/powerpoint/2010/main" val="1867032244"/>
              </p:ext>
            </p:extLst>
          </p:nvPr>
        </p:nvGraphicFramePr>
        <p:xfrm>
          <a:off x="228600" y="914400"/>
          <a:ext cx="6219825" cy="4445213"/>
        </p:xfrm>
        <a:graphic>
          <a:graphicData uri="http://schemas.openxmlformats.org/presentationml/2006/ole">
            <mc:AlternateContent xmlns:mc="http://schemas.openxmlformats.org/markup-compatibility/2006">
              <mc:Choice xmlns:v="urn:schemas-microsoft-com:vml" Requires="v">
                <p:oleObj spid="_x0000_s2050" name="Acrobat Document" r:id="rId3" imgW="9448710" imgH="6752970" progId="AcroExch.Document.11">
                  <p:embed/>
                </p:oleObj>
              </mc:Choice>
              <mc:Fallback>
                <p:oleObj name="Acrobat Document" r:id="rId3" imgW="9448710" imgH="6752970" progId="AcroExch.Document.11">
                  <p:embed/>
                  <p:pic>
                    <p:nvPicPr>
                      <p:cNvPr id="0" name=""/>
                      <p:cNvPicPr/>
                      <p:nvPr/>
                    </p:nvPicPr>
                    <p:blipFill>
                      <a:blip r:embed="rId4"/>
                      <a:stretch>
                        <a:fillRect/>
                      </a:stretch>
                    </p:blipFill>
                    <p:spPr>
                      <a:xfrm>
                        <a:off x="228600" y="914400"/>
                        <a:ext cx="6219825" cy="4445213"/>
                      </a:xfrm>
                      <a:prstGeom prst="rect">
                        <a:avLst/>
                      </a:prstGeom>
                    </p:spPr>
                  </p:pic>
                </p:oleObj>
              </mc:Fallback>
            </mc:AlternateContent>
          </a:graphicData>
        </a:graphic>
      </p:graphicFrame>
      <p:sp>
        <p:nvSpPr>
          <p:cNvPr id="7" name="Rectangle 6"/>
          <p:cNvSpPr/>
          <p:nvPr/>
        </p:nvSpPr>
        <p:spPr>
          <a:xfrm flipH="1">
            <a:off x="6705600" y="990600"/>
            <a:ext cx="1676400" cy="2308324"/>
          </a:xfrm>
          <a:prstGeom prst="rect">
            <a:avLst/>
          </a:prstGeom>
        </p:spPr>
        <p:txBody>
          <a:bodyPr wrap="square">
            <a:spAutoFit/>
          </a:bodyPr>
          <a:lstStyle/>
          <a:p>
            <a:pPr>
              <a:spcAft>
                <a:spcPts val="0"/>
              </a:spcAft>
            </a:pPr>
            <a:r>
              <a:rPr lang="fr-FR" u="sng" dirty="0">
                <a:solidFill>
                  <a:srgbClr val="0000FF"/>
                </a:solidFill>
                <a:latin typeface="Times New Roman"/>
                <a:ea typeface="Calibri"/>
              </a:rPr>
              <a:t>http://</a:t>
            </a:r>
            <a:r>
              <a:rPr lang="fr-FR" u="sng" dirty="0" smtClean="0">
                <a:solidFill>
                  <a:srgbClr val="0000FF"/>
                </a:solidFill>
                <a:latin typeface="Times New Roman"/>
                <a:ea typeface="Calibri"/>
              </a:rPr>
              <a:t>www.afro.who.int/en/clusters-a-programmes/hpr/social-a-economic-determinants</a:t>
            </a:r>
            <a:endParaRPr lang="en-US" dirty="0">
              <a:latin typeface="Times New Roman"/>
              <a:ea typeface="Calibri"/>
            </a:endParaRPr>
          </a:p>
          <a:p>
            <a:pPr>
              <a:spcAft>
                <a:spcPts val="0"/>
              </a:spcAft>
            </a:pPr>
            <a:r>
              <a:rPr lang="fr-FR" dirty="0">
                <a:latin typeface="Times New Roman"/>
                <a:ea typeface="Calibri"/>
              </a:rPr>
              <a:t> </a:t>
            </a:r>
            <a:endParaRPr lang="en-US" dirty="0">
              <a:effectLst/>
              <a:latin typeface="Times New Roman"/>
              <a:ea typeface="Calibri"/>
            </a:endParaRPr>
          </a:p>
        </p:txBody>
      </p:sp>
    </p:spTree>
    <p:extLst>
      <p:ext uri="{BB962C8B-B14F-4D97-AF65-F5344CB8AC3E}">
        <p14:creationId xmlns:p14="http://schemas.microsoft.com/office/powerpoint/2010/main" val="8842380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44" y="274638"/>
            <a:ext cx="8229600" cy="1143000"/>
          </a:xfrm>
        </p:spPr>
        <p:txBody>
          <a:bodyPr>
            <a:normAutofit/>
          </a:bodyPr>
          <a:lstStyle/>
          <a:p>
            <a:pPr algn="l"/>
            <a:r>
              <a:rPr lang="en-US" sz="2500" dirty="0"/>
              <a:t>Drivers of implementation: health </a:t>
            </a:r>
            <a:r>
              <a:rPr lang="en-US" sz="2500" dirty="0" smtClean="0"/>
              <a:t>vision</a:t>
            </a:r>
            <a:endParaRPr lang="en-GB" sz="2500" dirty="0"/>
          </a:p>
        </p:txBody>
      </p:sp>
      <p:sp>
        <p:nvSpPr>
          <p:cNvPr id="7" name="Footer Placeholder 6"/>
          <p:cNvSpPr>
            <a:spLocks noGrp="1"/>
          </p:cNvSpPr>
          <p:nvPr>
            <p:ph type="ftr" sz="quarter" idx="11"/>
          </p:nvPr>
        </p:nvSpPr>
        <p:spPr>
          <a:xfrm>
            <a:off x="3124200" y="6324600"/>
            <a:ext cx="3733800" cy="396875"/>
          </a:xfrm>
        </p:spPr>
        <p:txBody>
          <a:bodyPr/>
          <a:lstStyle/>
          <a:p>
            <a:r>
              <a:rPr lang="en-US" dirty="0">
                <a:solidFill>
                  <a:srgbClr val="073E87"/>
                </a:solidFill>
              </a:rPr>
              <a:t>WHO Rockefeller-funded project on Supporting Regional Positions on Health in All Policies–   Africa</a:t>
            </a:r>
            <a:endParaRPr lang="en-GB" dirty="0">
              <a:solidFill>
                <a:srgbClr val="073E87"/>
              </a:solidFill>
            </a:endParaRPr>
          </a:p>
          <a:p>
            <a:endParaRPr lang="en-GB" dirty="0">
              <a:solidFill>
                <a:srgbClr val="073E87"/>
              </a:solidFill>
            </a:endParaRPr>
          </a:p>
        </p:txBody>
      </p:sp>
      <p:pic>
        <p:nvPicPr>
          <p:cNvPr id="12" name="Picture 11" descr="IMG_167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8345" y="260648"/>
            <a:ext cx="1008112" cy="1152128"/>
          </a:xfrm>
          <a:prstGeom prst="rect">
            <a:avLst/>
          </a:prstGeom>
        </p:spPr>
      </p:pic>
      <p:sp>
        <p:nvSpPr>
          <p:cNvPr id="6" name="Line 6"/>
          <p:cNvSpPr>
            <a:spLocks noChangeShapeType="1"/>
          </p:cNvSpPr>
          <p:nvPr/>
        </p:nvSpPr>
        <p:spPr bwMode="auto">
          <a:xfrm>
            <a:off x="427756" y="260648"/>
            <a:ext cx="8176691" cy="0"/>
          </a:xfrm>
          <a:prstGeom prst="line">
            <a:avLst/>
          </a:prstGeom>
          <a:noFill/>
          <a:ln w="50800">
            <a:solidFill>
              <a:srgbClr val="117CB2"/>
            </a:solidFill>
            <a:miter lim="800000"/>
            <a:headEnd/>
            <a:tailEnd/>
          </a:ln>
          <a:extLst>
            <a:ext uri="{909E8E84-426E-40dd-AFC4-6F175D3DCCD1}">
              <a14:hiddenFill xmlns:a14="http://schemas.microsoft.com/office/drawing/2010/main">
                <a:noFill/>
              </a14:hiddenFill>
            </a:ext>
          </a:extLst>
        </p:spPr>
        <p:txBody>
          <a:bodyPr vert="horz" wrap="square" lIns="0" tIns="0" rIns="0" bIns="0" numCol="1" anchor="t" anchorCtr="0" compatLnSpc="1">
            <a:prstTxWarp prst="textNoShape">
              <a:avLst/>
            </a:prstTxWarp>
          </a:bodyPr>
          <a:lstStyle/>
          <a:p>
            <a:endParaRPr lang="en-US" smtClean="0">
              <a:solidFill>
                <a:prstClr val="black"/>
              </a:solidFill>
              <a:latin typeface="Arial" pitchFamily="34" charset="0"/>
              <a:cs typeface="Arial" pitchFamily="34" charset="0"/>
            </a:endParaRPr>
          </a:p>
        </p:txBody>
      </p:sp>
      <p:sp>
        <p:nvSpPr>
          <p:cNvPr id="8" name="Line 5"/>
          <p:cNvSpPr>
            <a:spLocks noChangeShapeType="1"/>
          </p:cNvSpPr>
          <p:nvPr/>
        </p:nvSpPr>
        <p:spPr bwMode="auto">
          <a:xfrm>
            <a:off x="427756" y="1412776"/>
            <a:ext cx="8248699" cy="0"/>
          </a:xfrm>
          <a:prstGeom prst="line">
            <a:avLst/>
          </a:prstGeom>
          <a:noFill/>
          <a:ln w="50800">
            <a:solidFill>
              <a:srgbClr val="117CB2"/>
            </a:solidFill>
            <a:miter lim="800000"/>
            <a:headEnd/>
            <a:tailEnd/>
          </a:ln>
          <a:extLst>
            <a:ext uri="{909E8E84-426E-40dd-AFC4-6F175D3DCCD1}">
              <a14:hiddenFill xmlns:a14="http://schemas.microsoft.com/office/drawing/2010/main">
                <a:noFill/>
              </a14:hiddenFill>
            </a:ext>
          </a:extLst>
        </p:spPr>
        <p:txBody>
          <a:bodyPr vert="horz" wrap="square" lIns="0" tIns="0" rIns="0" bIns="0" numCol="1" anchor="t" anchorCtr="0" compatLnSpc="1">
            <a:prstTxWarp prst="textNoShape">
              <a:avLst/>
            </a:prstTxWarp>
          </a:bodyPr>
          <a:lstStyle/>
          <a:p>
            <a:pPr fontAlgn="auto">
              <a:lnSpc>
                <a:spcPct val="80000"/>
              </a:lnSpc>
              <a:spcBef>
                <a:spcPts val="0"/>
              </a:spcBef>
              <a:spcAft>
                <a:spcPts val="0"/>
              </a:spcAft>
            </a:pPr>
            <a:r>
              <a:rPr lang="en-US" sz="2400" b="1" u="sng" dirty="0">
                <a:solidFill>
                  <a:prstClr val="black"/>
                </a:solidFill>
                <a:latin typeface="Candara"/>
                <a:cs typeface="+mn-cs"/>
              </a:rPr>
              <a:t>Vision of health </a:t>
            </a:r>
            <a:r>
              <a:rPr lang="en-US" sz="2400" b="1" u="sng" dirty="0" smtClean="0">
                <a:solidFill>
                  <a:prstClr val="black"/>
                </a:solidFill>
                <a:latin typeface="Candara"/>
                <a:cs typeface="+mn-cs"/>
              </a:rPr>
              <a:t>among policy-makers from other sectors</a:t>
            </a:r>
            <a:endParaRPr lang="en-US" sz="2400" b="1" u="sng" dirty="0">
              <a:solidFill>
                <a:prstClr val="black"/>
              </a:solidFill>
              <a:latin typeface="Candara"/>
              <a:cs typeface="+mn-cs"/>
            </a:endParaRPr>
          </a:p>
        </p:txBody>
      </p:sp>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615" t="18057" b="10525"/>
          <a:stretch/>
        </p:blipFill>
        <p:spPr bwMode="auto">
          <a:xfrm>
            <a:off x="228601" y="1752600"/>
            <a:ext cx="8839200" cy="424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0106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4716016" y="1556792"/>
            <a:ext cx="3629717" cy="3586969"/>
          </a:xfrm>
          <a:prstGeom prst="rect">
            <a:avLst/>
          </a:prstGeom>
          <a:noFill/>
          <a:ln w="9525">
            <a:noFill/>
            <a:miter lim="800000"/>
            <a:headEnd/>
            <a:tailEnd/>
          </a:ln>
          <a:effectLst/>
        </p:spPr>
      </p:pic>
      <p:sp>
        <p:nvSpPr>
          <p:cNvPr id="3" name="Title 2"/>
          <p:cNvSpPr>
            <a:spLocks noGrp="1"/>
          </p:cNvSpPr>
          <p:nvPr>
            <p:ph type="title"/>
          </p:nvPr>
        </p:nvSpPr>
        <p:spPr>
          <a:xfrm>
            <a:off x="457200" y="338328"/>
            <a:ext cx="8435280" cy="1252728"/>
          </a:xfrm>
        </p:spPr>
        <p:txBody>
          <a:bodyPr>
            <a:normAutofit fontScale="90000"/>
          </a:bodyPr>
          <a:lstStyle/>
          <a:p>
            <a:pPr>
              <a:buClr>
                <a:schemeClr val="accent1"/>
              </a:buClr>
              <a:buSzPct val="100000"/>
            </a:pPr>
            <a:r>
              <a:rPr lang="en-US" sz="3200" dirty="0"/>
              <a:t>S</a:t>
            </a:r>
            <a:r>
              <a:rPr lang="en-US" sz="2800" dirty="0"/>
              <a:t>upporting regional positions on </a:t>
            </a:r>
            <a:r>
              <a:rPr lang="en-US" sz="2800" dirty="0" smtClean="0"/>
              <a:t>moving toward Health </a:t>
            </a:r>
            <a:r>
              <a:rPr lang="en-US" sz="2800" dirty="0"/>
              <a:t>in All Policies</a:t>
            </a:r>
            <a:r>
              <a:rPr lang="en-US" sz="2800" dirty="0" smtClean="0"/>
              <a:t> (with </a:t>
            </a:r>
            <a:r>
              <a:rPr lang="en-US" sz="2800" dirty="0"/>
              <a:t>Rockefeller Foundation) and </a:t>
            </a:r>
            <a:r>
              <a:rPr lang="en-US" sz="2800" dirty="0" smtClean="0"/>
              <a:t>training</a:t>
            </a:r>
            <a:endParaRPr lang="th-TH" sz="2800" dirty="0"/>
          </a:p>
        </p:txBody>
      </p:sp>
      <p:pic>
        <p:nvPicPr>
          <p:cNvPr id="4" name="Content Placeholder 3" descr="C:\Users\guintor\Desktop\D70_2791_1686.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0034" y="2500306"/>
            <a:ext cx="4937760" cy="3449782"/>
          </a:xfrm>
          <a:prstGeom prst="rect">
            <a:avLst/>
          </a:prstGeom>
          <a:noFill/>
          <a:ln>
            <a:noFill/>
          </a:ln>
        </p:spPr>
      </p:pic>
      <p:pic>
        <p:nvPicPr>
          <p:cNvPr id="6" name="Picture 6" descr="11064- HiAP SummerSchool Flyer(V7)HR_Page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8052" y="3717032"/>
            <a:ext cx="1698688" cy="240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712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395288" y="115888"/>
            <a:ext cx="8424862" cy="771525"/>
          </a:xfrm>
        </p:spPr>
        <p:txBody>
          <a:bodyPr/>
          <a:lstStyle/>
          <a:p>
            <a:pPr eaLnBrk="1" hangingPunct="1"/>
            <a:r>
              <a:rPr lang="fr-FR" altLang="en-US" smtClean="0"/>
              <a:t>Outline of the presentation </a:t>
            </a:r>
          </a:p>
        </p:txBody>
      </p:sp>
      <p:sp>
        <p:nvSpPr>
          <p:cNvPr id="12291" name="Rectangle 3"/>
          <p:cNvSpPr>
            <a:spLocks noGrp="1" noChangeArrowheads="1"/>
          </p:cNvSpPr>
          <p:nvPr>
            <p:ph type="body" sz="half" idx="4294967295"/>
          </p:nvPr>
        </p:nvSpPr>
        <p:spPr>
          <a:xfrm>
            <a:off x="395288" y="920750"/>
            <a:ext cx="8410575" cy="5316538"/>
          </a:xfrm>
        </p:spPr>
        <p:txBody>
          <a:bodyPr/>
          <a:lstStyle/>
          <a:p>
            <a:pPr marL="533400" indent="-533400" eaLnBrk="1" hangingPunct="1">
              <a:spcBef>
                <a:spcPts val="1800"/>
              </a:spcBef>
              <a:spcAft>
                <a:spcPts val="600"/>
              </a:spcAft>
              <a:buClr>
                <a:srgbClr val="0000CC"/>
              </a:buClr>
              <a:buFont typeface="Wingdings" pitchFamily="2" charset="2"/>
              <a:buAutoNum type="arabicPeriod"/>
            </a:pPr>
            <a:r>
              <a:rPr lang="en-GB" altLang="en-US" sz="2800" smtClean="0"/>
              <a:t>Background</a:t>
            </a:r>
          </a:p>
          <a:p>
            <a:pPr marL="533400" indent="-533400" eaLnBrk="1" hangingPunct="1">
              <a:spcBef>
                <a:spcPts val="1800"/>
              </a:spcBef>
              <a:spcAft>
                <a:spcPts val="600"/>
              </a:spcAft>
              <a:buClr>
                <a:srgbClr val="0000CC"/>
              </a:buClr>
              <a:buFont typeface="Wingdings" pitchFamily="2" charset="2"/>
              <a:buAutoNum type="arabicPeriod"/>
            </a:pPr>
            <a:r>
              <a:rPr lang="en-GB" altLang="en-US" sz="2800" smtClean="0"/>
              <a:t>What is a health system?</a:t>
            </a:r>
          </a:p>
          <a:p>
            <a:pPr marL="533400" indent="-533400" eaLnBrk="1" hangingPunct="1">
              <a:spcBef>
                <a:spcPts val="1800"/>
              </a:spcBef>
              <a:spcAft>
                <a:spcPts val="600"/>
              </a:spcAft>
              <a:buClr>
                <a:srgbClr val="0000CC"/>
              </a:buClr>
              <a:buFont typeface="Wingdings" pitchFamily="2" charset="2"/>
              <a:buAutoNum type="arabicPeriod"/>
            </a:pPr>
            <a:r>
              <a:rPr lang="en-GB" altLang="en-US" sz="2800" smtClean="0"/>
              <a:t>Structure and programme areas of work of the Health System Strengthening (HSS) Cluster </a:t>
            </a:r>
          </a:p>
          <a:p>
            <a:pPr marL="533400" indent="-533400" eaLnBrk="1" hangingPunct="1">
              <a:spcBef>
                <a:spcPts val="1800"/>
              </a:spcBef>
              <a:spcAft>
                <a:spcPts val="600"/>
              </a:spcAft>
              <a:buClr>
                <a:srgbClr val="0000CC"/>
              </a:buClr>
              <a:buFont typeface="Wingdings" pitchFamily="2" charset="2"/>
              <a:buAutoNum type="arabicPeriod"/>
            </a:pPr>
            <a:r>
              <a:rPr lang="en-US" altLang="en-US" sz="2800" smtClean="0"/>
              <a:t>Major challenges/constraints</a:t>
            </a:r>
          </a:p>
          <a:p>
            <a:pPr marL="533400" indent="-533400" eaLnBrk="1" hangingPunct="1">
              <a:spcBef>
                <a:spcPts val="1800"/>
              </a:spcBef>
              <a:spcAft>
                <a:spcPts val="600"/>
              </a:spcAft>
              <a:buClr>
                <a:srgbClr val="0000CC"/>
              </a:buClr>
              <a:buFont typeface="Wingdings" pitchFamily="2" charset="2"/>
              <a:buAutoNum type="arabicPeriod"/>
            </a:pPr>
            <a:r>
              <a:rPr lang="en-US" altLang="en-US" sz="2800" smtClean="0"/>
              <a:t>Strategies/approaches to address challenges and constraints</a:t>
            </a:r>
          </a:p>
          <a:p>
            <a:pPr marL="533400" indent="-533400" eaLnBrk="1" hangingPunct="1">
              <a:spcBef>
                <a:spcPts val="1800"/>
              </a:spcBef>
              <a:spcAft>
                <a:spcPts val="600"/>
              </a:spcAft>
              <a:buClr>
                <a:srgbClr val="0000CC"/>
              </a:buClr>
              <a:buFont typeface="Wingdings" pitchFamily="2" charset="2"/>
              <a:buAutoNum type="arabicPeriod"/>
            </a:pPr>
            <a:r>
              <a:rPr lang="fr-FR" altLang="en-US" sz="2800" smtClean="0"/>
              <a:t>Conclusion</a:t>
            </a:r>
            <a:endParaRPr lang="en-GB" altLang="en-US" sz="2800" smtClean="0"/>
          </a:p>
        </p:txBody>
      </p:sp>
      <p:pic>
        <p:nvPicPr>
          <p:cNvPr id="12292" name="Picture 4" descr="Floor Mop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6181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105400"/>
          </a:xfrm>
        </p:spPr>
        <p:txBody>
          <a:bodyPr/>
          <a:lstStyle/>
          <a:p>
            <a:r>
              <a:rPr lang="en-US" dirty="0" smtClean="0"/>
              <a:t>Conclusion</a:t>
            </a:r>
            <a:br>
              <a:rPr lang="en-US" dirty="0" smtClean="0"/>
            </a:br>
            <a:r>
              <a:rPr lang="en-US" dirty="0" smtClean="0"/>
              <a:t/>
            </a:r>
            <a:br>
              <a:rPr lang="en-US" dirty="0" smtClean="0"/>
            </a:br>
            <a:r>
              <a:rPr lang="en-US" dirty="0" smtClean="0"/>
              <a:t>You cannot do it alone - </a:t>
            </a:r>
            <a:r>
              <a:rPr lang="en-US" i="1" dirty="0" smtClean="0"/>
              <a:t>various players at multiple levels are critical for success in </a:t>
            </a:r>
            <a:r>
              <a:rPr lang="en-US" i="1" dirty="0" err="1" smtClean="0"/>
              <a:t>HiAP</a:t>
            </a:r>
            <a:r>
              <a:rPr lang="en-US" i="1" dirty="0" smtClean="0"/>
              <a:t>!</a:t>
            </a:r>
            <a:endParaRPr lang="en-US" i="1" dirty="0"/>
          </a:p>
        </p:txBody>
      </p:sp>
      <p:sp>
        <p:nvSpPr>
          <p:cNvPr id="3" name="Slide Number Placeholder 2"/>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19</a:t>
            </a:fld>
            <a:endParaRPr lang="en-US" dirty="0">
              <a:solidFill>
                <a:prstClr val="white"/>
              </a:solidFill>
            </a:endParaRPr>
          </a:p>
        </p:txBody>
      </p:sp>
      <p:sp>
        <p:nvSpPr>
          <p:cNvPr id="4" name="Footer Placeholder 3"/>
          <p:cNvSpPr>
            <a:spLocks noGrp="1"/>
          </p:cNvSpPr>
          <p:nvPr>
            <p:ph type="ftr" sz="quarter" idx="11"/>
          </p:nvPr>
        </p:nvSpPr>
        <p:spPr/>
        <p:txBody>
          <a:bodyPr/>
          <a:lstStyle/>
          <a:p>
            <a:pPr lvl="0">
              <a:defRPr/>
            </a:pPr>
            <a:r>
              <a:rPr lang="en-US" sz="1600" dirty="0" smtClean="0">
                <a:solidFill>
                  <a:prstClr val="white"/>
                </a:solidFill>
              </a:rPr>
              <a:t>HiAP  </a:t>
            </a:r>
            <a:r>
              <a:rPr lang="en-US" sz="1600" dirty="0">
                <a:solidFill>
                  <a:prstClr val="white"/>
                </a:solidFill>
              </a:rPr>
              <a:t>TOT meeting  Johannesburg  </a:t>
            </a:r>
            <a:r>
              <a:rPr lang="en-US" sz="1600" dirty="0" smtClean="0">
                <a:solidFill>
                  <a:prstClr val="white"/>
                </a:solidFill>
              </a:rPr>
              <a:t>from 30 </a:t>
            </a:r>
            <a:r>
              <a:rPr lang="en-US" sz="1600" dirty="0">
                <a:solidFill>
                  <a:prstClr val="white"/>
                </a:solidFill>
              </a:rPr>
              <a:t>Nov – 4 Dec 2015</a:t>
            </a:r>
          </a:p>
          <a:p>
            <a:pPr algn="ctr">
              <a:defRPr/>
            </a:pPr>
            <a:endParaRPr lang="en-GB" altLang="en-US" b="1" baseline="14000" dirty="0" smtClean="0">
              <a:solidFill>
                <a:prstClr val="white"/>
              </a:solidFill>
            </a:endParaRPr>
          </a:p>
        </p:txBody>
      </p:sp>
    </p:spTree>
    <p:extLst>
      <p:ext uri="{BB962C8B-B14F-4D97-AF65-F5344CB8AC3E}">
        <p14:creationId xmlns:p14="http://schemas.microsoft.com/office/powerpoint/2010/main" val="32472765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ZA"/>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pPr>
                <a:defRPr/>
              </a:pPr>
              <a:t>2</a:t>
            </a:fld>
            <a:endParaRPr lang="en-US" dirty="0"/>
          </a:p>
        </p:txBody>
      </p:sp>
      <p:sp>
        <p:nvSpPr>
          <p:cNvPr id="6" name="Title 1"/>
          <p:cNvSpPr txBox="1">
            <a:spLocks/>
          </p:cNvSpPr>
          <p:nvPr/>
        </p:nvSpPr>
        <p:spPr bwMode="auto">
          <a:xfrm>
            <a:off x="0" y="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accent6">
                    <a:lumMod val="75000"/>
                  </a:schemeClr>
                </a:solidFill>
                <a:latin typeface="Tw Cen MT" panose="020B0602020104020603" pitchFamily="34" charset="0"/>
              </a:rPr>
              <a:t>Learning objectives  </a:t>
            </a:r>
            <a:endParaRPr lang="en-US" dirty="0">
              <a:solidFill>
                <a:schemeClr val="accent6">
                  <a:lumMod val="75000"/>
                </a:schemeClr>
              </a:solidFill>
              <a:latin typeface="Tw Cen MT" panose="020B0602020104020603" pitchFamily="34" charset="0"/>
            </a:endParaRPr>
          </a:p>
        </p:txBody>
      </p:sp>
      <p:graphicFrame>
        <p:nvGraphicFramePr>
          <p:cNvPr id="7" name="Diagram 6"/>
          <p:cNvGraphicFramePr/>
          <p:nvPr>
            <p:extLst>
              <p:ext uri="{D42A27DB-BD31-4B8C-83A1-F6EECF244321}">
                <p14:modId xmlns:p14="http://schemas.microsoft.com/office/powerpoint/2010/main" val="2203668121"/>
              </p:ext>
            </p:extLst>
          </p:nvPr>
        </p:nvGraphicFramePr>
        <p:xfrm>
          <a:off x="1320140" y="1371600"/>
          <a:ext cx="71628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228623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58B974CA-BFEC-4F7B-BCAE-896C3D2EA7B9}"/>
                                            </p:graphicEl>
                                          </p:spTgt>
                                        </p:tgtEl>
                                        <p:attrNameLst>
                                          <p:attrName>style.visibility</p:attrName>
                                        </p:attrNameLst>
                                      </p:cBhvr>
                                      <p:to>
                                        <p:strVal val="visible"/>
                                      </p:to>
                                    </p:set>
                                    <p:animEffect transition="in" filter="fade">
                                      <p:cBhvr>
                                        <p:cTn id="7" dur="500"/>
                                        <p:tgtEl>
                                          <p:spTgt spid="7">
                                            <p:graphicEl>
                                              <a:dgm id="{58B974CA-BFEC-4F7B-BCAE-896C3D2EA7B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AC8212B-1716-4570-9FF1-9D8A527E6E15}"/>
                                            </p:graphicEl>
                                          </p:spTgt>
                                        </p:tgtEl>
                                        <p:attrNameLst>
                                          <p:attrName>style.visibility</p:attrName>
                                        </p:attrNameLst>
                                      </p:cBhvr>
                                      <p:to>
                                        <p:strVal val="visible"/>
                                      </p:to>
                                    </p:set>
                                    <p:animEffect transition="in" filter="fade">
                                      <p:cBhvr>
                                        <p:cTn id="12" dur="500"/>
                                        <p:tgtEl>
                                          <p:spTgt spid="7">
                                            <p:graphicEl>
                                              <a:dgm id="{FAC8212B-1716-4570-9FF1-9D8A527E6E1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017EB3AF-3699-45B8-A613-E6D0E40A9FEC}"/>
                                            </p:graphicEl>
                                          </p:spTgt>
                                        </p:tgtEl>
                                        <p:attrNameLst>
                                          <p:attrName>style.visibility</p:attrName>
                                        </p:attrNameLst>
                                      </p:cBhvr>
                                      <p:to>
                                        <p:strVal val="visible"/>
                                      </p:to>
                                    </p:set>
                                    <p:animEffect transition="in" filter="fade">
                                      <p:cBhvr>
                                        <p:cTn id="17" dur="500"/>
                                        <p:tgtEl>
                                          <p:spTgt spid="7">
                                            <p:graphicEl>
                                              <a:dgm id="{017EB3AF-3699-45B8-A613-E6D0E40A9FE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5E001CA0-5A38-4F61-B4F1-10C024A3DB36}"/>
                                            </p:graphicEl>
                                          </p:spTgt>
                                        </p:tgtEl>
                                        <p:attrNameLst>
                                          <p:attrName>style.visibility</p:attrName>
                                        </p:attrNameLst>
                                      </p:cBhvr>
                                      <p:to>
                                        <p:strVal val="visible"/>
                                      </p:to>
                                    </p:set>
                                    <p:animEffect transition="in" filter="fade">
                                      <p:cBhvr>
                                        <p:cTn id="22" dur="500"/>
                                        <p:tgtEl>
                                          <p:spTgt spid="7">
                                            <p:graphicEl>
                                              <a:dgm id="{5E001CA0-5A38-4F61-B4F1-10C024A3DB3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7C94246F-829E-44F2-A9CF-2ADDABFB428F}"/>
                                            </p:graphicEl>
                                          </p:spTgt>
                                        </p:tgtEl>
                                        <p:attrNameLst>
                                          <p:attrName>style.visibility</p:attrName>
                                        </p:attrNameLst>
                                      </p:cBhvr>
                                      <p:to>
                                        <p:strVal val="visible"/>
                                      </p:to>
                                    </p:set>
                                    <p:animEffect transition="in" filter="fade">
                                      <p:cBhvr>
                                        <p:cTn id="27" dur="500"/>
                                        <p:tgtEl>
                                          <p:spTgt spid="7">
                                            <p:graphicEl>
                                              <a:dgm id="{7C94246F-829E-44F2-A9CF-2ADDABFB428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5806E50A-B203-4965-AEA9-DE41D304E08D}"/>
                                            </p:graphicEl>
                                          </p:spTgt>
                                        </p:tgtEl>
                                        <p:attrNameLst>
                                          <p:attrName>style.visibility</p:attrName>
                                        </p:attrNameLst>
                                      </p:cBhvr>
                                      <p:to>
                                        <p:strVal val="visible"/>
                                      </p:to>
                                    </p:set>
                                    <p:animEffect transition="in" filter="fade">
                                      <p:cBhvr>
                                        <p:cTn id="32" dur="500"/>
                                        <p:tgtEl>
                                          <p:spTgt spid="7">
                                            <p:graphicEl>
                                              <a:dgm id="{5806E50A-B203-4965-AEA9-DE41D304E08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0A192CD4-8B96-4CD4-BDF6-5D4BC3482E72}"/>
                                            </p:graphicEl>
                                          </p:spTgt>
                                        </p:tgtEl>
                                        <p:attrNameLst>
                                          <p:attrName>style.visibility</p:attrName>
                                        </p:attrNameLst>
                                      </p:cBhvr>
                                      <p:to>
                                        <p:strVal val="visible"/>
                                      </p:to>
                                    </p:set>
                                    <p:animEffect transition="in" filter="fade">
                                      <p:cBhvr>
                                        <p:cTn id="37" dur="500"/>
                                        <p:tgtEl>
                                          <p:spTgt spid="7">
                                            <p:graphicEl>
                                              <a:dgm id="{0A192CD4-8B96-4CD4-BDF6-5D4BC3482E7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58B7D016-E1AF-41C8-8522-BE7575779561}"/>
                                            </p:graphicEl>
                                          </p:spTgt>
                                        </p:tgtEl>
                                        <p:attrNameLst>
                                          <p:attrName>style.visibility</p:attrName>
                                        </p:attrNameLst>
                                      </p:cBhvr>
                                      <p:to>
                                        <p:strVal val="visible"/>
                                      </p:to>
                                    </p:set>
                                    <p:animEffect transition="in" filter="fade">
                                      <p:cBhvr>
                                        <p:cTn id="42" dur="500"/>
                                        <p:tgtEl>
                                          <p:spTgt spid="7">
                                            <p:graphicEl>
                                              <a:dgm id="{58B7D016-E1AF-41C8-8522-BE75757795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subTitle" idx="1"/>
          </p:nvPr>
        </p:nvSpPr>
        <p:spPr/>
        <p:txBody>
          <a:bodyPr/>
          <a:lstStyle/>
          <a:p>
            <a:endParaRPr lang="en-GB" altLang="en-US" smtClean="0"/>
          </a:p>
        </p:txBody>
      </p:sp>
      <p:sp>
        <p:nvSpPr>
          <p:cNvPr id="13315" name="Rectangle 15"/>
          <p:cNvSpPr>
            <a:spLocks noChangeArrowheads="1"/>
          </p:cNvSpPr>
          <p:nvPr/>
        </p:nvSpPr>
        <p:spPr bwMode="auto">
          <a:xfrm>
            <a:off x="1588" y="0"/>
            <a:ext cx="9144000" cy="6858000"/>
          </a:xfrm>
          <a:prstGeom prst="rect">
            <a:avLst/>
          </a:prstGeom>
          <a:solidFill>
            <a:srgbClr val="3599CC"/>
          </a:solidFill>
          <a:ln>
            <a:noFill/>
          </a:ln>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endParaRPr lang="fr-FR" altLang="en-US" sz="3200" dirty="0"/>
          </a:p>
        </p:txBody>
      </p:sp>
      <p:sp>
        <p:nvSpPr>
          <p:cNvPr id="13316" name="Line 17"/>
          <p:cNvSpPr>
            <a:spLocks noChangeShapeType="1"/>
          </p:cNvSpPr>
          <p:nvPr/>
        </p:nvSpPr>
        <p:spPr bwMode="auto">
          <a:xfrm>
            <a:off x="0" y="2014538"/>
            <a:ext cx="9144000" cy="0"/>
          </a:xfrm>
          <a:prstGeom prst="line">
            <a:avLst/>
          </a:prstGeom>
          <a:noFill/>
          <a:ln w="317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7" name="Line 18"/>
          <p:cNvSpPr>
            <a:spLocks noChangeShapeType="1"/>
          </p:cNvSpPr>
          <p:nvPr/>
        </p:nvSpPr>
        <p:spPr bwMode="auto">
          <a:xfrm>
            <a:off x="1331913" y="1797050"/>
            <a:ext cx="0" cy="5133975"/>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3318"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50" y="333375"/>
            <a:ext cx="340518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971800" y="3577389"/>
            <a:ext cx="3599695" cy="1892812"/>
          </a:xfrm>
          <a:prstGeom prst="rect">
            <a:avLst/>
          </a:prstGeom>
        </p:spPr>
      </p:pic>
    </p:spTree>
    <p:extLst>
      <p:ext uri="{BB962C8B-B14F-4D97-AF65-F5344CB8AC3E}">
        <p14:creationId xmlns:p14="http://schemas.microsoft.com/office/powerpoint/2010/main" val="12468600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ZA"/>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pPr>
                <a:defRPr/>
              </a:pPr>
              <a:t>3</a:t>
            </a:fld>
            <a:endParaRPr lang="en-US" dirty="0"/>
          </a:p>
        </p:txBody>
      </p:sp>
      <p:sp>
        <p:nvSpPr>
          <p:cNvPr id="6" name="Title 1"/>
          <p:cNvSpPr txBox="1">
            <a:spLocks/>
          </p:cNvSpPr>
          <p:nvPr/>
        </p:nvSpPr>
        <p:spPr bwMode="auto">
          <a:xfrm>
            <a:off x="0" y="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smtClean="0">
                <a:solidFill>
                  <a:schemeClr val="accent6">
                    <a:lumMod val="75000"/>
                  </a:schemeClr>
                </a:solidFill>
                <a:latin typeface="Tw Cen MT" panose="020B0602020104020603" pitchFamily="34" charset="0"/>
              </a:rPr>
              <a:t>Outline  </a:t>
            </a:r>
            <a:endParaRPr lang="en-US" dirty="0">
              <a:solidFill>
                <a:schemeClr val="accent6">
                  <a:lumMod val="75000"/>
                </a:schemeClr>
              </a:solidFill>
              <a:latin typeface="Tw Cen MT" panose="020B0602020104020603" pitchFamily="34" charset="0"/>
            </a:endParaRPr>
          </a:p>
        </p:txBody>
      </p:sp>
      <p:graphicFrame>
        <p:nvGraphicFramePr>
          <p:cNvPr id="7" name="Diagram 6"/>
          <p:cNvGraphicFramePr/>
          <p:nvPr>
            <p:extLst>
              <p:ext uri="{D42A27DB-BD31-4B8C-83A1-F6EECF244321}">
                <p14:modId xmlns:p14="http://schemas.microsoft.com/office/powerpoint/2010/main" val="186460455"/>
              </p:ext>
            </p:extLst>
          </p:nvPr>
        </p:nvGraphicFramePr>
        <p:xfrm>
          <a:off x="1320140" y="1371600"/>
          <a:ext cx="71628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4"/>
          <p:cNvSpPr>
            <a:spLocks noGrp="1"/>
          </p:cNvSpPr>
          <p:nvPr>
            <p:ph type="ftr" sz="quarter" idx="11"/>
          </p:nvPr>
        </p:nvSpPr>
        <p:spPr>
          <a:xfrm>
            <a:off x="1143000" y="6248400"/>
            <a:ext cx="6324600" cy="441325"/>
          </a:xfrm>
          <a:prstGeom prst="rect">
            <a:avLst/>
          </a:prstGeom>
        </p:spPr>
        <p:txBody>
          <a:bodyPr/>
          <a:lstStyle>
            <a:lvl1pPr>
              <a:defRPr sz="1400">
                <a:solidFill>
                  <a:schemeClr val="bg1"/>
                </a:solidFill>
                <a:latin typeface="+mj-lt"/>
              </a:defRPr>
            </a:lvl1pPr>
          </a:lstStyle>
          <a:p>
            <a:pPr algn="ctr">
              <a:defRPr/>
            </a:pPr>
            <a:r>
              <a:rPr lang="en-GB" altLang="zh-TW" b="1" dirty="0" smtClean="0"/>
              <a:t>Health in All Policies TOT meeting, Johannesburg  from </a:t>
            </a:r>
            <a:r>
              <a:rPr lang="en-US" b="1" dirty="0" smtClean="0"/>
              <a:t>30 Nov – 4 Dec 2015</a:t>
            </a:r>
            <a:endParaRPr lang="en-GB" altLang="en-US" b="1" baseline="14000" dirty="0" smtClean="0"/>
          </a:p>
          <a:p>
            <a:pPr>
              <a:defRPr/>
            </a:pPr>
            <a:endParaRPr lang="en-US" sz="1600" dirty="0"/>
          </a:p>
        </p:txBody>
      </p:sp>
    </p:spTree>
    <p:extLst>
      <p:ext uri="{BB962C8B-B14F-4D97-AF65-F5344CB8AC3E}">
        <p14:creationId xmlns:p14="http://schemas.microsoft.com/office/powerpoint/2010/main" val="412901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58B974CA-BFEC-4F7B-BCAE-896C3D2EA7B9}"/>
                                            </p:graphicEl>
                                          </p:spTgt>
                                        </p:tgtEl>
                                        <p:attrNameLst>
                                          <p:attrName>style.visibility</p:attrName>
                                        </p:attrNameLst>
                                      </p:cBhvr>
                                      <p:to>
                                        <p:strVal val="visible"/>
                                      </p:to>
                                    </p:set>
                                    <p:animEffect transition="in" filter="fade">
                                      <p:cBhvr>
                                        <p:cTn id="7" dur="500"/>
                                        <p:tgtEl>
                                          <p:spTgt spid="7">
                                            <p:graphicEl>
                                              <a:dgm id="{58B974CA-BFEC-4F7B-BCAE-896C3D2EA7B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FAC8212B-1716-4570-9FF1-9D8A527E6E15}"/>
                                            </p:graphicEl>
                                          </p:spTgt>
                                        </p:tgtEl>
                                        <p:attrNameLst>
                                          <p:attrName>style.visibility</p:attrName>
                                        </p:attrNameLst>
                                      </p:cBhvr>
                                      <p:to>
                                        <p:strVal val="visible"/>
                                      </p:to>
                                    </p:set>
                                    <p:animEffect transition="in" filter="fade">
                                      <p:cBhvr>
                                        <p:cTn id="12" dur="500"/>
                                        <p:tgtEl>
                                          <p:spTgt spid="7">
                                            <p:graphicEl>
                                              <a:dgm id="{FAC8212B-1716-4570-9FF1-9D8A527E6E1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017EB3AF-3699-45B8-A613-E6D0E40A9FEC}"/>
                                            </p:graphicEl>
                                          </p:spTgt>
                                        </p:tgtEl>
                                        <p:attrNameLst>
                                          <p:attrName>style.visibility</p:attrName>
                                        </p:attrNameLst>
                                      </p:cBhvr>
                                      <p:to>
                                        <p:strVal val="visible"/>
                                      </p:to>
                                    </p:set>
                                    <p:animEffect transition="in" filter="fade">
                                      <p:cBhvr>
                                        <p:cTn id="17" dur="500"/>
                                        <p:tgtEl>
                                          <p:spTgt spid="7">
                                            <p:graphicEl>
                                              <a:dgm id="{017EB3AF-3699-45B8-A613-E6D0E40A9FE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5E001CA0-5A38-4F61-B4F1-10C024A3DB36}"/>
                                            </p:graphicEl>
                                          </p:spTgt>
                                        </p:tgtEl>
                                        <p:attrNameLst>
                                          <p:attrName>style.visibility</p:attrName>
                                        </p:attrNameLst>
                                      </p:cBhvr>
                                      <p:to>
                                        <p:strVal val="visible"/>
                                      </p:to>
                                    </p:set>
                                    <p:animEffect transition="in" filter="fade">
                                      <p:cBhvr>
                                        <p:cTn id="22" dur="500"/>
                                        <p:tgtEl>
                                          <p:spTgt spid="7">
                                            <p:graphicEl>
                                              <a:dgm id="{5E001CA0-5A38-4F61-B4F1-10C024A3DB3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7C94246F-829E-44F2-A9CF-2ADDABFB428F}"/>
                                            </p:graphicEl>
                                          </p:spTgt>
                                        </p:tgtEl>
                                        <p:attrNameLst>
                                          <p:attrName>style.visibility</p:attrName>
                                        </p:attrNameLst>
                                      </p:cBhvr>
                                      <p:to>
                                        <p:strVal val="visible"/>
                                      </p:to>
                                    </p:set>
                                    <p:animEffect transition="in" filter="fade">
                                      <p:cBhvr>
                                        <p:cTn id="27" dur="500"/>
                                        <p:tgtEl>
                                          <p:spTgt spid="7">
                                            <p:graphicEl>
                                              <a:dgm id="{7C94246F-829E-44F2-A9CF-2ADDABFB428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5806E50A-B203-4965-AEA9-DE41D304E08D}"/>
                                            </p:graphicEl>
                                          </p:spTgt>
                                        </p:tgtEl>
                                        <p:attrNameLst>
                                          <p:attrName>style.visibility</p:attrName>
                                        </p:attrNameLst>
                                      </p:cBhvr>
                                      <p:to>
                                        <p:strVal val="visible"/>
                                      </p:to>
                                    </p:set>
                                    <p:animEffect transition="in" filter="fade">
                                      <p:cBhvr>
                                        <p:cTn id="32" dur="500"/>
                                        <p:tgtEl>
                                          <p:spTgt spid="7">
                                            <p:graphicEl>
                                              <a:dgm id="{5806E50A-B203-4965-AEA9-DE41D304E08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graphicEl>
                                              <a:dgm id="{0A192CD4-8B96-4CD4-BDF6-5D4BC3482E72}"/>
                                            </p:graphicEl>
                                          </p:spTgt>
                                        </p:tgtEl>
                                        <p:attrNameLst>
                                          <p:attrName>style.visibility</p:attrName>
                                        </p:attrNameLst>
                                      </p:cBhvr>
                                      <p:to>
                                        <p:strVal val="visible"/>
                                      </p:to>
                                    </p:set>
                                    <p:animEffect transition="in" filter="fade">
                                      <p:cBhvr>
                                        <p:cTn id="37" dur="500"/>
                                        <p:tgtEl>
                                          <p:spTgt spid="7">
                                            <p:graphicEl>
                                              <a:dgm id="{0A192CD4-8B96-4CD4-BDF6-5D4BC3482E7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graphicEl>
                                              <a:dgm id="{58B7D016-E1AF-41C8-8522-BE7575779561}"/>
                                            </p:graphicEl>
                                          </p:spTgt>
                                        </p:tgtEl>
                                        <p:attrNameLst>
                                          <p:attrName>style.visibility</p:attrName>
                                        </p:attrNameLst>
                                      </p:cBhvr>
                                      <p:to>
                                        <p:strVal val="visible"/>
                                      </p:to>
                                    </p:set>
                                    <p:animEffect transition="in" filter="fade">
                                      <p:cBhvr>
                                        <p:cTn id="42" dur="500"/>
                                        <p:tgtEl>
                                          <p:spTgt spid="7">
                                            <p:graphicEl>
                                              <a:dgm id="{58B7D016-E1AF-41C8-8522-BE757577956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3399" y="121986"/>
            <a:ext cx="1578601" cy="865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6" name="AutoShape 2"/>
          <p:cNvSpPr>
            <a:spLocks noChangeArrowheads="1"/>
          </p:cNvSpPr>
          <p:nvPr/>
        </p:nvSpPr>
        <p:spPr bwMode="auto">
          <a:xfrm rot="-1777931">
            <a:off x="-468313" y="2772445"/>
            <a:ext cx="10280651" cy="433388"/>
          </a:xfrm>
          <a:prstGeom prst="homePlate">
            <a:avLst>
              <a:gd name="adj" fmla="val 156199"/>
            </a:avLst>
          </a:prstGeom>
          <a:solidFill>
            <a:schemeClr val="bg1">
              <a:lumMod val="85000"/>
            </a:schemeClr>
          </a:solidFill>
          <a:ln w="9525">
            <a:solidFill>
              <a:schemeClr val="tx1"/>
            </a:solidFill>
            <a:miter lim="800000"/>
            <a:headEnd/>
            <a:tailEnd/>
          </a:ln>
          <a:effectLst/>
        </p:spPr>
        <p:txBody>
          <a:bodyPr anchor="ctr">
            <a:spAutoFit/>
          </a:bodyPr>
          <a:lstStyle/>
          <a:p>
            <a:pPr fontAlgn="auto">
              <a:spcBef>
                <a:spcPts val="0"/>
              </a:spcBef>
              <a:spcAft>
                <a:spcPts val="0"/>
              </a:spcAft>
            </a:pPr>
            <a:endParaRPr lang="es-CL">
              <a:solidFill>
                <a:prstClr val="black"/>
              </a:solidFill>
              <a:latin typeface="Candara"/>
              <a:cs typeface="+mn-cs"/>
            </a:endParaRPr>
          </a:p>
        </p:txBody>
      </p:sp>
      <p:sp>
        <p:nvSpPr>
          <p:cNvPr id="139273" name="Text Box 9"/>
          <p:cNvSpPr txBox="1">
            <a:spLocks noChangeArrowheads="1"/>
          </p:cNvSpPr>
          <p:nvPr/>
        </p:nvSpPr>
        <p:spPr bwMode="auto">
          <a:xfrm rot="-1763355">
            <a:off x="-89047" y="2933277"/>
            <a:ext cx="9249917" cy="30777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eaLnBrk="0" fontAlgn="auto" hangingPunct="0">
              <a:spcBef>
                <a:spcPct val="50000"/>
              </a:spcBef>
              <a:spcAft>
                <a:spcPts val="0"/>
              </a:spcAft>
            </a:pPr>
            <a:r>
              <a:rPr lang="en-US" sz="1400" b="1" dirty="0">
                <a:solidFill>
                  <a:prstClr val="black"/>
                </a:solidFill>
                <a:latin typeface="Candara"/>
                <a:cs typeface="+mn-cs"/>
              </a:rPr>
              <a:t>                   C-PHC     </a:t>
            </a:r>
            <a:r>
              <a:rPr lang="en-US" sz="1400" b="1" dirty="0" smtClean="0">
                <a:solidFill>
                  <a:prstClr val="black"/>
                </a:solidFill>
                <a:latin typeface="Candara"/>
                <a:cs typeface="+mn-cs"/>
              </a:rPr>
              <a:t>       </a:t>
            </a:r>
            <a:r>
              <a:rPr lang="en-US" sz="1400" b="1" dirty="0">
                <a:solidFill>
                  <a:prstClr val="black"/>
                </a:solidFill>
                <a:latin typeface="Candara"/>
                <a:cs typeface="+mn-cs"/>
              </a:rPr>
              <a:t>S-PHC     </a:t>
            </a:r>
            <a:r>
              <a:rPr lang="en-US" sz="1400" b="1" dirty="0" smtClean="0">
                <a:solidFill>
                  <a:prstClr val="black"/>
                </a:solidFill>
                <a:latin typeface="Candara"/>
                <a:cs typeface="+mn-cs"/>
              </a:rPr>
              <a:t>                 </a:t>
            </a:r>
            <a:r>
              <a:rPr lang="en-US" sz="1200" b="1" dirty="0" smtClean="0">
                <a:solidFill>
                  <a:prstClr val="black"/>
                </a:solidFill>
                <a:latin typeface="Candara"/>
                <a:cs typeface="+mn-cs"/>
              </a:rPr>
              <a:t>Reforms </a:t>
            </a:r>
            <a:r>
              <a:rPr lang="en-US" sz="1200" b="1" dirty="0">
                <a:solidFill>
                  <a:prstClr val="black"/>
                </a:solidFill>
                <a:latin typeface="Candara"/>
                <a:cs typeface="+mn-cs"/>
              </a:rPr>
              <a:t>&amp; Minimum Packages  </a:t>
            </a:r>
            <a:r>
              <a:rPr lang="en-US" sz="1400" b="1" dirty="0">
                <a:solidFill>
                  <a:prstClr val="black"/>
                </a:solidFill>
                <a:latin typeface="Candara"/>
                <a:cs typeface="+mn-cs"/>
              </a:rPr>
              <a:t>   MDG          </a:t>
            </a:r>
            <a:r>
              <a:rPr lang="en-US" sz="1400" b="1" dirty="0" smtClean="0">
                <a:solidFill>
                  <a:prstClr val="black"/>
                </a:solidFill>
                <a:latin typeface="Candara"/>
                <a:cs typeface="+mn-cs"/>
              </a:rPr>
              <a:t>Scaling-up        Equity and SDH         SDGs</a:t>
            </a:r>
            <a:endParaRPr lang="en-US" sz="1400" b="1" dirty="0">
              <a:solidFill>
                <a:prstClr val="black"/>
              </a:solidFill>
              <a:latin typeface="Candara"/>
              <a:cs typeface="+mn-cs"/>
            </a:endParaRPr>
          </a:p>
        </p:txBody>
      </p:sp>
      <p:sp>
        <p:nvSpPr>
          <p:cNvPr id="139274" name="Text Box 10"/>
          <p:cNvSpPr txBox="1">
            <a:spLocks noChangeArrowheads="1"/>
          </p:cNvSpPr>
          <p:nvPr/>
        </p:nvSpPr>
        <p:spPr bwMode="auto">
          <a:xfrm>
            <a:off x="1687001" y="3973036"/>
            <a:ext cx="600075" cy="274638"/>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auto" hangingPunct="0">
              <a:spcBef>
                <a:spcPct val="50000"/>
              </a:spcBef>
              <a:spcAft>
                <a:spcPts val="0"/>
              </a:spcAft>
            </a:pPr>
            <a:r>
              <a:rPr lang="en-US" sz="1200" b="1" dirty="0">
                <a:solidFill>
                  <a:prstClr val="black"/>
                </a:solidFill>
                <a:latin typeface="Candara"/>
                <a:cs typeface="+mn-cs"/>
              </a:rPr>
              <a:t>1978</a:t>
            </a:r>
          </a:p>
        </p:txBody>
      </p:sp>
      <p:sp>
        <p:nvSpPr>
          <p:cNvPr id="139277" name="Text Box 13"/>
          <p:cNvSpPr txBox="1">
            <a:spLocks noChangeArrowheads="1"/>
          </p:cNvSpPr>
          <p:nvPr/>
        </p:nvSpPr>
        <p:spPr bwMode="auto">
          <a:xfrm>
            <a:off x="6203324" y="1194893"/>
            <a:ext cx="600075" cy="27463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auto" hangingPunct="0">
              <a:spcBef>
                <a:spcPct val="50000"/>
              </a:spcBef>
              <a:spcAft>
                <a:spcPts val="0"/>
              </a:spcAft>
            </a:pPr>
            <a:r>
              <a:rPr lang="en-US" sz="1200" b="1" dirty="0" smtClean="0">
                <a:solidFill>
                  <a:prstClr val="black"/>
                </a:solidFill>
                <a:latin typeface="Candara"/>
                <a:cs typeface="+mn-cs"/>
              </a:rPr>
              <a:t>2008</a:t>
            </a:r>
            <a:endParaRPr lang="en-US" sz="1200" b="1" dirty="0">
              <a:solidFill>
                <a:prstClr val="black"/>
              </a:solidFill>
              <a:latin typeface="Candara"/>
              <a:cs typeface="+mn-cs"/>
            </a:endParaRPr>
          </a:p>
        </p:txBody>
      </p:sp>
      <p:sp>
        <p:nvSpPr>
          <p:cNvPr id="139279" name="Text Box 15"/>
          <p:cNvSpPr txBox="1">
            <a:spLocks noChangeArrowheads="1"/>
          </p:cNvSpPr>
          <p:nvPr/>
        </p:nvSpPr>
        <p:spPr bwMode="auto">
          <a:xfrm>
            <a:off x="2834769" y="3311869"/>
            <a:ext cx="600075" cy="27463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auto" hangingPunct="0">
              <a:spcBef>
                <a:spcPct val="50000"/>
              </a:spcBef>
              <a:spcAft>
                <a:spcPts val="0"/>
              </a:spcAft>
            </a:pPr>
            <a:r>
              <a:rPr lang="en-US" sz="1200" b="1" dirty="0" smtClean="0">
                <a:solidFill>
                  <a:prstClr val="black"/>
                </a:solidFill>
                <a:latin typeface="Candara"/>
                <a:cs typeface="+mn-cs"/>
              </a:rPr>
              <a:t>1986</a:t>
            </a:r>
            <a:endParaRPr lang="en-US" sz="1200" b="1" dirty="0">
              <a:solidFill>
                <a:prstClr val="black"/>
              </a:solidFill>
              <a:latin typeface="Candara"/>
              <a:cs typeface="+mn-cs"/>
            </a:endParaRPr>
          </a:p>
        </p:txBody>
      </p:sp>
      <p:sp>
        <p:nvSpPr>
          <p:cNvPr id="139280" name="Text Box 16"/>
          <p:cNvSpPr txBox="1">
            <a:spLocks noChangeArrowheads="1"/>
          </p:cNvSpPr>
          <p:nvPr/>
        </p:nvSpPr>
        <p:spPr bwMode="auto">
          <a:xfrm>
            <a:off x="179388" y="5689600"/>
            <a:ext cx="16096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ct val="50000"/>
              </a:spcBef>
              <a:spcAft>
                <a:spcPts val="0"/>
              </a:spcAft>
            </a:pPr>
            <a:r>
              <a:rPr lang="en-GB" sz="1200" dirty="0">
                <a:solidFill>
                  <a:prstClr val="black"/>
                </a:solidFill>
                <a:latin typeface="Candara"/>
                <a:cs typeface="+mn-cs"/>
              </a:rPr>
              <a:t>Social dimensions of health affirmed in WHO Constitution (1948), downplayed during 1950s era of disease campaigns.</a:t>
            </a:r>
            <a:endParaRPr lang="en-US" sz="1200" dirty="0">
              <a:solidFill>
                <a:prstClr val="black"/>
              </a:solidFill>
              <a:latin typeface="Candara"/>
              <a:cs typeface="+mn-cs"/>
            </a:endParaRPr>
          </a:p>
        </p:txBody>
      </p:sp>
      <p:sp>
        <p:nvSpPr>
          <p:cNvPr id="139281" name="Text Box 17"/>
          <p:cNvSpPr txBox="1">
            <a:spLocks noChangeArrowheads="1"/>
          </p:cNvSpPr>
          <p:nvPr/>
        </p:nvSpPr>
        <p:spPr bwMode="auto">
          <a:xfrm>
            <a:off x="1687001" y="4964871"/>
            <a:ext cx="1295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en-US" sz="1200" b="1" dirty="0" smtClean="0">
                <a:solidFill>
                  <a:prstClr val="black"/>
                </a:solidFill>
                <a:latin typeface="Candara"/>
                <a:cs typeface="+mn-cs"/>
              </a:rPr>
              <a:t>1978 </a:t>
            </a:r>
          </a:p>
          <a:p>
            <a:pPr fontAlgn="auto">
              <a:spcBef>
                <a:spcPct val="50000"/>
              </a:spcBef>
              <a:spcAft>
                <a:spcPts val="0"/>
              </a:spcAft>
            </a:pPr>
            <a:r>
              <a:rPr lang="en-US" sz="1200" b="1" dirty="0" smtClean="0">
                <a:solidFill>
                  <a:prstClr val="black"/>
                </a:solidFill>
                <a:latin typeface="Candara"/>
                <a:cs typeface="+mn-cs"/>
              </a:rPr>
              <a:t> </a:t>
            </a:r>
            <a:r>
              <a:rPr lang="en-US" sz="1200" dirty="0" smtClean="0">
                <a:solidFill>
                  <a:prstClr val="black"/>
                </a:solidFill>
                <a:latin typeface="Candara"/>
                <a:cs typeface="+mn-cs"/>
              </a:rPr>
              <a:t>Alma -</a:t>
            </a:r>
            <a:r>
              <a:rPr lang="en-US" sz="1200" dirty="0">
                <a:solidFill>
                  <a:prstClr val="black"/>
                </a:solidFill>
                <a:latin typeface="Candara"/>
                <a:cs typeface="+mn-cs"/>
              </a:rPr>
              <a:t>A</a:t>
            </a:r>
            <a:r>
              <a:rPr lang="en-US" sz="1200" dirty="0" smtClean="0">
                <a:solidFill>
                  <a:prstClr val="black"/>
                </a:solidFill>
                <a:latin typeface="Candara"/>
                <a:cs typeface="+mn-cs"/>
              </a:rPr>
              <a:t>ta Declaration Health </a:t>
            </a:r>
            <a:r>
              <a:rPr lang="en-US" sz="1200" dirty="0">
                <a:solidFill>
                  <a:prstClr val="black"/>
                </a:solidFill>
                <a:latin typeface="Candara"/>
                <a:cs typeface="+mn-cs"/>
              </a:rPr>
              <a:t>for All agenda (1970s), action falters in 1980s.</a:t>
            </a:r>
          </a:p>
        </p:txBody>
      </p:sp>
      <p:sp>
        <p:nvSpPr>
          <p:cNvPr id="139284" name="Rectangle 20"/>
          <p:cNvSpPr>
            <a:spLocks noChangeArrowheads="1"/>
          </p:cNvSpPr>
          <p:nvPr/>
        </p:nvSpPr>
        <p:spPr bwMode="auto">
          <a:xfrm>
            <a:off x="205655" y="412567"/>
            <a:ext cx="4594980" cy="91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auto">
              <a:spcBef>
                <a:spcPts val="0"/>
              </a:spcBef>
              <a:spcAft>
                <a:spcPts val="0"/>
              </a:spcAft>
            </a:pPr>
            <a:r>
              <a:rPr lang="en-GB" sz="2000" b="1" dirty="0" smtClean="0">
                <a:solidFill>
                  <a:prstClr val="white"/>
                </a:solidFill>
                <a:latin typeface="Tahoma" pitchFamily="34" charset="0"/>
                <a:cs typeface="+mn-cs"/>
              </a:rPr>
              <a:t>History: opportunities in action on Social Determinants of Health through Health in all Policies approach</a:t>
            </a:r>
            <a:endParaRPr lang="en-GB" sz="2000" b="1" dirty="0">
              <a:solidFill>
                <a:prstClr val="white"/>
              </a:solidFill>
              <a:latin typeface="Tahoma" pitchFamily="34" charset="0"/>
              <a:cs typeface="+mn-cs"/>
            </a:endParaRPr>
          </a:p>
        </p:txBody>
      </p:sp>
      <p:pic>
        <p:nvPicPr>
          <p:cNvPr id="139285" name="Picture 21" descr="album25">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12" y="3785491"/>
            <a:ext cx="1095319" cy="796351"/>
          </a:xfrm>
          <a:prstGeom prst="rect">
            <a:avLst/>
          </a:prstGeom>
          <a:noFill/>
          <a:extLst>
            <a:ext uri="{909E8E84-426E-40dd-AFC4-6F175D3DCCD1}">
              <a14:hiddenFill xmlns:a14="http://schemas.microsoft.com/office/drawing/2010/main">
                <a:solidFill>
                  <a:srgbClr val="FFFFFF"/>
                </a:solidFill>
              </a14:hiddenFill>
            </a:ext>
          </a:extLst>
        </p:spPr>
      </p:pic>
      <p:sp>
        <p:nvSpPr>
          <p:cNvPr id="139286" name="Text Box 22"/>
          <p:cNvSpPr txBox="1">
            <a:spLocks noChangeArrowheads="1"/>
          </p:cNvSpPr>
          <p:nvPr/>
        </p:nvSpPr>
        <p:spPr bwMode="auto">
          <a:xfrm>
            <a:off x="188350" y="4660106"/>
            <a:ext cx="7191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en-GB" sz="1200" b="1" dirty="0">
                <a:solidFill>
                  <a:prstClr val="black"/>
                </a:solidFill>
                <a:latin typeface="Candara"/>
                <a:cs typeface="+mn-cs"/>
              </a:rPr>
              <a:t>1948</a:t>
            </a:r>
            <a:endParaRPr lang="en-US" sz="1200" b="1" dirty="0">
              <a:solidFill>
                <a:prstClr val="black"/>
              </a:solidFill>
              <a:latin typeface="Candara"/>
              <a:cs typeface="+mn-cs"/>
            </a:endParaRPr>
          </a:p>
        </p:txBody>
      </p:sp>
      <p:sp>
        <p:nvSpPr>
          <p:cNvPr id="139296" name="Text Box 32"/>
          <p:cNvSpPr txBox="1">
            <a:spLocks noChangeArrowheads="1"/>
          </p:cNvSpPr>
          <p:nvPr/>
        </p:nvSpPr>
        <p:spPr bwMode="auto">
          <a:xfrm>
            <a:off x="6365406" y="2207990"/>
            <a:ext cx="11588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ct val="50000"/>
              </a:spcBef>
              <a:spcAft>
                <a:spcPts val="0"/>
              </a:spcAft>
            </a:pPr>
            <a:r>
              <a:rPr lang="en-GB" sz="1200" b="1" dirty="0" smtClean="0">
                <a:solidFill>
                  <a:prstClr val="black"/>
                </a:solidFill>
                <a:latin typeface="Candara"/>
                <a:cs typeface="+mn-cs"/>
              </a:rPr>
              <a:t>2008 </a:t>
            </a:r>
            <a:r>
              <a:rPr lang="en-GB" sz="1200" dirty="0" smtClean="0">
                <a:solidFill>
                  <a:prstClr val="black"/>
                </a:solidFill>
                <a:latin typeface="Candara"/>
                <a:cs typeface="+mn-cs"/>
              </a:rPr>
              <a:t> </a:t>
            </a:r>
            <a:r>
              <a:rPr lang="en-GB" sz="1200" dirty="0">
                <a:solidFill>
                  <a:prstClr val="black"/>
                </a:solidFill>
                <a:latin typeface="Candara"/>
                <a:cs typeface="+mn-cs"/>
              </a:rPr>
              <a:t> </a:t>
            </a:r>
            <a:r>
              <a:rPr lang="en-GB" sz="1200" dirty="0" smtClean="0">
                <a:solidFill>
                  <a:prstClr val="black"/>
                </a:solidFill>
                <a:latin typeface="Candara"/>
                <a:cs typeface="+mn-cs"/>
              </a:rPr>
              <a:t>     Report Commission </a:t>
            </a:r>
            <a:r>
              <a:rPr lang="en-GB" sz="1200" dirty="0">
                <a:solidFill>
                  <a:prstClr val="black"/>
                </a:solidFill>
                <a:latin typeface="Candara"/>
                <a:cs typeface="+mn-cs"/>
              </a:rPr>
              <a:t>social Determinants      of Health</a:t>
            </a:r>
            <a:endParaRPr lang="en-US" sz="1200" dirty="0">
              <a:solidFill>
                <a:prstClr val="black"/>
              </a:solidFill>
              <a:latin typeface="Candara"/>
              <a:cs typeface="+mn-cs"/>
            </a:endParaRPr>
          </a:p>
        </p:txBody>
      </p:sp>
      <p:sp>
        <p:nvSpPr>
          <p:cNvPr id="2" name="Rectangle 1"/>
          <p:cNvSpPr/>
          <p:nvPr/>
        </p:nvSpPr>
        <p:spPr>
          <a:xfrm>
            <a:off x="2895094" y="4200081"/>
            <a:ext cx="1178432" cy="1200329"/>
          </a:xfrm>
          <a:prstGeom prst="rect">
            <a:avLst/>
          </a:prstGeom>
        </p:spPr>
        <p:txBody>
          <a:bodyPr wrap="square">
            <a:spAutoFit/>
          </a:bodyPr>
          <a:lstStyle/>
          <a:p>
            <a:pPr fontAlgn="auto">
              <a:spcBef>
                <a:spcPts val="0"/>
              </a:spcBef>
              <a:spcAft>
                <a:spcPts val="0"/>
              </a:spcAft>
            </a:pPr>
            <a:r>
              <a:rPr lang="en-US" sz="1200" b="1" dirty="0" smtClean="0">
                <a:solidFill>
                  <a:prstClr val="black"/>
                </a:solidFill>
                <a:latin typeface="Candara"/>
                <a:cs typeface="+mn-cs"/>
              </a:rPr>
              <a:t>1986  </a:t>
            </a:r>
          </a:p>
          <a:p>
            <a:pPr fontAlgn="auto">
              <a:spcBef>
                <a:spcPts val="0"/>
              </a:spcBef>
              <a:spcAft>
                <a:spcPts val="0"/>
              </a:spcAft>
            </a:pPr>
            <a:r>
              <a:rPr lang="en-US" sz="1200" b="1" dirty="0" smtClean="0">
                <a:solidFill>
                  <a:prstClr val="black"/>
                </a:solidFill>
                <a:latin typeface="Candara"/>
                <a:cs typeface="+mn-cs"/>
              </a:rPr>
              <a:t> </a:t>
            </a:r>
            <a:r>
              <a:rPr lang="en-US" sz="1200" dirty="0" smtClean="0">
                <a:solidFill>
                  <a:prstClr val="black"/>
                </a:solidFill>
                <a:latin typeface="Candara"/>
                <a:cs typeface="+mn-cs"/>
              </a:rPr>
              <a:t>World </a:t>
            </a:r>
            <a:r>
              <a:rPr lang="en-US" sz="1200" dirty="0">
                <a:solidFill>
                  <a:prstClr val="black"/>
                </a:solidFill>
                <a:latin typeface="Candara"/>
                <a:cs typeface="+mn-cs"/>
              </a:rPr>
              <a:t>Health </a:t>
            </a:r>
            <a:r>
              <a:rPr lang="en-US" sz="1200" dirty="0" err="1">
                <a:solidFill>
                  <a:prstClr val="black"/>
                </a:solidFill>
                <a:latin typeface="Candara"/>
                <a:cs typeface="+mn-cs"/>
              </a:rPr>
              <a:t>Organisation’s</a:t>
            </a:r>
            <a:r>
              <a:rPr lang="en-US" sz="1200" dirty="0">
                <a:solidFill>
                  <a:prstClr val="black"/>
                </a:solidFill>
                <a:latin typeface="Candara"/>
                <a:cs typeface="+mn-cs"/>
              </a:rPr>
              <a:t> Ottawa Charter for Health </a:t>
            </a:r>
            <a:r>
              <a:rPr lang="en-US" sz="1200" dirty="0" smtClean="0">
                <a:solidFill>
                  <a:prstClr val="black"/>
                </a:solidFill>
                <a:latin typeface="Candara"/>
                <a:cs typeface="+mn-cs"/>
              </a:rPr>
              <a:t>Promotion</a:t>
            </a:r>
            <a:endParaRPr lang="es-CL" sz="1200" dirty="0">
              <a:solidFill>
                <a:prstClr val="black"/>
              </a:solidFill>
              <a:latin typeface="Candara"/>
              <a:cs typeface="+mn-cs"/>
            </a:endParaRPr>
          </a:p>
        </p:txBody>
      </p:sp>
      <p:sp>
        <p:nvSpPr>
          <p:cNvPr id="3" name="Rectangle 2"/>
          <p:cNvSpPr/>
          <p:nvPr/>
        </p:nvSpPr>
        <p:spPr>
          <a:xfrm>
            <a:off x="5278715" y="2910026"/>
            <a:ext cx="1219200" cy="1384995"/>
          </a:xfrm>
          <a:prstGeom prst="rect">
            <a:avLst/>
          </a:prstGeom>
        </p:spPr>
        <p:txBody>
          <a:bodyPr wrap="square">
            <a:spAutoFit/>
          </a:bodyPr>
          <a:lstStyle/>
          <a:p>
            <a:pPr fontAlgn="auto">
              <a:spcBef>
                <a:spcPts val="0"/>
              </a:spcBef>
              <a:spcAft>
                <a:spcPts val="0"/>
              </a:spcAft>
            </a:pPr>
            <a:r>
              <a:rPr lang="en-US" sz="1200" b="1" dirty="0" smtClean="0">
                <a:solidFill>
                  <a:prstClr val="black"/>
                </a:solidFill>
                <a:latin typeface="Candara"/>
                <a:cs typeface="+mn-cs"/>
              </a:rPr>
              <a:t>2006</a:t>
            </a:r>
          </a:p>
          <a:p>
            <a:pPr fontAlgn="auto">
              <a:spcBef>
                <a:spcPts val="0"/>
              </a:spcBef>
              <a:spcAft>
                <a:spcPts val="0"/>
              </a:spcAft>
            </a:pPr>
            <a:r>
              <a:rPr lang="en-US" sz="1200" dirty="0" smtClean="0">
                <a:solidFill>
                  <a:prstClr val="black"/>
                </a:solidFill>
                <a:latin typeface="Candara"/>
                <a:cs typeface="+mn-cs"/>
              </a:rPr>
              <a:t>Finnish </a:t>
            </a:r>
            <a:r>
              <a:rPr lang="en-US" sz="1200" dirty="0">
                <a:solidFill>
                  <a:prstClr val="black"/>
                </a:solidFill>
                <a:latin typeface="Candara"/>
                <a:cs typeface="+mn-cs"/>
              </a:rPr>
              <a:t>Presidency of the European Union in 2006, </a:t>
            </a:r>
            <a:r>
              <a:rPr lang="en-US" sz="1200" dirty="0" smtClean="0">
                <a:solidFill>
                  <a:prstClr val="black"/>
                </a:solidFill>
                <a:latin typeface="Candara"/>
                <a:cs typeface="+mn-cs"/>
              </a:rPr>
              <a:t> Health </a:t>
            </a:r>
            <a:r>
              <a:rPr lang="en-US" sz="1200" dirty="0">
                <a:solidFill>
                  <a:prstClr val="black"/>
                </a:solidFill>
                <a:latin typeface="Candara"/>
                <a:cs typeface="+mn-cs"/>
              </a:rPr>
              <a:t>in All Policies (HiAP). </a:t>
            </a:r>
            <a:endParaRPr lang="es-CL" sz="1200" dirty="0">
              <a:solidFill>
                <a:prstClr val="black"/>
              </a:solidFill>
              <a:latin typeface="Candara"/>
              <a:cs typeface="+mn-cs"/>
            </a:endParaRPr>
          </a:p>
        </p:txBody>
      </p:sp>
      <p:sp>
        <p:nvSpPr>
          <p:cNvPr id="4" name="Rectangle 3"/>
          <p:cNvSpPr/>
          <p:nvPr/>
        </p:nvSpPr>
        <p:spPr>
          <a:xfrm>
            <a:off x="4200561" y="3503456"/>
            <a:ext cx="1147614" cy="1615827"/>
          </a:xfrm>
          <a:prstGeom prst="rect">
            <a:avLst/>
          </a:prstGeom>
        </p:spPr>
        <p:txBody>
          <a:bodyPr wrap="square">
            <a:spAutoFit/>
          </a:bodyPr>
          <a:lstStyle/>
          <a:p>
            <a:pPr fontAlgn="auto">
              <a:spcBef>
                <a:spcPts val="0"/>
              </a:spcBef>
              <a:spcAft>
                <a:spcPts val="0"/>
              </a:spcAft>
            </a:pPr>
            <a:r>
              <a:rPr lang="es-CL" sz="1100" b="1" dirty="0">
                <a:solidFill>
                  <a:prstClr val="black"/>
                </a:solidFill>
                <a:latin typeface="Candara"/>
                <a:cs typeface="+mn-cs"/>
              </a:rPr>
              <a:t>1997</a:t>
            </a:r>
          </a:p>
          <a:p>
            <a:pPr fontAlgn="auto">
              <a:spcBef>
                <a:spcPts val="0"/>
              </a:spcBef>
              <a:spcAft>
                <a:spcPts val="0"/>
              </a:spcAft>
            </a:pPr>
            <a:r>
              <a:rPr lang="es-CL" sz="1100" dirty="0" err="1">
                <a:solidFill>
                  <a:prstClr val="black"/>
                </a:solidFill>
                <a:latin typeface="Candara"/>
                <a:cs typeface="+mn-cs"/>
              </a:rPr>
              <a:t>Intersectoral</a:t>
            </a:r>
            <a:r>
              <a:rPr lang="es-CL" sz="1100" dirty="0">
                <a:solidFill>
                  <a:prstClr val="black"/>
                </a:solidFill>
                <a:latin typeface="Candara"/>
                <a:cs typeface="+mn-cs"/>
              </a:rPr>
              <a:t> </a:t>
            </a:r>
            <a:r>
              <a:rPr lang="es-CL" sz="1100" dirty="0" err="1">
                <a:solidFill>
                  <a:prstClr val="black"/>
                </a:solidFill>
                <a:latin typeface="Candara"/>
                <a:cs typeface="+mn-cs"/>
              </a:rPr>
              <a:t>Action</a:t>
            </a:r>
            <a:endParaRPr lang="es-CL" sz="1100" dirty="0">
              <a:solidFill>
                <a:prstClr val="black"/>
              </a:solidFill>
              <a:latin typeface="Candara"/>
              <a:cs typeface="+mn-cs"/>
            </a:endParaRPr>
          </a:p>
          <a:p>
            <a:pPr fontAlgn="auto">
              <a:spcBef>
                <a:spcPts val="0"/>
              </a:spcBef>
              <a:spcAft>
                <a:spcPts val="0"/>
              </a:spcAft>
            </a:pPr>
            <a:r>
              <a:rPr lang="es-CL" sz="1100" dirty="0" err="1">
                <a:solidFill>
                  <a:prstClr val="black"/>
                </a:solidFill>
                <a:latin typeface="Candara"/>
                <a:cs typeface="+mn-cs"/>
              </a:rPr>
              <a:t>for</a:t>
            </a:r>
            <a:r>
              <a:rPr lang="es-CL" sz="1100" dirty="0">
                <a:solidFill>
                  <a:prstClr val="black"/>
                </a:solidFill>
                <a:latin typeface="Candara"/>
                <a:cs typeface="+mn-cs"/>
              </a:rPr>
              <a:t> </a:t>
            </a:r>
            <a:r>
              <a:rPr lang="es-CL" sz="1100" dirty="0" err="1">
                <a:solidFill>
                  <a:prstClr val="black"/>
                </a:solidFill>
                <a:latin typeface="Candara"/>
                <a:cs typeface="+mn-cs"/>
              </a:rPr>
              <a:t>Health</a:t>
            </a:r>
            <a:r>
              <a:rPr lang="es-CL" sz="1100" dirty="0">
                <a:solidFill>
                  <a:prstClr val="black"/>
                </a:solidFill>
                <a:latin typeface="Candara"/>
                <a:cs typeface="+mn-cs"/>
              </a:rPr>
              <a:t>- A</a:t>
            </a:r>
          </a:p>
          <a:p>
            <a:pPr fontAlgn="auto">
              <a:spcBef>
                <a:spcPts val="0"/>
              </a:spcBef>
              <a:spcAft>
                <a:spcPts val="0"/>
              </a:spcAft>
            </a:pPr>
            <a:r>
              <a:rPr lang="es-CL" sz="1100" dirty="0" err="1">
                <a:solidFill>
                  <a:prstClr val="black"/>
                </a:solidFill>
                <a:latin typeface="Candara"/>
                <a:cs typeface="+mn-cs"/>
              </a:rPr>
              <a:t>cornerstone</a:t>
            </a:r>
            <a:r>
              <a:rPr lang="es-CL" sz="1100" dirty="0">
                <a:solidFill>
                  <a:prstClr val="black"/>
                </a:solidFill>
                <a:latin typeface="Candara"/>
                <a:cs typeface="+mn-cs"/>
              </a:rPr>
              <a:t> </a:t>
            </a:r>
            <a:r>
              <a:rPr lang="es-CL" sz="1100" dirty="0" err="1">
                <a:solidFill>
                  <a:prstClr val="black"/>
                </a:solidFill>
                <a:latin typeface="Candara"/>
                <a:cs typeface="+mn-cs"/>
              </a:rPr>
              <a:t>for</a:t>
            </a:r>
            <a:r>
              <a:rPr lang="es-CL" sz="1100" dirty="0">
                <a:solidFill>
                  <a:prstClr val="black"/>
                </a:solidFill>
                <a:latin typeface="Candara"/>
                <a:cs typeface="+mn-cs"/>
              </a:rPr>
              <a:t> </a:t>
            </a:r>
            <a:r>
              <a:rPr lang="es-CL" sz="1100" dirty="0" err="1">
                <a:solidFill>
                  <a:prstClr val="black"/>
                </a:solidFill>
                <a:latin typeface="Candara"/>
                <a:cs typeface="+mn-cs"/>
              </a:rPr>
              <a:t>health</a:t>
            </a:r>
            <a:endParaRPr lang="es-CL" sz="1100" dirty="0">
              <a:solidFill>
                <a:prstClr val="black"/>
              </a:solidFill>
              <a:latin typeface="Candara"/>
              <a:cs typeface="+mn-cs"/>
            </a:endParaRPr>
          </a:p>
          <a:p>
            <a:pPr fontAlgn="auto">
              <a:spcBef>
                <a:spcPts val="0"/>
              </a:spcBef>
              <a:spcAft>
                <a:spcPts val="0"/>
              </a:spcAft>
            </a:pPr>
            <a:r>
              <a:rPr lang="en-US" sz="1100" dirty="0">
                <a:solidFill>
                  <a:prstClr val="black"/>
                </a:solidFill>
                <a:latin typeface="Candara"/>
                <a:cs typeface="+mn-cs"/>
              </a:rPr>
              <a:t>for all in the Twenty</a:t>
            </a:r>
          </a:p>
          <a:p>
            <a:pPr fontAlgn="auto">
              <a:spcBef>
                <a:spcPts val="0"/>
              </a:spcBef>
              <a:spcAft>
                <a:spcPts val="0"/>
              </a:spcAft>
            </a:pPr>
            <a:r>
              <a:rPr lang="es-CL" sz="1100" dirty="0" err="1">
                <a:solidFill>
                  <a:prstClr val="black"/>
                </a:solidFill>
                <a:latin typeface="Candara"/>
                <a:cs typeface="+mn-cs"/>
              </a:rPr>
              <a:t>First</a:t>
            </a:r>
            <a:r>
              <a:rPr lang="es-CL" sz="1100" dirty="0">
                <a:solidFill>
                  <a:prstClr val="black"/>
                </a:solidFill>
                <a:latin typeface="Candara"/>
                <a:cs typeface="+mn-cs"/>
              </a:rPr>
              <a:t> Century. </a:t>
            </a:r>
          </a:p>
        </p:txBody>
      </p:sp>
      <p:sp>
        <p:nvSpPr>
          <p:cNvPr id="37" name="Text Box 12"/>
          <p:cNvSpPr txBox="1">
            <a:spLocks noChangeArrowheads="1"/>
          </p:cNvSpPr>
          <p:nvPr/>
        </p:nvSpPr>
        <p:spPr bwMode="auto">
          <a:xfrm>
            <a:off x="4200560" y="2327542"/>
            <a:ext cx="600075" cy="276999"/>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auto" hangingPunct="0">
              <a:spcBef>
                <a:spcPct val="50000"/>
              </a:spcBef>
              <a:spcAft>
                <a:spcPts val="0"/>
              </a:spcAft>
            </a:pPr>
            <a:r>
              <a:rPr lang="en-US" sz="1200" b="1" dirty="0" smtClean="0">
                <a:solidFill>
                  <a:prstClr val="black"/>
                </a:solidFill>
                <a:latin typeface="Candara"/>
                <a:cs typeface="+mn-cs"/>
              </a:rPr>
              <a:t>1997</a:t>
            </a:r>
            <a:endParaRPr lang="en-US" sz="1200" b="1" dirty="0">
              <a:solidFill>
                <a:prstClr val="black"/>
              </a:solidFill>
              <a:latin typeface="Candara"/>
              <a:cs typeface="+mn-cs"/>
            </a:endParaRPr>
          </a:p>
        </p:txBody>
      </p:sp>
      <p:sp>
        <p:nvSpPr>
          <p:cNvPr id="38" name="Text Box 32"/>
          <p:cNvSpPr txBox="1">
            <a:spLocks noChangeArrowheads="1"/>
          </p:cNvSpPr>
          <p:nvPr/>
        </p:nvSpPr>
        <p:spPr bwMode="auto">
          <a:xfrm>
            <a:off x="7643652" y="1553300"/>
            <a:ext cx="1347948"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lnSpc>
                <a:spcPts val="1440"/>
              </a:lnSpc>
              <a:spcBef>
                <a:spcPct val="50000"/>
              </a:spcBef>
              <a:spcAft>
                <a:spcPts val="0"/>
              </a:spcAft>
            </a:pPr>
            <a:r>
              <a:rPr lang="en-GB" sz="1200" b="1" dirty="0" smtClean="0">
                <a:solidFill>
                  <a:prstClr val="black"/>
                </a:solidFill>
                <a:latin typeface="Candara"/>
                <a:cs typeface="+mn-cs"/>
              </a:rPr>
              <a:t>2011  </a:t>
            </a:r>
          </a:p>
          <a:p>
            <a:pPr fontAlgn="auto">
              <a:lnSpc>
                <a:spcPts val="1440"/>
              </a:lnSpc>
              <a:spcBef>
                <a:spcPct val="50000"/>
              </a:spcBef>
              <a:spcAft>
                <a:spcPts val="0"/>
              </a:spcAft>
            </a:pPr>
            <a:r>
              <a:rPr lang="en-GB" sz="1200" dirty="0" smtClean="0">
                <a:solidFill>
                  <a:prstClr val="black"/>
                </a:solidFill>
                <a:latin typeface="Candara"/>
                <a:cs typeface="+mn-cs"/>
              </a:rPr>
              <a:t>WHO Rio Political Declaration on Social Determinants of Health </a:t>
            </a:r>
            <a:endParaRPr lang="en-US" sz="1200" dirty="0">
              <a:solidFill>
                <a:prstClr val="black"/>
              </a:solidFill>
              <a:latin typeface="Candara"/>
              <a:cs typeface="+mn-cs"/>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8789" y="2274829"/>
            <a:ext cx="1176055" cy="10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Front 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00523" y="1224697"/>
            <a:ext cx="748219" cy="1050132"/>
          </a:xfrm>
          <a:prstGeom prst="rect">
            <a:avLst/>
          </a:prstGeom>
          <a:noFill/>
          <a:extLst>
            <a:ext uri="{909E8E84-426E-40dd-AFC4-6F175D3DCCD1}">
              <a14:hiddenFill xmlns:a14="http://schemas.microsoft.com/office/drawing/2010/main">
                <a:solidFill>
                  <a:srgbClr val="FFFFFF"/>
                </a:solidFill>
              </a14:hiddenFill>
            </a:ext>
          </a:extLst>
        </p:spPr>
      </p:pic>
      <p:sp>
        <p:nvSpPr>
          <p:cNvPr id="45" name="Text Box 13"/>
          <p:cNvSpPr txBox="1">
            <a:spLocks noChangeArrowheads="1"/>
          </p:cNvSpPr>
          <p:nvPr/>
        </p:nvSpPr>
        <p:spPr bwMode="auto">
          <a:xfrm>
            <a:off x="6984433" y="848539"/>
            <a:ext cx="600075" cy="276999"/>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eaLnBrk="0" fontAlgn="auto" hangingPunct="0">
              <a:spcBef>
                <a:spcPct val="50000"/>
              </a:spcBef>
              <a:spcAft>
                <a:spcPts val="0"/>
              </a:spcAft>
            </a:pPr>
            <a:r>
              <a:rPr lang="en-US" sz="1200" b="1" dirty="0" smtClean="0">
                <a:solidFill>
                  <a:prstClr val="black"/>
                </a:solidFill>
                <a:latin typeface="Candara"/>
                <a:cs typeface="+mn-cs"/>
              </a:rPr>
              <a:t>2011</a:t>
            </a:r>
            <a:endParaRPr lang="en-US" sz="1200" b="1" dirty="0">
              <a:solidFill>
                <a:prstClr val="black"/>
              </a:solidFill>
              <a:latin typeface="Candara"/>
              <a:cs typeface="+mn-cs"/>
            </a:endParaRPr>
          </a:p>
        </p:txBody>
      </p:sp>
      <p:pic>
        <p:nvPicPr>
          <p:cNvPr id="139267" name="Picture 3"/>
          <p:cNvPicPr>
            <a:picLocks noGrp="1" noChangeAspect="1" noChangeArrowheads="1"/>
          </p:cNvPicPr>
          <p:nvPr>
            <p:ph type="title"/>
          </p:nvPr>
        </p:nvPicPr>
        <p:blipFill>
          <a:blip r:embed="rId8" cstate="print">
            <a:extLst>
              <a:ext uri="{28A0092B-C50C-407E-A947-70E740481C1C}">
                <a14:useLocalDpi xmlns:a14="http://schemas.microsoft.com/office/drawing/2010/main" val="0"/>
              </a:ext>
            </a:extLst>
          </a:blip>
          <a:srcRect/>
          <a:stretch>
            <a:fillRect/>
          </a:stretch>
        </p:blipFill>
        <p:spPr>
          <a:xfrm>
            <a:off x="1325845" y="3063765"/>
            <a:ext cx="1103031" cy="879382"/>
          </a:xfrm>
          <a:noFill/>
          <a:ln/>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9" name="Elbow Connector 8"/>
          <p:cNvCxnSpPr/>
          <p:nvPr/>
        </p:nvCxnSpPr>
        <p:spPr>
          <a:xfrm rot="16200000" flipH="1">
            <a:off x="2898359" y="4720161"/>
            <a:ext cx="2620208" cy="269874"/>
          </a:xfrm>
          <a:prstGeom prst="bentConnector3">
            <a:avLst>
              <a:gd name="adj1" fmla="val 99533"/>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343400" y="5565035"/>
            <a:ext cx="1752600" cy="9119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s-CL" sz="1100" b="1" dirty="0" smtClean="0">
                <a:solidFill>
                  <a:prstClr val="black"/>
                </a:solidFill>
              </a:rPr>
              <a:t>1988</a:t>
            </a:r>
            <a:r>
              <a:rPr lang="es-CL" sz="1100" dirty="0" smtClean="0">
                <a:solidFill>
                  <a:prstClr val="black"/>
                </a:solidFill>
              </a:rPr>
              <a:t>  </a:t>
            </a:r>
          </a:p>
          <a:p>
            <a:pPr fontAlgn="auto">
              <a:spcBef>
                <a:spcPts val="0"/>
              </a:spcBef>
              <a:spcAft>
                <a:spcPts val="0"/>
              </a:spcAft>
            </a:pPr>
            <a:r>
              <a:rPr lang="es-CL" sz="1100" dirty="0" smtClean="0">
                <a:solidFill>
                  <a:prstClr val="black"/>
                </a:solidFill>
              </a:rPr>
              <a:t>Adelaida </a:t>
            </a:r>
            <a:r>
              <a:rPr lang="es-CL" sz="1100" dirty="0" err="1" smtClean="0">
                <a:solidFill>
                  <a:prstClr val="black"/>
                </a:solidFill>
              </a:rPr>
              <a:t>Recommendation</a:t>
            </a:r>
            <a:r>
              <a:rPr lang="es-CL" sz="1100" dirty="0" smtClean="0">
                <a:solidFill>
                  <a:prstClr val="black"/>
                </a:solidFill>
              </a:rPr>
              <a:t> </a:t>
            </a:r>
            <a:r>
              <a:rPr lang="es-CL" sz="1100" dirty="0" err="1" smtClean="0">
                <a:solidFill>
                  <a:prstClr val="black"/>
                </a:solidFill>
              </a:rPr>
              <a:t>on</a:t>
            </a:r>
            <a:r>
              <a:rPr lang="es-CL" sz="1100" dirty="0" smtClean="0">
                <a:solidFill>
                  <a:prstClr val="black"/>
                </a:solidFill>
              </a:rPr>
              <a:t> </a:t>
            </a:r>
            <a:r>
              <a:rPr lang="es-CL" sz="1100" dirty="0" err="1" smtClean="0">
                <a:solidFill>
                  <a:prstClr val="black"/>
                </a:solidFill>
              </a:rPr>
              <a:t>Health</a:t>
            </a:r>
            <a:r>
              <a:rPr lang="es-CL" sz="1100" dirty="0" smtClean="0">
                <a:solidFill>
                  <a:prstClr val="black"/>
                </a:solidFill>
              </a:rPr>
              <a:t> </a:t>
            </a:r>
            <a:r>
              <a:rPr lang="es-CL" sz="1100" dirty="0" err="1" smtClean="0">
                <a:solidFill>
                  <a:prstClr val="black"/>
                </a:solidFill>
              </a:rPr>
              <a:t>Public</a:t>
            </a:r>
            <a:r>
              <a:rPr lang="es-CL" sz="1100" dirty="0" smtClean="0">
                <a:solidFill>
                  <a:prstClr val="black"/>
                </a:solidFill>
              </a:rPr>
              <a:t> </a:t>
            </a:r>
            <a:r>
              <a:rPr lang="es-CL" sz="1100" dirty="0" err="1" smtClean="0">
                <a:solidFill>
                  <a:prstClr val="black"/>
                </a:solidFill>
              </a:rPr>
              <a:t>Policy</a:t>
            </a:r>
            <a:r>
              <a:rPr lang="es-CL" sz="1100" dirty="0">
                <a:solidFill>
                  <a:prstClr val="black"/>
                </a:solidFill>
              </a:rPr>
              <a:t>.</a:t>
            </a:r>
          </a:p>
        </p:txBody>
      </p:sp>
      <p:sp>
        <p:nvSpPr>
          <p:cNvPr id="13" name="Rectangle 12"/>
          <p:cNvSpPr/>
          <p:nvPr/>
        </p:nvSpPr>
        <p:spPr>
          <a:xfrm>
            <a:off x="3619185" y="2693249"/>
            <a:ext cx="473206" cy="261610"/>
          </a:xfrm>
          <a:prstGeom prst="rect">
            <a:avLst/>
          </a:prstGeom>
        </p:spPr>
        <p:txBody>
          <a:bodyPr wrap="none">
            <a:spAutoFit/>
          </a:bodyPr>
          <a:lstStyle/>
          <a:p>
            <a:pPr fontAlgn="auto">
              <a:spcBef>
                <a:spcPts val="0"/>
              </a:spcBef>
              <a:spcAft>
                <a:spcPts val="0"/>
              </a:spcAft>
            </a:pPr>
            <a:r>
              <a:rPr lang="es-CL" sz="1050" b="1" dirty="0">
                <a:solidFill>
                  <a:prstClr val="black"/>
                </a:solidFill>
                <a:latin typeface="Candara"/>
                <a:cs typeface="+mn-cs"/>
              </a:rPr>
              <a:t>1988</a:t>
            </a:r>
            <a:endParaRPr lang="es-CL" sz="1050" dirty="0">
              <a:solidFill>
                <a:prstClr val="black"/>
              </a:solidFill>
              <a:latin typeface="Candara"/>
              <a:cs typeface="+mn-cs"/>
            </a:endParaRPr>
          </a:p>
        </p:txBody>
      </p:sp>
      <p:cxnSp>
        <p:nvCxnSpPr>
          <p:cNvPr id="41" name="Elbow Connector 40"/>
          <p:cNvCxnSpPr/>
          <p:nvPr/>
        </p:nvCxnSpPr>
        <p:spPr>
          <a:xfrm rot="16200000" flipH="1">
            <a:off x="6727519" y="2155518"/>
            <a:ext cx="1184669" cy="44789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97338" y="2971800"/>
            <a:ext cx="1780445" cy="938719"/>
          </a:xfrm>
          <a:prstGeom prst="rect">
            <a:avLst/>
          </a:prstGeom>
          <a:noFill/>
        </p:spPr>
        <p:txBody>
          <a:bodyPr wrap="square" rtlCol="0">
            <a:spAutoFit/>
          </a:bodyPr>
          <a:lstStyle/>
          <a:p>
            <a:pPr fontAlgn="auto">
              <a:spcBef>
                <a:spcPts val="0"/>
              </a:spcBef>
              <a:spcAft>
                <a:spcPts val="0"/>
              </a:spcAft>
            </a:pPr>
            <a:r>
              <a:rPr lang="es-CL" sz="1100" b="1" dirty="0" smtClean="0">
                <a:solidFill>
                  <a:prstClr val="black"/>
                </a:solidFill>
                <a:latin typeface="Candara"/>
                <a:cs typeface="+mn-cs"/>
              </a:rPr>
              <a:t>2009</a:t>
            </a:r>
            <a:r>
              <a:rPr lang="es-CL" sz="1100" dirty="0" smtClean="0">
                <a:solidFill>
                  <a:prstClr val="black"/>
                </a:solidFill>
                <a:latin typeface="Candara"/>
                <a:cs typeface="+mn-cs"/>
              </a:rPr>
              <a:t>  </a:t>
            </a:r>
          </a:p>
          <a:p>
            <a:pPr fontAlgn="auto">
              <a:spcBef>
                <a:spcPts val="0"/>
              </a:spcBef>
              <a:spcAft>
                <a:spcPts val="0"/>
              </a:spcAft>
            </a:pPr>
            <a:r>
              <a:rPr lang="es-CL" sz="1100" dirty="0" smtClean="0">
                <a:solidFill>
                  <a:prstClr val="black"/>
                </a:solidFill>
                <a:latin typeface="Candara"/>
                <a:cs typeface="+mn-cs"/>
              </a:rPr>
              <a:t>WHA </a:t>
            </a:r>
            <a:r>
              <a:rPr lang="es-CL" sz="1100" dirty="0" err="1" smtClean="0">
                <a:solidFill>
                  <a:prstClr val="black"/>
                </a:solidFill>
                <a:latin typeface="Candara"/>
                <a:cs typeface="+mn-cs"/>
              </a:rPr>
              <a:t>Resolution</a:t>
            </a:r>
            <a:r>
              <a:rPr lang="es-CL" sz="1100" dirty="0" smtClean="0">
                <a:solidFill>
                  <a:prstClr val="black"/>
                </a:solidFill>
                <a:latin typeface="Candara"/>
                <a:cs typeface="+mn-cs"/>
              </a:rPr>
              <a:t> </a:t>
            </a:r>
            <a:r>
              <a:rPr lang="es-CL" sz="1100" i="1" dirty="0" err="1" smtClean="0">
                <a:solidFill>
                  <a:prstClr val="black"/>
                </a:solidFill>
                <a:latin typeface="Candara"/>
                <a:cs typeface="+mn-cs"/>
              </a:rPr>
              <a:t>Reducing</a:t>
            </a:r>
            <a:r>
              <a:rPr lang="es-CL" sz="1100" i="1" dirty="0" smtClean="0">
                <a:solidFill>
                  <a:prstClr val="black"/>
                </a:solidFill>
                <a:latin typeface="Candara"/>
                <a:cs typeface="+mn-cs"/>
              </a:rPr>
              <a:t>  </a:t>
            </a:r>
            <a:r>
              <a:rPr lang="es-CL" sz="1100" i="1" dirty="0" err="1" smtClean="0">
                <a:solidFill>
                  <a:prstClr val="black"/>
                </a:solidFill>
                <a:latin typeface="Candara"/>
                <a:cs typeface="+mn-cs"/>
              </a:rPr>
              <a:t>Health</a:t>
            </a:r>
            <a:r>
              <a:rPr lang="es-CL" sz="1100" i="1" dirty="0" smtClean="0">
                <a:solidFill>
                  <a:prstClr val="black"/>
                </a:solidFill>
                <a:latin typeface="Candara"/>
                <a:cs typeface="+mn-cs"/>
              </a:rPr>
              <a:t> </a:t>
            </a:r>
            <a:r>
              <a:rPr lang="es-CL" sz="1100" i="1" dirty="0" err="1" smtClean="0">
                <a:solidFill>
                  <a:prstClr val="black"/>
                </a:solidFill>
                <a:latin typeface="Candara"/>
                <a:cs typeface="+mn-cs"/>
              </a:rPr>
              <a:t>Inequities</a:t>
            </a:r>
            <a:r>
              <a:rPr lang="es-CL" sz="1100" i="1" dirty="0" smtClean="0">
                <a:solidFill>
                  <a:prstClr val="black"/>
                </a:solidFill>
                <a:latin typeface="Candara"/>
                <a:cs typeface="+mn-cs"/>
              </a:rPr>
              <a:t> </a:t>
            </a:r>
            <a:r>
              <a:rPr lang="es-CL" sz="1100" i="1" dirty="0" err="1" smtClean="0">
                <a:solidFill>
                  <a:prstClr val="black"/>
                </a:solidFill>
                <a:latin typeface="Candara"/>
                <a:cs typeface="+mn-cs"/>
              </a:rPr>
              <a:t>Through</a:t>
            </a:r>
            <a:r>
              <a:rPr lang="es-CL" sz="1100" i="1" dirty="0" smtClean="0">
                <a:solidFill>
                  <a:prstClr val="black"/>
                </a:solidFill>
                <a:latin typeface="Candara"/>
                <a:cs typeface="+mn-cs"/>
              </a:rPr>
              <a:t> </a:t>
            </a:r>
            <a:r>
              <a:rPr lang="es-CL" sz="1100" i="1" dirty="0" err="1" smtClean="0">
                <a:solidFill>
                  <a:prstClr val="black"/>
                </a:solidFill>
                <a:latin typeface="Candara"/>
                <a:cs typeface="+mn-cs"/>
              </a:rPr>
              <a:t>Action</a:t>
            </a:r>
            <a:r>
              <a:rPr lang="es-CL" sz="1100" i="1" dirty="0" smtClean="0">
                <a:solidFill>
                  <a:prstClr val="black"/>
                </a:solidFill>
                <a:latin typeface="Candara"/>
                <a:cs typeface="+mn-cs"/>
              </a:rPr>
              <a:t> </a:t>
            </a:r>
            <a:r>
              <a:rPr lang="es-CL" sz="1100" i="1" dirty="0" err="1" smtClean="0">
                <a:solidFill>
                  <a:prstClr val="black"/>
                </a:solidFill>
                <a:latin typeface="Candara"/>
                <a:cs typeface="+mn-cs"/>
              </a:rPr>
              <a:t>on</a:t>
            </a:r>
            <a:r>
              <a:rPr lang="es-CL" sz="1100" i="1" dirty="0" smtClean="0">
                <a:solidFill>
                  <a:prstClr val="black"/>
                </a:solidFill>
                <a:latin typeface="Candara"/>
                <a:cs typeface="+mn-cs"/>
              </a:rPr>
              <a:t> </a:t>
            </a:r>
            <a:r>
              <a:rPr lang="es-CL" sz="1100" i="1" dirty="0" err="1" smtClean="0">
                <a:solidFill>
                  <a:prstClr val="black"/>
                </a:solidFill>
                <a:latin typeface="Candara"/>
                <a:cs typeface="+mn-cs"/>
              </a:rPr>
              <a:t>the</a:t>
            </a:r>
            <a:r>
              <a:rPr lang="es-CL" sz="1100" i="1" dirty="0" smtClean="0">
                <a:solidFill>
                  <a:prstClr val="black"/>
                </a:solidFill>
                <a:latin typeface="Candara"/>
                <a:cs typeface="+mn-cs"/>
              </a:rPr>
              <a:t> Social </a:t>
            </a:r>
            <a:r>
              <a:rPr lang="es-CL" sz="1100" i="1" dirty="0" err="1" smtClean="0">
                <a:solidFill>
                  <a:prstClr val="black"/>
                </a:solidFill>
                <a:latin typeface="Candara"/>
                <a:cs typeface="+mn-cs"/>
              </a:rPr>
              <a:t>Determinants</a:t>
            </a:r>
            <a:r>
              <a:rPr lang="es-CL" sz="1100" i="1" dirty="0" smtClean="0">
                <a:solidFill>
                  <a:prstClr val="black"/>
                </a:solidFill>
                <a:latin typeface="Candara"/>
                <a:cs typeface="+mn-cs"/>
              </a:rPr>
              <a:t> of </a:t>
            </a:r>
            <a:r>
              <a:rPr lang="es-CL" sz="1100" i="1" dirty="0" err="1" smtClean="0">
                <a:solidFill>
                  <a:prstClr val="black"/>
                </a:solidFill>
                <a:latin typeface="Candara"/>
                <a:cs typeface="+mn-cs"/>
              </a:rPr>
              <a:t>Health</a:t>
            </a:r>
            <a:r>
              <a:rPr lang="es-CL" sz="1100" i="1" dirty="0" smtClean="0">
                <a:solidFill>
                  <a:prstClr val="black"/>
                </a:solidFill>
                <a:latin typeface="Candara"/>
                <a:cs typeface="+mn-cs"/>
              </a:rPr>
              <a:t> </a:t>
            </a:r>
            <a:endParaRPr lang="es-CL" sz="1100" i="1" dirty="0">
              <a:solidFill>
                <a:prstClr val="black"/>
              </a:solidFill>
              <a:latin typeface="Candara"/>
              <a:cs typeface="+mn-cs"/>
            </a:endParaRPr>
          </a:p>
        </p:txBody>
      </p:sp>
      <p:cxnSp>
        <p:nvCxnSpPr>
          <p:cNvPr id="53" name="Elbow Connector 52"/>
          <p:cNvCxnSpPr/>
          <p:nvPr/>
        </p:nvCxnSpPr>
        <p:spPr>
          <a:xfrm rot="16200000" flipH="1">
            <a:off x="4606739" y="3609830"/>
            <a:ext cx="1592703" cy="351323"/>
          </a:xfrm>
          <a:prstGeom prst="bentConnector3">
            <a:avLst>
              <a:gd name="adj1" fmla="val 100930"/>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78752" y="4581843"/>
            <a:ext cx="1708603" cy="769441"/>
          </a:xfrm>
          <a:prstGeom prst="rect">
            <a:avLst/>
          </a:prstGeom>
          <a:noFill/>
        </p:spPr>
        <p:txBody>
          <a:bodyPr wrap="square" rtlCol="0">
            <a:spAutoFit/>
          </a:bodyPr>
          <a:lstStyle/>
          <a:p>
            <a:pPr fontAlgn="auto">
              <a:spcBef>
                <a:spcPts val="0"/>
              </a:spcBef>
              <a:spcAft>
                <a:spcPts val="0"/>
              </a:spcAft>
            </a:pPr>
            <a:r>
              <a:rPr lang="es-CL" sz="1100" b="1" dirty="0" smtClean="0">
                <a:solidFill>
                  <a:prstClr val="black"/>
                </a:solidFill>
                <a:latin typeface="Candara"/>
                <a:cs typeface="+mn-cs"/>
              </a:rPr>
              <a:t>1999</a:t>
            </a:r>
            <a:r>
              <a:rPr lang="es-CL" sz="1100" dirty="0" smtClean="0">
                <a:solidFill>
                  <a:prstClr val="black"/>
                </a:solidFill>
                <a:latin typeface="Candara"/>
                <a:cs typeface="+mn-cs"/>
              </a:rPr>
              <a:t>                                    </a:t>
            </a:r>
            <a:r>
              <a:rPr lang="es-CL" sz="1100" dirty="0" err="1" smtClean="0">
                <a:solidFill>
                  <a:prstClr val="black"/>
                </a:solidFill>
                <a:latin typeface="Candara"/>
                <a:cs typeface="+mn-cs"/>
              </a:rPr>
              <a:t>The</a:t>
            </a:r>
            <a:r>
              <a:rPr lang="es-CL" sz="1100" dirty="0" smtClean="0">
                <a:solidFill>
                  <a:prstClr val="black"/>
                </a:solidFill>
                <a:latin typeface="Candara"/>
                <a:cs typeface="+mn-cs"/>
              </a:rPr>
              <a:t> </a:t>
            </a:r>
            <a:r>
              <a:rPr lang="es-CL" sz="1100" dirty="0" err="1" smtClean="0">
                <a:solidFill>
                  <a:prstClr val="black"/>
                </a:solidFill>
                <a:latin typeface="Candara"/>
                <a:cs typeface="+mn-cs"/>
              </a:rPr>
              <a:t>Gothenburg</a:t>
            </a:r>
            <a:r>
              <a:rPr lang="es-CL" sz="1100" dirty="0" smtClean="0">
                <a:solidFill>
                  <a:prstClr val="black"/>
                </a:solidFill>
                <a:latin typeface="Candara"/>
                <a:cs typeface="+mn-cs"/>
              </a:rPr>
              <a:t> </a:t>
            </a:r>
            <a:r>
              <a:rPr lang="es-CL" sz="1100" dirty="0" err="1" smtClean="0">
                <a:solidFill>
                  <a:prstClr val="black"/>
                </a:solidFill>
                <a:latin typeface="Candara"/>
                <a:cs typeface="+mn-cs"/>
              </a:rPr>
              <a:t>consensus</a:t>
            </a:r>
            <a:r>
              <a:rPr lang="es-CL" sz="1100" dirty="0" smtClean="0">
                <a:solidFill>
                  <a:prstClr val="black"/>
                </a:solidFill>
                <a:latin typeface="Candara"/>
                <a:cs typeface="+mn-cs"/>
              </a:rPr>
              <a:t> </a:t>
            </a:r>
            <a:r>
              <a:rPr lang="es-CL" sz="1100" dirty="0" err="1" smtClean="0">
                <a:solidFill>
                  <a:prstClr val="black"/>
                </a:solidFill>
                <a:latin typeface="Candara"/>
                <a:cs typeface="+mn-cs"/>
              </a:rPr>
              <a:t>Paper</a:t>
            </a:r>
            <a:r>
              <a:rPr lang="es-CL" sz="1100" dirty="0" smtClean="0">
                <a:solidFill>
                  <a:prstClr val="black"/>
                </a:solidFill>
                <a:latin typeface="Candara"/>
                <a:cs typeface="+mn-cs"/>
              </a:rPr>
              <a:t> </a:t>
            </a:r>
            <a:r>
              <a:rPr lang="es-CL" sz="1100" dirty="0" err="1" smtClean="0">
                <a:solidFill>
                  <a:prstClr val="black"/>
                </a:solidFill>
                <a:latin typeface="Candara"/>
                <a:cs typeface="+mn-cs"/>
              </a:rPr>
              <a:t>on</a:t>
            </a:r>
            <a:r>
              <a:rPr lang="es-CL" sz="1100" dirty="0" smtClean="0">
                <a:solidFill>
                  <a:prstClr val="black"/>
                </a:solidFill>
                <a:latin typeface="Candara"/>
                <a:cs typeface="+mn-cs"/>
              </a:rPr>
              <a:t> </a:t>
            </a:r>
            <a:r>
              <a:rPr lang="es-CL" sz="1100" dirty="0" err="1" smtClean="0">
                <a:solidFill>
                  <a:prstClr val="black"/>
                </a:solidFill>
                <a:latin typeface="Candara"/>
                <a:cs typeface="+mn-cs"/>
              </a:rPr>
              <a:t>Health</a:t>
            </a:r>
            <a:r>
              <a:rPr lang="es-CL" sz="1100" dirty="0" smtClean="0">
                <a:solidFill>
                  <a:prstClr val="black"/>
                </a:solidFill>
                <a:latin typeface="Candara"/>
                <a:cs typeface="+mn-cs"/>
              </a:rPr>
              <a:t> </a:t>
            </a:r>
            <a:r>
              <a:rPr lang="es-CL" sz="1100" dirty="0" err="1" smtClean="0">
                <a:solidFill>
                  <a:prstClr val="black"/>
                </a:solidFill>
                <a:latin typeface="Candara"/>
                <a:cs typeface="+mn-cs"/>
              </a:rPr>
              <a:t>Impact</a:t>
            </a:r>
            <a:r>
              <a:rPr lang="es-CL" sz="1100" dirty="0" smtClean="0">
                <a:solidFill>
                  <a:prstClr val="black"/>
                </a:solidFill>
                <a:latin typeface="Candara"/>
                <a:cs typeface="+mn-cs"/>
              </a:rPr>
              <a:t> </a:t>
            </a:r>
            <a:r>
              <a:rPr lang="es-CL" sz="1100" dirty="0" err="1" smtClean="0">
                <a:solidFill>
                  <a:prstClr val="black"/>
                </a:solidFill>
                <a:latin typeface="Candara"/>
                <a:cs typeface="+mn-cs"/>
              </a:rPr>
              <a:t>Assesment</a:t>
            </a:r>
            <a:r>
              <a:rPr lang="es-CL" sz="1100" dirty="0" smtClean="0">
                <a:solidFill>
                  <a:prstClr val="black"/>
                </a:solidFill>
                <a:latin typeface="Candara"/>
                <a:cs typeface="+mn-cs"/>
              </a:rPr>
              <a:t> </a:t>
            </a:r>
            <a:endParaRPr lang="es-CL" sz="1100" dirty="0">
              <a:solidFill>
                <a:prstClr val="black"/>
              </a:solidFill>
              <a:latin typeface="Candara"/>
              <a:cs typeface="+mn-cs"/>
            </a:endParaRPr>
          </a:p>
        </p:txBody>
      </p:sp>
      <p:pic>
        <p:nvPicPr>
          <p:cNvPr id="46"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00842" y="259251"/>
            <a:ext cx="668315" cy="93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Box 32"/>
          <p:cNvSpPr txBox="1">
            <a:spLocks noChangeArrowheads="1"/>
          </p:cNvSpPr>
          <p:nvPr/>
        </p:nvSpPr>
        <p:spPr bwMode="auto">
          <a:xfrm>
            <a:off x="8153400" y="1143000"/>
            <a:ext cx="1066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lnSpc>
                <a:spcPts val="1440"/>
              </a:lnSpc>
              <a:spcBef>
                <a:spcPct val="50000"/>
              </a:spcBef>
              <a:spcAft>
                <a:spcPts val="0"/>
              </a:spcAft>
            </a:pPr>
            <a:r>
              <a:rPr lang="en-GB" sz="1200" b="1" dirty="0" smtClean="0">
                <a:solidFill>
                  <a:prstClr val="black"/>
                </a:solidFill>
                <a:latin typeface="Candara"/>
                <a:cs typeface="+mn-cs"/>
              </a:rPr>
              <a:t>Sustainable Development Goals</a:t>
            </a:r>
            <a:endParaRPr lang="en-US" sz="1200" dirty="0">
              <a:solidFill>
                <a:prstClr val="black"/>
              </a:solidFill>
              <a:latin typeface="Candara"/>
              <a:cs typeface="+mn-cs"/>
            </a:endParaRPr>
          </a:p>
        </p:txBody>
      </p:sp>
    </p:spTree>
    <p:extLst>
      <p:ext uri="{BB962C8B-B14F-4D97-AF65-F5344CB8AC3E}">
        <p14:creationId xmlns:p14="http://schemas.microsoft.com/office/powerpoint/2010/main" val="25912781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ctr">
              <a:defRPr/>
            </a:pPr>
            <a:r>
              <a:rPr lang="en-GB" altLang="zh-TW" b="1" dirty="0" smtClean="0">
                <a:solidFill>
                  <a:prstClr val="white"/>
                </a:solidFill>
              </a:rPr>
              <a:t> HiAP  TOT meeting  Johannesburg, 30 Nov – 4 Dec 2015</a:t>
            </a:r>
            <a:endParaRPr lang="en-GB" altLang="en-US" b="1" baseline="14000" dirty="0" smtClean="0">
              <a:solidFill>
                <a:prstClr val="white"/>
              </a:solidFill>
            </a:endParaRPr>
          </a:p>
          <a:p>
            <a:pPr>
              <a:defRPr/>
            </a:pPr>
            <a:endParaRPr lang="en-US" sz="1600" dirty="0">
              <a:solidFill>
                <a:prstClr val="white"/>
              </a:solidFill>
            </a:endParaRPr>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5</a:t>
            </a:fld>
            <a:endParaRPr lang="en-US" dirty="0">
              <a:solidFill>
                <a:prstClr val="white"/>
              </a:solidFill>
            </a:endParaRPr>
          </a:p>
        </p:txBody>
      </p:sp>
      <p:sp>
        <p:nvSpPr>
          <p:cNvPr id="8" name="Title 1"/>
          <p:cNvSpPr txBox="1">
            <a:spLocks/>
          </p:cNvSpPr>
          <p:nvPr/>
        </p:nvSpPr>
        <p:spPr bwMode="auto">
          <a:xfrm>
            <a:off x="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ZA" sz="3500" dirty="0" smtClean="0">
                <a:solidFill>
                  <a:srgbClr val="F79646">
                    <a:lumMod val="75000"/>
                  </a:srgbClr>
                </a:solidFill>
                <a:latin typeface="Tw Cen MT" panose="020B0602020104020603" pitchFamily="34" charset="0"/>
              </a:rPr>
              <a:t>What is Health in All Policies (</a:t>
            </a:r>
            <a:r>
              <a:rPr lang="en-ZA" sz="3500" dirty="0" err="1" smtClean="0">
                <a:solidFill>
                  <a:srgbClr val="F79646">
                    <a:lumMod val="75000"/>
                  </a:srgbClr>
                </a:solidFill>
                <a:latin typeface="Tw Cen MT" panose="020B0602020104020603" pitchFamily="34" charset="0"/>
              </a:rPr>
              <a:t>HiAP</a:t>
            </a:r>
            <a:r>
              <a:rPr lang="en-ZA" sz="3500" dirty="0" smtClean="0">
                <a:solidFill>
                  <a:srgbClr val="F79646">
                    <a:lumMod val="75000"/>
                  </a:srgbClr>
                </a:solidFill>
                <a:latin typeface="Tw Cen MT" panose="020B0602020104020603" pitchFamily="34" charset="0"/>
              </a:rPr>
              <a:t>) </a:t>
            </a:r>
            <a:endParaRPr lang="en-ZA" sz="3500" dirty="0">
              <a:solidFill>
                <a:srgbClr val="3599CC"/>
              </a:solidFill>
              <a:latin typeface="Tw Cen MT" panose="020B0602020104020603" pitchFamily="34" charset="0"/>
            </a:endParaRPr>
          </a:p>
        </p:txBody>
      </p:sp>
      <p:pic>
        <p:nvPicPr>
          <p:cNvPr id="7" name="Picture 2" descr="C:\Users\munodawafad\Desktop\WP_20150526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8558"/>
          <a:stretch/>
        </p:blipFill>
        <p:spPr bwMode="auto">
          <a:xfrm>
            <a:off x="53600" y="1600200"/>
            <a:ext cx="4335519" cy="3090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5410200" y="1371600"/>
            <a:ext cx="3361366" cy="3984933"/>
            <a:chOff x="457208" y="759159"/>
            <a:chExt cx="3361366" cy="3984933"/>
          </a:xfrm>
        </p:grpSpPr>
        <p:sp>
          <p:nvSpPr>
            <p:cNvPr id="12" name="Rounded Rectangle 11"/>
            <p:cNvSpPr/>
            <p:nvPr/>
          </p:nvSpPr>
          <p:spPr>
            <a:xfrm>
              <a:off x="457208" y="759159"/>
              <a:ext cx="3361366" cy="3984933"/>
            </a:xfrm>
            <a:prstGeom prst="roundRect">
              <a:avLst>
                <a:gd name="adj" fmla="val 10000"/>
              </a:avLst>
            </a:pr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ounded Rectangle 4"/>
            <p:cNvSpPr/>
            <p:nvPr/>
          </p:nvSpPr>
          <p:spPr>
            <a:xfrm>
              <a:off x="555659" y="857610"/>
              <a:ext cx="3164464" cy="37880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defTabSz="977900">
                <a:lnSpc>
                  <a:spcPct val="90000"/>
                </a:lnSpc>
                <a:spcAft>
                  <a:spcPct val="15000"/>
                </a:spcAft>
                <a:buFontTx/>
                <a:buChar char="••"/>
              </a:pPr>
              <a:r>
                <a:rPr lang="en-US" sz="2200" dirty="0" smtClean="0">
                  <a:solidFill>
                    <a:prstClr val="black">
                      <a:hueOff val="0"/>
                      <a:satOff val="0"/>
                      <a:lumOff val="0"/>
                      <a:alphaOff val="0"/>
                    </a:prstClr>
                  </a:solidFill>
                </a:rPr>
                <a:t>An approach to public policies across sectors that takes into account the health implications of decisions, seek synergies, and avoids harmful health impacts, in order to improve population health and health equity</a:t>
              </a:r>
              <a:endParaRPr lang="en-US" sz="2200" dirty="0">
                <a:solidFill>
                  <a:prstClr val="black">
                    <a:hueOff val="0"/>
                    <a:satOff val="0"/>
                    <a:lumOff val="0"/>
                    <a:alphaOff val="0"/>
                  </a:prstClr>
                </a:solidFill>
              </a:endParaRPr>
            </a:p>
          </p:txBody>
        </p:sp>
      </p:grpSp>
      <p:grpSp>
        <p:nvGrpSpPr>
          <p:cNvPr id="14" name="Group 13"/>
          <p:cNvGrpSpPr/>
          <p:nvPr/>
        </p:nvGrpSpPr>
        <p:grpSpPr>
          <a:xfrm flipV="1">
            <a:off x="4462582" y="2648158"/>
            <a:ext cx="824079" cy="715908"/>
            <a:chOff x="3815398" y="216592"/>
            <a:chExt cx="824079" cy="715908"/>
          </a:xfrm>
        </p:grpSpPr>
        <p:sp>
          <p:nvSpPr>
            <p:cNvPr id="15" name="Right Arrow 14"/>
            <p:cNvSpPr/>
            <p:nvPr/>
          </p:nvSpPr>
          <p:spPr>
            <a:xfrm rot="21450464">
              <a:off x="3815398" y="216592"/>
              <a:ext cx="824079" cy="715908"/>
            </a:xfrm>
            <a:prstGeom prst="rightArrow">
              <a:avLst>
                <a:gd name="adj1" fmla="val 60000"/>
                <a:gd name="adj2" fmla="val 50000"/>
              </a:avLst>
            </a:pr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sp>
        <p:sp>
          <p:nvSpPr>
            <p:cNvPr id="16" name="Right Arrow 4"/>
            <p:cNvSpPr/>
            <p:nvPr/>
          </p:nvSpPr>
          <p:spPr>
            <a:xfrm rot="21450464">
              <a:off x="3815500" y="364444"/>
              <a:ext cx="609307" cy="4295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33450">
                <a:lnSpc>
                  <a:spcPct val="90000"/>
                </a:lnSpc>
                <a:spcAft>
                  <a:spcPct val="35000"/>
                </a:spcAft>
              </a:pPr>
              <a:endParaRPr lang="en-US" sz="2100" dirty="0">
                <a:solidFill>
                  <a:prstClr val="white"/>
                </a:solidFill>
              </a:endParaRPr>
            </a:p>
          </p:txBody>
        </p:sp>
      </p:grpSp>
    </p:spTree>
    <p:extLst>
      <p:ext uri="{BB962C8B-B14F-4D97-AF65-F5344CB8AC3E}">
        <p14:creationId xmlns:p14="http://schemas.microsoft.com/office/powerpoint/2010/main" val="120501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ctr">
              <a:defRPr/>
            </a:pPr>
            <a:r>
              <a:rPr lang="en-GB" altLang="zh-TW" b="1" dirty="0" smtClean="0">
                <a:solidFill>
                  <a:prstClr val="white"/>
                </a:solidFill>
              </a:rPr>
              <a:t> HiAP TOT meeting  Johannesburg  30 Nov</a:t>
            </a:r>
            <a:r>
              <a:rPr lang="en-US" b="1" dirty="0" smtClean="0">
                <a:solidFill>
                  <a:prstClr val="white"/>
                </a:solidFill>
              </a:rPr>
              <a:t> -4 Dec 2015</a:t>
            </a:r>
            <a:endParaRPr lang="en-GB" altLang="en-US" b="1" baseline="14000" dirty="0" smtClean="0">
              <a:solidFill>
                <a:prstClr val="white"/>
              </a:solidFill>
            </a:endParaRPr>
          </a:p>
          <a:p>
            <a:pPr>
              <a:defRPr/>
            </a:pPr>
            <a:endParaRPr lang="en-US" sz="1600" dirty="0">
              <a:solidFill>
                <a:prstClr val="white"/>
              </a:solidFill>
            </a:endParaRPr>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6</a:t>
            </a:fld>
            <a:endParaRPr lang="en-US" dirty="0">
              <a:solidFill>
                <a:prstClr val="white"/>
              </a:solidFill>
            </a:endParaRPr>
          </a:p>
        </p:txBody>
      </p:sp>
      <p:sp>
        <p:nvSpPr>
          <p:cNvPr id="8" name="Title 1"/>
          <p:cNvSpPr txBox="1">
            <a:spLocks/>
          </p:cNvSpPr>
          <p:nvPr/>
        </p:nvSpPr>
        <p:spPr bwMode="auto">
          <a:xfrm>
            <a:off x="-228600" y="0"/>
            <a:ext cx="952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ZA" sz="3500" dirty="0" smtClean="0">
                <a:solidFill>
                  <a:srgbClr val="F79646">
                    <a:lumMod val="75000"/>
                  </a:srgbClr>
                </a:solidFill>
                <a:latin typeface="Tw Cen MT" panose="020B0602020104020603" pitchFamily="34" charset="0"/>
              </a:rPr>
              <a:t>Why focus on </a:t>
            </a:r>
            <a:r>
              <a:rPr lang="en-ZA" sz="3500" dirty="0" err="1" smtClean="0">
                <a:solidFill>
                  <a:srgbClr val="F79646">
                    <a:lumMod val="75000"/>
                  </a:srgbClr>
                </a:solidFill>
                <a:latin typeface="Tw Cen MT" panose="020B0602020104020603" pitchFamily="34" charset="0"/>
              </a:rPr>
              <a:t>HiAP</a:t>
            </a:r>
            <a:r>
              <a:rPr lang="en-ZA" sz="3500" dirty="0" smtClean="0">
                <a:solidFill>
                  <a:srgbClr val="F79646">
                    <a:lumMod val="75000"/>
                  </a:srgbClr>
                </a:solidFill>
                <a:latin typeface="Tw Cen MT" panose="020B0602020104020603" pitchFamily="34" charset="0"/>
              </a:rPr>
              <a:t> approach and mind-set </a:t>
            </a:r>
            <a:endParaRPr lang="en-ZA" sz="3500" dirty="0">
              <a:solidFill>
                <a:srgbClr val="3599CC"/>
              </a:solidFill>
              <a:latin typeface="Tw Cen MT" panose="020B0602020104020603" pitchFamily="34" charset="0"/>
            </a:endParaRPr>
          </a:p>
        </p:txBody>
      </p:sp>
      <p:graphicFrame>
        <p:nvGraphicFramePr>
          <p:cNvPr id="2" name="Diagram 1"/>
          <p:cNvGraphicFramePr/>
          <p:nvPr>
            <p:extLst>
              <p:ext uri="{D42A27DB-BD31-4B8C-83A1-F6EECF244321}">
                <p14:modId xmlns:p14="http://schemas.microsoft.com/office/powerpoint/2010/main" val="788293853"/>
              </p:ext>
            </p:extLst>
          </p:nvPr>
        </p:nvGraphicFramePr>
        <p:xfrm>
          <a:off x="1524000" y="1397000"/>
          <a:ext cx="66294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999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graphicEl>
                                              <a:dgm id="{FC17AF0C-98CD-4885-A080-A44F1FFCD82D}"/>
                                            </p:graphicEl>
                                          </p:spTgt>
                                        </p:tgtEl>
                                        <p:attrNameLst>
                                          <p:attrName>style.visibility</p:attrName>
                                        </p:attrNameLst>
                                      </p:cBhvr>
                                      <p:to>
                                        <p:strVal val="visible"/>
                                      </p:to>
                                    </p:set>
                                    <p:animEffect transition="in" filter="fade">
                                      <p:cBhvr>
                                        <p:cTn id="7" dur="500"/>
                                        <p:tgtEl>
                                          <p:spTgt spid="2">
                                            <p:graphicEl>
                                              <a:dgm id="{FC17AF0C-98CD-4885-A080-A44F1FFCD82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77DCE3FF-A41E-47F3-A942-EE9A447A5C57}"/>
                                            </p:graphicEl>
                                          </p:spTgt>
                                        </p:tgtEl>
                                        <p:attrNameLst>
                                          <p:attrName>style.visibility</p:attrName>
                                        </p:attrNameLst>
                                      </p:cBhvr>
                                      <p:to>
                                        <p:strVal val="visible"/>
                                      </p:to>
                                    </p:set>
                                    <p:animEffect transition="in" filter="fade">
                                      <p:cBhvr>
                                        <p:cTn id="12" dur="500"/>
                                        <p:tgtEl>
                                          <p:spTgt spid="2">
                                            <p:graphicEl>
                                              <a:dgm id="{77DCE3FF-A41E-47F3-A942-EE9A447A5C57}"/>
                                            </p:graphic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graphicEl>
                                              <a:dgm id="{DED78B44-2B7B-48F4-A6BE-5DF00E82F42A}"/>
                                            </p:graphicEl>
                                          </p:spTgt>
                                        </p:tgtEl>
                                        <p:attrNameLst>
                                          <p:attrName>style.visibility</p:attrName>
                                        </p:attrNameLst>
                                      </p:cBhvr>
                                      <p:to>
                                        <p:strVal val="visible"/>
                                      </p:to>
                                    </p:set>
                                    <p:animEffect transition="in" filter="fade">
                                      <p:cBhvr>
                                        <p:cTn id="16" dur="500"/>
                                        <p:tgtEl>
                                          <p:spTgt spid="2">
                                            <p:graphicEl>
                                              <a:dgm id="{DED78B44-2B7B-48F4-A6BE-5DF00E82F4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lvl="0" algn="ctr">
              <a:defRPr/>
            </a:pPr>
            <a:r>
              <a:rPr lang="en-GB" altLang="zh-TW" b="1" dirty="0">
                <a:solidFill>
                  <a:prstClr val="white"/>
                </a:solidFill>
              </a:rPr>
              <a:t>HiAP TOT meeting  Johannesburg </a:t>
            </a:r>
            <a:r>
              <a:rPr lang="en-GB" altLang="zh-TW" b="1" dirty="0" smtClean="0">
                <a:solidFill>
                  <a:prstClr val="white"/>
                </a:solidFill>
              </a:rPr>
              <a:t> from  </a:t>
            </a:r>
            <a:r>
              <a:rPr lang="en-GB" altLang="zh-TW" b="1" dirty="0">
                <a:solidFill>
                  <a:prstClr val="white"/>
                </a:solidFill>
              </a:rPr>
              <a:t>30 Nov</a:t>
            </a:r>
            <a:r>
              <a:rPr lang="en-US" b="1" dirty="0">
                <a:solidFill>
                  <a:prstClr val="white"/>
                </a:solidFill>
              </a:rPr>
              <a:t> -4 Dec 2015</a:t>
            </a:r>
            <a:endParaRPr lang="en-GB" altLang="en-US" b="1" baseline="14000" dirty="0">
              <a:solidFill>
                <a:prstClr val="white"/>
              </a:solidFill>
            </a:endParaRPr>
          </a:p>
          <a:p>
            <a:pPr lvl="0">
              <a:defRPr/>
            </a:pPr>
            <a:endParaRPr lang="en-US" sz="1600" dirty="0">
              <a:solidFill>
                <a:prstClr val="white"/>
              </a:solidFill>
            </a:endParaRPr>
          </a:p>
          <a:p>
            <a:pPr>
              <a:defRPr/>
            </a:pPr>
            <a:endParaRPr lang="en-US" sz="1600" dirty="0">
              <a:solidFill>
                <a:prstClr val="white"/>
              </a:solidFill>
            </a:endParaRPr>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7</a:t>
            </a:fld>
            <a:endParaRPr lang="en-US" dirty="0">
              <a:solidFill>
                <a:prstClr val="white"/>
              </a:solidFill>
            </a:endParaRPr>
          </a:p>
        </p:txBody>
      </p:sp>
      <p:sp>
        <p:nvSpPr>
          <p:cNvPr id="8" name="Title 1"/>
          <p:cNvSpPr txBox="1">
            <a:spLocks/>
          </p:cNvSpPr>
          <p:nvPr/>
        </p:nvSpPr>
        <p:spPr bwMode="auto">
          <a:xfrm>
            <a:off x="4724400" y="1371600"/>
            <a:ext cx="3978166"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ZA" sz="3000" dirty="0">
                <a:solidFill>
                  <a:srgbClr val="3599CC"/>
                </a:solidFill>
                <a:latin typeface="Tw Cen MT" panose="020B0602020104020603" pitchFamily="34" charset="0"/>
              </a:rPr>
              <a:t>Q: How can </a:t>
            </a:r>
            <a:r>
              <a:rPr lang="en-ZA" sz="3000" dirty="0" err="1">
                <a:solidFill>
                  <a:srgbClr val="3599CC"/>
                </a:solidFill>
                <a:latin typeface="Tw Cen MT" panose="020B0602020104020603" pitchFamily="34" charset="0"/>
              </a:rPr>
              <a:t>intersectoral</a:t>
            </a:r>
            <a:r>
              <a:rPr lang="en-ZA" sz="3000" dirty="0">
                <a:solidFill>
                  <a:srgbClr val="3599CC"/>
                </a:solidFill>
                <a:latin typeface="Tw Cen MT" panose="020B0602020104020603" pitchFamily="34" charset="0"/>
              </a:rPr>
              <a:t> practice be part of the role of health and </a:t>
            </a:r>
          </a:p>
          <a:p>
            <a:pPr algn="l"/>
            <a:r>
              <a:rPr lang="en-ZA" sz="3000" dirty="0">
                <a:solidFill>
                  <a:srgbClr val="3599CC"/>
                </a:solidFill>
                <a:latin typeface="Tw Cen MT" panose="020B0602020104020603" pitchFamily="34" charset="0"/>
              </a:rPr>
              <a:t>how can policies for equity be fostered</a:t>
            </a:r>
            <a:r>
              <a:rPr lang="en-ZA" sz="3000" dirty="0" smtClean="0">
                <a:solidFill>
                  <a:srgbClr val="3599CC"/>
                </a:solidFill>
                <a:latin typeface="Tw Cen MT" panose="020B0602020104020603" pitchFamily="34" charset="0"/>
              </a:rPr>
              <a:t>?</a:t>
            </a:r>
            <a:endParaRPr lang="en-ZA" sz="3000" dirty="0">
              <a:solidFill>
                <a:srgbClr val="3599CC"/>
              </a:solidFill>
              <a:latin typeface="Tw Cen MT" panose="020B0602020104020603" pitchFamily="34" charset="0"/>
            </a:endParaRPr>
          </a:p>
        </p:txBody>
      </p:sp>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846" t="14425" r="32618" b="6250"/>
          <a:stretch/>
        </p:blipFill>
        <p:spPr bwMode="auto">
          <a:xfrm>
            <a:off x="508160" y="1175803"/>
            <a:ext cx="3454240" cy="473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1"/>
          <p:cNvSpPr txBox="1">
            <a:spLocks/>
          </p:cNvSpPr>
          <p:nvPr/>
        </p:nvSpPr>
        <p:spPr bwMode="auto">
          <a:xfrm>
            <a:off x="-228600" y="-76200"/>
            <a:ext cx="9525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ZA" sz="3500" dirty="0">
                <a:solidFill>
                  <a:srgbClr val="F79646">
                    <a:lumMod val="75000"/>
                  </a:srgbClr>
                </a:solidFill>
                <a:latin typeface="Tw Cen MT" panose="020B0602020104020603" pitchFamily="34" charset="0"/>
              </a:rPr>
              <a:t>I</a:t>
            </a:r>
            <a:r>
              <a:rPr lang="en-ZA" sz="3500" dirty="0" smtClean="0">
                <a:solidFill>
                  <a:srgbClr val="F79646">
                    <a:lumMod val="75000"/>
                  </a:srgbClr>
                </a:solidFill>
                <a:latin typeface="Tw Cen MT" panose="020B0602020104020603" pitchFamily="34" charset="0"/>
              </a:rPr>
              <a:t>mplementing </a:t>
            </a:r>
            <a:r>
              <a:rPr lang="en-ZA" sz="3500" dirty="0">
                <a:solidFill>
                  <a:srgbClr val="F79646">
                    <a:lumMod val="75000"/>
                  </a:srgbClr>
                </a:solidFill>
                <a:latin typeface="Tw Cen MT" panose="020B0602020104020603" pitchFamily="34" charset="0"/>
              </a:rPr>
              <a:t>a Health in All Policies approach</a:t>
            </a:r>
          </a:p>
        </p:txBody>
      </p:sp>
    </p:spTree>
    <p:extLst>
      <p:ext uri="{BB962C8B-B14F-4D97-AF65-F5344CB8AC3E}">
        <p14:creationId xmlns:p14="http://schemas.microsoft.com/office/powerpoint/2010/main" val="2147067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8</a:t>
            </a:fld>
            <a:endParaRPr lang="en-US" dirty="0">
              <a:solidFill>
                <a:prstClr val="white"/>
              </a:solidFill>
            </a:endParaRPr>
          </a:p>
        </p:txBody>
      </p:sp>
      <p:sp>
        <p:nvSpPr>
          <p:cNvPr id="5" name="Footer Placeholder 4"/>
          <p:cNvSpPr>
            <a:spLocks noGrp="1"/>
          </p:cNvSpPr>
          <p:nvPr>
            <p:ph type="ftr" sz="quarter" idx="11"/>
          </p:nvPr>
        </p:nvSpPr>
        <p:spPr/>
        <p:txBody>
          <a:bodyPr/>
          <a:lstStyle/>
          <a:p>
            <a:pPr lvl="0" algn="ctr">
              <a:defRPr/>
            </a:pPr>
            <a:r>
              <a:rPr lang="en-GB" altLang="zh-TW" b="1" dirty="0">
                <a:solidFill>
                  <a:prstClr val="white"/>
                </a:solidFill>
              </a:rPr>
              <a:t>HiAP TOT meeting  Johannesburg  from  30 Nov</a:t>
            </a:r>
            <a:r>
              <a:rPr lang="en-US" b="1" dirty="0">
                <a:solidFill>
                  <a:prstClr val="white"/>
                </a:solidFill>
              </a:rPr>
              <a:t> -4 Dec 2015</a:t>
            </a:r>
            <a:endParaRPr lang="en-GB" altLang="en-US" b="1" baseline="14000" dirty="0">
              <a:solidFill>
                <a:prstClr val="white"/>
              </a:solidFill>
            </a:endParaRPr>
          </a:p>
          <a:p>
            <a:pPr>
              <a:defRPr/>
            </a:pPr>
            <a:endParaRPr lang="en-US" sz="1600" dirty="0">
              <a:solidFill>
                <a:prstClr val="white"/>
              </a:solidFill>
            </a:endParaRPr>
          </a:p>
        </p:txBody>
      </p:sp>
      <p:pic>
        <p:nvPicPr>
          <p:cNvPr id="6" name="Content Placeholder 5"/>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2400"/>
            <a:ext cx="8991600" cy="5897563"/>
          </a:xfrm>
          <a:prstGeom prst="rect">
            <a:avLst/>
          </a:prstGeom>
          <a:noFill/>
          <a:ln>
            <a:noFill/>
          </a:ln>
        </p:spPr>
      </p:pic>
    </p:spTree>
    <p:extLst>
      <p:ext uri="{BB962C8B-B14F-4D97-AF65-F5344CB8AC3E}">
        <p14:creationId xmlns:p14="http://schemas.microsoft.com/office/powerpoint/2010/main" val="191325133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lgn="ctr">
              <a:defRPr/>
            </a:pPr>
            <a:r>
              <a:rPr lang="en-GB" altLang="zh-TW" b="1" dirty="0" smtClean="0">
                <a:solidFill>
                  <a:prstClr val="white"/>
                </a:solidFill>
              </a:rPr>
              <a:t> HiAP TOT meeting Johannesburg, 30 Nov-4 Dec 2015</a:t>
            </a:r>
            <a:endParaRPr lang="en-GB" altLang="en-US" b="1" baseline="14000" dirty="0">
              <a:solidFill>
                <a:prstClr val="white"/>
              </a:solidFill>
            </a:endParaRPr>
          </a:p>
          <a:p>
            <a:pPr>
              <a:defRPr/>
            </a:pPr>
            <a:endParaRPr lang="en-US" sz="1600" dirty="0">
              <a:solidFill>
                <a:prstClr val="white"/>
              </a:solidFill>
            </a:endParaRPr>
          </a:p>
        </p:txBody>
      </p:sp>
      <p:sp>
        <p:nvSpPr>
          <p:cNvPr id="5" name="Slide Number Placeholder 4"/>
          <p:cNvSpPr>
            <a:spLocks noGrp="1"/>
          </p:cNvSpPr>
          <p:nvPr>
            <p:ph type="sldNum" sz="quarter" idx="12"/>
          </p:nvPr>
        </p:nvSpPr>
        <p:spPr/>
        <p:txBody>
          <a:bodyPr/>
          <a:lstStyle/>
          <a:p>
            <a:pPr>
              <a:defRPr/>
            </a:pPr>
            <a:fld id="{C79B4854-0A71-41CF-8223-C77FAF3CDEFC}" type="slidenum">
              <a:rPr lang="en-US" smtClean="0">
                <a:solidFill>
                  <a:prstClr val="white"/>
                </a:solidFill>
              </a:rPr>
              <a:pPr>
                <a:defRPr/>
              </a:pPr>
              <a:t>9</a:t>
            </a:fld>
            <a:endParaRPr lang="en-US" dirty="0">
              <a:solidFill>
                <a:prstClr val="white"/>
              </a:solidFill>
            </a:endParaRPr>
          </a:p>
        </p:txBody>
      </p:sp>
      <p:sp>
        <p:nvSpPr>
          <p:cNvPr id="8" name="Title 1"/>
          <p:cNvSpPr txBox="1">
            <a:spLocks/>
          </p:cNvSpPr>
          <p:nvPr/>
        </p:nvSpPr>
        <p:spPr bwMode="auto">
          <a:xfrm>
            <a:off x="0" y="37046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a:r>
              <a:rPr lang="en-ZA" sz="3700" dirty="0">
                <a:solidFill>
                  <a:srgbClr val="F79646">
                    <a:lumMod val="75000"/>
                  </a:srgbClr>
                </a:solidFill>
                <a:latin typeface="Tw Cen MT" panose="020B0602020104020603" pitchFamily="34" charset="0"/>
              </a:rPr>
              <a:t>The New role for the Health </a:t>
            </a:r>
            <a:r>
              <a:rPr lang="en-ZA" sz="3700" dirty="0" smtClean="0">
                <a:solidFill>
                  <a:srgbClr val="F79646">
                    <a:lumMod val="75000"/>
                  </a:srgbClr>
                </a:solidFill>
                <a:latin typeface="Tw Cen MT" panose="020B0602020104020603" pitchFamily="34" charset="0"/>
              </a:rPr>
              <a:t>Sector</a:t>
            </a:r>
          </a:p>
          <a:p>
            <a:pPr algn="r"/>
            <a:r>
              <a:rPr lang="en-ZA" sz="3700" dirty="0" smtClean="0">
                <a:solidFill>
                  <a:srgbClr val="3599CC"/>
                </a:solidFill>
                <a:latin typeface="Tw Cen MT" panose="020B0602020104020603" pitchFamily="34" charset="0"/>
              </a:rPr>
              <a:t>(</a:t>
            </a:r>
            <a:r>
              <a:rPr lang="en-ZA" sz="3000" dirty="0" smtClean="0">
                <a:solidFill>
                  <a:srgbClr val="3599CC"/>
                </a:solidFill>
                <a:latin typeface="Tw Cen MT" panose="020B0602020104020603" pitchFamily="34" charset="0"/>
              </a:rPr>
              <a:t>including </a:t>
            </a:r>
            <a:r>
              <a:rPr lang="en-ZA" sz="3000" dirty="0">
                <a:solidFill>
                  <a:srgbClr val="3599CC"/>
                </a:solidFill>
                <a:latin typeface="Tw Cen MT" panose="020B0602020104020603" pitchFamily="34" charset="0"/>
              </a:rPr>
              <a:t>Ministry of Health</a:t>
            </a:r>
            <a:r>
              <a:rPr lang="en-ZA" sz="3700" dirty="0" smtClean="0">
                <a:solidFill>
                  <a:srgbClr val="3599CC"/>
                </a:solidFill>
                <a:latin typeface="Tw Cen MT" panose="020B0602020104020603" pitchFamily="34" charset="0"/>
              </a:rPr>
              <a:t>)</a:t>
            </a:r>
            <a:endParaRPr lang="en-US" sz="3700" dirty="0">
              <a:solidFill>
                <a:srgbClr val="3599CC"/>
              </a:solidFill>
              <a:latin typeface="Tw Cen MT" panose="020B0602020104020603" pitchFamily="34" charset="0"/>
            </a:endParaRPr>
          </a:p>
        </p:txBody>
      </p:sp>
      <p:grpSp>
        <p:nvGrpSpPr>
          <p:cNvPr id="2" name="Group 1"/>
          <p:cNvGrpSpPr/>
          <p:nvPr/>
        </p:nvGrpSpPr>
        <p:grpSpPr>
          <a:xfrm>
            <a:off x="60997" y="919824"/>
            <a:ext cx="3704695" cy="4019576"/>
            <a:chOff x="60997" y="919824"/>
            <a:chExt cx="3704695" cy="4019576"/>
          </a:xfrm>
        </p:grpSpPr>
        <p:sp>
          <p:nvSpPr>
            <p:cNvPr id="7" name="Rounded Rectangle 13"/>
            <p:cNvSpPr/>
            <p:nvPr/>
          </p:nvSpPr>
          <p:spPr>
            <a:xfrm>
              <a:off x="457200" y="1953640"/>
              <a:ext cx="2985760" cy="2985760"/>
            </a:xfrm>
            <a:custGeom>
              <a:avLst/>
              <a:gdLst/>
              <a:ahLst/>
              <a:cxnLst/>
              <a:rect l="l" t="t" r="r" b="b"/>
              <a:pathLst>
                <a:path w="3581400" h="3581400">
                  <a:moveTo>
                    <a:pt x="1790700" y="723900"/>
                  </a:moveTo>
                  <a:cubicBezTo>
                    <a:pt x="1201523" y="723900"/>
                    <a:pt x="723900" y="1201523"/>
                    <a:pt x="723900" y="1790700"/>
                  </a:cubicBezTo>
                  <a:cubicBezTo>
                    <a:pt x="723900" y="2379877"/>
                    <a:pt x="1201523" y="2857500"/>
                    <a:pt x="1790700" y="2857500"/>
                  </a:cubicBezTo>
                  <a:cubicBezTo>
                    <a:pt x="2379877" y="2857500"/>
                    <a:pt x="2857500" y="2379877"/>
                    <a:pt x="2857500" y="1790700"/>
                  </a:cubicBezTo>
                  <a:cubicBezTo>
                    <a:pt x="2857500" y="1201523"/>
                    <a:pt x="2379877" y="723900"/>
                    <a:pt x="1790700" y="723900"/>
                  </a:cubicBezTo>
                  <a:close/>
                  <a:moveTo>
                    <a:pt x="1638302" y="0"/>
                  </a:moveTo>
                  <a:lnTo>
                    <a:pt x="1943098" y="0"/>
                  </a:lnTo>
                  <a:cubicBezTo>
                    <a:pt x="1985183" y="0"/>
                    <a:pt x="2019300" y="34117"/>
                    <a:pt x="2019300" y="76202"/>
                  </a:cubicBezTo>
                  <a:lnTo>
                    <a:pt x="2019300" y="324174"/>
                  </a:lnTo>
                  <a:cubicBezTo>
                    <a:pt x="2126157" y="338797"/>
                    <a:pt x="2228988" y="366599"/>
                    <a:pt x="2326253" y="405895"/>
                  </a:cubicBezTo>
                  <a:lnTo>
                    <a:pt x="2449976" y="191601"/>
                  </a:lnTo>
                  <a:cubicBezTo>
                    <a:pt x="2471018" y="155155"/>
                    <a:pt x="2517623" y="142667"/>
                    <a:pt x="2554070" y="163709"/>
                  </a:cubicBezTo>
                  <a:lnTo>
                    <a:pt x="2818031" y="316107"/>
                  </a:lnTo>
                  <a:cubicBezTo>
                    <a:pt x="2854477" y="337150"/>
                    <a:pt x="2866965" y="383755"/>
                    <a:pt x="2845923" y="420201"/>
                  </a:cubicBezTo>
                  <a:lnTo>
                    <a:pt x="2722446" y="634069"/>
                  </a:lnTo>
                  <a:cubicBezTo>
                    <a:pt x="2805661" y="700279"/>
                    <a:pt x="2881121" y="775739"/>
                    <a:pt x="2947331" y="858954"/>
                  </a:cubicBezTo>
                  <a:lnTo>
                    <a:pt x="3161199" y="735478"/>
                  </a:lnTo>
                  <a:cubicBezTo>
                    <a:pt x="3197646" y="714435"/>
                    <a:pt x="3244250" y="726923"/>
                    <a:pt x="3265293" y="763369"/>
                  </a:cubicBezTo>
                  <a:lnTo>
                    <a:pt x="3417691" y="1027331"/>
                  </a:lnTo>
                  <a:cubicBezTo>
                    <a:pt x="3438733" y="1063777"/>
                    <a:pt x="3426246" y="1110382"/>
                    <a:pt x="3389799" y="1131424"/>
                  </a:cubicBezTo>
                  <a:lnTo>
                    <a:pt x="3175505" y="1255147"/>
                  </a:lnTo>
                  <a:cubicBezTo>
                    <a:pt x="3214802" y="1352412"/>
                    <a:pt x="3242603" y="1455243"/>
                    <a:pt x="3257227" y="1562100"/>
                  </a:cubicBezTo>
                  <a:lnTo>
                    <a:pt x="3505198" y="1562100"/>
                  </a:lnTo>
                  <a:cubicBezTo>
                    <a:pt x="3547283" y="1562100"/>
                    <a:pt x="3581400" y="1596217"/>
                    <a:pt x="3581400" y="1638302"/>
                  </a:cubicBezTo>
                  <a:lnTo>
                    <a:pt x="3581400" y="1943098"/>
                  </a:lnTo>
                  <a:cubicBezTo>
                    <a:pt x="3581400" y="1985183"/>
                    <a:pt x="3547283" y="2019300"/>
                    <a:pt x="3505198" y="2019300"/>
                  </a:cubicBezTo>
                  <a:lnTo>
                    <a:pt x="3257227" y="2019300"/>
                  </a:lnTo>
                  <a:cubicBezTo>
                    <a:pt x="3242603" y="2126157"/>
                    <a:pt x="3214802" y="2228988"/>
                    <a:pt x="3175505" y="2326254"/>
                  </a:cubicBezTo>
                  <a:lnTo>
                    <a:pt x="3389799" y="2449976"/>
                  </a:lnTo>
                  <a:cubicBezTo>
                    <a:pt x="3426246" y="2471018"/>
                    <a:pt x="3438733" y="2517623"/>
                    <a:pt x="3417691" y="2554070"/>
                  </a:cubicBezTo>
                  <a:lnTo>
                    <a:pt x="3265293" y="2818031"/>
                  </a:lnTo>
                  <a:cubicBezTo>
                    <a:pt x="3244250" y="2854478"/>
                    <a:pt x="3197646" y="2866965"/>
                    <a:pt x="3161199" y="2845923"/>
                  </a:cubicBezTo>
                  <a:lnTo>
                    <a:pt x="2947331" y="2722446"/>
                  </a:lnTo>
                  <a:cubicBezTo>
                    <a:pt x="2881121" y="2805661"/>
                    <a:pt x="2805661" y="2881122"/>
                    <a:pt x="2722446" y="2947331"/>
                  </a:cubicBezTo>
                  <a:lnTo>
                    <a:pt x="2845923" y="3161199"/>
                  </a:lnTo>
                  <a:cubicBezTo>
                    <a:pt x="2866965" y="3197646"/>
                    <a:pt x="2854477" y="3244250"/>
                    <a:pt x="2818031" y="3265293"/>
                  </a:cubicBezTo>
                  <a:lnTo>
                    <a:pt x="2554070" y="3417691"/>
                  </a:lnTo>
                  <a:cubicBezTo>
                    <a:pt x="2517623" y="3438733"/>
                    <a:pt x="2471018" y="3426246"/>
                    <a:pt x="2449976" y="3389799"/>
                  </a:cubicBezTo>
                  <a:lnTo>
                    <a:pt x="2326253" y="3175505"/>
                  </a:lnTo>
                  <a:cubicBezTo>
                    <a:pt x="2228988" y="3214802"/>
                    <a:pt x="2126157" y="3242603"/>
                    <a:pt x="2019300" y="3257227"/>
                  </a:cubicBezTo>
                  <a:lnTo>
                    <a:pt x="2019300" y="3505198"/>
                  </a:lnTo>
                  <a:cubicBezTo>
                    <a:pt x="2019300" y="3547283"/>
                    <a:pt x="1985183" y="3581400"/>
                    <a:pt x="1943098" y="3581400"/>
                  </a:cubicBezTo>
                  <a:lnTo>
                    <a:pt x="1638302" y="3581400"/>
                  </a:lnTo>
                  <a:cubicBezTo>
                    <a:pt x="1596217" y="3581400"/>
                    <a:pt x="1562100" y="3547283"/>
                    <a:pt x="1562100" y="3505198"/>
                  </a:cubicBezTo>
                  <a:lnTo>
                    <a:pt x="1562100" y="3257227"/>
                  </a:lnTo>
                  <a:cubicBezTo>
                    <a:pt x="1455243" y="3242603"/>
                    <a:pt x="1352412" y="3214802"/>
                    <a:pt x="1255146" y="3175505"/>
                  </a:cubicBezTo>
                  <a:lnTo>
                    <a:pt x="1131424" y="3389799"/>
                  </a:lnTo>
                  <a:cubicBezTo>
                    <a:pt x="1110382" y="3426246"/>
                    <a:pt x="1063777" y="3438733"/>
                    <a:pt x="1027330" y="3417691"/>
                  </a:cubicBezTo>
                  <a:lnTo>
                    <a:pt x="763369" y="3265293"/>
                  </a:lnTo>
                  <a:cubicBezTo>
                    <a:pt x="726923" y="3244250"/>
                    <a:pt x="714435" y="3197646"/>
                    <a:pt x="735477" y="3161199"/>
                  </a:cubicBezTo>
                  <a:lnTo>
                    <a:pt x="858954" y="2947331"/>
                  </a:lnTo>
                  <a:cubicBezTo>
                    <a:pt x="775739" y="2881121"/>
                    <a:pt x="700278" y="2805661"/>
                    <a:pt x="634069" y="2722446"/>
                  </a:cubicBezTo>
                  <a:lnTo>
                    <a:pt x="420201" y="2845923"/>
                  </a:lnTo>
                  <a:cubicBezTo>
                    <a:pt x="383754" y="2866965"/>
                    <a:pt x="337150" y="2854477"/>
                    <a:pt x="316107" y="2818031"/>
                  </a:cubicBezTo>
                  <a:lnTo>
                    <a:pt x="163709" y="2554069"/>
                  </a:lnTo>
                  <a:cubicBezTo>
                    <a:pt x="142667" y="2517623"/>
                    <a:pt x="155154" y="2471018"/>
                    <a:pt x="191601" y="2449976"/>
                  </a:cubicBezTo>
                  <a:lnTo>
                    <a:pt x="405895" y="2326253"/>
                  </a:lnTo>
                  <a:cubicBezTo>
                    <a:pt x="366598" y="2228988"/>
                    <a:pt x="338797" y="2126157"/>
                    <a:pt x="324173" y="2019300"/>
                  </a:cubicBezTo>
                  <a:lnTo>
                    <a:pt x="76202" y="2019300"/>
                  </a:lnTo>
                  <a:cubicBezTo>
                    <a:pt x="34117" y="2019300"/>
                    <a:pt x="0" y="1985183"/>
                    <a:pt x="0" y="1943098"/>
                  </a:cubicBezTo>
                  <a:lnTo>
                    <a:pt x="0" y="1638302"/>
                  </a:lnTo>
                  <a:cubicBezTo>
                    <a:pt x="0" y="1596217"/>
                    <a:pt x="34117" y="1562100"/>
                    <a:pt x="76202" y="1562100"/>
                  </a:cubicBezTo>
                  <a:lnTo>
                    <a:pt x="324173" y="1562100"/>
                  </a:lnTo>
                  <a:cubicBezTo>
                    <a:pt x="338797" y="1455243"/>
                    <a:pt x="366598" y="1352413"/>
                    <a:pt x="405895" y="1255147"/>
                  </a:cubicBezTo>
                  <a:lnTo>
                    <a:pt x="191601" y="1131425"/>
                  </a:lnTo>
                  <a:cubicBezTo>
                    <a:pt x="155154" y="1110382"/>
                    <a:pt x="142667" y="1063777"/>
                    <a:pt x="163709" y="1027331"/>
                  </a:cubicBezTo>
                  <a:lnTo>
                    <a:pt x="316107" y="763370"/>
                  </a:lnTo>
                  <a:cubicBezTo>
                    <a:pt x="337150" y="726923"/>
                    <a:pt x="383754" y="714435"/>
                    <a:pt x="420201" y="735478"/>
                  </a:cubicBezTo>
                  <a:lnTo>
                    <a:pt x="634068" y="858954"/>
                  </a:lnTo>
                  <a:cubicBezTo>
                    <a:pt x="700278" y="775739"/>
                    <a:pt x="775739" y="700279"/>
                    <a:pt x="858954" y="634069"/>
                  </a:cubicBezTo>
                  <a:lnTo>
                    <a:pt x="735477" y="420201"/>
                  </a:lnTo>
                  <a:cubicBezTo>
                    <a:pt x="714435" y="383755"/>
                    <a:pt x="726923" y="337150"/>
                    <a:pt x="763369" y="316107"/>
                  </a:cubicBezTo>
                  <a:lnTo>
                    <a:pt x="1027330" y="163709"/>
                  </a:lnTo>
                  <a:cubicBezTo>
                    <a:pt x="1063777" y="142667"/>
                    <a:pt x="1110382" y="155155"/>
                    <a:pt x="1131424" y="191601"/>
                  </a:cubicBezTo>
                  <a:lnTo>
                    <a:pt x="1255147" y="405895"/>
                  </a:lnTo>
                  <a:cubicBezTo>
                    <a:pt x="1352412" y="366599"/>
                    <a:pt x="1455243" y="338797"/>
                    <a:pt x="1562100" y="324174"/>
                  </a:cubicBezTo>
                  <a:lnTo>
                    <a:pt x="1562100" y="76202"/>
                  </a:lnTo>
                  <a:cubicBezTo>
                    <a:pt x="1562100" y="34117"/>
                    <a:pt x="1596217" y="0"/>
                    <a:pt x="1638302" y="0"/>
                  </a:cubicBez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2700000" scaled="1"/>
              <a:tileRect/>
            </a:gradFill>
            <a:ln w="34925" cap="flat" cmpd="sng" algn="ctr">
              <a:solidFill>
                <a:srgbClr val="FFFFFF"/>
              </a:solidFill>
              <a:prstDash val="soli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rtlCol="0" anchor="ctr"/>
            <a:lstStyle/>
            <a:p>
              <a:pPr algn="ctr" fontAlgn="auto">
                <a:spcBef>
                  <a:spcPts val="0"/>
                </a:spcBef>
                <a:spcAft>
                  <a:spcPts val="0"/>
                </a:spcAft>
                <a:defRPr/>
              </a:pPr>
              <a:endParaRPr lang="en-US" kern="0" dirty="0" smtClean="0">
                <a:solidFill>
                  <a:prstClr val="white"/>
                </a:solidFill>
                <a:latin typeface="Candara" panose="020E0502030303020204" pitchFamily="34" charset="0"/>
              </a:endParaRPr>
            </a:p>
          </p:txBody>
        </p:sp>
        <p:sp>
          <p:nvSpPr>
            <p:cNvPr id="11" name="TextBox 10"/>
            <p:cNvSpPr txBox="1"/>
            <p:nvPr/>
          </p:nvSpPr>
          <p:spPr>
            <a:xfrm>
              <a:off x="1321633" y="3303378"/>
              <a:ext cx="1239442" cy="523220"/>
            </a:xfrm>
            <a:prstGeom prst="rect">
              <a:avLst/>
            </a:prstGeom>
            <a:noFill/>
          </p:spPr>
          <p:txBody>
            <a:bodyPr wrap="none" rtlCol="0">
              <a:spAutoFit/>
            </a:bodyPr>
            <a:lstStyle/>
            <a:p>
              <a:pPr fontAlgn="auto">
                <a:spcBef>
                  <a:spcPts val="0"/>
                </a:spcBef>
                <a:spcAft>
                  <a:spcPts val="0"/>
                </a:spcAft>
              </a:pPr>
              <a:r>
                <a:rPr lang="en-US" sz="2800" b="1" dirty="0" smtClean="0">
                  <a:solidFill>
                    <a:prstClr val="black"/>
                  </a:solidFill>
                  <a:latin typeface="Candara" panose="020E0502030303020204" pitchFamily="34" charset="0"/>
                </a:rPr>
                <a:t>Leader</a:t>
              </a:r>
              <a:endParaRPr lang="en-US" sz="2800" b="1" dirty="0">
                <a:solidFill>
                  <a:prstClr val="black"/>
                </a:solidFill>
                <a:latin typeface="Candara" panose="020E0502030303020204" pitchFamily="34" charset="0"/>
              </a:endParaRPr>
            </a:p>
          </p:txBody>
        </p:sp>
        <p:sp>
          <p:nvSpPr>
            <p:cNvPr id="14" name="TextBox 13"/>
            <p:cNvSpPr txBox="1"/>
            <p:nvPr/>
          </p:nvSpPr>
          <p:spPr>
            <a:xfrm>
              <a:off x="60997" y="919824"/>
              <a:ext cx="3704695" cy="1446550"/>
            </a:xfrm>
            <a:prstGeom prst="rect">
              <a:avLst/>
            </a:prstGeom>
            <a:noFill/>
          </p:spPr>
          <p:txBody>
            <a:bodyPr wrap="square" rtlCol="0">
              <a:spAutoFit/>
            </a:bodyPr>
            <a:lstStyle/>
            <a:p>
              <a:pPr fontAlgn="auto">
                <a:spcBef>
                  <a:spcPts val="0"/>
                </a:spcBef>
                <a:spcAft>
                  <a:spcPts val="0"/>
                </a:spcAft>
              </a:pPr>
              <a:r>
                <a:rPr lang="en-US" sz="2000" b="1" dirty="0" smtClean="0">
                  <a:solidFill>
                    <a:srgbClr val="002060"/>
                  </a:solidFill>
                  <a:latin typeface="Candara" panose="020E0502030303020204" pitchFamily="34" charset="0"/>
                </a:rPr>
                <a:t>Leader</a:t>
              </a:r>
            </a:p>
            <a:p>
              <a:pPr fontAlgn="auto">
                <a:spcBef>
                  <a:spcPts val="0"/>
                </a:spcBef>
                <a:spcAft>
                  <a:spcPts val="0"/>
                </a:spcAft>
              </a:pPr>
              <a:r>
                <a:rPr lang="en-ZA" sz="1700" dirty="0" smtClean="0">
                  <a:solidFill>
                    <a:srgbClr val="002060"/>
                  </a:solidFill>
                  <a:latin typeface="Candara" panose="020E0502030303020204" pitchFamily="34" charset="0"/>
                </a:rPr>
                <a:t>- </a:t>
              </a:r>
              <a:r>
                <a:rPr lang="en-ZA" sz="1700" dirty="0">
                  <a:solidFill>
                    <a:srgbClr val="002060"/>
                  </a:solidFill>
                  <a:latin typeface="Candara" panose="020E0502030303020204" pitchFamily="34" charset="0"/>
                </a:rPr>
                <a:t>Work with other arms of government to achieve their goals</a:t>
              </a:r>
            </a:p>
            <a:p>
              <a:pPr fontAlgn="auto">
                <a:spcBef>
                  <a:spcPts val="0"/>
                </a:spcBef>
                <a:spcAft>
                  <a:spcPts val="0"/>
                </a:spcAft>
              </a:pPr>
              <a:r>
                <a:rPr lang="en-ZA" sz="1700" dirty="0">
                  <a:solidFill>
                    <a:srgbClr val="002060"/>
                  </a:solidFill>
                  <a:latin typeface="Candara" panose="020E0502030303020204" pitchFamily="34" charset="0"/>
                </a:rPr>
                <a:t>- Understand other sectors' political and administrative </a:t>
              </a:r>
              <a:r>
                <a:rPr lang="en-ZA" sz="1700" dirty="0" smtClean="0">
                  <a:solidFill>
                    <a:srgbClr val="002060"/>
                  </a:solidFill>
                  <a:latin typeface="Candara" panose="020E0502030303020204" pitchFamily="34" charset="0"/>
                </a:rPr>
                <a:t>imperatives</a:t>
              </a:r>
              <a:r>
                <a:rPr lang="en-US" sz="1700" dirty="0" smtClean="0">
                  <a:solidFill>
                    <a:srgbClr val="002060"/>
                  </a:solidFill>
                  <a:latin typeface="Candara" panose="020E0502030303020204" pitchFamily="34" charset="0"/>
                </a:rPr>
                <a:t> </a:t>
              </a:r>
            </a:p>
          </p:txBody>
        </p:sp>
      </p:grpSp>
      <p:grpSp>
        <p:nvGrpSpPr>
          <p:cNvPr id="3" name="Group 2"/>
          <p:cNvGrpSpPr/>
          <p:nvPr/>
        </p:nvGrpSpPr>
        <p:grpSpPr>
          <a:xfrm>
            <a:off x="3344696" y="1388300"/>
            <a:ext cx="5873256" cy="3121460"/>
            <a:chOff x="3344696" y="1388300"/>
            <a:chExt cx="5873256" cy="3121460"/>
          </a:xfrm>
        </p:grpSpPr>
        <p:sp>
          <p:nvSpPr>
            <p:cNvPr id="9" name="Rounded Rectangle 13"/>
            <p:cNvSpPr/>
            <p:nvPr/>
          </p:nvSpPr>
          <p:spPr>
            <a:xfrm>
              <a:off x="3344696" y="1524000"/>
              <a:ext cx="2985760" cy="2985760"/>
            </a:xfrm>
            <a:custGeom>
              <a:avLst/>
              <a:gdLst/>
              <a:ahLst/>
              <a:cxnLst/>
              <a:rect l="l" t="t" r="r" b="b"/>
              <a:pathLst>
                <a:path w="3581400" h="3581400">
                  <a:moveTo>
                    <a:pt x="1790700" y="723900"/>
                  </a:moveTo>
                  <a:cubicBezTo>
                    <a:pt x="1201523" y="723900"/>
                    <a:pt x="723900" y="1201523"/>
                    <a:pt x="723900" y="1790700"/>
                  </a:cubicBezTo>
                  <a:cubicBezTo>
                    <a:pt x="723900" y="2379877"/>
                    <a:pt x="1201523" y="2857500"/>
                    <a:pt x="1790700" y="2857500"/>
                  </a:cubicBezTo>
                  <a:cubicBezTo>
                    <a:pt x="2379877" y="2857500"/>
                    <a:pt x="2857500" y="2379877"/>
                    <a:pt x="2857500" y="1790700"/>
                  </a:cubicBezTo>
                  <a:cubicBezTo>
                    <a:pt x="2857500" y="1201523"/>
                    <a:pt x="2379877" y="723900"/>
                    <a:pt x="1790700" y="723900"/>
                  </a:cubicBezTo>
                  <a:close/>
                  <a:moveTo>
                    <a:pt x="1638302" y="0"/>
                  </a:moveTo>
                  <a:lnTo>
                    <a:pt x="1943098" y="0"/>
                  </a:lnTo>
                  <a:cubicBezTo>
                    <a:pt x="1985183" y="0"/>
                    <a:pt x="2019300" y="34117"/>
                    <a:pt x="2019300" y="76202"/>
                  </a:cubicBezTo>
                  <a:lnTo>
                    <a:pt x="2019300" y="324174"/>
                  </a:lnTo>
                  <a:cubicBezTo>
                    <a:pt x="2126157" y="338797"/>
                    <a:pt x="2228988" y="366599"/>
                    <a:pt x="2326253" y="405895"/>
                  </a:cubicBezTo>
                  <a:lnTo>
                    <a:pt x="2449976" y="191601"/>
                  </a:lnTo>
                  <a:cubicBezTo>
                    <a:pt x="2471018" y="155155"/>
                    <a:pt x="2517623" y="142667"/>
                    <a:pt x="2554070" y="163709"/>
                  </a:cubicBezTo>
                  <a:lnTo>
                    <a:pt x="2818031" y="316107"/>
                  </a:lnTo>
                  <a:cubicBezTo>
                    <a:pt x="2854477" y="337150"/>
                    <a:pt x="2866965" y="383755"/>
                    <a:pt x="2845923" y="420201"/>
                  </a:cubicBezTo>
                  <a:lnTo>
                    <a:pt x="2722446" y="634069"/>
                  </a:lnTo>
                  <a:cubicBezTo>
                    <a:pt x="2805661" y="700279"/>
                    <a:pt x="2881121" y="775739"/>
                    <a:pt x="2947331" y="858954"/>
                  </a:cubicBezTo>
                  <a:lnTo>
                    <a:pt x="3161199" y="735478"/>
                  </a:lnTo>
                  <a:cubicBezTo>
                    <a:pt x="3197646" y="714435"/>
                    <a:pt x="3244250" y="726923"/>
                    <a:pt x="3265293" y="763369"/>
                  </a:cubicBezTo>
                  <a:lnTo>
                    <a:pt x="3417691" y="1027331"/>
                  </a:lnTo>
                  <a:cubicBezTo>
                    <a:pt x="3438733" y="1063777"/>
                    <a:pt x="3426246" y="1110382"/>
                    <a:pt x="3389799" y="1131424"/>
                  </a:cubicBezTo>
                  <a:lnTo>
                    <a:pt x="3175505" y="1255147"/>
                  </a:lnTo>
                  <a:cubicBezTo>
                    <a:pt x="3214802" y="1352412"/>
                    <a:pt x="3242603" y="1455243"/>
                    <a:pt x="3257227" y="1562100"/>
                  </a:cubicBezTo>
                  <a:lnTo>
                    <a:pt x="3505198" y="1562100"/>
                  </a:lnTo>
                  <a:cubicBezTo>
                    <a:pt x="3547283" y="1562100"/>
                    <a:pt x="3581400" y="1596217"/>
                    <a:pt x="3581400" y="1638302"/>
                  </a:cubicBezTo>
                  <a:lnTo>
                    <a:pt x="3581400" y="1943098"/>
                  </a:lnTo>
                  <a:cubicBezTo>
                    <a:pt x="3581400" y="1985183"/>
                    <a:pt x="3547283" y="2019300"/>
                    <a:pt x="3505198" y="2019300"/>
                  </a:cubicBezTo>
                  <a:lnTo>
                    <a:pt x="3257227" y="2019300"/>
                  </a:lnTo>
                  <a:cubicBezTo>
                    <a:pt x="3242603" y="2126157"/>
                    <a:pt x="3214802" y="2228988"/>
                    <a:pt x="3175505" y="2326254"/>
                  </a:cubicBezTo>
                  <a:lnTo>
                    <a:pt x="3389799" y="2449976"/>
                  </a:lnTo>
                  <a:cubicBezTo>
                    <a:pt x="3426246" y="2471018"/>
                    <a:pt x="3438733" y="2517623"/>
                    <a:pt x="3417691" y="2554070"/>
                  </a:cubicBezTo>
                  <a:lnTo>
                    <a:pt x="3265293" y="2818031"/>
                  </a:lnTo>
                  <a:cubicBezTo>
                    <a:pt x="3244250" y="2854478"/>
                    <a:pt x="3197646" y="2866965"/>
                    <a:pt x="3161199" y="2845923"/>
                  </a:cubicBezTo>
                  <a:lnTo>
                    <a:pt x="2947331" y="2722446"/>
                  </a:lnTo>
                  <a:cubicBezTo>
                    <a:pt x="2881121" y="2805661"/>
                    <a:pt x="2805661" y="2881122"/>
                    <a:pt x="2722446" y="2947331"/>
                  </a:cubicBezTo>
                  <a:lnTo>
                    <a:pt x="2845923" y="3161199"/>
                  </a:lnTo>
                  <a:cubicBezTo>
                    <a:pt x="2866965" y="3197646"/>
                    <a:pt x="2854477" y="3244250"/>
                    <a:pt x="2818031" y="3265293"/>
                  </a:cubicBezTo>
                  <a:lnTo>
                    <a:pt x="2554070" y="3417691"/>
                  </a:lnTo>
                  <a:cubicBezTo>
                    <a:pt x="2517623" y="3438733"/>
                    <a:pt x="2471018" y="3426246"/>
                    <a:pt x="2449976" y="3389799"/>
                  </a:cubicBezTo>
                  <a:lnTo>
                    <a:pt x="2326253" y="3175505"/>
                  </a:lnTo>
                  <a:cubicBezTo>
                    <a:pt x="2228988" y="3214802"/>
                    <a:pt x="2126157" y="3242603"/>
                    <a:pt x="2019300" y="3257227"/>
                  </a:cubicBezTo>
                  <a:lnTo>
                    <a:pt x="2019300" y="3505198"/>
                  </a:lnTo>
                  <a:cubicBezTo>
                    <a:pt x="2019300" y="3547283"/>
                    <a:pt x="1985183" y="3581400"/>
                    <a:pt x="1943098" y="3581400"/>
                  </a:cubicBezTo>
                  <a:lnTo>
                    <a:pt x="1638302" y="3581400"/>
                  </a:lnTo>
                  <a:cubicBezTo>
                    <a:pt x="1596217" y="3581400"/>
                    <a:pt x="1562100" y="3547283"/>
                    <a:pt x="1562100" y="3505198"/>
                  </a:cubicBezTo>
                  <a:lnTo>
                    <a:pt x="1562100" y="3257227"/>
                  </a:lnTo>
                  <a:cubicBezTo>
                    <a:pt x="1455243" y="3242603"/>
                    <a:pt x="1352412" y="3214802"/>
                    <a:pt x="1255146" y="3175505"/>
                  </a:cubicBezTo>
                  <a:lnTo>
                    <a:pt x="1131424" y="3389799"/>
                  </a:lnTo>
                  <a:cubicBezTo>
                    <a:pt x="1110382" y="3426246"/>
                    <a:pt x="1063777" y="3438733"/>
                    <a:pt x="1027330" y="3417691"/>
                  </a:cubicBezTo>
                  <a:lnTo>
                    <a:pt x="763369" y="3265293"/>
                  </a:lnTo>
                  <a:cubicBezTo>
                    <a:pt x="726923" y="3244250"/>
                    <a:pt x="714435" y="3197646"/>
                    <a:pt x="735477" y="3161199"/>
                  </a:cubicBezTo>
                  <a:lnTo>
                    <a:pt x="858954" y="2947331"/>
                  </a:lnTo>
                  <a:cubicBezTo>
                    <a:pt x="775739" y="2881121"/>
                    <a:pt x="700278" y="2805661"/>
                    <a:pt x="634069" y="2722446"/>
                  </a:cubicBezTo>
                  <a:lnTo>
                    <a:pt x="420201" y="2845923"/>
                  </a:lnTo>
                  <a:cubicBezTo>
                    <a:pt x="383754" y="2866965"/>
                    <a:pt x="337150" y="2854477"/>
                    <a:pt x="316107" y="2818031"/>
                  </a:cubicBezTo>
                  <a:lnTo>
                    <a:pt x="163709" y="2554069"/>
                  </a:lnTo>
                  <a:cubicBezTo>
                    <a:pt x="142667" y="2517623"/>
                    <a:pt x="155154" y="2471018"/>
                    <a:pt x="191601" y="2449976"/>
                  </a:cubicBezTo>
                  <a:lnTo>
                    <a:pt x="405895" y="2326253"/>
                  </a:lnTo>
                  <a:cubicBezTo>
                    <a:pt x="366598" y="2228988"/>
                    <a:pt x="338797" y="2126157"/>
                    <a:pt x="324173" y="2019300"/>
                  </a:cubicBezTo>
                  <a:lnTo>
                    <a:pt x="76202" y="2019300"/>
                  </a:lnTo>
                  <a:cubicBezTo>
                    <a:pt x="34117" y="2019300"/>
                    <a:pt x="0" y="1985183"/>
                    <a:pt x="0" y="1943098"/>
                  </a:cubicBezTo>
                  <a:lnTo>
                    <a:pt x="0" y="1638302"/>
                  </a:lnTo>
                  <a:cubicBezTo>
                    <a:pt x="0" y="1596217"/>
                    <a:pt x="34117" y="1562100"/>
                    <a:pt x="76202" y="1562100"/>
                  </a:cubicBezTo>
                  <a:lnTo>
                    <a:pt x="324173" y="1562100"/>
                  </a:lnTo>
                  <a:cubicBezTo>
                    <a:pt x="338797" y="1455243"/>
                    <a:pt x="366598" y="1352413"/>
                    <a:pt x="405895" y="1255147"/>
                  </a:cubicBezTo>
                  <a:lnTo>
                    <a:pt x="191601" y="1131425"/>
                  </a:lnTo>
                  <a:cubicBezTo>
                    <a:pt x="155154" y="1110382"/>
                    <a:pt x="142667" y="1063777"/>
                    <a:pt x="163709" y="1027331"/>
                  </a:cubicBezTo>
                  <a:lnTo>
                    <a:pt x="316107" y="763370"/>
                  </a:lnTo>
                  <a:cubicBezTo>
                    <a:pt x="337150" y="726923"/>
                    <a:pt x="383754" y="714435"/>
                    <a:pt x="420201" y="735478"/>
                  </a:cubicBezTo>
                  <a:lnTo>
                    <a:pt x="634068" y="858954"/>
                  </a:lnTo>
                  <a:cubicBezTo>
                    <a:pt x="700278" y="775739"/>
                    <a:pt x="775739" y="700279"/>
                    <a:pt x="858954" y="634069"/>
                  </a:cubicBezTo>
                  <a:lnTo>
                    <a:pt x="735477" y="420201"/>
                  </a:lnTo>
                  <a:cubicBezTo>
                    <a:pt x="714435" y="383755"/>
                    <a:pt x="726923" y="337150"/>
                    <a:pt x="763369" y="316107"/>
                  </a:cubicBezTo>
                  <a:lnTo>
                    <a:pt x="1027330" y="163709"/>
                  </a:lnTo>
                  <a:cubicBezTo>
                    <a:pt x="1063777" y="142667"/>
                    <a:pt x="1110382" y="155155"/>
                    <a:pt x="1131424" y="191601"/>
                  </a:cubicBezTo>
                  <a:lnTo>
                    <a:pt x="1255147" y="405895"/>
                  </a:lnTo>
                  <a:cubicBezTo>
                    <a:pt x="1352412" y="366599"/>
                    <a:pt x="1455243" y="338797"/>
                    <a:pt x="1562100" y="324174"/>
                  </a:cubicBezTo>
                  <a:lnTo>
                    <a:pt x="1562100" y="76202"/>
                  </a:lnTo>
                  <a:cubicBezTo>
                    <a:pt x="1562100" y="34117"/>
                    <a:pt x="1596217" y="0"/>
                    <a:pt x="1638302" y="0"/>
                  </a:cubicBez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2700000" scaled="1"/>
              <a:tileRect/>
            </a:gradFill>
            <a:ln w="34925" cap="flat" cmpd="sng" algn="ctr">
              <a:solidFill>
                <a:srgbClr val="FFFFFF"/>
              </a:solidFill>
              <a:prstDash val="soli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rtlCol="0" anchor="ctr"/>
            <a:lstStyle/>
            <a:p>
              <a:pPr algn="ctr" fontAlgn="auto">
                <a:spcBef>
                  <a:spcPts val="0"/>
                </a:spcBef>
                <a:spcAft>
                  <a:spcPts val="0"/>
                </a:spcAft>
                <a:defRPr/>
              </a:pPr>
              <a:endParaRPr lang="en-US" kern="0" dirty="0" smtClean="0">
                <a:solidFill>
                  <a:prstClr val="white"/>
                </a:solidFill>
                <a:latin typeface="Candara" panose="020E0502030303020204" pitchFamily="34" charset="0"/>
              </a:endParaRPr>
            </a:p>
          </p:txBody>
        </p:sp>
        <p:sp>
          <p:nvSpPr>
            <p:cNvPr id="12" name="TextBox 11"/>
            <p:cNvSpPr txBox="1"/>
            <p:nvPr/>
          </p:nvSpPr>
          <p:spPr>
            <a:xfrm>
              <a:off x="4216316" y="2834850"/>
              <a:ext cx="1346844" cy="523220"/>
            </a:xfrm>
            <a:prstGeom prst="rect">
              <a:avLst/>
            </a:prstGeom>
            <a:noFill/>
          </p:spPr>
          <p:txBody>
            <a:bodyPr wrap="none" rtlCol="0">
              <a:spAutoFit/>
            </a:bodyPr>
            <a:lstStyle/>
            <a:p>
              <a:pPr fontAlgn="auto">
                <a:spcBef>
                  <a:spcPts val="0"/>
                </a:spcBef>
                <a:spcAft>
                  <a:spcPts val="0"/>
                </a:spcAft>
              </a:pPr>
              <a:r>
                <a:rPr lang="en-US" sz="2800" b="1" dirty="0" smtClean="0">
                  <a:solidFill>
                    <a:prstClr val="black"/>
                  </a:solidFill>
                  <a:latin typeface="Candara" panose="020E0502030303020204" pitchFamily="34" charset="0"/>
                </a:rPr>
                <a:t>Partner</a:t>
              </a:r>
              <a:endParaRPr lang="en-US" sz="2800" b="1" dirty="0">
                <a:solidFill>
                  <a:prstClr val="black"/>
                </a:solidFill>
                <a:latin typeface="Candara" panose="020E0502030303020204" pitchFamily="34" charset="0"/>
              </a:endParaRPr>
            </a:p>
          </p:txBody>
        </p:sp>
        <p:sp>
          <p:nvSpPr>
            <p:cNvPr id="15" name="TextBox 14"/>
            <p:cNvSpPr txBox="1"/>
            <p:nvPr/>
          </p:nvSpPr>
          <p:spPr>
            <a:xfrm>
              <a:off x="6394415" y="1388300"/>
              <a:ext cx="2823537" cy="2185214"/>
            </a:xfrm>
            <a:prstGeom prst="rect">
              <a:avLst/>
            </a:prstGeom>
            <a:noFill/>
          </p:spPr>
          <p:txBody>
            <a:bodyPr wrap="square" rtlCol="0">
              <a:spAutoFit/>
            </a:bodyPr>
            <a:lstStyle/>
            <a:p>
              <a:pPr fontAlgn="auto">
                <a:spcBef>
                  <a:spcPts val="0"/>
                </a:spcBef>
                <a:spcAft>
                  <a:spcPts val="0"/>
                </a:spcAft>
              </a:pPr>
              <a:r>
                <a:rPr lang="en-US" sz="1700" b="1" dirty="0" smtClean="0">
                  <a:solidFill>
                    <a:srgbClr val="002060"/>
                  </a:solidFill>
                  <a:latin typeface="Candara" panose="020E0502030303020204" pitchFamily="34" charset="0"/>
                </a:rPr>
                <a:t>Partner</a:t>
              </a:r>
            </a:p>
            <a:p>
              <a:pPr fontAlgn="auto">
                <a:spcBef>
                  <a:spcPts val="0"/>
                </a:spcBef>
                <a:spcAft>
                  <a:spcPts val="0"/>
                </a:spcAft>
              </a:pPr>
              <a:r>
                <a:rPr lang="en-ZA" sz="1700" dirty="0" smtClean="0">
                  <a:solidFill>
                    <a:srgbClr val="002060"/>
                  </a:solidFill>
                  <a:latin typeface="Candara" panose="020E0502030303020204" pitchFamily="34" charset="0"/>
                </a:rPr>
                <a:t>- Sectors </a:t>
              </a:r>
              <a:r>
                <a:rPr lang="en-ZA" sz="1700" dirty="0">
                  <a:solidFill>
                    <a:srgbClr val="002060"/>
                  </a:solidFill>
                  <a:latin typeface="Candara" panose="020E0502030303020204" pitchFamily="34" charset="0"/>
                </a:rPr>
                <a:t>other than health</a:t>
              </a:r>
            </a:p>
            <a:p>
              <a:pPr fontAlgn="auto">
                <a:spcBef>
                  <a:spcPts val="0"/>
                </a:spcBef>
                <a:spcAft>
                  <a:spcPts val="0"/>
                </a:spcAft>
              </a:pPr>
              <a:r>
                <a:rPr lang="en-ZA" sz="1700" dirty="0" smtClean="0">
                  <a:solidFill>
                    <a:srgbClr val="002060"/>
                  </a:solidFill>
                  <a:latin typeface="Candara" panose="020E0502030303020204" pitchFamily="34" charset="0"/>
                </a:rPr>
                <a:t>- Evaluate </a:t>
              </a:r>
              <a:r>
                <a:rPr lang="en-ZA" sz="1700" dirty="0">
                  <a:solidFill>
                    <a:srgbClr val="002060"/>
                  </a:solidFill>
                  <a:latin typeface="Candara" panose="020E0502030303020204" pitchFamily="34" charset="0"/>
                </a:rPr>
                <a:t>the effectiveness of </a:t>
              </a:r>
              <a:r>
                <a:rPr lang="en-ZA" sz="1700" dirty="0" err="1">
                  <a:solidFill>
                    <a:srgbClr val="002060"/>
                  </a:solidFill>
                  <a:latin typeface="Candara" panose="020E0502030303020204" pitchFamily="34" charset="0"/>
                </a:rPr>
                <a:t>intersectoral</a:t>
              </a:r>
              <a:r>
                <a:rPr lang="en-ZA" sz="1700" dirty="0">
                  <a:solidFill>
                    <a:srgbClr val="002060"/>
                  </a:solidFill>
                  <a:latin typeface="Candara" panose="020E0502030303020204" pitchFamily="34" charset="0"/>
                </a:rPr>
                <a:t> </a:t>
              </a:r>
              <a:r>
                <a:rPr lang="en-ZA" sz="1700" dirty="0" smtClean="0">
                  <a:solidFill>
                    <a:srgbClr val="002060"/>
                  </a:solidFill>
                  <a:latin typeface="Candara" panose="020E0502030303020204" pitchFamily="34" charset="0"/>
                </a:rPr>
                <a:t>work</a:t>
              </a:r>
            </a:p>
            <a:p>
              <a:pPr fontAlgn="auto">
                <a:spcBef>
                  <a:spcPts val="0"/>
                </a:spcBef>
                <a:spcAft>
                  <a:spcPts val="0"/>
                </a:spcAft>
              </a:pPr>
              <a:r>
                <a:rPr lang="en-ZA" sz="1700" dirty="0" smtClean="0">
                  <a:solidFill>
                    <a:srgbClr val="002060"/>
                  </a:solidFill>
                  <a:latin typeface="Candara" panose="020E0502030303020204" pitchFamily="34" charset="0"/>
                </a:rPr>
                <a:t>- </a:t>
              </a:r>
              <a:r>
                <a:rPr lang="en-ZA" sz="1700" dirty="0">
                  <a:solidFill>
                    <a:srgbClr val="002060"/>
                  </a:solidFill>
                  <a:latin typeface="Candara" panose="020E0502030303020204" pitchFamily="34" charset="0"/>
                </a:rPr>
                <a:t>I</a:t>
              </a:r>
              <a:r>
                <a:rPr lang="en-ZA" sz="1700" dirty="0" smtClean="0">
                  <a:solidFill>
                    <a:srgbClr val="002060"/>
                  </a:solidFill>
                  <a:latin typeface="Candara" panose="020E0502030303020204" pitchFamily="34" charset="0"/>
                </a:rPr>
                <a:t>ntegrated </a:t>
              </a:r>
              <a:r>
                <a:rPr lang="en-ZA" sz="1700" dirty="0">
                  <a:solidFill>
                    <a:srgbClr val="002060"/>
                  </a:solidFill>
                  <a:latin typeface="Candara" panose="020E0502030303020204" pitchFamily="34" charset="0"/>
                </a:rPr>
                <a:t>policy-making </a:t>
              </a:r>
            </a:p>
            <a:p>
              <a:pPr fontAlgn="auto">
                <a:spcBef>
                  <a:spcPts val="0"/>
                </a:spcBef>
                <a:spcAft>
                  <a:spcPts val="0"/>
                </a:spcAft>
              </a:pPr>
              <a:r>
                <a:rPr lang="en-ZA" sz="1700" dirty="0" smtClean="0">
                  <a:solidFill>
                    <a:srgbClr val="002060"/>
                  </a:solidFill>
                  <a:latin typeface="Candara" panose="020E0502030303020204" pitchFamily="34" charset="0"/>
                </a:rPr>
                <a:t>- Build </a:t>
              </a:r>
              <a:r>
                <a:rPr lang="en-ZA" sz="1700" dirty="0">
                  <a:solidFill>
                    <a:srgbClr val="002060"/>
                  </a:solidFill>
                  <a:latin typeface="Candara" panose="020E0502030303020204" pitchFamily="34" charset="0"/>
                </a:rPr>
                <a:t>capacity for ISA and </a:t>
              </a:r>
              <a:r>
                <a:rPr lang="en-ZA" sz="1700" dirty="0" err="1" smtClean="0">
                  <a:solidFill>
                    <a:srgbClr val="002060"/>
                  </a:solidFill>
                  <a:latin typeface="Candara" panose="020E0502030303020204" pitchFamily="34" charset="0"/>
                </a:rPr>
                <a:t>HiAP</a:t>
              </a:r>
              <a:r>
                <a:rPr lang="en-ZA" sz="1700" dirty="0" smtClean="0">
                  <a:solidFill>
                    <a:srgbClr val="002060"/>
                  </a:solidFill>
                  <a:latin typeface="Candara" panose="020E0502030303020204" pitchFamily="34" charset="0"/>
                </a:rPr>
                <a:t>, </a:t>
              </a:r>
            </a:p>
            <a:p>
              <a:pPr fontAlgn="auto">
                <a:spcBef>
                  <a:spcPts val="0"/>
                </a:spcBef>
                <a:spcAft>
                  <a:spcPts val="0"/>
                </a:spcAft>
              </a:pPr>
              <a:r>
                <a:rPr lang="en-ZA" sz="1700" dirty="0" smtClean="0">
                  <a:solidFill>
                    <a:srgbClr val="002060"/>
                  </a:solidFill>
                  <a:latin typeface="Candara" panose="020E0502030303020204" pitchFamily="34" charset="0"/>
                </a:rPr>
                <a:t>- Resource mobilization</a:t>
              </a:r>
              <a:endParaRPr lang="en-ZA" sz="1700" dirty="0">
                <a:solidFill>
                  <a:srgbClr val="002060"/>
                </a:solidFill>
                <a:latin typeface="Candara" panose="020E0502030303020204" pitchFamily="34" charset="0"/>
              </a:endParaRPr>
            </a:p>
          </p:txBody>
        </p:sp>
      </p:grpSp>
      <p:grpSp>
        <p:nvGrpSpPr>
          <p:cNvPr id="17" name="Group 16"/>
          <p:cNvGrpSpPr/>
          <p:nvPr/>
        </p:nvGrpSpPr>
        <p:grpSpPr>
          <a:xfrm>
            <a:off x="2430296" y="3235080"/>
            <a:ext cx="6713704" cy="2985760"/>
            <a:chOff x="2430296" y="3235080"/>
            <a:chExt cx="6713704" cy="2985760"/>
          </a:xfrm>
        </p:grpSpPr>
        <p:sp>
          <p:nvSpPr>
            <p:cNvPr id="10" name="Rounded Rectangle 13"/>
            <p:cNvSpPr/>
            <p:nvPr/>
          </p:nvSpPr>
          <p:spPr>
            <a:xfrm>
              <a:off x="2430296" y="3235080"/>
              <a:ext cx="3180498" cy="2985760"/>
            </a:xfrm>
            <a:custGeom>
              <a:avLst/>
              <a:gdLst/>
              <a:ahLst/>
              <a:cxnLst/>
              <a:rect l="l" t="t" r="r" b="b"/>
              <a:pathLst>
                <a:path w="3581400" h="3581400">
                  <a:moveTo>
                    <a:pt x="1790700" y="723900"/>
                  </a:moveTo>
                  <a:cubicBezTo>
                    <a:pt x="1201523" y="723900"/>
                    <a:pt x="723900" y="1201523"/>
                    <a:pt x="723900" y="1790700"/>
                  </a:cubicBezTo>
                  <a:cubicBezTo>
                    <a:pt x="723900" y="2379877"/>
                    <a:pt x="1201523" y="2857500"/>
                    <a:pt x="1790700" y="2857500"/>
                  </a:cubicBezTo>
                  <a:cubicBezTo>
                    <a:pt x="2379877" y="2857500"/>
                    <a:pt x="2857500" y="2379877"/>
                    <a:pt x="2857500" y="1790700"/>
                  </a:cubicBezTo>
                  <a:cubicBezTo>
                    <a:pt x="2857500" y="1201523"/>
                    <a:pt x="2379877" y="723900"/>
                    <a:pt x="1790700" y="723900"/>
                  </a:cubicBezTo>
                  <a:close/>
                  <a:moveTo>
                    <a:pt x="1638302" y="0"/>
                  </a:moveTo>
                  <a:lnTo>
                    <a:pt x="1943098" y="0"/>
                  </a:lnTo>
                  <a:cubicBezTo>
                    <a:pt x="1985183" y="0"/>
                    <a:pt x="2019300" y="34117"/>
                    <a:pt x="2019300" y="76202"/>
                  </a:cubicBezTo>
                  <a:lnTo>
                    <a:pt x="2019300" y="324174"/>
                  </a:lnTo>
                  <a:cubicBezTo>
                    <a:pt x="2126157" y="338797"/>
                    <a:pt x="2228988" y="366599"/>
                    <a:pt x="2326253" y="405895"/>
                  </a:cubicBezTo>
                  <a:lnTo>
                    <a:pt x="2449976" y="191601"/>
                  </a:lnTo>
                  <a:cubicBezTo>
                    <a:pt x="2471018" y="155155"/>
                    <a:pt x="2517623" y="142667"/>
                    <a:pt x="2554070" y="163709"/>
                  </a:cubicBezTo>
                  <a:lnTo>
                    <a:pt x="2818031" y="316107"/>
                  </a:lnTo>
                  <a:cubicBezTo>
                    <a:pt x="2854477" y="337150"/>
                    <a:pt x="2866965" y="383755"/>
                    <a:pt x="2845923" y="420201"/>
                  </a:cubicBezTo>
                  <a:lnTo>
                    <a:pt x="2722446" y="634069"/>
                  </a:lnTo>
                  <a:cubicBezTo>
                    <a:pt x="2805661" y="700279"/>
                    <a:pt x="2881121" y="775739"/>
                    <a:pt x="2947331" y="858954"/>
                  </a:cubicBezTo>
                  <a:lnTo>
                    <a:pt x="3161199" y="735478"/>
                  </a:lnTo>
                  <a:cubicBezTo>
                    <a:pt x="3197646" y="714435"/>
                    <a:pt x="3244250" y="726923"/>
                    <a:pt x="3265293" y="763369"/>
                  </a:cubicBezTo>
                  <a:lnTo>
                    <a:pt x="3417691" y="1027331"/>
                  </a:lnTo>
                  <a:cubicBezTo>
                    <a:pt x="3438733" y="1063777"/>
                    <a:pt x="3426246" y="1110382"/>
                    <a:pt x="3389799" y="1131424"/>
                  </a:cubicBezTo>
                  <a:lnTo>
                    <a:pt x="3175505" y="1255147"/>
                  </a:lnTo>
                  <a:cubicBezTo>
                    <a:pt x="3214802" y="1352412"/>
                    <a:pt x="3242603" y="1455243"/>
                    <a:pt x="3257227" y="1562100"/>
                  </a:cubicBezTo>
                  <a:lnTo>
                    <a:pt x="3505198" y="1562100"/>
                  </a:lnTo>
                  <a:cubicBezTo>
                    <a:pt x="3547283" y="1562100"/>
                    <a:pt x="3581400" y="1596217"/>
                    <a:pt x="3581400" y="1638302"/>
                  </a:cubicBezTo>
                  <a:lnTo>
                    <a:pt x="3581400" y="1943098"/>
                  </a:lnTo>
                  <a:cubicBezTo>
                    <a:pt x="3581400" y="1985183"/>
                    <a:pt x="3547283" y="2019300"/>
                    <a:pt x="3505198" y="2019300"/>
                  </a:cubicBezTo>
                  <a:lnTo>
                    <a:pt x="3257227" y="2019300"/>
                  </a:lnTo>
                  <a:cubicBezTo>
                    <a:pt x="3242603" y="2126157"/>
                    <a:pt x="3214802" y="2228988"/>
                    <a:pt x="3175505" y="2326254"/>
                  </a:cubicBezTo>
                  <a:lnTo>
                    <a:pt x="3389799" y="2449976"/>
                  </a:lnTo>
                  <a:cubicBezTo>
                    <a:pt x="3426246" y="2471018"/>
                    <a:pt x="3438733" y="2517623"/>
                    <a:pt x="3417691" y="2554070"/>
                  </a:cubicBezTo>
                  <a:lnTo>
                    <a:pt x="3265293" y="2818031"/>
                  </a:lnTo>
                  <a:cubicBezTo>
                    <a:pt x="3244250" y="2854478"/>
                    <a:pt x="3197646" y="2866965"/>
                    <a:pt x="3161199" y="2845923"/>
                  </a:cubicBezTo>
                  <a:lnTo>
                    <a:pt x="2947331" y="2722446"/>
                  </a:lnTo>
                  <a:cubicBezTo>
                    <a:pt x="2881121" y="2805661"/>
                    <a:pt x="2805661" y="2881122"/>
                    <a:pt x="2722446" y="2947331"/>
                  </a:cubicBezTo>
                  <a:lnTo>
                    <a:pt x="2845923" y="3161199"/>
                  </a:lnTo>
                  <a:cubicBezTo>
                    <a:pt x="2866965" y="3197646"/>
                    <a:pt x="2854477" y="3244250"/>
                    <a:pt x="2818031" y="3265293"/>
                  </a:cubicBezTo>
                  <a:lnTo>
                    <a:pt x="2554070" y="3417691"/>
                  </a:lnTo>
                  <a:cubicBezTo>
                    <a:pt x="2517623" y="3438733"/>
                    <a:pt x="2471018" y="3426246"/>
                    <a:pt x="2449976" y="3389799"/>
                  </a:cubicBezTo>
                  <a:lnTo>
                    <a:pt x="2326253" y="3175505"/>
                  </a:lnTo>
                  <a:cubicBezTo>
                    <a:pt x="2228988" y="3214802"/>
                    <a:pt x="2126157" y="3242603"/>
                    <a:pt x="2019300" y="3257227"/>
                  </a:cubicBezTo>
                  <a:lnTo>
                    <a:pt x="2019300" y="3505198"/>
                  </a:lnTo>
                  <a:cubicBezTo>
                    <a:pt x="2019300" y="3547283"/>
                    <a:pt x="1985183" y="3581400"/>
                    <a:pt x="1943098" y="3581400"/>
                  </a:cubicBezTo>
                  <a:lnTo>
                    <a:pt x="1638302" y="3581400"/>
                  </a:lnTo>
                  <a:cubicBezTo>
                    <a:pt x="1596217" y="3581400"/>
                    <a:pt x="1562100" y="3547283"/>
                    <a:pt x="1562100" y="3505198"/>
                  </a:cubicBezTo>
                  <a:lnTo>
                    <a:pt x="1562100" y="3257227"/>
                  </a:lnTo>
                  <a:cubicBezTo>
                    <a:pt x="1455243" y="3242603"/>
                    <a:pt x="1352412" y="3214802"/>
                    <a:pt x="1255146" y="3175505"/>
                  </a:cubicBezTo>
                  <a:lnTo>
                    <a:pt x="1131424" y="3389799"/>
                  </a:lnTo>
                  <a:cubicBezTo>
                    <a:pt x="1110382" y="3426246"/>
                    <a:pt x="1063777" y="3438733"/>
                    <a:pt x="1027330" y="3417691"/>
                  </a:cubicBezTo>
                  <a:lnTo>
                    <a:pt x="763369" y="3265293"/>
                  </a:lnTo>
                  <a:cubicBezTo>
                    <a:pt x="726923" y="3244250"/>
                    <a:pt x="714435" y="3197646"/>
                    <a:pt x="735477" y="3161199"/>
                  </a:cubicBezTo>
                  <a:lnTo>
                    <a:pt x="858954" y="2947331"/>
                  </a:lnTo>
                  <a:cubicBezTo>
                    <a:pt x="775739" y="2881121"/>
                    <a:pt x="700278" y="2805661"/>
                    <a:pt x="634069" y="2722446"/>
                  </a:cubicBezTo>
                  <a:lnTo>
                    <a:pt x="420201" y="2845923"/>
                  </a:lnTo>
                  <a:cubicBezTo>
                    <a:pt x="383754" y="2866965"/>
                    <a:pt x="337150" y="2854477"/>
                    <a:pt x="316107" y="2818031"/>
                  </a:cubicBezTo>
                  <a:lnTo>
                    <a:pt x="163709" y="2554069"/>
                  </a:lnTo>
                  <a:cubicBezTo>
                    <a:pt x="142667" y="2517623"/>
                    <a:pt x="155154" y="2471018"/>
                    <a:pt x="191601" y="2449976"/>
                  </a:cubicBezTo>
                  <a:lnTo>
                    <a:pt x="405895" y="2326253"/>
                  </a:lnTo>
                  <a:cubicBezTo>
                    <a:pt x="366598" y="2228988"/>
                    <a:pt x="338797" y="2126157"/>
                    <a:pt x="324173" y="2019300"/>
                  </a:cubicBezTo>
                  <a:lnTo>
                    <a:pt x="76202" y="2019300"/>
                  </a:lnTo>
                  <a:cubicBezTo>
                    <a:pt x="34117" y="2019300"/>
                    <a:pt x="0" y="1985183"/>
                    <a:pt x="0" y="1943098"/>
                  </a:cubicBezTo>
                  <a:lnTo>
                    <a:pt x="0" y="1638302"/>
                  </a:lnTo>
                  <a:cubicBezTo>
                    <a:pt x="0" y="1596217"/>
                    <a:pt x="34117" y="1562100"/>
                    <a:pt x="76202" y="1562100"/>
                  </a:cubicBezTo>
                  <a:lnTo>
                    <a:pt x="324173" y="1562100"/>
                  </a:lnTo>
                  <a:cubicBezTo>
                    <a:pt x="338797" y="1455243"/>
                    <a:pt x="366598" y="1352413"/>
                    <a:pt x="405895" y="1255147"/>
                  </a:cubicBezTo>
                  <a:lnTo>
                    <a:pt x="191601" y="1131425"/>
                  </a:lnTo>
                  <a:cubicBezTo>
                    <a:pt x="155154" y="1110382"/>
                    <a:pt x="142667" y="1063777"/>
                    <a:pt x="163709" y="1027331"/>
                  </a:cubicBezTo>
                  <a:lnTo>
                    <a:pt x="316107" y="763370"/>
                  </a:lnTo>
                  <a:cubicBezTo>
                    <a:pt x="337150" y="726923"/>
                    <a:pt x="383754" y="714435"/>
                    <a:pt x="420201" y="735478"/>
                  </a:cubicBezTo>
                  <a:lnTo>
                    <a:pt x="634068" y="858954"/>
                  </a:lnTo>
                  <a:cubicBezTo>
                    <a:pt x="700278" y="775739"/>
                    <a:pt x="775739" y="700279"/>
                    <a:pt x="858954" y="634069"/>
                  </a:cubicBezTo>
                  <a:lnTo>
                    <a:pt x="735477" y="420201"/>
                  </a:lnTo>
                  <a:cubicBezTo>
                    <a:pt x="714435" y="383755"/>
                    <a:pt x="726923" y="337150"/>
                    <a:pt x="763369" y="316107"/>
                  </a:cubicBezTo>
                  <a:lnTo>
                    <a:pt x="1027330" y="163709"/>
                  </a:lnTo>
                  <a:cubicBezTo>
                    <a:pt x="1063777" y="142667"/>
                    <a:pt x="1110382" y="155155"/>
                    <a:pt x="1131424" y="191601"/>
                  </a:cubicBezTo>
                  <a:lnTo>
                    <a:pt x="1255147" y="405895"/>
                  </a:lnTo>
                  <a:cubicBezTo>
                    <a:pt x="1352412" y="366599"/>
                    <a:pt x="1455243" y="338797"/>
                    <a:pt x="1562100" y="324174"/>
                  </a:cubicBezTo>
                  <a:lnTo>
                    <a:pt x="1562100" y="76202"/>
                  </a:lnTo>
                  <a:cubicBezTo>
                    <a:pt x="1562100" y="34117"/>
                    <a:pt x="1596217" y="0"/>
                    <a:pt x="1638302" y="0"/>
                  </a:cubicBezTo>
                  <a:close/>
                </a:path>
              </a:pathLst>
            </a:cu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2700000" scaled="1"/>
              <a:tileRect/>
            </a:gradFill>
            <a:ln w="34925" cap="flat" cmpd="sng" algn="ctr">
              <a:solidFill>
                <a:srgbClr val="FFFFFF"/>
              </a:solidFill>
              <a:prstDash val="soli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rtlCol="0" anchor="ctr"/>
            <a:lstStyle/>
            <a:p>
              <a:pPr algn="ctr" fontAlgn="auto">
                <a:spcBef>
                  <a:spcPts val="0"/>
                </a:spcBef>
                <a:spcAft>
                  <a:spcPts val="0"/>
                </a:spcAft>
                <a:defRPr/>
              </a:pPr>
              <a:endParaRPr lang="en-US" kern="0" dirty="0" smtClean="0">
                <a:solidFill>
                  <a:prstClr val="white"/>
                </a:solidFill>
                <a:latin typeface="Candara" panose="020E0502030303020204" pitchFamily="34" charset="0"/>
              </a:endParaRPr>
            </a:p>
          </p:txBody>
        </p:sp>
        <p:sp>
          <p:nvSpPr>
            <p:cNvPr id="13" name="TextBox 12"/>
            <p:cNvSpPr txBox="1"/>
            <p:nvPr/>
          </p:nvSpPr>
          <p:spPr>
            <a:xfrm>
              <a:off x="3244562" y="4558020"/>
              <a:ext cx="1630575" cy="461665"/>
            </a:xfrm>
            <a:prstGeom prst="rect">
              <a:avLst/>
            </a:prstGeom>
            <a:noFill/>
          </p:spPr>
          <p:txBody>
            <a:bodyPr wrap="none" rtlCol="0">
              <a:spAutoFit/>
            </a:bodyPr>
            <a:lstStyle/>
            <a:p>
              <a:pPr fontAlgn="auto">
                <a:spcBef>
                  <a:spcPts val="0"/>
                </a:spcBef>
                <a:spcAft>
                  <a:spcPts val="0"/>
                </a:spcAft>
              </a:pPr>
              <a:r>
                <a:rPr lang="en-US" sz="2400" b="1" dirty="0" smtClean="0">
                  <a:solidFill>
                    <a:prstClr val="black"/>
                  </a:solidFill>
                  <a:latin typeface="Candara" panose="020E0502030303020204" pitchFamily="34" charset="0"/>
                </a:rPr>
                <a:t>Negotiator</a:t>
              </a:r>
              <a:endParaRPr lang="en-US" sz="2400" b="1" dirty="0">
                <a:solidFill>
                  <a:prstClr val="black"/>
                </a:solidFill>
                <a:latin typeface="Candara" panose="020E0502030303020204" pitchFamily="34" charset="0"/>
              </a:endParaRPr>
            </a:p>
          </p:txBody>
        </p:sp>
        <p:sp>
          <p:nvSpPr>
            <p:cNvPr id="16" name="TextBox 15"/>
            <p:cNvSpPr txBox="1"/>
            <p:nvPr/>
          </p:nvSpPr>
          <p:spPr>
            <a:xfrm>
              <a:off x="6178911" y="3534790"/>
              <a:ext cx="2965089" cy="2231380"/>
            </a:xfrm>
            <a:prstGeom prst="rect">
              <a:avLst/>
            </a:prstGeom>
            <a:noFill/>
          </p:spPr>
          <p:txBody>
            <a:bodyPr wrap="square" rtlCol="0">
              <a:spAutoFit/>
            </a:bodyPr>
            <a:lstStyle/>
            <a:p>
              <a:pPr fontAlgn="auto">
                <a:spcBef>
                  <a:spcPts val="0"/>
                </a:spcBef>
                <a:spcAft>
                  <a:spcPts val="0"/>
                </a:spcAft>
              </a:pPr>
              <a:r>
                <a:rPr lang="en-US" sz="2000" b="1" dirty="0" smtClean="0">
                  <a:solidFill>
                    <a:srgbClr val="002060"/>
                  </a:solidFill>
                  <a:latin typeface="Candara" panose="020E0502030303020204" pitchFamily="34" charset="0"/>
                </a:rPr>
                <a:t>Negotiator</a:t>
              </a:r>
            </a:p>
            <a:p>
              <a:pPr fontAlgn="auto">
                <a:spcBef>
                  <a:spcPts val="0"/>
                </a:spcBef>
                <a:spcAft>
                  <a:spcPts val="0"/>
                </a:spcAft>
              </a:pPr>
              <a:r>
                <a:rPr lang="en-ZA" sz="1700" dirty="0" smtClean="0">
                  <a:solidFill>
                    <a:srgbClr val="002060"/>
                  </a:solidFill>
                  <a:latin typeface="Candara" panose="020E0502030303020204" pitchFamily="34" charset="0"/>
                </a:rPr>
                <a:t>- Provide technical knowledge </a:t>
              </a:r>
              <a:r>
                <a:rPr lang="en-ZA" sz="1700" dirty="0">
                  <a:solidFill>
                    <a:srgbClr val="002060"/>
                  </a:solidFill>
                  <a:latin typeface="Candara" panose="020E0502030303020204" pitchFamily="34" charset="0"/>
                </a:rPr>
                <a:t>but </a:t>
              </a:r>
              <a:r>
                <a:rPr lang="en-ZA" sz="1700" dirty="0" smtClean="0">
                  <a:solidFill>
                    <a:srgbClr val="002060"/>
                  </a:solidFill>
                  <a:latin typeface="Candara" panose="020E0502030303020204" pitchFamily="34" charset="0"/>
                </a:rPr>
                <a:t>no control</a:t>
              </a:r>
              <a:endParaRPr lang="en-ZA" sz="1700" dirty="0">
                <a:solidFill>
                  <a:srgbClr val="002060"/>
                </a:solidFill>
                <a:latin typeface="Candara" panose="020E0502030303020204" pitchFamily="34" charset="0"/>
              </a:endParaRPr>
            </a:p>
            <a:p>
              <a:pPr fontAlgn="auto">
                <a:spcBef>
                  <a:spcPts val="0"/>
                </a:spcBef>
                <a:spcAft>
                  <a:spcPts val="0"/>
                </a:spcAft>
              </a:pPr>
              <a:r>
                <a:rPr lang="en-ZA" sz="1700" dirty="0" smtClean="0">
                  <a:solidFill>
                    <a:srgbClr val="002060"/>
                  </a:solidFill>
                  <a:latin typeface="Candara" panose="020E0502030303020204" pitchFamily="34" charset="0"/>
                </a:rPr>
                <a:t>- </a:t>
              </a:r>
              <a:r>
                <a:rPr lang="en-ZA" sz="1700" dirty="0" err="1" smtClean="0">
                  <a:solidFill>
                    <a:srgbClr val="002060"/>
                  </a:solidFill>
                  <a:latin typeface="Candara" panose="020E0502030303020204" pitchFamily="34" charset="0"/>
                </a:rPr>
                <a:t>Intersectoral</a:t>
              </a:r>
              <a:r>
                <a:rPr lang="en-ZA" sz="1700" dirty="0" smtClean="0">
                  <a:solidFill>
                    <a:srgbClr val="002060"/>
                  </a:solidFill>
                  <a:latin typeface="Candara" panose="020E0502030303020204" pitchFamily="34" charset="0"/>
                </a:rPr>
                <a:t> </a:t>
              </a:r>
              <a:r>
                <a:rPr lang="en-ZA" sz="1700" dirty="0">
                  <a:solidFill>
                    <a:srgbClr val="002060"/>
                  </a:solidFill>
                  <a:latin typeface="Candara" panose="020E0502030303020204" pitchFamily="34" charset="0"/>
                </a:rPr>
                <a:t>platforms for dialogue </a:t>
              </a:r>
            </a:p>
            <a:p>
              <a:pPr fontAlgn="auto">
                <a:spcBef>
                  <a:spcPts val="0"/>
                </a:spcBef>
                <a:spcAft>
                  <a:spcPts val="0"/>
                </a:spcAft>
              </a:pPr>
              <a:r>
                <a:rPr lang="en-ZA" sz="1700" dirty="0" smtClean="0">
                  <a:solidFill>
                    <a:srgbClr val="002060"/>
                  </a:solidFill>
                  <a:latin typeface="Candara" panose="020E0502030303020204" pitchFamily="34" charset="0"/>
                </a:rPr>
                <a:t>- Evidence </a:t>
              </a:r>
              <a:r>
                <a:rPr lang="en-ZA" sz="1700" dirty="0">
                  <a:solidFill>
                    <a:srgbClr val="002060"/>
                  </a:solidFill>
                  <a:latin typeface="Candara" panose="020E0502030303020204" pitchFamily="34" charset="0"/>
                </a:rPr>
                <a:t>base</a:t>
              </a:r>
            </a:p>
            <a:p>
              <a:pPr fontAlgn="auto">
                <a:spcBef>
                  <a:spcPts val="0"/>
                </a:spcBef>
                <a:spcAft>
                  <a:spcPts val="0"/>
                </a:spcAft>
              </a:pPr>
              <a:r>
                <a:rPr lang="en-ZA" sz="1700" dirty="0" smtClean="0">
                  <a:solidFill>
                    <a:srgbClr val="002060"/>
                  </a:solidFill>
                  <a:latin typeface="Candara" panose="020E0502030303020204" pitchFamily="34" charset="0"/>
                </a:rPr>
                <a:t>- Policy </a:t>
              </a:r>
              <a:r>
                <a:rPr lang="en-ZA" sz="1700" dirty="0">
                  <a:solidFill>
                    <a:srgbClr val="002060"/>
                  </a:solidFill>
                  <a:latin typeface="Candara" panose="020E0502030303020204" pitchFamily="34" charset="0"/>
                </a:rPr>
                <a:t>and legislative coherence</a:t>
              </a:r>
            </a:p>
          </p:txBody>
        </p:sp>
      </p:grpSp>
    </p:spTree>
    <p:extLst>
      <p:ext uri="{BB962C8B-B14F-4D97-AF65-F5344CB8AC3E}">
        <p14:creationId xmlns:p14="http://schemas.microsoft.com/office/powerpoint/2010/main" val="398619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3_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Template RPM &a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BEA3C98D2D134E99E440D91A17ED27" ma:contentTypeVersion="0" ma:contentTypeDescription="Create a new document." ma:contentTypeScope="" ma:versionID="3cd76cbb663f0e427635d5a7ab5f7f5d">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8428D9-DC8B-43E9-867D-A3CFD1CF13AA}"/>
</file>

<file path=customXml/itemProps2.xml><?xml version="1.0" encoding="utf-8"?>
<ds:datastoreItem xmlns:ds="http://schemas.openxmlformats.org/officeDocument/2006/customXml" ds:itemID="{CCE858DE-1C24-4556-BA64-9C7BD5EC241B}"/>
</file>

<file path=customXml/itemProps3.xml><?xml version="1.0" encoding="utf-8"?>
<ds:datastoreItem xmlns:ds="http://schemas.openxmlformats.org/officeDocument/2006/customXml" ds:itemID="{A46897D2-9D54-4BC2-8973-EF35939F35DB}"/>
</file>

<file path=docProps/app.xml><?xml version="1.0" encoding="utf-8"?>
<Properties xmlns="http://schemas.openxmlformats.org/officeDocument/2006/extended-properties" xmlns:vt="http://schemas.openxmlformats.org/officeDocument/2006/docPropsVTypes">
  <Template/>
  <TotalTime>8206</TotalTime>
  <Words>1135</Words>
  <Application>Microsoft Macintosh PowerPoint</Application>
  <PresentationFormat>On-screen Show (4:3)</PresentationFormat>
  <Paragraphs>161</Paragraphs>
  <Slides>20</Slides>
  <Notes>4</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20</vt:i4>
      </vt:variant>
    </vt:vector>
  </HeadingPairs>
  <TitlesOfParts>
    <vt:vector size="31" baseType="lpstr">
      <vt:lpstr>1_Office Theme</vt:lpstr>
      <vt:lpstr>Template RPM &amp;</vt:lpstr>
      <vt:lpstr>Waveform</vt:lpstr>
      <vt:lpstr>3_Template RPM &amp;</vt:lpstr>
      <vt:lpstr>4_Template RPM &amp;</vt:lpstr>
      <vt:lpstr>5_Template RPM &amp;</vt:lpstr>
      <vt:lpstr>6_Template RPM &amp;</vt:lpstr>
      <vt:lpstr>7_Template RPM &amp;</vt:lpstr>
      <vt:lpstr>8_Template RPM &amp;</vt:lpstr>
      <vt:lpstr>1_Template RPM &amp;</vt:lpstr>
      <vt:lpstr>Acrobat Document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in All Policies: Tools and required actions </vt:lpstr>
      <vt:lpstr>PowerPoint Presentation</vt:lpstr>
      <vt:lpstr>PowerPoint Presentation</vt:lpstr>
      <vt:lpstr>Documentation of intersectoral action case studies </vt:lpstr>
      <vt:lpstr>Health Promotion and Social determinants of health strategies </vt:lpstr>
      <vt:lpstr>Drivers of implementation: health vision</vt:lpstr>
      <vt:lpstr>Supporting regional positions on moving toward Health in All Policies (with Rockefeller Foundation) and training</vt:lpstr>
      <vt:lpstr>Outline of the presentation </vt:lpstr>
      <vt:lpstr>Conclusion  You cannot do it alone - various players at multiple levels are critical for success in HiAP!</vt:lpstr>
      <vt:lpstr>PowerPoint Presentation</vt:lpstr>
    </vt:vector>
  </TitlesOfParts>
  <Company>WHO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Mboutiki, Mr. Gilles Tanguy - bzv</dc:creator>
  <cp:lastModifiedBy>Aleksandra Kuzmanovic</cp:lastModifiedBy>
  <cp:revision>197</cp:revision>
  <dcterms:created xsi:type="dcterms:W3CDTF">2014-08-29T09:51:38Z</dcterms:created>
  <dcterms:modified xsi:type="dcterms:W3CDTF">2015-12-01T06:38:52Z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-840861171</vt:i4>
  </property>
  <property fmtid="{D5CDD505-2E9C-101B-9397-08002B2CF9AE}" pid="3" name="_NewReviewCycle">
    <vt:lpwstr/>
  </property>
  <property fmtid="{D5CDD505-2E9C-101B-9397-08002B2CF9AE}" pid="4" name="_EmailSubject">
    <vt:lpwstr>Uploading preparing materials on 25th November - HiAP Trainers platform is to be used</vt:lpwstr>
  </property>
  <property fmtid="{D5CDD505-2E9C-101B-9397-08002B2CF9AE}" pid="5" name="_AuthorEmail">
    <vt:lpwstr>phorip@who.int</vt:lpwstr>
  </property>
  <property fmtid="{D5CDD505-2E9C-101B-9397-08002B2CF9AE}" pid="6" name="_AuthorEmailDisplayName">
    <vt:lpwstr>PHORI, Peter Malekele</vt:lpwstr>
  </property>
  <property fmtid="{D5CDD505-2E9C-101B-9397-08002B2CF9AE}" pid="7" name="ContentTypeId">
    <vt:lpwstr>0x010100C2BEA3C98D2D134E99E440D91A17ED27</vt:lpwstr>
  </property>
</Properties>
</file>