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3.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21"/>
  </p:notesMasterIdLst>
  <p:handoutMasterIdLst>
    <p:handoutMasterId r:id="rId22"/>
  </p:handoutMasterIdLst>
  <p:sldIdLst>
    <p:sldId id="256" r:id="rId2"/>
    <p:sldId id="488" r:id="rId3"/>
    <p:sldId id="489" r:id="rId4"/>
    <p:sldId id="490" r:id="rId5"/>
    <p:sldId id="491" r:id="rId6"/>
    <p:sldId id="492" r:id="rId7"/>
    <p:sldId id="493" r:id="rId8"/>
    <p:sldId id="494" r:id="rId9"/>
    <p:sldId id="495" r:id="rId10"/>
    <p:sldId id="496" r:id="rId11"/>
    <p:sldId id="497" r:id="rId12"/>
    <p:sldId id="501" r:id="rId13"/>
    <p:sldId id="502" r:id="rId14"/>
    <p:sldId id="498" r:id="rId15"/>
    <p:sldId id="499" r:id="rId16"/>
    <p:sldId id="500" r:id="rId17"/>
    <p:sldId id="504" r:id="rId18"/>
    <p:sldId id="503" r:id="rId19"/>
    <p:sldId id="506" r:id="rId20"/>
  </p:sldIdLst>
  <p:sldSz cx="9144000" cy="6858000" type="screen4x3"/>
  <p:notesSz cx="6735763" cy="9866313"/>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66"/>
    <a:srgbClr val="008080"/>
    <a:srgbClr val="0F4E96"/>
    <a:srgbClr val="0E4D96"/>
    <a:srgbClr val="FF0000"/>
    <a:srgbClr val="FEC20F"/>
    <a:srgbClr val="FFE18B"/>
    <a:srgbClr val="FFFF66"/>
    <a:srgbClr val="DC923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1522" autoAdjust="0"/>
  </p:normalViewPr>
  <p:slideViewPr>
    <p:cSldViewPr snapToGrid="0">
      <p:cViewPr>
        <p:scale>
          <a:sx n="75" d="100"/>
          <a:sy n="75" d="100"/>
        </p:scale>
        <p:origin x="106" y="6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493"/>
    </p:cViewPr>
  </p:sorterViewPr>
  <p:notesViewPr>
    <p:cSldViewPr snapToGrid="0">
      <p:cViewPr varScale="1">
        <p:scale>
          <a:sx n="62" d="100"/>
          <a:sy n="62" d="100"/>
        </p:scale>
        <p:origin x="-3402" y="-84"/>
      </p:cViewPr>
      <p:guideLst>
        <p:guide orient="horz" pos="3107"/>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3" y="2"/>
            <a:ext cx="2919356" cy="493631"/>
          </a:xfrm>
          <a:prstGeom prst="rect">
            <a:avLst/>
          </a:prstGeom>
          <a:noFill/>
          <a:ln w="9525">
            <a:noFill/>
            <a:miter lim="800000"/>
            <a:headEnd/>
            <a:tailEnd/>
          </a:ln>
        </p:spPr>
        <p:txBody>
          <a:bodyPr vert="horz" wrap="square" lIns="94897" tIns="47449" rIns="94897" bIns="47449" numCol="1" anchor="t" anchorCtr="0" compatLnSpc="1">
            <a:prstTxWarp prst="textNoShape">
              <a:avLst/>
            </a:prstTxWarp>
          </a:bodyPr>
          <a:lstStyle>
            <a:lvl1pPr defTabSz="876448">
              <a:spcBef>
                <a:spcPct val="20000"/>
              </a:spcBef>
              <a:buFont typeface="Wingdings" pitchFamily="2" charset="2"/>
              <a:buChar char="•"/>
              <a:defRPr sz="1200"/>
            </a:lvl1pPr>
          </a:lstStyle>
          <a:p>
            <a:pPr>
              <a:defRPr/>
            </a:pPr>
            <a:endParaRPr lang="en-NZ" dirty="0"/>
          </a:p>
        </p:txBody>
      </p:sp>
      <p:sp>
        <p:nvSpPr>
          <p:cNvPr id="3" name="Date Placeholder 2"/>
          <p:cNvSpPr>
            <a:spLocks noGrp="1"/>
          </p:cNvSpPr>
          <p:nvPr>
            <p:ph type="dt" sz="quarter" idx="1"/>
          </p:nvPr>
        </p:nvSpPr>
        <p:spPr bwMode="auto">
          <a:xfrm>
            <a:off x="3814839" y="2"/>
            <a:ext cx="2919356" cy="493631"/>
          </a:xfrm>
          <a:prstGeom prst="rect">
            <a:avLst/>
          </a:prstGeom>
          <a:noFill/>
          <a:ln w="9525">
            <a:noFill/>
            <a:miter lim="800000"/>
            <a:headEnd/>
            <a:tailEnd/>
          </a:ln>
        </p:spPr>
        <p:txBody>
          <a:bodyPr vert="horz" wrap="square" lIns="94897" tIns="47449" rIns="94897" bIns="47449" numCol="1" anchor="t" anchorCtr="0" compatLnSpc="1">
            <a:prstTxWarp prst="textNoShape">
              <a:avLst/>
            </a:prstTxWarp>
          </a:bodyPr>
          <a:lstStyle>
            <a:lvl1pPr algn="r" defTabSz="876448">
              <a:spcBef>
                <a:spcPct val="20000"/>
              </a:spcBef>
              <a:buFont typeface="Wingdings" pitchFamily="2" charset="2"/>
              <a:buChar char="•"/>
              <a:defRPr sz="1200"/>
            </a:lvl1pPr>
          </a:lstStyle>
          <a:p>
            <a:pPr>
              <a:defRPr/>
            </a:pPr>
            <a:fld id="{B3B7B030-15DB-4A41-98DF-1223E9A73C96}" type="datetimeFigureOut">
              <a:rPr lang="en-US"/>
              <a:pPr>
                <a:defRPr/>
              </a:pPr>
              <a:t>2/13/2016</a:t>
            </a:fld>
            <a:endParaRPr lang="en-NZ" dirty="0"/>
          </a:p>
        </p:txBody>
      </p:sp>
      <p:sp>
        <p:nvSpPr>
          <p:cNvPr id="4" name="Footer Placeholder 3"/>
          <p:cNvSpPr>
            <a:spLocks noGrp="1"/>
          </p:cNvSpPr>
          <p:nvPr>
            <p:ph type="ftr" sz="quarter" idx="2"/>
          </p:nvPr>
        </p:nvSpPr>
        <p:spPr bwMode="auto">
          <a:xfrm>
            <a:off x="3" y="9371105"/>
            <a:ext cx="2919356" cy="493631"/>
          </a:xfrm>
          <a:prstGeom prst="rect">
            <a:avLst/>
          </a:prstGeom>
          <a:noFill/>
          <a:ln w="9525">
            <a:noFill/>
            <a:miter lim="800000"/>
            <a:headEnd/>
            <a:tailEnd/>
          </a:ln>
        </p:spPr>
        <p:txBody>
          <a:bodyPr vert="horz" wrap="square" lIns="94897" tIns="47449" rIns="94897" bIns="47449" numCol="1" anchor="b" anchorCtr="0" compatLnSpc="1">
            <a:prstTxWarp prst="textNoShape">
              <a:avLst/>
            </a:prstTxWarp>
          </a:bodyPr>
          <a:lstStyle>
            <a:lvl1pPr defTabSz="876448">
              <a:spcBef>
                <a:spcPct val="20000"/>
              </a:spcBef>
              <a:buFont typeface="Wingdings" pitchFamily="2" charset="2"/>
              <a:buChar char="•"/>
              <a:defRPr sz="1200"/>
            </a:lvl1pPr>
          </a:lstStyle>
          <a:p>
            <a:pPr>
              <a:defRPr/>
            </a:pPr>
            <a:endParaRPr lang="en-NZ" dirty="0"/>
          </a:p>
        </p:txBody>
      </p:sp>
      <p:sp>
        <p:nvSpPr>
          <p:cNvPr id="5" name="Slide Number Placeholder 4"/>
          <p:cNvSpPr>
            <a:spLocks noGrp="1"/>
          </p:cNvSpPr>
          <p:nvPr>
            <p:ph type="sldNum" sz="quarter" idx="3"/>
          </p:nvPr>
        </p:nvSpPr>
        <p:spPr bwMode="auto">
          <a:xfrm>
            <a:off x="3814839" y="9371105"/>
            <a:ext cx="2919356" cy="493631"/>
          </a:xfrm>
          <a:prstGeom prst="rect">
            <a:avLst/>
          </a:prstGeom>
          <a:noFill/>
          <a:ln w="9525">
            <a:noFill/>
            <a:miter lim="800000"/>
            <a:headEnd/>
            <a:tailEnd/>
          </a:ln>
        </p:spPr>
        <p:txBody>
          <a:bodyPr vert="horz" wrap="square" lIns="94897" tIns="47449" rIns="94897" bIns="47449" numCol="1" anchor="b" anchorCtr="0" compatLnSpc="1">
            <a:prstTxWarp prst="textNoShape">
              <a:avLst/>
            </a:prstTxWarp>
          </a:bodyPr>
          <a:lstStyle>
            <a:lvl1pPr algn="r" defTabSz="876448">
              <a:spcBef>
                <a:spcPct val="20000"/>
              </a:spcBef>
              <a:buFont typeface="Wingdings" pitchFamily="2" charset="2"/>
              <a:buChar char="•"/>
              <a:defRPr sz="1200"/>
            </a:lvl1pPr>
          </a:lstStyle>
          <a:p>
            <a:pPr>
              <a:defRPr/>
            </a:pPr>
            <a:fld id="{252012FB-066F-4914-A382-3C66BAD226EF}" type="slidenum">
              <a:rPr lang="en-NZ"/>
              <a:pPr>
                <a:defRPr/>
              </a:pPr>
              <a:t>‹#›</a:t>
            </a:fld>
            <a:endParaRPr lang="en-NZ" dirty="0"/>
          </a:p>
        </p:txBody>
      </p:sp>
    </p:spTree>
    <p:extLst>
      <p:ext uri="{BB962C8B-B14F-4D97-AF65-F5344CB8AC3E}">
        <p14:creationId xmlns:p14="http://schemas.microsoft.com/office/powerpoint/2010/main" val="36787505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hdr" sz="quarter"/>
          </p:nvPr>
        </p:nvSpPr>
        <p:spPr bwMode="auto">
          <a:xfrm>
            <a:off x="3" y="2"/>
            <a:ext cx="2919356" cy="493631"/>
          </a:xfrm>
          <a:prstGeom prst="rect">
            <a:avLst/>
          </a:prstGeom>
          <a:noFill/>
          <a:ln w="9525">
            <a:noFill/>
            <a:miter lim="800000"/>
            <a:headEnd/>
            <a:tailEnd/>
          </a:ln>
        </p:spPr>
        <p:txBody>
          <a:bodyPr vert="horz" wrap="square" lIns="94897" tIns="47449" rIns="94897" bIns="47449" numCol="1" anchor="t" anchorCtr="0" compatLnSpc="1">
            <a:prstTxWarp prst="textNoShape">
              <a:avLst/>
            </a:prstTxWarp>
          </a:bodyPr>
          <a:lstStyle>
            <a:lvl1pPr defTabSz="876448">
              <a:defRPr sz="1200"/>
            </a:lvl1pPr>
          </a:lstStyle>
          <a:p>
            <a:pPr>
              <a:defRPr/>
            </a:pPr>
            <a:endParaRPr lang="en-US" dirty="0"/>
          </a:p>
        </p:txBody>
      </p:sp>
      <p:sp>
        <p:nvSpPr>
          <p:cNvPr id="136195" name="Rectangle 3"/>
          <p:cNvSpPr>
            <a:spLocks noGrp="1" noChangeArrowheads="1"/>
          </p:cNvSpPr>
          <p:nvPr>
            <p:ph type="dt" idx="1"/>
          </p:nvPr>
        </p:nvSpPr>
        <p:spPr bwMode="auto">
          <a:xfrm>
            <a:off x="3814839" y="2"/>
            <a:ext cx="2919356" cy="493631"/>
          </a:xfrm>
          <a:prstGeom prst="rect">
            <a:avLst/>
          </a:prstGeom>
          <a:noFill/>
          <a:ln w="9525">
            <a:noFill/>
            <a:miter lim="800000"/>
            <a:headEnd/>
            <a:tailEnd/>
          </a:ln>
        </p:spPr>
        <p:txBody>
          <a:bodyPr vert="horz" wrap="square" lIns="94897" tIns="47449" rIns="94897" bIns="47449" numCol="1" anchor="t" anchorCtr="0" compatLnSpc="1">
            <a:prstTxWarp prst="textNoShape">
              <a:avLst/>
            </a:prstTxWarp>
          </a:bodyPr>
          <a:lstStyle>
            <a:lvl1pPr algn="r" defTabSz="876448">
              <a:defRPr sz="1200"/>
            </a:lvl1pPr>
          </a:lstStyle>
          <a:p>
            <a:pPr>
              <a:defRPr/>
            </a:pPr>
            <a:endParaRPr lang="en-US" dirty="0"/>
          </a:p>
        </p:txBody>
      </p:sp>
      <p:sp>
        <p:nvSpPr>
          <p:cNvPr id="785412" name="Rectangle 4"/>
          <p:cNvSpPr>
            <a:spLocks noGrp="1" noRot="1" noChangeAspect="1" noChangeArrowheads="1" noTextEdit="1"/>
          </p:cNvSpPr>
          <p:nvPr>
            <p:ph type="sldImg" idx="2"/>
          </p:nvPr>
        </p:nvSpPr>
        <p:spPr bwMode="auto">
          <a:xfrm>
            <a:off x="900113" y="738188"/>
            <a:ext cx="4935537" cy="3702050"/>
          </a:xfrm>
          <a:prstGeom prst="rect">
            <a:avLst/>
          </a:prstGeom>
          <a:noFill/>
          <a:ln w="9525">
            <a:solidFill>
              <a:srgbClr val="000000"/>
            </a:solidFill>
            <a:miter lim="800000"/>
            <a:headEnd/>
            <a:tailEnd/>
          </a:ln>
        </p:spPr>
      </p:sp>
      <p:sp>
        <p:nvSpPr>
          <p:cNvPr id="136197" name="Rectangle 5"/>
          <p:cNvSpPr>
            <a:spLocks noGrp="1" noChangeArrowheads="1"/>
          </p:cNvSpPr>
          <p:nvPr>
            <p:ph type="body" sz="quarter" idx="3"/>
          </p:nvPr>
        </p:nvSpPr>
        <p:spPr bwMode="auto">
          <a:xfrm>
            <a:off x="673577" y="4687133"/>
            <a:ext cx="5388610" cy="4439527"/>
          </a:xfrm>
          <a:prstGeom prst="rect">
            <a:avLst/>
          </a:prstGeom>
          <a:noFill/>
          <a:ln w="9525">
            <a:noFill/>
            <a:miter lim="800000"/>
            <a:headEnd/>
            <a:tailEnd/>
          </a:ln>
        </p:spPr>
        <p:txBody>
          <a:bodyPr vert="horz" wrap="square" lIns="94897" tIns="47449" rIns="94897" bIns="47449"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36198" name="Rectangle 6"/>
          <p:cNvSpPr>
            <a:spLocks noGrp="1" noChangeArrowheads="1"/>
          </p:cNvSpPr>
          <p:nvPr>
            <p:ph type="ftr" sz="quarter" idx="4"/>
          </p:nvPr>
        </p:nvSpPr>
        <p:spPr bwMode="auto">
          <a:xfrm>
            <a:off x="3" y="9371105"/>
            <a:ext cx="2919356" cy="493631"/>
          </a:xfrm>
          <a:prstGeom prst="rect">
            <a:avLst/>
          </a:prstGeom>
          <a:noFill/>
          <a:ln w="9525">
            <a:noFill/>
            <a:miter lim="800000"/>
            <a:headEnd/>
            <a:tailEnd/>
          </a:ln>
        </p:spPr>
        <p:txBody>
          <a:bodyPr vert="horz" wrap="square" lIns="94897" tIns="47449" rIns="94897" bIns="47449" numCol="1" anchor="b" anchorCtr="0" compatLnSpc="1">
            <a:prstTxWarp prst="textNoShape">
              <a:avLst/>
            </a:prstTxWarp>
          </a:bodyPr>
          <a:lstStyle>
            <a:lvl1pPr defTabSz="876448">
              <a:defRPr sz="1200"/>
            </a:lvl1pPr>
          </a:lstStyle>
          <a:p>
            <a:pPr>
              <a:defRPr/>
            </a:pPr>
            <a:endParaRPr lang="en-US" dirty="0"/>
          </a:p>
        </p:txBody>
      </p:sp>
      <p:sp>
        <p:nvSpPr>
          <p:cNvPr id="136199" name="Rectangle 7"/>
          <p:cNvSpPr>
            <a:spLocks noGrp="1" noChangeArrowheads="1"/>
          </p:cNvSpPr>
          <p:nvPr>
            <p:ph type="sldNum" sz="quarter" idx="5"/>
          </p:nvPr>
        </p:nvSpPr>
        <p:spPr bwMode="auto">
          <a:xfrm>
            <a:off x="3814839" y="9371105"/>
            <a:ext cx="2919356" cy="493631"/>
          </a:xfrm>
          <a:prstGeom prst="rect">
            <a:avLst/>
          </a:prstGeom>
          <a:noFill/>
          <a:ln w="9525">
            <a:noFill/>
            <a:miter lim="800000"/>
            <a:headEnd/>
            <a:tailEnd/>
          </a:ln>
        </p:spPr>
        <p:txBody>
          <a:bodyPr vert="horz" wrap="square" lIns="94897" tIns="47449" rIns="94897" bIns="47449" numCol="1" anchor="b" anchorCtr="0" compatLnSpc="1">
            <a:prstTxWarp prst="textNoShape">
              <a:avLst/>
            </a:prstTxWarp>
          </a:bodyPr>
          <a:lstStyle>
            <a:lvl1pPr algn="r" defTabSz="876448">
              <a:defRPr sz="1200"/>
            </a:lvl1pPr>
          </a:lstStyle>
          <a:p>
            <a:pPr>
              <a:defRPr/>
            </a:pPr>
            <a:fld id="{DBE93594-2CAC-46CD-8FAA-7D377AA9474A}" type="slidenum">
              <a:rPr lang="en-GB"/>
              <a:pPr>
                <a:defRPr/>
              </a:pPr>
              <a:t>‹#›</a:t>
            </a:fld>
            <a:endParaRPr lang="en-GB" dirty="0"/>
          </a:p>
        </p:txBody>
      </p:sp>
    </p:spTree>
    <p:extLst>
      <p:ext uri="{BB962C8B-B14F-4D97-AF65-F5344CB8AC3E}">
        <p14:creationId xmlns:p14="http://schemas.microsoft.com/office/powerpoint/2010/main" val="16052624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un.org/ga/search/view_doc.asp?symbol=A/RES/70/1&amp;Lang=E"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E93594-2CAC-46CD-8FAA-7D377AA9474A}" type="slidenum">
              <a:rPr lang="en-GB" smtClean="0"/>
              <a:pPr>
                <a:defRPr/>
              </a:pPr>
              <a:t>1</a:t>
            </a:fld>
            <a:endParaRPr lang="en-GB" dirty="0"/>
          </a:p>
        </p:txBody>
      </p:sp>
    </p:spTree>
    <p:extLst>
      <p:ext uri="{BB962C8B-B14F-4D97-AF65-F5344CB8AC3E}">
        <p14:creationId xmlns:p14="http://schemas.microsoft.com/office/powerpoint/2010/main" val="3389987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On September 25th 2015, countries adopted a set of goals to </a:t>
            </a:r>
            <a:r>
              <a:rPr lang="en-NZ" sz="1200" b="1" kern="1200" dirty="0" smtClean="0">
                <a:solidFill>
                  <a:schemeClr val="tx1"/>
                </a:solidFill>
                <a:effectLst/>
                <a:latin typeface="Arial" charset="0"/>
                <a:ea typeface="+mn-ea"/>
                <a:cs typeface="+mn-cs"/>
              </a:rPr>
              <a:t>end poverty</a:t>
            </a:r>
            <a:r>
              <a:rPr lang="en-NZ" dirty="0" smtClean="0"/>
              <a:t>, </a:t>
            </a:r>
            <a:r>
              <a:rPr lang="en-NZ" sz="1200" b="1" kern="1200" dirty="0" smtClean="0">
                <a:solidFill>
                  <a:schemeClr val="tx1"/>
                </a:solidFill>
                <a:effectLst/>
                <a:latin typeface="Arial" charset="0"/>
                <a:ea typeface="+mn-ea"/>
                <a:cs typeface="+mn-cs"/>
              </a:rPr>
              <a:t>protect the planet</a:t>
            </a:r>
            <a:r>
              <a:rPr lang="en-NZ" dirty="0" smtClean="0"/>
              <a:t>, and </a:t>
            </a:r>
            <a:r>
              <a:rPr lang="en-NZ" sz="1200" b="1" kern="1200" dirty="0" smtClean="0">
                <a:solidFill>
                  <a:schemeClr val="tx1"/>
                </a:solidFill>
                <a:effectLst/>
                <a:latin typeface="Arial" charset="0"/>
                <a:ea typeface="+mn-ea"/>
                <a:cs typeface="+mn-cs"/>
              </a:rPr>
              <a:t>ensure prosperity for all</a:t>
            </a:r>
            <a:r>
              <a:rPr lang="en-NZ" dirty="0" smtClean="0"/>
              <a:t> as part of a </a:t>
            </a:r>
            <a:r>
              <a:rPr lang="en-NZ" dirty="0" smtClean="0">
                <a:hlinkClick r:id="rId3"/>
              </a:rPr>
              <a:t>new sustainable development agenda</a:t>
            </a:r>
            <a:r>
              <a:rPr lang="en-NZ" dirty="0" smtClean="0"/>
              <a:t>. Each goal has specific targets to be achieved over the next 15 years.</a:t>
            </a:r>
          </a:p>
          <a:p>
            <a:r>
              <a:rPr lang="en-NZ" sz="1200" kern="1200" dirty="0" smtClean="0">
                <a:solidFill>
                  <a:schemeClr val="tx1"/>
                </a:solidFill>
                <a:effectLst/>
                <a:latin typeface="Arial" charset="0"/>
                <a:ea typeface="+mn-ea"/>
                <a:cs typeface="+mn-cs"/>
              </a:rPr>
              <a:t>For the goals to be reached, everyone needs to do their part: governments, the private sector, civil society and people like you.</a:t>
            </a:r>
            <a:endParaRPr lang="en-NZ" dirty="0" smtClean="0">
              <a:effectLst/>
            </a:endParaRPr>
          </a:p>
          <a:p>
            <a:endParaRPr lang="en-NZ" dirty="0"/>
          </a:p>
        </p:txBody>
      </p:sp>
      <p:sp>
        <p:nvSpPr>
          <p:cNvPr id="4" name="Slide Number Placeholder 3"/>
          <p:cNvSpPr>
            <a:spLocks noGrp="1"/>
          </p:cNvSpPr>
          <p:nvPr>
            <p:ph type="sldNum" sz="quarter" idx="10"/>
          </p:nvPr>
        </p:nvSpPr>
        <p:spPr/>
        <p:txBody>
          <a:bodyPr/>
          <a:lstStyle/>
          <a:p>
            <a:pPr>
              <a:defRPr/>
            </a:pPr>
            <a:fld id="{DBE93594-2CAC-46CD-8FAA-7D377AA9474A}" type="slidenum">
              <a:rPr lang="en-GB" smtClean="0"/>
              <a:pPr>
                <a:defRPr/>
              </a:pPr>
              <a:t>19</a:t>
            </a:fld>
            <a:endParaRPr lang="en-GB" dirty="0"/>
          </a:p>
        </p:txBody>
      </p:sp>
    </p:spTree>
    <p:extLst>
      <p:ext uri="{BB962C8B-B14F-4D97-AF65-F5344CB8AC3E}">
        <p14:creationId xmlns:p14="http://schemas.microsoft.com/office/powerpoint/2010/main" val="21974568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3" name="Text Box 29"/>
          <p:cNvSpPr txBox="1">
            <a:spLocks noChangeArrowheads="1"/>
          </p:cNvSpPr>
          <p:nvPr userDrawn="1"/>
        </p:nvSpPr>
        <p:spPr bwMode="auto">
          <a:xfrm>
            <a:off x="250825" y="4797425"/>
            <a:ext cx="5834063" cy="579438"/>
          </a:xfrm>
          <a:prstGeom prst="rect">
            <a:avLst/>
          </a:prstGeom>
          <a:noFill/>
          <a:ln w="9525">
            <a:noFill/>
            <a:miter lim="800000"/>
            <a:headEnd/>
            <a:tailEnd/>
          </a:ln>
          <a:effectLst/>
        </p:spPr>
        <p:txBody>
          <a:bodyPr>
            <a:spAutoFit/>
          </a:bodyPr>
          <a:lstStyle/>
          <a:p>
            <a:pPr>
              <a:spcBef>
                <a:spcPct val="50000"/>
              </a:spcBef>
              <a:defRPr/>
            </a:pPr>
            <a:endParaRPr lang="en-US" sz="3200" dirty="0">
              <a:solidFill>
                <a:srgbClr val="0F4E96"/>
              </a:solidFill>
              <a:latin typeface="Times New Roman" pitchFamily="18" charset="0"/>
            </a:endParaRPr>
          </a:p>
        </p:txBody>
      </p:sp>
      <p:sp>
        <p:nvSpPr>
          <p:cNvPr id="6" name="Text Box 29"/>
          <p:cNvSpPr txBox="1">
            <a:spLocks noChangeArrowheads="1"/>
          </p:cNvSpPr>
          <p:nvPr userDrawn="1"/>
        </p:nvSpPr>
        <p:spPr bwMode="auto">
          <a:xfrm>
            <a:off x="250825" y="4797425"/>
            <a:ext cx="58340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sz="3200" dirty="0">
              <a:solidFill>
                <a:srgbClr val="0F4E96"/>
              </a:solidFill>
              <a:latin typeface="Times New Roman" pitchFamily="18" charset="0"/>
            </a:endParaRPr>
          </a:p>
        </p:txBody>
      </p:sp>
      <p:pic>
        <p:nvPicPr>
          <p:cNvPr id="5" name="Picture 4" descr="WN-SS PP Intro Convenor Slide 15.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1745" y="154639"/>
            <a:ext cx="8726012" cy="6543587"/>
          </a:xfrm>
          <a:prstGeom prst="rect">
            <a:avLst/>
          </a:prstGeom>
        </p:spPr>
      </p:pic>
      <p:sp>
        <p:nvSpPr>
          <p:cNvPr id="10" name="TextBox 9"/>
          <p:cNvSpPr txBox="1"/>
          <p:nvPr userDrawn="1"/>
        </p:nvSpPr>
        <p:spPr>
          <a:xfrm>
            <a:off x="1196076" y="6069721"/>
            <a:ext cx="5078841" cy="461665"/>
          </a:xfrm>
          <a:prstGeom prst="rect">
            <a:avLst/>
          </a:prstGeom>
          <a:noFill/>
        </p:spPr>
        <p:txBody>
          <a:bodyPr wrap="square" rtlCol="0">
            <a:spAutoFit/>
          </a:bodyPr>
          <a:lstStyle/>
          <a:p>
            <a:r>
              <a:rPr lang="en-US" sz="2400" kern="600" dirty="0" smtClean="0">
                <a:solidFill>
                  <a:srgbClr val="0070C0"/>
                </a:solidFill>
                <a:latin typeface="Open Sans Light"/>
                <a:cs typeface="Open Sans Light"/>
              </a:rPr>
              <a:t>otago.ac.nz/uowsummerschool</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en Sans Light"/>
              </a:defRPr>
            </a:lvl1pPr>
          </a:lstStyle>
          <a:p>
            <a:r>
              <a:rPr lang="en-US" dirty="0" smtClean="0"/>
              <a:t>Click to edit Master title style</a:t>
            </a:r>
            <a:endParaRPr lang="en-NZ"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Slide Number Placeholder 3"/>
          <p:cNvSpPr>
            <a:spLocks noGrp="1"/>
          </p:cNvSpPr>
          <p:nvPr>
            <p:ph type="sldNum" sz="quarter" idx="10"/>
          </p:nvPr>
        </p:nvSpPr>
        <p:spPr/>
        <p:txBody>
          <a:bodyPr/>
          <a:lstStyle/>
          <a:p>
            <a:fld id="{9C8FF4AC-F6A7-4059-A554-9883295A2BE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0"/>
            <a:ext cx="2051050" cy="6597650"/>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68313" y="0"/>
            <a:ext cx="6003925" cy="6597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Slide Number Placeholder 3"/>
          <p:cNvSpPr>
            <a:spLocks noGrp="1"/>
          </p:cNvSpPr>
          <p:nvPr>
            <p:ph type="sldNum" sz="quarter" idx="10"/>
          </p:nvPr>
        </p:nvSpPr>
        <p:spPr/>
        <p:txBody>
          <a:bodyPr/>
          <a:lstStyle/>
          <a:p>
            <a:fld id="{9C8FF4AC-F6A7-4059-A554-9883295A2BE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2051050" y="0"/>
            <a:ext cx="6624638" cy="955675"/>
          </a:xfrm>
        </p:spPr>
        <p:txBody>
          <a:bodyPr/>
          <a:lstStyle>
            <a:lvl1pPr>
              <a:defRPr>
                <a:latin typeface="Open Sans Light"/>
              </a:defRPr>
            </a:lvl1pPr>
          </a:lstStyle>
          <a:p>
            <a:r>
              <a:rPr lang="en-US" dirty="0" smtClean="0"/>
              <a:t>Click to edit Master title style</a:t>
            </a:r>
            <a:endParaRPr lang="en-NZ" dirty="0"/>
          </a:p>
        </p:txBody>
      </p:sp>
      <p:sp>
        <p:nvSpPr>
          <p:cNvPr id="3" name="Content Placeholder 2"/>
          <p:cNvSpPr>
            <a:spLocks noGrp="1"/>
          </p:cNvSpPr>
          <p:nvPr>
            <p:ph sz="half" idx="1"/>
          </p:nvPr>
        </p:nvSpPr>
        <p:spPr>
          <a:xfrm>
            <a:off x="468313" y="1196975"/>
            <a:ext cx="8207375" cy="2624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68313" y="3973513"/>
            <a:ext cx="8207375" cy="2624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Slide Number Placeholder 4"/>
          <p:cNvSpPr>
            <a:spLocks noGrp="1"/>
          </p:cNvSpPr>
          <p:nvPr>
            <p:ph type="sldNum" sz="quarter" idx="10"/>
          </p:nvPr>
        </p:nvSpPr>
        <p:spPr/>
        <p:txBody>
          <a:bodyPr/>
          <a:lstStyle/>
          <a:p>
            <a:fld id="{9C8FF4AC-F6A7-4059-A554-9883295A2BE7}"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51050" y="0"/>
            <a:ext cx="6624638" cy="955675"/>
          </a:xfrm>
        </p:spPr>
        <p:txBody>
          <a:bodyPr/>
          <a:lstStyle>
            <a:lvl1pPr>
              <a:defRPr>
                <a:latin typeface="Open Sans Light"/>
              </a:defRPr>
            </a:lvl1pPr>
          </a:lstStyle>
          <a:p>
            <a:r>
              <a:rPr lang="en-US" dirty="0" smtClean="0"/>
              <a:t>Click to edit Master title style</a:t>
            </a:r>
            <a:endParaRPr lang="en-NZ" dirty="0"/>
          </a:p>
        </p:txBody>
      </p:sp>
      <p:sp>
        <p:nvSpPr>
          <p:cNvPr id="3" name="Text Placeholder 2"/>
          <p:cNvSpPr>
            <a:spLocks noGrp="1"/>
          </p:cNvSpPr>
          <p:nvPr>
            <p:ph type="body" sz="half" idx="1"/>
          </p:nvPr>
        </p:nvSpPr>
        <p:spPr>
          <a:xfrm>
            <a:off x="468313" y="1196975"/>
            <a:ext cx="4027487" cy="5400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196975"/>
            <a:ext cx="4027488" cy="5400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Slide Number Placeholder 4"/>
          <p:cNvSpPr>
            <a:spLocks noGrp="1"/>
          </p:cNvSpPr>
          <p:nvPr>
            <p:ph type="sldNum" sz="quarter" idx="10"/>
          </p:nvPr>
        </p:nvSpPr>
        <p:spPr/>
        <p:txBody>
          <a:bodyPr/>
          <a:lstStyle/>
          <a:p>
            <a:fld id="{9C8FF4AC-F6A7-4059-A554-9883295A2BE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24050" y="50800"/>
            <a:ext cx="6624638" cy="955675"/>
          </a:xfrm>
        </p:spPr>
        <p:txBody>
          <a:bodyPr/>
          <a:lstStyle>
            <a:lvl1pPr>
              <a:defRPr sz="4000">
                <a:latin typeface="Open Sans Light"/>
              </a:defRPr>
            </a:lvl1pPr>
          </a:lstStyle>
          <a:p>
            <a:r>
              <a:rPr lang="en-US" dirty="0" smtClean="0"/>
              <a:t>Click to edit Master title style</a:t>
            </a:r>
            <a:endParaRPr lang="en-NZ" dirty="0"/>
          </a:p>
        </p:txBody>
      </p:sp>
      <p:sp>
        <p:nvSpPr>
          <p:cNvPr id="3" name="Content Placeholder 2"/>
          <p:cNvSpPr>
            <a:spLocks noGrp="1"/>
          </p:cNvSpPr>
          <p:nvPr>
            <p:ph idx="1"/>
          </p:nvPr>
        </p:nvSpPr>
        <p:spPr/>
        <p:txBody>
          <a:bodyPr>
            <a:normAutofit/>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sp>
        <p:nvSpPr>
          <p:cNvPr id="4" name="Slide Number Placeholder 3"/>
          <p:cNvSpPr>
            <a:spLocks noGrp="1"/>
          </p:cNvSpPr>
          <p:nvPr>
            <p:ph type="sldNum" sz="quarter" idx="10"/>
          </p:nvPr>
        </p:nvSpPr>
        <p:spPr/>
        <p:txBody>
          <a:bodyPr/>
          <a:lstStyle/>
          <a:p>
            <a:fld id="{9C8FF4AC-F6A7-4059-A554-9883295A2BE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p>
            <a:fld id="{9C8FF4AC-F6A7-4059-A554-9883295A2BE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NZ" dirty="0"/>
          </a:p>
        </p:txBody>
      </p:sp>
      <p:sp>
        <p:nvSpPr>
          <p:cNvPr id="3" name="Content Placeholder 2"/>
          <p:cNvSpPr>
            <a:spLocks noGrp="1"/>
          </p:cNvSpPr>
          <p:nvPr>
            <p:ph sz="half" idx="1"/>
          </p:nvPr>
        </p:nvSpPr>
        <p:spPr>
          <a:xfrm>
            <a:off x="468313" y="1196975"/>
            <a:ext cx="4027487" cy="5400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196975"/>
            <a:ext cx="4027488" cy="5400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Slide Number Placeholder 4"/>
          <p:cNvSpPr>
            <a:spLocks noGrp="1"/>
          </p:cNvSpPr>
          <p:nvPr>
            <p:ph type="sldNum" sz="quarter" idx="10"/>
          </p:nvPr>
        </p:nvSpPr>
        <p:spPr/>
        <p:txBody>
          <a:bodyPr/>
          <a:lstStyle/>
          <a:p>
            <a:fld id="{9C8FF4AC-F6A7-4059-A554-9883295A2BE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51000" y="0"/>
            <a:ext cx="7213600" cy="1066800"/>
          </a:xfrm>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Slide Number Placeholder 6"/>
          <p:cNvSpPr>
            <a:spLocks noGrp="1"/>
          </p:cNvSpPr>
          <p:nvPr>
            <p:ph type="sldNum" sz="quarter" idx="10"/>
          </p:nvPr>
        </p:nvSpPr>
        <p:spPr/>
        <p:txBody>
          <a:bodyPr/>
          <a:lstStyle/>
          <a:p>
            <a:fld id="{9C8FF4AC-F6A7-4059-A554-9883295A2BE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Slide Number Placeholder 2"/>
          <p:cNvSpPr>
            <a:spLocks noGrp="1"/>
          </p:cNvSpPr>
          <p:nvPr>
            <p:ph type="sldNum" sz="quarter" idx="10"/>
          </p:nvPr>
        </p:nvSpPr>
        <p:spPr/>
        <p:txBody>
          <a:bodyPr/>
          <a:lstStyle/>
          <a:p>
            <a:fld id="{9C8FF4AC-F6A7-4059-A554-9883295A2BE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C8FF4AC-F6A7-4059-A554-9883295A2BE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54200" y="0"/>
            <a:ext cx="6807200" cy="1066800"/>
          </a:xfrm>
        </p:spPr>
        <p:txBody>
          <a:bodyPr anchor="ctr"/>
          <a:lstStyle>
            <a:lvl1pPr algn="l">
              <a:defRPr sz="4000" b="0">
                <a:latin typeface="Open Sans Light"/>
              </a:defRPr>
            </a:lvl1pPr>
          </a:lstStyle>
          <a:p>
            <a:r>
              <a:rPr lang="en-US" dirty="0" smtClean="0"/>
              <a:t>Click to edit Master title style</a:t>
            </a:r>
            <a:endParaRPr lang="en-NZ" dirty="0"/>
          </a:p>
        </p:txBody>
      </p:sp>
      <p:sp>
        <p:nvSpPr>
          <p:cNvPr id="3" name="Content Placeholder 2"/>
          <p:cNvSpPr>
            <a:spLocks noGrp="1"/>
          </p:cNvSpPr>
          <p:nvPr>
            <p:ph idx="1"/>
          </p:nvPr>
        </p:nvSpPr>
        <p:spPr>
          <a:xfrm>
            <a:off x="3575050" y="1460500"/>
            <a:ext cx="5111750" cy="46656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p>
            <a:fld id="{9C8FF4AC-F6A7-4059-A554-9883295A2BE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NZ"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p>
            <a:fld id="{9C8FF4AC-F6A7-4059-A554-9883295A2BE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8" name="Rectangle 6"/>
          <p:cNvSpPr>
            <a:spLocks noChangeArrowheads="1"/>
          </p:cNvSpPr>
          <p:nvPr/>
        </p:nvSpPr>
        <p:spPr bwMode="auto">
          <a:xfrm>
            <a:off x="1619250" y="0"/>
            <a:ext cx="6000750" cy="1057275"/>
          </a:xfrm>
          <a:prstGeom prst="rect">
            <a:avLst/>
          </a:prstGeom>
          <a:gradFill rotWithShape="0">
            <a:gsLst>
              <a:gs pos="0">
                <a:srgbClr val="FEC20F"/>
              </a:gs>
              <a:gs pos="100000">
                <a:schemeClr val="bg1"/>
              </a:gs>
            </a:gsLst>
            <a:lin ang="0" scaled="1"/>
          </a:gradFill>
          <a:ln w="9525">
            <a:noFill/>
            <a:miter lim="800000"/>
            <a:headEnd/>
            <a:tailEnd/>
          </a:ln>
        </p:spPr>
        <p:txBody>
          <a:bodyPr/>
          <a:lstStyle/>
          <a:p>
            <a:pPr>
              <a:defRPr/>
            </a:pPr>
            <a:endParaRPr lang="en-US" sz="2400" dirty="0">
              <a:latin typeface="Times New Roman" pitchFamily="18" charset="0"/>
            </a:endParaRPr>
          </a:p>
        </p:txBody>
      </p:sp>
      <p:sp>
        <p:nvSpPr>
          <p:cNvPr id="803843" name="Rectangle 14"/>
          <p:cNvSpPr>
            <a:spLocks noGrp="1" noChangeArrowheads="1"/>
          </p:cNvSpPr>
          <p:nvPr>
            <p:ph type="title"/>
          </p:nvPr>
        </p:nvSpPr>
        <p:spPr bwMode="auto">
          <a:xfrm>
            <a:off x="1885950" y="81280"/>
            <a:ext cx="5642610" cy="89407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803844" name="Rectangle 15"/>
          <p:cNvSpPr>
            <a:spLocks noGrp="1" noChangeArrowheads="1"/>
          </p:cNvSpPr>
          <p:nvPr>
            <p:ph type="body" idx="1"/>
          </p:nvPr>
        </p:nvSpPr>
        <p:spPr bwMode="auto">
          <a:xfrm>
            <a:off x="468313" y="1196975"/>
            <a:ext cx="8207375" cy="5400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pic>
        <p:nvPicPr>
          <p:cNvPr id="803845" name="Picture 55"/>
          <p:cNvPicPr>
            <a:picLocks noChangeAspect="1" noChangeArrowheads="1"/>
          </p:cNvPicPr>
          <p:nvPr/>
        </p:nvPicPr>
        <p:blipFill>
          <a:blip r:embed="rId15" cstate="print"/>
          <a:srcRect/>
          <a:stretch>
            <a:fillRect/>
          </a:stretch>
        </p:blipFill>
        <p:spPr bwMode="auto">
          <a:xfrm>
            <a:off x="0" y="0"/>
            <a:ext cx="1619250" cy="1060450"/>
          </a:xfrm>
          <a:prstGeom prst="rect">
            <a:avLst/>
          </a:prstGeom>
          <a:noFill/>
          <a:ln w="9525">
            <a:noFill/>
            <a:miter lim="800000"/>
            <a:headEnd/>
            <a:tailEnd/>
          </a:ln>
        </p:spPr>
      </p:pic>
      <p:sp>
        <p:nvSpPr>
          <p:cNvPr id="2"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8FF4AC-F6A7-4059-A554-9883295A2BE7}" type="slidenum">
              <a:rPr lang="en-US" smtClean="0"/>
              <a:t>‹#›</a:t>
            </a:fld>
            <a:endParaRPr lang="en-US"/>
          </a:p>
        </p:txBody>
      </p:sp>
      <p:pic>
        <p:nvPicPr>
          <p:cNvPr id="1026" name="Picture 2" descr="C:\Users\losigna\AppData\Local\Microsoft\Windows\Temporary Internet Files\Content.Outlook\SYCNONZC\WHO_WPRO_BLUE%20logo_jpg.jpg"/>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620000" y="233362"/>
            <a:ext cx="1524000" cy="59055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7" r:id="rId1"/>
    <p:sldLayoutId id="2147483666" r:id="rId2"/>
    <p:sldLayoutId id="2147483665" r:id="rId3"/>
    <p:sldLayoutId id="2147483664" r:id="rId4"/>
    <p:sldLayoutId id="2147483663" r:id="rId5"/>
    <p:sldLayoutId id="2147483662" r:id="rId6"/>
    <p:sldLayoutId id="2147483661" r:id="rId7"/>
    <p:sldLayoutId id="2147483660" r:id="rId8"/>
    <p:sldLayoutId id="2147483659" r:id="rId9"/>
    <p:sldLayoutId id="2147483658" r:id="rId10"/>
    <p:sldLayoutId id="2147483657" r:id="rId11"/>
    <p:sldLayoutId id="2147483656" r:id="rId12"/>
    <p:sldLayoutId id="2147483655" r:id="rId13"/>
  </p:sldLayoutIdLst>
  <p:timing>
    <p:tnLst>
      <p:par>
        <p:cTn id="1" dur="indefinite" restart="never" nodeType="tmRoot"/>
      </p:par>
    </p:tnLst>
  </p:timing>
  <p:hf hdr="0" ftr="0" dt="0"/>
  <p:txStyles>
    <p:titleStyle>
      <a:lvl1pPr algn="l" rtl="0" eaLnBrk="1" fontAlgn="base" hangingPunct="1">
        <a:spcBef>
          <a:spcPct val="0"/>
        </a:spcBef>
        <a:spcAft>
          <a:spcPct val="0"/>
        </a:spcAft>
        <a:defRPr sz="3600" b="0" i="0" baseline="0">
          <a:solidFill>
            <a:schemeClr val="tx1"/>
          </a:solidFill>
          <a:latin typeface="Open Sans Light"/>
          <a:ea typeface="+mj-ea"/>
          <a:cs typeface="+mj-cs"/>
        </a:defRPr>
      </a:lvl1pPr>
      <a:lvl2pPr algn="l" rtl="0" eaLnBrk="1" fontAlgn="base" hangingPunct="1">
        <a:spcBef>
          <a:spcPct val="0"/>
        </a:spcBef>
        <a:spcAft>
          <a:spcPct val="0"/>
        </a:spcAft>
        <a:defRPr sz="4000">
          <a:solidFill>
            <a:srgbClr val="0E4D96"/>
          </a:solidFill>
          <a:latin typeface="Arial" charset="0"/>
        </a:defRPr>
      </a:lvl2pPr>
      <a:lvl3pPr algn="l" rtl="0" eaLnBrk="1" fontAlgn="base" hangingPunct="1">
        <a:spcBef>
          <a:spcPct val="0"/>
        </a:spcBef>
        <a:spcAft>
          <a:spcPct val="0"/>
        </a:spcAft>
        <a:defRPr sz="4000">
          <a:solidFill>
            <a:srgbClr val="0E4D96"/>
          </a:solidFill>
          <a:latin typeface="Arial" charset="0"/>
        </a:defRPr>
      </a:lvl3pPr>
      <a:lvl4pPr algn="l" rtl="0" eaLnBrk="1" fontAlgn="base" hangingPunct="1">
        <a:spcBef>
          <a:spcPct val="0"/>
        </a:spcBef>
        <a:spcAft>
          <a:spcPct val="0"/>
        </a:spcAft>
        <a:defRPr sz="4000">
          <a:solidFill>
            <a:srgbClr val="0E4D96"/>
          </a:solidFill>
          <a:latin typeface="Arial" charset="0"/>
        </a:defRPr>
      </a:lvl4pPr>
      <a:lvl5pPr algn="l" rtl="0" eaLnBrk="1" fontAlgn="base" hangingPunct="1">
        <a:spcBef>
          <a:spcPct val="0"/>
        </a:spcBef>
        <a:spcAft>
          <a:spcPct val="0"/>
        </a:spcAft>
        <a:defRPr sz="4000">
          <a:solidFill>
            <a:srgbClr val="0E4D96"/>
          </a:solidFill>
          <a:latin typeface="Arial" charset="0"/>
        </a:defRPr>
      </a:lvl5pPr>
      <a:lvl6pPr marL="457200" algn="l" rtl="0" eaLnBrk="1" fontAlgn="base" hangingPunct="1">
        <a:spcBef>
          <a:spcPct val="0"/>
        </a:spcBef>
        <a:spcAft>
          <a:spcPct val="0"/>
        </a:spcAft>
        <a:defRPr sz="4400">
          <a:solidFill>
            <a:srgbClr val="0E4D96"/>
          </a:solidFill>
          <a:latin typeface="Arial" charset="0"/>
        </a:defRPr>
      </a:lvl6pPr>
      <a:lvl7pPr marL="914400" algn="l" rtl="0" eaLnBrk="1" fontAlgn="base" hangingPunct="1">
        <a:spcBef>
          <a:spcPct val="0"/>
        </a:spcBef>
        <a:spcAft>
          <a:spcPct val="0"/>
        </a:spcAft>
        <a:defRPr sz="4400">
          <a:solidFill>
            <a:srgbClr val="0E4D96"/>
          </a:solidFill>
          <a:latin typeface="Arial" charset="0"/>
        </a:defRPr>
      </a:lvl7pPr>
      <a:lvl8pPr marL="1371600" algn="l" rtl="0" eaLnBrk="1" fontAlgn="base" hangingPunct="1">
        <a:spcBef>
          <a:spcPct val="0"/>
        </a:spcBef>
        <a:spcAft>
          <a:spcPct val="0"/>
        </a:spcAft>
        <a:defRPr sz="4400">
          <a:solidFill>
            <a:srgbClr val="0E4D96"/>
          </a:solidFill>
          <a:latin typeface="Arial" charset="0"/>
        </a:defRPr>
      </a:lvl8pPr>
      <a:lvl9pPr marL="1828800" algn="l" rtl="0" eaLnBrk="1" fontAlgn="base" hangingPunct="1">
        <a:spcBef>
          <a:spcPct val="0"/>
        </a:spcBef>
        <a:spcAft>
          <a:spcPct val="0"/>
        </a:spcAft>
        <a:defRPr sz="4400">
          <a:solidFill>
            <a:srgbClr val="0E4D96"/>
          </a:solidFill>
          <a:latin typeface="Arial" charset="0"/>
        </a:defRPr>
      </a:lvl9pPr>
    </p:titleStyle>
    <p:bodyStyle>
      <a:lvl1pPr marL="342900" indent="-342900" algn="l" rtl="0" eaLnBrk="1" fontAlgn="base" hangingPunct="1">
        <a:spcBef>
          <a:spcPct val="20000"/>
        </a:spcBef>
        <a:spcAft>
          <a:spcPct val="0"/>
        </a:spcAft>
        <a:buClrTx/>
        <a:buSzPct val="75000"/>
        <a:buFont typeface="Arial" panose="020B0604020202020204" pitchFamily="34" charset="0"/>
        <a:buChar char="•"/>
        <a:defRPr sz="3200">
          <a:solidFill>
            <a:schemeClr val="tx1"/>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ClrTx/>
        <a:buSzPct val="80000"/>
        <a:buFont typeface="Calibri" panose="020F0502020204030204" pitchFamily="34" charset="0"/>
        <a:buChar char="-"/>
        <a:defRPr sz="2800">
          <a:solidFill>
            <a:schemeClr val="tx1"/>
          </a:solidFill>
          <a:latin typeface="Calibri" panose="020F0502020204030204" pitchFamily="34" charset="0"/>
        </a:defRPr>
      </a:lvl2pPr>
      <a:lvl3pPr marL="1143000" indent="-228600" algn="l" rtl="0" eaLnBrk="1" fontAlgn="base" hangingPunct="1">
        <a:spcBef>
          <a:spcPct val="20000"/>
        </a:spcBef>
        <a:spcAft>
          <a:spcPct val="0"/>
        </a:spcAft>
        <a:buClrTx/>
        <a:buSzPct val="65000"/>
        <a:buFont typeface="Arial" panose="020B0604020202020204" pitchFamily="34" charset="0"/>
        <a:buChar char="•"/>
        <a:defRPr sz="2400">
          <a:solidFill>
            <a:schemeClr val="tx1"/>
          </a:solidFill>
          <a:latin typeface="Calibri" panose="020F0502020204030204" pitchFamily="34" charset="0"/>
        </a:defRPr>
      </a:lvl3pPr>
      <a:lvl4pPr marL="1600200" indent="-228600" algn="l" rtl="0" eaLnBrk="1" fontAlgn="base" hangingPunct="1">
        <a:spcBef>
          <a:spcPct val="20000"/>
        </a:spcBef>
        <a:spcAft>
          <a:spcPct val="0"/>
        </a:spcAft>
        <a:buClrTx/>
        <a:buSzPct val="70000"/>
        <a:buFont typeface="Calibri" panose="020F0502020204030204" pitchFamily="34" charset="0"/>
        <a:buChar char="-"/>
        <a:defRPr sz="2000">
          <a:solidFill>
            <a:schemeClr val="tx1"/>
          </a:solidFill>
          <a:latin typeface="Calibri" panose="020F0502020204030204" pitchFamily="34" charset="0"/>
        </a:defRPr>
      </a:lvl4pPr>
      <a:lvl5pPr marL="2057400" indent="-228600" algn="l" rtl="0" eaLnBrk="1" fontAlgn="base" hangingPunct="1">
        <a:spcBef>
          <a:spcPct val="20000"/>
        </a:spcBef>
        <a:spcAft>
          <a:spcPct val="0"/>
        </a:spcAft>
        <a:buClrTx/>
        <a:buFont typeface="Arial" panose="020B0604020202020204" pitchFamily="34" charset="0"/>
        <a:buChar char="•"/>
        <a:defRPr sz="2000">
          <a:solidFill>
            <a:schemeClr val="tx1"/>
          </a:solidFill>
          <a:latin typeface="Calibri" panose="020F0502020204030204" pitchFamily="34" charset="0"/>
        </a:defRPr>
      </a:lvl5pPr>
      <a:lvl6pPr marL="2514600" indent="-228600" algn="l" rtl="0" eaLnBrk="1" fontAlgn="base" hangingPunct="1">
        <a:spcBef>
          <a:spcPct val="20000"/>
        </a:spcBef>
        <a:spcAft>
          <a:spcPct val="0"/>
        </a:spcAft>
        <a:buClr>
          <a:srgbClr val="0E4D96"/>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rgbClr val="0E4D96"/>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rgbClr val="0E4D96"/>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rgbClr val="0E4D96"/>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jpeg"/><Relationship Id="rId3" Type="http://schemas.openxmlformats.org/officeDocument/2006/relationships/image" Target="../media/image9.png"/><Relationship Id="rId21" Type="http://schemas.openxmlformats.org/officeDocument/2006/relationships/image" Target="../media/image27.jpe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jpeg"/><Relationship Id="rId2" Type="http://schemas.openxmlformats.org/officeDocument/2006/relationships/notesSlide" Target="../notesSlides/notesSlide2.xml"/><Relationship Id="rId16" Type="http://schemas.openxmlformats.org/officeDocument/2006/relationships/image" Target="../media/image22.jpeg"/><Relationship Id="rId20"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19" Type="http://schemas.openxmlformats.org/officeDocument/2006/relationships/image" Target="../media/image25.jpe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168400" y="2489200"/>
            <a:ext cx="5829300" cy="1569660"/>
          </a:xfrm>
          <a:prstGeom prst="rect">
            <a:avLst/>
          </a:prstGeom>
          <a:noFill/>
        </p:spPr>
        <p:txBody>
          <a:bodyPr wrap="square" rtlCol="0">
            <a:spAutoFit/>
          </a:bodyPr>
          <a:lstStyle/>
          <a:p>
            <a:r>
              <a:rPr lang="en-NZ" sz="4800" dirty="0" smtClean="0">
                <a:latin typeface="Open Sans Light"/>
              </a:rPr>
              <a:t>3b</a:t>
            </a:r>
            <a:r>
              <a:rPr lang="en-NZ" sz="4800" dirty="0" smtClean="0">
                <a:latin typeface="Open Sans Light"/>
              </a:rPr>
              <a:t>. The Foundations of </a:t>
            </a:r>
            <a:r>
              <a:rPr lang="en-NZ" sz="4800" dirty="0" err="1" smtClean="0">
                <a:latin typeface="Open Sans Light"/>
              </a:rPr>
              <a:t>HiAP</a:t>
            </a:r>
            <a:endParaRPr lang="en-US" sz="4400" dirty="0">
              <a:latin typeface="Open Sans Light"/>
            </a:endParaRPr>
          </a:p>
        </p:txBody>
      </p:sp>
      <p:sp>
        <p:nvSpPr>
          <p:cNvPr id="4" name="TextBox 3"/>
          <p:cNvSpPr txBox="1"/>
          <p:nvPr/>
        </p:nvSpPr>
        <p:spPr>
          <a:xfrm>
            <a:off x="1193800" y="4737100"/>
            <a:ext cx="5829300" cy="523220"/>
          </a:xfrm>
          <a:prstGeom prst="rect">
            <a:avLst/>
          </a:prstGeom>
          <a:noFill/>
        </p:spPr>
        <p:txBody>
          <a:bodyPr wrap="square" rtlCol="0">
            <a:spAutoFit/>
          </a:bodyPr>
          <a:lstStyle/>
          <a:p>
            <a:r>
              <a:rPr lang="en-NZ" sz="2800" dirty="0" smtClean="0">
                <a:latin typeface="Open Sans Light"/>
              </a:rPr>
              <a:t>Louise </a:t>
            </a:r>
            <a:r>
              <a:rPr lang="en-NZ" sz="2800" dirty="0" smtClean="0">
                <a:latin typeface="Open Sans Light"/>
              </a:rPr>
              <a:t>Signal</a:t>
            </a:r>
            <a:endParaRPr lang="en-US" sz="2800" dirty="0">
              <a:latin typeface="Open Sans Light"/>
            </a:endParaRPr>
          </a:p>
        </p:txBody>
      </p:sp>
      <p:sp>
        <p:nvSpPr>
          <p:cNvPr id="5" name="TextBox 4"/>
          <p:cNvSpPr txBox="1"/>
          <p:nvPr/>
        </p:nvSpPr>
        <p:spPr>
          <a:xfrm>
            <a:off x="241300" y="317500"/>
            <a:ext cx="5829300" cy="369332"/>
          </a:xfrm>
          <a:prstGeom prst="rect">
            <a:avLst/>
          </a:prstGeom>
          <a:noFill/>
        </p:spPr>
        <p:txBody>
          <a:bodyPr wrap="square" rtlCol="0">
            <a:spAutoFit/>
          </a:bodyPr>
          <a:lstStyle/>
          <a:p>
            <a:r>
              <a:rPr lang="en-NZ" dirty="0" smtClean="0">
                <a:solidFill>
                  <a:srgbClr val="0070C0"/>
                </a:solidFill>
                <a:latin typeface="Open Sans Light"/>
              </a:rPr>
              <a:t>Health in All Policies</a:t>
            </a:r>
            <a:endParaRPr lang="en-US" dirty="0">
              <a:solidFill>
                <a:srgbClr val="0070C0"/>
              </a:solidFill>
              <a:latin typeface="Open Sans Light"/>
            </a:endParaRPr>
          </a:p>
        </p:txBody>
      </p:sp>
      <p:pic>
        <p:nvPicPr>
          <p:cNvPr id="1026" name="Picture 2" descr="C:\Users\losigna\AppData\Local\Microsoft\Windows\Temporary Internet Files\Content.Outlook\SYCNONZC\WHO_WPRO_BLUE%20logo_jp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2586" y="979803"/>
            <a:ext cx="2217174" cy="8591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8169" y="0"/>
            <a:ext cx="7494744" cy="980728"/>
          </a:xfrm>
        </p:spPr>
        <p:txBody>
          <a:bodyPr/>
          <a:lstStyle/>
          <a:p>
            <a:r>
              <a:rPr lang="en-AU" altLang="en-US" sz="3600" b="1" i="1" dirty="0">
                <a:solidFill>
                  <a:srgbClr val="0F498E"/>
                </a:solidFill>
              </a:rPr>
              <a:t>Towards </a:t>
            </a:r>
            <a:r>
              <a:rPr lang="en-AU" altLang="en-US" sz="3600" b="1" i="1" dirty="0" smtClean="0">
                <a:solidFill>
                  <a:srgbClr val="0F498E"/>
                </a:solidFill>
              </a:rPr>
              <a:t>Health </a:t>
            </a:r>
            <a:r>
              <a:rPr lang="en-AU" altLang="en-US" sz="3600" b="1" i="1" dirty="0">
                <a:solidFill>
                  <a:srgbClr val="0F498E"/>
                </a:solidFill>
              </a:rPr>
              <a:t>in </a:t>
            </a:r>
            <a:r>
              <a:rPr lang="en-AU" altLang="en-US" sz="3600" b="1" i="1" dirty="0" smtClean="0">
                <a:solidFill>
                  <a:srgbClr val="0F498E"/>
                </a:solidFill>
              </a:rPr>
              <a:t>All </a:t>
            </a:r>
            <a:r>
              <a:rPr lang="en-AU" altLang="en-US" sz="3600" b="1" i="1" dirty="0" smtClean="0">
                <a:solidFill>
                  <a:srgbClr val="0F498E"/>
                </a:solidFill>
              </a:rPr>
              <a:t/>
            </a:r>
            <a:br>
              <a:rPr lang="en-AU" altLang="en-US" sz="3600" b="1" i="1" dirty="0" smtClean="0">
                <a:solidFill>
                  <a:srgbClr val="0F498E"/>
                </a:solidFill>
              </a:rPr>
            </a:br>
            <a:r>
              <a:rPr lang="en-AU" altLang="en-US" sz="3600" b="1" i="1" dirty="0" smtClean="0">
                <a:solidFill>
                  <a:srgbClr val="0F498E"/>
                </a:solidFill>
              </a:rPr>
              <a:t>Policies </a:t>
            </a:r>
            <a:r>
              <a:rPr lang="en-AU" altLang="en-US" sz="3600" b="1" i="1" dirty="0">
                <a:solidFill>
                  <a:srgbClr val="0F498E"/>
                </a:solidFill>
              </a:rPr>
              <a:t>2007-2010</a:t>
            </a:r>
          </a:p>
        </p:txBody>
      </p:sp>
      <p:sp>
        <p:nvSpPr>
          <p:cNvPr id="3" name="Content Placeholder 2"/>
          <p:cNvSpPr>
            <a:spLocks noGrp="1"/>
          </p:cNvSpPr>
          <p:nvPr>
            <p:ph idx="1"/>
          </p:nvPr>
        </p:nvSpPr>
        <p:spPr/>
        <p:txBody>
          <a:bodyPr/>
          <a:lstStyle/>
          <a:p>
            <a:pPr lvl="1" algn="ctr">
              <a:spcBef>
                <a:spcPct val="0"/>
              </a:spcBef>
              <a:buFontTx/>
              <a:buNone/>
            </a:pPr>
            <a:endParaRPr lang="en-AU" altLang="en-US" b="1" i="1" dirty="0" smtClean="0">
              <a:solidFill>
                <a:srgbClr val="0F498E"/>
              </a:solidFill>
            </a:endParaRPr>
          </a:p>
          <a:p>
            <a:pPr lvl="1" algn="ctr">
              <a:spcBef>
                <a:spcPct val="0"/>
              </a:spcBef>
              <a:buFontTx/>
              <a:buNone/>
            </a:pPr>
            <a:endParaRPr lang="en-AU" altLang="en-US" b="1" i="1" dirty="0">
              <a:solidFill>
                <a:srgbClr val="0F498E"/>
              </a:solidFill>
            </a:endParaRPr>
          </a:p>
          <a:p>
            <a:pPr lvl="1" algn="ctr">
              <a:spcBef>
                <a:spcPct val="0"/>
              </a:spcBef>
              <a:buFontTx/>
              <a:buNone/>
            </a:pPr>
            <a:endParaRPr lang="en-AU" altLang="en-US" b="1" i="1" dirty="0" smtClean="0">
              <a:solidFill>
                <a:srgbClr val="0F498E"/>
              </a:solidFill>
            </a:endParaRPr>
          </a:p>
          <a:p>
            <a:pPr lvl="1" algn="ctr">
              <a:spcBef>
                <a:spcPct val="0"/>
              </a:spcBef>
              <a:buFontTx/>
              <a:buNone/>
            </a:pPr>
            <a:endParaRPr lang="en-AU" altLang="en-US" b="1" i="1" dirty="0">
              <a:solidFill>
                <a:srgbClr val="0F498E"/>
              </a:solidFill>
            </a:endParaRPr>
          </a:p>
          <a:p>
            <a:pPr lvl="1" algn="ctr">
              <a:spcBef>
                <a:spcPct val="0"/>
              </a:spcBef>
              <a:buFontTx/>
              <a:buNone/>
            </a:pPr>
            <a:endParaRPr lang="en-AU" altLang="en-US" b="1" i="1" dirty="0" smtClean="0">
              <a:solidFill>
                <a:srgbClr val="0F498E"/>
              </a:solidFill>
            </a:endParaRPr>
          </a:p>
          <a:p>
            <a:pPr lvl="1" algn="ctr">
              <a:spcBef>
                <a:spcPct val="0"/>
              </a:spcBef>
              <a:buFontTx/>
              <a:buNone/>
            </a:pPr>
            <a:endParaRPr lang="en-AU" altLang="en-US" b="1" i="1" dirty="0">
              <a:solidFill>
                <a:srgbClr val="0F498E"/>
              </a:solidFill>
            </a:endParaRPr>
          </a:p>
          <a:p>
            <a:pPr lvl="1" algn="ctr">
              <a:spcBef>
                <a:spcPct val="0"/>
              </a:spcBef>
              <a:buFontTx/>
              <a:buNone/>
            </a:pPr>
            <a:endParaRPr lang="en-AU" altLang="en-US" b="1" i="1" dirty="0" smtClean="0">
              <a:solidFill>
                <a:srgbClr val="0F498E"/>
              </a:solidFill>
            </a:endParaRPr>
          </a:p>
          <a:p>
            <a:pPr lvl="1" algn="ctr">
              <a:spcBef>
                <a:spcPct val="0"/>
              </a:spcBef>
              <a:buFontTx/>
              <a:buNone/>
            </a:pPr>
            <a:endParaRPr lang="en-AU" altLang="en-US" b="1" i="1" dirty="0" smtClean="0">
              <a:solidFill>
                <a:srgbClr val="0F498E"/>
              </a:solidFill>
            </a:endParaRPr>
          </a:p>
        </p:txBody>
      </p:sp>
      <p:sp>
        <p:nvSpPr>
          <p:cNvPr id="7" name="Rectangle 6"/>
          <p:cNvSpPr/>
          <p:nvPr/>
        </p:nvSpPr>
        <p:spPr>
          <a:xfrm>
            <a:off x="468312" y="1196974"/>
            <a:ext cx="8207375" cy="4524315"/>
          </a:xfrm>
          <a:prstGeom prst="rect">
            <a:avLst/>
          </a:prstGeom>
        </p:spPr>
        <p:txBody>
          <a:bodyPr wrap="square">
            <a:spAutoFit/>
          </a:bodyPr>
          <a:lstStyle/>
          <a:p>
            <a:pPr lvl="1">
              <a:spcBef>
                <a:spcPct val="0"/>
              </a:spcBef>
              <a:buFontTx/>
              <a:buNone/>
            </a:pPr>
            <a:endParaRPr lang="en-AU" altLang="en-US" sz="2400" b="1" dirty="0" smtClean="0">
              <a:solidFill>
                <a:srgbClr val="0F498E"/>
              </a:solidFill>
            </a:endParaRPr>
          </a:p>
          <a:p>
            <a:pPr lvl="1">
              <a:spcBef>
                <a:spcPct val="0"/>
              </a:spcBef>
              <a:buFontTx/>
              <a:buNone/>
            </a:pPr>
            <a:endParaRPr lang="en-AU" altLang="en-US" sz="2400" b="1" dirty="0">
              <a:solidFill>
                <a:srgbClr val="0F498E"/>
              </a:solidFill>
            </a:endParaRPr>
          </a:p>
          <a:p>
            <a:pPr lvl="1">
              <a:spcBef>
                <a:spcPct val="0"/>
              </a:spcBef>
              <a:buFontTx/>
              <a:buNone/>
            </a:pPr>
            <a:endParaRPr lang="en-AU" altLang="en-US" sz="2400" b="1" dirty="0" smtClean="0">
              <a:solidFill>
                <a:srgbClr val="0F498E"/>
              </a:solidFill>
            </a:endParaRPr>
          </a:p>
          <a:p>
            <a:pPr lvl="1">
              <a:spcBef>
                <a:spcPct val="0"/>
              </a:spcBef>
              <a:buFontTx/>
              <a:buNone/>
            </a:pPr>
            <a:r>
              <a:rPr lang="en-AU" altLang="en-US" sz="3200" b="1" dirty="0" smtClean="0">
                <a:solidFill>
                  <a:srgbClr val="0F498E"/>
                </a:solidFill>
              </a:rPr>
              <a:t>South </a:t>
            </a:r>
            <a:r>
              <a:rPr lang="en-AU" altLang="en-US" sz="3200" b="1" dirty="0">
                <a:solidFill>
                  <a:srgbClr val="0F498E"/>
                </a:solidFill>
              </a:rPr>
              <a:t>Australia adopts Health in All Policies approach </a:t>
            </a:r>
            <a:r>
              <a:rPr lang="en-AU" altLang="en-US" sz="3200" b="1" dirty="0" smtClean="0">
                <a:solidFill>
                  <a:srgbClr val="0F498E"/>
                </a:solidFill>
              </a:rPr>
              <a:t>2007/8</a:t>
            </a:r>
          </a:p>
          <a:p>
            <a:pPr lvl="1">
              <a:spcBef>
                <a:spcPct val="0"/>
              </a:spcBef>
              <a:buFontTx/>
              <a:buNone/>
            </a:pPr>
            <a:endParaRPr lang="en-AU" altLang="en-US" sz="3200" b="1" dirty="0">
              <a:solidFill>
                <a:srgbClr val="0F498E"/>
              </a:solidFill>
            </a:endParaRPr>
          </a:p>
          <a:p>
            <a:pPr lvl="1">
              <a:spcBef>
                <a:spcPct val="0"/>
              </a:spcBef>
            </a:pPr>
            <a:r>
              <a:rPr lang="en-AU" altLang="en-US" sz="3200" b="1" dirty="0">
                <a:solidFill>
                  <a:srgbClr val="0F498E"/>
                </a:solidFill>
              </a:rPr>
              <a:t>International Meeting on Health in All Policies: Adelaide Statement on Health in All Policies 2010</a:t>
            </a:r>
          </a:p>
          <a:p>
            <a:pPr lvl="1">
              <a:spcBef>
                <a:spcPct val="0"/>
              </a:spcBef>
              <a:buFontTx/>
              <a:buNone/>
            </a:pPr>
            <a:endParaRPr lang="en-AU" altLang="en-US" sz="2400" b="1" dirty="0">
              <a:solidFill>
                <a:srgbClr val="0F498E"/>
              </a:solidFill>
            </a:endParaRPr>
          </a:p>
        </p:txBody>
      </p:sp>
    </p:spTree>
    <p:extLst>
      <p:ext uri="{BB962C8B-B14F-4D97-AF65-F5344CB8AC3E}">
        <p14:creationId xmlns:p14="http://schemas.microsoft.com/office/powerpoint/2010/main" val="1924802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050" y="241300"/>
            <a:ext cx="6624638" cy="955675"/>
          </a:xfrm>
        </p:spPr>
        <p:txBody>
          <a:bodyPr/>
          <a:lstStyle/>
          <a:p>
            <a:r>
              <a:rPr lang="en-AU" altLang="en-US" i="1" dirty="0">
                <a:solidFill>
                  <a:srgbClr val="0F498E"/>
                </a:solidFill>
              </a:rPr>
              <a:t>International </a:t>
            </a:r>
            <a:r>
              <a:rPr lang="en-AU" altLang="en-US" i="1" dirty="0" smtClean="0">
                <a:solidFill>
                  <a:srgbClr val="0F498E"/>
                </a:solidFill>
              </a:rPr>
              <a:t>Momentum</a:t>
            </a:r>
            <a:r>
              <a:rPr lang="en-AU" altLang="en-US" i="1" dirty="0">
                <a:solidFill>
                  <a:srgbClr val="0F498E"/>
                </a:solidFill>
              </a:rPr>
              <a:t/>
            </a:r>
            <a:br>
              <a:rPr lang="en-AU" altLang="en-US" i="1" dirty="0">
                <a:solidFill>
                  <a:srgbClr val="0F498E"/>
                </a:solidFill>
              </a:rPr>
            </a:br>
            <a:endParaRPr lang="en-US" i="1" dirty="0"/>
          </a:p>
        </p:txBody>
      </p:sp>
      <p:sp>
        <p:nvSpPr>
          <p:cNvPr id="3" name="Content Placeholder 2"/>
          <p:cNvSpPr>
            <a:spLocks noGrp="1"/>
          </p:cNvSpPr>
          <p:nvPr>
            <p:ph idx="1"/>
          </p:nvPr>
        </p:nvSpPr>
        <p:spPr>
          <a:xfrm>
            <a:off x="179512" y="1208468"/>
            <a:ext cx="8207375" cy="5400675"/>
          </a:xfrm>
        </p:spPr>
        <p:txBody>
          <a:bodyPr>
            <a:normAutofit/>
          </a:bodyPr>
          <a:lstStyle/>
          <a:p>
            <a:pPr lvl="1">
              <a:spcBef>
                <a:spcPct val="0"/>
              </a:spcBef>
              <a:buFontTx/>
              <a:buChar char="•"/>
            </a:pPr>
            <a:r>
              <a:rPr lang="en-AU" altLang="en-US" sz="2800" b="1" dirty="0">
                <a:solidFill>
                  <a:srgbClr val="0F498E"/>
                </a:solidFill>
              </a:rPr>
              <a:t>Moscow Declaration on Healthy Lifestyles  and Non Communicable Diseases 2011</a:t>
            </a:r>
          </a:p>
          <a:p>
            <a:pPr lvl="1">
              <a:spcBef>
                <a:spcPct val="0"/>
              </a:spcBef>
              <a:buFontTx/>
              <a:buNone/>
            </a:pPr>
            <a:endParaRPr lang="en-AU" altLang="en-US" sz="2800" b="1" dirty="0">
              <a:solidFill>
                <a:srgbClr val="0F498E"/>
              </a:solidFill>
            </a:endParaRPr>
          </a:p>
          <a:p>
            <a:pPr lvl="1">
              <a:spcBef>
                <a:spcPct val="0"/>
              </a:spcBef>
              <a:buFontTx/>
              <a:buChar char="•"/>
            </a:pPr>
            <a:r>
              <a:rPr lang="en-AU" altLang="en-US" sz="2800" b="1" dirty="0">
                <a:solidFill>
                  <a:srgbClr val="0F498E"/>
                </a:solidFill>
              </a:rPr>
              <a:t>United Nations Summit on the Prevention and Control of Non-Communicable Diseases 2011</a:t>
            </a:r>
          </a:p>
          <a:p>
            <a:pPr lvl="1">
              <a:spcBef>
                <a:spcPct val="0"/>
              </a:spcBef>
              <a:buFontTx/>
              <a:buNone/>
            </a:pPr>
            <a:endParaRPr lang="en-AU" altLang="en-US" sz="2800" b="1" dirty="0">
              <a:solidFill>
                <a:srgbClr val="0F498E"/>
              </a:solidFill>
            </a:endParaRPr>
          </a:p>
          <a:p>
            <a:pPr lvl="1">
              <a:spcBef>
                <a:spcPct val="0"/>
              </a:spcBef>
              <a:buFontTx/>
              <a:buChar char="•"/>
            </a:pPr>
            <a:r>
              <a:rPr lang="en-AU" altLang="en-US" sz="2800" b="1" dirty="0" smtClean="0">
                <a:solidFill>
                  <a:srgbClr val="0F498E"/>
                </a:solidFill>
              </a:rPr>
              <a:t>Rio </a:t>
            </a:r>
            <a:r>
              <a:rPr lang="en-AU" altLang="en-US" sz="2800" b="1" dirty="0">
                <a:solidFill>
                  <a:srgbClr val="0F498E"/>
                </a:solidFill>
              </a:rPr>
              <a:t>Political Declaration on the Social Determinants of Health 2011</a:t>
            </a:r>
          </a:p>
          <a:p>
            <a:pPr lvl="1">
              <a:spcBef>
                <a:spcPct val="0"/>
              </a:spcBef>
              <a:buFontTx/>
              <a:buChar char="•"/>
            </a:pPr>
            <a:endParaRPr lang="en-AU" altLang="en-US" sz="2800" b="1" dirty="0">
              <a:solidFill>
                <a:srgbClr val="0F498E"/>
              </a:solidFill>
            </a:endParaRPr>
          </a:p>
          <a:p>
            <a:pPr lvl="1">
              <a:spcBef>
                <a:spcPct val="0"/>
              </a:spcBef>
              <a:buFontTx/>
              <a:buChar char="•"/>
            </a:pPr>
            <a:r>
              <a:rPr lang="en-AU" altLang="en-US" sz="2800" b="1" dirty="0">
                <a:solidFill>
                  <a:srgbClr val="0F498E"/>
                </a:solidFill>
              </a:rPr>
              <a:t>The Helsinki Statement on Health in All Policies</a:t>
            </a:r>
          </a:p>
          <a:p>
            <a:endParaRPr lang="en-US" dirty="0"/>
          </a:p>
        </p:txBody>
      </p:sp>
    </p:spTree>
    <p:extLst>
      <p:ext uri="{BB962C8B-B14F-4D97-AF65-F5344CB8AC3E}">
        <p14:creationId xmlns:p14="http://schemas.microsoft.com/office/powerpoint/2010/main" val="2071811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0"/>
            <a:ext cx="6030808" cy="1113696"/>
          </a:xfrm>
        </p:spPr>
        <p:txBody>
          <a:bodyPr>
            <a:normAutofit fontScale="90000"/>
          </a:bodyPr>
          <a:lstStyle/>
          <a:p>
            <a:r>
              <a:rPr lang="en-US" dirty="0" smtClean="0"/>
              <a:t/>
            </a:r>
            <a:br>
              <a:rPr lang="en-US" dirty="0" smtClean="0"/>
            </a:br>
            <a:r>
              <a:rPr lang="en-US" i="1" dirty="0" smtClean="0">
                <a:solidFill>
                  <a:srgbClr val="0F498E"/>
                </a:solidFill>
              </a:rPr>
              <a:t>Call </a:t>
            </a:r>
            <a:r>
              <a:rPr lang="en-US" i="1" dirty="0">
                <a:solidFill>
                  <a:srgbClr val="0F498E"/>
                </a:solidFill>
              </a:rPr>
              <a:t>for Government Action</a:t>
            </a:r>
            <a:r>
              <a:rPr lang="en-NZ" sz="4400" i="1" dirty="0">
                <a:solidFill>
                  <a:srgbClr val="0F498E"/>
                </a:solidFill>
              </a:rPr>
              <a:t/>
            </a:r>
            <a:br>
              <a:rPr lang="en-NZ" sz="4400" i="1" dirty="0">
                <a:solidFill>
                  <a:srgbClr val="0F498E"/>
                </a:solidFill>
              </a:rPr>
            </a:br>
            <a:endParaRPr lang="en-US" sz="4400" i="1" dirty="0">
              <a:solidFill>
                <a:srgbClr val="0F498E"/>
              </a:solidFill>
            </a:endParaRPr>
          </a:p>
        </p:txBody>
      </p:sp>
      <p:sp>
        <p:nvSpPr>
          <p:cNvPr id="3" name="Content Placeholder 2"/>
          <p:cNvSpPr>
            <a:spLocks noGrp="1"/>
          </p:cNvSpPr>
          <p:nvPr>
            <p:ph idx="1"/>
          </p:nvPr>
        </p:nvSpPr>
        <p:spPr>
          <a:xfrm>
            <a:off x="132080" y="1166664"/>
            <a:ext cx="9154344" cy="7488832"/>
          </a:xfrm>
        </p:spPr>
        <p:txBody>
          <a:bodyPr>
            <a:noAutofit/>
          </a:bodyPr>
          <a:lstStyle/>
          <a:p>
            <a:pPr>
              <a:lnSpc>
                <a:spcPct val="90000"/>
              </a:lnSpc>
            </a:pPr>
            <a:endParaRPr lang="en-NZ" sz="3300" b="1" dirty="0"/>
          </a:p>
          <a:p>
            <a:r>
              <a:rPr lang="en-NZ" sz="2800" b="1" dirty="0" smtClean="0">
                <a:solidFill>
                  <a:srgbClr val="0F498E"/>
                </a:solidFill>
              </a:rPr>
              <a:t>Commit </a:t>
            </a:r>
            <a:r>
              <a:rPr lang="en-NZ" sz="2800" b="1" dirty="0">
                <a:solidFill>
                  <a:srgbClr val="0F498E"/>
                </a:solidFill>
              </a:rPr>
              <a:t>to health and health equity as a political priority </a:t>
            </a:r>
            <a:r>
              <a:rPr lang="en-NZ" sz="2800" dirty="0">
                <a:solidFill>
                  <a:srgbClr val="0F498E"/>
                </a:solidFill>
              </a:rPr>
              <a:t>by adopting the principles of </a:t>
            </a:r>
            <a:r>
              <a:rPr lang="en-NZ" sz="2800" dirty="0" err="1" smtClean="0">
                <a:solidFill>
                  <a:srgbClr val="0F498E"/>
                </a:solidFill>
              </a:rPr>
              <a:t>HiAP</a:t>
            </a:r>
            <a:r>
              <a:rPr lang="en-NZ" sz="2800" dirty="0" smtClean="0">
                <a:solidFill>
                  <a:srgbClr val="0F498E"/>
                </a:solidFill>
              </a:rPr>
              <a:t> and </a:t>
            </a:r>
            <a:r>
              <a:rPr lang="en-NZ" sz="2800" dirty="0">
                <a:solidFill>
                  <a:srgbClr val="0F498E"/>
                </a:solidFill>
              </a:rPr>
              <a:t>taking action on the social determinants of health. </a:t>
            </a:r>
          </a:p>
          <a:p>
            <a:r>
              <a:rPr lang="en-NZ" sz="2800" b="1" dirty="0" smtClean="0">
                <a:solidFill>
                  <a:srgbClr val="0F498E"/>
                </a:solidFill>
              </a:rPr>
              <a:t>Ensure </a:t>
            </a:r>
            <a:r>
              <a:rPr lang="en-NZ" sz="2800" b="1" dirty="0">
                <a:solidFill>
                  <a:srgbClr val="0F498E"/>
                </a:solidFill>
              </a:rPr>
              <a:t>effective structures, processes and resources </a:t>
            </a:r>
            <a:r>
              <a:rPr lang="en-NZ" sz="2800" dirty="0">
                <a:solidFill>
                  <a:srgbClr val="0F498E"/>
                </a:solidFill>
              </a:rPr>
              <a:t>that enable implementation of the </a:t>
            </a:r>
            <a:r>
              <a:rPr lang="en-NZ" sz="2800" dirty="0" err="1" smtClean="0">
                <a:solidFill>
                  <a:srgbClr val="0F498E"/>
                </a:solidFill>
              </a:rPr>
              <a:t>HiAP</a:t>
            </a:r>
            <a:r>
              <a:rPr lang="en-NZ" sz="2800" dirty="0" smtClean="0">
                <a:solidFill>
                  <a:srgbClr val="0F498E"/>
                </a:solidFill>
              </a:rPr>
              <a:t> across </a:t>
            </a:r>
            <a:r>
              <a:rPr lang="en-NZ" sz="2800" dirty="0">
                <a:solidFill>
                  <a:srgbClr val="0F498E"/>
                </a:solidFill>
              </a:rPr>
              <a:t>governments at all </a:t>
            </a:r>
            <a:r>
              <a:rPr lang="en-NZ" sz="2800" dirty="0" smtClean="0">
                <a:solidFill>
                  <a:srgbClr val="0F498E"/>
                </a:solidFill>
              </a:rPr>
              <a:t>levels</a:t>
            </a:r>
            <a:endParaRPr lang="en-NZ" sz="2800" b="1" dirty="0" smtClean="0">
              <a:solidFill>
                <a:srgbClr val="0F498E"/>
              </a:solidFill>
            </a:endParaRPr>
          </a:p>
          <a:p>
            <a:r>
              <a:rPr lang="en-NZ" sz="2800" b="1" dirty="0" smtClean="0">
                <a:solidFill>
                  <a:srgbClr val="0F498E"/>
                </a:solidFill>
              </a:rPr>
              <a:t>Strengthen </a:t>
            </a:r>
            <a:r>
              <a:rPr lang="en-NZ" sz="2800" b="1" dirty="0">
                <a:solidFill>
                  <a:srgbClr val="0F498E"/>
                </a:solidFill>
              </a:rPr>
              <a:t>the capacity of Ministries of Health to engage other sectors of </a:t>
            </a:r>
            <a:r>
              <a:rPr lang="en-NZ" sz="2800" b="1" dirty="0" smtClean="0">
                <a:solidFill>
                  <a:srgbClr val="0F498E"/>
                </a:solidFill>
              </a:rPr>
              <a:t>government</a:t>
            </a:r>
            <a:r>
              <a:rPr lang="en-NZ" sz="2800" dirty="0" smtClean="0">
                <a:solidFill>
                  <a:srgbClr val="0F498E"/>
                </a:solidFill>
              </a:rPr>
              <a:t> </a:t>
            </a:r>
            <a:endParaRPr lang="en-NZ" sz="2800" dirty="0">
              <a:solidFill>
                <a:srgbClr val="0F498E"/>
              </a:solidFill>
            </a:endParaRPr>
          </a:p>
        </p:txBody>
      </p:sp>
    </p:spTree>
    <p:extLst>
      <p:ext uri="{BB962C8B-B14F-4D97-AF65-F5344CB8AC3E}">
        <p14:creationId xmlns:p14="http://schemas.microsoft.com/office/powerpoint/2010/main" val="983650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010" y="0"/>
            <a:ext cx="6624638" cy="955675"/>
          </a:xfrm>
        </p:spPr>
        <p:txBody>
          <a:bodyPr>
            <a:normAutofit fontScale="90000"/>
          </a:bodyPr>
          <a:lstStyle/>
          <a:p>
            <a:r>
              <a:rPr lang="en-US" dirty="0" smtClean="0"/>
              <a:t/>
            </a:r>
            <a:br>
              <a:rPr lang="en-US" dirty="0" smtClean="0"/>
            </a:br>
            <a:r>
              <a:rPr lang="en-US" dirty="0"/>
              <a:t/>
            </a:r>
            <a:br>
              <a:rPr lang="en-US" dirty="0"/>
            </a:br>
            <a:r>
              <a:rPr lang="en-US" i="1" dirty="0">
                <a:solidFill>
                  <a:srgbClr val="0F498E"/>
                </a:solidFill>
              </a:rPr>
              <a:t>Call for Government Action</a:t>
            </a:r>
            <a:r>
              <a:rPr lang="en-NZ" sz="4400" i="1" dirty="0">
                <a:solidFill>
                  <a:srgbClr val="0F498E"/>
                </a:solidFill>
              </a:rPr>
              <a:t/>
            </a:r>
            <a:br>
              <a:rPr lang="en-NZ" sz="4400" i="1" dirty="0">
                <a:solidFill>
                  <a:srgbClr val="0F498E"/>
                </a:solidFill>
              </a:rPr>
            </a:br>
            <a:r>
              <a:rPr lang="en-NZ" dirty="0" smtClean="0"/>
              <a:t/>
            </a:r>
            <a:br>
              <a:rPr lang="en-NZ" dirty="0" smtClean="0"/>
            </a:br>
            <a:endParaRPr lang="en-US" dirty="0"/>
          </a:p>
        </p:txBody>
      </p:sp>
      <p:sp>
        <p:nvSpPr>
          <p:cNvPr id="3" name="Content Placeholder 2"/>
          <p:cNvSpPr>
            <a:spLocks noGrp="1"/>
          </p:cNvSpPr>
          <p:nvPr>
            <p:ph idx="1"/>
          </p:nvPr>
        </p:nvSpPr>
        <p:spPr>
          <a:xfrm>
            <a:off x="20490" y="548680"/>
            <a:ext cx="9110414" cy="6480720"/>
          </a:xfrm>
        </p:spPr>
        <p:txBody>
          <a:bodyPr>
            <a:normAutofit lnSpcReduction="10000"/>
          </a:bodyPr>
          <a:lstStyle/>
          <a:p>
            <a:endParaRPr lang="en-NZ" b="1" dirty="0" smtClean="0"/>
          </a:p>
          <a:p>
            <a:endParaRPr lang="en-NZ" b="1" dirty="0" smtClean="0"/>
          </a:p>
          <a:p>
            <a:r>
              <a:rPr lang="en-NZ" b="1" dirty="0" smtClean="0">
                <a:solidFill>
                  <a:srgbClr val="0F498E"/>
                </a:solidFill>
              </a:rPr>
              <a:t>Build </a:t>
            </a:r>
            <a:r>
              <a:rPr lang="en-NZ" b="1" dirty="0">
                <a:solidFill>
                  <a:srgbClr val="0F498E"/>
                </a:solidFill>
              </a:rPr>
              <a:t>institutional capacity and skills </a:t>
            </a:r>
            <a:r>
              <a:rPr lang="en-NZ" dirty="0">
                <a:solidFill>
                  <a:srgbClr val="0F498E"/>
                </a:solidFill>
              </a:rPr>
              <a:t>that enable the implementation of </a:t>
            </a:r>
            <a:r>
              <a:rPr lang="en-NZ" dirty="0" err="1">
                <a:solidFill>
                  <a:srgbClr val="0F498E"/>
                </a:solidFill>
              </a:rPr>
              <a:t>HiAP</a:t>
            </a:r>
            <a:endParaRPr lang="en-NZ" b="1" dirty="0">
              <a:solidFill>
                <a:srgbClr val="0F498E"/>
              </a:solidFill>
            </a:endParaRPr>
          </a:p>
          <a:p>
            <a:r>
              <a:rPr lang="en-NZ" b="1" dirty="0" smtClean="0">
                <a:solidFill>
                  <a:srgbClr val="0F498E"/>
                </a:solidFill>
              </a:rPr>
              <a:t>Adopt transparent audit and accountability mechanisms </a:t>
            </a:r>
            <a:r>
              <a:rPr lang="en-NZ" dirty="0" smtClean="0">
                <a:solidFill>
                  <a:srgbClr val="0F498E"/>
                </a:solidFill>
              </a:rPr>
              <a:t>for health and equity impacts</a:t>
            </a:r>
            <a:endParaRPr lang="en-NZ" b="1" dirty="0" smtClean="0">
              <a:solidFill>
                <a:srgbClr val="0F498E"/>
              </a:solidFill>
            </a:endParaRPr>
          </a:p>
          <a:p>
            <a:r>
              <a:rPr lang="en-NZ" b="1" dirty="0" smtClean="0">
                <a:solidFill>
                  <a:srgbClr val="0F498E"/>
                </a:solidFill>
              </a:rPr>
              <a:t>Establish conflict of interest measures </a:t>
            </a:r>
            <a:r>
              <a:rPr lang="en-NZ" dirty="0" smtClean="0">
                <a:solidFill>
                  <a:srgbClr val="0F498E"/>
                </a:solidFill>
              </a:rPr>
              <a:t>that include effective safeguards to protect policies from distortion by commercial and vested interests and influence. </a:t>
            </a:r>
          </a:p>
          <a:p>
            <a:r>
              <a:rPr lang="en-NZ" b="1" dirty="0" smtClean="0">
                <a:solidFill>
                  <a:srgbClr val="0F498E"/>
                </a:solidFill>
              </a:rPr>
              <a:t>Include communities, social movements and civil society </a:t>
            </a:r>
            <a:r>
              <a:rPr lang="en-NZ" dirty="0" smtClean="0">
                <a:solidFill>
                  <a:srgbClr val="0F498E"/>
                </a:solidFill>
              </a:rPr>
              <a:t>in the development, implementation and monitoring of </a:t>
            </a:r>
            <a:r>
              <a:rPr lang="en-NZ" dirty="0" err="1" smtClean="0">
                <a:solidFill>
                  <a:srgbClr val="0F498E"/>
                </a:solidFill>
              </a:rPr>
              <a:t>HiAP</a:t>
            </a:r>
            <a:endParaRPr lang="en-US" dirty="0">
              <a:solidFill>
                <a:srgbClr val="0F498E"/>
              </a:solidFill>
            </a:endParaRPr>
          </a:p>
        </p:txBody>
      </p:sp>
    </p:spTree>
    <p:extLst>
      <p:ext uri="{BB962C8B-B14F-4D97-AF65-F5344CB8AC3E}">
        <p14:creationId xmlns:p14="http://schemas.microsoft.com/office/powerpoint/2010/main" val="883728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0370" y="81280"/>
            <a:ext cx="6624638" cy="955675"/>
          </a:xfrm>
        </p:spPr>
        <p:txBody>
          <a:bodyPr>
            <a:normAutofit/>
          </a:bodyPr>
          <a:lstStyle/>
          <a:p>
            <a:r>
              <a:rPr lang="mi-NZ" i="1" dirty="0">
                <a:solidFill>
                  <a:srgbClr val="0F498E"/>
                </a:solidFill>
              </a:rPr>
              <a:t>The Challenge</a:t>
            </a:r>
            <a:endParaRPr lang="en-US" i="1" dirty="0">
              <a:solidFill>
                <a:srgbClr val="0F498E"/>
              </a:solidFill>
            </a:endParaRPr>
          </a:p>
        </p:txBody>
      </p:sp>
      <p:sp>
        <p:nvSpPr>
          <p:cNvPr id="3" name="Content Placeholder 2"/>
          <p:cNvSpPr>
            <a:spLocks noGrp="1"/>
          </p:cNvSpPr>
          <p:nvPr>
            <p:ph idx="1"/>
          </p:nvPr>
        </p:nvSpPr>
        <p:spPr>
          <a:xfrm>
            <a:off x="251520" y="1251161"/>
            <a:ext cx="8686800" cy="5589240"/>
          </a:xfrm>
        </p:spPr>
        <p:txBody>
          <a:bodyPr>
            <a:normAutofit/>
          </a:bodyPr>
          <a:lstStyle/>
          <a:p>
            <a:pPr marL="0" indent="0">
              <a:buNone/>
            </a:pPr>
            <a:endParaRPr lang="en-US" sz="2800" dirty="0"/>
          </a:p>
          <a:p>
            <a:pPr marL="0" indent="0" algn="just">
              <a:buNone/>
            </a:pPr>
            <a:r>
              <a:rPr lang="en-US" sz="2800" dirty="0" smtClean="0">
                <a:solidFill>
                  <a:srgbClr val="0F498E"/>
                </a:solidFill>
              </a:rPr>
              <a:t>The </a:t>
            </a:r>
            <a:r>
              <a:rPr lang="en-US" sz="2800" dirty="0">
                <a:solidFill>
                  <a:srgbClr val="0F498E"/>
                </a:solidFill>
              </a:rPr>
              <a:t>globalization of unhealthy lifestyles is by no means just a technical issue for public health. </a:t>
            </a:r>
            <a:r>
              <a:rPr lang="en-US" sz="2800" b="1" dirty="0">
                <a:solidFill>
                  <a:srgbClr val="0F498E"/>
                </a:solidFill>
              </a:rPr>
              <a:t>It is a political issue. It is a trade issue. And it is an issue for foreign affairs</a:t>
            </a:r>
            <a:r>
              <a:rPr lang="en-US" sz="2800" dirty="0">
                <a:solidFill>
                  <a:srgbClr val="0F498E"/>
                </a:solidFill>
              </a:rPr>
              <a:t>… </a:t>
            </a:r>
            <a:r>
              <a:rPr lang="en-US" sz="2800" dirty="0" smtClean="0">
                <a:solidFill>
                  <a:srgbClr val="0F498E"/>
                </a:solidFill>
              </a:rPr>
              <a:t>Efforts </a:t>
            </a:r>
            <a:r>
              <a:rPr lang="en-US" sz="2800" dirty="0">
                <a:solidFill>
                  <a:srgbClr val="0F498E"/>
                </a:solidFill>
              </a:rPr>
              <a:t>to prevent </a:t>
            </a:r>
            <a:r>
              <a:rPr lang="en-US" sz="2800" dirty="0" smtClean="0">
                <a:solidFill>
                  <a:srgbClr val="0F498E"/>
                </a:solidFill>
              </a:rPr>
              <a:t>NCDs go </a:t>
            </a:r>
            <a:r>
              <a:rPr lang="en-US" sz="2800" dirty="0">
                <a:solidFill>
                  <a:srgbClr val="0F498E"/>
                </a:solidFill>
              </a:rPr>
              <a:t>against the business interests of powerful economic operators. In my view, this is one of the biggest challenges facing health promotion… it is not just Big Tobacco anymore. Public health must also contend with </a:t>
            </a:r>
            <a:r>
              <a:rPr lang="en-US" sz="2800" b="1" dirty="0">
                <a:solidFill>
                  <a:srgbClr val="0F498E"/>
                </a:solidFill>
              </a:rPr>
              <a:t>Big Food, Big Soda, and Big Alcohol</a:t>
            </a:r>
            <a:r>
              <a:rPr lang="en-US" sz="2800" dirty="0">
                <a:solidFill>
                  <a:srgbClr val="0F498E"/>
                </a:solidFill>
              </a:rPr>
              <a:t>. All of these </a:t>
            </a:r>
            <a:r>
              <a:rPr lang="en-US" sz="2800" b="1" dirty="0">
                <a:solidFill>
                  <a:srgbClr val="0F498E"/>
                </a:solidFill>
              </a:rPr>
              <a:t>industries fear regulation</a:t>
            </a:r>
            <a:r>
              <a:rPr lang="en-US" sz="2800" dirty="0">
                <a:solidFill>
                  <a:srgbClr val="0F498E"/>
                </a:solidFill>
              </a:rPr>
              <a:t>, and protect themselves by using the </a:t>
            </a:r>
            <a:r>
              <a:rPr lang="en-US" sz="2800" b="1" dirty="0">
                <a:solidFill>
                  <a:srgbClr val="0F498E"/>
                </a:solidFill>
              </a:rPr>
              <a:t>same tactics</a:t>
            </a:r>
            <a:r>
              <a:rPr lang="en-US" sz="2800" dirty="0">
                <a:solidFill>
                  <a:srgbClr val="0F498E"/>
                </a:solidFill>
              </a:rPr>
              <a:t>. </a:t>
            </a:r>
          </a:p>
          <a:p>
            <a:endParaRPr lang="en-US" sz="2800" dirty="0">
              <a:solidFill>
                <a:srgbClr val="0F498E"/>
              </a:solidFill>
            </a:endParaRPr>
          </a:p>
        </p:txBody>
      </p:sp>
    </p:spTree>
    <p:extLst>
      <p:ext uri="{BB962C8B-B14F-4D97-AF65-F5344CB8AC3E}">
        <p14:creationId xmlns:p14="http://schemas.microsoft.com/office/powerpoint/2010/main" val="20522653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mi-NZ" i="1" dirty="0">
                <a:solidFill>
                  <a:srgbClr val="0F498E"/>
                </a:solidFill>
              </a:rPr>
              <a:t>The Challenge</a:t>
            </a:r>
            <a:endParaRPr lang="en-US" i="1" dirty="0">
              <a:solidFill>
                <a:srgbClr val="0F498E"/>
              </a:solidFill>
            </a:endParaRPr>
          </a:p>
        </p:txBody>
      </p:sp>
      <p:sp>
        <p:nvSpPr>
          <p:cNvPr id="3" name="Content Placeholder 2"/>
          <p:cNvSpPr>
            <a:spLocks noGrp="1"/>
          </p:cNvSpPr>
          <p:nvPr>
            <p:ph idx="1"/>
          </p:nvPr>
        </p:nvSpPr>
        <p:spPr>
          <a:xfrm>
            <a:off x="323527" y="1053141"/>
            <a:ext cx="8344205" cy="5832648"/>
          </a:xfrm>
        </p:spPr>
        <p:txBody>
          <a:bodyPr>
            <a:normAutofit fontScale="92500" lnSpcReduction="10000"/>
          </a:bodyPr>
          <a:lstStyle/>
          <a:p>
            <a:pPr marL="0" indent="0">
              <a:buNone/>
            </a:pPr>
            <a:endParaRPr lang="en-US" sz="3600" dirty="0" smtClean="0"/>
          </a:p>
          <a:p>
            <a:pPr marL="0" indent="0" algn="just">
              <a:buNone/>
            </a:pPr>
            <a:r>
              <a:rPr lang="en-US" sz="3600" dirty="0" smtClean="0">
                <a:solidFill>
                  <a:srgbClr val="0F498E"/>
                </a:solidFill>
              </a:rPr>
              <a:t>This </a:t>
            </a:r>
            <a:r>
              <a:rPr lang="en-US" sz="3600" dirty="0">
                <a:solidFill>
                  <a:srgbClr val="0F498E"/>
                </a:solidFill>
              </a:rPr>
              <a:t>is formidable opposition. Market power readily translates into political power. </a:t>
            </a:r>
            <a:r>
              <a:rPr lang="en-US" sz="3600" b="1" dirty="0">
                <a:solidFill>
                  <a:srgbClr val="0F498E"/>
                </a:solidFill>
              </a:rPr>
              <a:t>Few governments prioritize health over big business. </a:t>
            </a:r>
            <a:r>
              <a:rPr lang="en-US" sz="3600" dirty="0">
                <a:solidFill>
                  <a:srgbClr val="0F498E"/>
                </a:solidFill>
              </a:rPr>
              <a:t>… Let me remind you. Not one single country has managed to turn around its obesity epidemic in all age groups. This is not a failure of individual will-power. This is a failure of political will to take on big business.…In the view of WHO, the formulation of health policies must be protected from distortion by commercial or vested interests.</a:t>
            </a:r>
            <a:r>
              <a:rPr lang="mi-NZ" sz="3600" dirty="0">
                <a:solidFill>
                  <a:srgbClr val="0F498E"/>
                </a:solidFill>
              </a:rPr>
              <a:t>	</a:t>
            </a:r>
          </a:p>
          <a:p>
            <a:endParaRPr lang="en-US" dirty="0"/>
          </a:p>
        </p:txBody>
      </p:sp>
    </p:spTree>
    <p:extLst>
      <p:ext uri="{BB962C8B-B14F-4D97-AF65-F5344CB8AC3E}">
        <p14:creationId xmlns:p14="http://schemas.microsoft.com/office/powerpoint/2010/main" val="37996592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i-NZ" i="1" dirty="0">
                <a:solidFill>
                  <a:srgbClr val="0F498E"/>
                </a:solidFill>
              </a:rPr>
              <a:t>The Opposition</a:t>
            </a:r>
            <a:endParaRPr lang="en-US" i="1" dirty="0">
              <a:solidFill>
                <a:srgbClr val="0F498E"/>
              </a:solidFill>
            </a:endParaRPr>
          </a:p>
        </p:txBody>
      </p:sp>
      <p:sp>
        <p:nvSpPr>
          <p:cNvPr id="3" name="Content Placeholder 2"/>
          <p:cNvSpPr>
            <a:spLocks noGrp="1"/>
          </p:cNvSpPr>
          <p:nvPr>
            <p:ph idx="1"/>
          </p:nvPr>
        </p:nvSpPr>
        <p:spPr>
          <a:xfrm>
            <a:off x="395536" y="1600200"/>
            <a:ext cx="8291264" cy="5141168"/>
          </a:xfrm>
        </p:spPr>
        <p:txBody>
          <a:bodyPr>
            <a:normAutofit lnSpcReduction="10000"/>
          </a:bodyPr>
          <a:lstStyle/>
          <a:p>
            <a:pPr marL="0" indent="0">
              <a:buNone/>
            </a:pPr>
            <a:endParaRPr lang="en-NZ" dirty="0"/>
          </a:p>
          <a:p>
            <a:pPr marL="0" indent="0" algn="just">
              <a:buNone/>
            </a:pPr>
            <a:r>
              <a:rPr lang="en-NZ" dirty="0" smtClean="0">
                <a:solidFill>
                  <a:srgbClr val="0F498E"/>
                </a:solidFill>
              </a:rPr>
              <a:t>Policies </a:t>
            </a:r>
            <a:r>
              <a:rPr lang="en-NZ" dirty="0">
                <a:solidFill>
                  <a:srgbClr val="0F498E"/>
                </a:solidFill>
              </a:rPr>
              <a:t>designed to enable people to lead healthy lives face </a:t>
            </a:r>
            <a:r>
              <a:rPr lang="en-NZ" b="1" dirty="0">
                <a:solidFill>
                  <a:srgbClr val="0F498E"/>
                </a:solidFill>
              </a:rPr>
              <a:t>opposition from many sides</a:t>
            </a:r>
            <a:r>
              <a:rPr lang="en-NZ" dirty="0">
                <a:solidFill>
                  <a:srgbClr val="0F498E"/>
                </a:solidFill>
              </a:rPr>
              <a:t>. Often they are challenged by the interests of </a:t>
            </a:r>
            <a:r>
              <a:rPr lang="en-NZ" b="1" dirty="0">
                <a:solidFill>
                  <a:srgbClr val="0F498E"/>
                </a:solidFill>
              </a:rPr>
              <a:t>powerful economic forces </a:t>
            </a:r>
            <a:r>
              <a:rPr lang="en-NZ" dirty="0">
                <a:solidFill>
                  <a:srgbClr val="0F498E"/>
                </a:solidFill>
              </a:rPr>
              <a:t>that resist regulation. </a:t>
            </a:r>
            <a:r>
              <a:rPr lang="en-NZ" b="1" dirty="0">
                <a:solidFill>
                  <a:srgbClr val="0F498E"/>
                </a:solidFill>
              </a:rPr>
              <a:t>Business interests and market power </a:t>
            </a:r>
            <a:r>
              <a:rPr lang="en-NZ" dirty="0">
                <a:solidFill>
                  <a:srgbClr val="0F498E"/>
                </a:solidFill>
              </a:rPr>
              <a:t>can affect the ability of governments and health systems to promote and protect health and respond to health needs</a:t>
            </a:r>
            <a:r>
              <a:rPr lang="en-NZ" dirty="0" smtClean="0">
                <a:solidFill>
                  <a:srgbClr val="0F498E"/>
                </a:solidFill>
              </a:rPr>
              <a:t>.</a:t>
            </a:r>
          </a:p>
          <a:p>
            <a:pPr marL="0" indent="0" algn="just">
              <a:buNone/>
            </a:pPr>
            <a:r>
              <a:rPr lang="mi-NZ" dirty="0">
                <a:solidFill>
                  <a:srgbClr val="0F498E"/>
                </a:solidFill>
              </a:rPr>
              <a:t>Margaret Chan – Director-General WHO</a:t>
            </a:r>
            <a:endParaRPr lang="en-US" dirty="0">
              <a:solidFill>
                <a:srgbClr val="0F498E"/>
              </a:solidFill>
            </a:endParaRPr>
          </a:p>
          <a:p>
            <a:pPr marL="0" indent="0" algn="just">
              <a:buNone/>
            </a:pPr>
            <a:endParaRPr lang="en-US" dirty="0"/>
          </a:p>
        </p:txBody>
      </p:sp>
    </p:spTree>
    <p:extLst>
      <p:ext uri="{BB962C8B-B14F-4D97-AF65-F5344CB8AC3E}">
        <p14:creationId xmlns:p14="http://schemas.microsoft.com/office/powerpoint/2010/main" val="3443037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3090" y="71120"/>
            <a:ext cx="6624638" cy="955675"/>
          </a:xfrm>
        </p:spPr>
        <p:txBody>
          <a:bodyPr/>
          <a:lstStyle/>
          <a:p>
            <a:r>
              <a:rPr lang="mi-NZ" sz="3600" i="1" dirty="0">
                <a:solidFill>
                  <a:srgbClr val="0F498E"/>
                </a:solidFill>
              </a:rPr>
              <a:t>UN </a:t>
            </a:r>
            <a:r>
              <a:rPr lang="mi-NZ" sz="3600" i="1" dirty="0" err="1">
                <a:solidFill>
                  <a:srgbClr val="0F498E"/>
                </a:solidFill>
              </a:rPr>
              <a:t>Resolution</a:t>
            </a:r>
            <a:r>
              <a:rPr lang="mi-NZ" sz="3600" i="1" dirty="0">
                <a:solidFill>
                  <a:srgbClr val="0F498E"/>
                </a:solidFill>
              </a:rPr>
              <a:t> on </a:t>
            </a:r>
            <a:r>
              <a:rPr lang="mi-NZ" sz="3600" i="1" dirty="0" err="1">
                <a:solidFill>
                  <a:srgbClr val="0F498E"/>
                </a:solidFill>
              </a:rPr>
              <a:t>HiAP</a:t>
            </a:r>
            <a:endParaRPr lang="en-NZ" sz="3600" i="1" dirty="0">
              <a:solidFill>
                <a:srgbClr val="0F498E"/>
              </a:solidFill>
            </a:endParaRPr>
          </a:p>
        </p:txBody>
      </p:sp>
      <p:sp>
        <p:nvSpPr>
          <p:cNvPr id="4" name="Slide Number Placeholder 3"/>
          <p:cNvSpPr>
            <a:spLocks noGrp="1"/>
          </p:cNvSpPr>
          <p:nvPr>
            <p:ph type="sldNum" sz="quarter" idx="10"/>
          </p:nvPr>
        </p:nvSpPr>
        <p:spPr/>
        <p:txBody>
          <a:bodyPr/>
          <a:lstStyle/>
          <a:p>
            <a:fld id="{9C8FF4AC-F6A7-4059-A554-9883295A2BE7}" type="slidenum">
              <a:rPr lang="en-US" smtClean="0"/>
              <a:t>17</a:t>
            </a:fld>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0525" y="1910080"/>
            <a:ext cx="8451001" cy="2901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3847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0"/>
            <a:ext cx="7344816" cy="1417638"/>
          </a:xfrm>
        </p:spPr>
        <p:txBody>
          <a:bodyPr/>
          <a:lstStyle/>
          <a:p>
            <a:r>
              <a:rPr lang="mi-NZ" dirty="0" smtClean="0"/>
              <a:t>    </a:t>
            </a:r>
            <a:r>
              <a:rPr lang="mi-NZ" sz="3600" i="1" dirty="0">
                <a:solidFill>
                  <a:srgbClr val="0F498E"/>
                </a:solidFill>
              </a:rPr>
              <a:t>Implications</a:t>
            </a:r>
            <a:endParaRPr lang="en-US" sz="3600" i="1" dirty="0">
              <a:solidFill>
                <a:srgbClr val="0F498E"/>
              </a:solidFill>
            </a:endParaRPr>
          </a:p>
        </p:txBody>
      </p:sp>
      <p:sp>
        <p:nvSpPr>
          <p:cNvPr id="3" name="Content Placeholder 2"/>
          <p:cNvSpPr>
            <a:spLocks noGrp="1"/>
          </p:cNvSpPr>
          <p:nvPr>
            <p:ph idx="1"/>
          </p:nvPr>
        </p:nvSpPr>
        <p:spPr>
          <a:xfrm>
            <a:off x="179512" y="1052736"/>
            <a:ext cx="8331646" cy="5805264"/>
          </a:xfrm>
        </p:spPr>
        <p:txBody>
          <a:bodyPr>
            <a:normAutofit fontScale="92500" lnSpcReduction="10000"/>
          </a:bodyPr>
          <a:lstStyle/>
          <a:p>
            <a:endParaRPr lang="mi-NZ" dirty="0" smtClean="0"/>
          </a:p>
          <a:p>
            <a:r>
              <a:rPr lang="mi-NZ" dirty="0" smtClean="0">
                <a:solidFill>
                  <a:srgbClr val="0F498E"/>
                </a:solidFill>
              </a:rPr>
              <a:t>HiAP higher up the international agenda</a:t>
            </a:r>
          </a:p>
          <a:p>
            <a:r>
              <a:rPr lang="mi-NZ" dirty="0" smtClean="0">
                <a:solidFill>
                  <a:srgbClr val="0F498E"/>
                </a:solidFill>
              </a:rPr>
              <a:t>Gives us permission, helps build capacity, provides a body of evidence, strong equity focus, strong focus on powerful economic interests </a:t>
            </a:r>
            <a:r>
              <a:rPr lang="en-NZ" dirty="0" smtClean="0">
                <a:solidFill>
                  <a:srgbClr val="0F498E"/>
                </a:solidFill>
              </a:rPr>
              <a:t>opposing health</a:t>
            </a:r>
            <a:endParaRPr lang="en-US" dirty="0" smtClean="0">
              <a:solidFill>
                <a:srgbClr val="0F498E"/>
              </a:solidFill>
            </a:endParaRPr>
          </a:p>
          <a:p>
            <a:r>
              <a:rPr lang="mi-NZ" dirty="0" smtClean="0">
                <a:solidFill>
                  <a:srgbClr val="0F498E"/>
                </a:solidFill>
              </a:rPr>
              <a:t>Strengthed by support from WHO Director-General Margaret Chan</a:t>
            </a:r>
          </a:p>
          <a:p>
            <a:r>
              <a:rPr lang="mi-NZ" dirty="0" smtClean="0">
                <a:solidFill>
                  <a:srgbClr val="0F498E"/>
                </a:solidFill>
              </a:rPr>
              <a:t>Strengthened by guidance for Country Plans of </a:t>
            </a:r>
            <a:r>
              <a:rPr lang="mi-NZ" dirty="0" err="1" smtClean="0">
                <a:solidFill>
                  <a:srgbClr val="0F498E"/>
                </a:solidFill>
              </a:rPr>
              <a:t>Action</a:t>
            </a:r>
            <a:endParaRPr lang="mi-NZ" dirty="0" smtClean="0">
              <a:solidFill>
                <a:srgbClr val="0F498E"/>
              </a:solidFill>
            </a:endParaRPr>
          </a:p>
          <a:p>
            <a:r>
              <a:rPr lang="mi-NZ" dirty="0" err="1" smtClean="0">
                <a:solidFill>
                  <a:srgbClr val="0F498E"/>
                </a:solidFill>
              </a:rPr>
              <a:t>Means</a:t>
            </a:r>
            <a:r>
              <a:rPr lang="mi-NZ" dirty="0" smtClean="0">
                <a:solidFill>
                  <a:srgbClr val="0F498E"/>
                </a:solidFill>
              </a:rPr>
              <a:t> to </a:t>
            </a:r>
            <a:r>
              <a:rPr lang="mi-NZ" dirty="0" err="1" smtClean="0">
                <a:solidFill>
                  <a:srgbClr val="0F498E"/>
                </a:solidFill>
              </a:rPr>
              <a:t>address</a:t>
            </a:r>
            <a:r>
              <a:rPr lang="mi-NZ" dirty="0" smtClean="0">
                <a:solidFill>
                  <a:srgbClr val="0F498E"/>
                </a:solidFill>
              </a:rPr>
              <a:t> the </a:t>
            </a:r>
            <a:r>
              <a:rPr lang="mi-NZ" dirty="0" err="1" smtClean="0">
                <a:solidFill>
                  <a:srgbClr val="0F498E"/>
                </a:solidFill>
              </a:rPr>
              <a:t>Sustainable</a:t>
            </a:r>
            <a:r>
              <a:rPr lang="mi-NZ" dirty="0" smtClean="0">
                <a:solidFill>
                  <a:srgbClr val="0F498E"/>
                </a:solidFill>
              </a:rPr>
              <a:t> </a:t>
            </a:r>
            <a:r>
              <a:rPr lang="mi-NZ" dirty="0" err="1" smtClean="0">
                <a:solidFill>
                  <a:srgbClr val="0F498E"/>
                </a:solidFill>
              </a:rPr>
              <a:t>Development</a:t>
            </a:r>
            <a:r>
              <a:rPr lang="mi-NZ" dirty="0" smtClean="0">
                <a:solidFill>
                  <a:srgbClr val="0F498E"/>
                </a:solidFill>
              </a:rPr>
              <a:t> </a:t>
            </a:r>
            <a:r>
              <a:rPr lang="mi-NZ" dirty="0" err="1" smtClean="0">
                <a:solidFill>
                  <a:srgbClr val="0F498E"/>
                </a:solidFill>
              </a:rPr>
              <a:t>Goals</a:t>
            </a:r>
            <a:r>
              <a:rPr lang="mi-NZ" dirty="0" smtClean="0">
                <a:solidFill>
                  <a:srgbClr val="0F498E"/>
                </a:solidFill>
              </a:rPr>
              <a:t>.</a:t>
            </a:r>
            <a:endParaRPr lang="mi-NZ" dirty="0" smtClean="0">
              <a:solidFill>
                <a:srgbClr val="0F498E"/>
              </a:solidFill>
            </a:endParaRPr>
          </a:p>
        </p:txBody>
      </p:sp>
    </p:spTree>
    <p:extLst>
      <p:ext uri="{BB962C8B-B14F-4D97-AF65-F5344CB8AC3E}">
        <p14:creationId xmlns:p14="http://schemas.microsoft.com/office/powerpoint/2010/main" val="8728362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8130" y="101600"/>
            <a:ext cx="6624638" cy="955675"/>
          </a:xfrm>
        </p:spPr>
        <p:txBody>
          <a:bodyPr/>
          <a:lstStyle/>
          <a:p>
            <a:r>
              <a:rPr lang="mi-NZ" sz="3600" i="1" dirty="0" err="1">
                <a:solidFill>
                  <a:srgbClr val="0F498E"/>
                </a:solidFill>
              </a:rPr>
              <a:t>Means</a:t>
            </a:r>
            <a:r>
              <a:rPr lang="mi-NZ" sz="3600" i="1" dirty="0">
                <a:solidFill>
                  <a:srgbClr val="0F498E"/>
                </a:solidFill>
              </a:rPr>
              <a:t> to </a:t>
            </a:r>
            <a:r>
              <a:rPr lang="mi-NZ" sz="3600" i="1" dirty="0" err="1">
                <a:solidFill>
                  <a:srgbClr val="0F498E"/>
                </a:solidFill>
              </a:rPr>
              <a:t>address</a:t>
            </a:r>
            <a:r>
              <a:rPr lang="mi-NZ" sz="3600" i="1" dirty="0">
                <a:solidFill>
                  <a:srgbClr val="0F498E"/>
                </a:solidFill>
              </a:rPr>
              <a:t> the </a:t>
            </a:r>
            <a:r>
              <a:rPr lang="mi-NZ" sz="3600" i="1" dirty="0" err="1">
                <a:solidFill>
                  <a:srgbClr val="0F498E"/>
                </a:solidFill>
              </a:rPr>
              <a:t>SDGs</a:t>
            </a:r>
            <a:endParaRPr lang="en-NZ" sz="3600" i="1" dirty="0">
              <a:solidFill>
                <a:srgbClr val="0F498E"/>
              </a:solidFill>
            </a:endParaRPr>
          </a:p>
        </p:txBody>
      </p:sp>
      <p:sp>
        <p:nvSpPr>
          <p:cNvPr id="4" name="Slide Number Placeholder 3"/>
          <p:cNvSpPr>
            <a:spLocks noGrp="1"/>
          </p:cNvSpPr>
          <p:nvPr>
            <p:ph type="sldNum" sz="quarter" idx="10"/>
          </p:nvPr>
        </p:nvSpPr>
        <p:spPr/>
        <p:txBody>
          <a:bodyPr/>
          <a:lstStyle/>
          <a:p>
            <a:fld id="{9C8FF4AC-F6A7-4059-A554-9883295A2BE7}" type="slidenum">
              <a:rPr lang="en-US" smtClean="0"/>
              <a:t>19</a:t>
            </a:fld>
            <a:endParaRPr lang="en-US"/>
          </a:p>
        </p:txBody>
      </p:sp>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50" y="1684058"/>
            <a:ext cx="1485862" cy="1485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4480" y="1689137"/>
            <a:ext cx="1480783" cy="1480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79152" y="1684058"/>
            <a:ext cx="1470623" cy="1470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10735" y="1671793"/>
            <a:ext cx="1473200" cy="147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34535" y="1662106"/>
            <a:ext cx="1492573" cy="1492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1"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51426" y="1662107"/>
            <a:ext cx="1492573" cy="1492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2" name="Picture 1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129" y="3261359"/>
            <a:ext cx="1406283" cy="1406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3" name="Picture 1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58254" y="3261359"/>
            <a:ext cx="1421764" cy="1421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4" name="Picture 1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099556" y="3261357"/>
            <a:ext cx="1452563" cy="1452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5" name="Picture 1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610735" y="3284498"/>
            <a:ext cx="1406283" cy="1406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7" name="Picture 15"/>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651426" y="3261360"/>
            <a:ext cx="1459042" cy="1459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5"/>
          <p:cNvSpPr>
            <a:spLocks noGrp="1"/>
          </p:cNvSpPr>
          <p:nvPr>
            <p:ph idx="1"/>
          </p:nvPr>
        </p:nvSpPr>
        <p:spPr>
          <a:xfrm flipV="1">
            <a:off x="1809115" y="6597650"/>
            <a:ext cx="6866573" cy="1449070"/>
          </a:xfrm>
        </p:spPr>
        <p:txBody>
          <a:bodyPr/>
          <a:lstStyle/>
          <a:p>
            <a:endParaRPr lang="en-NZ" dirty="0"/>
          </a:p>
        </p:txBody>
      </p:sp>
      <p:pic>
        <p:nvPicPr>
          <p:cNvPr id="21"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450" y="0"/>
            <a:ext cx="9188450" cy="1618018"/>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92" name="Picture 20"/>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713" y="4744720"/>
            <a:ext cx="1497965" cy="1497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94" name="Picture 22" descr="Life below wate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594783" y="4793614"/>
            <a:ext cx="1400175" cy="1400175"/>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4" descr="Life on land"/>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079152" y="4793614"/>
            <a:ext cx="1400175" cy="1400175"/>
          </a:xfrm>
          <a:prstGeom prst="rect">
            <a:avLst/>
          </a:prstGeom>
          <a:noFill/>
          <a:extLst>
            <a:ext uri="{909E8E84-426E-40DD-AFC4-6F175D3DCCD1}">
              <a14:hiddenFill xmlns:a14="http://schemas.microsoft.com/office/drawing/2010/main">
                <a:solidFill>
                  <a:srgbClr val="FFFFFF"/>
                </a:solidFill>
              </a14:hiddenFill>
            </a:ext>
          </a:extLst>
        </p:spPr>
      </p:pic>
      <p:pic>
        <p:nvPicPr>
          <p:cNvPr id="3098" name="Picture 26" descr="Peace, justice and strong institutions"/>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552119" y="4793613"/>
            <a:ext cx="1400175" cy="1400175"/>
          </a:xfrm>
          <a:prstGeom prst="rect">
            <a:avLst/>
          </a:prstGeom>
          <a:noFill/>
          <a:extLst>
            <a:ext uri="{909E8E84-426E-40DD-AFC4-6F175D3DCCD1}">
              <a14:hiddenFill xmlns:a14="http://schemas.microsoft.com/office/drawing/2010/main">
                <a:solidFill>
                  <a:srgbClr val="FFFFFF"/>
                </a:solidFill>
              </a14:hiddenFill>
            </a:ext>
          </a:extLst>
        </p:spPr>
      </p:pic>
      <p:pic>
        <p:nvPicPr>
          <p:cNvPr id="3100" name="Picture 28" descr="Partnerships for the goals"/>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017018" y="4793614"/>
            <a:ext cx="1400175" cy="1400175"/>
          </a:xfrm>
          <a:prstGeom prst="rect">
            <a:avLst/>
          </a:prstGeom>
          <a:noFill/>
          <a:extLst>
            <a:ext uri="{909E8E84-426E-40DD-AFC4-6F175D3DCCD1}">
              <a14:hiddenFill xmlns:a14="http://schemas.microsoft.com/office/drawing/2010/main">
                <a:solidFill>
                  <a:srgbClr val="FFFFFF"/>
                </a:solidFill>
              </a14:hiddenFill>
            </a:ext>
          </a:extLst>
        </p:spPr>
      </p:pic>
      <p:pic>
        <p:nvPicPr>
          <p:cNvPr id="3102" name="Picture 30" descr="Sustainable development goals"/>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559555" y="4793613"/>
            <a:ext cx="1400175" cy="1343026"/>
          </a:xfrm>
          <a:prstGeom prst="rect">
            <a:avLst/>
          </a:prstGeom>
          <a:noFill/>
          <a:extLst>
            <a:ext uri="{909E8E84-426E-40DD-AFC4-6F175D3DCCD1}">
              <a14:hiddenFill xmlns:a14="http://schemas.microsoft.com/office/drawing/2010/main">
                <a:solidFill>
                  <a:srgbClr val="FFFFFF"/>
                </a:solidFill>
              </a14:hiddenFill>
            </a:ext>
          </a:extLst>
        </p:spPr>
      </p:pic>
      <p:pic>
        <p:nvPicPr>
          <p:cNvPr id="3120" name="Picture 48" descr="Sustainable cities and communities"/>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6134535" y="3282948"/>
            <a:ext cx="1400175" cy="140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021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b="1" i="1" dirty="0">
                <a:solidFill>
                  <a:srgbClr val="0F498E"/>
                </a:solidFill>
              </a:rPr>
              <a:t>Health in All </a:t>
            </a:r>
            <a:r>
              <a:rPr lang="en-NZ" b="1" i="1" dirty="0" smtClean="0">
                <a:solidFill>
                  <a:srgbClr val="0F498E"/>
                </a:solidFill>
              </a:rPr>
              <a:t>Policies </a:t>
            </a:r>
            <a:br>
              <a:rPr lang="en-NZ" b="1" i="1" dirty="0" smtClean="0">
                <a:solidFill>
                  <a:srgbClr val="0F498E"/>
                </a:solidFill>
              </a:rPr>
            </a:br>
            <a:r>
              <a:rPr lang="en-NZ" b="1" i="1" dirty="0" smtClean="0">
                <a:solidFill>
                  <a:srgbClr val="0F498E"/>
                </a:solidFill>
              </a:rPr>
              <a:t>Defined</a:t>
            </a:r>
            <a:endParaRPr lang="en-US" dirty="0"/>
          </a:p>
        </p:txBody>
      </p:sp>
      <p:sp>
        <p:nvSpPr>
          <p:cNvPr id="3" name="Content Placeholder 2"/>
          <p:cNvSpPr>
            <a:spLocks noGrp="1"/>
          </p:cNvSpPr>
          <p:nvPr>
            <p:ph idx="1"/>
          </p:nvPr>
        </p:nvSpPr>
        <p:spPr/>
        <p:txBody>
          <a:bodyPr>
            <a:normAutofit/>
          </a:bodyPr>
          <a:lstStyle/>
          <a:p>
            <a:endParaRPr lang="en-US" dirty="0"/>
          </a:p>
          <a:p>
            <a:pPr marL="0" indent="0">
              <a:buNone/>
            </a:pPr>
            <a:endParaRPr lang="en-NZ" dirty="0" smtClean="0"/>
          </a:p>
          <a:p>
            <a:pPr marL="0" indent="0">
              <a:buNone/>
            </a:pPr>
            <a:r>
              <a:rPr lang="en-NZ" dirty="0" smtClean="0">
                <a:solidFill>
                  <a:srgbClr val="0F498E"/>
                </a:solidFill>
              </a:rPr>
              <a:t>An </a:t>
            </a:r>
            <a:r>
              <a:rPr lang="en-NZ" dirty="0">
                <a:solidFill>
                  <a:srgbClr val="0F498E"/>
                </a:solidFill>
              </a:rPr>
              <a:t>approach to </a:t>
            </a:r>
            <a:r>
              <a:rPr lang="en-NZ" b="1" dirty="0">
                <a:solidFill>
                  <a:srgbClr val="0F498E"/>
                </a:solidFill>
              </a:rPr>
              <a:t>public policies across sectors </a:t>
            </a:r>
            <a:r>
              <a:rPr lang="en-NZ" dirty="0">
                <a:solidFill>
                  <a:srgbClr val="0F498E"/>
                </a:solidFill>
              </a:rPr>
              <a:t>that </a:t>
            </a:r>
            <a:r>
              <a:rPr lang="en-NZ" b="1" dirty="0">
                <a:solidFill>
                  <a:srgbClr val="0F498E"/>
                </a:solidFill>
              </a:rPr>
              <a:t>systematically takes into account </a:t>
            </a:r>
            <a:r>
              <a:rPr lang="en-NZ" dirty="0">
                <a:solidFill>
                  <a:srgbClr val="0F498E"/>
                </a:solidFill>
              </a:rPr>
              <a:t>the </a:t>
            </a:r>
            <a:r>
              <a:rPr lang="en-NZ" b="1" dirty="0">
                <a:solidFill>
                  <a:srgbClr val="0F498E"/>
                </a:solidFill>
              </a:rPr>
              <a:t>health implications of decisions</a:t>
            </a:r>
            <a:r>
              <a:rPr lang="en-NZ" dirty="0">
                <a:solidFill>
                  <a:srgbClr val="0F498E"/>
                </a:solidFill>
              </a:rPr>
              <a:t>, seeks synergies, </a:t>
            </a:r>
            <a:r>
              <a:rPr lang="en-NZ" dirty="0" smtClean="0">
                <a:solidFill>
                  <a:srgbClr val="0F498E"/>
                </a:solidFill>
              </a:rPr>
              <a:t>&amp; </a:t>
            </a:r>
            <a:r>
              <a:rPr lang="en-NZ" b="1" dirty="0" smtClean="0">
                <a:solidFill>
                  <a:srgbClr val="0F498E"/>
                </a:solidFill>
              </a:rPr>
              <a:t>avoids </a:t>
            </a:r>
            <a:r>
              <a:rPr lang="en-NZ" b="1" dirty="0">
                <a:solidFill>
                  <a:srgbClr val="0F498E"/>
                </a:solidFill>
              </a:rPr>
              <a:t>harmful health impacts </a:t>
            </a:r>
            <a:r>
              <a:rPr lang="en-NZ" dirty="0">
                <a:solidFill>
                  <a:srgbClr val="0F498E"/>
                </a:solidFill>
              </a:rPr>
              <a:t>in order to </a:t>
            </a:r>
            <a:r>
              <a:rPr lang="en-NZ" b="1" dirty="0">
                <a:solidFill>
                  <a:srgbClr val="0F498E"/>
                </a:solidFill>
              </a:rPr>
              <a:t>improve population health </a:t>
            </a:r>
            <a:r>
              <a:rPr lang="en-NZ" dirty="0" smtClean="0">
                <a:solidFill>
                  <a:srgbClr val="0F498E"/>
                </a:solidFill>
              </a:rPr>
              <a:t>&amp; </a:t>
            </a:r>
            <a:r>
              <a:rPr lang="en-NZ" b="1" dirty="0">
                <a:solidFill>
                  <a:srgbClr val="0F498E"/>
                </a:solidFill>
              </a:rPr>
              <a:t>health equity. </a:t>
            </a:r>
            <a:endParaRPr lang="en-US" b="1" dirty="0">
              <a:solidFill>
                <a:srgbClr val="0F498E"/>
              </a:solidFill>
            </a:endParaRPr>
          </a:p>
        </p:txBody>
      </p:sp>
    </p:spTree>
    <p:extLst>
      <p:ext uri="{BB962C8B-B14F-4D97-AF65-F5344CB8AC3E}">
        <p14:creationId xmlns:p14="http://schemas.microsoft.com/office/powerpoint/2010/main" val="24263322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2052" y="0"/>
            <a:ext cx="7416824" cy="955675"/>
          </a:xfrm>
        </p:spPr>
        <p:txBody>
          <a:bodyPr/>
          <a:lstStyle/>
          <a:p>
            <a:r>
              <a:rPr lang="en-AU" altLang="en-US" sz="3600" b="1" i="1" dirty="0" smtClean="0">
                <a:solidFill>
                  <a:srgbClr val="0F498E"/>
                </a:solidFill>
              </a:rPr>
              <a:t/>
            </a:r>
            <a:br>
              <a:rPr lang="en-AU" altLang="en-US" sz="3600" b="1" i="1" dirty="0" smtClean="0">
                <a:solidFill>
                  <a:srgbClr val="0F498E"/>
                </a:solidFill>
              </a:rPr>
            </a:br>
            <a:r>
              <a:rPr lang="en-AU" altLang="en-US" sz="3600" b="1" i="1" dirty="0" smtClean="0">
                <a:solidFill>
                  <a:srgbClr val="0F498E"/>
                </a:solidFill>
              </a:rPr>
              <a:t>The </a:t>
            </a:r>
            <a:r>
              <a:rPr lang="en-AU" altLang="en-US" sz="3600" b="1" i="1" dirty="0">
                <a:solidFill>
                  <a:srgbClr val="0F498E"/>
                </a:solidFill>
              </a:rPr>
              <a:t>Foundations of Health </a:t>
            </a:r>
            <a:r>
              <a:rPr lang="en-AU" altLang="en-US" sz="3600" b="1" i="1" dirty="0" smtClean="0">
                <a:solidFill>
                  <a:srgbClr val="0F498E"/>
                </a:solidFill>
              </a:rPr>
              <a:t/>
            </a:r>
            <a:br>
              <a:rPr lang="en-AU" altLang="en-US" sz="3600" b="1" i="1" dirty="0" smtClean="0">
                <a:solidFill>
                  <a:srgbClr val="0F498E"/>
                </a:solidFill>
              </a:rPr>
            </a:br>
            <a:r>
              <a:rPr lang="en-AU" altLang="en-US" sz="3600" b="1" i="1" dirty="0" smtClean="0">
                <a:solidFill>
                  <a:srgbClr val="0F498E"/>
                </a:solidFill>
              </a:rPr>
              <a:t>in </a:t>
            </a:r>
            <a:r>
              <a:rPr lang="en-AU" altLang="en-US" sz="3600" b="1" i="1" dirty="0">
                <a:solidFill>
                  <a:srgbClr val="0F498E"/>
                </a:solidFill>
              </a:rPr>
              <a:t>All Policies</a:t>
            </a:r>
            <a:r>
              <a:rPr lang="en-US" altLang="en-US" sz="3600" b="1" dirty="0">
                <a:solidFill>
                  <a:srgbClr val="0F498E"/>
                </a:solidFill>
              </a:rPr>
              <a:t/>
            </a:r>
            <a:br>
              <a:rPr lang="en-US" altLang="en-US" sz="3600" b="1" dirty="0">
                <a:solidFill>
                  <a:srgbClr val="0F498E"/>
                </a:solidFill>
              </a:rPr>
            </a:br>
            <a:endParaRPr lang="en-US" sz="3600" dirty="0"/>
          </a:p>
        </p:txBody>
      </p:sp>
      <p:sp>
        <p:nvSpPr>
          <p:cNvPr id="3" name="Content Placeholder 2"/>
          <p:cNvSpPr>
            <a:spLocks noGrp="1"/>
          </p:cNvSpPr>
          <p:nvPr>
            <p:ph idx="1"/>
          </p:nvPr>
        </p:nvSpPr>
        <p:spPr/>
        <p:txBody>
          <a:bodyPr/>
          <a:lstStyle/>
          <a:p>
            <a:pPr>
              <a:spcBef>
                <a:spcPct val="0"/>
              </a:spcBef>
              <a:buFontTx/>
              <a:buNone/>
            </a:pPr>
            <a:r>
              <a:rPr lang="en-AU" altLang="en-US" b="1" i="1" dirty="0">
                <a:solidFill>
                  <a:srgbClr val="0F498E"/>
                </a:solidFill>
              </a:rPr>
              <a:t>19</a:t>
            </a:r>
            <a:r>
              <a:rPr lang="en-AU" altLang="en-US" b="1" i="1" baseline="30000" dirty="0">
                <a:solidFill>
                  <a:srgbClr val="0F498E"/>
                </a:solidFill>
              </a:rPr>
              <a:t>th</a:t>
            </a:r>
            <a:r>
              <a:rPr lang="en-AU" altLang="en-US" b="1" i="1" dirty="0">
                <a:solidFill>
                  <a:srgbClr val="0F498E"/>
                </a:solidFill>
              </a:rPr>
              <a:t> </a:t>
            </a:r>
            <a:r>
              <a:rPr lang="en-AU" altLang="en-US" b="1" i="1" dirty="0" smtClean="0">
                <a:solidFill>
                  <a:srgbClr val="0F498E"/>
                </a:solidFill>
              </a:rPr>
              <a:t>Century </a:t>
            </a:r>
            <a:r>
              <a:rPr lang="en-AU" altLang="en-US" b="1" i="1" dirty="0">
                <a:solidFill>
                  <a:srgbClr val="0F498E"/>
                </a:solidFill>
              </a:rPr>
              <a:t>Public Health</a:t>
            </a:r>
          </a:p>
          <a:p>
            <a:pPr>
              <a:spcBef>
                <a:spcPct val="0"/>
              </a:spcBef>
              <a:buFontTx/>
              <a:buNone/>
            </a:pPr>
            <a:endParaRPr lang="en-AU" altLang="en-US" b="1" i="1" dirty="0">
              <a:solidFill>
                <a:srgbClr val="0F498E"/>
              </a:solidFill>
            </a:endParaRPr>
          </a:p>
          <a:p>
            <a:pPr>
              <a:spcBef>
                <a:spcPct val="0"/>
              </a:spcBef>
              <a:buFontTx/>
              <a:buNone/>
            </a:pPr>
            <a:r>
              <a:rPr lang="en-AU" altLang="en-US" b="1" i="1" dirty="0">
                <a:solidFill>
                  <a:srgbClr val="0F498E"/>
                </a:solidFill>
              </a:rPr>
              <a:t>Housing</a:t>
            </a:r>
          </a:p>
          <a:p>
            <a:pPr>
              <a:spcBef>
                <a:spcPct val="0"/>
              </a:spcBef>
              <a:buFontTx/>
              <a:buNone/>
            </a:pPr>
            <a:r>
              <a:rPr lang="en-AU" altLang="en-US" b="1" i="1" dirty="0">
                <a:solidFill>
                  <a:srgbClr val="0F498E"/>
                </a:solidFill>
              </a:rPr>
              <a:t>Water and Sanitation</a:t>
            </a:r>
          </a:p>
          <a:p>
            <a:pPr>
              <a:spcBef>
                <a:spcPct val="0"/>
              </a:spcBef>
              <a:buFontTx/>
              <a:buNone/>
            </a:pPr>
            <a:r>
              <a:rPr lang="en-AU" altLang="en-US" b="1" i="1" dirty="0">
                <a:solidFill>
                  <a:srgbClr val="0F498E"/>
                </a:solidFill>
              </a:rPr>
              <a:t>Mandatory schooling</a:t>
            </a:r>
          </a:p>
          <a:p>
            <a:pPr>
              <a:spcBef>
                <a:spcPct val="0"/>
              </a:spcBef>
              <a:buFontTx/>
              <a:buNone/>
            </a:pPr>
            <a:r>
              <a:rPr lang="en-AU" altLang="en-US" b="1" i="1" dirty="0">
                <a:solidFill>
                  <a:srgbClr val="0F498E"/>
                </a:solidFill>
              </a:rPr>
              <a:t>Nutrition</a:t>
            </a:r>
          </a:p>
          <a:p>
            <a:pPr>
              <a:spcBef>
                <a:spcPct val="0"/>
              </a:spcBef>
              <a:buFontTx/>
              <a:buNone/>
            </a:pPr>
            <a:r>
              <a:rPr lang="en-AU" altLang="en-US" b="1" i="1" dirty="0">
                <a:solidFill>
                  <a:srgbClr val="0F498E"/>
                </a:solidFill>
              </a:rPr>
              <a:t>Workers rights</a:t>
            </a:r>
          </a:p>
          <a:p>
            <a:pPr>
              <a:spcBef>
                <a:spcPct val="0"/>
              </a:spcBef>
              <a:buFontTx/>
              <a:buNone/>
            </a:pPr>
            <a:r>
              <a:rPr lang="en-AU" altLang="en-US" b="1" i="1" dirty="0">
                <a:solidFill>
                  <a:srgbClr val="0F498E"/>
                </a:solidFill>
              </a:rPr>
              <a:t>Economic development</a:t>
            </a:r>
          </a:p>
          <a:p>
            <a:pPr>
              <a:spcBef>
                <a:spcPct val="0"/>
              </a:spcBef>
              <a:buFontTx/>
              <a:buNone/>
            </a:pPr>
            <a:r>
              <a:rPr lang="en-AU" altLang="en-US" b="1" i="1" dirty="0">
                <a:solidFill>
                  <a:srgbClr val="0F498E"/>
                </a:solidFill>
              </a:rPr>
              <a:t>Improved living conditions</a:t>
            </a:r>
          </a:p>
          <a:p>
            <a:pPr>
              <a:spcBef>
                <a:spcPct val="0"/>
              </a:spcBef>
              <a:buFontTx/>
              <a:buNone/>
            </a:pPr>
            <a:r>
              <a:rPr lang="en-AU" altLang="en-US" b="1" i="1" dirty="0">
                <a:solidFill>
                  <a:srgbClr val="0F498E"/>
                </a:solidFill>
              </a:rPr>
              <a:t>Social security</a:t>
            </a:r>
          </a:p>
          <a:p>
            <a:endParaRPr lang="en-US" dirty="0"/>
          </a:p>
        </p:txBody>
      </p:sp>
      <p:pic>
        <p:nvPicPr>
          <p:cNvPr id="4" name="Picture 2" descr="http://www.schoolshistory.org.uk/year9/industrialrevolution/images/Street1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3475" y="2133600"/>
            <a:ext cx="2558175" cy="3413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0787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8304" y="319832"/>
            <a:ext cx="7128024" cy="839043"/>
          </a:xfrm>
        </p:spPr>
        <p:txBody>
          <a:bodyPr/>
          <a:lstStyle/>
          <a:p>
            <a:r>
              <a:rPr lang="en-AU" altLang="en-US" sz="3600" b="1" i="1" dirty="0">
                <a:solidFill>
                  <a:srgbClr val="0F498E"/>
                </a:solidFill>
              </a:rPr>
              <a:t>World Health Organization Constitution</a:t>
            </a:r>
            <a:r>
              <a:rPr lang="en-AU" altLang="en-US" sz="3600" b="1" dirty="0">
                <a:solidFill>
                  <a:srgbClr val="0F498E"/>
                </a:solidFill>
              </a:rPr>
              <a:t> </a:t>
            </a:r>
            <a:r>
              <a:rPr lang="en-AU" altLang="en-US" sz="3600" b="1" i="1" dirty="0">
                <a:solidFill>
                  <a:srgbClr val="0F498E"/>
                </a:solidFill>
              </a:rPr>
              <a:t>1948</a:t>
            </a:r>
            <a:br>
              <a:rPr lang="en-AU" altLang="en-US" sz="3600" b="1" i="1" dirty="0">
                <a:solidFill>
                  <a:srgbClr val="0F498E"/>
                </a:solidFill>
              </a:rPr>
            </a:br>
            <a:endParaRPr lang="en-US" sz="3600" dirty="0"/>
          </a:p>
        </p:txBody>
      </p:sp>
      <p:sp>
        <p:nvSpPr>
          <p:cNvPr id="3" name="Content Placeholder 2"/>
          <p:cNvSpPr>
            <a:spLocks noGrp="1"/>
          </p:cNvSpPr>
          <p:nvPr>
            <p:ph idx="1"/>
          </p:nvPr>
        </p:nvSpPr>
        <p:spPr/>
        <p:txBody>
          <a:bodyPr/>
          <a:lstStyle/>
          <a:p>
            <a:pPr>
              <a:spcBef>
                <a:spcPct val="0"/>
              </a:spcBef>
              <a:buFontTx/>
              <a:buNone/>
            </a:pPr>
            <a:endParaRPr lang="en-AU" altLang="en-US" b="1" i="1" dirty="0">
              <a:solidFill>
                <a:srgbClr val="0F498E"/>
              </a:solidFill>
            </a:endParaRPr>
          </a:p>
          <a:p>
            <a:pPr marL="0" indent="0">
              <a:spcBef>
                <a:spcPct val="0"/>
              </a:spcBef>
              <a:buFontTx/>
              <a:buNone/>
            </a:pPr>
            <a:r>
              <a:rPr lang="en-AU" altLang="en-US" b="1" dirty="0">
                <a:solidFill>
                  <a:srgbClr val="0F498E"/>
                </a:solidFill>
              </a:rPr>
              <a:t>Health is a state of complete physical, mental and social wellbeing, and not merely the absence of disease or infirmity. </a:t>
            </a:r>
          </a:p>
          <a:p>
            <a:pPr>
              <a:spcBef>
                <a:spcPct val="0"/>
              </a:spcBef>
              <a:buFontTx/>
              <a:buNone/>
            </a:pPr>
            <a:endParaRPr lang="en-AU" altLang="en-US" b="1" dirty="0">
              <a:solidFill>
                <a:srgbClr val="0F498E"/>
              </a:solidFill>
            </a:endParaRPr>
          </a:p>
          <a:p>
            <a:pPr marL="0" indent="0">
              <a:spcBef>
                <a:spcPct val="0"/>
              </a:spcBef>
              <a:buFontTx/>
              <a:buNone/>
            </a:pPr>
            <a:r>
              <a:rPr lang="en-US" altLang="en-US" b="1" dirty="0">
                <a:solidFill>
                  <a:srgbClr val="0F498E"/>
                </a:solidFill>
              </a:rPr>
              <a:t>Governments have a responsibility for the health of their peoples which can be fulfilled only by the provision of adequate health and social </a:t>
            </a:r>
            <a:r>
              <a:rPr lang="de-CH" altLang="en-US" b="1" dirty="0">
                <a:solidFill>
                  <a:srgbClr val="0F498E"/>
                </a:solidFill>
              </a:rPr>
              <a:t>measures</a:t>
            </a:r>
            <a:r>
              <a:rPr lang="de-CH" altLang="en-US" dirty="0">
                <a:solidFill>
                  <a:srgbClr val="0F498E"/>
                </a:solidFill>
              </a:rPr>
              <a:t>.</a:t>
            </a:r>
            <a:endParaRPr lang="en-AU" altLang="en-US" b="1" dirty="0">
              <a:solidFill>
                <a:srgbClr val="0F498E"/>
              </a:solidFill>
            </a:endParaRPr>
          </a:p>
          <a:p>
            <a:endParaRPr lang="en-US" dirty="0"/>
          </a:p>
        </p:txBody>
      </p:sp>
    </p:spTree>
    <p:extLst>
      <p:ext uri="{BB962C8B-B14F-4D97-AF65-F5344CB8AC3E}">
        <p14:creationId xmlns:p14="http://schemas.microsoft.com/office/powerpoint/2010/main" val="3516507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4620" y="496104"/>
            <a:ext cx="7056016" cy="955675"/>
          </a:xfrm>
        </p:spPr>
        <p:txBody>
          <a:bodyPr/>
          <a:lstStyle/>
          <a:p>
            <a:r>
              <a:rPr lang="en-AU" altLang="en-US" sz="3600" b="1" i="1" dirty="0">
                <a:solidFill>
                  <a:srgbClr val="0F498E"/>
                </a:solidFill>
              </a:rPr>
              <a:t>Alma Ata Declaration 1978</a:t>
            </a:r>
            <a:br>
              <a:rPr lang="en-AU" altLang="en-US" sz="3600" b="1" i="1" dirty="0">
                <a:solidFill>
                  <a:srgbClr val="0F498E"/>
                </a:solidFill>
              </a:rPr>
            </a:br>
            <a:r>
              <a:rPr lang="en-US" altLang="en-US" b="1" dirty="0">
                <a:solidFill>
                  <a:srgbClr val="0F498E"/>
                </a:solidFill>
              </a:rPr>
              <a:t/>
            </a:r>
            <a:br>
              <a:rPr lang="en-US" altLang="en-US" b="1" dirty="0">
                <a:solidFill>
                  <a:srgbClr val="0F498E"/>
                </a:solidFill>
              </a:rPr>
            </a:br>
            <a:endParaRPr lang="en-US" dirty="0"/>
          </a:p>
        </p:txBody>
      </p:sp>
      <p:sp>
        <p:nvSpPr>
          <p:cNvPr id="3" name="Content Placeholder 2"/>
          <p:cNvSpPr>
            <a:spLocks noGrp="1"/>
          </p:cNvSpPr>
          <p:nvPr>
            <p:ph idx="1"/>
          </p:nvPr>
        </p:nvSpPr>
        <p:spPr>
          <a:xfrm>
            <a:off x="492533" y="1412701"/>
            <a:ext cx="8207375" cy="5400675"/>
          </a:xfrm>
        </p:spPr>
        <p:txBody>
          <a:bodyPr/>
          <a:lstStyle/>
          <a:p>
            <a:pPr>
              <a:spcBef>
                <a:spcPct val="0"/>
              </a:spcBef>
              <a:buFontTx/>
              <a:buNone/>
            </a:pPr>
            <a:endParaRPr lang="en-AU" altLang="en-US" sz="3200" b="1" i="1" dirty="0">
              <a:solidFill>
                <a:srgbClr val="0F498E"/>
              </a:solidFill>
            </a:endParaRPr>
          </a:p>
          <a:p>
            <a:pPr marL="0" indent="0">
              <a:spcBef>
                <a:spcPct val="0"/>
              </a:spcBef>
              <a:buFontTx/>
              <a:buNone/>
            </a:pPr>
            <a:endParaRPr lang="de-CH" altLang="en-US" b="1" dirty="0">
              <a:solidFill>
                <a:srgbClr val="0F498E"/>
              </a:solidFill>
            </a:endParaRPr>
          </a:p>
          <a:p>
            <a:pPr marL="0" indent="0">
              <a:spcBef>
                <a:spcPct val="0"/>
              </a:spcBef>
              <a:buFontTx/>
              <a:buNone/>
            </a:pPr>
            <a:endParaRPr lang="de-CH" altLang="en-US" b="1" dirty="0" smtClean="0">
              <a:solidFill>
                <a:srgbClr val="0F498E"/>
              </a:solidFill>
            </a:endParaRPr>
          </a:p>
          <a:p>
            <a:pPr marL="0" indent="0">
              <a:spcBef>
                <a:spcPct val="0"/>
              </a:spcBef>
              <a:buFontTx/>
              <a:buNone/>
            </a:pPr>
            <a:r>
              <a:rPr lang="de-CH" altLang="en-US" b="1" dirty="0" smtClean="0">
                <a:solidFill>
                  <a:srgbClr val="0F498E"/>
                </a:solidFill>
              </a:rPr>
              <a:t>Health </a:t>
            </a:r>
            <a:r>
              <a:rPr lang="de-CH" altLang="en-US" b="1" dirty="0">
                <a:solidFill>
                  <a:srgbClr val="0F498E"/>
                </a:solidFill>
              </a:rPr>
              <a:t>is a fundamental </a:t>
            </a:r>
            <a:r>
              <a:rPr lang="en-US" altLang="en-US" b="1" dirty="0">
                <a:solidFill>
                  <a:srgbClr val="0F498E"/>
                </a:solidFill>
              </a:rPr>
              <a:t>human right and the attainment of the highest possible level of health is a most important world-wide social goal whose realization requires the action of many other social and economic sectors in addition to the health sector. .. </a:t>
            </a:r>
            <a:r>
              <a:rPr lang="en-US" altLang="en-US" b="1" dirty="0" smtClean="0">
                <a:solidFill>
                  <a:srgbClr val="0F498E"/>
                </a:solidFill>
              </a:rPr>
              <a:t>and </a:t>
            </a:r>
            <a:r>
              <a:rPr lang="en-US" altLang="en-US" b="1" dirty="0">
                <a:solidFill>
                  <a:srgbClr val="0F498E"/>
                </a:solidFill>
              </a:rPr>
              <a:t>demands the coordinated efforts of all those </a:t>
            </a:r>
            <a:r>
              <a:rPr lang="en-US" altLang="en-US" b="1" dirty="0" smtClean="0">
                <a:solidFill>
                  <a:srgbClr val="0F498E"/>
                </a:solidFill>
              </a:rPr>
              <a:t>secto</a:t>
            </a:r>
            <a:r>
              <a:rPr lang="en-US" altLang="en-US" b="1" dirty="0" smtClean="0">
                <a:solidFill>
                  <a:srgbClr val="0F498E"/>
                </a:solidFill>
              </a:rPr>
              <a:t>rs</a:t>
            </a:r>
            <a:endParaRPr lang="en-US" altLang="en-US" b="1" dirty="0">
              <a:solidFill>
                <a:srgbClr val="0F498E"/>
              </a:solidFill>
            </a:endParaRPr>
          </a:p>
          <a:p>
            <a:endParaRPr lang="en-US" dirty="0"/>
          </a:p>
        </p:txBody>
      </p:sp>
      <p:pic>
        <p:nvPicPr>
          <p:cNvPr id="4" name="Picture 10" descr="http://www.amoshealthandhope.org/Health_for_all/Primary_Health_Care_files/health%20for%20all%20-%20officia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3488" y="1044575"/>
            <a:ext cx="1654592" cy="197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7640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4619" y="332656"/>
            <a:ext cx="7056016" cy="955675"/>
          </a:xfrm>
        </p:spPr>
        <p:txBody>
          <a:bodyPr/>
          <a:lstStyle/>
          <a:p>
            <a:r>
              <a:rPr lang="en-AU" altLang="en-US" sz="3600" b="1" i="1" dirty="0" smtClean="0">
                <a:solidFill>
                  <a:srgbClr val="0F498E"/>
                </a:solidFill>
              </a:rPr>
              <a:t/>
            </a:r>
            <a:br>
              <a:rPr lang="en-AU" altLang="en-US" sz="3600" b="1" i="1" dirty="0" smtClean="0">
                <a:solidFill>
                  <a:srgbClr val="0F498E"/>
                </a:solidFill>
              </a:rPr>
            </a:br>
            <a:r>
              <a:rPr lang="en-AU" altLang="en-US" sz="3600" b="1" i="1" dirty="0" smtClean="0">
                <a:solidFill>
                  <a:srgbClr val="0F498E"/>
                </a:solidFill>
              </a:rPr>
              <a:t>Ottawa </a:t>
            </a:r>
            <a:r>
              <a:rPr lang="en-AU" altLang="en-US" sz="3600" b="1" i="1" dirty="0">
                <a:solidFill>
                  <a:srgbClr val="0F498E"/>
                </a:solidFill>
              </a:rPr>
              <a:t>Charter for Health Promotion  1986</a:t>
            </a:r>
            <a:br>
              <a:rPr lang="en-AU" altLang="en-US" sz="3600" b="1" i="1" dirty="0">
                <a:solidFill>
                  <a:srgbClr val="0F498E"/>
                </a:solidFill>
              </a:rPr>
            </a:br>
            <a:r>
              <a:rPr lang="en-US" altLang="en-US" sz="3600" dirty="0">
                <a:solidFill>
                  <a:srgbClr val="0F498E"/>
                </a:solidFill>
              </a:rPr>
              <a:t/>
            </a:r>
            <a:br>
              <a:rPr lang="en-US" altLang="en-US" sz="3600" dirty="0">
                <a:solidFill>
                  <a:srgbClr val="0F498E"/>
                </a:solidFill>
              </a:rPr>
            </a:br>
            <a:endParaRPr lang="en-US" sz="3600" dirty="0"/>
          </a:p>
        </p:txBody>
      </p:sp>
      <p:sp>
        <p:nvSpPr>
          <p:cNvPr id="3" name="Content Placeholder 2"/>
          <p:cNvSpPr>
            <a:spLocks noGrp="1"/>
          </p:cNvSpPr>
          <p:nvPr>
            <p:ph idx="1"/>
          </p:nvPr>
        </p:nvSpPr>
        <p:spPr>
          <a:xfrm>
            <a:off x="468313" y="1196975"/>
            <a:ext cx="8207375" cy="5544393"/>
          </a:xfrm>
        </p:spPr>
        <p:txBody>
          <a:bodyPr>
            <a:normAutofit/>
          </a:bodyPr>
          <a:lstStyle/>
          <a:p>
            <a:pPr>
              <a:spcBef>
                <a:spcPct val="0"/>
              </a:spcBef>
              <a:buFontTx/>
              <a:buNone/>
            </a:pPr>
            <a:endParaRPr lang="en-US" altLang="en-US" b="1" dirty="0">
              <a:solidFill>
                <a:srgbClr val="0F498E"/>
              </a:solidFill>
            </a:endParaRPr>
          </a:p>
          <a:p>
            <a:pPr>
              <a:spcBef>
                <a:spcPct val="0"/>
              </a:spcBef>
              <a:buFontTx/>
              <a:buNone/>
            </a:pPr>
            <a:endParaRPr lang="en-US" altLang="en-US" b="1" dirty="0" smtClean="0">
              <a:solidFill>
                <a:srgbClr val="0F498E"/>
              </a:solidFill>
            </a:endParaRPr>
          </a:p>
          <a:p>
            <a:pPr marL="0" indent="0">
              <a:spcBef>
                <a:spcPct val="0"/>
              </a:spcBef>
              <a:buFontTx/>
              <a:buNone/>
            </a:pPr>
            <a:endParaRPr lang="mi-NZ" altLang="en-US" b="1" dirty="0" smtClean="0">
              <a:solidFill>
                <a:srgbClr val="0F498E"/>
              </a:solidFill>
            </a:endParaRPr>
          </a:p>
          <a:p>
            <a:pPr marL="0" indent="0">
              <a:spcBef>
                <a:spcPct val="0"/>
              </a:spcBef>
              <a:buFontTx/>
              <a:buNone/>
            </a:pPr>
            <a:endParaRPr lang="mi-NZ" altLang="en-US" b="1" dirty="0">
              <a:solidFill>
                <a:srgbClr val="0F498E"/>
              </a:solidFill>
            </a:endParaRPr>
          </a:p>
          <a:p>
            <a:pPr marL="0" indent="0">
              <a:spcBef>
                <a:spcPct val="0"/>
              </a:spcBef>
              <a:buFontTx/>
              <a:buNone/>
            </a:pPr>
            <a:endParaRPr lang="mi-NZ" altLang="en-US" b="1" dirty="0" smtClean="0">
              <a:solidFill>
                <a:srgbClr val="0F498E"/>
              </a:solidFill>
            </a:endParaRPr>
          </a:p>
          <a:p>
            <a:pPr marL="0" indent="0">
              <a:spcBef>
                <a:spcPct val="0"/>
              </a:spcBef>
              <a:buFontTx/>
              <a:buNone/>
            </a:pPr>
            <a:endParaRPr lang="en-US" altLang="en-US" b="1" dirty="0" smtClean="0">
              <a:solidFill>
                <a:srgbClr val="0F498E"/>
              </a:solidFill>
            </a:endParaRPr>
          </a:p>
          <a:p>
            <a:pPr marL="0" indent="0">
              <a:spcBef>
                <a:spcPct val="0"/>
              </a:spcBef>
              <a:buNone/>
            </a:pPr>
            <a:r>
              <a:rPr lang="de-CH" altLang="en-US" b="1" i="1" dirty="0">
                <a:solidFill>
                  <a:srgbClr val="0F498E"/>
                </a:solidFill>
              </a:rPr>
              <a:t>Prerequisites for Health</a:t>
            </a:r>
          </a:p>
          <a:p>
            <a:pPr marL="0" indent="0">
              <a:spcBef>
                <a:spcPct val="0"/>
              </a:spcBef>
              <a:buFontTx/>
              <a:buNone/>
            </a:pPr>
            <a:r>
              <a:rPr lang="en-US" altLang="en-US" b="1" dirty="0" smtClean="0">
                <a:solidFill>
                  <a:srgbClr val="0F498E"/>
                </a:solidFill>
              </a:rPr>
              <a:t>The </a:t>
            </a:r>
            <a:r>
              <a:rPr lang="en-US" altLang="en-US" b="1" dirty="0">
                <a:solidFill>
                  <a:srgbClr val="0F498E"/>
                </a:solidFill>
              </a:rPr>
              <a:t>fundamental conditions and resources for health are:</a:t>
            </a:r>
            <a:r>
              <a:rPr lang="de-CH" altLang="en-US" b="1" dirty="0">
                <a:solidFill>
                  <a:srgbClr val="0F498E"/>
                </a:solidFill>
              </a:rPr>
              <a:t> peace, shelter, education, food, income, a stable eco-system, sustainable resources, social justice, and equity.</a:t>
            </a:r>
          </a:p>
          <a:p>
            <a:endParaRPr lang="en-US" dirty="0"/>
          </a:p>
        </p:txBody>
      </p:sp>
      <p:pic>
        <p:nvPicPr>
          <p:cNvPr id="4" name="Picture 2" descr="http://www.healthycitiesonkaparinga.org.au/wordpress/wp-content/uploads/2009/06/ottawacharter2-300x26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0552" y="1198878"/>
            <a:ext cx="3527688" cy="2960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0451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0"/>
            <a:ext cx="7056016" cy="955675"/>
          </a:xfrm>
        </p:spPr>
        <p:txBody>
          <a:bodyPr/>
          <a:lstStyle/>
          <a:p>
            <a:r>
              <a:rPr lang="en-AU" altLang="en-US" sz="3600" b="1" i="1" dirty="0">
                <a:solidFill>
                  <a:srgbClr val="0F498E"/>
                </a:solidFill>
              </a:rPr>
              <a:t>Healthy Public Policy</a:t>
            </a:r>
            <a:endParaRPr lang="de-CH" altLang="en-US" sz="3600" b="1" i="1" dirty="0">
              <a:solidFill>
                <a:srgbClr val="0F498E"/>
              </a:solidFill>
            </a:endParaRPr>
          </a:p>
        </p:txBody>
      </p:sp>
      <p:sp>
        <p:nvSpPr>
          <p:cNvPr id="3" name="Content Placeholder 2"/>
          <p:cNvSpPr>
            <a:spLocks noGrp="1"/>
          </p:cNvSpPr>
          <p:nvPr>
            <p:ph idx="1"/>
          </p:nvPr>
        </p:nvSpPr>
        <p:spPr>
          <a:xfrm>
            <a:off x="468313" y="1196975"/>
            <a:ext cx="8424167" cy="5400675"/>
          </a:xfrm>
        </p:spPr>
        <p:txBody>
          <a:bodyPr>
            <a:normAutofit/>
          </a:bodyPr>
          <a:lstStyle/>
          <a:p>
            <a:pPr>
              <a:spcBef>
                <a:spcPct val="0"/>
              </a:spcBef>
              <a:buFontTx/>
              <a:buNone/>
            </a:pPr>
            <a:endParaRPr lang="en-US" altLang="en-US" b="1" dirty="0">
              <a:solidFill>
                <a:srgbClr val="0F498E"/>
              </a:solidFill>
            </a:endParaRPr>
          </a:p>
          <a:p>
            <a:pPr marL="0" indent="0">
              <a:spcBef>
                <a:spcPct val="0"/>
              </a:spcBef>
              <a:buFontTx/>
              <a:buNone/>
            </a:pPr>
            <a:r>
              <a:rPr lang="en-US" altLang="en-US" b="1" dirty="0" smtClean="0">
                <a:solidFill>
                  <a:srgbClr val="0F498E"/>
                </a:solidFill>
              </a:rPr>
              <a:t>Health </a:t>
            </a:r>
            <a:r>
              <a:rPr lang="en-US" altLang="en-US" b="1" dirty="0">
                <a:solidFill>
                  <a:srgbClr val="0F498E"/>
                </a:solidFill>
              </a:rPr>
              <a:t>promotion…puts health on the agenda of policy makers in all sectors and at all levels, directing them to be aware of the health consequences of their decisions and to accept their responsibilities for </a:t>
            </a:r>
            <a:r>
              <a:rPr lang="en-US" altLang="en-US" b="1" dirty="0" smtClean="0">
                <a:solidFill>
                  <a:srgbClr val="0F498E"/>
                </a:solidFill>
              </a:rPr>
              <a:t>health.</a:t>
            </a:r>
            <a:endParaRPr lang="en-US" dirty="0"/>
          </a:p>
        </p:txBody>
      </p:sp>
    </p:spTree>
    <p:extLst>
      <p:ext uri="{BB962C8B-B14F-4D97-AF65-F5344CB8AC3E}">
        <p14:creationId xmlns:p14="http://schemas.microsoft.com/office/powerpoint/2010/main" val="4007245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3848" y="322580"/>
            <a:ext cx="6912000" cy="955675"/>
          </a:xfrm>
        </p:spPr>
        <p:txBody>
          <a:bodyPr/>
          <a:lstStyle/>
          <a:p>
            <a:r>
              <a:rPr lang="en-AU" altLang="en-US" sz="3600" b="1" i="1" dirty="0">
                <a:solidFill>
                  <a:srgbClr val="0F498E"/>
                </a:solidFill>
              </a:rPr>
              <a:t>Towards </a:t>
            </a:r>
            <a:r>
              <a:rPr lang="en-AU" altLang="en-US" sz="3600" b="1" i="1" dirty="0" smtClean="0">
                <a:solidFill>
                  <a:srgbClr val="0F498E"/>
                </a:solidFill>
              </a:rPr>
              <a:t>Health </a:t>
            </a:r>
            <a:r>
              <a:rPr lang="en-AU" altLang="en-US" sz="3600" b="1" i="1" dirty="0">
                <a:solidFill>
                  <a:srgbClr val="0F498E"/>
                </a:solidFill>
              </a:rPr>
              <a:t>in </a:t>
            </a:r>
            <a:r>
              <a:rPr lang="en-AU" altLang="en-US" sz="3600" b="1" i="1" dirty="0" smtClean="0">
                <a:solidFill>
                  <a:srgbClr val="0F498E"/>
                </a:solidFill>
              </a:rPr>
              <a:t>All </a:t>
            </a:r>
            <a:r>
              <a:rPr lang="en-AU" altLang="en-US" sz="3600" b="1" i="1" dirty="0" smtClean="0">
                <a:solidFill>
                  <a:srgbClr val="0F498E"/>
                </a:solidFill>
              </a:rPr>
              <a:t/>
            </a:r>
            <a:br>
              <a:rPr lang="en-AU" altLang="en-US" sz="3600" b="1" i="1" dirty="0" smtClean="0">
                <a:solidFill>
                  <a:srgbClr val="0F498E"/>
                </a:solidFill>
              </a:rPr>
            </a:br>
            <a:r>
              <a:rPr lang="en-AU" altLang="en-US" sz="3600" b="1" i="1" dirty="0" smtClean="0">
                <a:solidFill>
                  <a:srgbClr val="0F498E"/>
                </a:solidFill>
              </a:rPr>
              <a:t>Policies</a:t>
            </a:r>
            <a:r>
              <a:rPr lang="en-AU" altLang="en-US" sz="3600" b="1" i="1" dirty="0">
                <a:solidFill>
                  <a:srgbClr val="0F498E"/>
                </a:solidFill>
              </a:rPr>
              <a:t/>
            </a:r>
            <a:br>
              <a:rPr lang="en-AU" altLang="en-US" sz="3600" b="1" i="1" dirty="0">
                <a:solidFill>
                  <a:srgbClr val="0F498E"/>
                </a:solidFill>
              </a:rPr>
            </a:br>
            <a:endParaRPr lang="en-US" sz="3600" dirty="0"/>
          </a:p>
        </p:txBody>
      </p:sp>
      <p:sp>
        <p:nvSpPr>
          <p:cNvPr id="3" name="Content Placeholder 2"/>
          <p:cNvSpPr>
            <a:spLocks noGrp="1"/>
          </p:cNvSpPr>
          <p:nvPr>
            <p:ph idx="1"/>
          </p:nvPr>
        </p:nvSpPr>
        <p:spPr/>
        <p:txBody>
          <a:bodyPr/>
          <a:lstStyle/>
          <a:p>
            <a:pPr lvl="1" algn="ctr">
              <a:spcBef>
                <a:spcPct val="0"/>
              </a:spcBef>
              <a:buFontTx/>
              <a:buNone/>
            </a:pPr>
            <a:endParaRPr lang="en-AU" altLang="en-US" b="1" i="1" dirty="0" smtClean="0">
              <a:solidFill>
                <a:srgbClr val="0F498E"/>
              </a:solidFill>
            </a:endParaRPr>
          </a:p>
          <a:p>
            <a:pPr lvl="1" algn="ctr">
              <a:spcBef>
                <a:spcPct val="0"/>
              </a:spcBef>
              <a:buFontTx/>
              <a:buNone/>
            </a:pPr>
            <a:endParaRPr lang="en-AU" altLang="en-US" b="1" i="1" dirty="0">
              <a:solidFill>
                <a:srgbClr val="0F498E"/>
              </a:solidFill>
            </a:endParaRPr>
          </a:p>
          <a:p>
            <a:pPr lvl="1" algn="ctr">
              <a:spcBef>
                <a:spcPct val="0"/>
              </a:spcBef>
              <a:buFontTx/>
              <a:buNone/>
            </a:pPr>
            <a:endParaRPr lang="en-AU" altLang="en-US" b="1" i="1" dirty="0" smtClean="0">
              <a:solidFill>
                <a:srgbClr val="0F498E"/>
              </a:solidFill>
            </a:endParaRPr>
          </a:p>
          <a:p>
            <a:pPr lvl="1" algn="ctr">
              <a:spcBef>
                <a:spcPct val="0"/>
              </a:spcBef>
              <a:buFontTx/>
              <a:buNone/>
            </a:pPr>
            <a:endParaRPr lang="en-AU" altLang="en-US" b="1" i="1" dirty="0">
              <a:solidFill>
                <a:srgbClr val="0F498E"/>
              </a:solidFill>
            </a:endParaRPr>
          </a:p>
          <a:p>
            <a:pPr lvl="1" algn="ctr">
              <a:spcBef>
                <a:spcPct val="0"/>
              </a:spcBef>
              <a:buFontTx/>
              <a:buNone/>
            </a:pPr>
            <a:endParaRPr lang="en-AU" altLang="en-US" b="1" i="1" dirty="0" smtClean="0">
              <a:solidFill>
                <a:srgbClr val="0F498E"/>
              </a:solidFill>
            </a:endParaRPr>
          </a:p>
          <a:p>
            <a:pPr lvl="1" algn="ctr">
              <a:spcBef>
                <a:spcPct val="0"/>
              </a:spcBef>
              <a:buFontTx/>
              <a:buNone/>
            </a:pPr>
            <a:endParaRPr lang="en-AU" altLang="en-US" b="1" i="1" dirty="0">
              <a:solidFill>
                <a:srgbClr val="0F498E"/>
              </a:solidFill>
            </a:endParaRPr>
          </a:p>
          <a:p>
            <a:pPr lvl="1" algn="ctr">
              <a:spcBef>
                <a:spcPct val="0"/>
              </a:spcBef>
              <a:buFontTx/>
              <a:buNone/>
            </a:pPr>
            <a:endParaRPr lang="en-AU" altLang="en-US" b="1" i="1" dirty="0" smtClean="0">
              <a:solidFill>
                <a:srgbClr val="0F498E"/>
              </a:solidFill>
            </a:endParaRPr>
          </a:p>
          <a:p>
            <a:pPr lvl="1" algn="ctr">
              <a:spcBef>
                <a:spcPct val="0"/>
              </a:spcBef>
              <a:buFontTx/>
              <a:buNone/>
            </a:pPr>
            <a:endParaRPr lang="en-AU" altLang="en-US" b="1" i="1" dirty="0" smtClean="0">
              <a:solidFill>
                <a:srgbClr val="0F498E"/>
              </a:solidFill>
            </a:endParaRPr>
          </a:p>
          <a:p>
            <a:pPr lvl="1" algn="ctr">
              <a:spcBef>
                <a:spcPct val="0"/>
              </a:spcBef>
              <a:buFontTx/>
              <a:buNone/>
            </a:pPr>
            <a:r>
              <a:rPr lang="en-AU" altLang="en-US" b="1" i="1" dirty="0" smtClean="0">
                <a:solidFill>
                  <a:srgbClr val="0F498E"/>
                </a:solidFill>
              </a:rPr>
              <a:t>A </a:t>
            </a:r>
            <a:r>
              <a:rPr lang="en-AU" altLang="en-US" b="1" i="1" dirty="0">
                <a:solidFill>
                  <a:srgbClr val="0F498E"/>
                </a:solidFill>
              </a:rPr>
              <a:t>call for health in all policies - Finnish</a:t>
            </a:r>
          </a:p>
          <a:p>
            <a:pPr lvl="1" algn="ctr">
              <a:spcBef>
                <a:spcPct val="0"/>
              </a:spcBef>
              <a:buFontTx/>
              <a:buNone/>
            </a:pPr>
            <a:r>
              <a:rPr lang="en-AU" altLang="en-US" b="1" i="1" dirty="0">
                <a:solidFill>
                  <a:srgbClr val="0F498E"/>
                </a:solidFill>
              </a:rPr>
              <a:t>presidency of European Union 2006</a:t>
            </a:r>
          </a:p>
          <a:p>
            <a:pPr algn="ctr"/>
            <a:endParaRPr lang="en-US" dirty="0"/>
          </a:p>
        </p:txBody>
      </p:sp>
      <p:pic>
        <p:nvPicPr>
          <p:cNvPr id="4" name="Picture 4" descr="http://www.turkije-instituut.nl/uploads/upl__E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1676150"/>
            <a:ext cx="1728192" cy="1880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152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1608" y="246513"/>
            <a:ext cx="7200800" cy="980728"/>
          </a:xfrm>
        </p:spPr>
        <p:txBody>
          <a:bodyPr/>
          <a:lstStyle/>
          <a:p>
            <a:r>
              <a:rPr lang="en-US" altLang="en-US" sz="3200" b="1" i="1" dirty="0">
                <a:solidFill>
                  <a:srgbClr val="0F498E"/>
                </a:solidFill>
              </a:rPr>
              <a:t>Highlighting Evidence and </a:t>
            </a:r>
            <a:r>
              <a:rPr lang="en-US" altLang="en-US" sz="3200" b="1" i="1" dirty="0" smtClean="0">
                <a:solidFill>
                  <a:srgbClr val="0F498E"/>
                </a:solidFill>
              </a:rPr>
              <a:t/>
            </a:r>
            <a:br>
              <a:rPr lang="en-US" altLang="en-US" sz="3200" b="1" i="1" dirty="0" smtClean="0">
                <a:solidFill>
                  <a:srgbClr val="0F498E"/>
                </a:solidFill>
              </a:rPr>
            </a:br>
            <a:r>
              <a:rPr lang="en-US" altLang="en-US" sz="3200" b="1" i="1" dirty="0" smtClean="0">
                <a:solidFill>
                  <a:srgbClr val="0F498E"/>
                </a:solidFill>
              </a:rPr>
              <a:t>Equity </a:t>
            </a:r>
            <a:r>
              <a:rPr lang="en-US" altLang="en-US" sz="3200" b="1" i="1" dirty="0">
                <a:solidFill>
                  <a:srgbClr val="0F498E"/>
                </a:solidFill>
              </a:rPr>
              <a:t>– 2005-2008/9</a:t>
            </a:r>
            <a:r>
              <a:rPr lang="en-US" altLang="en-US" sz="3600" b="1" i="1" dirty="0">
                <a:solidFill>
                  <a:srgbClr val="0F498E"/>
                </a:solidFill>
              </a:rPr>
              <a:t/>
            </a:r>
            <a:br>
              <a:rPr lang="en-US" altLang="en-US" sz="3600" b="1" i="1" dirty="0">
                <a:solidFill>
                  <a:srgbClr val="0F498E"/>
                </a:solidFill>
              </a:rPr>
            </a:br>
            <a:endParaRPr lang="en-US" sz="3600" dirty="0"/>
          </a:p>
        </p:txBody>
      </p:sp>
      <p:sp>
        <p:nvSpPr>
          <p:cNvPr id="3" name="Content Placeholder 2"/>
          <p:cNvSpPr>
            <a:spLocks noGrp="1"/>
          </p:cNvSpPr>
          <p:nvPr>
            <p:ph idx="1"/>
          </p:nvPr>
        </p:nvSpPr>
        <p:spPr/>
        <p:txBody>
          <a:bodyPr/>
          <a:lstStyle/>
          <a:p>
            <a:pPr lvl="1" algn="ctr">
              <a:spcBef>
                <a:spcPct val="0"/>
              </a:spcBef>
              <a:buFontTx/>
              <a:buNone/>
            </a:pPr>
            <a:endParaRPr lang="en-AU" altLang="en-US" b="1" i="1" dirty="0" smtClean="0">
              <a:solidFill>
                <a:srgbClr val="0F498E"/>
              </a:solidFill>
            </a:endParaRPr>
          </a:p>
          <a:p>
            <a:pPr lvl="1" algn="ctr">
              <a:spcBef>
                <a:spcPct val="0"/>
              </a:spcBef>
              <a:buFontTx/>
              <a:buNone/>
            </a:pPr>
            <a:endParaRPr lang="en-AU" altLang="en-US" b="1" i="1" dirty="0">
              <a:solidFill>
                <a:srgbClr val="0F498E"/>
              </a:solidFill>
            </a:endParaRPr>
          </a:p>
          <a:p>
            <a:pPr lvl="1" algn="ctr">
              <a:spcBef>
                <a:spcPct val="0"/>
              </a:spcBef>
              <a:buFontTx/>
              <a:buNone/>
            </a:pPr>
            <a:endParaRPr lang="en-AU" altLang="en-US" b="1" i="1" dirty="0" smtClean="0">
              <a:solidFill>
                <a:srgbClr val="0F498E"/>
              </a:solidFill>
            </a:endParaRPr>
          </a:p>
          <a:p>
            <a:pPr lvl="1" algn="ctr">
              <a:spcBef>
                <a:spcPct val="0"/>
              </a:spcBef>
              <a:buFontTx/>
              <a:buNone/>
            </a:pPr>
            <a:endParaRPr lang="en-AU" altLang="en-US" b="1" i="1" dirty="0">
              <a:solidFill>
                <a:srgbClr val="0F498E"/>
              </a:solidFill>
            </a:endParaRPr>
          </a:p>
          <a:p>
            <a:pPr lvl="1" algn="ctr">
              <a:spcBef>
                <a:spcPct val="0"/>
              </a:spcBef>
              <a:buFontTx/>
              <a:buNone/>
            </a:pPr>
            <a:endParaRPr lang="en-AU" altLang="en-US" b="1" i="1" dirty="0" smtClean="0">
              <a:solidFill>
                <a:srgbClr val="0F498E"/>
              </a:solidFill>
            </a:endParaRPr>
          </a:p>
          <a:p>
            <a:pPr lvl="1" algn="ctr">
              <a:spcBef>
                <a:spcPct val="0"/>
              </a:spcBef>
              <a:buFontTx/>
              <a:buNone/>
            </a:pPr>
            <a:endParaRPr lang="en-AU" altLang="en-US" b="1" i="1" dirty="0">
              <a:solidFill>
                <a:srgbClr val="0F498E"/>
              </a:solidFill>
            </a:endParaRPr>
          </a:p>
          <a:p>
            <a:pPr lvl="1" algn="ctr">
              <a:spcBef>
                <a:spcPct val="0"/>
              </a:spcBef>
              <a:buFontTx/>
              <a:buNone/>
            </a:pPr>
            <a:endParaRPr lang="en-AU" altLang="en-US" b="1" i="1" dirty="0" smtClean="0">
              <a:solidFill>
                <a:srgbClr val="0F498E"/>
              </a:solidFill>
            </a:endParaRPr>
          </a:p>
          <a:p>
            <a:pPr lvl="1" algn="ctr">
              <a:spcBef>
                <a:spcPct val="0"/>
              </a:spcBef>
              <a:buFontTx/>
              <a:buNone/>
            </a:pPr>
            <a:endParaRPr lang="en-AU" altLang="en-US" b="1" i="1" dirty="0" smtClean="0">
              <a:solidFill>
                <a:srgbClr val="0F498E"/>
              </a:solidFill>
            </a:endParaRPr>
          </a:p>
        </p:txBody>
      </p:sp>
      <p:sp>
        <p:nvSpPr>
          <p:cNvPr id="7" name="Rectangle 6"/>
          <p:cNvSpPr/>
          <p:nvPr/>
        </p:nvSpPr>
        <p:spPr>
          <a:xfrm>
            <a:off x="468312" y="1196974"/>
            <a:ext cx="8207375" cy="5262979"/>
          </a:xfrm>
          <a:prstGeom prst="rect">
            <a:avLst/>
          </a:prstGeom>
        </p:spPr>
        <p:txBody>
          <a:bodyPr wrap="square">
            <a:spAutoFit/>
          </a:bodyPr>
          <a:lstStyle/>
          <a:p>
            <a:pPr>
              <a:spcBef>
                <a:spcPct val="0"/>
              </a:spcBef>
              <a:buFontTx/>
              <a:buNone/>
            </a:pPr>
            <a:r>
              <a:rPr lang="en-AU" altLang="en-US" sz="2400" b="1" i="1" dirty="0">
                <a:solidFill>
                  <a:srgbClr val="0F498E"/>
                </a:solidFill>
              </a:rPr>
              <a:t>Commission on the Social Determinants of Health, World Health Organization </a:t>
            </a:r>
          </a:p>
          <a:p>
            <a:pPr>
              <a:spcBef>
                <a:spcPct val="0"/>
              </a:spcBef>
              <a:buFontTx/>
              <a:buNone/>
            </a:pPr>
            <a:endParaRPr lang="en-AU" altLang="en-US" sz="2400" b="1" i="1" dirty="0">
              <a:solidFill>
                <a:srgbClr val="0F498E"/>
              </a:solidFill>
            </a:endParaRPr>
          </a:p>
          <a:p>
            <a:pPr>
              <a:spcBef>
                <a:spcPct val="0"/>
              </a:spcBef>
              <a:buFontTx/>
              <a:buNone/>
            </a:pPr>
            <a:r>
              <a:rPr lang="en-AU" altLang="en-US" sz="2400" b="1" dirty="0">
                <a:solidFill>
                  <a:srgbClr val="0F498E"/>
                </a:solidFill>
              </a:rPr>
              <a:t>Final Report 2008 - 2009 World Health Assembly</a:t>
            </a:r>
          </a:p>
          <a:p>
            <a:pPr>
              <a:spcBef>
                <a:spcPct val="0"/>
              </a:spcBef>
              <a:buFontTx/>
              <a:buNone/>
            </a:pPr>
            <a:endParaRPr lang="en-AU" altLang="en-US" sz="2400" b="1" dirty="0">
              <a:solidFill>
                <a:srgbClr val="0F498E"/>
              </a:solidFill>
            </a:endParaRPr>
          </a:p>
          <a:p>
            <a:pPr>
              <a:spcBef>
                <a:spcPct val="0"/>
              </a:spcBef>
              <a:buFontTx/>
              <a:buNone/>
            </a:pPr>
            <a:r>
              <a:rPr lang="en-US" altLang="en-US" sz="2400" dirty="0">
                <a:solidFill>
                  <a:srgbClr val="0F498E"/>
                </a:solidFill>
              </a:rPr>
              <a:t>The </a:t>
            </a:r>
            <a:r>
              <a:rPr lang="en-US" altLang="en-US" sz="2400" b="1" dirty="0">
                <a:solidFill>
                  <a:srgbClr val="0F498E"/>
                </a:solidFill>
              </a:rPr>
              <a:t>social determinants of health </a:t>
            </a:r>
            <a:r>
              <a:rPr lang="en-US" altLang="en-US" sz="2400" dirty="0">
                <a:solidFill>
                  <a:srgbClr val="0F498E"/>
                </a:solidFill>
              </a:rPr>
              <a:t>are the conditions in which people are born, grow, live, work and age, including the health system. These circumstances are shaped by the distribution of </a:t>
            </a:r>
            <a:r>
              <a:rPr lang="en-US" altLang="en-US" sz="2400" b="1" dirty="0">
                <a:solidFill>
                  <a:srgbClr val="0F498E"/>
                </a:solidFill>
              </a:rPr>
              <a:t>money, power and resources </a:t>
            </a:r>
            <a:r>
              <a:rPr lang="en-US" altLang="en-US" sz="2400" dirty="0">
                <a:solidFill>
                  <a:srgbClr val="0F498E"/>
                </a:solidFill>
              </a:rPr>
              <a:t>at global, national and local levels, which are themselves influenced by policy choices. The social determinants of health are mostly responsible for </a:t>
            </a:r>
            <a:r>
              <a:rPr lang="en-US" altLang="en-US" sz="2400" b="1" dirty="0">
                <a:solidFill>
                  <a:srgbClr val="0F498E"/>
                </a:solidFill>
              </a:rPr>
              <a:t>health inequities </a:t>
            </a:r>
            <a:r>
              <a:rPr lang="en-US" altLang="en-US" sz="2400" dirty="0">
                <a:solidFill>
                  <a:srgbClr val="0F498E"/>
                </a:solidFill>
              </a:rPr>
              <a:t>- the unfair and avoidable differences in health status seen within and between </a:t>
            </a:r>
            <a:r>
              <a:rPr lang="en-US" altLang="en-US" sz="2400" dirty="0" smtClean="0">
                <a:solidFill>
                  <a:srgbClr val="0F498E"/>
                </a:solidFill>
              </a:rPr>
              <a:t>countries.</a:t>
            </a:r>
            <a:endParaRPr lang="en-AU" altLang="en-US" sz="2400" b="1" dirty="0">
              <a:solidFill>
                <a:srgbClr val="0F498E"/>
              </a:solidFill>
            </a:endParaRPr>
          </a:p>
        </p:txBody>
      </p:sp>
    </p:spTree>
    <p:extLst>
      <p:ext uri="{BB962C8B-B14F-4D97-AF65-F5344CB8AC3E}">
        <p14:creationId xmlns:p14="http://schemas.microsoft.com/office/powerpoint/2010/main" val="2812834846"/>
      </p:ext>
    </p:extLst>
  </p:cSld>
  <p:clrMapOvr>
    <a:masterClrMapping/>
  </p:clrMapOvr>
</p:sld>
</file>

<file path=ppt/theme/theme1.xml><?xml version="1.0" encoding="utf-8"?>
<a:theme xmlns:a="http://schemas.openxmlformats.org/drawingml/2006/main" name="PHSS template 2015 - Course overview slides">
  <a:themeElements>
    <a:clrScheme name="Custom 4">
      <a:dk1>
        <a:srgbClr val="000000"/>
      </a:dk1>
      <a:lt1>
        <a:srgbClr val="FFFFFF"/>
      </a:lt1>
      <a:dk2>
        <a:srgbClr val="000000"/>
      </a:dk2>
      <a:lt2>
        <a:srgbClr val="000000"/>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 typeface="Wingdings" pitchFamily="2" charset="2"/>
          <a:buChar char="•"/>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 typeface="Wingdings" pitchFamily="2" charset="2"/>
          <a:buChar char="•"/>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8A6C973A15EBF4987576045D572D064" ma:contentTypeVersion="0" ma:contentTypeDescription="Create a new document." ma:contentTypeScope="" ma:versionID="4949d9522351240d84bbb7b5299a621b">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BF25185-F33A-4B8B-83C9-DED4430ECC2E}"/>
</file>

<file path=customXml/itemProps2.xml><?xml version="1.0" encoding="utf-8"?>
<ds:datastoreItem xmlns:ds="http://schemas.openxmlformats.org/officeDocument/2006/customXml" ds:itemID="{8508C16C-889C-47A7-B568-6BEED16B53C2}"/>
</file>

<file path=customXml/itemProps3.xml><?xml version="1.0" encoding="utf-8"?>
<ds:datastoreItem xmlns:ds="http://schemas.openxmlformats.org/officeDocument/2006/customXml" ds:itemID="{1B1C0E8F-CD62-494B-B132-9AA9B318CCF2}"/>
</file>

<file path=docProps/app.xml><?xml version="1.0" encoding="utf-8"?>
<Properties xmlns="http://schemas.openxmlformats.org/officeDocument/2006/extended-properties" xmlns:vt="http://schemas.openxmlformats.org/officeDocument/2006/docPropsVTypes">
  <Template/>
  <TotalTime>812</TotalTime>
  <Words>911</Words>
  <Application>Microsoft Office PowerPoint</Application>
  <PresentationFormat>On-screen Show (4:3)</PresentationFormat>
  <Paragraphs>121</Paragraphs>
  <Slides>19</Slides>
  <Notes>2</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PHSS template 2015 - Course overview slides</vt:lpstr>
      <vt:lpstr>PowerPoint Presentation</vt:lpstr>
      <vt:lpstr>Health in All Policies  Defined</vt:lpstr>
      <vt:lpstr> The Foundations of Health  in All Policies </vt:lpstr>
      <vt:lpstr>World Health Organization Constitution 1948 </vt:lpstr>
      <vt:lpstr>Alma Ata Declaration 1978  </vt:lpstr>
      <vt:lpstr> Ottawa Charter for Health Promotion  1986  </vt:lpstr>
      <vt:lpstr>Healthy Public Policy</vt:lpstr>
      <vt:lpstr>Towards Health in All  Policies </vt:lpstr>
      <vt:lpstr>Highlighting Evidence and  Equity – 2005-2008/9 </vt:lpstr>
      <vt:lpstr>Towards Health in All  Policies 2007-2010</vt:lpstr>
      <vt:lpstr>International Momentum </vt:lpstr>
      <vt:lpstr> Call for Government Action </vt:lpstr>
      <vt:lpstr>  Call for Government Action  </vt:lpstr>
      <vt:lpstr>The Challenge</vt:lpstr>
      <vt:lpstr>The Challenge</vt:lpstr>
      <vt:lpstr>The Opposition</vt:lpstr>
      <vt:lpstr>UN Resolution on HiAP</vt:lpstr>
      <vt:lpstr>    Implications</vt:lpstr>
      <vt:lpstr>Means to address the SDGs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3 - Health in All Policies - The History - Louise Signal</dc:title>
  <dc:creator>Glen</dc:creator>
  <cp:lastModifiedBy>Louise Signal</cp:lastModifiedBy>
  <cp:revision>53</cp:revision>
  <cp:lastPrinted>2016-02-13T07:30:16Z</cp:lastPrinted>
  <dcterms:created xsi:type="dcterms:W3CDTF">2015-01-20T08:19:04Z</dcterms:created>
  <dcterms:modified xsi:type="dcterms:W3CDTF">2016-02-13T07:32:33Z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6</vt:i4>
  </property>
  <property fmtid="{D5CDD505-2E9C-101B-9397-08002B2CF9AE}" pid="3" name="ContentTypeId">
    <vt:lpwstr>0x01010028A6C973A15EBF4987576045D572D064</vt:lpwstr>
  </property>
</Properties>
</file>