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5"/>
  </p:notesMasterIdLst>
  <p:handoutMasterIdLst>
    <p:handoutMasterId r:id="rId36"/>
  </p:handoutMasterIdLst>
  <p:sldIdLst>
    <p:sldId id="487" r:id="rId2"/>
    <p:sldId id="488"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8080"/>
    <a:srgbClr val="0F4E96"/>
    <a:srgbClr val="0E4D96"/>
    <a:srgbClr val="FF0000"/>
    <a:srgbClr val="FEC20F"/>
    <a:srgbClr val="FFE18B"/>
    <a:srgbClr val="FFFF66"/>
    <a:srgbClr val="DC92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522" autoAdjust="0"/>
  </p:normalViewPr>
  <p:slideViewPr>
    <p:cSldViewPr snapToGrid="0">
      <p:cViewPr>
        <p:scale>
          <a:sx n="75" d="100"/>
          <a:sy n="75" d="100"/>
        </p:scale>
        <p:origin x="-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402" y="-8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3" name="Date Placeholder 2"/>
          <p:cNvSpPr>
            <a:spLocks noGrp="1"/>
          </p:cNvSpPr>
          <p:nvPr>
            <p:ph type="dt" sz="quarter"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spcBef>
                <a:spcPct val="20000"/>
              </a:spcBef>
              <a:buFont typeface="Wingdings" pitchFamily="2" charset="2"/>
              <a:buChar char="•"/>
              <a:defRPr sz="1200"/>
            </a:lvl1pPr>
          </a:lstStyle>
          <a:p>
            <a:pPr>
              <a:defRPr/>
            </a:pPr>
            <a:fld id="{B3B7B030-15DB-4A41-98DF-1223E9A73C96}" type="datetimeFigureOut">
              <a:rPr lang="en-US"/>
              <a:pPr>
                <a:defRPr/>
              </a:pPr>
              <a:t>2/13/2016</a:t>
            </a:fld>
            <a:endParaRPr lang="en-NZ" dirty="0"/>
          </a:p>
        </p:txBody>
      </p:sp>
      <p:sp>
        <p:nvSpPr>
          <p:cNvPr id="4" name="Footer Placeholder 3"/>
          <p:cNvSpPr>
            <a:spLocks noGrp="1"/>
          </p:cNvSpPr>
          <p:nvPr>
            <p:ph type="ftr" sz="quarter" idx="2"/>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5" name="Slide Number Placeholder 4"/>
          <p:cNvSpPr>
            <a:spLocks noGrp="1"/>
          </p:cNvSpPr>
          <p:nvPr>
            <p:ph type="sldNum" sz="quarter" idx="3"/>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spcBef>
                <a:spcPct val="20000"/>
              </a:spcBef>
              <a:buFont typeface="Wingdings" pitchFamily="2" charset="2"/>
              <a:buChar char="•"/>
              <a:defRPr sz="1200"/>
            </a:lvl1pPr>
          </a:lstStyle>
          <a:p>
            <a:pPr>
              <a:defRPr/>
            </a:pPr>
            <a:fld id="{252012FB-066F-4914-A382-3C66BAD226EF}" type="slidenum">
              <a:rPr lang="en-NZ"/>
              <a:pPr>
                <a:defRPr/>
              </a:pPr>
              <a:t>‹#›</a:t>
            </a:fld>
            <a:endParaRPr lang="en-NZ" dirty="0"/>
          </a:p>
        </p:txBody>
      </p:sp>
    </p:spTree>
    <p:extLst>
      <p:ext uri="{BB962C8B-B14F-4D97-AF65-F5344CB8AC3E}">
        <p14:creationId xmlns:p14="http://schemas.microsoft.com/office/powerpoint/2010/main" val="367875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defRPr sz="1200"/>
            </a:lvl1pPr>
          </a:lstStyle>
          <a:p>
            <a:pPr>
              <a:defRPr/>
            </a:pPr>
            <a:endParaRPr lang="en-US" dirty="0"/>
          </a:p>
        </p:txBody>
      </p:sp>
      <p:sp>
        <p:nvSpPr>
          <p:cNvPr id="136195" name="Rectangle 3"/>
          <p:cNvSpPr>
            <a:spLocks noGrp="1" noChangeArrowheads="1"/>
          </p:cNvSpPr>
          <p:nvPr>
            <p:ph type="dt"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defRPr sz="1200"/>
            </a:lvl1pPr>
          </a:lstStyle>
          <a:p>
            <a:pPr>
              <a:defRPr/>
            </a:pPr>
            <a:endParaRPr lang="en-US" dirty="0"/>
          </a:p>
        </p:txBody>
      </p:sp>
      <p:sp>
        <p:nvSpPr>
          <p:cNvPr id="785412" name="Rectangle 4"/>
          <p:cNvSpPr>
            <a:spLocks noGrp="1" noRot="1" noChangeAspect="1" noChangeArrowheads="1" noTextEdit="1"/>
          </p:cNvSpPr>
          <p:nvPr>
            <p:ph type="sldImg" idx="2"/>
          </p:nvPr>
        </p:nvSpPr>
        <p:spPr bwMode="auto">
          <a:xfrm>
            <a:off x="900113" y="738188"/>
            <a:ext cx="4935537" cy="370205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673577" y="4687133"/>
            <a:ext cx="5388610" cy="4439527"/>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6198" name="Rectangle 6"/>
          <p:cNvSpPr>
            <a:spLocks noGrp="1" noChangeArrowheads="1"/>
          </p:cNvSpPr>
          <p:nvPr>
            <p:ph type="ftr" sz="quarter" idx="4"/>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defRPr sz="1200"/>
            </a:lvl1pPr>
          </a:lstStyle>
          <a:p>
            <a:pPr>
              <a:defRPr/>
            </a:pPr>
            <a:endParaRPr lang="en-US" dirty="0"/>
          </a:p>
        </p:txBody>
      </p:sp>
      <p:sp>
        <p:nvSpPr>
          <p:cNvPr id="136199" name="Rectangle 7"/>
          <p:cNvSpPr>
            <a:spLocks noGrp="1" noChangeArrowheads="1"/>
          </p:cNvSpPr>
          <p:nvPr>
            <p:ph type="sldNum" sz="quarter" idx="5"/>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defRPr sz="1200"/>
            </a:lvl1pPr>
          </a:lstStyle>
          <a:p>
            <a:pPr>
              <a:defRPr/>
            </a:pPr>
            <a:fld id="{DBE93594-2CAC-46CD-8FAA-7D377AA9474A}" type="slidenum">
              <a:rPr lang="en-GB"/>
              <a:pPr>
                <a:defRPr/>
              </a:pPr>
              <a:t>‹#›</a:t>
            </a:fld>
            <a:endParaRPr lang="en-GB" dirty="0"/>
          </a:p>
        </p:txBody>
      </p:sp>
    </p:spTree>
    <p:extLst>
      <p:ext uri="{BB962C8B-B14F-4D97-AF65-F5344CB8AC3E}">
        <p14:creationId xmlns:p14="http://schemas.microsoft.com/office/powerpoint/2010/main" val="16052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93594-2CAC-46CD-8FAA-7D377AA9474A}" type="slidenum">
              <a:rPr lang="en-GB" smtClean="0"/>
              <a:pPr>
                <a:defRPr/>
              </a:pPr>
              <a:t>1</a:t>
            </a:fld>
            <a:endParaRPr lang="en-GB" dirty="0"/>
          </a:p>
        </p:txBody>
      </p:sp>
    </p:spTree>
    <p:extLst>
      <p:ext uri="{BB962C8B-B14F-4D97-AF65-F5344CB8AC3E}">
        <p14:creationId xmlns:p14="http://schemas.microsoft.com/office/powerpoint/2010/main" val="338998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latin typeface="Arial" charset="0"/>
              </a:rPr>
              <a:t>Health in all policies looks at how we can assist other agencies to meet their goals, in a way that supports health and wellbeing </a:t>
            </a:r>
          </a:p>
          <a:p>
            <a:pPr eaLnBrk="1" hangingPunct="1"/>
            <a:r>
              <a:rPr lang="en-AU" altLang="en-US" smtClean="0">
                <a:latin typeface="Arial" charset="0"/>
              </a:rPr>
              <a:t>As a Unit we are really facilitators  … and as the approach in SA matures … the “co-facilitators” in the public policy development cycle </a:t>
            </a:r>
          </a:p>
          <a:p>
            <a:pPr eaLnBrk="1" hangingPunct="1"/>
            <a:endParaRPr lang="en-AU" altLang="en-US" smtClean="0">
              <a:latin typeface="Arial" charset="0"/>
            </a:endParaRPr>
          </a:p>
          <a:p>
            <a:pPr eaLnBrk="1" hangingPunct="1"/>
            <a:r>
              <a:rPr lang="en-AU" altLang="en-US" b="1" smtClean="0">
                <a:latin typeface="Arial" charset="0"/>
              </a:rPr>
              <a:t>So how did it all start?</a:t>
            </a:r>
          </a:p>
          <a:p>
            <a:pPr eaLnBrk="1" hangingPunct="1"/>
            <a:endParaRPr lang="en-AU" altLang="en-US" smtClean="0">
              <a:latin typeface="Arial" charset="0"/>
            </a:endParaRPr>
          </a:p>
          <a:p>
            <a:pPr eaLnBrk="1" hangingPunct="1"/>
            <a:endParaRPr lang="en-AU" altLang="en-US" smtClean="0">
              <a:latin typeface="Arial" charset="0"/>
            </a:endParaRPr>
          </a:p>
          <a:p>
            <a:pPr eaLnBrk="1" hangingPunct="1"/>
            <a:endParaRPr lang="en-US" altLang="en-US" smtClean="0">
              <a:latin typeface="Arial" charset="0"/>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0348155-7C47-4E96-8948-5C5A45AC08C4}" type="slidenum">
              <a:rPr lang="en-AU" altLang="en-US" smtClean="0"/>
              <a:pPr eaLnBrk="1" hangingPunct="1">
                <a:spcBef>
                  <a:spcPct val="0"/>
                </a:spcBef>
              </a:pPr>
              <a:t>11</a:t>
            </a:fld>
            <a:endParaRPr lang="en-AU"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6ABBCFB0-A4C3-44AD-A283-F7FC88E4A476}" type="slidenum">
              <a:rPr lang="en-AU" altLang="en-US" smtClean="0"/>
              <a:pPr eaLnBrk="1" hangingPunct="1">
                <a:spcBef>
                  <a:spcPct val="0"/>
                </a:spcBef>
              </a:pPr>
              <a:t>12</a:t>
            </a:fld>
            <a:endParaRPr lang="en-AU"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73263" y="4689378"/>
            <a:ext cx="5389239"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
        <p:nvSpPr>
          <p:cNvPr id="49157"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9D8BF28-CA72-464D-9D30-581346CAEFEC}" type="slidenum">
              <a:rPr lang="en-AU" altLang="en-US" smtClean="0"/>
              <a:pPr eaLnBrk="1" hangingPunct="1">
                <a:spcBef>
                  <a:spcPct val="0"/>
                </a:spcBef>
              </a:pPr>
              <a:t>13</a:t>
            </a:fld>
            <a:endParaRPr lang="en-AU"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73263" y="4689378"/>
            <a:ext cx="5389239"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latin typeface="Arial" charset="0"/>
              </a:rPr>
              <a:t>2007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670EFF9-B039-46AF-A81E-CC7753287496}" type="slidenum">
              <a:rPr lang="en-AU" altLang="en-US" smtClean="0"/>
              <a:pPr eaLnBrk="1" hangingPunct="1">
                <a:spcBef>
                  <a:spcPct val="0"/>
                </a:spcBef>
              </a:pPr>
              <a:t>14</a:t>
            </a:fld>
            <a:endParaRPr lang="en-AU" altLang="en-US" smtClean="0"/>
          </a:p>
        </p:txBody>
      </p:sp>
      <p:sp>
        <p:nvSpPr>
          <p:cNvPr id="51203"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1BCEE98-3E41-4A36-9ABA-02E9813B8699}" type="slidenum">
              <a:rPr lang="en-AU" altLang="en-US"/>
              <a:pPr algn="r" eaLnBrk="1" hangingPunct="1">
                <a:spcBef>
                  <a:spcPct val="0"/>
                </a:spcBef>
              </a:pPr>
              <a:t>14</a:t>
            </a:fld>
            <a:endParaRPr lang="en-AU" alt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8A4ECDB7-B03C-43E6-8DA6-69D337AFA70F}" type="slidenum">
              <a:rPr lang="en-AU" altLang="en-US" smtClean="0"/>
              <a:pPr eaLnBrk="1" hangingPunct="1">
                <a:spcBef>
                  <a:spcPct val="0"/>
                </a:spcBef>
              </a:pPr>
              <a:t>15</a:t>
            </a:fld>
            <a:endParaRPr lang="en-AU"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73263" y="4689378"/>
            <a:ext cx="5389239"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Applied, what does that mean? </a:t>
            </a:r>
          </a:p>
          <a:p>
            <a:pPr eaLnBrk="1" hangingPunct="1"/>
            <a:endParaRPr lang="en-US" altLang="en-US" smtClean="0">
              <a:latin typeface="Arial" charset="0"/>
            </a:endParaRPr>
          </a:p>
          <a:p>
            <a:pPr eaLnBrk="1" hangingPunct="1"/>
            <a:endParaRPr lang="en-US" altLang="en-US" smtClean="0">
              <a:latin typeface="Arial" charset="0"/>
            </a:endParaRPr>
          </a:p>
        </p:txBody>
      </p:sp>
      <p:sp>
        <p:nvSpPr>
          <p:cNvPr id="52229"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95D75F6-1386-4AB7-9DF1-EFC7250EE16F}" type="slidenum">
              <a:rPr lang="en-AU" altLang="en-US" smtClean="0"/>
              <a:pPr eaLnBrk="1" hangingPunct="1">
                <a:spcBef>
                  <a:spcPct val="0"/>
                </a:spcBef>
              </a:pPr>
              <a:t>16</a:t>
            </a:fld>
            <a:endParaRPr lang="en-AU"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73263" y="4689378"/>
            <a:ext cx="5389239"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latin typeface="Arial" charset="0"/>
              </a:rPr>
              <a:t>2007</a:t>
            </a:r>
          </a:p>
        </p:txBody>
      </p:sp>
      <p:sp>
        <p:nvSpPr>
          <p:cNvPr id="53253"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8EA6FE6-1795-43B0-871A-2311A977A64A}" type="slidenum">
              <a:rPr lang="en-AU" altLang="en-US" smtClean="0"/>
              <a:pPr eaLnBrk="1" hangingPunct="1">
                <a:spcBef>
                  <a:spcPct val="0"/>
                </a:spcBef>
              </a:pPr>
              <a:t>17</a:t>
            </a:fld>
            <a:endParaRPr lang="en-AU"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73263" y="4689378"/>
            <a:ext cx="5389239"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latin typeface="Arial" charset="0"/>
              </a:rPr>
              <a:t>Settling on project proposal can take time_ to date best results have arisen when this part of the process is given the time it needs.</a:t>
            </a:r>
          </a:p>
        </p:txBody>
      </p:sp>
      <p:sp>
        <p:nvSpPr>
          <p:cNvPr id="54277"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E49A6C7-ABD8-4DB8-8326-96F33B0E0224}" type="slidenum">
              <a:rPr lang="en-AU" altLang="en-US" smtClean="0"/>
              <a:pPr eaLnBrk="1" hangingPunct="1">
                <a:spcBef>
                  <a:spcPct val="0"/>
                </a:spcBef>
              </a:pPr>
              <a:t>19</a:t>
            </a:fld>
            <a:endParaRPr lang="en-AU" altLang="en-US" smtClean="0"/>
          </a:p>
        </p:txBody>
      </p:sp>
      <p:sp>
        <p:nvSpPr>
          <p:cNvPr id="55299"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1876FB-F1FC-4FD9-AB38-9CE1F1E84450}" type="slidenum">
              <a:rPr lang="en-AU" altLang="en-US"/>
              <a:pPr algn="r" eaLnBrk="1" hangingPunct="1">
                <a:spcBef>
                  <a:spcPct val="0"/>
                </a:spcBef>
              </a:pPr>
              <a:t>19</a:t>
            </a:fld>
            <a:endParaRPr lang="en-AU" altLang="en-US"/>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907F46B-E0C9-4015-8B8E-B7048B6B4D77}" type="slidenum">
              <a:rPr lang="en-AU" altLang="en-US" smtClean="0"/>
              <a:pPr eaLnBrk="1" hangingPunct="1">
                <a:spcBef>
                  <a:spcPct val="0"/>
                </a:spcBef>
              </a:pPr>
              <a:t>20</a:t>
            </a:fld>
            <a:endParaRPr lang="en-AU" altLang="en-US" smtClean="0"/>
          </a:p>
        </p:txBody>
      </p:sp>
      <p:sp>
        <p:nvSpPr>
          <p:cNvPr id="56323"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AF2955B-610E-41FF-807D-33A9EEBAF937}" type="slidenum">
              <a:rPr lang="en-AU" altLang="en-US"/>
              <a:pPr algn="r" eaLnBrk="1" hangingPunct="1">
                <a:spcBef>
                  <a:spcPct val="0"/>
                </a:spcBef>
              </a:pPr>
              <a:t>20</a:t>
            </a:fld>
            <a:endParaRPr lang="en-AU" altLang="en-US"/>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
        <p:nvSpPr>
          <p:cNvPr id="56326"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0576CD0-128E-445C-91C9-7AC2A8293F11}" type="slidenum">
              <a:rPr lang="en-AU" altLang="en-US" smtClean="0"/>
              <a:pPr eaLnBrk="1" hangingPunct="1">
                <a:spcBef>
                  <a:spcPct val="0"/>
                </a:spcBef>
              </a:pPr>
              <a:t>21</a:t>
            </a:fld>
            <a:endParaRPr lang="en-AU" altLang="en-US" smtClean="0"/>
          </a:p>
        </p:txBody>
      </p:sp>
      <p:sp>
        <p:nvSpPr>
          <p:cNvPr id="57347"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A044414-D129-45B4-8550-FF85FC489FBB}" type="slidenum">
              <a:rPr lang="en-AU" altLang="en-US"/>
              <a:pPr algn="r" eaLnBrk="1" hangingPunct="1">
                <a:spcBef>
                  <a:spcPct val="0"/>
                </a:spcBef>
              </a:pPr>
              <a:t>21</a:t>
            </a:fld>
            <a:endParaRPr lang="en-AU" altLang="en-US"/>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
        <p:nvSpPr>
          <p:cNvPr id="57350"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711D3EB8-1DE9-4303-A232-23F4124EC5D2}" type="slidenum">
              <a:rPr lang="en-AU" altLang="en-US" smtClean="0"/>
              <a:pPr eaLnBrk="1" hangingPunct="1">
                <a:spcBef>
                  <a:spcPct val="0"/>
                </a:spcBef>
              </a:pPr>
              <a:t>2</a:t>
            </a:fld>
            <a:endParaRPr lang="en-AU" altLang="en-US" smtClean="0"/>
          </a:p>
        </p:txBody>
      </p:sp>
      <p:sp>
        <p:nvSpPr>
          <p:cNvPr id="39939"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D70B602-7BC8-4625-ABD8-B10DA98F0C6C}" type="slidenum">
              <a:rPr lang="en-AU" altLang="en-US"/>
              <a:pPr algn="r" eaLnBrk="1" hangingPunct="1">
                <a:spcBef>
                  <a:spcPct val="0"/>
                </a:spcBef>
              </a:pPr>
              <a:t>2</a:t>
            </a:fld>
            <a:endParaRPr lang="en-AU" altLang="en-US"/>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endParaRPr lang="en-US" altLang="en-US" smtClean="0">
              <a:latin typeface="Arial" charset="0"/>
            </a:endParaRPr>
          </a:p>
        </p:txBody>
      </p:sp>
      <p:sp>
        <p:nvSpPr>
          <p:cNvPr id="39942"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55F7DC4-A207-4FE6-BA94-7082A7291DA9}" type="slidenum">
              <a:rPr lang="en-AU" altLang="en-US" smtClean="0"/>
              <a:pPr eaLnBrk="1" hangingPunct="1">
                <a:spcBef>
                  <a:spcPct val="0"/>
                </a:spcBef>
              </a:pPr>
              <a:t>22</a:t>
            </a:fld>
            <a:endParaRPr lang="en-AU" altLang="en-US" smtClean="0"/>
          </a:p>
        </p:txBody>
      </p:sp>
      <p:sp>
        <p:nvSpPr>
          <p:cNvPr id="58371"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9C56A1D-D429-4D56-8928-8F990AFD81FC}" type="slidenum">
              <a:rPr lang="en-AU" altLang="en-US"/>
              <a:pPr algn="r" eaLnBrk="1" hangingPunct="1">
                <a:spcBef>
                  <a:spcPct val="0"/>
                </a:spcBef>
              </a:pPr>
              <a:t>22</a:t>
            </a:fld>
            <a:endParaRPr lang="en-AU" altLang="en-US"/>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
        <p:nvSpPr>
          <p:cNvPr id="58374"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p:txBody>
          <a:bodyPr/>
          <a:lstStyle/>
          <a:p>
            <a:pPr>
              <a:defRPr/>
            </a:pPr>
            <a:r>
              <a:rPr lang="en-US" b="1" dirty="0" smtClean="0"/>
              <a:t>Key Drivers of the Project:</a:t>
            </a:r>
          </a:p>
          <a:p>
            <a:pPr marL="340349" indent="-340349">
              <a:buFont typeface="Arial" pitchFamily="34" charset="0"/>
              <a:buChar char="•"/>
              <a:defRPr/>
            </a:pPr>
            <a:r>
              <a:rPr lang="en-US" dirty="0" smtClean="0"/>
              <a:t>In 2009, under the previous governance arrangements, education and early life was endorsed as one of the priority areas for HiAP.</a:t>
            </a:r>
          </a:p>
          <a:p>
            <a:pPr marL="340349" indent="-340349">
              <a:buFont typeface="Arial" pitchFamily="34" charset="0"/>
              <a:buChar char="•"/>
              <a:defRPr/>
            </a:pPr>
            <a:r>
              <a:rPr lang="en-US" dirty="0" smtClean="0"/>
              <a:t>Strong established links between Health and Education.</a:t>
            </a:r>
          </a:p>
          <a:p>
            <a:pPr>
              <a:defRPr/>
            </a:pPr>
            <a:endParaRPr lang="en-US" b="1" dirty="0" smtClean="0"/>
          </a:p>
          <a:p>
            <a:pPr>
              <a:defRPr/>
            </a:pPr>
            <a:r>
              <a:rPr lang="en-US" b="1" dirty="0" smtClean="0"/>
              <a:t>Strategic Links:</a:t>
            </a:r>
          </a:p>
          <a:p>
            <a:pPr marL="340349" indent="-340349">
              <a:buFont typeface="Arial" pitchFamily="34" charset="0"/>
              <a:buChar char="•"/>
              <a:defRPr/>
            </a:pPr>
            <a:r>
              <a:rPr lang="en-US" i="1" dirty="0" smtClean="0"/>
              <a:t>SASP Target: </a:t>
            </a:r>
            <a:r>
              <a:rPr lang="en-AU" i="1" dirty="0" smtClean="0"/>
              <a:t>by 2010, 93% of students in Year 3 achieve the national benchmarks in reading, writing and numeracy.</a:t>
            </a:r>
          </a:p>
          <a:p>
            <a:pPr marL="340349" indent="-340349">
              <a:buFont typeface="Arial" pitchFamily="34" charset="0"/>
              <a:buChar char="•"/>
              <a:defRPr/>
            </a:pPr>
            <a:r>
              <a:rPr lang="en-AU" dirty="0" smtClean="0"/>
              <a:t>Links to COAG National Education Agreement.</a:t>
            </a:r>
          </a:p>
          <a:p>
            <a:pPr marL="340349" indent="-340349">
              <a:buFont typeface="Arial" pitchFamily="34" charset="0"/>
              <a:buChar char="•"/>
              <a:defRPr/>
            </a:pPr>
            <a:r>
              <a:rPr lang="en-AU" dirty="0" smtClean="0"/>
              <a:t>Socio-Economic School Communities National Partnership.</a:t>
            </a:r>
          </a:p>
          <a:p>
            <a:pPr>
              <a:defRPr/>
            </a:pPr>
            <a:endParaRPr lang="en-US" altLang="en-US" dirty="0"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79B3CFE-8F25-4176-8688-6C4CB5F4E096}" type="slidenum">
              <a:rPr lang="en-AU" altLang="en-US" smtClean="0"/>
              <a:pPr eaLnBrk="1" hangingPunct="1">
                <a:spcBef>
                  <a:spcPct val="0"/>
                </a:spcBef>
              </a:pPr>
              <a:t>23</a:t>
            </a:fld>
            <a:endParaRPr lang="en-AU" altLang="en-US" smtClean="0"/>
          </a:p>
        </p:txBody>
      </p:sp>
      <p:sp>
        <p:nvSpPr>
          <p:cNvPr id="59397"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A16D319-573B-4C18-888D-C7DF9469D390}" type="slidenum">
              <a:rPr lang="en-AU" altLang="en-US" smtClean="0"/>
              <a:pPr eaLnBrk="1" hangingPunct="1">
                <a:spcBef>
                  <a:spcPct val="0"/>
                </a:spcBef>
              </a:pPr>
              <a:t>24</a:t>
            </a:fld>
            <a:endParaRPr lang="en-AU" altLang="en-US" smtClean="0"/>
          </a:p>
        </p:txBody>
      </p:sp>
      <p:sp>
        <p:nvSpPr>
          <p:cNvPr id="60421"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charset="0"/>
              </a:rPr>
              <a:t>Developed after a number of months of discussion with DECD officers, and a preliminary literature scan. </a:t>
            </a: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CDE57C6-D8CA-4E12-875A-2829E08769D9}" type="slidenum">
              <a:rPr lang="en-AU" altLang="en-US" smtClean="0"/>
              <a:pPr eaLnBrk="1" hangingPunct="1">
                <a:spcBef>
                  <a:spcPct val="0"/>
                </a:spcBef>
              </a:pPr>
              <a:t>25</a:t>
            </a:fld>
            <a:endParaRPr lang="en-AU" altLang="en-US" smtClean="0"/>
          </a:p>
        </p:txBody>
      </p:sp>
      <p:sp>
        <p:nvSpPr>
          <p:cNvPr id="61445"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660B7637-B0AC-4347-A7E6-970971CA2D6C}" type="slidenum">
              <a:rPr lang="en-US" altLang="en-US" smtClean="0">
                <a:solidFill>
                  <a:srgbClr val="000000"/>
                </a:solidFill>
                <a:ea typeface="ＭＳ Ｐゴシック" pitchFamily="34" charset="-128"/>
              </a:rPr>
              <a:pPr eaLnBrk="1" hangingPunct="1">
                <a:spcBef>
                  <a:spcPct val="0"/>
                </a:spcBef>
              </a:pPr>
              <a:t>26</a:t>
            </a:fld>
            <a:endParaRPr lang="en-US" altLang="en-US" smtClean="0">
              <a:solidFill>
                <a:srgbClr val="000000"/>
              </a:solidFill>
              <a:ea typeface="ＭＳ Ｐゴシック" pitchFamily="34" charset="-128"/>
            </a:endParaRPr>
          </a:p>
        </p:txBody>
      </p:sp>
      <p:sp>
        <p:nvSpPr>
          <p:cNvPr id="62467"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a:lstStyle/>
          <a:p>
            <a:pPr marL="283624" indent="-283624" eaLnBrk="1" hangingPunct="1">
              <a:buFont typeface="Arial" pitchFamily="34" charset="0"/>
              <a:buChar char="•"/>
              <a:defRPr/>
            </a:pPr>
            <a:r>
              <a:rPr lang="en-US" sz="1400" dirty="0"/>
              <a:t>Highly diverse multicultural &amp; socio-economic community of learners</a:t>
            </a:r>
          </a:p>
          <a:p>
            <a:pPr marL="283624" indent="-283624" eaLnBrk="1" hangingPunct="1">
              <a:buFont typeface="Arial" pitchFamily="34" charset="0"/>
              <a:buChar char="•"/>
              <a:defRPr/>
            </a:pPr>
            <a:r>
              <a:rPr lang="en-US" sz="1400" dirty="0"/>
              <a:t>School profiles – demographic data.</a:t>
            </a:r>
          </a:p>
          <a:p>
            <a:pPr eaLnBrk="1" hangingPunct="1">
              <a:defRPr/>
            </a:pPr>
            <a:endParaRPr lang="en-US" sz="1400" dirty="0"/>
          </a:p>
          <a:p>
            <a:pPr marL="283624" indent="-283624" eaLnBrk="1" hangingPunct="1">
              <a:buFont typeface="Arial" pitchFamily="34" charset="0"/>
              <a:buChar char="•"/>
              <a:defRPr/>
            </a:pPr>
            <a:r>
              <a:rPr lang="en-US" sz="1400" dirty="0"/>
              <a:t>Parent/care-giver focus groups.</a:t>
            </a:r>
          </a:p>
          <a:p>
            <a:pPr marL="1021047" lvl="1" eaLnBrk="1" hangingPunct="1">
              <a:buFont typeface="Arial" pitchFamily="34" charset="0"/>
              <a:buChar char="•"/>
              <a:defRPr/>
            </a:pPr>
            <a:r>
              <a:rPr lang="en-US" sz="1400" dirty="0"/>
              <a:t>10 held between July-September 2011 with 66 participants</a:t>
            </a:r>
          </a:p>
          <a:p>
            <a:pPr marL="1021047" lvl="1" eaLnBrk="1" hangingPunct="1">
              <a:buFont typeface="Arial" pitchFamily="34" charset="0"/>
              <a:buChar char="•"/>
              <a:defRPr/>
            </a:pPr>
            <a:r>
              <a:rPr lang="en-US" sz="1400" dirty="0"/>
              <a:t>Barriers and facilitators to engagement with literacy</a:t>
            </a:r>
          </a:p>
          <a:p>
            <a:pPr lvl="1" eaLnBrk="1" hangingPunct="1">
              <a:defRPr/>
            </a:pPr>
            <a:endParaRPr lang="en-US" sz="1400" dirty="0"/>
          </a:p>
          <a:p>
            <a:pPr marL="340349" indent="-340349" eaLnBrk="1" hangingPunct="1">
              <a:buFont typeface="Arial" pitchFamily="34" charset="0"/>
              <a:buChar char="•"/>
              <a:defRPr/>
            </a:pPr>
            <a:r>
              <a:rPr lang="en-US" sz="1400" dirty="0"/>
              <a:t>4-school meetings.</a:t>
            </a:r>
          </a:p>
          <a:p>
            <a:pPr marL="1077772" lvl="1" indent="-340349" eaLnBrk="1" hangingPunct="1">
              <a:buFont typeface="Arial" pitchFamily="34" charset="0"/>
              <a:buChar char="•"/>
              <a:defRPr/>
            </a:pPr>
            <a:r>
              <a:rPr lang="en-US" sz="1400" dirty="0"/>
              <a:t>Explore teachers role in supporting parents</a:t>
            </a:r>
          </a:p>
          <a:p>
            <a:pPr marL="1077772" lvl="1" indent="-340349" eaLnBrk="1" hangingPunct="1">
              <a:buFont typeface="Arial" pitchFamily="34" charset="0"/>
              <a:buChar char="•"/>
              <a:defRPr/>
            </a:pPr>
            <a:r>
              <a:rPr lang="en-US" sz="1400" dirty="0"/>
              <a:t>Best practice approaches to support parental engagement</a:t>
            </a:r>
          </a:p>
        </p:txBody>
      </p:sp>
      <p:sp>
        <p:nvSpPr>
          <p:cNvPr id="62469"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BE57EDC-37A7-47C4-A1E5-A16D94A606F9}" type="slidenum">
              <a:rPr lang="en-US" altLang="en-US" smtClean="0">
                <a:solidFill>
                  <a:srgbClr val="000000"/>
                </a:solidFill>
                <a:ea typeface="ＭＳ Ｐゴシック" pitchFamily="34" charset="-128"/>
              </a:rPr>
              <a:pPr eaLnBrk="1" hangingPunct="1">
                <a:spcBef>
                  <a:spcPct val="0"/>
                </a:spcBef>
              </a:pPr>
              <a:t>27</a:t>
            </a:fld>
            <a:endParaRPr lang="en-US" altLang="en-US" smtClean="0">
              <a:solidFill>
                <a:srgbClr val="000000"/>
              </a:solidFill>
              <a:ea typeface="ＭＳ Ｐゴシック" pitchFamily="34"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3624" indent="-283624" eaLnBrk="1" hangingPunct="1">
              <a:buFontTx/>
              <a:buChar char="•"/>
            </a:pPr>
            <a:endParaRPr lang="en-US" altLang="en-US" sz="2000"/>
          </a:p>
        </p:txBody>
      </p:sp>
      <p:sp>
        <p:nvSpPr>
          <p:cNvPr id="63493"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BDB4871-EAC9-4890-B860-981B7D1CDA2B}" type="slidenum">
              <a:rPr lang="en-US" altLang="en-US" smtClean="0">
                <a:solidFill>
                  <a:srgbClr val="000000"/>
                </a:solidFill>
                <a:ea typeface="ＭＳ Ｐゴシック" pitchFamily="34" charset="-128"/>
              </a:rPr>
              <a:pPr eaLnBrk="1" hangingPunct="1">
                <a:spcBef>
                  <a:spcPct val="0"/>
                </a:spcBef>
              </a:pPr>
              <a:t>28</a:t>
            </a:fld>
            <a:endParaRPr lang="en-US" altLang="en-US" smtClean="0">
              <a:solidFill>
                <a:srgbClr val="000000"/>
              </a:solidFill>
              <a:ea typeface="ＭＳ Ｐゴシック" pitchFamily="3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
        <p:nvSpPr>
          <p:cNvPr id="64517"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BDE16FF-BC61-41E8-B37C-6B7BF190E73D}" type="slidenum">
              <a:rPr lang="en-US" altLang="en-US" smtClean="0">
                <a:solidFill>
                  <a:srgbClr val="000000"/>
                </a:solidFill>
                <a:ea typeface="ＭＳ Ｐゴシック" pitchFamily="34" charset="-128"/>
              </a:rPr>
              <a:pPr eaLnBrk="1" hangingPunct="1">
                <a:spcBef>
                  <a:spcPct val="0"/>
                </a:spcBef>
              </a:pPr>
              <a:t>29</a:t>
            </a:fld>
            <a:endParaRPr lang="en-US" altLang="en-US" smtClean="0">
              <a:solidFill>
                <a:srgbClr val="000000"/>
              </a:solidFill>
              <a:ea typeface="ＭＳ Ｐゴシック" pitchFamily="34"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
        <p:nvSpPr>
          <p:cNvPr id="65541"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8937B210-1369-41D5-9E57-9A2126B3E13B}" type="slidenum">
              <a:rPr lang="en-AU" altLang="en-US" smtClean="0"/>
              <a:pPr eaLnBrk="1" hangingPunct="1">
                <a:spcBef>
                  <a:spcPct val="0"/>
                </a:spcBef>
              </a:pPr>
              <a:t>30</a:t>
            </a:fld>
            <a:endParaRPr lang="en-AU" altLang="en-US" smtClean="0"/>
          </a:p>
        </p:txBody>
      </p:sp>
      <p:sp>
        <p:nvSpPr>
          <p:cNvPr id="66565"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73AD4FA-9767-4085-BB5F-D4C76BADA386}" type="slidenum">
              <a:rPr lang="en-AU" altLang="en-US" smtClean="0"/>
              <a:pPr eaLnBrk="1" hangingPunct="1">
                <a:spcBef>
                  <a:spcPct val="0"/>
                </a:spcBef>
              </a:pPr>
              <a:t>31</a:t>
            </a:fld>
            <a:endParaRPr lang="en-AU" altLang="en-US" smtClean="0"/>
          </a:p>
        </p:txBody>
      </p:sp>
      <p:sp>
        <p:nvSpPr>
          <p:cNvPr id="67587"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CA45A6F-A905-4708-892E-7E7F317097EE}" type="slidenum">
              <a:rPr lang="en-AU" altLang="en-US"/>
              <a:pPr algn="r" eaLnBrk="1" hangingPunct="1">
                <a:spcBef>
                  <a:spcPct val="0"/>
                </a:spcBef>
              </a:pPr>
              <a:t>31</a:t>
            </a:fld>
            <a:endParaRPr lang="en-AU" altLang="en-US"/>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
        <p:nvSpPr>
          <p:cNvPr id="67590"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992B0A7-DCEE-4162-B47F-3E3928F88EE1}" type="slidenum">
              <a:rPr lang="en-AU" altLang="en-US" smtClean="0"/>
              <a:pPr eaLnBrk="1" hangingPunct="1">
                <a:spcBef>
                  <a:spcPct val="0"/>
                </a:spcBef>
              </a:pPr>
              <a:t>3</a:t>
            </a:fld>
            <a:endParaRPr lang="en-AU"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73263" y="4689378"/>
            <a:ext cx="5389239"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mtClean="0">
                <a:latin typeface="Arial" charset="0"/>
              </a:rPr>
              <a:t> </a:t>
            </a:r>
            <a:endParaRPr lang="en-AU" altLang="en-US" sz="900"/>
          </a:p>
          <a:p>
            <a:pPr eaLnBrk="1" hangingPunct="1"/>
            <a:endParaRPr lang="en-AU" altLang="en-US" smtClean="0">
              <a:latin typeface="Arial" charset="0"/>
            </a:endParaRPr>
          </a:p>
        </p:txBody>
      </p:sp>
      <p:sp>
        <p:nvSpPr>
          <p:cNvPr id="40965"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4C6FF38-7CB9-4014-8FEC-979BAC7C32E2}" type="slidenum">
              <a:rPr lang="en-AU" altLang="en-US" smtClean="0"/>
              <a:pPr eaLnBrk="1" hangingPunct="1">
                <a:spcBef>
                  <a:spcPct val="0"/>
                </a:spcBef>
              </a:pPr>
              <a:t>32</a:t>
            </a:fld>
            <a:endParaRPr lang="en-AU" altLang="en-US" smtClean="0"/>
          </a:p>
        </p:txBody>
      </p:sp>
      <p:sp>
        <p:nvSpPr>
          <p:cNvPr id="68611"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A74435-E4DB-49C3-9A06-5E6151CFDA5D}" type="slidenum">
              <a:rPr lang="en-AU" altLang="en-US"/>
              <a:pPr algn="r" eaLnBrk="1" hangingPunct="1">
                <a:spcBef>
                  <a:spcPct val="0"/>
                </a:spcBef>
              </a:pPr>
              <a:t>32</a:t>
            </a:fld>
            <a:endParaRPr lang="en-AU" altLang="en-US"/>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
        <p:nvSpPr>
          <p:cNvPr id="68614"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7CE0D6CB-3D88-4D97-B28D-19558BE73F7D}" type="slidenum">
              <a:rPr lang="en-AU" altLang="en-US" smtClean="0"/>
              <a:pPr eaLnBrk="1" hangingPunct="1">
                <a:spcBef>
                  <a:spcPct val="0"/>
                </a:spcBef>
              </a:pPr>
              <a:t>33</a:t>
            </a:fld>
            <a:endParaRPr lang="en-AU" altLang="en-US" smtClean="0"/>
          </a:p>
        </p:txBody>
      </p:sp>
      <p:sp>
        <p:nvSpPr>
          <p:cNvPr id="69635"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12853AB-52E5-44B0-B0AB-99D833A237F4}" type="slidenum">
              <a:rPr lang="en-AU" altLang="en-US"/>
              <a:pPr algn="r" eaLnBrk="1" hangingPunct="1">
                <a:spcBef>
                  <a:spcPct val="0"/>
                </a:spcBef>
              </a:pPr>
              <a:t>33</a:t>
            </a:fld>
            <a:endParaRPr lang="en-AU" altLang="en-US"/>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
        <p:nvSpPr>
          <p:cNvPr id="69638"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462BA84-6B09-4F9B-8D1D-AF5D0761392D}" type="slidenum">
              <a:rPr lang="en-AU" altLang="en-US" smtClean="0"/>
              <a:pPr eaLnBrk="1" hangingPunct="1">
                <a:spcBef>
                  <a:spcPct val="0"/>
                </a:spcBef>
              </a:pPr>
              <a:t>5</a:t>
            </a:fld>
            <a:endParaRPr lang="en-AU" altLang="en-US" smtClean="0"/>
          </a:p>
        </p:txBody>
      </p:sp>
      <p:sp>
        <p:nvSpPr>
          <p:cNvPr id="41987"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DD87B43-E920-4536-8FAB-5BA0C8CA805C}" type="slidenum">
              <a:rPr lang="en-AU" altLang="en-US"/>
              <a:pPr algn="r" eaLnBrk="1" hangingPunct="1">
                <a:spcBef>
                  <a:spcPct val="0"/>
                </a:spcBef>
              </a:pPr>
              <a:t>5</a:t>
            </a:fld>
            <a:endParaRPr lang="en-AU" altLang="en-US"/>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lnSpc>
                <a:spcPct val="90000"/>
              </a:lnSpc>
            </a:pPr>
            <a:r>
              <a:rPr lang="en-AU" altLang="en-US" sz="900" i="1"/>
              <a:t>Alma Ata </a:t>
            </a:r>
            <a:r>
              <a:rPr lang="en-AU" altLang="en-US" sz="900"/>
              <a:t>Declaration of 1978, where the importance of intersectoral action for health was first acknowledged. </a:t>
            </a:r>
          </a:p>
          <a:p>
            <a:pPr eaLnBrk="1" hangingPunct="1">
              <a:lnSpc>
                <a:spcPct val="90000"/>
              </a:lnSpc>
            </a:pPr>
            <a:r>
              <a:rPr lang="en-AU" altLang="en-US" sz="900"/>
              <a:t>…health and wellbeing is influenced by the decisions and policies of other sectors</a:t>
            </a:r>
          </a:p>
          <a:p>
            <a:pPr eaLnBrk="1" hangingPunct="1">
              <a:lnSpc>
                <a:spcPct val="90000"/>
              </a:lnSpc>
            </a:pPr>
            <a:r>
              <a:rPr lang="en-AU" altLang="en-US" sz="900"/>
              <a:t>…to achieve significant health gains the health sector would need to work in partnership with other sectors.</a:t>
            </a:r>
          </a:p>
          <a:p>
            <a:pPr eaLnBrk="1" hangingPunct="1">
              <a:lnSpc>
                <a:spcPct val="90000"/>
              </a:lnSpc>
            </a:pPr>
            <a:endParaRPr lang="en-AU" altLang="en-US" sz="900"/>
          </a:p>
          <a:p>
            <a:pPr eaLnBrk="1" hangingPunct="1">
              <a:lnSpc>
                <a:spcPct val="90000"/>
              </a:lnSpc>
            </a:pPr>
            <a:r>
              <a:rPr lang="en-AU" altLang="en-US" sz="900"/>
              <a:t>Alma Ata set the scene for the future development of key global policy statements from WHO including the now classic Ottawa Charter for Health Promotion.</a:t>
            </a:r>
          </a:p>
          <a:p>
            <a:pPr eaLnBrk="1" hangingPunct="1">
              <a:lnSpc>
                <a:spcPct val="90000"/>
              </a:lnSpc>
            </a:pPr>
            <a:endParaRPr lang="en-AU" altLang="en-US" sz="900"/>
          </a:p>
          <a:p>
            <a:pPr eaLnBrk="1" hangingPunct="1">
              <a:lnSpc>
                <a:spcPct val="90000"/>
              </a:lnSpc>
            </a:pPr>
            <a:r>
              <a:rPr lang="en-AU" altLang="en-US" sz="900"/>
              <a:t>Efforts to redress this problem re-emerged in 2006 during the Finnish Presidency of the European Union (EU).</a:t>
            </a:r>
          </a:p>
          <a:p>
            <a:pPr eaLnBrk="1" hangingPunct="1">
              <a:lnSpc>
                <a:spcPct val="90000"/>
              </a:lnSpc>
            </a:pPr>
            <a:r>
              <a:rPr lang="en-AU" altLang="en-US" sz="900"/>
              <a:t>Formally introduced Health in All Policies to elevate health concerns into the policy considerations of other EU sectors. Since 2006, the HiAP approach has been endorsed as a lead theme and incorporated into the EU health strategy.8</a:t>
            </a:r>
            <a:endParaRPr lang="en-AU" altLang="en-US" sz="900" b="1" i="1">
              <a:solidFill>
                <a:srgbClr val="0E4280"/>
              </a:solidFill>
            </a:endParaRPr>
          </a:p>
          <a:p>
            <a:pPr eaLnBrk="1" hangingPunct="1">
              <a:lnSpc>
                <a:spcPct val="90000"/>
              </a:lnSpc>
            </a:pPr>
            <a:endParaRPr lang="en-AU" altLang="en-US" sz="900"/>
          </a:p>
          <a:p>
            <a:pPr eaLnBrk="1" hangingPunct="1">
              <a:lnSpc>
                <a:spcPct val="90000"/>
              </a:lnSpc>
            </a:pPr>
            <a:r>
              <a:rPr lang="en-AU" altLang="en-US" sz="900"/>
              <a:t>WHO convened the second International Conference on Health Promotion</a:t>
            </a:r>
          </a:p>
          <a:p>
            <a:pPr eaLnBrk="1" hangingPunct="1">
              <a:lnSpc>
                <a:spcPct val="90000"/>
              </a:lnSpc>
            </a:pPr>
            <a:r>
              <a:rPr lang="en-AU" altLang="en-US" sz="900"/>
              <a:t>in Adelaide in 1988 which focussed on building healthy public policy. The conference produced important</a:t>
            </a:r>
          </a:p>
          <a:p>
            <a:pPr eaLnBrk="1" hangingPunct="1">
              <a:lnSpc>
                <a:spcPct val="90000"/>
              </a:lnSpc>
            </a:pPr>
            <a:r>
              <a:rPr lang="en-AU" altLang="en-US" sz="900"/>
              <a:t>recommendations highlighting the important influence that other sectors’ policy impacts have on health.</a:t>
            </a:r>
          </a:p>
          <a:p>
            <a:pPr eaLnBrk="1" hangingPunct="1">
              <a:lnSpc>
                <a:spcPct val="90000"/>
              </a:lnSpc>
            </a:pPr>
            <a:r>
              <a:rPr lang="en-AU" altLang="en-US" sz="900"/>
              <a:t>While this work was extremely valuable, it has proven difficult to move this action beyond the theory and, in</a:t>
            </a:r>
          </a:p>
          <a:p>
            <a:pPr eaLnBrk="1" hangingPunct="1">
              <a:lnSpc>
                <a:spcPct val="90000"/>
              </a:lnSpc>
            </a:pPr>
            <a:r>
              <a:rPr lang="en-AU" altLang="en-US" sz="900"/>
              <a:t>particular, beyond the health sector and into the policy domains of other sectors.</a:t>
            </a:r>
          </a:p>
        </p:txBody>
      </p:sp>
      <p:sp>
        <p:nvSpPr>
          <p:cNvPr id="41990"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6" eaLnBrk="0" hangingPunct="0">
              <a:spcBef>
                <a:spcPct val="30000"/>
              </a:spcBef>
              <a:defRPr sz="1100">
                <a:solidFill>
                  <a:schemeClr val="tx1"/>
                </a:solidFill>
                <a:latin typeface="Arial" charset="0"/>
              </a:defRPr>
            </a:lvl1pPr>
            <a:lvl2pPr marL="737422" indent="-283624" defTabSz="915476" eaLnBrk="0" hangingPunct="0">
              <a:spcBef>
                <a:spcPct val="30000"/>
              </a:spcBef>
              <a:defRPr sz="1100">
                <a:solidFill>
                  <a:schemeClr val="tx1"/>
                </a:solidFill>
                <a:latin typeface="Arial" charset="0"/>
              </a:defRPr>
            </a:lvl2pPr>
            <a:lvl3pPr marL="1134496" indent="-226899" defTabSz="915476" eaLnBrk="0" hangingPunct="0">
              <a:spcBef>
                <a:spcPct val="30000"/>
              </a:spcBef>
              <a:defRPr sz="1100">
                <a:solidFill>
                  <a:schemeClr val="tx1"/>
                </a:solidFill>
                <a:latin typeface="Arial" charset="0"/>
              </a:defRPr>
            </a:lvl3pPr>
            <a:lvl4pPr marL="1588295" indent="-226899" defTabSz="915476" eaLnBrk="0" hangingPunct="0">
              <a:spcBef>
                <a:spcPct val="30000"/>
              </a:spcBef>
              <a:defRPr sz="1100">
                <a:solidFill>
                  <a:schemeClr val="tx1"/>
                </a:solidFill>
                <a:latin typeface="Arial" charset="0"/>
              </a:defRPr>
            </a:lvl4pPr>
            <a:lvl5pPr marL="2042093" indent="-226899" defTabSz="915476" eaLnBrk="0" hangingPunct="0">
              <a:spcBef>
                <a:spcPct val="30000"/>
              </a:spcBef>
              <a:defRPr sz="1100">
                <a:solidFill>
                  <a:schemeClr val="tx1"/>
                </a:solidFill>
                <a:latin typeface="Arial" charset="0"/>
              </a:defRPr>
            </a:lvl5pPr>
            <a:lvl6pPr marL="2495892" indent="-226899" defTabSz="915476" eaLnBrk="0" fontAlgn="base" hangingPunct="0">
              <a:spcBef>
                <a:spcPct val="30000"/>
              </a:spcBef>
              <a:spcAft>
                <a:spcPct val="0"/>
              </a:spcAft>
              <a:defRPr sz="1100">
                <a:solidFill>
                  <a:schemeClr val="tx1"/>
                </a:solidFill>
                <a:latin typeface="Arial" charset="0"/>
              </a:defRPr>
            </a:lvl6pPr>
            <a:lvl7pPr marL="2949691" indent="-226899" defTabSz="915476" eaLnBrk="0" fontAlgn="base" hangingPunct="0">
              <a:spcBef>
                <a:spcPct val="30000"/>
              </a:spcBef>
              <a:spcAft>
                <a:spcPct val="0"/>
              </a:spcAft>
              <a:defRPr sz="1100">
                <a:solidFill>
                  <a:schemeClr val="tx1"/>
                </a:solidFill>
                <a:latin typeface="Arial" charset="0"/>
              </a:defRPr>
            </a:lvl7pPr>
            <a:lvl8pPr marL="3403490" indent="-226899" defTabSz="915476" eaLnBrk="0" fontAlgn="base" hangingPunct="0">
              <a:spcBef>
                <a:spcPct val="30000"/>
              </a:spcBef>
              <a:spcAft>
                <a:spcPct val="0"/>
              </a:spcAft>
              <a:defRPr sz="1100">
                <a:solidFill>
                  <a:schemeClr val="tx1"/>
                </a:solidFill>
                <a:latin typeface="Arial" charset="0"/>
              </a:defRPr>
            </a:lvl8pPr>
            <a:lvl9pPr marL="3857288" indent="-226899" defTabSz="91547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778D198-7103-4EBE-8AD0-69C4FA993B5B}" type="slidenum">
              <a:rPr lang="en-AU" altLang="en-US" smtClean="0"/>
              <a:pPr eaLnBrk="1" hangingPunct="1">
                <a:spcBef>
                  <a:spcPct val="0"/>
                </a:spcBef>
              </a:pPr>
              <a:t>6</a:t>
            </a:fld>
            <a:endParaRPr lang="en-AU"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a:t>
            </a:r>
          </a:p>
        </p:txBody>
      </p:sp>
      <p:sp>
        <p:nvSpPr>
          <p:cNvPr id="43013"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F208024-D8FD-4FAD-BF48-8928C3E2C130}" type="slidenum">
              <a:rPr lang="en-AU" altLang="en-US" smtClean="0"/>
              <a:pPr eaLnBrk="1" hangingPunct="1">
                <a:spcBef>
                  <a:spcPct val="0"/>
                </a:spcBef>
              </a:pPr>
              <a:t>7</a:t>
            </a:fld>
            <a:endParaRPr lang="en-AU" altLang="en-US" smtClean="0"/>
          </a:p>
        </p:txBody>
      </p:sp>
      <p:sp>
        <p:nvSpPr>
          <p:cNvPr id="44035"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BF3EA5D-5A43-4C44-A91A-4FB0EE9BA376}" type="slidenum">
              <a:rPr lang="en-AU" altLang="en-US"/>
              <a:pPr algn="r" eaLnBrk="1" hangingPunct="1">
                <a:spcBef>
                  <a:spcPct val="0"/>
                </a:spcBef>
              </a:pPr>
              <a:t>7</a:t>
            </a:fld>
            <a:endParaRPr lang="en-AU" altLang="en-US"/>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lnSpc>
                <a:spcPct val="90000"/>
              </a:lnSpc>
            </a:pPr>
            <a:r>
              <a:rPr lang="en-AU" altLang="en-US" sz="1000"/>
              <a:t>All of you here will be familiar with this image – and know a great deal about it. As you are all aware the determinants of health - which are, if you like, the  policy levers to improving the social, economic and environmental conditions that impact on health - largely lie outside the responsibility of the health sector.</a:t>
            </a:r>
          </a:p>
          <a:p>
            <a:pPr eaLnBrk="1" hangingPunct="1">
              <a:lnSpc>
                <a:spcPct val="90000"/>
              </a:lnSpc>
            </a:pPr>
            <a:endParaRPr lang="en-AU" altLang="en-US" sz="1000"/>
          </a:p>
          <a:p>
            <a:pPr eaLnBrk="1" hangingPunct="1">
              <a:lnSpc>
                <a:spcPct val="90000"/>
              </a:lnSpc>
            </a:pPr>
            <a:r>
              <a:rPr lang="en-AU" altLang="en-US" sz="1000"/>
              <a:t>The understanding of these social, economic and environmental determinants of health has been greatly boosted by the recent World Health Organization’s Commission on the Social Determinants of Health led by Sir Michael Marmot. The Report challenged all of us to do things </a:t>
            </a:r>
            <a:r>
              <a:rPr lang="en-AU" altLang="en-US" sz="1000" b="1"/>
              <a:t>differently</a:t>
            </a:r>
            <a:r>
              <a:rPr lang="en-AU" altLang="en-US" sz="1000"/>
              <a:t> if we were going to be serious about eliminating health inequities and improving health in our communities.</a:t>
            </a:r>
          </a:p>
          <a:p>
            <a:pPr eaLnBrk="1" hangingPunct="1">
              <a:lnSpc>
                <a:spcPct val="90000"/>
              </a:lnSpc>
            </a:pPr>
            <a:r>
              <a:rPr lang="en-AU" altLang="en-US" sz="1000"/>
              <a:t>In Australia, we have had further evidence of the importance of addressing the determinants- The  report released yesterday from Catholic health Australia national centre for Social and economic modelling NATSEM confirmed the importance of the determinants on health and wellbeing outcomes.  You may have heard  in media releases yesterday that they found educational outcomes were a more powerful predictor of cardiovascular disease that many of the traditional risk factors such as cholesterol, smoking and  obesity combined. </a:t>
            </a:r>
          </a:p>
          <a:p>
            <a:pPr eaLnBrk="1" hangingPunct="1">
              <a:lnSpc>
                <a:spcPct val="90000"/>
              </a:lnSpc>
            </a:pPr>
            <a:endParaRPr lang="en-AU" altLang="en-US" sz="1000"/>
          </a:p>
          <a:p>
            <a:pPr eaLnBrk="1" hangingPunct="1">
              <a:lnSpc>
                <a:spcPct val="90000"/>
              </a:lnSpc>
            </a:pPr>
            <a:r>
              <a:rPr lang="en-AU" altLang="en-US" sz="1000"/>
              <a:t>Clearly, to work on the determinants of health in any meaningful way the government needed to find effective ways of joining-up with other parts of government.  </a:t>
            </a:r>
          </a:p>
          <a:p>
            <a:pPr eaLnBrk="1" hangingPunct="1">
              <a:lnSpc>
                <a:spcPct val="90000"/>
              </a:lnSpc>
            </a:pPr>
            <a:endParaRPr lang="en-AU" altLang="en-US" sz="1000"/>
          </a:p>
          <a:p>
            <a:pPr eaLnBrk="1" hangingPunct="1">
              <a:lnSpc>
                <a:spcPct val="90000"/>
              </a:lnSpc>
            </a:pPr>
            <a:r>
              <a:rPr lang="en-AU" altLang="en-US" sz="1000"/>
              <a:t>But this joining-up has to be done in a way that is acceptable to other sectors and acknowledge and respect their imperatives and policy priorities.</a:t>
            </a:r>
          </a:p>
          <a:p>
            <a:pPr eaLnBrk="1" hangingPunct="1">
              <a:lnSpc>
                <a:spcPct val="90000"/>
              </a:lnSpc>
            </a:pPr>
            <a:r>
              <a:rPr lang="en-AU" altLang="en-US" sz="1000"/>
              <a:t>It is with this understanding that we embarked on the development of South Australia’s approach to Health in All Policies. </a:t>
            </a:r>
          </a:p>
          <a:p>
            <a:pPr eaLnBrk="1" hangingPunct="1">
              <a:lnSpc>
                <a:spcPct val="90000"/>
              </a:lnSpc>
            </a:pPr>
            <a:endParaRPr lang="en-AU" altLang="en-US" sz="1000"/>
          </a:p>
        </p:txBody>
      </p:sp>
      <p:sp>
        <p:nvSpPr>
          <p:cNvPr id="44038"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7804473-7101-481B-AC5F-369D07063B87}" type="slidenum">
              <a:rPr lang="en-AU" altLang="en-US" smtClean="0"/>
              <a:pPr eaLnBrk="1" hangingPunct="1">
                <a:spcBef>
                  <a:spcPct val="0"/>
                </a:spcBef>
              </a:pPr>
              <a:t>8</a:t>
            </a:fld>
            <a:endParaRPr lang="en-AU" altLang="en-US" smtClean="0"/>
          </a:p>
        </p:txBody>
      </p:sp>
      <p:sp>
        <p:nvSpPr>
          <p:cNvPr id="45061"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BDAE1E0-5356-466B-9E25-23CB64D12F35}" type="slidenum">
              <a:rPr lang="en-AU" altLang="en-US" smtClean="0"/>
              <a:pPr eaLnBrk="1" hangingPunct="1">
                <a:spcBef>
                  <a:spcPct val="0"/>
                </a:spcBef>
              </a:pPr>
              <a:t>9</a:t>
            </a:fld>
            <a:endParaRPr lang="en-AU" altLang="en-US" smtClean="0"/>
          </a:p>
        </p:txBody>
      </p:sp>
      <p:sp>
        <p:nvSpPr>
          <p:cNvPr id="46083"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927E8EE-5427-44B3-A7F5-6D443ABB4310}" type="slidenum">
              <a:rPr lang="en-AU" altLang="en-US"/>
              <a:pPr algn="r" eaLnBrk="1" hangingPunct="1">
                <a:spcBef>
                  <a:spcPct val="0"/>
                </a:spcBef>
              </a:pPr>
              <a:t>9</a:t>
            </a:fld>
            <a:endParaRPr lang="en-AU" altLang="en-US"/>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
        <p:nvSpPr>
          <p:cNvPr id="46086"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94F47A6-120F-455F-AFD9-3B8E9AE70354}" type="slidenum">
              <a:rPr lang="en-AU" altLang="en-US" smtClean="0"/>
              <a:pPr eaLnBrk="1" hangingPunct="1">
                <a:spcBef>
                  <a:spcPct val="0"/>
                </a:spcBef>
              </a:pPr>
              <a:t>10</a:t>
            </a:fld>
            <a:endParaRPr lang="en-AU" altLang="en-US" smtClean="0"/>
          </a:p>
        </p:txBody>
      </p:sp>
      <p:sp>
        <p:nvSpPr>
          <p:cNvPr id="47107" name="Rectangle 7"/>
          <p:cNvSpPr txBox="1">
            <a:spLocks noGrp="1" noChangeArrowheads="1"/>
          </p:cNvSpPr>
          <p:nvPr/>
        </p:nvSpPr>
        <p:spPr bwMode="auto">
          <a:xfrm>
            <a:off x="3814626" y="9370868"/>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nchor="b"/>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4C5E851-1998-4AA4-A4BC-2EB17678870A}" type="slidenum">
              <a:rPr lang="en-AU" altLang="en-US"/>
              <a:pPr algn="r" eaLnBrk="1" hangingPunct="1">
                <a:spcBef>
                  <a:spcPct val="0"/>
                </a:spcBef>
              </a:pPr>
              <a:t>10</a:t>
            </a:fld>
            <a:endParaRPr lang="en-AU" altLang="en-US"/>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898207" y="4689378"/>
            <a:ext cx="4939350" cy="4436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5" tIns="45008" rIns="90015" bIns="45008"/>
          <a:lstStyle/>
          <a:p>
            <a:pPr eaLnBrk="1" hangingPunct="1"/>
            <a:endParaRPr lang="en-US" altLang="en-US" smtClean="0">
              <a:latin typeface="Arial" charset="0"/>
            </a:endParaRPr>
          </a:p>
        </p:txBody>
      </p:sp>
      <p:sp>
        <p:nvSpPr>
          <p:cNvPr id="47110"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37422" indent="-283624" eaLnBrk="0" hangingPunct="0">
              <a:spcBef>
                <a:spcPct val="30000"/>
              </a:spcBef>
              <a:defRPr sz="1100">
                <a:solidFill>
                  <a:schemeClr val="tx1"/>
                </a:solidFill>
                <a:latin typeface="Arial" charset="0"/>
              </a:defRPr>
            </a:lvl2pPr>
            <a:lvl3pPr marL="1134496" indent="-226899" eaLnBrk="0" hangingPunct="0">
              <a:spcBef>
                <a:spcPct val="30000"/>
              </a:spcBef>
              <a:defRPr sz="1100">
                <a:solidFill>
                  <a:schemeClr val="tx1"/>
                </a:solidFill>
                <a:latin typeface="Arial" charset="0"/>
              </a:defRPr>
            </a:lvl3pPr>
            <a:lvl4pPr marL="1588295" indent="-226899" eaLnBrk="0" hangingPunct="0">
              <a:spcBef>
                <a:spcPct val="30000"/>
              </a:spcBef>
              <a:defRPr sz="1100">
                <a:solidFill>
                  <a:schemeClr val="tx1"/>
                </a:solidFill>
                <a:latin typeface="Arial" charset="0"/>
              </a:defRPr>
            </a:lvl4pPr>
            <a:lvl5pPr marL="2042093" indent="-226899" eaLnBrk="0" hangingPunct="0">
              <a:spcBef>
                <a:spcPct val="30000"/>
              </a:spcBef>
              <a:defRPr sz="1100">
                <a:solidFill>
                  <a:schemeClr val="tx1"/>
                </a:solidFill>
                <a:latin typeface="Arial" charset="0"/>
              </a:defRPr>
            </a:lvl5pPr>
            <a:lvl6pPr marL="2495892" indent="-226899" eaLnBrk="0" fontAlgn="base" hangingPunct="0">
              <a:spcBef>
                <a:spcPct val="30000"/>
              </a:spcBef>
              <a:spcAft>
                <a:spcPct val="0"/>
              </a:spcAft>
              <a:defRPr sz="1100">
                <a:solidFill>
                  <a:schemeClr val="tx1"/>
                </a:solidFill>
                <a:latin typeface="Arial" charset="0"/>
              </a:defRPr>
            </a:lvl6pPr>
            <a:lvl7pPr marL="2949691" indent="-226899" eaLnBrk="0" fontAlgn="base" hangingPunct="0">
              <a:spcBef>
                <a:spcPct val="30000"/>
              </a:spcBef>
              <a:spcAft>
                <a:spcPct val="0"/>
              </a:spcAft>
              <a:defRPr sz="1100">
                <a:solidFill>
                  <a:schemeClr val="tx1"/>
                </a:solidFill>
                <a:latin typeface="Arial" charset="0"/>
              </a:defRPr>
            </a:lvl7pPr>
            <a:lvl8pPr marL="3403490" indent="-226899" eaLnBrk="0" fontAlgn="base" hangingPunct="0">
              <a:spcBef>
                <a:spcPct val="30000"/>
              </a:spcBef>
              <a:spcAft>
                <a:spcPct val="0"/>
              </a:spcAft>
              <a:defRPr sz="1100">
                <a:solidFill>
                  <a:schemeClr val="tx1"/>
                </a:solidFill>
                <a:latin typeface="Arial" charset="0"/>
              </a:defRPr>
            </a:lvl8pPr>
            <a:lvl9pPr marL="3857288" indent="-226899" eaLnBrk="0" fontAlgn="base" hangingPunct="0">
              <a:spcBef>
                <a:spcPct val="30000"/>
              </a:spcBef>
              <a:spcAft>
                <a:spcPct val="0"/>
              </a:spcAft>
              <a:defRPr sz="1100">
                <a:solidFill>
                  <a:schemeClr val="tx1"/>
                </a:solidFill>
                <a:latin typeface="Arial" charset="0"/>
              </a:defRPr>
            </a:lvl9p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Text Box 29"/>
          <p:cNvSpPr txBox="1">
            <a:spLocks noChangeArrowheads="1"/>
          </p:cNvSpPr>
          <p:nvPr userDrawn="1"/>
        </p:nvSpPr>
        <p:spPr bwMode="auto">
          <a:xfrm>
            <a:off x="250825" y="4797425"/>
            <a:ext cx="5834063" cy="579438"/>
          </a:xfrm>
          <a:prstGeom prst="rect">
            <a:avLst/>
          </a:prstGeom>
          <a:noFill/>
          <a:ln w="9525">
            <a:noFill/>
            <a:miter lim="800000"/>
            <a:headEnd/>
            <a:tailEnd/>
          </a:ln>
          <a:effectLst/>
        </p:spPr>
        <p:txBody>
          <a:bodyPr>
            <a:spAutoFit/>
          </a:bodyPr>
          <a:lstStyle/>
          <a:p>
            <a:pPr>
              <a:spcBef>
                <a:spcPct val="50000"/>
              </a:spcBef>
              <a:defRPr/>
            </a:pPr>
            <a:endParaRPr lang="en-US" sz="3200" dirty="0">
              <a:solidFill>
                <a:srgbClr val="0F4E96"/>
              </a:solidFill>
              <a:latin typeface="Times New Roman" pitchFamily="18" charset="0"/>
            </a:endParaRPr>
          </a:p>
        </p:txBody>
      </p:sp>
      <p:sp>
        <p:nvSpPr>
          <p:cNvPr id="6" name="Text Box 29"/>
          <p:cNvSpPr txBox="1">
            <a:spLocks noChangeArrowheads="1"/>
          </p:cNvSpPr>
          <p:nvPr userDrawn="1"/>
        </p:nvSpPr>
        <p:spPr bwMode="auto">
          <a:xfrm>
            <a:off x="250825" y="4797425"/>
            <a:ext cx="583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dirty="0">
              <a:solidFill>
                <a:srgbClr val="0F4E96"/>
              </a:solidFill>
              <a:latin typeface="Times New Roman" pitchFamily="18" charset="0"/>
            </a:endParaRPr>
          </a:p>
        </p:txBody>
      </p:sp>
      <p:pic>
        <p:nvPicPr>
          <p:cNvPr id="5" name="Picture 4" descr="WN-SS PP Intro Convenor Slide 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45" y="154639"/>
            <a:ext cx="8726012" cy="6543587"/>
          </a:xfrm>
          <a:prstGeom prst="rect">
            <a:avLst/>
          </a:prstGeom>
        </p:spPr>
      </p:pic>
      <p:sp>
        <p:nvSpPr>
          <p:cNvPr id="10" name="TextBox 9"/>
          <p:cNvSpPr txBox="1"/>
          <p:nvPr userDrawn="1"/>
        </p:nvSpPr>
        <p:spPr>
          <a:xfrm>
            <a:off x="1196076" y="6069721"/>
            <a:ext cx="5078841" cy="461665"/>
          </a:xfrm>
          <a:prstGeom prst="rect">
            <a:avLst/>
          </a:prstGeom>
          <a:noFill/>
        </p:spPr>
        <p:txBody>
          <a:bodyPr wrap="square" rtlCol="0">
            <a:spAutoFit/>
          </a:bodyPr>
          <a:lstStyle/>
          <a:p>
            <a:r>
              <a:rPr lang="en-US" sz="2400" kern="600" dirty="0" smtClean="0">
                <a:solidFill>
                  <a:srgbClr val="0070C0"/>
                </a:solidFill>
                <a:latin typeface="Open Sans Light"/>
                <a:cs typeface="Open Sans Light"/>
              </a:rPr>
              <a:t>otago.ac.nz/uowsummerschool</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Light"/>
              </a:defRPr>
            </a:lvl1pPr>
          </a:lstStyle>
          <a:p>
            <a:r>
              <a:rPr lang="en-US" dirty="0" smtClean="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0"/>
            <a:ext cx="2051050" cy="65976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68313" y="0"/>
            <a:ext cx="6003925"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8207375"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68313" y="3973513"/>
            <a:ext cx="8207375"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Text Placeholder 2"/>
          <p:cNvSpPr>
            <a:spLocks noGrp="1"/>
          </p:cNvSpPr>
          <p:nvPr>
            <p:ph type="body" sz="half" idx="1"/>
          </p:nvPr>
        </p:nvSpPr>
        <p:spPr>
          <a:xfrm>
            <a:off x="468313" y="1196975"/>
            <a:ext cx="4027487"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050" y="50800"/>
            <a:ext cx="6624638" cy="955675"/>
          </a:xfrm>
        </p:spPr>
        <p:txBody>
          <a:bodyPr/>
          <a:lstStyle>
            <a:lvl1pPr>
              <a:defRPr sz="400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40274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1000" y="0"/>
            <a:ext cx="7213600" cy="10668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Slide Number Placeholder 6"/>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2"/>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4200" y="0"/>
            <a:ext cx="6807200" cy="1066800"/>
          </a:xfrm>
        </p:spPr>
        <p:txBody>
          <a:bodyPr anchor="ctr"/>
          <a:lstStyle>
            <a:lvl1pPr algn="l">
              <a:defRPr sz="4000" b="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a:xfrm>
            <a:off x="3575050" y="1460500"/>
            <a:ext cx="5111750" cy="4665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1619250" y="0"/>
            <a:ext cx="6000750" cy="1057275"/>
          </a:xfrm>
          <a:prstGeom prst="rect">
            <a:avLst/>
          </a:prstGeom>
          <a:gradFill rotWithShape="0">
            <a:gsLst>
              <a:gs pos="0">
                <a:srgbClr val="FEC20F"/>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803843" name="Rectangle 14"/>
          <p:cNvSpPr>
            <a:spLocks noGrp="1" noChangeArrowheads="1"/>
          </p:cNvSpPr>
          <p:nvPr>
            <p:ph type="title"/>
          </p:nvPr>
        </p:nvSpPr>
        <p:spPr bwMode="auto">
          <a:xfrm>
            <a:off x="1885950" y="81280"/>
            <a:ext cx="5642610" cy="8940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03844" name="Rectangle 15"/>
          <p:cNvSpPr>
            <a:spLocks noGrp="1" noChangeArrowheads="1"/>
          </p:cNvSpPr>
          <p:nvPr>
            <p:ph type="body" idx="1"/>
          </p:nvPr>
        </p:nvSpPr>
        <p:spPr bwMode="auto">
          <a:xfrm>
            <a:off x="468313" y="1196975"/>
            <a:ext cx="82073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803845" name="Picture 55"/>
          <p:cNvPicPr>
            <a:picLocks noChangeAspect="1" noChangeArrowheads="1"/>
          </p:cNvPicPr>
          <p:nvPr/>
        </p:nvPicPr>
        <p:blipFill>
          <a:blip r:embed="rId15" cstate="print"/>
          <a:srcRect/>
          <a:stretch>
            <a:fillRect/>
          </a:stretch>
        </p:blipFill>
        <p:spPr bwMode="auto">
          <a:xfrm>
            <a:off x="0" y="0"/>
            <a:ext cx="1619250" cy="1060450"/>
          </a:xfrm>
          <a:prstGeom prst="rect">
            <a:avLst/>
          </a:prstGeom>
          <a:noFill/>
          <a:ln w="9525">
            <a:noFill/>
            <a:miter lim="800000"/>
            <a:headEnd/>
            <a:tailEnd/>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FF4AC-F6A7-4059-A554-9883295A2BE7}" type="slidenum">
              <a:rPr lang="en-US" smtClean="0"/>
              <a:t>‹#›</a:t>
            </a:fld>
            <a:endParaRPr lang="en-US"/>
          </a:p>
        </p:txBody>
      </p:sp>
      <p:pic>
        <p:nvPicPr>
          <p:cNvPr id="1026" name="Picture 2" descr="C:\Users\losigna\AppData\Local\Microsoft\Windows\Temporary Internet Files\Content.Outlook\SYCNONZC\WHO_WPRO_BLUE%20logo_jpg.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0000" y="233362"/>
            <a:ext cx="1524000" cy="59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600" b="0" i="0" baseline="0">
          <a:solidFill>
            <a:schemeClr val="tx1"/>
          </a:solidFill>
          <a:latin typeface="Open Sans Light"/>
          <a:ea typeface="+mj-ea"/>
          <a:cs typeface="+mj-cs"/>
        </a:defRPr>
      </a:lvl1pPr>
      <a:lvl2pPr algn="l" rtl="0" eaLnBrk="1" fontAlgn="base" hangingPunct="1">
        <a:spcBef>
          <a:spcPct val="0"/>
        </a:spcBef>
        <a:spcAft>
          <a:spcPct val="0"/>
        </a:spcAft>
        <a:defRPr sz="4000">
          <a:solidFill>
            <a:srgbClr val="0E4D96"/>
          </a:solidFill>
          <a:latin typeface="Arial" charset="0"/>
        </a:defRPr>
      </a:lvl2pPr>
      <a:lvl3pPr algn="l" rtl="0" eaLnBrk="1" fontAlgn="base" hangingPunct="1">
        <a:spcBef>
          <a:spcPct val="0"/>
        </a:spcBef>
        <a:spcAft>
          <a:spcPct val="0"/>
        </a:spcAft>
        <a:defRPr sz="4000">
          <a:solidFill>
            <a:srgbClr val="0E4D96"/>
          </a:solidFill>
          <a:latin typeface="Arial" charset="0"/>
        </a:defRPr>
      </a:lvl3pPr>
      <a:lvl4pPr algn="l" rtl="0" eaLnBrk="1" fontAlgn="base" hangingPunct="1">
        <a:spcBef>
          <a:spcPct val="0"/>
        </a:spcBef>
        <a:spcAft>
          <a:spcPct val="0"/>
        </a:spcAft>
        <a:defRPr sz="4000">
          <a:solidFill>
            <a:srgbClr val="0E4D96"/>
          </a:solidFill>
          <a:latin typeface="Arial" charset="0"/>
        </a:defRPr>
      </a:lvl4pPr>
      <a:lvl5pPr algn="l" rtl="0" eaLnBrk="1" fontAlgn="base" hangingPunct="1">
        <a:spcBef>
          <a:spcPct val="0"/>
        </a:spcBef>
        <a:spcAft>
          <a:spcPct val="0"/>
        </a:spcAft>
        <a:defRPr sz="4000">
          <a:solidFill>
            <a:srgbClr val="0E4D96"/>
          </a:solidFill>
          <a:latin typeface="Arial" charset="0"/>
        </a:defRPr>
      </a:lvl5pPr>
      <a:lvl6pPr marL="457200" algn="l" rtl="0" eaLnBrk="1" fontAlgn="base" hangingPunct="1">
        <a:spcBef>
          <a:spcPct val="0"/>
        </a:spcBef>
        <a:spcAft>
          <a:spcPct val="0"/>
        </a:spcAft>
        <a:defRPr sz="4400">
          <a:solidFill>
            <a:srgbClr val="0E4D96"/>
          </a:solidFill>
          <a:latin typeface="Arial" charset="0"/>
        </a:defRPr>
      </a:lvl6pPr>
      <a:lvl7pPr marL="914400" algn="l" rtl="0" eaLnBrk="1" fontAlgn="base" hangingPunct="1">
        <a:spcBef>
          <a:spcPct val="0"/>
        </a:spcBef>
        <a:spcAft>
          <a:spcPct val="0"/>
        </a:spcAft>
        <a:defRPr sz="4400">
          <a:solidFill>
            <a:srgbClr val="0E4D96"/>
          </a:solidFill>
          <a:latin typeface="Arial" charset="0"/>
        </a:defRPr>
      </a:lvl7pPr>
      <a:lvl8pPr marL="1371600" algn="l" rtl="0" eaLnBrk="1" fontAlgn="base" hangingPunct="1">
        <a:spcBef>
          <a:spcPct val="0"/>
        </a:spcBef>
        <a:spcAft>
          <a:spcPct val="0"/>
        </a:spcAft>
        <a:defRPr sz="4400">
          <a:solidFill>
            <a:srgbClr val="0E4D96"/>
          </a:solidFill>
          <a:latin typeface="Arial" charset="0"/>
        </a:defRPr>
      </a:lvl8pPr>
      <a:lvl9pPr marL="1828800" algn="l" rtl="0" eaLnBrk="1" fontAlgn="base" hangingPunct="1">
        <a:spcBef>
          <a:spcPct val="0"/>
        </a:spcBef>
        <a:spcAft>
          <a:spcPct val="0"/>
        </a:spcAft>
        <a:defRPr sz="4400">
          <a:solidFill>
            <a:srgbClr val="0E4D96"/>
          </a:solidFill>
          <a:latin typeface="Arial" charset="0"/>
        </a:defRPr>
      </a:lvl9pPr>
    </p:titleStyle>
    <p:bodyStyle>
      <a:lvl1pPr marL="342900" indent="-342900" algn="l" rtl="0" eaLnBrk="1" fontAlgn="base" hangingPunct="1">
        <a:spcBef>
          <a:spcPct val="20000"/>
        </a:spcBef>
        <a:spcAft>
          <a:spcPct val="0"/>
        </a:spcAft>
        <a:buClrTx/>
        <a:buSzPct val="75000"/>
        <a:buFont typeface="Arial" panose="020B0604020202020204" pitchFamily="34" charset="0"/>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Tx/>
        <a:buSzPct val="80000"/>
        <a:buFont typeface="Calibri" panose="020F0502020204030204" pitchFamily="34" charset="0"/>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Tx/>
        <a:buSzPct val="65000"/>
        <a:buFont typeface="Arial" panose="020B0604020202020204" pitchFamily="34" charset="0"/>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lrTx/>
        <a:buSzPct val="70000"/>
        <a:buFont typeface="Calibri" panose="020F0502020204030204" pitchFamily="34" charset="0"/>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lrTx/>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sahealth.sa.gov.au/healthinallpolicie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2184400"/>
            <a:ext cx="8636000" cy="1569660"/>
          </a:xfrm>
          <a:prstGeom prst="rect">
            <a:avLst/>
          </a:prstGeom>
          <a:noFill/>
        </p:spPr>
        <p:txBody>
          <a:bodyPr wrap="square" rtlCol="0">
            <a:spAutoFit/>
          </a:bodyPr>
          <a:lstStyle/>
          <a:p>
            <a:r>
              <a:rPr lang="en-US" sz="4800" dirty="0" smtClean="0"/>
              <a:t>3e. Health in All Policies - Key Concepts and Approaches</a:t>
            </a:r>
            <a:endParaRPr lang="en-US" sz="4800" dirty="0">
              <a:latin typeface="Open Sans Light"/>
            </a:endParaRPr>
          </a:p>
        </p:txBody>
      </p:sp>
      <p:sp>
        <p:nvSpPr>
          <p:cNvPr id="4" name="TextBox 3"/>
          <p:cNvSpPr txBox="1"/>
          <p:nvPr/>
        </p:nvSpPr>
        <p:spPr>
          <a:xfrm>
            <a:off x="241300" y="4152900"/>
            <a:ext cx="5829300" cy="1815882"/>
          </a:xfrm>
          <a:prstGeom prst="rect">
            <a:avLst/>
          </a:prstGeom>
          <a:noFill/>
        </p:spPr>
        <p:txBody>
          <a:bodyPr wrap="square" rtlCol="0">
            <a:spAutoFit/>
          </a:bodyPr>
          <a:lstStyle/>
          <a:p>
            <a:r>
              <a:rPr lang="en-NZ" sz="2800" dirty="0" smtClean="0">
                <a:latin typeface="Open Sans Light"/>
              </a:rPr>
              <a:t>Carmel Williams, Manager</a:t>
            </a:r>
          </a:p>
          <a:p>
            <a:r>
              <a:rPr lang="en-NZ" sz="2800" dirty="0" smtClean="0">
                <a:latin typeface="Open Sans Light"/>
              </a:rPr>
              <a:t>Strategic Partnerships</a:t>
            </a:r>
          </a:p>
          <a:p>
            <a:r>
              <a:rPr lang="en-NZ" sz="2800" dirty="0" smtClean="0">
                <a:latin typeface="Open Sans Light"/>
              </a:rPr>
              <a:t>Public Health Services</a:t>
            </a:r>
          </a:p>
          <a:p>
            <a:r>
              <a:rPr lang="en-NZ" sz="2800" dirty="0" smtClean="0">
                <a:latin typeface="Open Sans Light"/>
              </a:rPr>
              <a:t>SA Health</a:t>
            </a:r>
            <a:endParaRPr lang="en-US" sz="2800" dirty="0">
              <a:latin typeface="Open Sans Light"/>
            </a:endParaRPr>
          </a:p>
        </p:txBody>
      </p:sp>
      <p:sp>
        <p:nvSpPr>
          <p:cNvPr id="5" name="TextBox 4"/>
          <p:cNvSpPr txBox="1"/>
          <p:nvPr/>
        </p:nvSpPr>
        <p:spPr>
          <a:xfrm>
            <a:off x="241300" y="317500"/>
            <a:ext cx="5829300" cy="369332"/>
          </a:xfrm>
          <a:prstGeom prst="rect">
            <a:avLst/>
          </a:prstGeom>
          <a:noFill/>
        </p:spPr>
        <p:txBody>
          <a:bodyPr wrap="square" rtlCol="0">
            <a:spAutoFit/>
          </a:bodyPr>
          <a:lstStyle/>
          <a:p>
            <a:r>
              <a:rPr lang="en-NZ" dirty="0" smtClean="0">
                <a:solidFill>
                  <a:srgbClr val="0070C0"/>
                </a:solidFill>
                <a:latin typeface="Open Sans Light"/>
              </a:rPr>
              <a:t>Health in All Policies</a:t>
            </a:r>
            <a:endParaRPr lang="en-US" dirty="0">
              <a:solidFill>
                <a:srgbClr val="0070C0"/>
              </a:solidFill>
              <a:latin typeface="Open Sans Light"/>
            </a:endParaRPr>
          </a:p>
        </p:txBody>
      </p:sp>
      <p:pic>
        <p:nvPicPr>
          <p:cNvPr id="6" name="Picture 2" descr="C:\Users\losigna\AppData\Local\Microsoft\Windows\Temporary Internet Files\Content.Outlook\SYCNONZC\WHO_WPRO_BLUE%20logo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119" y="919479"/>
            <a:ext cx="2387601" cy="9251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219200" y="14478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endParaRPr lang="en-US" altLang="en-US" sz="1800">
              <a:ea typeface="ＭＳ Ｐゴシック" pitchFamily="34" charset="-128"/>
            </a:endParaRPr>
          </a:p>
        </p:txBody>
      </p:sp>
      <p:pic>
        <p:nvPicPr>
          <p:cNvPr id="14339" name="Picture 3" descr="chapter8 pic2 - poilcy refu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365625"/>
            <a:ext cx="338455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395288" y="1196975"/>
            <a:ext cx="84978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Char char="•"/>
            </a:pPr>
            <a:r>
              <a:rPr lang="en-AU" altLang="en-US" sz="2400" dirty="0"/>
              <a:t>We don’t try to pull other agencies onto health’s agenda or priorities.</a:t>
            </a:r>
          </a:p>
          <a:p>
            <a:pPr eaLnBrk="1" hangingPunct="1">
              <a:spcBef>
                <a:spcPct val="50000"/>
              </a:spcBef>
              <a:buClrTx/>
              <a:buSzTx/>
              <a:buFontTx/>
              <a:buChar char="•"/>
            </a:pPr>
            <a:r>
              <a:rPr lang="en-AU" altLang="en-US" sz="2400" dirty="0"/>
              <a:t>We don’t try to turn other sectors of government into health agencies.</a:t>
            </a:r>
          </a:p>
          <a:p>
            <a:pPr eaLnBrk="1" hangingPunct="1">
              <a:spcBef>
                <a:spcPct val="50000"/>
              </a:spcBef>
              <a:buClrTx/>
              <a:buSzTx/>
              <a:buFontTx/>
              <a:buChar char="•"/>
            </a:pPr>
            <a:r>
              <a:rPr lang="en-AU" altLang="en-US" sz="2400" dirty="0"/>
              <a:t>We work with them on </a:t>
            </a:r>
            <a:r>
              <a:rPr lang="en-AU" altLang="en-US" sz="2400" u="sng" dirty="0"/>
              <a:t>their issues</a:t>
            </a:r>
            <a:r>
              <a:rPr lang="en-AU" altLang="en-US" sz="2400" dirty="0"/>
              <a:t> and </a:t>
            </a:r>
            <a:r>
              <a:rPr lang="en-AU" altLang="en-US" sz="2400" u="sng" dirty="0"/>
              <a:t>their priorities</a:t>
            </a:r>
            <a:r>
              <a:rPr lang="en-AU" altLang="en-US" sz="2400" dirty="0"/>
              <a:t> and help them achieve their policy goals in ways that protect and promote health.</a:t>
            </a:r>
          </a:p>
        </p:txBody>
      </p:sp>
      <p:sp>
        <p:nvSpPr>
          <p:cNvPr id="14341" name="Rectangle 5"/>
          <p:cNvSpPr>
            <a:spLocks noChangeArrowheads="1"/>
          </p:cNvSpPr>
          <p:nvPr/>
        </p:nvSpPr>
        <p:spPr bwMode="auto">
          <a:xfrm>
            <a:off x="1138873" y="382587"/>
            <a:ext cx="7200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AU" altLang="en-US" sz="2400" b="1" i="1" dirty="0">
                <a:solidFill>
                  <a:srgbClr val="C00000"/>
                </a:solidFill>
              </a:rPr>
              <a:t>The Response: Reframing the agenda</a:t>
            </a:r>
          </a:p>
        </p:txBody>
      </p:sp>
    </p:spTree>
    <p:extLst>
      <p:ext uri="{BB962C8B-B14F-4D97-AF65-F5344CB8AC3E}">
        <p14:creationId xmlns:p14="http://schemas.microsoft.com/office/powerpoint/2010/main" val="272767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hgsf04\userdata$\mhunte02\profiles\My Documents\Presentation photos and cartoons\Urban_planning_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443663"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1686560" y="188913"/>
            <a:ext cx="663035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AU" altLang="en-US" sz="3000" b="1" i="1" dirty="0" err="1">
                <a:solidFill>
                  <a:srgbClr val="C00000"/>
                </a:solidFill>
                <a:latin typeface="Tahoma" pitchFamily="34" charset="0"/>
                <a:cs typeface="Tahoma" pitchFamily="34" charset="0"/>
              </a:rPr>
              <a:t>HiAP</a:t>
            </a:r>
            <a:r>
              <a:rPr lang="en-AU" altLang="en-US" sz="3000" b="1" i="1" dirty="0">
                <a:solidFill>
                  <a:srgbClr val="C00000"/>
                </a:solidFill>
                <a:latin typeface="Tahoma" pitchFamily="34" charset="0"/>
                <a:cs typeface="Tahoma" pitchFamily="34" charset="0"/>
              </a:rPr>
              <a:t> - a different approach</a:t>
            </a:r>
            <a:endParaRPr lang="en-AU" altLang="en-US" sz="3000" b="1" dirty="0">
              <a:solidFill>
                <a:srgbClr val="C00000"/>
              </a:solidFill>
              <a:latin typeface="Tahoma" pitchFamily="34" charset="0"/>
              <a:cs typeface="Tahoma" pitchFamily="34" charset="0"/>
            </a:endParaRPr>
          </a:p>
        </p:txBody>
      </p:sp>
      <p:sp>
        <p:nvSpPr>
          <p:cNvPr id="15364" name="TextBox 3"/>
          <p:cNvSpPr txBox="1">
            <a:spLocks noChangeArrowheads="1"/>
          </p:cNvSpPr>
          <p:nvPr/>
        </p:nvSpPr>
        <p:spPr bwMode="auto">
          <a:xfrm>
            <a:off x="6215063" y="2781300"/>
            <a:ext cx="29289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AU" altLang="en-US" sz="1800" b="1"/>
              <a:t>When health needs a tree...</a:t>
            </a:r>
          </a:p>
          <a:p>
            <a:pPr eaLnBrk="1" hangingPunct="1">
              <a:spcBef>
                <a:spcPct val="0"/>
              </a:spcBef>
              <a:buClrTx/>
              <a:buSzTx/>
              <a:buFontTx/>
              <a:buNone/>
            </a:pPr>
            <a:endParaRPr lang="en-AU" altLang="en-US" sz="1800"/>
          </a:p>
          <a:p>
            <a:pPr eaLnBrk="1" hangingPunct="1">
              <a:spcBef>
                <a:spcPct val="0"/>
              </a:spcBef>
              <a:buClrTx/>
              <a:buSzTx/>
              <a:buFontTx/>
              <a:buNone/>
            </a:pPr>
            <a:r>
              <a:rPr lang="en-AU" altLang="en-US" sz="1800">
                <a:solidFill>
                  <a:srgbClr val="0070C0"/>
                </a:solidFill>
              </a:rPr>
              <a:t>HiAP sees the tree from a partner’s </a:t>
            </a:r>
            <a:r>
              <a:rPr lang="en-AU" altLang="en-US" sz="1800" b="1">
                <a:solidFill>
                  <a:srgbClr val="0070C0"/>
                </a:solidFill>
              </a:rPr>
              <a:t>perspective and then works together to create their tree for their benefit </a:t>
            </a:r>
          </a:p>
          <a:p>
            <a:pPr eaLnBrk="1" hangingPunct="1">
              <a:spcBef>
                <a:spcPct val="0"/>
              </a:spcBef>
              <a:buClrTx/>
              <a:buSzTx/>
              <a:buFontTx/>
              <a:buNone/>
            </a:pPr>
            <a:endParaRPr lang="en-AU" altLang="en-US" sz="1800" b="1"/>
          </a:p>
          <a:p>
            <a:pPr eaLnBrk="1" hangingPunct="1">
              <a:spcBef>
                <a:spcPct val="0"/>
              </a:spcBef>
              <a:buClrTx/>
              <a:buSzTx/>
              <a:buFontTx/>
              <a:buNone/>
            </a:pPr>
            <a:endParaRPr lang="en-AU" altLang="en-US" sz="1800" b="1"/>
          </a:p>
        </p:txBody>
      </p:sp>
    </p:spTree>
    <p:extLst>
      <p:ext uri="{BB962C8B-B14F-4D97-AF65-F5344CB8AC3E}">
        <p14:creationId xmlns:p14="http://schemas.microsoft.com/office/powerpoint/2010/main" val="2300281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79388" y="1125538"/>
            <a:ext cx="5976937" cy="4175125"/>
          </a:xfrm>
        </p:spPr>
        <p:txBody>
          <a:bodyPr/>
          <a:lstStyle/>
          <a:p>
            <a:pPr eaLnBrk="1" hangingPunct="1">
              <a:lnSpc>
                <a:spcPct val="80000"/>
              </a:lnSpc>
              <a:buFontTx/>
              <a:buNone/>
            </a:pPr>
            <a:endParaRPr lang="en-US" altLang="en-US" sz="1800" smtClean="0">
              <a:solidFill>
                <a:srgbClr val="0F498E"/>
              </a:solidFill>
            </a:endParaRPr>
          </a:p>
          <a:p>
            <a:pPr eaLnBrk="1" hangingPunct="1">
              <a:lnSpc>
                <a:spcPct val="80000"/>
              </a:lnSpc>
              <a:buFont typeface="Arial" charset="0"/>
              <a:buChar char="•"/>
            </a:pPr>
            <a:r>
              <a:rPr lang="en-US" altLang="en-US" sz="2400" smtClean="0"/>
              <a:t>Thinker in Residence, Professor Ilona Kickbusch</a:t>
            </a:r>
          </a:p>
          <a:p>
            <a:pPr eaLnBrk="1" hangingPunct="1">
              <a:lnSpc>
                <a:spcPct val="80000"/>
              </a:lnSpc>
              <a:buFont typeface="Arial" charset="0"/>
              <a:buChar char="•"/>
            </a:pPr>
            <a:endParaRPr lang="en-US" altLang="en-US" sz="2400" smtClean="0"/>
          </a:p>
          <a:p>
            <a:pPr eaLnBrk="1" hangingPunct="1">
              <a:lnSpc>
                <a:spcPct val="80000"/>
              </a:lnSpc>
              <a:buFont typeface="Arial" charset="0"/>
              <a:buChar char="•"/>
            </a:pPr>
            <a:r>
              <a:rPr lang="en-US" altLang="en-US" sz="2400" smtClean="0"/>
              <a:t>South Australia’s Strategic Plan (SASP)</a:t>
            </a:r>
          </a:p>
          <a:p>
            <a:pPr eaLnBrk="1" hangingPunct="1">
              <a:lnSpc>
                <a:spcPct val="80000"/>
              </a:lnSpc>
              <a:buFont typeface="Arial" charset="0"/>
              <a:buChar char="•"/>
            </a:pPr>
            <a:endParaRPr lang="en-US" altLang="en-US" sz="2400" smtClean="0"/>
          </a:p>
          <a:p>
            <a:pPr eaLnBrk="1" hangingPunct="1">
              <a:lnSpc>
                <a:spcPct val="80000"/>
              </a:lnSpc>
              <a:buFont typeface="Arial" charset="0"/>
              <a:buChar char="•"/>
            </a:pPr>
            <a:r>
              <a:rPr lang="en-US" altLang="en-US" sz="2400" smtClean="0"/>
              <a:t>A receptive and proactive Cabinet Office</a:t>
            </a:r>
          </a:p>
          <a:p>
            <a:pPr eaLnBrk="1" hangingPunct="1">
              <a:lnSpc>
                <a:spcPct val="80000"/>
              </a:lnSpc>
              <a:buFont typeface="Arial" charset="0"/>
              <a:buChar char="•"/>
            </a:pPr>
            <a:endParaRPr lang="en-US" altLang="en-US" sz="2400" smtClean="0"/>
          </a:p>
          <a:p>
            <a:pPr eaLnBrk="1" hangingPunct="1">
              <a:lnSpc>
                <a:spcPct val="80000"/>
              </a:lnSpc>
              <a:buFont typeface="Arial" charset="0"/>
              <a:buChar char="•"/>
            </a:pPr>
            <a:r>
              <a:rPr lang="en-US" altLang="en-US" sz="2400" smtClean="0"/>
              <a:t>A willing and supportive Chief Executive</a:t>
            </a:r>
          </a:p>
          <a:p>
            <a:pPr eaLnBrk="1" hangingPunct="1">
              <a:lnSpc>
                <a:spcPct val="80000"/>
              </a:lnSpc>
              <a:buFont typeface="Arial" charset="0"/>
              <a:buChar char="•"/>
            </a:pPr>
            <a:endParaRPr lang="en-AU" altLang="en-US" sz="2400" smtClean="0"/>
          </a:p>
          <a:p>
            <a:pPr eaLnBrk="1" hangingPunct="1">
              <a:lnSpc>
                <a:spcPct val="80000"/>
              </a:lnSpc>
              <a:buFont typeface="Arial" charset="0"/>
              <a:buChar char="•"/>
            </a:pPr>
            <a:endParaRPr lang="en-AU" altLang="en-US" sz="1800" smtClean="0"/>
          </a:p>
        </p:txBody>
      </p:sp>
      <p:sp>
        <p:nvSpPr>
          <p:cNvPr id="16387" name="Rectangle 3"/>
          <p:cNvSpPr>
            <a:spLocks noChangeArrowheads="1"/>
          </p:cNvSpPr>
          <p:nvPr/>
        </p:nvSpPr>
        <p:spPr bwMode="auto">
          <a:xfrm>
            <a:off x="1615441" y="260349"/>
            <a:ext cx="752856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buClrTx/>
              <a:buSzTx/>
              <a:buFontTx/>
              <a:buNone/>
            </a:pPr>
            <a:r>
              <a:rPr lang="en-US" altLang="en-US" sz="2400" b="1" dirty="0">
                <a:solidFill>
                  <a:srgbClr val="C00000"/>
                </a:solidFill>
              </a:rPr>
              <a:t>Foundations of </a:t>
            </a:r>
            <a:r>
              <a:rPr lang="en-US" altLang="en-US" sz="2400" b="1" dirty="0" err="1">
                <a:solidFill>
                  <a:srgbClr val="C00000"/>
                </a:solidFill>
              </a:rPr>
              <a:t>HiAP</a:t>
            </a:r>
            <a:r>
              <a:rPr lang="en-US" altLang="en-US" sz="2400" b="1" dirty="0">
                <a:solidFill>
                  <a:srgbClr val="C00000"/>
                </a:solidFill>
              </a:rPr>
              <a:t> in South Australia</a:t>
            </a:r>
            <a:endParaRPr lang="en-AU" altLang="en-US" sz="2400" b="1" dirty="0">
              <a:solidFill>
                <a:srgbClr val="C00000"/>
              </a:solidFill>
            </a:endParaRPr>
          </a:p>
          <a:p>
            <a:pPr eaLnBrk="1" hangingPunct="1">
              <a:buClrTx/>
              <a:buSzTx/>
              <a:buFontTx/>
              <a:buChar char="•"/>
            </a:pPr>
            <a:endParaRPr lang="en-AU" altLang="en-US" sz="3000" b="1" dirty="0"/>
          </a:p>
        </p:txBody>
      </p:sp>
      <p:pic>
        <p:nvPicPr>
          <p:cNvPr id="16388" name="Image 1" descr="http://resources.bmj.com/bmj/about-bmj/people/photo/Ilona%20Kickbusch%20photo.JPG/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28775"/>
            <a:ext cx="259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62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250825" y="1052513"/>
            <a:ext cx="5257800" cy="4968875"/>
          </a:xfrm>
        </p:spPr>
        <p:txBody>
          <a:bodyPr>
            <a:normAutofit lnSpcReduction="10000"/>
          </a:bodyPr>
          <a:lstStyle/>
          <a:p>
            <a:pPr eaLnBrk="1" hangingPunct="1">
              <a:lnSpc>
                <a:spcPct val="80000"/>
              </a:lnSpc>
              <a:defRPr/>
            </a:pPr>
            <a:endParaRPr lang="en-AU" sz="1800" dirty="0" smtClean="0"/>
          </a:p>
          <a:p>
            <a:pPr eaLnBrk="1" hangingPunct="1">
              <a:lnSpc>
                <a:spcPct val="80000"/>
              </a:lnSpc>
              <a:defRPr/>
            </a:pPr>
            <a:endParaRPr lang="en-AU" sz="1800" dirty="0" smtClean="0"/>
          </a:p>
          <a:p>
            <a:pPr eaLnBrk="1" hangingPunct="1">
              <a:lnSpc>
                <a:spcPct val="80000"/>
              </a:lnSpc>
              <a:defRPr/>
            </a:pPr>
            <a:r>
              <a:rPr lang="en-AU" sz="1800" dirty="0" smtClean="0"/>
              <a:t>HiAP </a:t>
            </a:r>
            <a:r>
              <a:rPr lang="en-AU" sz="1800" dirty="0"/>
              <a:t>is applied to South Australia’s Strategic </a:t>
            </a:r>
          </a:p>
          <a:p>
            <a:pPr marL="0" indent="0" eaLnBrk="1" hangingPunct="1">
              <a:lnSpc>
                <a:spcPct val="80000"/>
              </a:lnSpc>
              <a:buFontTx/>
              <a:buNone/>
              <a:defRPr/>
            </a:pPr>
            <a:r>
              <a:rPr lang="en-AU" sz="1800" dirty="0"/>
              <a:t>     Plan (SASP) and 7 Cabinet Strategic Priorities  </a:t>
            </a:r>
            <a:r>
              <a:rPr lang="en-AU" sz="1800" dirty="0" smtClean="0"/>
              <a:t> </a:t>
            </a:r>
          </a:p>
          <a:p>
            <a:pPr marL="0" indent="0" eaLnBrk="1" hangingPunct="1">
              <a:lnSpc>
                <a:spcPct val="80000"/>
              </a:lnSpc>
              <a:buFontTx/>
              <a:buNone/>
              <a:defRPr/>
            </a:pPr>
            <a:r>
              <a:rPr lang="en-AU" sz="1800" dirty="0"/>
              <a:t> </a:t>
            </a:r>
            <a:r>
              <a:rPr lang="en-AU" sz="1800" dirty="0" smtClean="0"/>
              <a:t>    (7 CSP</a:t>
            </a:r>
            <a:r>
              <a:rPr lang="en-AU" sz="1800" dirty="0"/>
              <a:t>)</a:t>
            </a:r>
          </a:p>
          <a:p>
            <a:pPr eaLnBrk="1" hangingPunct="1">
              <a:lnSpc>
                <a:spcPct val="80000"/>
              </a:lnSpc>
              <a:defRPr/>
            </a:pPr>
            <a:endParaRPr lang="en-AU" sz="1800" dirty="0" smtClean="0"/>
          </a:p>
          <a:p>
            <a:pPr eaLnBrk="1" hangingPunct="1">
              <a:lnSpc>
                <a:spcPct val="80000"/>
              </a:lnSpc>
              <a:defRPr/>
            </a:pPr>
            <a:r>
              <a:rPr lang="en-AU" sz="1800" dirty="0" smtClean="0"/>
              <a:t>SASP and 7 CSP:</a:t>
            </a:r>
          </a:p>
          <a:p>
            <a:pPr lvl="1" eaLnBrk="1" hangingPunct="1">
              <a:lnSpc>
                <a:spcPct val="80000"/>
              </a:lnSpc>
              <a:defRPr/>
            </a:pPr>
            <a:r>
              <a:rPr lang="en-AU" sz="1800" dirty="0" smtClean="0"/>
              <a:t>are of strategic importance to all government agencies</a:t>
            </a:r>
          </a:p>
          <a:p>
            <a:pPr lvl="1" eaLnBrk="1" hangingPunct="1">
              <a:lnSpc>
                <a:spcPct val="80000"/>
              </a:lnSpc>
              <a:defRPr/>
            </a:pPr>
            <a:r>
              <a:rPr lang="en-AU" sz="1800" dirty="0" smtClean="0"/>
              <a:t>requires all government agencies to achieve their SASP targets</a:t>
            </a:r>
          </a:p>
          <a:p>
            <a:pPr eaLnBrk="1" hangingPunct="1">
              <a:lnSpc>
                <a:spcPct val="80000"/>
              </a:lnSpc>
              <a:defRPr/>
            </a:pPr>
            <a:endParaRPr lang="en-AU" sz="1800" dirty="0" smtClean="0"/>
          </a:p>
          <a:p>
            <a:pPr eaLnBrk="1" hangingPunct="1">
              <a:lnSpc>
                <a:spcPct val="80000"/>
              </a:lnSpc>
              <a:defRPr/>
            </a:pPr>
            <a:r>
              <a:rPr lang="en-AU" sz="1800" dirty="0" smtClean="0"/>
              <a:t>HiAP provides the framework to:</a:t>
            </a:r>
          </a:p>
          <a:p>
            <a:pPr lvl="1" eaLnBrk="1" hangingPunct="1">
              <a:lnSpc>
                <a:spcPct val="80000"/>
              </a:lnSpc>
              <a:defRPr/>
            </a:pPr>
            <a:r>
              <a:rPr lang="en-AU" sz="1800" dirty="0" smtClean="0"/>
              <a:t>explore some of the interconnections between the SASP targets/7 CPS</a:t>
            </a:r>
          </a:p>
          <a:p>
            <a:pPr lvl="1" eaLnBrk="1" hangingPunct="1">
              <a:lnSpc>
                <a:spcPct val="80000"/>
              </a:lnSpc>
              <a:defRPr/>
            </a:pPr>
            <a:r>
              <a:rPr lang="en-AU" sz="1800" dirty="0" smtClean="0"/>
              <a:t>to identify joint areas of work to achieve a ‘win-win’ solution</a:t>
            </a:r>
          </a:p>
          <a:p>
            <a:pPr lvl="1" eaLnBrk="1" hangingPunct="1">
              <a:lnSpc>
                <a:spcPct val="80000"/>
              </a:lnSpc>
              <a:defRPr/>
            </a:pPr>
            <a:r>
              <a:rPr lang="en-AU" sz="1800" dirty="0" smtClean="0"/>
              <a:t>progress agencies’ SASP/CPS targets and support the health and wellbeing of the population</a:t>
            </a:r>
          </a:p>
          <a:p>
            <a:pPr eaLnBrk="1" hangingPunct="1">
              <a:lnSpc>
                <a:spcPct val="80000"/>
              </a:lnSpc>
              <a:buFontTx/>
              <a:buNone/>
              <a:defRPr/>
            </a:pPr>
            <a:r>
              <a:rPr lang="en-AU" sz="1800" dirty="0" smtClean="0"/>
              <a:t> </a:t>
            </a:r>
          </a:p>
          <a:p>
            <a:pPr lvl="1" eaLnBrk="1" hangingPunct="1">
              <a:lnSpc>
                <a:spcPct val="80000"/>
              </a:lnSpc>
              <a:spcBef>
                <a:spcPct val="0"/>
              </a:spcBef>
              <a:buFontTx/>
              <a:buChar char="•"/>
              <a:defRPr/>
            </a:pPr>
            <a:endParaRPr lang="en-AU" sz="1800" dirty="0" smtClean="0"/>
          </a:p>
        </p:txBody>
      </p:sp>
      <p:sp>
        <p:nvSpPr>
          <p:cNvPr id="17411" name="Rectangle 3"/>
          <p:cNvSpPr>
            <a:spLocks noChangeArrowheads="1"/>
          </p:cNvSpPr>
          <p:nvPr/>
        </p:nvSpPr>
        <p:spPr bwMode="auto">
          <a:xfrm>
            <a:off x="1619250" y="188913"/>
            <a:ext cx="3779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AU" altLang="en-US" b="1" dirty="0">
                <a:solidFill>
                  <a:srgbClr val="0F498E"/>
                </a:solidFill>
              </a:rPr>
              <a:t> </a:t>
            </a:r>
            <a:r>
              <a:rPr lang="en-AU" altLang="en-US" b="1" i="1" dirty="0" err="1">
                <a:solidFill>
                  <a:srgbClr val="C00000"/>
                </a:solidFill>
              </a:rPr>
              <a:t>HiAP</a:t>
            </a:r>
            <a:r>
              <a:rPr lang="en-AU" altLang="en-US" b="1" i="1" dirty="0">
                <a:solidFill>
                  <a:srgbClr val="C00000"/>
                </a:solidFill>
              </a:rPr>
              <a:t> and SASP</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84313"/>
            <a:ext cx="29876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985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1277938"/>
            <a:ext cx="33464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0" y="1989138"/>
            <a:ext cx="6696075" cy="3600450"/>
          </a:xfrm>
          <a:prstGeom prst="rect">
            <a:avLst/>
          </a:prstGeom>
          <a:noFill/>
          <a:ln>
            <a:noFill/>
          </a:ln>
          <a:effectLst/>
          <a:extLst/>
        </p:spPr>
        <p:txBody>
          <a:bodyPr/>
          <a:lstStyle/>
          <a:p>
            <a:pPr marL="342900" indent="-342900">
              <a:buFont typeface="Arial" pitchFamily="34" charset="0"/>
              <a:buChar char="•"/>
              <a:defRPr/>
            </a:pPr>
            <a:r>
              <a:rPr lang="en-AU" sz="2200" dirty="0">
                <a:latin typeface="Arial" pitchFamily="34" charset="0"/>
              </a:rPr>
              <a:t>Creating a </a:t>
            </a:r>
            <a:r>
              <a:rPr lang="en-AU" sz="2200" b="1" dirty="0">
                <a:latin typeface="Arial" pitchFamily="34" charset="0"/>
              </a:rPr>
              <a:t>vibrant </a:t>
            </a:r>
            <a:r>
              <a:rPr lang="en-AU" sz="2200" dirty="0">
                <a:latin typeface="Arial" pitchFamily="34" charset="0"/>
              </a:rPr>
              <a:t>city</a:t>
            </a:r>
          </a:p>
          <a:p>
            <a:pPr marL="342900" indent="-342900">
              <a:buFont typeface="Arial" pitchFamily="34" charset="0"/>
              <a:buChar char="•"/>
              <a:defRPr/>
            </a:pPr>
            <a:r>
              <a:rPr lang="en-AU" sz="2200" b="1" dirty="0">
                <a:solidFill>
                  <a:schemeClr val="accent6">
                    <a:lumMod val="60000"/>
                    <a:lumOff val="40000"/>
                  </a:schemeClr>
                </a:solidFill>
                <a:latin typeface="Arial" pitchFamily="34" charset="0"/>
              </a:rPr>
              <a:t>Safe </a:t>
            </a:r>
            <a:r>
              <a:rPr lang="en-AU" sz="2200" dirty="0">
                <a:solidFill>
                  <a:schemeClr val="accent6">
                    <a:lumMod val="60000"/>
                    <a:lumOff val="40000"/>
                  </a:schemeClr>
                </a:solidFill>
                <a:latin typeface="Arial" pitchFamily="34" charset="0"/>
              </a:rPr>
              <a:t>communities, </a:t>
            </a:r>
            <a:r>
              <a:rPr lang="en-AU" sz="2200" b="1" dirty="0">
                <a:solidFill>
                  <a:schemeClr val="accent6">
                    <a:lumMod val="60000"/>
                    <a:lumOff val="40000"/>
                  </a:schemeClr>
                </a:solidFill>
                <a:latin typeface="Arial" pitchFamily="34" charset="0"/>
              </a:rPr>
              <a:t>healthy </a:t>
            </a:r>
            <a:r>
              <a:rPr lang="en-AU" sz="2200" dirty="0">
                <a:solidFill>
                  <a:schemeClr val="accent6">
                    <a:lumMod val="60000"/>
                    <a:lumOff val="40000"/>
                  </a:schemeClr>
                </a:solidFill>
                <a:latin typeface="Arial" pitchFamily="34" charset="0"/>
              </a:rPr>
              <a:t>neighbourhoods</a:t>
            </a:r>
          </a:p>
          <a:p>
            <a:pPr marL="342900" indent="-342900">
              <a:buFont typeface="Arial" pitchFamily="34" charset="0"/>
              <a:buChar char="•"/>
              <a:defRPr/>
            </a:pPr>
            <a:r>
              <a:rPr lang="en-AU" sz="2200" dirty="0">
                <a:latin typeface="Arial" pitchFamily="34" charset="0"/>
              </a:rPr>
              <a:t>An </a:t>
            </a:r>
            <a:r>
              <a:rPr lang="en-AU" sz="2200" b="1" dirty="0">
                <a:latin typeface="Arial" pitchFamily="34" charset="0"/>
              </a:rPr>
              <a:t>affordable </a:t>
            </a:r>
            <a:r>
              <a:rPr lang="en-AU" sz="2200" dirty="0">
                <a:latin typeface="Arial" pitchFamily="34" charset="0"/>
              </a:rPr>
              <a:t>place to live</a:t>
            </a:r>
          </a:p>
          <a:p>
            <a:pPr marL="342900" indent="-342900">
              <a:buFont typeface="Arial" pitchFamily="34" charset="0"/>
              <a:buChar char="•"/>
              <a:defRPr/>
            </a:pPr>
            <a:r>
              <a:rPr lang="en-AU" sz="2200" dirty="0">
                <a:solidFill>
                  <a:srgbClr val="CC0066"/>
                </a:solidFill>
                <a:latin typeface="Arial" pitchFamily="34" charset="0"/>
              </a:rPr>
              <a:t>Every </a:t>
            </a:r>
            <a:r>
              <a:rPr lang="en-AU" sz="2200" b="1" dirty="0">
                <a:solidFill>
                  <a:srgbClr val="CC0066"/>
                </a:solidFill>
                <a:latin typeface="Arial" pitchFamily="34" charset="0"/>
              </a:rPr>
              <a:t>chance </a:t>
            </a:r>
            <a:r>
              <a:rPr lang="en-AU" sz="2200" dirty="0">
                <a:solidFill>
                  <a:srgbClr val="CC0066"/>
                </a:solidFill>
                <a:latin typeface="Arial" pitchFamily="34" charset="0"/>
              </a:rPr>
              <a:t>for every child</a:t>
            </a:r>
          </a:p>
          <a:p>
            <a:pPr marL="342900" indent="-342900">
              <a:buFont typeface="Arial" pitchFamily="34" charset="0"/>
              <a:buChar char="•"/>
              <a:defRPr/>
            </a:pPr>
            <a:r>
              <a:rPr lang="en-AU" sz="2200" dirty="0">
                <a:latin typeface="Arial" pitchFamily="34" charset="0"/>
              </a:rPr>
              <a:t>Growing </a:t>
            </a:r>
            <a:r>
              <a:rPr lang="en-AU" sz="2200" b="1" dirty="0">
                <a:latin typeface="Arial" pitchFamily="34" charset="0"/>
              </a:rPr>
              <a:t>advanced </a:t>
            </a:r>
            <a:r>
              <a:rPr lang="en-AU" sz="2200" dirty="0">
                <a:latin typeface="Arial" pitchFamily="34" charset="0"/>
              </a:rPr>
              <a:t>manufacturing</a:t>
            </a:r>
          </a:p>
          <a:p>
            <a:pPr marL="342900" indent="-342900">
              <a:buFont typeface="Arial" pitchFamily="34" charset="0"/>
              <a:buChar char="•"/>
              <a:defRPr/>
            </a:pPr>
            <a:r>
              <a:rPr lang="en-AU" sz="2200" dirty="0">
                <a:solidFill>
                  <a:srgbClr val="FFC000"/>
                </a:solidFill>
                <a:latin typeface="Arial" pitchFamily="34" charset="0"/>
              </a:rPr>
              <a:t>Realising the </a:t>
            </a:r>
            <a:r>
              <a:rPr lang="en-AU" sz="2200" b="1" dirty="0">
                <a:solidFill>
                  <a:srgbClr val="FFC000"/>
                </a:solidFill>
                <a:latin typeface="Arial" pitchFamily="34" charset="0"/>
              </a:rPr>
              <a:t>benefits </a:t>
            </a:r>
            <a:r>
              <a:rPr lang="en-AU" sz="2200" dirty="0">
                <a:solidFill>
                  <a:srgbClr val="FFC000"/>
                </a:solidFill>
                <a:latin typeface="Arial" pitchFamily="34" charset="0"/>
              </a:rPr>
              <a:t>of the mining boom</a:t>
            </a:r>
            <a:br>
              <a:rPr lang="en-AU" sz="2200" dirty="0">
                <a:solidFill>
                  <a:srgbClr val="FFC000"/>
                </a:solidFill>
                <a:latin typeface="Arial" pitchFamily="34" charset="0"/>
              </a:rPr>
            </a:br>
            <a:r>
              <a:rPr lang="en-AU" sz="2200" dirty="0">
                <a:solidFill>
                  <a:srgbClr val="FFC000"/>
                </a:solidFill>
                <a:latin typeface="Arial" pitchFamily="34" charset="0"/>
              </a:rPr>
              <a:t>for all South Australians</a:t>
            </a:r>
          </a:p>
          <a:p>
            <a:pPr marL="342900" indent="-342900">
              <a:buFont typeface="Arial" pitchFamily="34" charset="0"/>
              <a:buChar char="•"/>
              <a:defRPr/>
            </a:pPr>
            <a:r>
              <a:rPr lang="en-AU" sz="2200" dirty="0">
                <a:latin typeface="Arial" pitchFamily="34" charset="0"/>
              </a:rPr>
              <a:t>Premium food and wine from our </a:t>
            </a:r>
            <a:r>
              <a:rPr lang="en-AU" sz="2200" b="1" dirty="0">
                <a:latin typeface="Arial" pitchFamily="34" charset="0"/>
              </a:rPr>
              <a:t>clean </a:t>
            </a:r>
            <a:r>
              <a:rPr lang="en-AU" sz="2200" dirty="0">
                <a:latin typeface="Arial" pitchFamily="34" charset="0"/>
              </a:rPr>
              <a:t>environment</a:t>
            </a:r>
            <a:endParaRPr lang="en-US" sz="2200" dirty="0">
              <a:latin typeface="Arial" pitchFamily="34" charset="0"/>
            </a:endParaRPr>
          </a:p>
        </p:txBody>
      </p:sp>
      <p:sp>
        <p:nvSpPr>
          <p:cNvPr id="18436" name="Text Box 5"/>
          <p:cNvSpPr txBox="1">
            <a:spLocks noChangeArrowheads="1"/>
          </p:cNvSpPr>
          <p:nvPr/>
        </p:nvSpPr>
        <p:spPr bwMode="auto">
          <a:xfrm>
            <a:off x="1540510" y="0"/>
            <a:ext cx="730885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ts val="600"/>
              </a:spcBef>
              <a:buClrTx/>
              <a:buSzTx/>
              <a:buFontTx/>
              <a:buNone/>
            </a:pPr>
            <a:r>
              <a:rPr lang="en-AU" altLang="en-US" b="1" dirty="0">
                <a:solidFill>
                  <a:srgbClr val="C00000"/>
                </a:solidFill>
              </a:rPr>
              <a:t>Health in All Policies</a:t>
            </a:r>
          </a:p>
          <a:p>
            <a:pPr eaLnBrk="1" hangingPunct="1">
              <a:spcBef>
                <a:spcPts val="600"/>
              </a:spcBef>
              <a:buClrTx/>
              <a:buSzTx/>
              <a:buFontTx/>
              <a:buNone/>
            </a:pPr>
            <a:r>
              <a:rPr lang="en-AU" altLang="en-US" sz="2200" b="1" i="1" dirty="0">
                <a:solidFill>
                  <a:srgbClr val="C00000"/>
                </a:solidFill>
              </a:rPr>
              <a:t>Putting a “health lens” over 7 Strategic </a:t>
            </a:r>
            <a:endParaRPr lang="en-AU" altLang="en-US" sz="2200" b="1" i="1" dirty="0" smtClean="0">
              <a:solidFill>
                <a:srgbClr val="C00000"/>
              </a:solidFill>
            </a:endParaRPr>
          </a:p>
          <a:p>
            <a:pPr eaLnBrk="1" hangingPunct="1">
              <a:spcBef>
                <a:spcPts val="600"/>
              </a:spcBef>
              <a:buClrTx/>
              <a:buSzTx/>
              <a:buFontTx/>
              <a:buNone/>
            </a:pPr>
            <a:r>
              <a:rPr lang="en-AU" altLang="en-US" sz="2200" b="1" i="1" dirty="0" smtClean="0">
                <a:solidFill>
                  <a:srgbClr val="C00000"/>
                </a:solidFill>
              </a:rPr>
              <a:t>Cabinet </a:t>
            </a:r>
            <a:r>
              <a:rPr lang="en-AU" altLang="en-US" sz="2200" b="1" i="1" dirty="0">
                <a:solidFill>
                  <a:srgbClr val="C00000"/>
                </a:solidFill>
              </a:rPr>
              <a:t>Priorities….</a:t>
            </a:r>
          </a:p>
        </p:txBody>
      </p:sp>
    </p:spTree>
    <p:extLst>
      <p:ext uri="{BB962C8B-B14F-4D97-AF65-F5344CB8AC3E}">
        <p14:creationId xmlns:p14="http://schemas.microsoft.com/office/powerpoint/2010/main" val="1022870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250825" y="908050"/>
            <a:ext cx="8066088" cy="4968875"/>
          </a:xfrm>
        </p:spPr>
        <p:txBody>
          <a:bodyPr/>
          <a:lstStyle/>
          <a:p>
            <a:pPr eaLnBrk="1" hangingPunct="1">
              <a:lnSpc>
                <a:spcPct val="80000"/>
              </a:lnSpc>
              <a:defRPr/>
            </a:pPr>
            <a:endParaRPr lang="en-AU" sz="2200" dirty="0" smtClean="0"/>
          </a:p>
          <a:p>
            <a:pPr eaLnBrk="1" hangingPunct="1">
              <a:lnSpc>
                <a:spcPct val="80000"/>
              </a:lnSpc>
              <a:defRPr/>
            </a:pPr>
            <a:r>
              <a:rPr lang="en-AU" sz="2200" dirty="0" smtClean="0"/>
              <a:t>HiAP is applied to South Australia’s Strategic </a:t>
            </a:r>
            <a:endParaRPr lang="en-AU" sz="2200" dirty="0"/>
          </a:p>
          <a:p>
            <a:pPr marL="0" indent="0" eaLnBrk="1" hangingPunct="1">
              <a:lnSpc>
                <a:spcPct val="80000"/>
              </a:lnSpc>
              <a:buFontTx/>
              <a:buNone/>
              <a:defRPr/>
            </a:pPr>
            <a:r>
              <a:rPr lang="en-AU" sz="2200" dirty="0"/>
              <a:t> </a:t>
            </a:r>
            <a:r>
              <a:rPr lang="en-AU" sz="2200" dirty="0" smtClean="0"/>
              <a:t>    Plan (SASP) and 7 Cabinet Strategic Priorities (CSP)</a:t>
            </a:r>
          </a:p>
          <a:p>
            <a:pPr eaLnBrk="1" hangingPunct="1">
              <a:lnSpc>
                <a:spcPct val="80000"/>
              </a:lnSpc>
              <a:defRPr/>
            </a:pPr>
            <a:endParaRPr lang="en-AU" sz="2200" dirty="0" smtClean="0"/>
          </a:p>
          <a:p>
            <a:pPr eaLnBrk="1" hangingPunct="1">
              <a:lnSpc>
                <a:spcPct val="80000"/>
              </a:lnSpc>
              <a:defRPr/>
            </a:pPr>
            <a:r>
              <a:rPr lang="en-AU" sz="2200" dirty="0" smtClean="0"/>
              <a:t>HiAP provides the framework to:</a:t>
            </a:r>
          </a:p>
          <a:p>
            <a:pPr lvl="1" eaLnBrk="1" hangingPunct="1">
              <a:lnSpc>
                <a:spcPct val="80000"/>
              </a:lnSpc>
              <a:defRPr/>
            </a:pPr>
            <a:r>
              <a:rPr lang="en-AU" sz="2200" dirty="0" smtClean="0"/>
              <a:t>explore some of the interconnections between the SASP targets/CSP</a:t>
            </a:r>
          </a:p>
          <a:p>
            <a:pPr lvl="1" eaLnBrk="1" hangingPunct="1">
              <a:lnSpc>
                <a:spcPct val="80000"/>
              </a:lnSpc>
              <a:defRPr/>
            </a:pPr>
            <a:r>
              <a:rPr lang="en-AU" sz="2200" dirty="0" smtClean="0"/>
              <a:t>to identify joint areas of work to achieve a ‘win-win’ solution</a:t>
            </a:r>
          </a:p>
          <a:p>
            <a:pPr lvl="1" eaLnBrk="1" hangingPunct="1">
              <a:lnSpc>
                <a:spcPct val="80000"/>
              </a:lnSpc>
              <a:defRPr/>
            </a:pPr>
            <a:r>
              <a:rPr lang="en-AU" sz="2200" dirty="0" smtClean="0"/>
              <a:t>progress agencies’ SASP targets/CSP and support the health and wellbeing of the population</a:t>
            </a:r>
          </a:p>
          <a:p>
            <a:pPr eaLnBrk="1" hangingPunct="1">
              <a:lnSpc>
                <a:spcPct val="80000"/>
              </a:lnSpc>
              <a:buFontTx/>
              <a:buNone/>
              <a:defRPr/>
            </a:pPr>
            <a:r>
              <a:rPr lang="en-AU" sz="2200" dirty="0" smtClean="0"/>
              <a:t> </a:t>
            </a:r>
          </a:p>
          <a:p>
            <a:pPr lvl="1" eaLnBrk="1" hangingPunct="1">
              <a:lnSpc>
                <a:spcPct val="80000"/>
              </a:lnSpc>
              <a:spcBef>
                <a:spcPct val="0"/>
              </a:spcBef>
              <a:buFontTx/>
              <a:buChar char="•"/>
              <a:defRPr/>
            </a:pPr>
            <a:endParaRPr lang="en-AU" sz="2200" dirty="0" smtClean="0"/>
          </a:p>
        </p:txBody>
      </p:sp>
      <p:sp>
        <p:nvSpPr>
          <p:cNvPr id="19459" name="Rectangle 3"/>
          <p:cNvSpPr>
            <a:spLocks noChangeArrowheads="1"/>
          </p:cNvSpPr>
          <p:nvPr/>
        </p:nvSpPr>
        <p:spPr bwMode="auto">
          <a:xfrm>
            <a:off x="1843088" y="234952"/>
            <a:ext cx="5292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b="1" dirty="0">
                <a:solidFill>
                  <a:srgbClr val="C00000"/>
                </a:solidFill>
                <a:ea typeface="ＭＳ Ｐゴシック" pitchFamily="34" charset="-128"/>
              </a:rPr>
              <a:t>Government Priorities</a:t>
            </a:r>
            <a:endParaRPr lang="en-AU" altLang="en-US" b="1" dirty="0">
              <a:solidFill>
                <a:srgbClr val="C00000"/>
              </a:solidFill>
            </a:endParaRP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7" y="333375"/>
            <a:ext cx="217646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7063"/>
            <a:ext cx="916463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99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698500" y="1319213"/>
            <a:ext cx="8229600" cy="5000625"/>
          </a:xfrm>
        </p:spPr>
        <p:txBody>
          <a:bodyPr/>
          <a:lstStyle/>
          <a:p>
            <a:pPr eaLnBrk="1" hangingPunct="1">
              <a:spcBef>
                <a:spcPct val="0"/>
              </a:spcBef>
              <a:buFont typeface="Arial" charset="0"/>
              <a:buChar char="•"/>
            </a:pPr>
            <a:r>
              <a:rPr lang="en-AU" altLang="en-US" sz="2200" b="1" dirty="0" smtClean="0"/>
              <a:t>Central leadership</a:t>
            </a:r>
          </a:p>
          <a:p>
            <a:pPr lvl="1" eaLnBrk="1" hangingPunct="1">
              <a:spcBef>
                <a:spcPct val="0"/>
              </a:spcBef>
              <a:buFont typeface="Wingdings" pitchFamily="2" charset="2"/>
              <a:buChar char="§"/>
            </a:pPr>
            <a:r>
              <a:rPr lang="en-AU" altLang="en-US" sz="2200" dirty="0" smtClean="0"/>
              <a:t>Centralised government agency commitment</a:t>
            </a:r>
          </a:p>
          <a:p>
            <a:pPr lvl="1" eaLnBrk="1" hangingPunct="1">
              <a:spcBef>
                <a:spcPct val="0"/>
              </a:spcBef>
              <a:buFont typeface="Wingdings" pitchFamily="2" charset="2"/>
              <a:buChar char="§"/>
            </a:pPr>
            <a:r>
              <a:rPr lang="en-AU" altLang="en-US" sz="2200" dirty="0" smtClean="0"/>
              <a:t>Linked to centralised mandate</a:t>
            </a:r>
          </a:p>
          <a:p>
            <a:pPr lvl="1" eaLnBrk="1" hangingPunct="1">
              <a:spcBef>
                <a:spcPct val="0"/>
              </a:spcBef>
              <a:buFont typeface="Wingdings" pitchFamily="2" charset="2"/>
              <a:buChar char="§"/>
            </a:pPr>
            <a:r>
              <a:rPr lang="en-AU" altLang="en-US" sz="2200" dirty="0" smtClean="0"/>
              <a:t>Clear policy advisory role—priority setting</a:t>
            </a:r>
          </a:p>
          <a:p>
            <a:pPr lvl="1" eaLnBrk="1" hangingPunct="1">
              <a:spcBef>
                <a:spcPct val="0"/>
              </a:spcBef>
              <a:buFont typeface="Wingdings" pitchFamily="2" charset="2"/>
              <a:buChar char="§"/>
            </a:pPr>
            <a:r>
              <a:rPr lang="en-AU" altLang="en-US" sz="2200" dirty="0" smtClean="0"/>
              <a:t>Active participation</a:t>
            </a:r>
          </a:p>
          <a:p>
            <a:pPr lvl="1" eaLnBrk="1" hangingPunct="1">
              <a:spcBef>
                <a:spcPct val="0"/>
              </a:spcBef>
              <a:buFont typeface="Wingdings" pitchFamily="2" charset="2"/>
              <a:buChar char="§"/>
            </a:pPr>
            <a:r>
              <a:rPr lang="en-AU" altLang="en-US" sz="2200" dirty="0" smtClean="0"/>
              <a:t>Partnership with health agency</a:t>
            </a:r>
          </a:p>
          <a:p>
            <a:pPr lvl="1" eaLnBrk="1" hangingPunct="1">
              <a:spcBef>
                <a:spcPct val="0"/>
              </a:spcBef>
            </a:pPr>
            <a:endParaRPr lang="en-AU" altLang="en-US" sz="2200" dirty="0" smtClean="0"/>
          </a:p>
          <a:p>
            <a:pPr eaLnBrk="1" hangingPunct="1">
              <a:spcBef>
                <a:spcPct val="0"/>
              </a:spcBef>
              <a:buFont typeface="Arial" charset="0"/>
              <a:buChar char="•"/>
            </a:pPr>
            <a:r>
              <a:rPr lang="en-AU" altLang="en-US" sz="2200" b="1" dirty="0" smtClean="0"/>
              <a:t>Health Commitment </a:t>
            </a:r>
          </a:p>
          <a:p>
            <a:pPr lvl="1" eaLnBrk="1" hangingPunct="1">
              <a:spcBef>
                <a:spcPct val="0"/>
              </a:spcBef>
              <a:buFont typeface="Wingdings" pitchFamily="2" charset="2"/>
              <a:buChar char="§"/>
            </a:pPr>
            <a:r>
              <a:rPr lang="en-AU" altLang="en-US" sz="2200" dirty="0" smtClean="0"/>
              <a:t>Internal mandate</a:t>
            </a:r>
          </a:p>
          <a:p>
            <a:pPr lvl="1" eaLnBrk="1" hangingPunct="1">
              <a:spcBef>
                <a:spcPct val="0"/>
              </a:spcBef>
              <a:buFont typeface="Wingdings" pitchFamily="2" charset="2"/>
              <a:buChar char="§"/>
            </a:pPr>
            <a:r>
              <a:rPr lang="en-AU" altLang="en-US" sz="2200" dirty="0" smtClean="0"/>
              <a:t>Policy development space</a:t>
            </a:r>
          </a:p>
          <a:p>
            <a:pPr lvl="1" eaLnBrk="1" hangingPunct="1">
              <a:spcBef>
                <a:spcPct val="0"/>
              </a:spcBef>
              <a:buFont typeface="Wingdings" pitchFamily="2" charset="2"/>
              <a:buChar char="§"/>
            </a:pPr>
            <a:r>
              <a:rPr lang="en-AU" altLang="en-US" sz="2200" dirty="0" smtClean="0"/>
              <a:t>Link to health reform agenda</a:t>
            </a:r>
          </a:p>
          <a:p>
            <a:pPr lvl="1" eaLnBrk="1" hangingPunct="1">
              <a:spcBef>
                <a:spcPct val="0"/>
              </a:spcBef>
              <a:buFont typeface="Wingdings" pitchFamily="2" charset="2"/>
              <a:buChar char="§"/>
            </a:pPr>
            <a:r>
              <a:rPr lang="en-AU" altLang="en-US" sz="2200" dirty="0" smtClean="0"/>
              <a:t>Resource allocation</a:t>
            </a:r>
          </a:p>
          <a:p>
            <a:pPr lvl="2" eaLnBrk="1" hangingPunct="1">
              <a:spcBef>
                <a:spcPct val="0"/>
              </a:spcBef>
              <a:buFontTx/>
              <a:buNone/>
            </a:pPr>
            <a:endParaRPr lang="en-AU" altLang="en-US" dirty="0" smtClean="0"/>
          </a:p>
          <a:p>
            <a:pPr lvl="2" eaLnBrk="1" hangingPunct="1">
              <a:spcBef>
                <a:spcPct val="0"/>
              </a:spcBef>
              <a:buFont typeface="Arial" charset="0"/>
              <a:buChar char="•"/>
            </a:pPr>
            <a:endParaRPr lang="en-AU" altLang="en-US" dirty="0" smtClean="0"/>
          </a:p>
          <a:p>
            <a:pPr lvl="2" eaLnBrk="1" hangingPunct="1">
              <a:spcBef>
                <a:spcPct val="0"/>
              </a:spcBef>
              <a:buFont typeface="Arial" charset="0"/>
              <a:buChar char="•"/>
            </a:pPr>
            <a:endParaRPr lang="en-AU" altLang="en-US" dirty="0" smtClean="0"/>
          </a:p>
          <a:p>
            <a:pPr lvl="2" eaLnBrk="1" hangingPunct="1">
              <a:spcBef>
                <a:spcPct val="0"/>
              </a:spcBef>
              <a:buFont typeface="Arial" charset="0"/>
              <a:buChar char="•"/>
            </a:pPr>
            <a:endParaRPr lang="en-AU" altLang="en-US" dirty="0" smtClean="0"/>
          </a:p>
          <a:p>
            <a:pPr lvl="2" eaLnBrk="1" hangingPunct="1">
              <a:spcBef>
                <a:spcPct val="0"/>
              </a:spcBef>
              <a:buFontTx/>
              <a:buNone/>
            </a:pPr>
            <a:endParaRPr lang="en-AU" altLang="en-US" dirty="0" smtClean="0"/>
          </a:p>
        </p:txBody>
      </p:sp>
      <p:sp>
        <p:nvSpPr>
          <p:cNvPr id="20483" name="Rectangle 4"/>
          <p:cNvSpPr>
            <a:spLocks noChangeArrowheads="1"/>
          </p:cNvSpPr>
          <p:nvPr/>
        </p:nvSpPr>
        <p:spPr bwMode="auto">
          <a:xfrm>
            <a:off x="1930400" y="266700"/>
            <a:ext cx="699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r>
              <a:rPr lang="en-AU" altLang="en-US" b="1" i="1" dirty="0">
                <a:solidFill>
                  <a:srgbClr val="0E4280"/>
                </a:solidFill>
              </a:rPr>
              <a:t> </a:t>
            </a:r>
            <a:r>
              <a:rPr lang="en-AU" altLang="en-US" b="1" dirty="0">
                <a:solidFill>
                  <a:srgbClr val="C00000"/>
                </a:solidFill>
              </a:rPr>
              <a:t>Governance </a:t>
            </a:r>
          </a:p>
        </p:txBody>
      </p:sp>
    </p:spTree>
    <p:extLst>
      <p:ext uri="{BB962C8B-B14F-4D97-AF65-F5344CB8AC3E}">
        <p14:creationId xmlns:p14="http://schemas.microsoft.com/office/powerpoint/2010/main" val="3820786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50825" y="188913"/>
            <a:ext cx="8686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AU" altLang="en-US" b="1">
                <a:solidFill>
                  <a:srgbClr val="0F498E"/>
                </a:solidFill>
              </a:rPr>
              <a:t> South Australian HiAP Model</a:t>
            </a:r>
          </a:p>
        </p:txBody>
      </p:sp>
      <p:pic>
        <p:nvPicPr>
          <p:cNvPr id="21507" name="Picture 3" descr="T:\Public Health\HEALTH IN ALL POLICIES\Presentations\Templates\HiAP Images\Health Lens Model-c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889635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652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84960" y="91440"/>
            <a:ext cx="6963728" cy="915035"/>
          </a:xfrm>
        </p:spPr>
        <p:txBody>
          <a:bodyPr/>
          <a:lstStyle/>
          <a:p>
            <a:pPr algn="ctr"/>
            <a:r>
              <a:rPr lang="en-US" altLang="en-US" sz="3200" b="1" i="1" dirty="0" smtClean="0">
                <a:solidFill>
                  <a:srgbClr val="C00000"/>
                </a:solidFill>
              </a:rPr>
              <a:t>The Health Lens Process</a:t>
            </a:r>
          </a:p>
        </p:txBody>
      </p:sp>
      <p:pic>
        <p:nvPicPr>
          <p:cNvPr id="22531" name="Picture 4" descr="4 step HiAP proces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052513"/>
            <a:ext cx="9144000" cy="5805487"/>
          </a:xfrm>
          <a:noFill/>
        </p:spPr>
      </p:pic>
    </p:spTree>
    <p:extLst>
      <p:ext uri="{BB962C8B-B14F-4D97-AF65-F5344CB8AC3E}">
        <p14:creationId xmlns:p14="http://schemas.microsoft.com/office/powerpoint/2010/main" val="3995634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219200" y="14478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endParaRPr lang="en-US" altLang="en-US" sz="1800">
              <a:ea typeface="ＭＳ Ｐゴシック" pitchFamily="34" charset="-128"/>
            </a:endParaRPr>
          </a:p>
        </p:txBody>
      </p:sp>
      <p:sp>
        <p:nvSpPr>
          <p:cNvPr id="23555" name="Text Box 4"/>
          <p:cNvSpPr txBox="1">
            <a:spLocks noChangeArrowheads="1"/>
          </p:cNvSpPr>
          <p:nvPr/>
        </p:nvSpPr>
        <p:spPr bwMode="auto">
          <a:xfrm>
            <a:off x="395288" y="1196975"/>
            <a:ext cx="8497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 typeface="Arial" charset="0"/>
              <a:buChar char="•"/>
            </a:pPr>
            <a:endParaRPr lang="en-US" altLang="en-US" sz="2400"/>
          </a:p>
        </p:txBody>
      </p:sp>
      <p:sp>
        <p:nvSpPr>
          <p:cNvPr id="23556" name="Rectangle 5"/>
          <p:cNvSpPr>
            <a:spLocks noChangeArrowheads="1"/>
          </p:cNvSpPr>
          <p:nvPr/>
        </p:nvSpPr>
        <p:spPr bwMode="auto">
          <a:xfrm>
            <a:off x="250825" y="549275"/>
            <a:ext cx="8281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AU" altLang="en-US" sz="2800" b="1" dirty="0">
                <a:solidFill>
                  <a:srgbClr val="C00000"/>
                </a:solidFill>
              </a:rPr>
              <a:t>Key Strategies</a:t>
            </a:r>
          </a:p>
          <a:p>
            <a:pPr algn="ctr" eaLnBrk="1" hangingPunct="1">
              <a:spcBef>
                <a:spcPct val="0"/>
              </a:spcBef>
              <a:buClrTx/>
              <a:buSzTx/>
              <a:buFontTx/>
              <a:buNone/>
            </a:pPr>
            <a:endParaRPr lang="en-AU" altLang="en-US" sz="2800" b="1" dirty="0">
              <a:solidFill>
                <a:srgbClr val="003399"/>
              </a:solidFill>
            </a:endParaRPr>
          </a:p>
        </p:txBody>
      </p:sp>
      <p:sp>
        <p:nvSpPr>
          <p:cNvPr id="23557" name="TextBox 5"/>
          <p:cNvSpPr txBox="1">
            <a:spLocks noChangeArrowheads="1"/>
          </p:cNvSpPr>
          <p:nvPr/>
        </p:nvSpPr>
        <p:spPr bwMode="auto">
          <a:xfrm>
            <a:off x="827088" y="1196975"/>
            <a:ext cx="53292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b="1">
              <a:ea typeface="ＭＳ Ｐゴシック" pitchFamily="34" charset="-128"/>
            </a:endParaRPr>
          </a:p>
          <a:p>
            <a:pPr>
              <a:spcBef>
                <a:spcPct val="0"/>
              </a:spcBef>
              <a:buClrTx/>
              <a:buSzTx/>
              <a:buFontTx/>
              <a:buNone/>
            </a:pPr>
            <a:r>
              <a:rPr lang="en-US" altLang="en-US" sz="1800" b="1">
                <a:ea typeface="ＭＳ Ｐゴシック" pitchFamily="34" charset="-128"/>
              </a:rPr>
              <a:t>Partnering with government agencies on the policy imperatives underlying their core business</a:t>
            </a:r>
          </a:p>
          <a:p>
            <a:pPr>
              <a:spcBef>
                <a:spcPct val="0"/>
              </a:spcBef>
              <a:buClrTx/>
              <a:buSzTx/>
              <a:buFontTx/>
              <a:buNone/>
            </a:pPr>
            <a:r>
              <a:rPr lang="en-US" altLang="en-US" sz="1800" b="1">
                <a:ea typeface="ＭＳ Ｐゴシック" pitchFamily="34" charset="-128"/>
              </a:rPr>
              <a:t> </a:t>
            </a:r>
          </a:p>
          <a:p>
            <a:pPr>
              <a:spcBef>
                <a:spcPct val="0"/>
              </a:spcBef>
              <a:buClrTx/>
              <a:buSzTx/>
              <a:buFontTx/>
              <a:buNone/>
            </a:pPr>
            <a:r>
              <a:rPr lang="en-US" altLang="en-US" sz="1800" b="1">
                <a:ea typeface="ＭＳ Ｐゴシック" pitchFamily="34" charset="-128"/>
              </a:rPr>
              <a:t>Operating under the directive of central government </a:t>
            </a:r>
          </a:p>
          <a:p>
            <a:pPr>
              <a:spcBef>
                <a:spcPct val="0"/>
              </a:spcBef>
              <a:buClrTx/>
              <a:buSzTx/>
              <a:buFontTx/>
              <a:buNone/>
            </a:pPr>
            <a:endParaRPr lang="en-US" altLang="en-US" sz="1800" b="1">
              <a:ea typeface="ＭＳ Ｐゴシック" pitchFamily="34" charset="-128"/>
            </a:endParaRPr>
          </a:p>
          <a:p>
            <a:pPr>
              <a:spcBef>
                <a:spcPct val="0"/>
              </a:spcBef>
              <a:buClrTx/>
              <a:buSzTx/>
              <a:buFontTx/>
              <a:buNone/>
            </a:pPr>
            <a:r>
              <a:rPr lang="en-US" altLang="en-US" sz="1800" b="1">
                <a:ea typeface="ＭＳ Ｐゴシック" pitchFamily="34" charset="-128"/>
              </a:rPr>
              <a:t>Leveraging from existing government decision making structures</a:t>
            </a:r>
          </a:p>
          <a:p>
            <a:pPr>
              <a:spcBef>
                <a:spcPct val="0"/>
              </a:spcBef>
              <a:buClrTx/>
              <a:buSzTx/>
              <a:buFontTx/>
              <a:buNone/>
            </a:pPr>
            <a:endParaRPr lang="en-US" altLang="en-US" sz="1800" b="1">
              <a:ea typeface="ＭＳ Ｐゴシック" pitchFamily="34" charset="-128"/>
            </a:endParaRPr>
          </a:p>
          <a:p>
            <a:pPr>
              <a:spcBef>
                <a:spcPct val="0"/>
              </a:spcBef>
              <a:buClrTx/>
              <a:buSzTx/>
              <a:buFontTx/>
              <a:buNone/>
            </a:pPr>
            <a:r>
              <a:rPr lang="en-US" altLang="en-US" sz="1800" b="1">
                <a:ea typeface="ＭＳ Ｐゴシック" pitchFamily="34" charset="-128"/>
              </a:rPr>
              <a:t>Jointly generating evidence-based solutions with project partners</a:t>
            </a:r>
          </a:p>
          <a:p>
            <a:pPr>
              <a:spcBef>
                <a:spcPct val="0"/>
              </a:spcBef>
              <a:buClrTx/>
              <a:buSzTx/>
              <a:buFontTx/>
              <a:buNone/>
            </a:pPr>
            <a:r>
              <a:rPr lang="en-US" altLang="en-US" sz="1800" b="1">
                <a:ea typeface="ＭＳ Ｐゴシック" pitchFamily="34" charset="-128"/>
              </a:rPr>
              <a:t> </a:t>
            </a:r>
          </a:p>
          <a:p>
            <a:pPr>
              <a:spcBef>
                <a:spcPct val="0"/>
              </a:spcBef>
              <a:buClrTx/>
              <a:buSzTx/>
              <a:buFontTx/>
              <a:buNone/>
            </a:pPr>
            <a:r>
              <a:rPr lang="en-US" altLang="en-US" sz="1800" b="1">
                <a:ea typeface="ＭＳ Ｐゴシック" pitchFamily="34" charset="-128"/>
              </a:rPr>
              <a:t>Integrating qualitative and quantitative methodologies into solutions. </a:t>
            </a:r>
            <a:endParaRPr lang="en-AU" altLang="en-US" sz="1800" b="1">
              <a:ea typeface="ＭＳ Ｐゴシック" pitchFamily="34" charset="-128"/>
            </a:endParaRPr>
          </a:p>
        </p:txBody>
      </p:sp>
      <p:pic>
        <p:nvPicPr>
          <p:cNvPr id="23558" name="Picture 4"/>
          <p:cNvPicPr>
            <a:picLocks noChangeAspect="1" noChangeArrowheads="1"/>
          </p:cNvPicPr>
          <p:nvPr/>
        </p:nvPicPr>
        <p:blipFill>
          <a:blip r:embed="rId3">
            <a:extLst>
              <a:ext uri="{28A0092B-C50C-407E-A947-70E740481C1C}">
                <a14:useLocalDpi xmlns:a14="http://schemas.microsoft.com/office/drawing/2010/main" val="0"/>
              </a:ext>
            </a:extLst>
          </a:blip>
          <a:srcRect l="57555" t="61913" b="-38"/>
          <a:stretch>
            <a:fillRect/>
          </a:stretch>
        </p:blipFill>
        <p:spPr bwMode="auto">
          <a:xfrm>
            <a:off x="6084888" y="1196975"/>
            <a:ext cx="28082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575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219200" y="14478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endParaRPr lang="en-US" altLang="en-US" sz="1800">
              <a:ea typeface="ＭＳ Ｐゴシック" pitchFamily="34" charset="-128"/>
            </a:endParaRPr>
          </a:p>
        </p:txBody>
      </p:sp>
      <p:pic>
        <p:nvPicPr>
          <p:cNvPr id="6147" name="Picture 4" descr="chapter8 pic2 - poilcy refu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196975"/>
            <a:ext cx="63563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323850" y="4149725"/>
            <a:ext cx="78851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AU" altLang="en-US" sz="1800" b="1" i="1"/>
              <a:t>It’s about working together to achieve the goals and policies of other sectors in ways that protect or promote health</a:t>
            </a:r>
          </a:p>
          <a:p>
            <a:pPr eaLnBrk="1" hangingPunct="1">
              <a:spcBef>
                <a:spcPct val="50000"/>
              </a:spcBef>
              <a:buClrTx/>
              <a:buSzTx/>
              <a:buFontTx/>
              <a:buNone/>
            </a:pPr>
            <a:endParaRPr lang="en-AU" altLang="en-US" sz="1800" b="1" i="1"/>
          </a:p>
        </p:txBody>
      </p:sp>
      <p:sp>
        <p:nvSpPr>
          <p:cNvPr id="6149" name="Text Box 6"/>
          <p:cNvSpPr txBox="1">
            <a:spLocks noChangeArrowheads="1"/>
          </p:cNvSpPr>
          <p:nvPr/>
        </p:nvSpPr>
        <p:spPr bwMode="auto">
          <a:xfrm>
            <a:off x="1642110" y="0"/>
            <a:ext cx="73088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AU" altLang="en-US" sz="2800" b="1" i="1" dirty="0">
                <a:solidFill>
                  <a:srgbClr val="C00000"/>
                </a:solidFill>
              </a:rPr>
              <a:t>‘Health in All Policies’? </a:t>
            </a:r>
            <a:endParaRPr lang="en-AU" altLang="en-US" sz="2800" b="1" i="1" dirty="0" smtClean="0">
              <a:solidFill>
                <a:srgbClr val="C00000"/>
              </a:solidFill>
            </a:endParaRPr>
          </a:p>
          <a:p>
            <a:pPr eaLnBrk="1" hangingPunct="1">
              <a:spcBef>
                <a:spcPct val="50000"/>
              </a:spcBef>
              <a:buClrTx/>
              <a:buSzTx/>
              <a:buFontTx/>
              <a:buNone/>
            </a:pPr>
            <a:r>
              <a:rPr lang="en-AU" altLang="en-US" sz="2800" b="1" i="1" dirty="0" smtClean="0">
                <a:solidFill>
                  <a:srgbClr val="C00000"/>
                </a:solidFill>
              </a:rPr>
              <a:t>What’s </a:t>
            </a:r>
            <a:r>
              <a:rPr lang="en-AU" altLang="en-US" sz="2800" b="1" i="1" dirty="0">
                <a:solidFill>
                  <a:srgbClr val="C00000"/>
                </a:solidFill>
              </a:rPr>
              <a:t>it about?</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6237288"/>
            <a:ext cx="66262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89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219200" y="14478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endParaRPr lang="en-US" altLang="en-US" sz="1800">
              <a:ea typeface="ＭＳ Ｐゴシック" pitchFamily="34" charset="-128"/>
            </a:endParaRPr>
          </a:p>
        </p:txBody>
      </p:sp>
      <p:pic>
        <p:nvPicPr>
          <p:cNvPr id="24579" name="Picture 3" descr="chapter8 pic2 - poilcy refu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365625"/>
            <a:ext cx="338455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395288" y="1196975"/>
            <a:ext cx="8497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Char char="•"/>
            </a:pPr>
            <a:endParaRPr lang="en-US" altLang="en-US" sz="2400"/>
          </a:p>
        </p:txBody>
      </p:sp>
      <p:sp>
        <p:nvSpPr>
          <p:cNvPr id="24581" name="Rectangle 5"/>
          <p:cNvSpPr>
            <a:spLocks noChangeArrowheads="1"/>
          </p:cNvSpPr>
          <p:nvPr/>
        </p:nvSpPr>
        <p:spPr bwMode="auto">
          <a:xfrm>
            <a:off x="250825" y="549275"/>
            <a:ext cx="8281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AU" altLang="en-US" sz="2800" b="1" dirty="0">
                <a:solidFill>
                  <a:srgbClr val="C00000"/>
                </a:solidFill>
              </a:rPr>
              <a:t>Partnership Principles</a:t>
            </a:r>
          </a:p>
          <a:p>
            <a:pPr algn="ctr" eaLnBrk="1" hangingPunct="1">
              <a:spcBef>
                <a:spcPct val="0"/>
              </a:spcBef>
              <a:buClrTx/>
              <a:buSzTx/>
              <a:buFontTx/>
              <a:buNone/>
            </a:pPr>
            <a:endParaRPr lang="en-AU" altLang="en-US" sz="2800" b="1" dirty="0">
              <a:solidFill>
                <a:srgbClr val="003399"/>
              </a:solidFill>
            </a:endParaRPr>
          </a:p>
        </p:txBody>
      </p:sp>
      <p:sp>
        <p:nvSpPr>
          <p:cNvPr id="24582" name="TextBox 5"/>
          <p:cNvSpPr txBox="1">
            <a:spLocks noChangeArrowheads="1"/>
          </p:cNvSpPr>
          <p:nvPr/>
        </p:nvSpPr>
        <p:spPr bwMode="auto">
          <a:xfrm>
            <a:off x="827088" y="1484313"/>
            <a:ext cx="59055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Char char="•"/>
            </a:pPr>
            <a:r>
              <a:rPr lang="en-AU" altLang="en-US" sz="2400"/>
              <a:t> </a:t>
            </a:r>
            <a:r>
              <a:rPr lang="en-AU" altLang="en-US" sz="2400" b="1"/>
              <a:t>Flexibility and Responsiveness</a:t>
            </a:r>
            <a:r>
              <a:rPr lang="en-AU" altLang="en-US" sz="2400"/>
              <a:t> </a:t>
            </a:r>
          </a:p>
          <a:p>
            <a:pPr eaLnBrk="1" hangingPunct="1">
              <a:spcBef>
                <a:spcPct val="50000"/>
              </a:spcBef>
              <a:buClrTx/>
              <a:buSzTx/>
              <a:buFontTx/>
              <a:buChar char="•"/>
            </a:pPr>
            <a:r>
              <a:rPr lang="en-AU" altLang="en-US" sz="2400" b="1"/>
              <a:t> Recognition and Mutual Respect</a:t>
            </a:r>
            <a:r>
              <a:rPr lang="en-AU" altLang="en-US" sz="2400"/>
              <a:t> </a:t>
            </a:r>
          </a:p>
          <a:p>
            <a:pPr eaLnBrk="1" hangingPunct="1">
              <a:spcBef>
                <a:spcPct val="50000"/>
              </a:spcBef>
              <a:buClrTx/>
              <a:buSzTx/>
              <a:buFontTx/>
              <a:buChar char="•"/>
            </a:pPr>
            <a:r>
              <a:rPr lang="en-AU" altLang="en-US" sz="2400" b="1"/>
              <a:t> Support and Resources</a:t>
            </a:r>
            <a:r>
              <a:rPr lang="en-AU" altLang="en-US" sz="2400"/>
              <a:t> </a:t>
            </a:r>
          </a:p>
          <a:p>
            <a:pPr eaLnBrk="1" hangingPunct="1">
              <a:spcBef>
                <a:spcPct val="50000"/>
              </a:spcBef>
              <a:buClrTx/>
              <a:buSzTx/>
              <a:buFontTx/>
              <a:buChar char="•"/>
            </a:pPr>
            <a:r>
              <a:rPr lang="en-AU" altLang="en-US" sz="2400" b="1"/>
              <a:t> Outcome-Focused</a:t>
            </a:r>
            <a:r>
              <a:rPr lang="en-AU" altLang="en-US" sz="2400"/>
              <a:t> </a:t>
            </a:r>
          </a:p>
          <a:p>
            <a:pPr eaLnBrk="1" hangingPunct="1">
              <a:spcBef>
                <a:spcPct val="50000"/>
              </a:spcBef>
              <a:buClrTx/>
              <a:buSzTx/>
              <a:buFontTx/>
              <a:buChar char="•"/>
            </a:pPr>
            <a:r>
              <a:rPr lang="en-AU" altLang="en-US" sz="2400" b="1"/>
              <a:t> Clarity and Collaboration</a:t>
            </a:r>
          </a:p>
          <a:p>
            <a:pPr eaLnBrk="1" hangingPunct="1">
              <a:spcBef>
                <a:spcPct val="0"/>
              </a:spcBef>
              <a:buClrTx/>
              <a:buSzTx/>
              <a:buFontTx/>
              <a:buNone/>
            </a:pPr>
            <a:endParaRPr lang="en-AU" altLang="en-US" sz="1800"/>
          </a:p>
        </p:txBody>
      </p:sp>
    </p:spTree>
    <p:extLst>
      <p:ext uri="{BB962C8B-B14F-4D97-AF65-F5344CB8AC3E}">
        <p14:creationId xmlns:p14="http://schemas.microsoft.com/office/powerpoint/2010/main" val="1578067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95288" y="1484313"/>
            <a:ext cx="8532812" cy="4189412"/>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spcBef>
                <a:spcPct val="50000"/>
              </a:spcBef>
              <a:defRPr/>
            </a:pPr>
            <a:endParaRPr lang="en-AU" altLang="en-US" sz="2200" dirty="0" smtClean="0"/>
          </a:p>
          <a:p>
            <a:pPr marL="342900" indent="-342900">
              <a:spcBef>
                <a:spcPct val="50000"/>
              </a:spcBef>
              <a:defRPr/>
            </a:pPr>
            <a:r>
              <a:rPr lang="en-AU" altLang="en-US" sz="2200" dirty="0" smtClean="0"/>
              <a:t>Regional Migrant Settlement </a:t>
            </a:r>
            <a:endParaRPr lang="en-AU" altLang="en-US" sz="2200" i="1" dirty="0" smtClean="0"/>
          </a:p>
          <a:p>
            <a:pPr eaLnBrk="1" hangingPunct="1">
              <a:lnSpc>
                <a:spcPct val="120000"/>
              </a:lnSpc>
              <a:spcBef>
                <a:spcPct val="0"/>
              </a:spcBef>
              <a:defRPr/>
            </a:pPr>
            <a:r>
              <a:rPr lang="en-AU" altLang="en-US" sz="2200" dirty="0" smtClean="0"/>
              <a:t>  Water Sustainability: Alternative water sources  </a:t>
            </a:r>
          </a:p>
          <a:p>
            <a:pPr eaLnBrk="1" hangingPunct="1">
              <a:lnSpc>
                <a:spcPct val="120000"/>
              </a:lnSpc>
              <a:spcBef>
                <a:spcPct val="0"/>
              </a:spcBef>
              <a:defRPr/>
            </a:pPr>
            <a:r>
              <a:rPr lang="en-AU" altLang="en-US" sz="2200" dirty="0" smtClean="0"/>
              <a:t>  Digital Technology: Access and Use</a:t>
            </a:r>
          </a:p>
          <a:p>
            <a:pPr eaLnBrk="1" hangingPunct="1">
              <a:lnSpc>
                <a:spcPct val="120000"/>
              </a:lnSpc>
              <a:spcBef>
                <a:spcPct val="0"/>
              </a:spcBef>
              <a:defRPr/>
            </a:pPr>
            <a:r>
              <a:rPr lang="en-AU" altLang="en-US" sz="2200" dirty="0" smtClean="0"/>
              <a:t>  Transit-oriented Developments</a:t>
            </a:r>
          </a:p>
          <a:p>
            <a:pPr eaLnBrk="1" hangingPunct="1">
              <a:lnSpc>
                <a:spcPct val="120000"/>
              </a:lnSpc>
              <a:spcBef>
                <a:spcPct val="0"/>
              </a:spcBef>
              <a:defRPr/>
            </a:pPr>
            <a:r>
              <a:rPr lang="en-AU" altLang="en-US" sz="2200" dirty="0" smtClean="0"/>
              <a:t>  Local Government: Castle Plaza Rapid Wellbeing Assessment</a:t>
            </a:r>
          </a:p>
          <a:p>
            <a:pPr eaLnBrk="1" hangingPunct="1">
              <a:lnSpc>
                <a:spcPct val="120000"/>
              </a:lnSpc>
              <a:spcBef>
                <a:spcPct val="0"/>
              </a:spcBef>
              <a:defRPr/>
            </a:pPr>
            <a:r>
              <a:rPr lang="en-AU" altLang="en-US" sz="2200" dirty="0" smtClean="0"/>
              <a:t>  Healthy Weight Desktop Analysis</a:t>
            </a:r>
          </a:p>
          <a:p>
            <a:pPr eaLnBrk="1" hangingPunct="1">
              <a:lnSpc>
                <a:spcPct val="120000"/>
              </a:lnSpc>
              <a:spcBef>
                <a:spcPct val="0"/>
              </a:spcBef>
              <a:defRPr/>
            </a:pPr>
            <a:r>
              <a:rPr lang="en-AU" altLang="en-US" sz="2200" dirty="0" smtClean="0"/>
              <a:t>  Overseas Students Health and Welfare</a:t>
            </a:r>
          </a:p>
          <a:p>
            <a:pPr eaLnBrk="1" hangingPunct="1">
              <a:lnSpc>
                <a:spcPct val="120000"/>
              </a:lnSpc>
              <a:spcBef>
                <a:spcPct val="0"/>
              </a:spcBef>
              <a:defRPr/>
            </a:pPr>
            <a:r>
              <a:rPr lang="en-AU" altLang="en-US" sz="2200" dirty="0" smtClean="0"/>
              <a:t>  Active Transport: Economic contribution of cycling</a:t>
            </a:r>
          </a:p>
          <a:p>
            <a:pPr eaLnBrk="1" hangingPunct="1">
              <a:lnSpc>
                <a:spcPct val="120000"/>
              </a:lnSpc>
              <a:spcBef>
                <a:spcPct val="0"/>
              </a:spcBef>
              <a:defRPr/>
            </a:pPr>
            <a:r>
              <a:rPr lang="en-AU" altLang="en-US" sz="2200" dirty="0" smtClean="0"/>
              <a:t>  HLA across the 7 Cabinet Priorities</a:t>
            </a:r>
          </a:p>
        </p:txBody>
      </p:sp>
      <p:sp>
        <p:nvSpPr>
          <p:cNvPr id="25603" name="TextBox 2"/>
          <p:cNvSpPr txBox="1">
            <a:spLocks noChangeArrowheads="1"/>
          </p:cNvSpPr>
          <p:nvPr/>
        </p:nvSpPr>
        <p:spPr bwMode="auto">
          <a:xfrm>
            <a:off x="1619250" y="115888"/>
            <a:ext cx="734536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800" b="1" i="1" dirty="0">
                <a:solidFill>
                  <a:srgbClr val="C00000"/>
                </a:solidFill>
                <a:ea typeface="ＭＳ Ｐゴシック" pitchFamily="34" charset="-128"/>
              </a:rPr>
              <a:t>Health Lens Analysis Projects </a:t>
            </a:r>
            <a:endParaRPr lang="en-US" altLang="en-US" sz="2800" b="1" i="1" dirty="0" smtClean="0">
              <a:solidFill>
                <a:srgbClr val="C00000"/>
              </a:solidFill>
              <a:ea typeface="ＭＳ Ｐゴシック" pitchFamily="34" charset="-128"/>
            </a:endParaRPr>
          </a:p>
          <a:p>
            <a:pPr eaLnBrk="1" hangingPunct="1">
              <a:spcBef>
                <a:spcPct val="0"/>
              </a:spcBef>
              <a:buClrTx/>
              <a:buSzTx/>
              <a:buFontTx/>
              <a:buNone/>
            </a:pPr>
            <a:r>
              <a:rPr lang="en-US" altLang="en-US" sz="2800" b="1" i="1" dirty="0" smtClean="0">
                <a:solidFill>
                  <a:srgbClr val="C00000"/>
                </a:solidFill>
                <a:ea typeface="ＭＳ Ｐゴシック" pitchFamily="34" charset="-128"/>
              </a:rPr>
              <a:t>-</a:t>
            </a:r>
            <a:r>
              <a:rPr lang="en-US" altLang="en-US" sz="2800" b="1" i="1" dirty="0">
                <a:solidFill>
                  <a:srgbClr val="C00000"/>
                </a:solidFill>
                <a:ea typeface="ＭＳ Ｐゴシック" pitchFamily="34" charset="-128"/>
              </a:rPr>
              <a:t>completed</a:t>
            </a:r>
          </a:p>
          <a:p>
            <a:pPr eaLnBrk="1" hangingPunct="1">
              <a:spcBef>
                <a:spcPct val="0"/>
              </a:spcBef>
              <a:buClrTx/>
              <a:buSzTx/>
              <a:buFontTx/>
              <a:buNone/>
            </a:pPr>
            <a:endParaRPr lang="en-AU" altLang="en-US" sz="1800" dirty="0"/>
          </a:p>
        </p:txBody>
      </p:sp>
    </p:spTree>
    <p:extLst>
      <p:ext uri="{BB962C8B-B14F-4D97-AF65-F5344CB8AC3E}">
        <p14:creationId xmlns:p14="http://schemas.microsoft.com/office/powerpoint/2010/main" val="43995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66688" y="1323975"/>
            <a:ext cx="8532812" cy="456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r>
              <a:rPr lang="en-US" altLang="en-US" b="1" dirty="0" smtClean="0">
                <a:solidFill>
                  <a:srgbClr val="C00000"/>
                </a:solidFill>
                <a:ea typeface="ＭＳ Ｐゴシック" pitchFamily="34" charset="-128"/>
              </a:rPr>
              <a:t>       </a:t>
            </a:r>
            <a:endParaRPr lang="en-US" altLang="en-US" b="1" dirty="0">
              <a:solidFill>
                <a:srgbClr val="C00000"/>
              </a:solidFill>
              <a:ea typeface="ＭＳ Ｐゴシック" pitchFamily="34" charset="-128"/>
            </a:endParaRPr>
          </a:p>
          <a:p>
            <a:pPr>
              <a:spcBef>
                <a:spcPct val="50000"/>
              </a:spcBef>
              <a:buClrTx/>
              <a:buSzTx/>
              <a:buFontTx/>
              <a:buNone/>
            </a:pPr>
            <a:endParaRPr lang="en-AU" altLang="en-US" sz="1400" dirty="0">
              <a:solidFill>
                <a:schemeClr val="accent2"/>
              </a:solidFill>
            </a:endParaRPr>
          </a:p>
          <a:p>
            <a:pPr eaLnBrk="1" hangingPunct="1">
              <a:lnSpc>
                <a:spcPct val="120000"/>
              </a:lnSpc>
              <a:spcBef>
                <a:spcPct val="0"/>
              </a:spcBef>
              <a:buClrTx/>
              <a:buSzTx/>
              <a:buFontTx/>
              <a:buChar char="•"/>
            </a:pPr>
            <a:endParaRPr lang="en-AU" altLang="en-US" sz="2200" dirty="0">
              <a:solidFill>
                <a:srgbClr val="0070C0"/>
              </a:solidFill>
            </a:endParaRPr>
          </a:p>
          <a:p>
            <a:pPr eaLnBrk="1" hangingPunct="1">
              <a:lnSpc>
                <a:spcPct val="120000"/>
              </a:lnSpc>
              <a:spcBef>
                <a:spcPct val="0"/>
              </a:spcBef>
              <a:buClrTx/>
              <a:buSzTx/>
              <a:buFontTx/>
              <a:buChar char="•"/>
            </a:pPr>
            <a:r>
              <a:rPr lang="en-AU" altLang="en-US" sz="2200" dirty="0">
                <a:solidFill>
                  <a:srgbClr val="0070C0"/>
                </a:solidFill>
              </a:rPr>
              <a:t>  Improving Parental Engagement in Children’s Literacy </a:t>
            </a:r>
          </a:p>
          <a:p>
            <a:pPr eaLnBrk="1" hangingPunct="1">
              <a:lnSpc>
                <a:spcPct val="120000"/>
              </a:lnSpc>
              <a:spcBef>
                <a:spcPct val="0"/>
              </a:spcBef>
              <a:buClrTx/>
              <a:buSzTx/>
              <a:buFontTx/>
              <a:buChar char="•"/>
            </a:pPr>
            <a:r>
              <a:rPr lang="en-AU" altLang="en-US" sz="2200" dirty="0"/>
              <a:t>  Aboriginal Road Safety </a:t>
            </a:r>
          </a:p>
          <a:p>
            <a:pPr eaLnBrk="1" hangingPunct="1">
              <a:lnSpc>
                <a:spcPct val="120000"/>
              </a:lnSpc>
              <a:spcBef>
                <a:spcPct val="0"/>
              </a:spcBef>
              <a:buClrTx/>
              <a:buSzTx/>
              <a:buFontTx/>
              <a:buChar char="•"/>
            </a:pPr>
            <a:r>
              <a:rPr lang="en-AU" altLang="en-US" sz="2200" dirty="0"/>
              <a:t>  Healthy Sustainable Regional Communities (mining) </a:t>
            </a:r>
          </a:p>
          <a:p>
            <a:pPr eaLnBrk="1" hangingPunct="1">
              <a:lnSpc>
                <a:spcPct val="120000"/>
              </a:lnSpc>
              <a:spcBef>
                <a:spcPct val="0"/>
              </a:spcBef>
              <a:buClrTx/>
              <a:buSzTx/>
              <a:buFontTx/>
              <a:buChar char="•"/>
            </a:pPr>
            <a:r>
              <a:rPr lang="en-AU" altLang="en-US" sz="2200" dirty="0"/>
              <a:t>  Active Ageing through Employment</a:t>
            </a:r>
          </a:p>
          <a:p>
            <a:pPr eaLnBrk="1" hangingPunct="1">
              <a:lnSpc>
                <a:spcPct val="120000"/>
              </a:lnSpc>
              <a:spcBef>
                <a:spcPct val="0"/>
              </a:spcBef>
              <a:buClrTx/>
              <a:buSzTx/>
              <a:buFontTx/>
              <a:buChar char="•"/>
            </a:pPr>
            <a:r>
              <a:rPr lang="en-AU" altLang="en-US" sz="2200" dirty="0"/>
              <a:t>  Learning or Earning</a:t>
            </a:r>
          </a:p>
          <a:p>
            <a:pPr eaLnBrk="1" hangingPunct="1">
              <a:lnSpc>
                <a:spcPct val="120000"/>
              </a:lnSpc>
              <a:spcBef>
                <a:spcPct val="0"/>
              </a:spcBef>
              <a:buClrTx/>
              <a:buSzTx/>
              <a:buFontTx/>
              <a:buChar char="•"/>
            </a:pPr>
            <a:r>
              <a:rPr lang="en-AU" altLang="en-US" sz="2200" dirty="0"/>
              <a:t>  Cycling Strategy for SA</a:t>
            </a:r>
          </a:p>
          <a:p>
            <a:pPr eaLnBrk="1" hangingPunct="1">
              <a:lnSpc>
                <a:spcPct val="120000"/>
              </a:lnSpc>
              <a:spcBef>
                <a:spcPct val="0"/>
              </a:spcBef>
              <a:buClrTx/>
              <a:buSzTx/>
              <a:buFontTx/>
              <a:buChar char="•"/>
            </a:pPr>
            <a:r>
              <a:rPr lang="en-AU" altLang="en-US" sz="2200" dirty="0"/>
              <a:t>  An Affordable Place to Live – Affordable Living Strategy</a:t>
            </a:r>
          </a:p>
          <a:p>
            <a:pPr eaLnBrk="1" hangingPunct="1">
              <a:lnSpc>
                <a:spcPct val="120000"/>
              </a:lnSpc>
              <a:spcBef>
                <a:spcPct val="0"/>
              </a:spcBef>
              <a:buClrTx/>
              <a:buSzTx/>
              <a:buFontTx/>
              <a:buChar char="•"/>
            </a:pPr>
            <a:r>
              <a:rPr lang="en-AU" altLang="en-US" sz="2200" dirty="0"/>
              <a:t>  Every Chance for Every Child – Parental Engagement Project </a:t>
            </a:r>
          </a:p>
        </p:txBody>
      </p:sp>
      <p:sp>
        <p:nvSpPr>
          <p:cNvPr id="2" name="Rectangle 1"/>
          <p:cNvSpPr/>
          <p:nvPr/>
        </p:nvSpPr>
        <p:spPr>
          <a:xfrm>
            <a:off x="1940560" y="162560"/>
            <a:ext cx="4728595" cy="830997"/>
          </a:xfrm>
          <a:prstGeom prst="rect">
            <a:avLst/>
          </a:prstGeom>
        </p:spPr>
        <p:txBody>
          <a:bodyPr wrap="square">
            <a:spAutoFit/>
          </a:bodyPr>
          <a:lstStyle/>
          <a:p>
            <a:r>
              <a:rPr lang="en-US" altLang="en-US" sz="2400" b="1" dirty="0">
                <a:solidFill>
                  <a:srgbClr val="C00000"/>
                </a:solidFill>
                <a:ea typeface="ＭＳ Ｐゴシック" pitchFamily="34" charset="-128"/>
              </a:rPr>
              <a:t>Health Lens Analysis Projects - current</a:t>
            </a:r>
            <a:endParaRPr lang="en-NZ" sz="2400" dirty="0"/>
          </a:p>
        </p:txBody>
      </p:sp>
    </p:spTree>
    <p:extLst>
      <p:ext uri="{BB962C8B-B14F-4D97-AF65-F5344CB8AC3E}">
        <p14:creationId xmlns:p14="http://schemas.microsoft.com/office/powerpoint/2010/main" val="2895873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468313" y="1125538"/>
            <a:ext cx="8229600" cy="1511300"/>
          </a:xfrm>
        </p:spPr>
        <p:txBody>
          <a:bodyPr/>
          <a:lstStyle/>
          <a:p>
            <a:pPr eaLnBrk="1" hangingPunct="1">
              <a:defRPr/>
            </a:pPr>
            <a:r>
              <a:rPr lang="en-AU" altLang="en-US" sz="2800" b="1" kern="1200" dirty="0" smtClean="0">
                <a:solidFill>
                  <a:srgbClr val="0E4280"/>
                </a:solidFill>
                <a:ea typeface="ＭＳ Ｐゴシック" pitchFamily="34" charset="-128"/>
                <a:cs typeface="+mn-cs"/>
              </a:rPr>
              <a:t>Improving Parental Engagement in Children’s Literacy to Create Literacy Rich Home Environments</a:t>
            </a:r>
            <a:endParaRPr lang="en-AU" altLang="en-US" sz="2800" dirty="0" smtClean="0"/>
          </a:p>
        </p:txBody>
      </p:sp>
      <p:sp>
        <p:nvSpPr>
          <p:cNvPr id="27651" name="Content Placeholder 2"/>
          <p:cNvSpPr>
            <a:spLocks noGrp="1"/>
          </p:cNvSpPr>
          <p:nvPr>
            <p:ph idx="1"/>
          </p:nvPr>
        </p:nvSpPr>
        <p:spPr>
          <a:xfrm>
            <a:off x="539750" y="3068638"/>
            <a:ext cx="8229600" cy="2338387"/>
          </a:xfrm>
        </p:spPr>
        <p:txBody>
          <a:bodyPr/>
          <a:lstStyle/>
          <a:p>
            <a:pPr marL="0" indent="0" eaLnBrk="1" hangingPunct="1">
              <a:buFontTx/>
              <a:buNone/>
            </a:pPr>
            <a:r>
              <a:rPr lang="en-US" altLang="en-US" sz="2400" i="1" smtClean="0"/>
              <a:t>Project partners:</a:t>
            </a:r>
          </a:p>
          <a:p>
            <a:pPr marL="0" indent="0" eaLnBrk="1" hangingPunct="1">
              <a:buFontTx/>
              <a:buNone/>
            </a:pPr>
            <a:r>
              <a:rPr lang="en-US" altLang="en-US" sz="2400" smtClean="0"/>
              <a:t>SA Department of Education and Child Development </a:t>
            </a:r>
          </a:p>
          <a:p>
            <a:pPr marL="0" indent="0" eaLnBrk="1" hangingPunct="1">
              <a:buFontTx/>
              <a:buNone/>
            </a:pPr>
            <a:r>
              <a:rPr lang="en-US" altLang="en-US" sz="2400" smtClean="0"/>
              <a:t>SA Health</a:t>
            </a:r>
          </a:p>
          <a:p>
            <a:pPr marL="0" indent="0" eaLnBrk="1" hangingPunct="1">
              <a:buFontTx/>
              <a:buNone/>
            </a:pPr>
            <a:endParaRPr lang="en-US" altLang="en-US" sz="2400" smtClean="0"/>
          </a:p>
        </p:txBody>
      </p:sp>
      <p:sp>
        <p:nvSpPr>
          <p:cNvPr id="4" name="TextBox 3"/>
          <p:cNvSpPr txBox="1"/>
          <p:nvPr/>
        </p:nvSpPr>
        <p:spPr>
          <a:xfrm>
            <a:off x="2484438" y="404813"/>
            <a:ext cx="6048375" cy="522287"/>
          </a:xfrm>
          <a:prstGeom prst="rect">
            <a:avLst/>
          </a:prstGeom>
          <a:noFill/>
        </p:spPr>
        <p:txBody>
          <a:bodyPr>
            <a:spAutoFit/>
          </a:bodyPr>
          <a:lstStyle/>
          <a:p>
            <a:pPr>
              <a:defRPr/>
            </a:pPr>
            <a:r>
              <a:rPr lang="en-US" sz="2800" b="1" i="1" dirty="0">
                <a:solidFill>
                  <a:srgbClr val="C00000"/>
                </a:solidFill>
                <a:latin typeface="Arial" pitchFamily="34" charset="0"/>
              </a:rPr>
              <a:t>Health Lens - example</a:t>
            </a:r>
            <a:endParaRPr lang="en-AU" sz="2800" b="1" i="1" dirty="0">
              <a:solidFill>
                <a:srgbClr val="C00000"/>
              </a:solidFill>
              <a:latin typeface="Arial" pitchFamily="34" charset="0"/>
            </a:endParaRPr>
          </a:p>
        </p:txBody>
      </p:sp>
    </p:spTree>
    <p:extLst>
      <p:ext uri="{BB962C8B-B14F-4D97-AF65-F5344CB8AC3E}">
        <p14:creationId xmlns:p14="http://schemas.microsoft.com/office/powerpoint/2010/main" val="3390598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400" y="1614488"/>
            <a:ext cx="8785225" cy="2462213"/>
          </a:xfrm>
          <a:prstGeom prst="rect">
            <a:avLst/>
          </a:prstGeom>
          <a:noFill/>
        </p:spPr>
        <p:txBody>
          <a:bodyPr>
            <a:spAutoFit/>
          </a:bodyPr>
          <a:lstStyle/>
          <a:p>
            <a:pPr>
              <a:defRPr/>
            </a:pPr>
            <a:r>
              <a:rPr lang="en-US" sz="2200" dirty="0" smtClean="0"/>
              <a:t>Opportunities/Challenges</a:t>
            </a:r>
          </a:p>
          <a:p>
            <a:pPr>
              <a:defRPr/>
            </a:pPr>
            <a:endParaRPr lang="en-US" sz="2200" dirty="0"/>
          </a:p>
          <a:p>
            <a:pPr marL="342900" indent="-342900">
              <a:buFont typeface="Arial" pitchFamily="34" charset="0"/>
              <a:buChar char="•"/>
              <a:defRPr/>
            </a:pPr>
            <a:r>
              <a:rPr lang="en-US" sz="2200" dirty="0"/>
              <a:t>History of poor ‘partnership’ – usually Health directing DECD.</a:t>
            </a:r>
          </a:p>
          <a:p>
            <a:pPr marL="342900" indent="-342900">
              <a:buFont typeface="Arial" pitchFamily="34" charset="0"/>
              <a:buChar char="•"/>
              <a:defRPr/>
            </a:pPr>
            <a:r>
              <a:rPr lang="en-US" sz="2200" dirty="0"/>
              <a:t>Schools, including Principals and Project Manager used to thinking at program/project level, not policy level.</a:t>
            </a:r>
          </a:p>
          <a:p>
            <a:pPr marL="342900" indent="-342900">
              <a:buFont typeface="Arial" pitchFamily="34" charset="0"/>
              <a:buChar char="•"/>
              <a:defRPr/>
            </a:pPr>
            <a:r>
              <a:rPr lang="en-US" sz="2200" dirty="0"/>
              <a:t>Schools don’t generally think ‘outside’ the school gates – ie engaging with parents where they are at.</a:t>
            </a:r>
          </a:p>
        </p:txBody>
      </p:sp>
    </p:spTree>
    <p:extLst>
      <p:ext uri="{BB962C8B-B14F-4D97-AF65-F5344CB8AC3E}">
        <p14:creationId xmlns:p14="http://schemas.microsoft.com/office/powerpoint/2010/main" val="132138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538" y="1125538"/>
            <a:ext cx="8601075" cy="4676775"/>
          </a:xfrm>
          <a:prstGeom prst="rect">
            <a:avLst/>
          </a:prstGeom>
          <a:noFill/>
        </p:spPr>
        <p:txBody>
          <a:bodyPr>
            <a:spAutoFit/>
          </a:bodyPr>
          <a:lstStyle/>
          <a:p>
            <a:pPr>
              <a:defRPr/>
            </a:pPr>
            <a:r>
              <a:rPr lang="en-US" sz="2000" b="1" dirty="0"/>
              <a:t>Aim:</a:t>
            </a:r>
          </a:p>
          <a:p>
            <a:pPr marL="342900" indent="-342900">
              <a:buFont typeface="Arial" pitchFamily="34" charset="0"/>
              <a:buChar char="•"/>
              <a:defRPr/>
            </a:pPr>
            <a:r>
              <a:rPr lang="en-US" sz="2000" dirty="0"/>
              <a:t>To raise parental engagement with literacy to improve literacy outcomes for children in the early years of schooling, and ultimately improve their health.</a:t>
            </a:r>
          </a:p>
          <a:p>
            <a:pPr marL="800100" lvl="1" indent="-342900">
              <a:buFont typeface="Arial" pitchFamily="34" charset="0"/>
              <a:buChar char="•"/>
              <a:defRPr/>
            </a:pPr>
            <a:r>
              <a:rPr lang="en-US" sz="2000" dirty="0"/>
              <a:t>Focus on parental engagement at </a:t>
            </a:r>
            <a:r>
              <a:rPr lang="en-US" sz="2000" u="sng" dirty="0"/>
              <a:t>home</a:t>
            </a:r>
            <a:r>
              <a:rPr lang="en-US" sz="2000" dirty="0"/>
              <a:t> and school</a:t>
            </a:r>
          </a:p>
          <a:p>
            <a:pPr marL="800100" lvl="1" indent="-342900">
              <a:buFont typeface="Arial" pitchFamily="34" charset="0"/>
              <a:buChar char="•"/>
              <a:defRPr/>
            </a:pPr>
            <a:r>
              <a:rPr lang="en-US" sz="2000" dirty="0"/>
              <a:t>Focus on learners from low SES backgrounds</a:t>
            </a:r>
          </a:p>
          <a:p>
            <a:pPr>
              <a:defRPr/>
            </a:pPr>
            <a:endParaRPr lang="en-US" sz="2000" dirty="0"/>
          </a:p>
          <a:p>
            <a:pPr>
              <a:defRPr/>
            </a:pPr>
            <a:r>
              <a:rPr lang="en-US" sz="2000" b="1" dirty="0"/>
              <a:t>Objective:</a:t>
            </a:r>
          </a:p>
          <a:p>
            <a:pPr marL="342900" indent="-342900">
              <a:buFont typeface="Arial" pitchFamily="34" charset="0"/>
              <a:buChar char="•"/>
              <a:defRPr/>
            </a:pPr>
            <a:r>
              <a:rPr lang="en-US" sz="2000" dirty="0"/>
              <a:t>In partnership with participating schools:</a:t>
            </a:r>
          </a:p>
          <a:p>
            <a:pPr marL="800100" lvl="1" indent="-342900">
              <a:buFont typeface="Arial" pitchFamily="34" charset="0"/>
              <a:buChar char="•"/>
              <a:defRPr/>
            </a:pPr>
            <a:r>
              <a:rPr lang="en-US" sz="2000" dirty="0"/>
              <a:t>Investigate how to better engage families in co-creating a literacy rich environment for children at </a:t>
            </a:r>
            <a:r>
              <a:rPr lang="en-US" sz="2000" u="sng" dirty="0"/>
              <a:t>home</a:t>
            </a:r>
            <a:r>
              <a:rPr lang="en-US" sz="2000" dirty="0"/>
              <a:t> and </a:t>
            </a:r>
            <a:r>
              <a:rPr lang="en-US" sz="2000" u="sng" dirty="0"/>
              <a:t>school</a:t>
            </a:r>
            <a:r>
              <a:rPr lang="en-US" sz="2000" dirty="0"/>
              <a:t>. </a:t>
            </a:r>
          </a:p>
          <a:p>
            <a:pPr>
              <a:defRPr/>
            </a:pPr>
            <a:endParaRPr lang="en-US" sz="2000" dirty="0"/>
          </a:p>
          <a:p>
            <a:pPr marL="342900" indent="-342900">
              <a:buFont typeface="Arial" pitchFamily="34" charset="0"/>
              <a:buChar char="•"/>
              <a:defRPr/>
            </a:pPr>
            <a:endParaRPr lang="en-US" sz="2000" dirty="0"/>
          </a:p>
          <a:p>
            <a:pPr>
              <a:defRPr/>
            </a:pPr>
            <a:endParaRPr lang="en-US" sz="2000" dirty="0"/>
          </a:p>
          <a:p>
            <a:pPr>
              <a:defRPr/>
            </a:pPr>
            <a:endParaRPr lang="en-US" dirty="0"/>
          </a:p>
        </p:txBody>
      </p:sp>
      <p:sp>
        <p:nvSpPr>
          <p:cNvPr id="3" name="TextBox 2"/>
          <p:cNvSpPr txBox="1"/>
          <p:nvPr/>
        </p:nvSpPr>
        <p:spPr>
          <a:xfrm>
            <a:off x="1473835" y="404812"/>
            <a:ext cx="6840538" cy="522287"/>
          </a:xfrm>
          <a:prstGeom prst="rect">
            <a:avLst/>
          </a:prstGeom>
          <a:noFill/>
        </p:spPr>
        <p:txBody>
          <a:bodyPr>
            <a:spAutoFit/>
          </a:bodyPr>
          <a:lstStyle/>
          <a:p>
            <a:pPr algn="ctr">
              <a:defRPr/>
            </a:pPr>
            <a:r>
              <a:rPr lang="en-US" sz="2800" b="1" i="1" dirty="0">
                <a:solidFill>
                  <a:srgbClr val="C00000"/>
                </a:solidFill>
                <a:latin typeface="Arial" pitchFamily="34" charset="0"/>
              </a:rPr>
              <a:t>HLA: 1. The Engagement phase</a:t>
            </a:r>
            <a:endParaRPr lang="en-AU" sz="2800" b="1" i="1" dirty="0">
              <a:solidFill>
                <a:srgbClr val="C00000"/>
              </a:solidFill>
              <a:latin typeface="Arial" pitchFamily="34" charset="0"/>
            </a:endParaRPr>
          </a:p>
        </p:txBody>
      </p:sp>
    </p:spTree>
    <p:extLst>
      <p:ext uri="{BB962C8B-B14F-4D97-AF65-F5344CB8AC3E}">
        <p14:creationId xmlns:p14="http://schemas.microsoft.com/office/powerpoint/2010/main" val="4134398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6"/>
          <p:cNvSpPr txBox="1">
            <a:spLocks noChangeArrowheads="1"/>
          </p:cNvSpPr>
          <p:nvPr/>
        </p:nvSpPr>
        <p:spPr bwMode="auto">
          <a:xfrm>
            <a:off x="250825" y="1628775"/>
            <a:ext cx="8281988" cy="4448175"/>
          </a:xfrm>
          <a:prstGeom prst="rect">
            <a:avLst/>
          </a:prstGeom>
          <a:noFill/>
          <a:ln>
            <a:noFill/>
          </a:ln>
          <a:extLst/>
        </p:spPr>
        <p:txBody>
          <a:bodyPr>
            <a:spAutoFit/>
          </a:bodyPr>
          <a:lstStyle>
            <a:lvl1pPr>
              <a:defRPr sz="3200">
                <a:solidFill>
                  <a:schemeClr val="tx1"/>
                </a:solidFill>
                <a:latin typeface="Arial" charset="0"/>
              </a:defRPr>
            </a:lvl1pPr>
            <a:lvl2pPr marL="1028700">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285750" indent="-285750" eaLnBrk="0" hangingPunct="0">
              <a:spcBef>
                <a:spcPct val="50000"/>
              </a:spcBef>
              <a:buFontTx/>
              <a:buChar char="•"/>
              <a:defRPr/>
            </a:pPr>
            <a:r>
              <a:rPr lang="en-US" sz="1800" dirty="0" smtClean="0">
                <a:solidFill>
                  <a:srgbClr val="000000"/>
                </a:solidFill>
              </a:rPr>
              <a:t>Literature Review </a:t>
            </a:r>
          </a:p>
          <a:p>
            <a:pPr marL="285750" indent="-285750">
              <a:buFont typeface="Arial" pitchFamily="34" charset="0"/>
              <a:buChar char="•"/>
              <a:defRPr/>
            </a:pPr>
            <a:r>
              <a:rPr lang="en-US" sz="1600" dirty="0"/>
              <a:t>Parental involvement has bigger impact on attainment at seven and eleven years of age than school factors even controlling for social </a:t>
            </a:r>
            <a:r>
              <a:rPr lang="en-US" sz="1600" dirty="0" smtClean="0"/>
              <a:t>class.</a:t>
            </a:r>
            <a:endParaRPr lang="en-US" sz="1600" dirty="0"/>
          </a:p>
          <a:p>
            <a:pPr marL="285750" indent="-285750">
              <a:buFont typeface="Arial" pitchFamily="34" charset="0"/>
              <a:buChar char="•"/>
              <a:defRPr/>
            </a:pPr>
            <a:r>
              <a:rPr lang="en-US" sz="1600" dirty="0" smtClean="0"/>
              <a:t>Variations </a:t>
            </a:r>
            <a:r>
              <a:rPr lang="en-US" sz="1600" dirty="0"/>
              <a:t>in the level of parental involvement </a:t>
            </a:r>
            <a:r>
              <a:rPr lang="en-US" sz="1600" dirty="0" smtClean="0"/>
              <a:t>in </a:t>
            </a:r>
            <a:r>
              <a:rPr lang="en-US" sz="1600" dirty="0"/>
              <a:t>children’s learning at home and at school is strongly influenced by family socio-economic </a:t>
            </a:r>
            <a:r>
              <a:rPr lang="en-US" sz="1600" dirty="0" smtClean="0"/>
              <a:t>status.</a:t>
            </a:r>
            <a:endParaRPr lang="en-US" sz="1600" dirty="0"/>
          </a:p>
          <a:p>
            <a:pPr marL="285750" indent="-285750">
              <a:buFont typeface="Arial" pitchFamily="34" charset="0"/>
              <a:buChar char="•"/>
              <a:defRPr/>
            </a:pPr>
            <a:r>
              <a:rPr lang="en-US" sz="1600" dirty="0" smtClean="0"/>
              <a:t>Parental </a:t>
            </a:r>
            <a:r>
              <a:rPr lang="en-US" sz="1600" dirty="0"/>
              <a:t>engagement in the school, such as school governance, has no demonstrated impact on learning outcomes per se</a:t>
            </a:r>
            <a:r>
              <a:rPr lang="en-US" sz="1600" dirty="0" smtClean="0"/>
              <a:t>.</a:t>
            </a:r>
          </a:p>
          <a:p>
            <a:pPr marL="285750" indent="-285750">
              <a:buFont typeface="Arial" pitchFamily="34" charset="0"/>
              <a:buChar char="•"/>
              <a:defRPr/>
            </a:pPr>
            <a:endParaRPr lang="en-US" sz="1600" dirty="0" smtClean="0"/>
          </a:p>
          <a:p>
            <a:pPr marL="285750" indent="-285750">
              <a:buFont typeface="Arial" pitchFamily="34" charset="0"/>
              <a:buChar char="•"/>
              <a:defRPr/>
            </a:pPr>
            <a:r>
              <a:rPr lang="en-US" sz="1800" dirty="0" smtClean="0">
                <a:solidFill>
                  <a:srgbClr val="000000"/>
                </a:solidFill>
              </a:rPr>
              <a:t>Four Schools in Western Adelaide region</a:t>
            </a:r>
          </a:p>
          <a:p>
            <a:pPr eaLnBrk="0" hangingPunct="0">
              <a:spcBef>
                <a:spcPct val="50000"/>
              </a:spcBef>
              <a:buFontTx/>
              <a:buChar char="•"/>
              <a:defRPr/>
            </a:pPr>
            <a:r>
              <a:rPr lang="en-US" sz="1800" dirty="0" smtClean="0">
                <a:solidFill>
                  <a:srgbClr val="000000"/>
                </a:solidFill>
              </a:rPr>
              <a:t>Multi Governance</a:t>
            </a:r>
          </a:p>
          <a:p>
            <a:pPr lvl="1" indent="-285750" eaLnBrk="0" hangingPunct="0">
              <a:spcBef>
                <a:spcPct val="50000"/>
              </a:spcBef>
              <a:buFont typeface="Courier New" pitchFamily="49" charset="0"/>
              <a:buChar char="o"/>
              <a:defRPr/>
            </a:pPr>
            <a:r>
              <a:rPr lang="en-US" sz="1800" dirty="0" smtClean="0">
                <a:solidFill>
                  <a:srgbClr val="000000"/>
                </a:solidFill>
              </a:rPr>
              <a:t>Steering group </a:t>
            </a:r>
          </a:p>
          <a:p>
            <a:pPr lvl="1" indent="-285750" eaLnBrk="0" hangingPunct="0">
              <a:spcBef>
                <a:spcPct val="50000"/>
              </a:spcBef>
              <a:buFont typeface="Courier New" pitchFamily="49" charset="0"/>
              <a:buChar char="o"/>
              <a:defRPr/>
            </a:pPr>
            <a:r>
              <a:rPr lang="en-US" sz="1800" dirty="0" smtClean="0">
                <a:solidFill>
                  <a:srgbClr val="000000"/>
                </a:solidFill>
              </a:rPr>
              <a:t>Regional working group</a:t>
            </a:r>
          </a:p>
          <a:p>
            <a:pPr lvl="1" indent="-285750" eaLnBrk="0" hangingPunct="0">
              <a:spcBef>
                <a:spcPct val="50000"/>
              </a:spcBef>
              <a:buFont typeface="Courier New" pitchFamily="49" charset="0"/>
              <a:buChar char="o"/>
              <a:defRPr/>
            </a:pPr>
            <a:r>
              <a:rPr lang="en-US" sz="1800" dirty="0" smtClean="0">
                <a:solidFill>
                  <a:srgbClr val="000000"/>
                </a:solidFill>
              </a:rPr>
              <a:t>4-schools group</a:t>
            </a:r>
          </a:p>
          <a:p>
            <a:pPr eaLnBrk="0" hangingPunct="0">
              <a:spcBef>
                <a:spcPct val="50000"/>
              </a:spcBef>
              <a:buFontTx/>
              <a:buChar char="•"/>
              <a:defRPr/>
            </a:pPr>
            <a:r>
              <a:rPr lang="en-US" sz="1800" dirty="0" smtClean="0">
                <a:solidFill>
                  <a:srgbClr val="000000"/>
                </a:solidFill>
              </a:rPr>
              <a:t>Parent/Care-giver Focus Groups</a:t>
            </a:r>
          </a:p>
        </p:txBody>
      </p:sp>
      <p:sp>
        <p:nvSpPr>
          <p:cNvPr id="32771" name="TextBox 2"/>
          <p:cNvSpPr txBox="1">
            <a:spLocks noChangeArrowheads="1"/>
          </p:cNvSpPr>
          <p:nvPr/>
        </p:nvSpPr>
        <p:spPr bwMode="auto">
          <a:xfrm>
            <a:off x="395288" y="333375"/>
            <a:ext cx="8208962" cy="1138238"/>
          </a:xfrm>
          <a:prstGeom prst="rect">
            <a:avLst/>
          </a:prstGeom>
          <a:noFill/>
          <a:ln w="9525">
            <a:noFill/>
            <a:miter lim="800000"/>
            <a:headEnd/>
            <a:tailEnd/>
          </a:ln>
        </p:spPr>
        <p:txBody>
          <a:bodyPr>
            <a:spAutoFit/>
          </a:bodyPr>
          <a:lstStyle/>
          <a:p>
            <a:pPr lvl="5">
              <a:spcBef>
                <a:spcPct val="50000"/>
              </a:spcBef>
              <a:defRPr/>
            </a:pPr>
            <a:r>
              <a:rPr lang="en-AU" altLang="en-US" sz="3200" b="1" i="1" dirty="0">
                <a:solidFill>
                  <a:srgbClr val="C00000"/>
                </a:solidFill>
                <a:latin typeface="Arial" pitchFamily="34" charset="0"/>
                <a:ea typeface="ＭＳ Ｐゴシック" pitchFamily="34" charset="-128"/>
              </a:rPr>
              <a:t>HLA: 2. Gather Evidence</a:t>
            </a:r>
          </a:p>
          <a:p>
            <a:pPr>
              <a:spcBef>
                <a:spcPct val="50000"/>
              </a:spcBef>
              <a:defRPr/>
            </a:pPr>
            <a:r>
              <a:rPr lang="en-AU" altLang="en-US" sz="2400" b="1" dirty="0">
                <a:solidFill>
                  <a:srgbClr val="0E4280"/>
                </a:solidFill>
                <a:latin typeface="Arial" pitchFamily="34" charset="0"/>
                <a:ea typeface="ＭＳ Ｐゴシック" pitchFamily="34" charset="-128"/>
              </a:rPr>
              <a:t>Methodology </a:t>
            </a:r>
          </a:p>
        </p:txBody>
      </p:sp>
    </p:spTree>
    <p:extLst>
      <p:ext uri="{BB962C8B-B14F-4D97-AF65-F5344CB8AC3E}">
        <p14:creationId xmlns:p14="http://schemas.microsoft.com/office/powerpoint/2010/main" val="2907339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r="3462"/>
          <a:stretch>
            <a:fillRect/>
          </a:stretch>
        </p:blipFill>
        <p:spPr bwMode="auto">
          <a:xfrm>
            <a:off x="1009650" y="1279525"/>
            <a:ext cx="660876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395288" y="333375"/>
            <a:ext cx="8208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AU" altLang="en-US" b="1" dirty="0">
                <a:solidFill>
                  <a:srgbClr val="0E4280"/>
                </a:solidFill>
                <a:ea typeface="ＭＳ Ｐゴシック" pitchFamily="34" charset="-128"/>
              </a:rPr>
              <a:t>		</a:t>
            </a:r>
            <a:r>
              <a:rPr lang="en-AU" altLang="en-US" b="1" dirty="0" smtClean="0">
                <a:solidFill>
                  <a:srgbClr val="C00000"/>
                </a:solidFill>
                <a:ea typeface="ＭＳ Ｐゴシック" pitchFamily="34" charset="-128"/>
              </a:rPr>
              <a:t>2</a:t>
            </a:r>
            <a:r>
              <a:rPr lang="en-AU" altLang="en-US" b="1" dirty="0">
                <a:solidFill>
                  <a:srgbClr val="C00000"/>
                </a:solidFill>
                <a:ea typeface="ＭＳ Ｐゴシック" pitchFamily="34" charset="-128"/>
              </a:rPr>
              <a:t>.</a:t>
            </a:r>
            <a:r>
              <a:rPr lang="en-AU" altLang="en-US" b="1" dirty="0">
                <a:solidFill>
                  <a:srgbClr val="0E4280"/>
                </a:solidFill>
                <a:ea typeface="ＭＳ Ｐゴシック" pitchFamily="34" charset="-128"/>
              </a:rPr>
              <a:t> </a:t>
            </a:r>
            <a:r>
              <a:rPr lang="en-AU" altLang="en-US" b="1" dirty="0">
                <a:solidFill>
                  <a:srgbClr val="C00000"/>
                </a:solidFill>
                <a:ea typeface="ＭＳ Ｐゴシック" pitchFamily="34" charset="-128"/>
              </a:rPr>
              <a:t>Gather Evidence</a:t>
            </a:r>
          </a:p>
          <a:p>
            <a:pPr eaLnBrk="1" hangingPunct="1">
              <a:spcBef>
                <a:spcPct val="50000"/>
              </a:spcBef>
              <a:buClrTx/>
              <a:buSzTx/>
              <a:buFontTx/>
              <a:buNone/>
            </a:pPr>
            <a:r>
              <a:rPr lang="en-AU" altLang="en-US" b="1" dirty="0">
                <a:solidFill>
                  <a:srgbClr val="0E4280"/>
                </a:solidFill>
                <a:ea typeface="ＭＳ Ｐゴシック" pitchFamily="34" charset="-128"/>
              </a:rPr>
              <a:t> </a:t>
            </a:r>
          </a:p>
        </p:txBody>
      </p:sp>
    </p:spTree>
    <p:extLst>
      <p:ext uri="{BB962C8B-B14F-4D97-AF65-F5344CB8AC3E}">
        <p14:creationId xmlns:p14="http://schemas.microsoft.com/office/powerpoint/2010/main" val="1104235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190500" y="295275"/>
            <a:ext cx="84851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AU" altLang="en-US" sz="2800" b="1" dirty="0">
                <a:solidFill>
                  <a:srgbClr val="0E4280"/>
                </a:solidFill>
                <a:ea typeface="ＭＳ Ｐゴシック" pitchFamily="34" charset="-128"/>
              </a:rPr>
              <a:t>		</a:t>
            </a:r>
            <a:r>
              <a:rPr lang="en-AU" altLang="en-US" sz="2800" b="1" i="1" dirty="0" smtClean="0">
                <a:solidFill>
                  <a:srgbClr val="C00000"/>
                </a:solidFill>
                <a:ea typeface="ＭＳ Ｐゴシック" pitchFamily="34" charset="-128"/>
              </a:rPr>
              <a:t>HLA</a:t>
            </a:r>
            <a:r>
              <a:rPr lang="en-AU" altLang="en-US" sz="2800" b="1" i="1" dirty="0">
                <a:solidFill>
                  <a:srgbClr val="C00000"/>
                </a:solidFill>
                <a:ea typeface="ＭＳ Ｐゴシック" pitchFamily="34" charset="-128"/>
              </a:rPr>
              <a:t>. 3.Generate</a:t>
            </a:r>
          </a:p>
          <a:p>
            <a:pPr>
              <a:spcBef>
                <a:spcPct val="50000"/>
              </a:spcBef>
              <a:buClrTx/>
              <a:buSzTx/>
              <a:buFontTx/>
              <a:buNone/>
            </a:pPr>
            <a:endParaRPr lang="en-US" altLang="en-US" sz="1800" dirty="0">
              <a:solidFill>
                <a:srgbClr val="000000"/>
              </a:solidFill>
            </a:endParaRPr>
          </a:p>
        </p:txBody>
      </p:sp>
      <p:grpSp>
        <p:nvGrpSpPr>
          <p:cNvPr id="32771" name="Group 1"/>
          <p:cNvGrpSpPr>
            <a:grpSpLocks noChangeAspect="1"/>
          </p:cNvGrpSpPr>
          <p:nvPr/>
        </p:nvGrpSpPr>
        <p:grpSpPr bwMode="auto">
          <a:xfrm>
            <a:off x="684213" y="773113"/>
            <a:ext cx="7966075" cy="5180012"/>
            <a:chOff x="5118" y="840"/>
            <a:chExt cx="6764" cy="4723"/>
          </a:xfrm>
        </p:grpSpPr>
        <p:sp>
          <p:nvSpPr>
            <p:cNvPr id="32773" name="AutoShape 13"/>
            <p:cNvSpPr>
              <a:spLocks noChangeAspect="1" noChangeArrowheads="1" noTextEdit="1"/>
            </p:cNvSpPr>
            <p:nvPr/>
          </p:nvSpPr>
          <p:spPr bwMode="auto">
            <a:xfrm>
              <a:off x="5118" y="960"/>
              <a:ext cx="6764" cy="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32774" name="Oval 12"/>
            <p:cNvSpPr>
              <a:spLocks noChangeArrowheads="1"/>
            </p:cNvSpPr>
            <p:nvPr/>
          </p:nvSpPr>
          <p:spPr bwMode="auto">
            <a:xfrm>
              <a:off x="7354" y="1711"/>
              <a:ext cx="1989" cy="216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2775" name="Oval 11"/>
            <p:cNvSpPr>
              <a:spLocks noChangeArrowheads="1"/>
            </p:cNvSpPr>
            <p:nvPr/>
          </p:nvSpPr>
          <p:spPr bwMode="auto">
            <a:xfrm>
              <a:off x="5649" y="2679"/>
              <a:ext cx="2121" cy="1852"/>
            </a:xfrm>
            <a:prstGeom prst="ellipse">
              <a:avLst/>
            </a:pr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2776" name="Oval 10"/>
            <p:cNvSpPr>
              <a:spLocks noChangeArrowheads="1"/>
            </p:cNvSpPr>
            <p:nvPr/>
          </p:nvSpPr>
          <p:spPr bwMode="auto">
            <a:xfrm>
              <a:off x="8922" y="2651"/>
              <a:ext cx="2126" cy="1971"/>
            </a:xfrm>
            <a:prstGeom prst="ellipse">
              <a:avLst/>
            </a:pr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2777" name="Text Box 9"/>
            <p:cNvSpPr txBox="1">
              <a:spLocks noChangeArrowheads="1"/>
            </p:cNvSpPr>
            <p:nvPr/>
          </p:nvSpPr>
          <p:spPr bwMode="auto">
            <a:xfrm>
              <a:off x="9191" y="4717"/>
              <a:ext cx="2123" cy="8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D96"/>
                </a:buClr>
                <a:buSzPct val="75000"/>
                <a:buFont typeface="Wingdings" pitchFamily="2" charset="2"/>
                <a:buChar char="n"/>
                <a:tabLst>
                  <a:tab pos="228600" algn="l"/>
                </a:tabLst>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tabLst>
                  <a:tab pos="228600" algn="l"/>
                </a:tabLst>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tabLst>
                  <a:tab pos="228600" algn="l"/>
                </a:tabLst>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tabLst>
                  <a:tab pos="228600" algn="l"/>
                </a:tabLst>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tabLst>
                  <a:tab pos="228600" algn="l"/>
                </a:tabLst>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9pPr>
            </a:lstStyle>
            <a:p>
              <a:pPr>
                <a:spcBef>
                  <a:spcPct val="0"/>
                </a:spcBef>
                <a:buClrTx/>
                <a:buSzTx/>
                <a:buFontTx/>
                <a:buChar char="•"/>
              </a:pPr>
              <a:r>
                <a:rPr lang="en-AU" altLang="en-US" sz="1400">
                  <a:solidFill>
                    <a:srgbClr val="3366FF"/>
                  </a:solidFill>
                  <a:latin typeface="Calibri" pitchFamily="34" charset="0"/>
                  <a:ea typeface="Times New Roman" pitchFamily="18" charset="0"/>
                  <a:cs typeface="Calibri" pitchFamily="34" charset="0"/>
                </a:rPr>
                <a:t>Literacy Showbags</a:t>
              </a:r>
              <a:endParaRPr lang="en-AU" altLang="en-US" sz="1400">
                <a:ea typeface="Times New Roman" pitchFamily="18" charset="0"/>
                <a:cs typeface="Calibri" pitchFamily="34" charset="0"/>
              </a:endParaRPr>
            </a:p>
            <a:p>
              <a:pPr>
                <a:spcBef>
                  <a:spcPct val="0"/>
                </a:spcBef>
                <a:buClrTx/>
                <a:buSzTx/>
                <a:buFontTx/>
                <a:buChar char="•"/>
              </a:pPr>
              <a:r>
                <a:rPr lang="en-AU" altLang="en-US" sz="1400">
                  <a:solidFill>
                    <a:srgbClr val="3366FF"/>
                  </a:solidFill>
                  <a:latin typeface="Calibri" pitchFamily="34" charset="0"/>
                  <a:ea typeface="Times New Roman" pitchFamily="18" charset="0"/>
                  <a:cs typeface="Calibri" pitchFamily="34" charset="0"/>
                </a:rPr>
                <a:t>DVD </a:t>
              </a:r>
              <a:r>
                <a:rPr lang="en-AU" altLang="en-US" sz="1400">
                  <a:solidFill>
                    <a:srgbClr val="3366FF"/>
                  </a:solidFill>
                  <a:ea typeface="Times New Roman" pitchFamily="18" charset="0"/>
                  <a:cs typeface="Calibri" pitchFamily="34" charset="0"/>
                </a:rPr>
                <a:t>–</a:t>
              </a:r>
              <a:r>
                <a:rPr lang="en-AU" altLang="en-US" sz="1400">
                  <a:solidFill>
                    <a:srgbClr val="3366FF"/>
                  </a:solidFill>
                  <a:latin typeface="Calibri" pitchFamily="34" charset="0"/>
                  <a:ea typeface="Times New Roman" pitchFamily="18" charset="0"/>
                  <a:cs typeface="Calibri" pitchFamily="34" charset="0"/>
                </a:rPr>
                <a:t> phonological  </a:t>
              </a:r>
            </a:p>
            <a:p>
              <a:pPr>
                <a:spcBef>
                  <a:spcPct val="0"/>
                </a:spcBef>
                <a:buClrTx/>
                <a:buSzTx/>
                <a:buFontTx/>
                <a:buNone/>
              </a:pPr>
              <a:r>
                <a:rPr lang="en-AU" altLang="en-US" sz="1400">
                  <a:solidFill>
                    <a:srgbClr val="3366FF"/>
                  </a:solidFill>
                  <a:latin typeface="Calibri" pitchFamily="34" charset="0"/>
                  <a:ea typeface="Times New Roman" pitchFamily="18" charset="0"/>
                  <a:cs typeface="Calibri" pitchFamily="34" charset="0"/>
                </a:rPr>
                <a:t>  awareness</a:t>
              </a:r>
              <a:endParaRPr lang="en-AU" altLang="en-US" sz="1400">
                <a:ea typeface="Times New Roman" pitchFamily="18" charset="0"/>
                <a:cs typeface="Calibri" pitchFamily="34" charset="0"/>
              </a:endParaRPr>
            </a:p>
            <a:p>
              <a:pPr>
                <a:spcBef>
                  <a:spcPct val="0"/>
                </a:spcBef>
                <a:buClrTx/>
                <a:buSzTx/>
                <a:buFontTx/>
                <a:buChar char="•"/>
              </a:pPr>
              <a:r>
                <a:rPr lang="en-AU" altLang="en-US" sz="1400">
                  <a:solidFill>
                    <a:srgbClr val="3366FF"/>
                  </a:solidFill>
                  <a:ea typeface="Times New Roman" pitchFamily="18" charset="0"/>
                  <a:cs typeface="Calibri" pitchFamily="34" charset="0"/>
                </a:rPr>
                <a:t>“</a:t>
              </a:r>
              <a:r>
                <a:rPr lang="en-AU" altLang="en-US" sz="1400">
                  <a:solidFill>
                    <a:srgbClr val="3366FF"/>
                  </a:solidFill>
                  <a:latin typeface="Calibri" pitchFamily="34" charset="0"/>
                  <a:ea typeface="Times New Roman" pitchFamily="18" charset="0"/>
                  <a:cs typeface="Calibri" pitchFamily="34" charset="0"/>
                </a:rPr>
                <a:t>Reading Strategies</a:t>
              </a:r>
              <a:r>
                <a:rPr lang="en-AU" altLang="en-US" sz="1400">
                  <a:solidFill>
                    <a:srgbClr val="3366FF"/>
                  </a:solidFill>
                  <a:ea typeface="Times New Roman" pitchFamily="18" charset="0"/>
                  <a:cs typeface="Calibri" pitchFamily="34" charset="0"/>
                </a:rPr>
                <a:t>”</a:t>
              </a:r>
              <a:r>
                <a:rPr lang="en-AU" altLang="en-US" sz="1400">
                  <a:solidFill>
                    <a:srgbClr val="3366FF"/>
                  </a:solidFill>
                  <a:latin typeface="Calibri" pitchFamily="34" charset="0"/>
                  <a:ea typeface="Times New Roman" pitchFamily="18" charset="0"/>
                  <a:cs typeface="Calibri" pitchFamily="34" charset="0"/>
                </a:rPr>
                <a:t> Booklets</a:t>
              </a:r>
              <a:endParaRPr lang="en-AU" altLang="en-US" sz="1400">
                <a:ea typeface="Times New Roman" pitchFamily="18" charset="0"/>
                <a:cs typeface="Calibri" pitchFamily="34" charset="0"/>
              </a:endParaRPr>
            </a:p>
          </p:txBody>
        </p:sp>
        <p:sp>
          <p:nvSpPr>
            <p:cNvPr id="32778" name="Rectangle 8"/>
            <p:cNvSpPr>
              <a:spLocks noChangeArrowheads="1"/>
            </p:cNvSpPr>
            <p:nvPr/>
          </p:nvSpPr>
          <p:spPr bwMode="auto">
            <a:xfrm>
              <a:off x="7770" y="3496"/>
              <a:ext cx="1232" cy="1341"/>
            </a:xfrm>
            <a:prstGeom prst="rect">
              <a:avLst/>
            </a:prstGeom>
            <a:solidFill>
              <a:srgbClr val="FFFF99"/>
            </a:solidFill>
            <a:ln w="38100">
              <a:solidFill>
                <a:srgbClr val="FFFF00"/>
              </a:solidFill>
              <a:miter lim="800000"/>
              <a:headEnd/>
              <a:tailEnd/>
            </a:ln>
          </p:spPr>
          <p:txBody>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2779" name="Text Box 7"/>
            <p:cNvSpPr txBox="1">
              <a:spLocks noChangeArrowheads="1"/>
            </p:cNvSpPr>
            <p:nvPr/>
          </p:nvSpPr>
          <p:spPr bwMode="auto">
            <a:xfrm>
              <a:off x="5118" y="4717"/>
              <a:ext cx="2444" cy="6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D96"/>
                </a:buClr>
                <a:buSzPct val="75000"/>
                <a:buFont typeface="Wingdings" pitchFamily="2" charset="2"/>
                <a:buChar char="n"/>
                <a:tabLst>
                  <a:tab pos="228600" algn="l"/>
                </a:tabLst>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tabLst>
                  <a:tab pos="228600" algn="l"/>
                </a:tabLst>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tabLst>
                  <a:tab pos="228600" algn="l"/>
                </a:tabLst>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tabLst>
                  <a:tab pos="228600" algn="l"/>
                </a:tabLst>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tabLst>
                  <a:tab pos="228600" algn="l"/>
                </a:tabLst>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9pPr>
            </a:lstStyle>
            <a:p>
              <a:pPr>
                <a:spcBef>
                  <a:spcPct val="0"/>
                </a:spcBef>
                <a:buClrTx/>
                <a:buSzTx/>
                <a:buFontTx/>
                <a:buChar char="•"/>
              </a:pPr>
              <a:r>
                <a:rPr lang="en-AU" altLang="en-US" sz="1400">
                  <a:solidFill>
                    <a:srgbClr val="339966"/>
                  </a:solidFill>
                  <a:latin typeface="Calibri" pitchFamily="34" charset="0"/>
                  <a:ea typeface="Times New Roman" pitchFamily="18" charset="0"/>
                  <a:cs typeface="Calibri" pitchFamily="34" charset="0"/>
                </a:rPr>
                <a:t>Parents participating in classrooms</a:t>
              </a:r>
              <a:endParaRPr lang="en-AU" altLang="en-US" sz="1400">
                <a:ea typeface="Times New Roman" pitchFamily="18" charset="0"/>
                <a:cs typeface="Calibri" pitchFamily="34" charset="0"/>
              </a:endParaRPr>
            </a:p>
            <a:p>
              <a:pPr>
                <a:spcBef>
                  <a:spcPct val="0"/>
                </a:spcBef>
                <a:buClrTx/>
                <a:buSzTx/>
                <a:buFontTx/>
                <a:buChar char="•"/>
              </a:pPr>
              <a:r>
                <a:rPr lang="en-AU" altLang="en-US" sz="1400">
                  <a:solidFill>
                    <a:srgbClr val="339966"/>
                  </a:solidFill>
                  <a:ea typeface="Times New Roman" pitchFamily="18" charset="0"/>
                  <a:cs typeface="Calibri" pitchFamily="34" charset="0"/>
                </a:rPr>
                <a:t>“</a:t>
              </a:r>
              <a:r>
                <a:rPr lang="en-AU" altLang="en-US" sz="1400">
                  <a:solidFill>
                    <a:srgbClr val="339966"/>
                  </a:solidFill>
                  <a:latin typeface="Calibri" pitchFamily="34" charset="0"/>
                  <a:ea typeface="Times New Roman" pitchFamily="18" charset="0"/>
                  <a:cs typeface="Calibri" pitchFamily="34" charset="0"/>
                </a:rPr>
                <a:t>Cameo Lessons</a:t>
              </a:r>
              <a:r>
                <a:rPr lang="en-AU" altLang="en-US" sz="1400">
                  <a:solidFill>
                    <a:srgbClr val="339966"/>
                  </a:solidFill>
                  <a:ea typeface="Times New Roman" pitchFamily="18" charset="0"/>
                  <a:cs typeface="Calibri" pitchFamily="34" charset="0"/>
                </a:rPr>
                <a:t>”</a:t>
              </a:r>
              <a:r>
                <a:rPr lang="en-AU" altLang="en-US" sz="1400">
                  <a:solidFill>
                    <a:srgbClr val="339966"/>
                  </a:solidFill>
                  <a:latin typeface="Calibri" pitchFamily="34" charset="0"/>
                  <a:ea typeface="Times New Roman" pitchFamily="18" charset="0"/>
                  <a:cs typeface="Calibri" pitchFamily="34" charset="0"/>
                </a:rPr>
                <a:t> during school days</a:t>
              </a:r>
              <a:endParaRPr lang="en-AU" altLang="en-US" sz="1400">
                <a:ea typeface="Times New Roman" pitchFamily="18" charset="0"/>
                <a:cs typeface="Calibri" pitchFamily="34" charset="0"/>
              </a:endParaRPr>
            </a:p>
            <a:p>
              <a:pPr>
                <a:spcBef>
                  <a:spcPct val="0"/>
                </a:spcBef>
                <a:buClrTx/>
                <a:buSzTx/>
                <a:buFontTx/>
                <a:buChar char="•"/>
              </a:pPr>
              <a:r>
                <a:rPr lang="en-AU" altLang="en-US" sz="1400">
                  <a:solidFill>
                    <a:srgbClr val="339966"/>
                  </a:solidFill>
                  <a:ea typeface="Times New Roman" pitchFamily="18" charset="0"/>
                  <a:cs typeface="Calibri" pitchFamily="34" charset="0"/>
                </a:rPr>
                <a:t>“</a:t>
              </a:r>
              <a:r>
                <a:rPr lang="en-AU" altLang="en-US" sz="1400">
                  <a:solidFill>
                    <a:srgbClr val="339966"/>
                  </a:solidFill>
                  <a:latin typeface="Calibri" pitchFamily="34" charset="0"/>
                  <a:ea typeface="Times New Roman" pitchFamily="18" charset="0"/>
                  <a:cs typeface="Calibri" pitchFamily="34" charset="0"/>
                </a:rPr>
                <a:t>Partners In Print</a:t>
              </a:r>
              <a:r>
                <a:rPr lang="en-AU" altLang="en-US" sz="1400">
                  <a:solidFill>
                    <a:srgbClr val="339966"/>
                  </a:solidFill>
                  <a:ea typeface="Times New Roman" pitchFamily="18" charset="0"/>
                  <a:cs typeface="Calibri" pitchFamily="34" charset="0"/>
                </a:rPr>
                <a:t>”</a:t>
              </a:r>
              <a:r>
                <a:rPr lang="en-AU" altLang="en-US" sz="1400">
                  <a:solidFill>
                    <a:srgbClr val="339966"/>
                  </a:solidFill>
                  <a:latin typeface="Calibri" pitchFamily="34" charset="0"/>
                  <a:ea typeface="Times New Roman" pitchFamily="18" charset="0"/>
                  <a:cs typeface="Calibri" pitchFamily="34" charset="0"/>
                </a:rPr>
                <a:t> evening </a:t>
              </a:r>
            </a:p>
            <a:p>
              <a:pPr>
                <a:spcBef>
                  <a:spcPct val="0"/>
                </a:spcBef>
                <a:buClrTx/>
                <a:buSzTx/>
                <a:buFontTx/>
                <a:buNone/>
              </a:pPr>
              <a:r>
                <a:rPr lang="en-AU" altLang="en-US" sz="1400">
                  <a:solidFill>
                    <a:srgbClr val="339966"/>
                  </a:solidFill>
                  <a:latin typeface="Calibri" pitchFamily="34" charset="0"/>
                  <a:ea typeface="Times New Roman" pitchFamily="18" charset="0"/>
                  <a:cs typeface="Calibri" pitchFamily="34" charset="0"/>
                </a:rPr>
                <a:t>   workshops</a:t>
              </a:r>
              <a:endParaRPr lang="en-AU" altLang="en-US" sz="1400">
                <a:ea typeface="Times New Roman" pitchFamily="18" charset="0"/>
                <a:cs typeface="Calibri" pitchFamily="34" charset="0"/>
              </a:endParaRPr>
            </a:p>
          </p:txBody>
        </p:sp>
        <p:sp>
          <p:nvSpPr>
            <p:cNvPr id="32780" name="Text Box 6"/>
            <p:cNvSpPr txBox="1">
              <a:spLocks noChangeArrowheads="1"/>
            </p:cNvSpPr>
            <p:nvPr/>
          </p:nvSpPr>
          <p:spPr bwMode="auto">
            <a:xfrm>
              <a:off x="7714" y="840"/>
              <a:ext cx="2690" cy="8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D96"/>
                </a:buClr>
                <a:buSzPct val="75000"/>
                <a:buFont typeface="Wingdings" pitchFamily="2" charset="2"/>
                <a:buChar char="n"/>
                <a:tabLst>
                  <a:tab pos="228600" algn="l"/>
                </a:tabLst>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tabLst>
                  <a:tab pos="228600" algn="l"/>
                </a:tabLst>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tabLst>
                  <a:tab pos="228600" algn="l"/>
                </a:tabLst>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tabLst>
                  <a:tab pos="228600" algn="l"/>
                </a:tabLst>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tabLst>
                  <a:tab pos="228600" algn="l"/>
                </a:tabLst>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tabLst>
                  <a:tab pos="228600" algn="l"/>
                </a:tabLst>
                <a:defRPr sz="2000">
                  <a:solidFill>
                    <a:schemeClr val="tx1"/>
                  </a:solidFill>
                  <a:latin typeface="Arial" charset="0"/>
                </a:defRPr>
              </a:lvl9pPr>
            </a:lstStyle>
            <a:p>
              <a:pPr>
                <a:spcBef>
                  <a:spcPct val="0"/>
                </a:spcBef>
                <a:buClrTx/>
                <a:buSzTx/>
                <a:buFontTx/>
                <a:buChar char="•"/>
              </a:pPr>
              <a:r>
                <a:rPr lang="en-AU" altLang="en-US" sz="1400">
                  <a:solidFill>
                    <a:srgbClr val="FF5050"/>
                  </a:solidFill>
                  <a:latin typeface="Calibri" pitchFamily="34" charset="0"/>
                  <a:ea typeface="Times New Roman" pitchFamily="18" charset="0"/>
                  <a:cs typeface="Calibri" pitchFamily="34" charset="0"/>
                </a:rPr>
                <a:t>Homework Club </a:t>
              </a:r>
              <a:r>
                <a:rPr lang="en-AU" altLang="en-US" sz="1400">
                  <a:solidFill>
                    <a:srgbClr val="FF5050"/>
                  </a:solidFill>
                  <a:ea typeface="Times New Roman" pitchFamily="18" charset="0"/>
                  <a:cs typeface="Calibri" pitchFamily="34" charset="0"/>
                </a:rPr>
                <a:t>–</a:t>
              </a:r>
              <a:r>
                <a:rPr lang="en-AU" altLang="en-US" sz="1400">
                  <a:solidFill>
                    <a:srgbClr val="FF5050"/>
                  </a:solidFill>
                  <a:latin typeface="Calibri" pitchFamily="34" charset="0"/>
                  <a:ea typeface="Times New Roman" pitchFamily="18" charset="0"/>
                  <a:cs typeface="Calibri" pitchFamily="34" charset="0"/>
                </a:rPr>
                <a:t> parental support</a:t>
              </a:r>
              <a:endParaRPr lang="en-AU" altLang="en-US" sz="1400">
                <a:ea typeface="Times New Roman" pitchFamily="18" charset="0"/>
                <a:cs typeface="Calibri" pitchFamily="34" charset="0"/>
              </a:endParaRPr>
            </a:p>
            <a:p>
              <a:pPr>
                <a:spcBef>
                  <a:spcPct val="0"/>
                </a:spcBef>
                <a:buClrTx/>
                <a:buSzTx/>
                <a:buFontTx/>
                <a:buChar char="•"/>
              </a:pPr>
              <a:r>
                <a:rPr lang="en-AU" altLang="en-US" sz="1400">
                  <a:solidFill>
                    <a:srgbClr val="FF5050"/>
                  </a:solidFill>
                  <a:latin typeface="Calibri" pitchFamily="34" charset="0"/>
                  <a:ea typeface="Times New Roman" pitchFamily="18" charset="0"/>
                  <a:cs typeface="Calibri" pitchFamily="34" charset="0"/>
                </a:rPr>
                <a:t>School newsletters and articles</a:t>
              </a:r>
              <a:endParaRPr lang="en-AU" altLang="en-US" sz="1400">
                <a:ea typeface="Times New Roman" pitchFamily="18" charset="0"/>
                <a:cs typeface="Calibri" pitchFamily="34" charset="0"/>
              </a:endParaRPr>
            </a:p>
            <a:p>
              <a:pPr>
                <a:spcBef>
                  <a:spcPct val="0"/>
                </a:spcBef>
                <a:buClrTx/>
                <a:buSzTx/>
                <a:buFontTx/>
                <a:buChar char="•"/>
              </a:pPr>
              <a:r>
                <a:rPr lang="en-AU" altLang="en-US" sz="1400">
                  <a:solidFill>
                    <a:srgbClr val="FF5050"/>
                  </a:solidFill>
                  <a:latin typeface="Calibri" pitchFamily="34" charset="0"/>
                  <a:ea typeface="Times New Roman" pitchFamily="18" charset="0"/>
                  <a:cs typeface="Calibri" pitchFamily="34" charset="0"/>
                </a:rPr>
                <a:t>Linking with other agencies to build   </a:t>
              </a:r>
            </a:p>
            <a:p>
              <a:pPr>
                <a:spcBef>
                  <a:spcPct val="0"/>
                </a:spcBef>
                <a:buClrTx/>
                <a:buSzTx/>
                <a:buFontTx/>
                <a:buNone/>
              </a:pPr>
              <a:r>
                <a:rPr lang="en-AU" altLang="en-US" sz="1400">
                  <a:solidFill>
                    <a:srgbClr val="FF5050"/>
                  </a:solidFill>
                  <a:latin typeface="Calibri" pitchFamily="34" charset="0"/>
                  <a:ea typeface="Times New Roman" pitchFamily="18" charset="0"/>
                  <a:cs typeface="Calibri" pitchFamily="34" charset="0"/>
                </a:rPr>
                <a:t>  trust</a:t>
              </a:r>
              <a:endParaRPr lang="en-AU" altLang="en-US" sz="1400">
                <a:ea typeface="Times New Roman" pitchFamily="18" charset="0"/>
                <a:cs typeface="Calibri" pitchFamily="34" charset="0"/>
              </a:endParaRPr>
            </a:p>
          </p:txBody>
        </p:sp>
        <p:sp>
          <p:nvSpPr>
            <p:cNvPr id="32781" name="Text Box 5"/>
            <p:cNvSpPr txBox="1">
              <a:spLocks noChangeArrowheads="1"/>
            </p:cNvSpPr>
            <p:nvPr/>
          </p:nvSpPr>
          <p:spPr bwMode="auto">
            <a:xfrm>
              <a:off x="5933" y="2857"/>
              <a:ext cx="1421" cy="122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a:spcBef>
                  <a:spcPct val="0"/>
                </a:spcBef>
                <a:buClrTx/>
                <a:buSzTx/>
                <a:buFontTx/>
                <a:buNone/>
              </a:pPr>
              <a:r>
                <a:rPr lang="en-AU" altLang="en-US" sz="1400" b="1">
                  <a:solidFill>
                    <a:srgbClr val="008000"/>
                  </a:solidFill>
                  <a:latin typeface="Calibri" pitchFamily="34" charset="0"/>
                  <a:ea typeface="Times New Roman" pitchFamily="18" charset="0"/>
                  <a:cs typeface="Calibri" pitchFamily="34" charset="0"/>
                </a:rPr>
                <a:t>Knowledge &amp; </a:t>
              </a:r>
              <a:endParaRPr lang="en-AU" altLang="en-US" sz="1400">
                <a:ea typeface="Times New Roman" pitchFamily="18" charset="0"/>
                <a:cs typeface="Calibri" pitchFamily="34" charset="0"/>
              </a:endParaRPr>
            </a:p>
            <a:p>
              <a:pPr algn="ctr">
                <a:spcBef>
                  <a:spcPct val="0"/>
                </a:spcBef>
                <a:buClrTx/>
                <a:buSzTx/>
                <a:buFontTx/>
                <a:buNone/>
              </a:pPr>
              <a:r>
                <a:rPr lang="en-AU" altLang="en-US" sz="1400" b="1">
                  <a:solidFill>
                    <a:srgbClr val="008000"/>
                  </a:solidFill>
                  <a:latin typeface="Calibri" pitchFamily="34" charset="0"/>
                  <a:ea typeface="Times New Roman" pitchFamily="18" charset="0"/>
                  <a:cs typeface="Calibri" pitchFamily="34" charset="0"/>
                </a:rPr>
                <a:t>Strategies</a:t>
              </a:r>
              <a:endParaRPr lang="en-AU" altLang="en-US" sz="1400">
                <a:ea typeface="Times New Roman" pitchFamily="18" charset="0"/>
                <a:cs typeface="Calibri" pitchFamily="34" charset="0"/>
              </a:endParaRPr>
            </a:p>
            <a:p>
              <a:pPr algn="ctr">
                <a:spcBef>
                  <a:spcPct val="0"/>
                </a:spcBef>
                <a:buClrTx/>
                <a:buSzTx/>
                <a:buFontTx/>
                <a:buNone/>
              </a:pPr>
              <a:r>
                <a:rPr lang="en-AU" altLang="en-US" sz="1400">
                  <a:solidFill>
                    <a:srgbClr val="008000"/>
                  </a:solidFill>
                  <a:latin typeface="Calibri" pitchFamily="34" charset="0"/>
                  <a:ea typeface="Times New Roman" pitchFamily="18" charset="0"/>
                  <a:cs typeface="Calibri" pitchFamily="34" charset="0"/>
                </a:rPr>
                <a:t>Developing parents</a:t>
              </a:r>
              <a:r>
                <a:rPr lang="en-AU" altLang="en-US" sz="1400">
                  <a:solidFill>
                    <a:srgbClr val="008000"/>
                  </a:solidFill>
                  <a:ea typeface="Times New Roman" pitchFamily="18" charset="0"/>
                  <a:cs typeface="Calibri" pitchFamily="34" charset="0"/>
                </a:rPr>
                <a:t>’</a:t>
              </a:r>
              <a:r>
                <a:rPr lang="en-AU" altLang="en-US" sz="1400">
                  <a:solidFill>
                    <a:srgbClr val="008000"/>
                  </a:solidFill>
                  <a:latin typeface="Calibri" pitchFamily="34" charset="0"/>
                  <a:ea typeface="Times New Roman" pitchFamily="18" charset="0"/>
                  <a:cs typeface="Calibri" pitchFamily="34" charset="0"/>
                </a:rPr>
                <a:t> knowledge of literacy learning and strategies to support their children</a:t>
              </a:r>
              <a:endParaRPr lang="en-AU" altLang="en-US" sz="1400">
                <a:ea typeface="Times New Roman" pitchFamily="18" charset="0"/>
                <a:cs typeface="Calibri" pitchFamily="34" charset="0"/>
              </a:endParaRPr>
            </a:p>
          </p:txBody>
        </p:sp>
        <p:sp>
          <p:nvSpPr>
            <p:cNvPr id="32782" name="Text Box 4"/>
            <p:cNvSpPr txBox="1">
              <a:spLocks noChangeArrowheads="1"/>
            </p:cNvSpPr>
            <p:nvPr/>
          </p:nvSpPr>
          <p:spPr bwMode="auto">
            <a:xfrm>
              <a:off x="7643" y="1825"/>
              <a:ext cx="1421" cy="170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a:spcBef>
                  <a:spcPct val="0"/>
                </a:spcBef>
                <a:buClrTx/>
                <a:buSzTx/>
                <a:buFontTx/>
                <a:buNone/>
              </a:pPr>
              <a:r>
                <a:rPr lang="en-AU" altLang="en-US" sz="1400" b="1" dirty="0">
                  <a:solidFill>
                    <a:srgbClr val="FF0000"/>
                  </a:solidFill>
                  <a:latin typeface="Calibri" pitchFamily="34" charset="0"/>
                  <a:ea typeface="Times New Roman" pitchFamily="18" charset="0"/>
                  <a:cs typeface="Calibri" pitchFamily="34" charset="0"/>
                </a:rPr>
                <a:t>Communication &amp; Confidence</a:t>
              </a:r>
              <a:endParaRPr lang="en-AU" altLang="en-US" sz="1400" dirty="0">
                <a:ea typeface="Times New Roman" pitchFamily="18" charset="0"/>
                <a:cs typeface="Calibri" pitchFamily="34" charset="0"/>
              </a:endParaRPr>
            </a:p>
            <a:p>
              <a:pPr algn="ctr">
                <a:spcBef>
                  <a:spcPct val="0"/>
                </a:spcBef>
                <a:buClrTx/>
                <a:buSzTx/>
                <a:buFontTx/>
                <a:buNone/>
              </a:pPr>
              <a:r>
                <a:rPr lang="en-AU" altLang="en-US" sz="1100" dirty="0">
                  <a:solidFill>
                    <a:srgbClr val="FF0000"/>
                  </a:solidFill>
                  <a:latin typeface="Calibri" pitchFamily="34" charset="0"/>
                  <a:ea typeface="Times New Roman" pitchFamily="18" charset="0"/>
                  <a:cs typeface="Calibri" pitchFamily="34" charset="0"/>
                </a:rPr>
                <a:t>Increasing and strengthening parent</a:t>
              </a:r>
              <a:r>
                <a:rPr lang="en-AU" altLang="en-US" sz="1100" dirty="0">
                  <a:solidFill>
                    <a:srgbClr val="FF0000"/>
                  </a:solidFill>
                  <a:ea typeface="Times New Roman" pitchFamily="18" charset="0"/>
                  <a:cs typeface="Calibri" pitchFamily="34" charset="0"/>
                </a:rPr>
                <a:t>’</a:t>
              </a:r>
              <a:r>
                <a:rPr lang="en-AU" altLang="en-US" sz="1100" dirty="0">
                  <a:solidFill>
                    <a:srgbClr val="FF0000"/>
                  </a:solidFill>
                  <a:latin typeface="Calibri" pitchFamily="34" charset="0"/>
                  <a:ea typeface="Times New Roman" pitchFamily="18" charset="0"/>
                  <a:cs typeface="Calibri" pitchFamily="34" charset="0"/>
                </a:rPr>
                <a:t>s/families</a:t>
              </a:r>
              <a:r>
                <a:rPr lang="en-AU" altLang="en-US" sz="1100" dirty="0">
                  <a:solidFill>
                    <a:srgbClr val="FF0000"/>
                  </a:solidFill>
                  <a:ea typeface="Times New Roman" pitchFamily="18" charset="0"/>
                  <a:cs typeface="Calibri" pitchFamily="34" charset="0"/>
                </a:rPr>
                <a:t>’</a:t>
              </a:r>
              <a:r>
                <a:rPr lang="en-AU" altLang="en-US" sz="1100" dirty="0">
                  <a:solidFill>
                    <a:srgbClr val="FF0000"/>
                  </a:solidFill>
                  <a:latin typeface="Calibri" pitchFamily="34" charset="0"/>
                  <a:ea typeface="Times New Roman" pitchFamily="18" charset="0"/>
                  <a:cs typeface="Calibri" pitchFamily="34" charset="0"/>
                </a:rPr>
                <a:t> confidence to support their children</a:t>
              </a:r>
              <a:r>
                <a:rPr lang="en-AU" altLang="en-US" sz="1100" dirty="0">
                  <a:solidFill>
                    <a:srgbClr val="FF0000"/>
                  </a:solidFill>
                  <a:ea typeface="Times New Roman" pitchFamily="18" charset="0"/>
                  <a:cs typeface="Calibri" pitchFamily="34" charset="0"/>
                </a:rPr>
                <a:t>’</a:t>
              </a:r>
              <a:r>
                <a:rPr lang="en-AU" altLang="en-US" sz="1100" dirty="0">
                  <a:solidFill>
                    <a:srgbClr val="FF0000"/>
                  </a:solidFill>
                  <a:latin typeface="Calibri" pitchFamily="34" charset="0"/>
                  <a:ea typeface="Times New Roman" pitchFamily="18" charset="0"/>
                  <a:cs typeface="Calibri" pitchFamily="34" charset="0"/>
                </a:rPr>
                <a:t>s</a:t>
              </a:r>
              <a:r>
                <a:rPr lang="en-AU" altLang="en-US" sz="1100" dirty="0">
                  <a:solidFill>
                    <a:srgbClr val="FF0000"/>
                  </a:solidFill>
                  <a:ea typeface="Times New Roman" pitchFamily="18" charset="0"/>
                  <a:cs typeface="Calibri" pitchFamily="34" charset="0"/>
                </a:rPr>
                <a:t>’</a:t>
              </a:r>
              <a:r>
                <a:rPr lang="en-AU" altLang="en-US" sz="1100" dirty="0">
                  <a:solidFill>
                    <a:srgbClr val="FF0000"/>
                  </a:solidFill>
                  <a:latin typeface="Calibri" pitchFamily="34" charset="0"/>
                  <a:ea typeface="Times New Roman" pitchFamily="18" charset="0"/>
                  <a:cs typeface="Calibri" pitchFamily="34" charset="0"/>
                </a:rPr>
                <a:t> learning at home, school &amp; the community, as well as be involved at school</a:t>
              </a:r>
              <a:endParaRPr lang="en-AU" altLang="en-US" sz="1100" dirty="0">
                <a:ea typeface="Times New Roman" pitchFamily="18" charset="0"/>
                <a:cs typeface="Calibri" pitchFamily="34" charset="0"/>
              </a:endParaRPr>
            </a:p>
          </p:txBody>
        </p:sp>
        <p:sp>
          <p:nvSpPr>
            <p:cNvPr id="32783" name="Text Box 3"/>
            <p:cNvSpPr txBox="1">
              <a:spLocks noChangeArrowheads="1"/>
            </p:cNvSpPr>
            <p:nvPr/>
          </p:nvSpPr>
          <p:spPr bwMode="auto">
            <a:xfrm>
              <a:off x="9343" y="3027"/>
              <a:ext cx="1421" cy="131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a:spcBef>
                  <a:spcPct val="0"/>
                </a:spcBef>
                <a:buClrTx/>
                <a:buSzTx/>
                <a:buFontTx/>
                <a:buNone/>
              </a:pPr>
              <a:r>
                <a:rPr lang="en-AU" altLang="en-US" sz="1400" b="1">
                  <a:solidFill>
                    <a:srgbClr val="0000FF"/>
                  </a:solidFill>
                  <a:latin typeface="Calibri" pitchFamily="34" charset="0"/>
                  <a:ea typeface="Times New Roman" pitchFamily="18" charset="0"/>
                  <a:cs typeface="Calibri" pitchFamily="34" charset="0"/>
                </a:rPr>
                <a:t>Resources</a:t>
              </a:r>
              <a:endParaRPr lang="en-AU" altLang="en-US" sz="1400">
                <a:ea typeface="Times New Roman" pitchFamily="18" charset="0"/>
                <a:cs typeface="Calibri" pitchFamily="34" charset="0"/>
              </a:endParaRPr>
            </a:p>
            <a:p>
              <a:pPr algn="ctr">
                <a:spcBef>
                  <a:spcPct val="0"/>
                </a:spcBef>
                <a:buClrTx/>
                <a:buSzTx/>
                <a:buFontTx/>
                <a:buNone/>
              </a:pPr>
              <a:r>
                <a:rPr lang="en-AU" altLang="en-US" sz="1400">
                  <a:solidFill>
                    <a:srgbClr val="0000FF"/>
                  </a:solidFill>
                  <a:latin typeface="Calibri" pitchFamily="34" charset="0"/>
                  <a:ea typeface="Times New Roman" pitchFamily="18" charset="0"/>
                  <a:cs typeface="Calibri" pitchFamily="34" charset="0"/>
                </a:rPr>
                <a:t>Resources that support families to improve their children</a:t>
              </a:r>
              <a:r>
                <a:rPr lang="en-AU" altLang="en-US" sz="1400">
                  <a:solidFill>
                    <a:srgbClr val="0000FF"/>
                  </a:solidFill>
                  <a:ea typeface="Times New Roman" pitchFamily="18" charset="0"/>
                  <a:cs typeface="Calibri" pitchFamily="34" charset="0"/>
                </a:rPr>
                <a:t>’</a:t>
              </a:r>
              <a:r>
                <a:rPr lang="en-AU" altLang="en-US" sz="1400">
                  <a:solidFill>
                    <a:srgbClr val="0000FF"/>
                  </a:solidFill>
                  <a:latin typeface="Calibri" pitchFamily="34" charset="0"/>
                  <a:ea typeface="Times New Roman" pitchFamily="18" charset="0"/>
                  <a:cs typeface="Calibri" pitchFamily="34" charset="0"/>
                </a:rPr>
                <a:t>s literacy learning</a:t>
              </a:r>
              <a:endParaRPr lang="en-AU" altLang="en-US" sz="1400">
                <a:ea typeface="Times New Roman" pitchFamily="18" charset="0"/>
                <a:cs typeface="Calibri" pitchFamily="34" charset="0"/>
              </a:endParaRPr>
            </a:p>
          </p:txBody>
        </p:sp>
        <p:sp>
          <p:nvSpPr>
            <p:cNvPr id="32784" name="Text Box 2"/>
            <p:cNvSpPr txBox="1">
              <a:spLocks noChangeArrowheads="1"/>
            </p:cNvSpPr>
            <p:nvPr/>
          </p:nvSpPr>
          <p:spPr bwMode="auto">
            <a:xfrm>
              <a:off x="7879" y="3496"/>
              <a:ext cx="1043" cy="93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a:spcBef>
                  <a:spcPct val="0"/>
                </a:spcBef>
                <a:buClrTx/>
                <a:buSzTx/>
                <a:buFontTx/>
                <a:buNone/>
              </a:pPr>
              <a:r>
                <a:rPr lang="en-AU" altLang="en-US" sz="1200" b="1">
                  <a:latin typeface="Calibri" pitchFamily="34" charset="0"/>
                  <a:ea typeface="Times New Roman" pitchFamily="18" charset="0"/>
                  <a:cs typeface="Calibri" pitchFamily="34" charset="0"/>
                </a:rPr>
                <a:t>Improved literacy outcomes &amp; wellbeing for students.      Positive long-term health outcomes</a:t>
              </a:r>
              <a:endParaRPr lang="en-AU" altLang="en-US" sz="1200" b="1">
                <a:ea typeface="Times New Roman" pitchFamily="18" charset="0"/>
                <a:cs typeface="Calibri" pitchFamily="34" charset="0"/>
              </a:endParaRPr>
            </a:p>
          </p:txBody>
        </p:sp>
      </p:grpSp>
      <p:sp>
        <p:nvSpPr>
          <p:cNvPr id="32772" name="TextBox 1"/>
          <p:cNvSpPr txBox="1">
            <a:spLocks noChangeArrowheads="1"/>
          </p:cNvSpPr>
          <p:nvPr/>
        </p:nvSpPr>
        <p:spPr bwMode="auto">
          <a:xfrm>
            <a:off x="190500" y="1236663"/>
            <a:ext cx="337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000"/>
              <a:t>The Domains of Family Engagement with Literacy</a:t>
            </a:r>
          </a:p>
        </p:txBody>
      </p:sp>
    </p:spTree>
    <p:extLst>
      <p:ext uri="{BB962C8B-B14F-4D97-AF65-F5344CB8AC3E}">
        <p14:creationId xmlns:p14="http://schemas.microsoft.com/office/powerpoint/2010/main" val="2459625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323850" y="1341438"/>
            <a:ext cx="67818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102870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r>
              <a:rPr lang="en-US" altLang="en-US" sz="3000" dirty="0">
                <a:solidFill>
                  <a:srgbClr val="C00000"/>
                </a:solidFill>
              </a:rPr>
              <a:t>Project Outcomes</a:t>
            </a:r>
          </a:p>
          <a:p>
            <a:pPr>
              <a:spcBef>
                <a:spcPct val="50000"/>
              </a:spcBef>
              <a:buClrTx/>
              <a:buSzTx/>
              <a:buFontTx/>
              <a:buChar char="•"/>
            </a:pPr>
            <a:r>
              <a:rPr lang="en-US" altLang="en-US" sz="1800" dirty="0">
                <a:solidFill>
                  <a:srgbClr val="000000"/>
                </a:solidFill>
              </a:rPr>
              <a:t>Recommendations being </a:t>
            </a:r>
            <a:r>
              <a:rPr lang="en-US" altLang="en-US" sz="1800" dirty="0" err="1">
                <a:solidFill>
                  <a:srgbClr val="000000"/>
                </a:solidFill>
              </a:rPr>
              <a:t>finalised</a:t>
            </a:r>
            <a:r>
              <a:rPr lang="en-US" altLang="en-US" sz="1800" dirty="0">
                <a:solidFill>
                  <a:srgbClr val="000000"/>
                </a:solidFill>
              </a:rPr>
              <a:t> – framed at school,</a:t>
            </a:r>
            <a:br>
              <a:rPr lang="en-US" altLang="en-US" sz="1800" dirty="0">
                <a:solidFill>
                  <a:srgbClr val="000000"/>
                </a:solidFill>
              </a:rPr>
            </a:br>
            <a:r>
              <a:rPr lang="en-US" altLang="en-US" sz="1800" dirty="0">
                <a:solidFill>
                  <a:srgbClr val="000000"/>
                </a:solidFill>
              </a:rPr>
              <a:t>region and systems level.</a:t>
            </a:r>
          </a:p>
          <a:p>
            <a:pPr>
              <a:spcBef>
                <a:spcPct val="50000"/>
              </a:spcBef>
              <a:buClrTx/>
              <a:buSzTx/>
              <a:buFontTx/>
              <a:buChar char="•"/>
            </a:pPr>
            <a:r>
              <a:rPr lang="en-US" altLang="en-US" sz="1800" dirty="0">
                <a:solidFill>
                  <a:srgbClr val="000000"/>
                </a:solidFill>
              </a:rPr>
              <a:t>New South Australian Numeracy &amp; Literacy Strategy (2013) incorporates:</a:t>
            </a:r>
          </a:p>
          <a:p>
            <a:pPr lvl="1">
              <a:spcBef>
                <a:spcPct val="50000"/>
              </a:spcBef>
              <a:buClrTx/>
              <a:buSzTx/>
              <a:buFont typeface="Courier New" pitchFamily="49" charset="0"/>
              <a:buChar char="o"/>
            </a:pPr>
            <a:r>
              <a:rPr lang="en-US" altLang="en-US" sz="1800" dirty="0">
                <a:solidFill>
                  <a:srgbClr val="000000"/>
                </a:solidFill>
              </a:rPr>
              <a:t>Stronger recognition of parents role as their    children's teacher</a:t>
            </a:r>
          </a:p>
          <a:p>
            <a:pPr lvl="1">
              <a:spcBef>
                <a:spcPct val="50000"/>
              </a:spcBef>
              <a:buClrTx/>
              <a:buSzTx/>
              <a:buFont typeface="Courier New" pitchFamily="49" charset="0"/>
              <a:buChar char="o"/>
            </a:pPr>
            <a:r>
              <a:rPr lang="en-US" altLang="en-US" sz="1800" dirty="0">
                <a:solidFill>
                  <a:srgbClr val="000000"/>
                </a:solidFill>
              </a:rPr>
              <a:t>Parent/School partnership approach.</a:t>
            </a:r>
          </a:p>
          <a:p>
            <a:pPr>
              <a:spcBef>
                <a:spcPct val="50000"/>
              </a:spcBef>
              <a:buClrTx/>
              <a:buSzTx/>
              <a:buFontTx/>
              <a:buChar char="•"/>
            </a:pPr>
            <a:r>
              <a:rPr lang="en-US" altLang="en-US" sz="1800" dirty="0" err="1">
                <a:solidFill>
                  <a:srgbClr val="000000"/>
                </a:solidFill>
              </a:rPr>
              <a:t>ClassMovies</a:t>
            </a:r>
            <a:r>
              <a:rPr lang="en-US" altLang="en-US" sz="1800" dirty="0">
                <a:solidFill>
                  <a:srgbClr val="000000"/>
                </a:solidFill>
              </a:rPr>
              <a:t> commissioned to develop film around the project at the school level – to be showcased as example of good practice.</a:t>
            </a:r>
          </a:p>
        </p:txBody>
      </p:sp>
      <p:pic>
        <p:nvPicPr>
          <p:cNvPr id="68611" name="Picture 3"/>
          <p:cNvPicPr>
            <a:picLocks noChangeAspect="1" noChangeArrowheads="1"/>
          </p:cNvPicPr>
          <p:nvPr/>
        </p:nvPicPr>
        <p:blipFill>
          <a:blip r:embed="rId3" cstate="print">
            <a:extLst/>
          </a:blip>
          <a:srcRect/>
          <a:stretch>
            <a:fillRect/>
          </a:stretch>
        </p:blipFill>
        <p:spPr bwMode="auto">
          <a:xfrm rot="5400000">
            <a:off x="3821054" y="1875690"/>
            <a:ext cx="1296142" cy="8147178"/>
          </a:xfrm>
          <a:prstGeom prst="rect">
            <a:avLst/>
          </a:prstGeom>
          <a:ln>
            <a:noFill/>
          </a:ln>
          <a:effectLst>
            <a:softEdge rad="112500"/>
          </a:effectLst>
          <a:extLst/>
        </p:spPr>
      </p:pic>
      <p:pic>
        <p:nvPicPr>
          <p:cNvPr id="68613" name="Picture 5"/>
          <p:cNvPicPr>
            <a:picLocks noChangeAspect="1" noChangeArrowheads="1"/>
          </p:cNvPicPr>
          <p:nvPr/>
        </p:nvPicPr>
        <p:blipFill>
          <a:blip r:embed="rId4" cstate="print">
            <a:extLst/>
          </a:blip>
          <a:srcRect/>
          <a:stretch>
            <a:fillRect/>
          </a:stretch>
        </p:blipFill>
        <p:spPr bwMode="auto">
          <a:xfrm>
            <a:off x="6419850" y="1334854"/>
            <a:ext cx="2724150" cy="2857500"/>
          </a:xfrm>
          <a:prstGeom prst="rect">
            <a:avLst/>
          </a:prstGeom>
          <a:ln>
            <a:noFill/>
          </a:ln>
          <a:effectLst>
            <a:softEdge rad="112500"/>
          </a:effectLst>
          <a:extLst/>
        </p:spPr>
      </p:pic>
    </p:spTree>
    <p:extLst>
      <p:ext uri="{BB962C8B-B14F-4D97-AF65-F5344CB8AC3E}">
        <p14:creationId xmlns:p14="http://schemas.microsoft.com/office/powerpoint/2010/main" val="3529463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220663" y="1069975"/>
            <a:ext cx="8229600" cy="4568825"/>
          </a:xfrm>
        </p:spPr>
        <p:txBody>
          <a:bodyPr/>
          <a:lstStyle/>
          <a:p>
            <a:pPr lvl="1" eaLnBrk="1" hangingPunct="1">
              <a:lnSpc>
                <a:spcPct val="80000"/>
              </a:lnSpc>
              <a:spcBef>
                <a:spcPct val="0"/>
              </a:spcBef>
              <a:buFontTx/>
              <a:buNone/>
            </a:pPr>
            <a:endParaRPr lang="en-AU" altLang="en-US" sz="1800" dirty="0" smtClean="0"/>
          </a:p>
          <a:p>
            <a:pPr eaLnBrk="1" hangingPunct="1">
              <a:lnSpc>
                <a:spcPct val="80000"/>
              </a:lnSpc>
              <a:spcBef>
                <a:spcPct val="0"/>
              </a:spcBef>
              <a:buFont typeface="Arial" charset="0"/>
              <a:buChar char="•"/>
            </a:pPr>
            <a:r>
              <a:rPr lang="en-AU" altLang="en-US" sz="2000" dirty="0" smtClean="0"/>
              <a:t>Health in All Policies (</a:t>
            </a:r>
            <a:r>
              <a:rPr lang="en-AU" altLang="en-US" sz="2000" dirty="0" err="1" smtClean="0"/>
              <a:t>HiAP</a:t>
            </a:r>
            <a:r>
              <a:rPr lang="en-AU" altLang="en-US" sz="2000" dirty="0" smtClean="0"/>
              <a:t>) is about promoting healthy public policy. It is a way of working across government to encourage all sectors to consider the health impacts of their policies and practices.</a:t>
            </a:r>
          </a:p>
          <a:p>
            <a:pPr eaLnBrk="1" hangingPunct="1">
              <a:lnSpc>
                <a:spcPct val="80000"/>
              </a:lnSpc>
              <a:spcBef>
                <a:spcPct val="0"/>
              </a:spcBef>
              <a:buFont typeface="Arial" charset="0"/>
              <a:buChar char="•"/>
            </a:pPr>
            <a:endParaRPr lang="en-AU" altLang="en-US" sz="2000" dirty="0" smtClean="0"/>
          </a:p>
          <a:p>
            <a:pPr eaLnBrk="1" hangingPunct="1">
              <a:lnSpc>
                <a:spcPct val="80000"/>
              </a:lnSpc>
              <a:spcBef>
                <a:spcPct val="0"/>
              </a:spcBef>
              <a:buFont typeface="Arial" charset="0"/>
              <a:buChar char="•"/>
            </a:pPr>
            <a:r>
              <a:rPr lang="en-AU" altLang="en-US" sz="2000" dirty="0" err="1" smtClean="0"/>
              <a:t>HiAP</a:t>
            </a:r>
            <a:r>
              <a:rPr lang="en-AU" altLang="en-US" sz="2000" dirty="0" smtClean="0"/>
              <a:t> is based on understanding that population health is largely influenced by social, economic, environmental, political and cultural determinants.</a:t>
            </a:r>
          </a:p>
          <a:p>
            <a:pPr eaLnBrk="1" hangingPunct="1">
              <a:lnSpc>
                <a:spcPct val="80000"/>
              </a:lnSpc>
              <a:spcBef>
                <a:spcPct val="0"/>
              </a:spcBef>
              <a:buFont typeface="Arial" charset="0"/>
              <a:buChar char="•"/>
            </a:pPr>
            <a:endParaRPr lang="en-AU" altLang="en-US" sz="2000" dirty="0" smtClean="0"/>
          </a:p>
          <a:p>
            <a:pPr eaLnBrk="1" hangingPunct="1">
              <a:lnSpc>
                <a:spcPct val="80000"/>
              </a:lnSpc>
              <a:spcBef>
                <a:spcPct val="0"/>
              </a:spcBef>
              <a:buFont typeface="Arial" charset="0"/>
              <a:buChar char="•"/>
            </a:pPr>
            <a:r>
              <a:rPr lang="en-AU" altLang="en-US" sz="2000" dirty="0" smtClean="0"/>
              <a:t>At the same time, </a:t>
            </a:r>
            <a:r>
              <a:rPr lang="en-AU" altLang="en-US" sz="2000" dirty="0" err="1" smtClean="0"/>
              <a:t>HiAP</a:t>
            </a:r>
            <a:r>
              <a:rPr lang="en-AU" altLang="en-US" sz="2000" dirty="0" smtClean="0"/>
              <a:t> examines the contribution that a healthier population can make to other sectors’ goals. </a:t>
            </a:r>
          </a:p>
          <a:p>
            <a:pPr eaLnBrk="1" hangingPunct="1">
              <a:lnSpc>
                <a:spcPct val="80000"/>
              </a:lnSpc>
              <a:spcBef>
                <a:spcPct val="0"/>
              </a:spcBef>
              <a:buFont typeface="Arial" charset="0"/>
              <a:buChar char="•"/>
            </a:pPr>
            <a:endParaRPr lang="en-AU" altLang="en-US" sz="2000" dirty="0" smtClean="0"/>
          </a:p>
          <a:p>
            <a:pPr eaLnBrk="1" hangingPunct="1">
              <a:lnSpc>
                <a:spcPct val="80000"/>
              </a:lnSpc>
              <a:spcBef>
                <a:spcPct val="0"/>
              </a:spcBef>
              <a:buFont typeface="Arial" charset="0"/>
              <a:buChar char="•"/>
            </a:pPr>
            <a:r>
              <a:rPr lang="en-AU" altLang="en-US" sz="2000" dirty="0" smtClean="0"/>
              <a:t>Good population health has positive impacts on productivity, sustainability and the economy—it benefits all sectors and society as a whole. </a:t>
            </a:r>
          </a:p>
        </p:txBody>
      </p:sp>
      <p:sp>
        <p:nvSpPr>
          <p:cNvPr id="7171" name="Rectangle 4"/>
          <p:cNvSpPr>
            <a:spLocks noChangeArrowheads="1"/>
          </p:cNvSpPr>
          <p:nvPr/>
        </p:nvSpPr>
        <p:spPr bwMode="auto">
          <a:xfrm>
            <a:off x="1615441" y="174625"/>
            <a:ext cx="644906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AU" altLang="en-US" b="1" i="1" dirty="0">
                <a:solidFill>
                  <a:srgbClr val="C00000"/>
                </a:solidFill>
              </a:rPr>
              <a:t>What is Health in All Policies </a:t>
            </a:r>
          </a:p>
        </p:txBody>
      </p:sp>
    </p:spTree>
    <p:extLst>
      <p:ext uri="{BB962C8B-B14F-4D97-AF65-F5344CB8AC3E}">
        <p14:creationId xmlns:p14="http://schemas.microsoft.com/office/powerpoint/2010/main" val="2476410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460375" y="333375"/>
            <a:ext cx="82089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AU" altLang="en-US" b="1" dirty="0">
                <a:solidFill>
                  <a:srgbClr val="0E4280"/>
                </a:solidFill>
                <a:ea typeface="ＭＳ Ｐゴシック" pitchFamily="34" charset="-128"/>
              </a:rPr>
              <a:t>	  </a:t>
            </a:r>
            <a:r>
              <a:rPr lang="en-AU" altLang="en-US" b="1" i="1" dirty="0">
                <a:solidFill>
                  <a:srgbClr val="C00000"/>
                </a:solidFill>
                <a:ea typeface="ＭＳ Ｐゴシック" pitchFamily="34" charset="-128"/>
              </a:rPr>
              <a:t>HLA:4. Navigate</a:t>
            </a:r>
          </a:p>
          <a:p>
            <a:pPr eaLnBrk="1" hangingPunct="1">
              <a:spcBef>
                <a:spcPct val="50000"/>
              </a:spcBef>
              <a:buClrTx/>
              <a:buSzTx/>
              <a:buFontTx/>
              <a:buNone/>
            </a:pPr>
            <a:endParaRPr lang="en-AU" altLang="en-US" b="1" dirty="0">
              <a:solidFill>
                <a:srgbClr val="0E4280"/>
              </a:solidFill>
              <a:ea typeface="ＭＳ Ｐゴシック" pitchFamily="34" charset="-128"/>
            </a:endParaRPr>
          </a:p>
        </p:txBody>
      </p:sp>
      <p:sp>
        <p:nvSpPr>
          <p:cNvPr id="34819" name="TextBox 1"/>
          <p:cNvSpPr txBox="1">
            <a:spLocks noChangeArrowheads="1"/>
          </p:cNvSpPr>
          <p:nvPr/>
        </p:nvSpPr>
        <p:spPr bwMode="auto">
          <a:xfrm>
            <a:off x="250825" y="1268413"/>
            <a:ext cx="85963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Char char="•"/>
            </a:pPr>
            <a:r>
              <a:rPr lang="en-US" altLang="en-US" sz="2200" dirty="0"/>
              <a:t>Project recommendations to be endorsed by Chief Executives of DECD and Health.</a:t>
            </a:r>
          </a:p>
          <a:p>
            <a:pPr eaLnBrk="1" hangingPunct="1">
              <a:spcBef>
                <a:spcPct val="0"/>
              </a:spcBef>
              <a:buClrTx/>
              <a:buSzTx/>
              <a:buFontTx/>
              <a:buChar char="•"/>
            </a:pPr>
            <a:endParaRPr lang="en-US" altLang="en-US" sz="2200" dirty="0"/>
          </a:p>
          <a:p>
            <a:pPr eaLnBrk="1" hangingPunct="1">
              <a:spcBef>
                <a:spcPct val="0"/>
              </a:spcBef>
              <a:buClrTx/>
              <a:buSzTx/>
              <a:buFontTx/>
              <a:buChar char="•"/>
            </a:pPr>
            <a:r>
              <a:rPr lang="en-US" altLang="en-US" sz="2200" dirty="0"/>
              <a:t>Recommendations to go to Every Chance for Every Child SOG and CTF for endorsement.</a:t>
            </a:r>
          </a:p>
          <a:p>
            <a:pPr eaLnBrk="1" hangingPunct="1">
              <a:spcBef>
                <a:spcPct val="0"/>
              </a:spcBef>
              <a:buClrTx/>
              <a:buSzTx/>
              <a:buFontTx/>
              <a:buChar char="•"/>
            </a:pPr>
            <a:endParaRPr lang="en-US" altLang="en-US" sz="2200" dirty="0"/>
          </a:p>
          <a:p>
            <a:pPr lvl="1" eaLnBrk="1" hangingPunct="1">
              <a:spcBef>
                <a:spcPct val="0"/>
              </a:spcBef>
              <a:buClrTx/>
              <a:buSzTx/>
              <a:buFontTx/>
              <a:buChar char="•"/>
            </a:pPr>
            <a:r>
              <a:rPr lang="en-US" altLang="en-US" sz="2200" dirty="0"/>
              <a:t>Influenced policy setting and 90 Day projects of </a:t>
            </a:r>
            <a:r>
              <a:rPr lang="en-US" altLang="en-US" sz="2200" dirty="0" err="1"/>
              <a:t>Govt</a:t>
            </a:r>
            <a:endParaRPr lang="en-US" altLang="en-US" sz="2200" dirty="0"/>
          </a:p>
          <a:p>
            <a:pPr lvl="1" eaLnBrk="1" hangingPunct="1">
              <a:spcBef>
                <a:spcPct val="0"/>
              </a:spcBef>
              <a:buClrTx/>
              <a:buSzTx/>
              <a:buFontTx/>
              <a:buChar char="•"/>
            </a:pPr>
            <a:endParaRPr lang="en-US" altLang="en-US" sz="2200" dirty="0"/>
          </a:p>
          <a:p>
            <a:pPr eaLnBrk="1" hangingPunct="1">
              <a:spcBef>
                <a:spcPct val="0"/>
              </a:spcBef>
              <a:buClrTx/>
              <a:buSzTx/>
              <a:buFontTx/>
              <a:buNone/>
            </a:pPr>
            <a:r>
              <a:rPr lang="en-AU" altLang="en-US" b="1" dirty="0">
                <a:solidFill>
                  <a:srgbClr val="0E4280"/>
                </a:solidFill>
                <a:ea typeface="ＭＳ Ｐゴシック" pitchFamily="34" charset="-128"/>
              </a:rPr>
              <a:t>	</a:t>
            </a:r>
            <a:r>
              <a:rPr lang="en-AU" altLang="en-US" b="1" dirty="0">
                <a:solidFill>
                  <a:srgbClr val="C00000"/>
                </a:solidFill>
                <a:ea typeface="ＭＳ Ｐゴシック" pitchFamily="34" charset="-128"/>
              </a:rPr>
              <a:t>5. Evaluate</a:t>
            </a:r>
          </a:p>
        </p:txBody>
      </p:sp>
      <p:sp>
        <p:nvSpPr>
          <p:cNvPr id="34820" name="Rectangle 14"/>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4821" name="TextBox 1"/>
          <p:cNvSpPr txBox="1">
            <a:spLocks noChangeArrowheads="1"/>
          </p:cNvSpPr>
          <p:nvPr/>
        </p:nvSpPr>
        <p:spPr bwMode="auto">
          <a:xfrm>
            <a:off x="395288" y="4581525"/>
            <a:ext cx="85963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Char char="•"/>
            </a:pPr>
            <a:r>
              <a:rPr lang="en-US" altLang="en-US" sz="2200"/>
              <a:t>Focus groups undertaken with parents and teachers from the four schools.</a:t>
            </a:r>
          </a:p>
          <a:p>
            <a:pPr eaLnBrk="1" hangingPunct="1">
              <a:spcBef>
                <a:spcPct val="0"/>
              </a:spcBef>
              <a:buClrTx/>
              <a:buSzTx/>
              <a:buFontTx/>
              <a:buChar char="•"/>
            </a:pPr>
            <a:endParaRPr lang="en-US" altLang="en-US" sz="2200"/>
          </a:p>
          <a:p>
            <a:pPr eaLnBrk="1" hangingPunct="1">
              <a:spcBef>
                <a:spcPct val="0"/>
              </a:spcBef>
              <a:buClrTx/>
              <a:buSzTx/>
              <a:buFontTx/>
              <a:buChar char="•"/>
            </a:pPr>
            <a:r>
              <a:rPr lang="en-US" altLang="en-US" sz="2200"/>
              <a:t>To be completed following finalization of recommendations.</a:t>
            </a:r>
          </a:p>
          <a:p>
            <a:pPr eaLnBrk="1" hangingPunct="1">
              <a:spcBef>
                <a:spcPct val="0"/>
              </a:spcBef>
              <a:buClrTx/>
              <a:buSzTx/>
              <a:buFontTx/>
              <a:buChar char="•"/>
            </a:pPr>
            <a:endParaRPr lang="en-US" altLang="en-US" sz="2200"/>
          </a:p>
        </p:txBody>
      </p:sp>
    </p:spTree>
    <p:extLst>
      <p:ext uri="{BB962C8B-B14F-4D97-AF65-F5344CB8AC3E}">
        <p14:creationId xmlns:p14="http://schemas.microsoft.com/office/powerpoint/2010/main" val="2439882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317500" y="1052513"/>
            <a:ext cx="8748713"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Char char="•"/>
            </a:pPr>
            <a:endParaRPr lang="en-US" altLang="en-US" sz="1800" dirty="0"/>
          </a:p>
          <a:p>
            <a:pPr eaLnBrk="1" hangingPunct="1">
              <a:spcBef>
                <a:spcPct val="0"/>
              </a:spcBef>
              <a:buClrTx/>
              <a:buSzTx/>
              <a:buFontTx/>
              <a:buChar char="•"/>
            </a:pPr>
            <a:r>
              <a:rPr lang="en-US" altLang="en-US" sz="2000" dirty="0"/>
              <a:t>Language—that speaks to other sectors as well as to Health</a:t>
            </a:r>
          </a:p>
          <a:p>
            <a:pPr eaLnBrk="1" hangingPunct="1">
              <a:spcBef>
                <a:spcPct val="0"/>
              </a:spcBef>
              <a:buClrTx/>
              <a:buSzTx/>
              <a:buFontTx/>
              <a:buChar char="•"/>
            </a:pPr>
            <a:endParaRPr lang="en-US" altLang="en-US" sz="2000" dirty="0"/>
          </a:p>
          <a:p>
            <a:pPr eaLnBrk="1" hangingPunct="1">
              <a:spcBef>
                <a:spcPct val="0"/>
              </a:spcBef>
              <a:buClrTx/>
              <a:buSzTx/>
              <a:buFontTx/>
              <a:buChar char="•"/>
            </a:pPr>
            <a:r>
              <a:rPr lang="en-US" altLang="en-US" sz="2000" dirty="0"/>
              <a:t>Clearly linking determinants to other sectors’ policy agendas</a:t>
            </a:r>
          </a:p>
          <a:p>
            <a:pPr eaLnBrk="1" hangingPunct="1">
              <a:spcBef>
                <a:spcPct val="0"/>
              </a:spcBef>
              <a:buClrTx/>
              <a:buSzTx/>
              <a:buFontTx/>
              <a:buChar char="•"/>
            </a:pPr>
            <a:endParaRPr lang="en-US" altLang="en-US" sz="2000" dirty="0"/>
          </a:p>
          <a:p>
            <a:pPr eaLnBrk="1" hangingPunct="1">
              <a:spcBef>
                <a:spcPct val="0"/>
              </a:spcBef>
              <a:buClrTx/>
              <a:buSzTx/>
              <a:buFontTx/>
              <a:buChar char="•"/>
            </a:pPr>
            <a:r>
              <a:rPr lang="en-US" altLang="en-US" sz="2000" dirty="0"/>
              <a:t>Tackling health policy issues using </a:t>
            </a:r>
            <a:r>
              <a:rPr lang="en-US" altLang="en-US" sz="2000" dirty="0" err="1"/>
              <a:t>HiAP</a:t>
            </a:r>
            <a:r>
              <a:rPr lang="en-US" altLang="en-US" sz="2000" dirty="0"/>
              <a:t> framework</a:t>
            </a:r>
          </a:p>
          <a:p>
            <a:pPr eaLnBrk="1" hangingPunct="1">
              <a:spcBef>
                <a:spcPct val="0"/>
              </a:spcBef>
              <a:buClrTx/>
              <a:buSzTx/>
              <a:buFontTx/>
              <a:buChar char="•"/>
            </a:pPr>
            <a:endParaRPr lang="en-US" altLang="en-US" sz="2000" dirty="0"/>
          </a:p>
          <a:p>
            <a:pPr eaLnBrk="1" hangingPunct="1">
              <a:spcBef>
                <a:spcPct val="0"/>
              </a:spcBef>
              <a:buClrTx/>
              <a:buSzTx/>
              <a:buFontTx/>
              <a:buChar char="•"/>
            </a:pPr>
            <a:r>
              <a:rPr lang="en-US" altLang="en-US" sz="2000" dirty="0"/>
              <a:t>Medium- and long-term impacts for health and other policy goals  </a:t>
            </a:r>
          </a:p>
          <a:p>
            <a:pPr eaLnBrk="1" hangingPunct="1">
              <a:spcBef>
                <a:spcPct val="0"/>
              </a:spcBef>
              <a:buClrTx/>
              <a:buSzTx/>
              <a:buFontTx/>
              <a:buChar char="•"/>
            </a:pPr>
            <a:endParaRPr lang="en-US" altLang="en-US" sz="2000" dirty="0"/>
          </a:p>
          <a:p>
            <a:pPr eaLnBrk="1" hangingPunct="1">
              <a:spcBef>
                <a:spcPct val="0"/>
              </a:spcBef>
              <a:buClrTx/>
              <a:buSzTx/>
              <a:buFontTx/>
              <a:buChar char="•"/>
            </a:pPr>
            <a:r>
              <a:rPr lang="en-US" altLang="en-US" sz="2000" dirty="0"/>
              <a:t>Capacity Building—adapting the approach to enable others to apply a health lens methodology</a:t>
            </a:r>
          </a:p>
          <a:p>
            <a:pPr eaLnBrk="1" hangingPunct="1">
              <a:spcBef>
                <a:spcPct val="0"/>
              </a:spcBef>
              <a:buClrTx/>
              <a:buSzTx/>
              <a:buFontTx/>
              <a:buChar char="•"/>
            </a:pPr>
            <a:endParaRPr lang="en-US" altLang="en-US" sz="2000" dirty="0"/>
          </a:p>
          <a:p>
            <a:pPr eaLnBrk="1" hangingPunct="1">
              <a:spcBef>
                <a:spcPct val="0"/>
              </a:spcBef>
              <a:buClrTx/>
              <a:buSzTx/>
              <a:buFontTx/>
              <a:buChar char="•"/>
            </a:pPr>
            <a:r>
              <a:rPr lang="en-US" altLang="en-US" sz="2000" dirty="0"/>
              <a:t>The determinants of health and the national health agenda</a:t>
            </a:r>
          </a:p>
          <a:p>
            <a:pPr eaLnBrk="1" hangingPunct="1">
              <a:spcBef>
                <a:spcPct val="0"/>
              </a:spcBef>
              <a:buClrTx/>
              <a:buSzTx/>
              <a:buFontTx/>
              <a:buChar char="•"/>
            </a:pPr>
            <a:endParaRPr lang="en-US" altLang="en-US" sz="2000" dirty="0"/>
          </a:p>
          <a:p>
            <a:pPr eaLnBrk="1" hangingPunct="1">
              <a:spcBef>
                <a:spcPct val="0"/>
              </a:spcBef>
              <a:buClrTx/>
              <a:buSzTx/>
              <a:buFontTx/>
              <a:buChar char="•"/>
            </a:pPr>
            <a:r>
              <a:rPr lang="en-US" altLang="en-US" sz="2000" dirty="0"/>
              <a:t> Sustainability through the </a:t>
            </a:r>
            <a:r>
              <a:rPr lang="en-US" altLang="en-US" sz="2000" dirty="0" smtClean="0"/>
              <a:t>SA Public </a:t>
            </a:r>
            <a:r>
              <a:rPr lang="en-US" altLang="en-US" sz="2000" dirty="0"/>
              <a:t>Health Act and SA Public </a:t>
            </a:r>
            <a:r>
              <a:rPr lang="en-US" altLang="en-US" sz="2000" dirty="0" smtClean="0"/>
              <a:t>Health Plan</a:t>
            </a:r>
            <a:endParaRPr lang="en-US" altLang="en-US" sz="2000" dirty="0"/>
          </a:p>
          <a:p>
            <a:pPr eaLnBrk="1" hangingPunct="1">
              <a:spcBef>
                <a:spcPct val="0"/>
              </a:spcBef>
              <a:buClrTx/>
              <a:buSzTx/>
              <a:buFontTx/>
              <a:buNone/>
            </a:pPr>
            <a:endParaRPr lang="en-AU" altLang="en-US" sz="2000" dirty="0"/>
          </a:p>
          <a:p>
            <a:pPr>
              <a:spcBef>
                <a:spcPct val="50000"/>
              </a:spcBef>
              <a:buClrTx/>
              <a:buSzTx/>
              <a:buFontTx/>
              <a:buNone/>
            </a:pPr>
            <a:endParaRPr lang="en-US" altLang="en-US" sz="2200" dirty="0">
              <a:ea typeface="ＭＳ Ｐゴシック" pitchFamily="34" charset="-128"/>
            </a:endParaRPr>
          </a:p>
        </p:txBody>
      </p:sp>
      <p:sp>
        <p:nvSpPr>
          <p:cNvPr id="35843" name="Text Box 3"/>
          <p:cNvSpPr txBox="1">
            <a:spLocks noChangeArrowheads="1"/>
          </p:cNvSpPr>
          <p:nvPr/>
        </p:nvSpPr>
        <p:spPr bwMode="auto">
          <a:xfrm>
            <a:off x="1758633" y="188913"/>
            <a:ext cx="6300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b="1" i="1" dirty="0">
                <a:solidFill>
                  <a:srgbClr val="C00000"/>
                </a:solidFill>
              </a:rPr>
              <a:t>Future Challenges</a:t>
            </a:r>
            <a:endParaRPr lang="en-US" altLang="en-US" b="1" i="1" dirty="0">
              <a:solidFill>
                <a:srgbClr val="C00000"/>
              </a:solidFill>
              <a:ea typeface="ＭＳ Ｐゴシック" pitchFamily="34" charset="-128"/>
            </a:endParaRPr>
          </a:p>
        </p:txBody>
      </p:sp>
    </p:spTree>
    <p:extLst>
      <p:ext uri="{BB962C8B-B14F-4D97-AF65-F5344CB8AC3E}">
        <p14:creationId xmlns:p14="http://schemas.microsoft.com/office/powerpoint/2010/main" val="2326093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679700" y="1557338"/>
            <a:ext cx="426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6867" name="Text Box 4"/>
          <p:cNvSpPr txBox="1">
            <a:spLocks noChangeArrowheads="1"/>
          </p:cNvSpPr>
          <p:nvPr/>
        </p:nvSpPr>
        <p:spPr bwMode="auto">
          <a:xfrm>
            <a:off x="468313" y="1557338"/>
            <a:ext cx="741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Char char="•"/>
            </a:pPr>
            <a:r>
              <a:rPr lang="en-AU" altLang="en-US" sz="2400" dirty="0" err="1"/>
              <a:t>HiAP</a:t>
            </a:r>
            <a:r>
              <a:rPr lang="en-AU" altLang="en-US" sz="2400" dirty="0"/>
              <a:t> Health Lens Partner Agencies</a:t>
            </a:r>
          </a:p>
          <a:p>
            <a:pPr eaLnBrk="1" hangingPunct="1">
              <a:spcBef>
                <a:spcPct val="0"/>
              </a:spcBef>
              <a:buClrTx/>
              <a:buSzTx/>
              <a:buFontTx/>
              <a:buChar char="•"/>
            </a:pPr>
            <a:endParaRPr lang="en-AU" altLang="en-US" sz="2400" dirty="0"/>
          </a:p>
          <a:p>
            <a:pPr eaLnBrk="1" hangingPunct="1">
              <a:spcBef>
                <a:spcPct val="0"/>
              </a:spcBef>
              <a:buClrTx/>
              <a:buSzTx/>
              <a:buFontTx/>
              <a:buChar char="•"/>
            </a:pPr>
            <a:r>
              <a:rPr lang="en-AU" altLang="en-US" sz="2400" dirty="0"/>
              <a:t>Health in All Policies Unit members</a:t>
            </a:r>
          </a:p>
          <a:p>
            <a:pPr eaLnBrk="1" hangingPunct="1">
              <a:spcBef>
                <a:spcPct val="0"/>
              </a:spcBef>
              <a:buClrTx/>
              <a:buSzTx/>
              <a:buFontTx/>
              <a:buNone/>
            </a:pPr>
            <a:endParaRPr lang="en-AU" altLang="en-US" sz="2400" b="1" dirty="0"/>
          </a:p>
          <a:p>
            <a:pPr eaLnBrk="1" hangingPunct="1">
              <a:spcBef>
                <a:spcPct val="0"/>
              </a:spcBef>
              <a:buClrTx/>
              <a:buSzTx/>
              <a:buFontTx/>
              <a:buNone/>
            </a:pPr>
            <a:r>
              <a:rPr lang="en-AU" altLang="en-US" sz="2400" dirty="0"/>
              <a:t>For further information please visit the website:</a:t>
            </a:r>
            <a:endParaRPr lang="en-AU" altLang="en-US" sz="2400" b="1" dirty="0"/>
          </a:p>
          <a:p>
            <a:pPr eaLnBrk="1" hangingPunct="1">
              <a:spcBef>
                <a:spcPct val="0"/>
              </a:spcBef>
              <a:buClrTx/>
              <a:buSzTx/>
              <a:buFontTx/>
              <a:buNone/>
            </a:pPr>
            <a:endParaRPr lang="en-AU" altLang="en-US" sz="2400" b="1" dirty="0"/>
          </a:p>
          <a:p>
            <a:pPr eaLnBrk="1" hangingPunct="1">
              <a:spcBef>
                <a:spcPct val="0"/>
              </a:spcBef>
              <a:buClrTx/>
              <a:buSzTx/>
              <a:buFontTx/>
              <a:buNone/>
            </a:pPr>
            <a:r>
              <a:rPr lang="en-AU" altLang="en-US" sz="2400" dirty="0">
                <a:hlinkClick r:id="rId3"/>
              </a:rPr>
              <a:t>http://www.sahealth.sa.gov.au/healthinallpolicies</a:t>
            </a:r>
            <a:r>
              <a:rPr lang="en-AU" altLang="en-US" sz="2400" dirty="0"/>
              <a:t> </a:t>
            </a:r>
          </a:p>
          <a:p>
            <a:pPr eaLnBrk="1" hangingPunct="1">
              <a:spcBef>
                <a:spcPct val="0"/>
              </a:spcBef>
              <a:buClrTx/>
              <a:buSzTx/>
              <a:buFontTx/>
              <a:buNone/>
            </a:pPr>
            <a:endParaRPr lang="en-AU" altLang="en-US" sz="2400" dirty="0"/>
          </a:p>
          <a:p>
            <a:pPr eaLnBrk="1" hangingPunct="1">
              <a:spcBef>
                <a:spcPct val="0"/>
              </a:spcBef>
              <a:buClrTx/>
              <a:buSzTx/>
              <a:buFontTx/>
              <a:buNone/>
            </a:pPr>
            <a:r>
              <a:rPr lang="en-AU" altLang="en-US" sz="2400" dirty="0"/>
              <a:t>hiap@health.sa.gov.au</a:t>
            </a:r>
          </a:p>
        </p:txBody>
      </p:sp>
      <p:sp>
        <p:nvSpPr>
          <p:cNvPr id="36868" name="Text Box 5"/>
          <p:cNvSpPr txBox="1">
            <a:spLocks noChangeArrowheads="1"/>
          </p:cNvSpPr>
          <p:nvPr/>
        </p:nvSpPr>
        <p:spPr bwMode="auto">
          <a:xfrm>
            <a:off x="2376488" y="32385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AU" altLang="en-US" b="1" i="1" dirty="0">
                <a:solidFill>
                  <a:srgbClr val="C00000"/>
                </a:solidFill>
              </a:rPr>
              <a:t>Acknowledgements</a:t>
            </a:r>
          </a:p>
        </p:txBody>
      </p:sp>
    </p:spTree>
    <p:extLst>
      <p:ext uri="{BB962C8B-B14F-4D97-AF65-F5344CB8AC3E}">
        <p14:creationId xmlns:p14="http://schemas.microsoft.com/office/powerpoint/2010/main" val="2245829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SAHealth-colo-900-p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25613"/>
            <a:ext cx="40100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021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Public Health\HEALTH IN ALL POLICIES\Presentations\PowerPoint Image_picture resources\Health as an economic driving fo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341438"/>
            <a:ext cx="857567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
          <p:cNvSpPr>
            <a:spLocks noChangeArrowheads="1"/>
          </p:cNvSpPr>
          <p:nvPr/>
        </p:nvSpPr>
        <p:spPr bwMode="auto">
          <a:xfrm>
            <a:off x="1828800" y="404813"/>
            <a:ext cx="6411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AU" altLang="en-US" b="1" i="1" dirty="0">
                <a:solidFill>
                  <a:srgbClr val="C00000"/>
                </a:solidFill>
              </a:rPr>
              <a:t>Health and the Economy</a:t>
            </a:r>
            <a:endParaRPr lang="en-AU" altLang="en-US" dirty="0">
              <a:solidFill>
                <a:srgbClr val="C00000"/>
              </a:solidFill>
            </a:endParaRPr>
          </a:p>
        </p:txBody>
      </p:sp>
    </p:spTree>
    <p:extLst>
      <p:ext uri="{BB962C8B-B14F-4D97-AF65-F5344CB8AC3E}">
        <p14:creationId xmlns:p14="http://schemas.microsoft.com/office/powerpoint/2010/main" val="259806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219200" y="14478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endParaRPr lang="en-US" altLang="en-US" sz="1800">
              <a:ea typeface="ＭＳ Ｐゴシック" pitchFamily="34" charset="-128"/>
            </a:endParaRPr>
          </a:p>
        </p:txBody>
      </p:sp>
      <p:sp>
        <p:nvSpPr>
          <p:cNvPr id="9219" name="Text Box 5"/>
          <p:cNvSpPr txBox="1">
            <a:spLocks noChangeArrowheads="1"/>
          </p:cNvSpPr>
          <p:nvPr/>
        </p:nvSpPr>
        <p:spPr bwMode="auto">
          <a:xfrm>
            <a:off x="1574801" y="260350"/>
            <a:ext cx="724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AU" altLang="en-US" sz="2400" b="1" i="1" dirty="0">
                <a:solidFill>
                  <a:srgbClr val="C00000"/>
                </a:solidFill>
              </a:rPr>
              <a:t>From Alma Ata to Health in All Policies</a:t>
            </a:r>
          </a:p>
        </p:txBody>
      </p:sp>
      <p:sp>
        <p:nvSpPr>
          <p:cNvPr id="9220" name="Text Box 6"/>
          <p:cNvSpPr txBox="1">
            <a:spLocks noChangeArrowheads="1"/>
          </p:cNvSpPr>
          <p:nvPr/>
        </p:nvSpPr>
        <p:spPr bwMode="auto">
          <a:xfrm>
            <a:off x="395288" y="1052513"/>
            <a:ext cx="3529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en-US" altLang="en-US" sz="1800"/>
          </a:p>
        </p:txBody>
      </p:sp>
      <p:sp>
        <p:nvSpPr>
          <p:cNvPr id="5125" name="Text Box 8"/>
          <p:cNvSpPr txBox="1">
            <a:spLocks noChangeArrowheads="1"/>
          </p:cNvSpPr>
          <p:nvPr/>
        </p:nvSpPr>
        <p:spPr bwMode="auto">
          <a:xfrm>
            <a:off x="323850" y="981075"/>
            <a:ext cx="8208963" cy="5878513"/>
          </a:xfrm>
          <a:prstGeom prst="rect">
            <a:avLst/>
          </a:prstGeom>
          <a:noFill/>
          <a:ln>
            <a:no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AU" altLang="en-US" sz="2000" dirty="0" smtClean="0"/>
              <a:t>   </a:t>
            </a:r>
            <a:endParaRPr lang="en-AU" altLang="en-US" sz="2800" b="1" i="1" dirty="0" smtClean="0"/>
          </a:p>
          <a:p>
            <a:pPr eaLnBrk="1" hangingPunct="1">
              <a:spcBef>
                <a:spcPct val="0"/>
              </a:spcBef>
              <a:buFontTx/>
              <a:buNone/>
              <a:defRPr/>
            </a:pPr>
            <a:r>
              <a:rPr lang="en-AU" altLang="en-US" sz="2800" b="1" dirty="0" smtClean="0"/>
              <a:t> </a:t>
            </a:r>
          </a:p>
          <a:p>
            <a:pPr eaLnBrk="1" hangingPunct="1">
              <a:spcBef>
                <a:spcPct val="0"/>
              </a:spcBef>
              <a:defRPr/>
            </a:pPr>
            <a:r>
              <a:rPr lang="en-AU" altLang="en-US" sz="1800" dirty="0" smtClean="0"/>
              <a:t>Alma Ata Declaration 1978</a:t>
            </a:r>
          </a:p>
          <a:p>
            <a:pPr eaLnBrk="1" hangingPunct="1">
              <a:spcBef>
                <a:spcPct val="0"/>
              </a:spcBef>
              <a:buFontTx/>
              <a:buNone/>
              <a:defRPr/>
            </a:pPr>
            <a:endParaRPr lang="en-AU" altLang="en-US" sz="1800" dirty="0" smtClean="0"/>
          </a:p>
          <a:p>
            <a:pPr eaLnBrk="1" hangingPunct="1">
              <a:spcBef>
                <a:spcPct val="0"/>
              </a:spcBef>
              <a:defRPr/>
            </a:pPr>
            <a:r>
              <a:rPr lang="en-AU" altLang="en-US" sz="1800" dirty="0" smtClean="0">
                <a:solidFill>
                  <a:schemeClr val="accent2">
                    <a:lumMod val="75000"/>
                  </a:schemeClr>
                </a:solidFill>
              </a:rPr>
              <a:t>Ottawa Charter for Health Promotion 1986</a:t>
            </a:r>
          </a:p>
          <a:p>
            <a:pPr eaLnBrk="1" hangingPunct="1">
              <a:spcBef>
                <a:spcPct val="0"/>
              </a:spcBef>
              <a:defRPr/>
            </a:pPr>
            <a:endParaRPr lang="en-AU" altLang="en-US" sz="1800" i="1" dirty="0" smtClean="0"/>
          </a:p>
          <a:p>
            <a:pPr eaLnBrk="1" hangingPunct="1">
              <a:spcBef>
                <a:spcPct val="0"/>
              </a:spcBef>
              <a:defRPr/>
            </a:pPr>
            <a:r>
              <a:rPr lang="en-AU" altLang="en-US" sz="1800" dirty="0" smtClean="0"/>
              <a:t>Second International Conference on Health Promotion, Adelaide 1988</a:t>
            </a:r>
          </a:p>
          <a:p>
            <a:pPr eaLnBrk="1" hangingPunct="1">
              <a:spcBef>
                <a:spcPct val="0"/>
              </a:spcBef>
              <a:defRPr/>
            </a:pPr>
            <a:endParaRPr lang="en-AU" altLang="en-US" sz="1800" i="1" dirty="0" smtClean="0"/>
          </a:p>
          <a:p>
            <a:pPr eaLnBrk="1" hangingPunct="1">
              <a:spcBef>
                <a:spcPct val="0"/>
              </a:spcBef>
              <a:defRPr/>
            </a:pPr>
            <a:r>
              <a:rPr lang="en-AU" altLang="en-US" sz="1800" dirty="0" smtClean="0">
                <a:solidFill>
                  <a:schemeClr val="accent2">
                    <a:lumMod val="75000"/>
                  </a:schemeClr>
                </a:solidFill>
              </a:rPr>
              <a:t>Finnish Presidency of the European Union 2006</a:t>
            </a:r>
          </a:p>
          <a:p>
            <a:pPr eaLnBrk="1" hangingPunct="1">
              <a:spcBef>
                <a:spcPct val="0"/>
              </a:spcBef>
              <a:defRPr/>
            </a:pPr>
            <a:endParaRPr lang="en-AU" altLang="en-US" sz="1800" dirty="0" smtClean="0"/>
          </a:p>
          <a:p>
            <a:pPr eaLnBrk="1" hangingPunct="1">
              <a:spcBef>
                <a:spcPct val="0"/>
              </a:spcBef>
              <a:defRPr/>
            </a:pPr>
            <a:r>
              <a:rPr lang="en-AU" altLang="en-US" sz="1800" dirty="0" smtClean="0"/>
              <a:t>Adelaide Statement on Health in All Policies 2010</a:t>
            </a:r>
          </a:p>
          <a:p>
            <a:pPr eaLnBrk="1" hangingPunct="1">
              <a:spcBef>
                <a:spcPct val="0"/>
              </a:spcBef>
              <a:defRPr/>
            </a:pPr>
            <a:endParaRPr lang="en-AU" altLang="en-US" sz="1800" dirty="0" smtClean="0"/>
          </a:p>
          <a:p>
            <a:pPr eaLnBrk="1" hangingPunct="1">
              <a:spcBef>
                <a:spcPct val="0"/>
              </a:spcBef>
              <a:defRPr/>
            </a:pPr>
            <a:r>
              <a:rPr lang="en-AU" altLang="en-US" sz="1800" dirty="0" smtClean="0">
                <a:solidFill>
                  <a:schemeClr val="accent2">
                    <a:lumMod val="75000"/>
                  </a:schemeClr>
                </a:solidFill>
              </a:rPr>
              <a:t>Rio Declaration on Social Determinants of Health 2011</a:t>
            </a:r>
          </a:p>
          <a:p>
            <a:pPr eaLnBrk="1" hangingPunct="1">
              <a:spcBef>
                <a:spcPct val="0"/>
              </a:spcBef>
              <a:defRPr/>
            </a:pPr>
            <a:endParaRPr lang="en-AU" altLang="en-US" sz="1800" dirty="0" smtClean="0"/>
          </a:p>
          <a:p>
            <a:pPr eaLnBrk="1" hangingPunct="1">
              <a:spcBef>
                <a:spcPct val="0"/>
              </a:spcBef>
              <a:defRPr/>
            </a:pPr>
            <a:r>
              <a:rPr lang="en-AU" altLang="en-US" sz="1800" dirty="0" smtClean="0"/>
              <a:t>Helsinki Statement on Health in all Policies 2013</a:t>
            </a:r>
          </a:p>
          <a:p>
            <a:pPr eaLnBrk="1" hangingPunct="1">
              <a:spcBef>
                <a:spcPct val="0"/>
              </a:spcBef>
              <a:defRPr/>
            </a:pPr>
            <a:endParaRPr lang="en-AU" altLang="en-US" sz="2400" dirty="0" smtClean="0"/>
          </a:p>
          <a:p>
            <a:pPr eaLnBrk="1" hangingPunct="1">
              <a:spcBef>
                <a:spcPct val="0"/>
              </a:spcBef>
              <a:defRPr/>
            </a:pPr>
            <a:endParaRPr lang="en-AU" altLang="en-US" sz="2400" dirty="0" smtClean="0"/>
          </a:p>
          <a:p>
            <a:pPr eaLnBrk="1" hangingPunct="1">
              <a:spcBef>
                <a:spcPct val="0"/>
              </a:spcBef>
              <a:buFontTx/>
              <a:buNone/>
              <a:defRPr/>
            </a:pPr>
            <a:endParaRPr lang="en-AU" altLang="en-US" sz="2800" b="1" dirty="0" smtClean="0"/>
          </a:p>
          <a:p>
            <a:pPr eaLnBrk="1" hangingPunct="1">
              <a:spcBef>
                <a:spcPct val="0"/>
              </a:spcBef>
              <a:buFontTx/>
              <a:buNone/>
              <a:defRPr/>
            </a:pPr>
            <a:endParaRPr lang="en-AU" altLang="en-US" sz="1800" dirty="0" smtClean="0"/>
          </a:p>
        </p:txBody>
      </p:sp>
      <p:pic>
        <p:nvPicPr>
          <p:cNvPr id="92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933825"/>
            <a:ext cx="1447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F:\Presentations\PowerPoint Image_picture resources\Ottawa chater emble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268413"/>
            <a:ext cx="1274762"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201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9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219200" y="1447800"/>
            <a:ext cx="678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r>
              <a:rPr lang="en-US" altLang="en-US" sz="2000">
                <a:ea typeface="ＭＳ Ｐゴシック" pitchFamily="34" charset="-128"/>
                <a:cs typeface="Arial" charset="0"/>
              </a:rPr>
              <a:t>.</a:t>
            </a:r>
          </a:p>
        </p:txBody>
      </p:sp>
      <p:pic>
        <p:nvPicPr>
          <p:cNvPr id="10244" name="Picture 4" descr="Statement"/>
          <p:cNvPicPr>
            <a:picLocks noChangeAspect="1" noChangeArrowheads="1"/>
          </p:cNvPicPr>
          <p:nvPr/>
        </p:nvPicPr>
        <p:blipFill>
          <a:blip r:embed="rId4">
            <a:extLst>
              <a:ext uri="{28A0092B-C50C-407E-A947-70E740481C1C}">
                <a14:useLocalDpi xmlns:a14="http://schemas.microsoft.com/office/drawing/2010/main" val="0"/>
              </a:ext>
            </a:extLst>
          </a:blip>
          <a:srcRect t="3796"/>
          <a:stretch>
            <a:fillRect/>
          </a:stretch>
        </p:blipFill>
        <p:spPr bwMode="auto">
          <a:xfrm>
            <a:off x="-12700" y="0"/>
            <a:ext cx="4941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
          <p:cNvSpPr>
            <a:spLocks noChangeArrowheads="1"/>
          </p:cNvSpPr>
          <p:nvPr/>
        </p:nvSpPr>
        <p:spPr bwMode="auto">
          <a:xfrm>
            <a:off x="6300788" y="1647825"/>
            <a:ext cx="2682875" cy="1754188"/>
          </a:xfrm>
          <a:prstGeom prst="rect">
            <a:avLst/>
          </a:prstGeom>
          <a:noFill/>
          <a:ln>
            <a:noFill/>
          </a:ln>
          <a:extLst/>
        </p:spPr>
        <p:txBody>
          <a:bodyPr>
            <a:spAutoFit/>
          </a:bodyPr>
          <a:lstStyle>
            <a:lvl1pPr marL="171450" indent="-1714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AU" altLang="en-US" sz="1200" dirty="0" smtClean="0"/>
              <a:t>Government objectives are best achieved when all sectors include health and wellbeing as a key component of policy development </a:t>
            </a:r>
          </a:p>
          <a:p>
            <a:pPr eaLnBrk="1" hangingPunct="1">
              <a:spcBef>
                <a:spcPct val="0"/>
              </a:spcBef>
              <a:defRPr/>
            </a:pPr>
            <a:endParaRPr lang="en-AU" altLang="en-US" sz="1200" dirty="0" smtClean="0"/>
          </a:p>
          <a:p>
            <a:pPr eaLnBrk="1" hangingPunct="1">
              <a:spcBef>
                <a:spcPct val="0"/>
              </a:spcBef>
              <a:defRPr/>
            </a:pPr>
            <a:r>
              <a:rPr lang="en-AU" altLang="en-US" sz="1200" dirty="0" smtClean="0"/>
              <a:t>Requires new form of governance.</a:t>
            </a:r>
          </a:p>
          <a:p>
            <a:pPr marL="0" indent="0" eaLnBrk="1" hangingPunct="1">
              <a:spcBef>
                <a:spcPct val="0"/>
              </a:spcBef>
              <a:buFontTx/>
              <a:buNone/>
              <a:defRPr/>
            </a:pPr>
            <a:endParaRPr lang="en-AU" altLang="en-US" sz="1200" dirty="0" smtClean="0"/>
          </a:p>
          <a:p>
            <a:pPr eaLnBrk="1" hangingPunct="1">
              <a:spcBef>
                <a:spcPct val="0"/>
              </a:spcBef>
              <a:defRPr/>
            </a:pPr>
            <a:r>
              <a:rPr lang="en-AU" altLang="en-US" sz="1200" dirty="0" smtClean="0"/>
              <a:t>Different role for the health sector, one of facilitator and enabler</a:t>
            </a:r>
          </a:p>
        </p:txBody>
      </p:sp>
    </p:spTree>
    <p:extLst>
      <p:ext uri="{BB962C8B-B14F-4D97-AF65-F5344CB8AC3E}">
        <p14:creationId xmlns:p14="http://schemas.microsoft.com/office/powerpoint/2010/main" val="1961782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219200" y="14478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endParaRPr lang="en-US" altLang="en-US" sz="1800">
              <a:ea typeface="ＭＳ Ｐゴシック" pitchFamily="34" charset="-128"/>
            </a:endParaRPr>
          </a:p>
        </p:txBody>
      </p:sp>
      <p:pic>
        <p:nvPicPr>
          <p:cNvPr id="11267" name="Picture 3" descr="HiAP desig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rot="10800000">
            <a:off x="1187450" y="549275"/>
            <a:ext cx="6781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lgn="ctr">
              <a:spcBef>
                <a:spcPct val="50000"/>
              </a:spcBef>
              <a:buClrTx/>
              <a:buSzTx/>
              <a:buFontTx/>
              <a:buNone/>
            </a:pPr>
            <a:endParaRPr lang="en-US" altLang="en-US" sz="2800" b="1">
              <a:solidFill>
                <a:srgbClr val="0F498E"/>
              </a:solidFill>
              <a:ea typeface="ＭＳ Ｐゴシック" pitchFamily="34" charset="-128"/>
            </a:endParaRPr>
          </a:p>
          <a:p>
            <a:pPr>
              <a:spcBef>
                <a:spcPct val="0"/>
              </a:spcBef>
              <a:buClrTx/>
              <a:buSzTx/>
              <a:buFontTx/>
              <a:buNone/>
            </a:pPr>
            <a:endParaRPr lang="en-US" altLang="en-US" sz="1800">
              <a:ea typeface="ＭＳ Ｐゴシック" pitchFamily="34" charset="-128"/>
            </a:endParaRPr>
          </a:p>
          <a:p>
            <a:pPr>
              <a:spcBef>
                <a:spcPct val="50000"/>
              </a:spcBef>
              <a:buClrTx/>
              <a:buSzTx/>
              <a:buFontTx/>
              <a:buNone/>
            </a:pPr>
            <a:endParaRPr lang="en-US" altLang="en-US" sz="1800">
              <a:ea typeface="ＭＳ Ｐゴシック" pitchFamily="34" charset="-128"/>
            </a:endParaRPr>
          </a:p>
        </p:txBody>
      </p:sp>
      <p:sp>
        <p:nvSpPr>
          <p:cNvPr id="11269" name="Text Box 6"/>
          <p:cNvSpPr txBox="1">
            <a:spLocks noChangeArrowheads="1"/>
          </p:cNvSpPr>
          <p:nvPr/>
        </p:nvSpPr>
        <p:spPr bwMode="auto">
          <a:xfrm>
            <a:off x="395288" y="1052513"/>
            <a:ext cx="3529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en-US" altLang="en-US" sz="1800"/>
          </a:p>
        </p:txBody>
      </p:sp>
      <p:pic>
        <p:nvPicPr>
          <p:cNvPr id="11270" name="Picture 8" descr="Factors that affect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692150"/>
            <a:ext cx="7812087"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179388" y="188913"/>
            <a:ext cx="475297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AU" altLang="en-US" b="1" dirty="0">
                <a:solidFill>
                  <a:srgbClr val="C00000"/>
                </a:solidFill>
              </a:rPr>
              <a:t>Determinants of Health</a:t>
            </a:r>
          </a:p>
          <a:p>
            <a:pPr eaLnBrk="1" hangingPunct="1">
              <a:spcBef>
                <a:spcPct val="0"/>
              </a:spcBef>
              <a:buClrTx/>
              <a:buSzTx/>
              <a:buFontTx/>
              <a:buNone/>
            </a:pPr>
            <a:endParaRPr lang="en-AU" altLang="en-US" sz="2000" b="1" i="1" dirty="0"/>
          </a:p>
          <a:p>
            <a:pPr eaLnBrk="1" hangingPunct="1">
              <a:lnSpc>
                <a:spcPct val="120000"/>
              </a:lnSpc>
              <a:spcBef>
                <a:spcPct val="0"/>
              </a:spcBef>
              <a:buClrTx/>
              <a:buSzTx/>
              <a:buFontTx/>
              <a:buChar char="•"/>
            </a:pPr>
            <a:r>
              <a:rPr lang="en-AU" altLang="en-US" sz="1800" dirty="0"/>
              <a:t>  Social</a:t>
            </a:r>
          </a:p>
          <a:p>
            <a:pPr eaLnBrk="1" hangingPunct="1">
              <a:lnSpc>
                <a:spcPct val="120000"/>
              </a:lnSpc>
              <a:spcBef>
                <a:spcPct val="0"/>
              </a:spcBef>
              <a:buClrTx/>
              <a:buSzTx/>
              <a:buFontTx/>
              <a:buChar char="•"/>
            </a:pPr>
            <a:r>
              <a:rPr lang="en-AU" altLang="en-US" sz="1800" dirty="0"/>
              <a:t>  Economic </a:t>
            </a:r>
          </a:p>
          <a:p>
            <a:pPr eaLnBrk="1" hangingPunct="1">
              <a:lnSpc>
                <a:spcPct val="120000"/>
              </a:lnSpc>
              <a:spcBef>
                <a:spcPct val="0"/>
              </a:spcBef>
              <a:buClrTx/>
              <a:buSzTx/>
              <a:buFontTx/>
              <a:buChar char="•"/>
            </a:pPr>
            <a:r>
              <a:rPr lang="en-AU" altLang="en-US" sz="1800" dirty="0"/>
              <a:t>  Behavioural</a:t>
            </a:r>
          </a:p>
          <a:p>
            <a:pPr eaLnBrk="1" hangingPunct="1">
              <a:lnSpc>
                <a:spcPct val="120000"/>
              </a:lnSpc>
              <a:spcBef>
                <a:spcPct val="0"/>
              </a:spcBef>
              <a:buClrTx/>
              <a:buSzTx/>
              <a:buFontTx/>
              <a:buChar char="•"/>
            </a:pPr>
            <a:r>
              <a:rPr lang="en-AU" altLang="en-US" sz="1800" dirty="0"/>
              <a:t>  Environmental</a:t>
            </a:r>
          </a:p>
          <a:p>
            <a:pPr eaLnBrk="1" hangingPunct="1">
              <a:lnSpc>
                <a:spcPct val="120000"/>
              </a:lnSpc>
              <a:spcBef>
                <a:spcPct val="0"/>
              </a:spcBef>
              <a:buClrTx/>
              <a:buSzTx/>
              <a:buFontTx/>
              <a:buChar char="•"/>
            </a:pPr>
            <a:endParaRPr lang="en-AU" altLang="en-US" sz="1800" dirty="0"/>
          </a:p>
        </p:txBody>
      </p:sp>
    </p:spTree>
    <p:extLst>
      <p:ext uri="{BB962C8B-B14F-4D97-AF65-F5344CB8AC3E}">
        <p14:creationId xmlns:p14="http://schemas.microsoft.com/office/powerpoint/2010/main" val="1144199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9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389063"/>
            <a:ext cx="475297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4"/>
          <p:cNvSpPr txBox="1">
            <a:spLocks noChangeArrowheads="1"/>
          </p:cNvSpPr>
          <p:nvPr/>
        </p:nvSpPr>
        <p:spPr bwMode="auto">
          <a:xfrm>
            <a:off x="476250" y="2060575"/>
            <a:ext cx="5103813" cy="2862263"/>
          </a:xfrm>
          <a:prstGeom prst="rect">
            <a:avLst/>
          </a:prstGeom>
          <a:noFill/>
          <a:ln>
            <a:noFill/>
          </a:ln>
          <a:effectLs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defRPr/>
            </a:pPr>
            <a:r>
              <a:rPr lang="en-AU" altLang="en-US" sz="4000" b="1" dirty="0" smtClean="0">
                <a:solidFill>
                  <a:schemeClr val="accent1">
                    <a:lumMod val="25000"/>
                  </a:schemeClr>
                </a:solidFill>
              </a:rPr>
              <a:t>Health in All Policies</a:t>
            </a:r>
          </a:p>
          <a:p>
            <a:pPr eaLnBrk="1" hangingPunct="1">
              <a:spcBef>
                <a:spcPct val="50000"/>
              </a:spcBef>
              <a:buClrTx/>
              <a:buSzTx/>
              <a:buFontTx/>
              <a:buNone/>
              <a:defRPr/>
            </a:pPr>
            <a:r>
              <a:rPr lang="en-AU" altLang="en-US" sz="4000" dirty="0" smtClean="0">
                <a:solidFill>
                  <a:schemeClr val="accent1">
                    <a:lumMod val="25000"/>
                  </a:schemeClr>
                </a:solidFill>
              </a:rPr>
              <a:t>South Australia’s Approach</a:t>
            </a:r>
          </a:p>
        </p:txBody>
      </p:sp>
    </p:spTree>
    <p:extLst>
      <p:ext uri="{BB962C8B-B14F-4D97-AF65-F5344CB8AC3E}">
        <p14:creationId xmlns:p14="http://schemas.microsoft.com/office/powerpoint/2010/main" val="1271528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219200" y="14478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a:spcBef>
                <a:spcPct val="50000"/>
              </a:spcBef>
              <a:buClrTx/>
              <a:buSzTx/>
              <a:buFontTx/>
              <a:buNone/>
            </a:pPr>
            <a:endParaRPr lang="en-US" altLang="en-US" sz="1800">
              <a:ea typeface="ＭＳ Ｐゴシック" pitchFamily="34" charset="-128"/>
            </a:endParaRPr>
          </a:p>
        </p:txBody>
      </p:sp>
      <p:pic>
        <p:nvPicPr>
          <p:cNvPr id="13315" name="Picture 3" descr="chapter8 pic2 - poilcy refu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644900"/>
            <a:ext cx="38163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468313" y="1341438"/>
            <a:ext cx="82073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D96"/>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rgbClr val="0E4D96"/>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rgbClr val="0E4D96"/>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rgbClr val="0E4D96"/>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rgbClr val="0E4D96"/>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0E4D96"/>
              </a:buClr>
              <a:buFont typeface="Wingdings" pitchFamily="2" charset="2"/>
              <a:buChar char="§"/>
              <a:defRPr sz="2000">
                <a:solidFill>
                  <a:schemeClr val="tx1"/>
                </a:solidFill>
                <a:latin typeface="Arial" charset="0"/>
              </a:defRPr>
            </a:lvl9pPr>
          </a:lstStyle>
          <a:p>
            <a:pPr eaLnBrk="1" hangingPunct="1">
              <a:lnSpc>
                <a:spcPct val="80000"/>
              </a:lnSpc>
              <a:spcBef>
                <a:spcPct val="50000"/>
              </a:spcBef>
              <a:buClrTx/>
              <a:buSzTx/>
              <a:buFontTx/>
              <a:buNone/>
            </a:pPr>
            <a:r>
              <a:rPr lang="en-AU" altLang="en-US" sz="2400" dirty="0"/>
              <a:t>The agencies who are able to take action on the determinants of health don’t (always) know how to and don’t (always) see it as their business</a:t>
            </a:r>
          </a:p>
          <a:p>
            <a:pPr eaLnBrk="1" hangingPunct="1">
              <a:lnSpc>
                <a:spcPct val="80000"/>
              </a:lnSpc>
              <a:spcBef>
                <a:spcPct val="50000"/>
              </a:spcBef>
              <a:buClrTx/>
              <a:buSzTx/>
              <a:buFontTx/>
              <a:buNone/>
            </a:pPr>
            <a:endParaRPr lang="en-AU" altLang="en-US" sz="1400" dirty="0"/>
          </a:p>
          <a:p>
            <a:pPr eaLnBrk="1" hangingPunct="1">
              <a:spcBef>
                <a:spcPct val="50000"/>
              </a:spcBef>
              <a:buClrTx/>
              <a:buSzTx/>
              <a:buFontTx/>
              <a:buNone/>
            </a:pPr>
            <a:r>
              <a:rPr lang="en-AU" altLang="en-US" sz="2400" dirty="0"/>
              <a:t>In the Health sector we know we need to work </a:t>
            </a:r>
            <a:r>
              <a:rPr lang="en-AU" altLang="en-US" sz="2400" dirty="0" err="1"/>
              <a:t>intersectorally</a:t>
            </a:r>
            <a:r>
              <a:rPr lang="en-AU" altLang="en-US" sz="2400" dirty="0"/>
              <a:t>, but we are not always that good at it . . .</a:t>
            </a:r>
          </a:p>
          <a:p>
            <a:pPr eaLnBrk="1" hangingPunct="1">
              <a:spcBef>
                <a:spcPct val="50000"/>
              </a:spcBef>
              <a:buClrTx/>
              <a:buSzTx/>
              <a:buFontTx/>
              <a:buNone/>
            </a:pPr>
            <a:endParaRPr lang="en-AU" altLang="en-US" sz="2400" dirty="0"/>
          </a:p>
        </p:txBody>
      </p:sp>
      <p:sp>
        <p:nvSpPr>
          <p:cNvPr id="16389" name="Text Box 5"/>
          <p:cNvSpPr txBox="1">
            <a:spLocks noChangeArrowheads="1"/>
          </p:cNvSpPr>
          <p:nvPr/>
        </p:nvSpPr>
        <p:spPr bwMode="auto">
          <a:xfrm>
            <a:off x="395288" y="404813"/>
            <a:ext cx="7851775" cy="579437"/>
          </a:xfrm>
          <a:prstGeom prst="rect">
            <a:avLst/>
          </a:prstGeom>
          <a:noFill/>
          <a:ln w="9525">
            <a:noFill/>
            <a:miter lim="800000"/>
            <a:headEnd/>
            <a:tailEnd/>
          </a:ln>
          <a:effectLst/>
        </p:spPr>
        <p:txBody>
          <a:bodyPr>
            <a:spAutoFit/>
          </a:bodyPr>
          <a:lstStyle/>
          <a:p>
            <a:pPr lvl="6">
              <a:spcBef>
                <a:spcPct val="50000"/>
              </a:spcBef>
              <a:defRPr/>
            </a:pPr>
            <a:r>
              <a:rPr lang="en-GB" altLang="en-US" sz="3200" b="1" i="1" dirty="0">
                <a:solidFill>
                  <a:srgbClr val="C00000"/>
                </a:solidFill>
                <a:latin typeface="Arial" pitchFamily="34" charset="0"/>
              </a:rPr>
              <a:t>The Challenges</a:t>
            </a:r>
            <a:endParaRPr lang="en-US" altLang="en-US" sz="3200" b="1" i="1" dirty="0">
              <a:solidFill>
                <a:srgbClr val="C00000"/>
              </a:solidFill>
              <a:latin typeface="Arial" pitchFamily="34" charset="0"/>
            </a:endParaRPr>
          </a:p>
        </p:txBody>
      </p:sp>
      <p:pic>
        <p:nvPicPr>
          <p:cNvPr id="13318" name="Picture 6" descr="F:\Presentations\PowerPoint Image_picture resources\Luc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789363"/>
            <a:ext cx="3038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092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HSS template 2015 - Course overview slide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A6C973A15EBF4987576045D572D064" ma:contentTypeVersion="0" ma:contentTypeDescription="Create a new document." ma:contentTypeScope="" ma:versionID="4949d9522351240d84bbb7b5299a62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602347-3A51-4C6A-A1F5-B073419B1517}"/>
</file>

<file path=customXml/itemProps2.xml><?xml version="1.0" encoding="utf-8"?>
<ds:datastoreItem xmlns:ds="http://schemas.openxmlformats.org/officeDocument/2006/customXml" ds:itemID="{136B085F-A2A9-4905-8077-4C309BDBF1EF}"/>
</file>

<file path=customXml/itemProps3.xml><?xml version="1.0" encoding="utf-8"?>
<ds:datastoreItem xmlns:ds="http://schemas.openxmlformats.org/officeDocument/2006/customXml" ds:itemID="{9A19E1CE-BE65-439C-9918-D75BF16C1F71}"/>
</file>

<file path=docProps/app.xml><?xml version="1.0" encoding="utf-8"?>
<Properties xmlns="http://schemas.openxmlformats.org/officeDocument/2006/extended-properties" xmlns:vt="http://schemas.openxmlformats.org/officeDocument/2006/docPropsVTypes">
  <Template/>
  <TotalTime>503</TotalTime>
  <Words>2209</Words>
  <Application>Microsoft Office PowerPoint</Application>
  <PresentationFormat>On-screen Show (4:3)</PresentationFormat>
  <Paragraphs>365</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PHSS template 2015 - Course overview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Health Lens Process</vt:lpstr>
      <vt:lpstr>PowerPoint Presentation</vt:lpstr>
      <vt:lpstr>PowerPoint Presentation</vt:lpstr>
      <vt:lpstr>PowerPoint Presentation</vt:lpstr>
      <vt:lpstr>PowerPoint Presentation</vt:lpstr>
      <vt:lpstr>Improving Parental Engagement in Children’s Literacy to Create Literacy Rich Home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 Health in All Policies Health in All Policies - Key Concepts and Approaches - Carmel Williams</dc:title>
  <dc:creator>Glen</dc:creator>
  <cp:lastModifiedBy>Louise Signal</cp:lastModifiedBy>
  <cp:revision>48</cp:revision>
  <cp:lastPrinted>2016-02-13T08:20:34Z</cp:lastPrinted>
  <dcterms:created xsi:type="dcterms:W3CDTF">2015-01-20T08:19:04Z</dcterms:created>
  <dcterms:modified xsi:type="dcterms:W3CDTF">2016-02-13T08:26:21Z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y fmtid="{D5CDD505-2E9C-101B-9397-08002B2CF9AE}" pid="3" name="ContentTypeId">
    <vt:lpwstr>0x01010028A6C973A15EBF4987576045D572D064</vt:lpwstr>
  </property>
</Properties>
</file>