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charts/chart1.xml" ContentType="application/vnd.openxmlformats-officedocument.drawingml.char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5"/>
  </p:notesMasterIdLst>
  <p:handoutMasterIdLst>
    <p:handoutMasterId r:id="rId26"/>
  </p:handoutMasterIdLst>
  <p:sldIdLst>
    <p:sldId id="256" r:id="rId2"/>
    <p:sldId id="493" r:id="rId3"/>
    <p:sldId id="494" r:id="rId4"/>
    <p:sldId id="495" r:id="rId5"/>
    <p:sldId id="496" r:id="rId6"/>
    <p:sldId id="497" r:id="rId7"/>
    <p:sldId id="498" r:id="rId8"/>
    <p:sldId id="499" r:id="rId9"/>
    <p:sldId id="500" r:id="rId10"/>
    <p:sldId id="501" r:id="rId11"/>
    <p:sldId id="502" r:id="rId12"/>
    <p:sldId id="503" r:id="rId13"/>
    <p:sldId id="504" r:id="rId14"/>
    <p:sldId id="505" r:id="rId15"/>
    <p:sldId id="506" r:id="rId16"/>
    <p:sldId id="507" r:id="rId17"/>
    <p:sldId id="508" r:id="rId18"/>
    <p:sldId id="509" r:id="rId19"/>
    <p:sldId id="510" r:id="rId20"/>
    <p:sldId id="511" r:id="rId21"/>
    <p:sldId id="512" r:id="rId22"/>
    <p:sldId id="513" r:id="rId23"/>
    <p:sldId id="514" r:id="rId24"/>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E96"/>
    <a:srgbClr val="0E4D96"/>
    <a:srgbClr val="FF0000"/>
    <a:srgbClr val="FEC20F"/>
    <a:srgbClr val="FFE18B"/>
    <a:srgbClr val="FFFF66"/>
    <a:srgbClr val="DC92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886" autoAdjust="0"/>
  </p:normalViewPr>
  <p:slideViewPr>
    <p:cSldViewPr snapToGrid="0">
      <p:cViewPr>
        <p:scale>
          <a:sx n="75" d="100"/>
          <a:sy n="75" d="100"/>
        </p:scale>
        <p:origin x="10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402" y="-8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manualLayout>
          <c:layoutTarget val="inner"/>
          <c:xMode val="edge"/>
          <c:yMode val="edge"/>
          <c:x val="4.6715774825983374E-2"/>
          <c:y val="0.18307358903322704"/>
          <c:w val="0.52598121867006109"/>
          <c:h val="0.73231437256966125"/>
        </c:manualLayout>
      </c:layout>
      <c:pieChart>
        <c:varyColors val="1"/>
        <c:ser>
          <c:idx val="0"/>
          <c:order val="0"/>
          <c:tx>
            <c:strRef>
              <c:f>Sheet1!$B$1</c:f>
              <c:strCache>
                <c:ptCount val="1"/>
                <c:pt idx="0">
                  <c:v>SA State Government Expenditure 2012-13</c:v>
                </c:pt>
              </c:strCache>
            </c:strRef>
          </c:tx>
          <c:dPt>
            <c:idx val="6"/>
            <c:bubble3D val="0"/>
            <c:spPr>
              <a:solidFill>
                <a:srgbClr val="FF0000"/>
              </a:solidFill>
            </c:spPr>
          </c:dPt>
          <c:dLbls>
            <c:txPr>
              <a:bodyPr/>
              <a:lstStyle/>
              <a:p>
                <a:pPr>
                  <a:defRPr>
                    <a:solidFill>
                      <a:schemeClr val="bg1"/>
                    </a:solidFill>
                  </a:defRPr>
                </a:pPr>
                <a:endParaRPr lang="en-US"/>
              </a:p>
            </c:txPr>
            <c:showLegendKey val="0"/>
            <c:showVal val="1"/>
            <c:showCatName val="0"/>
            <c:showSerName val="0"/>
            <c:showPercent val="0"/>
            <c:showBubbleSize val="0"/>
            <c:showLeaderLines val="1"/>
          </c:dLbls>
          <c:cat>
            <c:strRef>
              <c:f>Sheet1!$A$2:$A$8</c:f>
              <c:strCache>
                <c:ptCount val="7"/>
                <c:pt idx="0">
                  <c:v>Transport &amp; Communications</c:v>
                </c:pt>
                <c:pt idx="1">
                  <c:v>Housing &amp; Community Ammenities</c:v>
                </c:pt>
                <c:pt idx="2">
                  <c:v>Social Security &amp; Welfare</c:v>
                </c:pt>
                <c:pt idx="3">
                  <c:v>Public order &amp; safety</c:v>
                </c:pt>
                <c:pt idx="4">
                  <c:v>Other</c:v>
                </c:pt>
                <c:pt idx="5">
                  <c:v>Education</c:v>
                </c:pt>
                <c:pt idx="6">
                  <c:v>HEALTH</c:v>
                </c:pt>
              </c:strCache>
            </c:strRef>
          </c:cat>
          <c:val>
            <c:numRef>
              <c:f>Sheet1!$B$2:$B$8</c:f>
              <c:numCache>
                <c:formatCode>0%</c:formatCode>
                <c:ptCount val="7"/>
                <c:pt idx="0">
                  <c:v>6.0000000000000026E-2</c:v>
                </c:pt>
                <c:pt idx="1">
                  <c:v>7.0000000000000021E-2</c:v>
                </c:pt>
                <c:pt idx="2">
                  <c:v>8.0000000000000043E-2</c:v>
                </c:pt>
                <c:pt idx="3">
                  <c:v>0.1</c:v>
                </c:pt>
                <c:pt idx="4">
                  <c:v>0.13</c:v>
                </c:pt>
                <c:pt idx="5">
                  <c:v>0.25</c:v>
                </c:pt>
                <c:pt idx="6">
                  <c:v>0.31000000000000016</c:v>
                </c:pt>
              </c:numCache>
            </c:numRef>
          </c:val>
        </c:ser>
        <c:dLbls>
          <c:showLegendKey val="0"/>
          <c:showVal val="0"/>
          <c:showCatName val="0"/>
          <c:showSerName val="0"/>
          <c:showPercent val="0"/>
          <c:showBubbleSize val="0"/>
          <c:showLeaderLines val="1"/>
        </c:dLbls>
        <c:firstSliceAng val="0"/>
      </c:pieChart>
      <c:spPr>
        <a:noFill/>
        <a:ln w="24191">
          <a:noFill/>
        </a:ln>
      </c:spPr>
    </c:plotArea>
    <c:legend>
      <c:legendPos val="r"/>
      <c:legendEntry>
        <c:idx val="6"/>
        <c:txPr>
          <a:bodyPr/>
          <a:lstStyle/>
          <a:p>
            <a:pPr>
              <a:defRPr sz="1524" b="1">
                <a:solidFill>
                  <a:srgbClr val="FF0000"/>
                </a:solidFill>
              </a:defRPr>
            </a:pPr>
            <a:endParaRPr lang="en-US"/>
          </a:p>
        </c:txPr>
      </c:legendEntry>
      <c:layout>
        <c:manualLayout>
          <c:xMode val="edge"/>
          <c:yMode val="edge"/>
          <c:x val="0.58436849844031258"/>
          <c:y val="0.20609518149853923"/>
          <c:w val="0.31085762185486032"/>
          <c:h val="0.63493906029041991"/>
        </c:manualLayout>
      </c:layout>
      <c:overlay val="0"/>
      <c:txPr>
        <a:bodyPr/>
        <a:lstStyle/>
        <a:p>
          <a:pPr>
            <a:defRPr sz="1143"/>
          </a:pPr>
          <a:endParaRPr lang="en-US"/>
        </a:p>
      </c:txPr>
    </c:legend>
    <c:plotVisOnly val="1"/>
    <c:dispBlanksAs val="zero"/>
    <c:showDLblsOverMax val="0"/>
  </c:chart>
  <c:txPr>
    <a:bodyPr/>
    <a:lstStyle/>
    <a:p>
      <a:pPr>
        <a:defRPr sz="1714"/>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3" name="Date Placeholder 2"/>
          <p:cNvSpPr>
            <a:spLocks noGrp="1"/>
          </p:cNvSpPr>
          <p:nvPr>
            <p:ph type="dt" sz="quarter"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spcBef>
                <a:spcPct val="20000"/>
              </a:spcBef>
              <a:buFont typeface="Wingdings" pitchFamily="2" charset="2"/>
              <a:buChar char="•"/>
              <a:defRPr sz="1200"/>
            </a:lvl1pPr>
          </a:lstStyle>
          <a:p>
            <a:pPr>
              <a:defRPr/>
            </a:pPr>
            <a:fld id="{B3B7B030-15DB-4A41-98DF-1223E9A73C96}" type="datetimeFigureOut">
              <a:rPr lang="en-US"/>
              <a:pPr>
                <a:defRPr/>
              </a:pPr>
              <a:t>2/13/2016</a:t>
            </a:fld>
            <a:endParaRPr lang="en-NZ" dirty="0"/>
          </a:p>
        </p:txBody>
      </p:sp>
      <p:sp>
        <p:nvSpPr>
          <p:cNvPr id="4" name="Footer Placeholder 3"/>
          <p:cNvSpPr>
            <a:spLocks noGrp="1"/>
          </p:cNvSpPr>
          <p:nvPr>
            <p:ph type="ftr" sz="quarter" idx="2"/>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5" name="Slide Number Placeholder 4"/>
          <p:cNvSpPr>
            <a:spLocks noGrp="1"/>
          </p:cNvSpPr>
          <p:nvPr>
            <p:ph type="sldNum" sz="quarter" idx="3"/>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spcBef>
                <a:spcPct val="20000"/>
              </a:spcBef>
              <a:buFont typeface="Wingdings" pitchFamily="2" charset="2"/>
              <a:buChar char="•"/>
              <a:defRPr sz="1200"/>
            </a:lvl1pPr>
          </a:lstStyle>
          <a:p>
            <a:pPr>
              <a:defRPr/>
            </a:pPr>
            <a:fld id="{252012FB-066F-4914-A382-3C66BAD226EF}" type="slidenum">
              <a:rPr lang="en-NZ"/>
              <a:pPr>
                <a:defRPr/>
              </a:pPr>
              <a:t>‹#›</a:t>
            </a:fld>
            <a:endParaRPr lang="en-NZ" dirty="0"/>
          </a:p>
        </p:txBody>
      </p:sp>
    </p:spTree>
    <p:extLst>
      <p:ext uri="{BB962C8B-B14F-4D97-AF65-F5344CB8AC3E}">
        <p14:creationId xmlns:p14="http://schemas.microsoft.com/office/powerpoint/2010/main" val="3678750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defRPr sz="1200"/>
            </a:lvl1pPr>
          </a:lstStyle>
          <a:p>
            <a:pPr>
              <a:defRPr/>
            </a:pPr>
            <a:endParaRPr lang="en-US" dirty="0"/>
          </a:p>
        </p:txBody>
      </p:sp>
      <p:sp>
        <p:nvSpPr>
          <p:cNvPr id="136195" name="Rectangle 3"/>
          <p:cNvSpPr>
            <a:spLocks noGrp="1" noChangeArrowheads="1"/>
          </p:cNvSpPr>
          <p:nvPr>
            <p:ph type="dt"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defRPr sz="1200"/>
            </a:lvl1pPr>
          </a:lstStyle>
          <a:p>
            <a:pPr>
              <a:defRPr/>
            </a:pPr>
            <a:endParaRPr lang="en-US" dirty="0"/>
          </a:p>
        </p:txBody>
      </p:sp>
      <p:sp>
        <p:nvSpPr>
          <p:cNvPr id="785412" name="Rectangle 4"/>
          <p:cNvSpPr>
            <a:spLocks noGrp="1" noRot="1" noChangeAspect="1" noChangeArrowheads="1" noTextEdit="1"/>
          </p:cNvSpPr>
          <p:nvPr>
            <p:ph type="sldImg" idx="2"/>
          </p:nvPr>
        </p:nvSpPr>
        <p:spPr bwMode="auto">
          <a:xfrm>
            <a:off x="900113" y="738188"/>
            <a:ext cx="4935537" cy="3702050"/>
          </a:xfrm>
          <a:prstGeom prst="rect">
            <a:avLst/>
          </a:prstGeom>
          <a:noFill/>
          <a:ln w="9525">
            <a:solidFill>
              <a:srgbClr val="000000"/>
            </a:solidFill>
            <a:miter lim="800000"/>
            <a:headEnd/>
            <a:tailEnd/>
          </a:ln>
        </p:spPr>
      </p:sp>
      <p:sp>
        <p:nvSpPr>
          <p:cNvPr id="136197" name="Rectangle 5"/>
          <p:cNvSpPr>
            <a:spLocks noGrp="1" noChangeArrowheads="1"/>
          </p:cNvSpPr>
          <p:nvPr>
            <p:ph type="body" sz="quarter" idx="3"/>
          </p:nvPr>
        </p:nvSpPr>
        <p:spPr bwMode="auto">
          <a:xfrm>
            <a:off x="673577" y="4687133"/>
            <a:ext cx="5388610" cy="4439527"/>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6198" name="Rectangle 6"/>
          <p:cNvSpPr>
            <a:spLocks noGrp="1" noChangeArrowheads="1"/>
          </p:cNvSpPr>
          <p:nvPr>
            <p:ph type="ftr" sz="quarter" idx="4"/>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defRPr sz="1200"/>
            </a:lvl1pPr>
          </a:lstStyle>
          <a:p>
            <a:pPr>
              <a:defRPr/>
            </a:pPr>
            <a:endParaRPr lang="en-US" dirty="0"/>
          </a:p>
        </p:txBody>
      </p:sp>
      <p:sp>
        <p:nvSpPr>
          <p:cNvPr id="136199" name="Rectangle 7"/>
          <p:cNvSpPr>
            <a:spLocks noGrp="1" noChangeArrowheads="1"/>
          </p:cNvSpPr>
          <p:nvPr>
            <p:ph type="sldNum" sz="quarter" idx="5"/>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defRPr sz="1200"/>
            </a:lvl1pPr>
          </a:lstStyle>
          <a:p>
            <a:pPr>
              <a:defRPr/>
            </a:pPr>
            <a:fld id="{DBE93594-2CAC-46CD-8FAA-7D377AA9474A}" type="slidenum">
              <a:rPr lang="en-GB"/>
              <a:pPr>
                <a:defRPr/>
              </a:pPr>
              <a:t>‹#›</a:t>
            </a:fld>
            <a:endParaRPr lang="en-GB" dirty="0"/>
          </a:p>
        </p:txBody>
      </p:sp>
    </p:spTree>
    <p:extLst>
      <p:ext uri="{BB962C8B-B14F-4D97-AF65-F5344CB8AC3E}">
        <p14:creationId xmlns:p14="http://schemas.microsoft.com/office/powerpoint/2010/main" val="1605262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93594-2CAC-46CD-8FAA-7D377AA9474A}" type="slidenum">
              <a:rPr lang="en-GB" smtClean="0"/>
              <a:pPr>
                <a:defRPr/>
              </a:pPr>
              <a:t>1</a:t>
            </a:fld>
            <a:endParaRPr lang="en-GB" dirty="0"/>
          </a:p>
        </p:txBody>
      </p:sp>
    </p:spTree>
    <p:extLst>
      <p:ext uri="{BB962C8B-B14F-4D97-AF65-F5344CB8AC3E}">
        <p14:creationId xmlns:p14="http://schemas.microsoft.com/office/powerpoint/2010/main" val="338998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EAB4D85A-137D-44A1-B24C-95BF65AF66B7}" type="slidenum">
              <a:rPr lang="en-AU" altLang="en-US" smtClean="0">
                <a:latin typeface="Arial" charset="0"/>
              </a:rPr>
              <a:pPr/>
              <a:t>2</a:t>
            </a:fld>
            <a:endParaRPr lang="en-AU" altLang="en-US" dirty="0" smtClean="0">
              <a:latin typeface="Arial" charset="0"/>
            </a:endParaRPr>
          </a:p>
        </p:txBody>
      </p:sp>
      <p:sp>
        <p:nvSpPr>
          <p:cNvPr id="55299" name="Rectangle 7"/>
          <p:cNvSpPr txBox="1">
            <a:spLocks noGrp="1" noChangeArrowheads="1"/>
          </p:cNvSpPr>
          <p:nvPr/>
        </p:nvSpPr>
        <p:spPr bwMode="auto">
          <a:xfrm>
            <a:off x="3814626" y="9370868"/>
            <a:ext cx="2919565" cy="493867"/>
          </a:xfrm>
          <a:prstGeom prst="rect">
            <a:avLst/>
          </a:prstGeom>
          <a:noFill/>
          <a:ln w="9525">
            <a:noFill/>
            <a:miter lim="800000"/>
            <a:headEnd/>
            <a:tailEnd/>
          </a:ln>
        </p:spPr>
        <p:txBody>
          <a:bodyPr lIns="94080" tIns="47040" rIns="94080" bIns="47040" anchor="b"/>
          <a:lstStyle/>
          <a:p>
            <a:pPr algn="r" defTabSz="940347"/>
            <a:fld id="{0CAC2A17-8BA5-47F7-B045-FE21DDA575C7}" type="slidenum">
              <a:rPr lang="en-AU" altLang="en-US" sz="1200"/>
              <a:pPr algn="r" defTabSz="940347"/>
              <a:t>2</a:t>
            </a:fld>
            <a:endParaRPr lang="en-AU" altLang="en-US" sz="1200" dirty="0"/>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898207" y="4689379"/>
            <a:ext cx="4939350" cy="4436921"/>
          </a:xfrm>
          <a:noFill/>
        </p:spPr>
        <p:txBody>
          <a:bodyPr lIns="94080" tIns="47040" rIns="94080" bIns="47040"/>
          <a:lstStyle/>
          <a:p>
            <a:pPr eaLnBrk="1" hangingPunct="1">
              <a:lnSpc>
                <a:spcPct val="90000"/>
              </a:lnSpc>
              <a:buClr>
                <a:schemeClr val="tx1"/>
              </a:buClr>
              <a:buFont typeface="Wingdings" pitchFamily="2" charset="2"/>
              <a:buNone/>
            </a:pPr>
            <a:r>
              <a:rPr lang="en-AU" altLang="en-US" dirty="0" smtClean="0">
                <a:latin typeface="Microsoft Sans Serif" pitchFamily="34" charset="0"/>
              </a:rPr>
              <a:t>Australia and in particular South Australia is facing a number of significant challenges, partly arising out of changing demographic patterns and societal expectations.  To successfully tackle the implications of these changes we need new approaches to Health and wellbeing, new approaches to cross sector collaboration and policy making and importantly new approaches to acting on the social determinants of Health and increase equity.</a:t>
            </a:r>
          </a:p>
          <a:p>
            <a:pPr eaLnBrk="1" hangingPunct="1">
              <a:lnSpc>
                <a:spcPct val="90000"/>
              </a:lnSpc>
              <a:buClr>
                <a:schemeClr val="tx1"/>
              </a:buClr>
              <a:buFont typeface="Wingdings" pitchFamily="2" charset="2"/>
              <a:buNone/>
            </a:pPr>
            <a:endParaRPr lang="en-AU" altLang="en-US" dirty="0" smtClean="0">
              <a:latin typeface="Microsoft Sans Serif" pitchFamily="34" charset="0"/>
            </a:endParaRPr>
          </a:p>
          <a:p>
            <a:pPr eaLnBrk="1" hangingPunct="1">
              <a:lnSpc>
                <a:spcPct val="90000"/>
              </a:lnSpc>
              <a:buClr>
                <a:schemeClr val="tx1"/>
              </a:buClr>
              <a:buFont typeface="Wingdings" pitchFamily="2" charset="2"/>
              <a:buNone/>
            </a:pPr>
            <a:r>
              <a:rPr lang="en-AU" altLang="en-US" dirty="0" smtClean="0">
                <a:latin typeface="Arial" charset="0"/>
              </a:rPr>
              <a:t>South Australia has a rapidly ageing population – in fact our population is ageing more rapidly than the rest of Australia. Increased ageing brings with it increased incidence of chronic disease and other health challenges which will in turn have significant impact on our health systems, contributing to the escalating health care budget.  Therefore we expect to experience the full impact of an older population on our health system earlier than the rest of Australia.</a:t>
            </a:r>
          </a:p>
          <a:p>
            <a:pPr eaLnBrk="1" hangingPunct="1">
              <a:lnSpc>
                <a:spcPct val="90000"/>
              </a:lnSpc>
            </a:pPr>
            <a:endParaRPr lang="en-AU" altLang="en-US" dirty="0" smtClean="0">
              <a:latin typeface="Arial" charset="0"/>
            </a:endParaRPr>
          </a:p>
          <a:p>
            <a:pPr eaLnBrk="1" hangingPunct="1">
              <a:lnSpc>
                <a:spcPct val="90000"/>
              </a:lnSpc>
            </a:pPr>
            <a:r>
              <a:rPr lang="en-AU" altLang="en-US" dirty="0" smtClean="0">
                <a:latin typeface="Microsoft Sans Serif" pitchFamily="34" charset="0"/>
              </a:rPr>
              <a:t>Our workforce is ageing as well. In SA those in the workforce are older, and average age of workforce will continue to climb until at least 2030. </a:t>
            </a:r>
          </a:p>
          <a:p>
            <a:pPr eaLnBrk="1" hangingPunct="1">
              <a:lnSpc>
                <a:spcPct val="90000"/>
              </a:lnSpc>
            </a:pPr>
            <a:endParaRPr lang="en-AU" altLang="en-US" dirty="0" smtClean="0">
              <a:latin typeface="Microsoft Sans Serif" pitchFamily="34" charset="0"/>
            </a:endParaRPr>
          </a:p>
          <a:p>
            <a:pPr eaLnBrk="1" hangingPunct="1">
              <a:lnSpc>
                <a:spcPct val="90000"/>
              </a:lnSpc>
            </a:pPr>
            <a:r>
              <a:rPr lang="en-AU" altLang="en-US" dirty="0" smtClean="0">
                <a:latin typeface="Microsoft Sans Serif" pitchFamily="34" charset="0"/>
              </a:rPr>
              <a:t>Participation and productivity are impacted on by the health of the workforce as well as the age of the population</a:t>
            </a:r>
            <a:endParaRPr lang="en-AU" altLang="en-US" dirty="0" smtClean="0">
              <a:latin typeface="Arial" charset="0"/>
            </a:endParaRPr>
          </a:p>
          <a:p>
            <a:pPr eaLnBrk="1" hangingPunct="1">
              <a:lnSpc>
                <a:spcPct val="90000"/>
              </a:lnSpc>
            </a:pPr>
            <a:endParaRPr lang="en-AU" altLang="en-US" dirty="0" smtClean="0">
              <a:latin typeface="Arial" charset="0"/>
            </a:endParaRPr>
          </a:p>
          <a:p>
            <a:pPr eaLnBrk="1" hangingPunct="1">
              <a:lnSpc>
                <a:spcPct val="90000"/>
              </a:lnSpc>
            </a:pPr>
            <a:endParaRPr lang="en-AU" altLang="en-US" dirty="0" smtClean="0">
              <a:latin typeface="Arial" charset="0"/>
            </a:endParaRPr>
          </a:p>
          <a:p>
            <a:pPr eaLnBrk="1" hangingPunct="1">
              <a:lnSpc>
                <a:spcPct val="90000"/>
              </a:lnSpc>
            </a:pPr>
            <a:endParaRPr lang="en-AU" altLang="en-US" dirty="0" smtClean="0">
              <a:latin typeface="Arial" charset="0"/>
            </a:endParaRPr>
          </a:p>
          <a:p>
            <a:pPr eaLnBrk="1" hangingPunct="1">
              <a:lnSpc>
                <a:spcPct val="90000"/>
              </a:lnSpc>
            </a:pPr>
            <a:endParaRPr lang="en-AU" altLang="en-US" dirty="0" smtClean="0">
              <a:latin typeface="Arial" charset="0"/>
            </a:endParaRPr>
          </a:p>
          <a:p>
            <a:pPr eaLnBrk="1" hangingPunct="1">
              <a:lnSpc>
                <a:spcPct val="90000"/>
              </a:lnSpc>
            </a:pPr>
            <a:endParaRPr lang="en-AU" altLang="en-US" dirty="0" smtClean="0">
              <a:latin typeface="Arial" charset="0"/>
            </a:endParaRPr>
          </a:p>
          <a:p>
            <a:pPr eaLnBrk="1" hangingPunct="1">
              <a:lnSpc>
                <a:spcPct val="90000"/>
              </a:lnSpc>
            </a:pPr>
            <a:endParaRPr lang="en-AU" altLang="en-US" dirty="0" smtClean="0">
              <a:latin typeface="Arial" charset="0"/>
            </a:endParaRPr>
          </a:p>
        </p:txBody>
      </p:sp>
      <p:sp>
        <p:nvSpPr>
          <p:cNvPr id="55302" name="Footer Placeholder 1"/>
          <p:cNvSpPr>
            <a:spLocks noGrp="1"/>
          </p:cNvSpPr>
          <p:nvPr>
            <p:ph type="ftr" sz="quarter" idx="4"/>
          </p:nvPr>
        </p:nvSpPr>
        <p:spPr>
          <a:noFill/>
          <a:ln>
            <a:miter lim="800000"/>
            <a:headEnd/>
            <a:tailEnd/>
          </a:ln>
        </p:spPr>
        <p:txBody>
          <a:bodyPr/>
          <a:lstStyle/>
          <a:p>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A82CA5-65BF-4EBB-AA77-06E6D09CF601}" type="slidenum">
              <a:rPr lang="en-AU" smtClean="0"/>
              <a:pPr/>
              <a:t>3</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A82CA5-65BF-4EBB-AA77-06E6D09CF601}" type="slidenum">
              <a:rPr lang="en-AU" smtClean="0"/>
              <a:pPr/>
              <a:t>6</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r>
              <a:rPr lang="en-AU" dirty="0" smtClean="0"/>
              <a:t>But first ... Why?</a:t>
            </a:r>
          </a:p>
          <a:p>
            <a:endParaRPr lang="en-AU" dirty="0" smtClean="0"/>
          </a:p>
          <a:p>
            <a:r>
              <a:rPr lang="en-AU" dirty="0" smtClean="0"/>
              <a:t>When we look at what the </a:t>
            </a:r>
            <a:r>
              <a:rPr lang="en-AU" b="1" dirty="0" smtClean="0"/>
              <a:t>31% is comprised of</a:t>
            </a:r>
            <a:r>
              <a:rPr lang="en-AU" dirty="0" smtClean="0"/>
              <a:t> it is not surprising that over 90% goes into </a:t>
            </a:r>
            <a:r>
              <a:rPr lang="en-AU" b="1" dirty="0" smtClean="0"/>
              <a:t>hospital services </a:t>
            </a:r>
            <a:r>
              <a:rPr lang="en-AU" dirty="0" smtClean="0"/>
              <a:t>and its related functions </a:t>
            </a:r>
          </a:p>
          <a:p>
            <a:endParaRPr lang="en-AU" dirty="0" smtClean="0"/>
          </a:p>
          <a:p>
            <a:r>
              <a:rPr lang="en-AU" dirty="0" smtClean="0"/>
              <a:t>Currently in Australia, </a:t>
            </a:r>
            <a:r>
              <a:rPr lang="en-AU" b="1" dirty="0" smtClean="0"/>
              <a:t>approximately 70% of the Federal Health budget is spent on diagnosing and managing chronic conditions in this </a:t>
            </a:r>
            <a:r>
              <a:rPr lang="en-AU" b="1" u="sng" dirty="0" smtClean="0"/>
              <a:t>hospital and related functions budget</a:t>
            </a:r>
            <a:r>
              <a:rPr lang="en-AU" dirty="0" smtClean="0"/>
              <a:t>. </a:t>
            </a:r>
          </a:p>
          <a:p>
            <a:endParaRPr lang="en-AU" dirty="0" smtClean="0"/>
          </a:p>
          <a:p>
            <a:r>
              <a:rPr lang="en-AU" dirty="0" smtClean="0"/>
              <a:t>Of these conditions, approximately 70% are caused by lifestyle/behaviour and are therefore amenable to preventative strategies. </a:t>
            </a:r>
          </a:p>
          <a:p>
            <a:endParaRPr lang="en-AU" dirty="0" smtClean="0"/>
          </a:p>
          <a:p>
            <a:r>
              <a:rPr lang="en-AU" b="1" dirty="0" smtClean="0"/>
              <a:t>1.8% of </a:t>
            </a:r>
            <a:r>
              <a:rPr lang="en-AU" b="1" u="sng" dirty="0" smtClean="0"/>
              <a:t>health care budget </a:t>
            </a:r>
            <a:r>
              <a:rPr lang="en-AU" b="1" dirty="0" smtClean="0"/>
              <a:t>spent on prevention </a:t>
            </a:r>
          </a:p>
          <a:p>
            <a:endParaRPr lang="en-AU" dirty="0" smtClean="0"/>
          </a:p>
          <a:p>
            <a:endParaRPr lang="en-AU" dirty="0" smtClean="0"/>
          </a:p>
        </p:txBody>
      </p:sp>
      <p:sp>
        <p:nvSpPr>
          <p:cNvPr id="53252" name="Slide Number Placeholder 3"/>
          <p:cNvSpPr>
            <a:spLocks noGrp="1"/>
          </p:cNvSpPr>
          <p:nvPr>
            <p:ph type="sldNum" sz="quarter" idx="5"/>
          </p:nvPr>
        </p:nvSpPr>
        <p:spPr>
          <a:noFill/>
          <a:ln>
            <a:miter lim="800000"/>
            <a:headEnd/>
            <a:tailEnd/>
          </a:ln>
        </p:spPr>
        <p:txBody>
          <a:bodyPr/>
          <a:lstStyle/>
          <a:p>
            <a:fld id="{40B67FC8-529E-43B1-AB95-BBCB58289D66}" type="slidenum">
              <a:rPr lang="en-AU" smtClean="0"/>
              <a:pPr/>
              <a:t>7</a:t>
            </a:fld>
            <a:endParaRPr lang="en-A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C43D0354-96BD-4A88-A5E1-AF8A049B11BE}" type="slidenum">
              <a:rPr lang="en-AU" smtClean="0"/>
              <a:pPr/>
              <a:t>8</a:t>
            </a:fld>
            <a:endParaRPr lang="en-AU" dirty="0" smtClean="0"/>
          </a:p>
        </p:txBody>
      </p:sp>
      <p:sp>
        <p:nvSpPr>
          <p:cNvPr id="54275" name="Rectangle 2"/>
          <p:cNvSpPr>
            <a:spLocks noGrp="1" noRot="1" noChangeAspect="1" noChangeArrowheads="1" noTextEdit="1"/>
          </p:cNvSpPr>
          <p:nvPr>
            <p:ph type="sldImg"/>
          </p:nvPr>
        </p:nvSpPr>
        <p:spPr>
          <a:xfrm>
            <a:off x="903288" y="741363"/>
            <a:ext cx="4929187" cy="3698875"/>
          </a:xfrm>
          <a:ln/>
        </p:spPr>
      </p:sp>
      <p:sp>
        <p:nvSpPr>
          <p:cNvPr id="51204" name="Rectangle 3"/>
          <p:cNvSpPr>
            <a:spLocks noGrp="1" noChangeArrowheads="1"/>
          </p:cNvSpPr>
          <p:nvPr>
            <p:ph type="body" idx="1"/>
          </p:nvPr>
        </p:nvSpPr>
        <p:spPr/>
        <p:txBody>
          <a:bodyPr/>
          <a:lstStyle/>
          <a:p>
            <a:pPr eaLnBrk="1" hangingPunct="1">
              <a:defRPr/>
            </a:pPr>
            <a:r>
              <a:rPr lang="en-AU" dirty="0" smtClean="0"/>
              <a:t>Like the rest of Australia, and the developed world, </a:t>
            </a:r>
            <a:r>
              <a:rPr lang="en-AU" b="1" dirty="0" smtClean="0"/>
              <a:t>South Australia is facing a number of significant challenges</a:t>
            </a:r>
          </a:p>
          <a:p>
            <a:pPr eaLnBrk="1" hangingPunct="1">
              <a:defRPr/>
            </a:pPr>
            <a:endParaRPr lang="en-AU" dirty="0" smtClean="0"/>
          </a:p>
          <a:p>
            <a:pPr marL="177859" indent="-177859" eaLnBrk="1" hangingPunct="1">
              <a:buFont typeface="Arial" pitchFamily="34" charset="0"/>
              <a:buChar char="•"/>
              <a:defRPr/>
            </a:pPr>
            <a:r>
              <a:rPr lang="en-AU" dirty="0" smtClean="0"/>
              <a:t>Ageing of the population    		* Population growth </a:t>
            </a:r>
          </a:p>
          <a:p>
            <a:pPr marL="177859" indent="-177859" eaLnBrk="1" hangingPunct="1">
              <a:buFont typeface="Arial" pitchFamily="34" charset="0"/>
              <a:buChar char="•"/>
              <a:defRPr/>
            </a:pPr>
            <a:r>
              <a:rPr lang="en-AU" dirty="0" smtClean="0"/>
              <a:t>Escalating prevalence of chronic conditions	* Ageing infrastructure, information technology</a:t>
            </a:r>
          </a:p>
          <a:p>
            <a:pPr marL="177859" indent="-177859" eaLnBrk="1" hangingPunct="1">
              <a:buFont typeface="Arial" pitchFamily="34" charset="0"/>
              <a:buChar char="•"/>
              <a:defRPr/>
            </a:pPr>
            <a:r>
              <a:rPr lang="en-AU" dirty="0" smtClean="0"/>
              <a:t>Ageing of workforce - labour shortfalls</a:t>
            </a:r>
          </a:p>
          <a:p>
            <a:pPr eaLnBrk="1" hangingPunct="1">
              <a:defRPr/>
            </a:pPr>
            <a:endParaRPr lang="en-AU" dirty="0" smtClean="0"/>
          </a:p>
          <a:p>
            <a:pPr eaLnBrk="1" hangingPunct="1">
              <a:defRPr/>
            </a:pPr>
            <a:r>
              <a:rPr lang="en-AU" dirty="0" smtClean="0"/>
              <a:t>So, we know that health spending on </a:t>
            </a:r>
            <a:r>
              <a:rPr lang="en-AU" b="1" dirty="0" smtClean="0"/>
              <a:t>acute care </a:t>
            </a:r>
            <a:r>
              <a:rPr lang="en-AU" dirty="0" smtClean="0"/>
              <a:t>is and will continue to increase and we know that spending on traditional prevention is low and likely to be cut, we have see that in Qld.  And we also know that as Health, we have little control over influencing the determinants.  So we need to work with other sectors so they can influence the health of the population. </a:t>
            </a:r>
          </a:p>
          <a:p>
            <a:pPr eaLnBrk="1" hangingPunct="1">
              <a:defRPr/>
            </a:pPr>
            <a:endParaRPr lang="en-AU" dirty="0" smtClean="0"/>
          </a:p>
          <a:p>
            <a:pPr eaLnBrk="1" hangingPunct="1">
              <a:defRPr/>
            </a:pPr>
            <a:r>
              <a:rPr lang="en-AU" b="1" dirty="0" smtClean="0">
                <a:latin typeface="Tahoma" pitchFamily="34" charset="0"/>
                <a:cs typeface="Tahoma" pitchFamily="34" charset="0"/>
              </a:rPr>
              <a:t>However, many of the agencies we work with are creating health everyday, but don’t necessary see it that way</a:t>
            </a:r>
            <a:endParaRPr lang="en-AU" dirty="0" smtClean="0">
              <a:latin typeface="Tahoma" pitchFamily="34" charset="0"/>
              <a:cs typeface="Tahoma" pitchFamily="34" charset="0"/>
            </a:endParaRPr>
          </a:p>
          <a:p>
            <a:pPr eaLnBrk="1" hangingPunct="1">
              <a:defRPr/>
            </a:pPr>
            <a:r>
              <a:rPr lang="en-AU" dirty="0" smtClean="0">
                <a:latin typeface="Tahoma" pitchFamily="34" charset="0"/>
                <a:cs typeface="Tahoma" pitchFamily="34" charset="0"/>
              </a:rPr>
              <a:t>Many of the agencies who are able to take action on the determinants of health and wellbeing don’t (always) know how to and don’t (always) see it as their business. </a:t>
            </a:r>
          </a:p>
          <a:p>
            <a:pPr eaLnBrk="1" hangingPunct="1">
              <a:defRPr/>
            </a:pPr>
            <a:endParaRPr lang="en-AU" dirty="0" smtClean="0"/>
          </a:p>
          <a:p>
            <a:pPr eaLnBrk="1" hangingPunct="1">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752C697C-6830-4DC0-864E-8AE396A71AE2}" type="slidenum">
              <a:rPr lang="en-AU" altLang="en-US" smtClean="0">
                <a:latin typeface="Arial" charset="0"/>
              </a:rPr>
              <a:pPr/>
              <a:t>9</a:t>
            </a:fld>
            <a:endParaRPr lang="en-AU" altLang="en-US" dirty="0" smtClean="0">
              <a:latin typeface="Arial" charset="0"/>
            </a:endParaRPr>
          </a:p>
        </p:txBody>
      </p:sp>
      <p:sp>
        <p:nvSpPr>
          <p:cNvPr id="51203" name="Rectangle 7"/>
          <p:cNvSpPr txBox="1">
            <a:spLocks noGrp="1" noChangeArrowheads="1"/>
          </p:cNvSpPr>
          <p:nvPr/>
        </p:nvSpPr>
        <p:spPr bwMode="auto">
          <a:xfrm>
            <a:off x="3814626" y="9370868"/>
            <a:ext cx="2919565" cy="493867"/>
          </a:xfrm>
          <a:prstGeom prst="rect">
            <a:avLst/>
          </a:prstGeom>
          <a:noFill/>
          <a:ln w="9525">
            <a:noFill/>
            <a:miter lim="800000"/>
            <a:headEnd/>
            <a:tailEnd/>
          </a:ln>
        </p:spPr>
        <p:txBody>
          <a:bodyPr lIns="94080" tIns="47040" rIns="94080" bIns="47040" anchor="b"/>
          <a:lstStyle/>
          <a:p>
            <a:pPr algn="r" defTabSz="940347"/>
            <a:fld id="{CBEE7B60-45A8-4D16-AF96-56FA0C289E61}" type="slidenum">
              <a:rPr lang="en-AU" altLang="en-US" sz="1200"/>
              <a:pPr algn="r" defTabSz="940347"/>
              <a:t>9</a:t>
            </a:fld>
            <a:endParaRPr lang="en-AU" altLang="en-US" sz="1200" dirty="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898207" y="4689379"/>
            <a:ext cx="4939350" cy="4436921"/>
          </a:xfrm>
          <a:noFill/>
        </p:spPr>
        <p:txBody>
          <a:bodyPr lIns="94080" tIns="47040" rIns="94080" bIns="47040"/>
          <a:lstStyle/>
          <a:p>
            <a:r>
              <a:rPr lang="en-US" altLang="en-US" dirty="0" smtClean="0">
                <a:latin typeface="Arial" charset="0"/>
              </a:rPr>
              <a:t>And if you all stop and think about the things that contribute to your health and wellbeing – make you feel healthy, I bet having a hospital down the road isn’t top of your list! Which isn’t to say its not important, but we need to recognize and understand the other elements too.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b="1" dirty="0"/>
              <a:t>Reason 1: </a:t>
            </a:r>
            <a:r>
              <a:rPr lang="en-US" b="1" i="1" dirty="0"/>
              <a:t>You know what the problem is, when you have the solution. Since it is hard to define what </a:t>
            </a:r>
            <a:r>
              <a:rPr lang="en-US" dirty="0"/>
              <a:t>exactly the problem is, it is difficult to find a solution. This definitely applies to overweight. For example, experts often disagree what the major causes are of overweight: lack of physical activity or overeating? Bad genes or bad eating habits?</a:t>
            </a:r>
          </a:p>
          <a:p>
            <a:endParaRPr lang="en-US" b="1" dirty="0"/>
          </a:p>
          <a:p>
            <a:endParaRPr lang="en-US" b="1" dirty="0"/>
          </a:p>
          <a:p>
            <a:endParaRPr lang="en-US" b="1" dirty="0"/>
          </a:p>
          <a:p>
            <a:r>
              <a:rPr lang="en-US" b="1" dirty="0"/>
              <a:t>Reason 2: </a:t>
            </a:r>
            <a:r>
              <a:rPr lang="en-US" b="1" i="1" dirty="0"/>
              <a:t>The solution process does not have a clear end-point. As </a:t>
            </a:r>
            <a:r>
              <a:rPr lang="en-US" b="1" i="1" dirty="0" err="1"/>
              <a:t>Seidell</a:t>
            </a:r>
            <a:r>
              <a:rPr lang="en-US" b="1" i="1" dirty="0"/>
              <a:t> wonders; it is not </a:t>
            </a:r>
            <a:r>
              <a:rPr lang="en-US" dirty="0"/>
              <a:t>exactly clear what the purpose is of preventing overweight: halting the rising trends or reducing the number of people with overweight to zero?</a:t>
            </a:r>
          </a:p>
          <a:p>
            <a:endParaRPr lang="en-US" b="1" dirty="0"/>
          </a:p>
          <a:p>
            <a:endParaRPr lang="en-US" b="1" dirty="0"/>
          </a:p>
          <a:p>
            <a:r>
              <a:rPr lang="en-US" b="1" dirty="0"/>
              <a:t>Reason 3: </a:t>
            </a:r>
            <a:r>
              <a:rPr lang="en-US" b="1" i="1" dirty="0"/>
              <a:t>Solutions are not right or wrong. All involved stakeholders (such as food </a:t>
            </a:r>
            <a:r>
              <a:rPr lang="en-US" dirty="0"/>
              <a:t>companies, authorities, consumers, health professionals) have an opinion about the problem and often disagree. For example, last week we had the No Diet Day (or 'Anti-Diet-day' in the Netherlands). Although the day aims at body weight acceptance, it led to debates about the usefulness of particular diets and the risks of overweight.</a:t>
            </a:r>
          </a:p>
          <a:p>
            <a:endParaRPr lang="en-AU" dirty="0"/>
          </a:p>
        </p:txBody>
      </p:sp>
      <p:sp>
        <p:nvSpPr>
          <p:cNvPr id="4" name="Slide Number Placeholder 3"/>
          <p:cNvSpPr>
            <a:spLocks noGrp="1"/>
          </p:cNvSpPr>
          <p:nvPr>
            <p:ph type="sldNum" sz="quarter" idx="10"/>
          </p:nvPr>
        </p:nvSpPr>
        <p:spPr/>
        <p:txBody>
          <a:bodyPr/>
          <a:lstStyle/>
          <a:p>
            <a:fld id="{8CA82CA5-65BF-4EBB-AA77-06E6D09CF601}" type="slidenum">
              <a:rPr lang="en-AU" smtClean="0"/>
              <a:pPr/>
              <a:t>10</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4B080C7-F0ED-42A0-9702-3D7D45720154}" type="slidenum">
              <a:rPr lang="de-DE" smtClean="0"/>
              <a:pPr/>
              <a:t>19</a:t>
            </a:fld>
            <a:endParaRPr lang="de-DE"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73577" y="4688213"/>
            <a:ext cx="5388610" cy="4438127"/>
          </a:xfrm>
          <a:noFill/>
          <a:ln/>
        </p:spPr>
        <p:txBody>
          <a:bodyPr/>
          <a:lstStyle/>
          <a:p>
            <a:pPr eaLnBrk="1" hangingPunct="1"/>
            <a:r>
              <a:rPr lang="en-AU" dirty="0" smtClean="0"/>
              <a:t>Settling on project proposal can take time_ to date best results have arisen when this part of the process is given the time it needs.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Text Box 29"/>
          <p:cNvSpPr txBox="1">
            <a:spLocks noChangeArrowheads="1"/>
          </p:cNvSpPr>
          <p:nvPr userDrawn="1"/>
        </p:nvSpPr>
        <p:spPr bwMode="auto">
          <a:xfrm>
            <a:off x="250825" y="4797425"/>
            <a:ext cx="5834063" cy="579438"/>
          </a:xfrm>
          <a:prstGeom prst="rect">
            <a:avLst/>
          </a:prstGeom>
          <a:noFill/>
          <a:ln w="9525">
            <a:noFill/>
            <a:miter lim="800000"/>
            <a:headEnd/>
            <a:tailEnd/>
          </a:ln>
          <a:effectLst/>
        </p:spPr>
        <p:txBody>
          <a:bodyPr>
            <a:spAutoFit/>
          </a:bodyPr>
          <a:lstStyle/>
          <a:p>
            <a:pPr>
              <a:spcBef>
                <a:spcPct val="50000"/>
              </a:spcBef>
              <a:defRPr/>
            </a:pPr>
            <a:endParaRPr lang="en-US" sz="3200" dirty="0">
              <a:solidFill>
                <a:srgbClr val="0F4E96"/>
              </a:solidFill>
              <a:latin typeface="Times New Roman" pitchFamily="18" charset="0"/>
            </a:endParaRPr>
          </a:p>
        </p:txBody>
      </p:sp>
      <p:sp>
        <p:nvSpPr>
          <p:cNvPr id="6" name="Text Box 29"/>
          <p:cNvSpPr txBox="1">
            <a:spLocks noChangeArrowheads="1"/>
          </p:cNvSpPr>
          <p:nvPr userDrawn="1"/>
        </p:nvSpPr>
        <p:spPr bwMode="auto">
          <a:xfrm>
            <a:off x="250825" y="4797425"/>
            <a:ext cx="583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dirty="0">
              <a:solidFill>
                <a:srgbClr val="0F4E96"/>
              </a:solidFill>
              <a:latin typeface="Times New Roman" pitchFamily="18" charset="0"/>
            </a:endParaRPr>
          </a:p>
        </p:txBody>
      </p:sp>
      <p:pic>
        <p:nvPicPr>
          <p:cNvPr id="5" name="Picture 4" descr="WN-SS PP Intro Convenor Slide 1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45" y="154639"/>
            <a:ext cx="8726012" cy="6543587"/>
          </a:xfrm>
          <a:prstGeom prst="rect">
            <a:avLst/>
          </a:prstGeom>
        </p:spPr>
      </p:pic>
      <p:sp>
        <p:nvSpPr>
          <p:cNvPr id="10" name="TextBox 9"/>
          <p:cNvSpPr txBox="1"/>
          <p:nvPr userDrawn="1"/>
        </p:nvSpPr>
        <p:spPr>
          <a:xfrm>
            <a:off x="1196076" y="6069721"/>
            <a:ext cx="5078841" cy="461665"/>
          </a:xfrm>
          <a:prstGeom prst="rect">
            <a:avLst/>
          </a:prstGeom>
          <a:noFill/>
        </p:spPr>
        <p:txBody>
          <a:bodyPr wrap="square" rtlCol="0">
            <a:spAutoFit/>
          </a:bodyPr>
          <a:lstStyle/>
          <a:p>
            <a:r>
              <a:rPr lang="en-US" sz="2400" kern="600" dirty="0" smtClean="0">
                <a:solidFill>
                  <a:srgbClr val="0070C0"/>
                </a:solidFill>
                <a:latin typeface="Open Sans Light"/>
                <a:cs typeface="Open Sans Light"/>
              </a:rPr>
              <a:t>otago.ac.nz/uowsummerschool</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Light"/>
              </a:defRPr>
            </a:lvl1pPr>
          </a:lstStyle>
          <a:p>
            <a:r>
              <a:rPr lang="en-US" dirty="0" smtClean="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0"/>
            <a:ext cx="2051050" cy="65976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68313" y="0"/>
            <a:ext cx="6003925" cy="659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8207375"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68313" y="3973513"/>
            <a:ext cx="8207375"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Text Placeholder 2"/>
          <p:cNvSpPr>
            <a:spLocks noGrp="1"/>
          </p:cNvSpPr>
          <p:nvPr>
            <p:ph type="body" sz="half" idx="1"/>
          </p:nvPr>
        </p:nvSpPr>
        <p:spPr>
          <a:xfrm>
            <a:off x="468313" y="1196975"/>
            <a:ext cx="4027487"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050" y="50800"/>
            <a:ext cx="6624638" cy="955675"/>
          </a:xfrm>
        </p:spPr>
        <p:txBody>
          <a:bodyPr/>
          <a:lstStyle>
            <a:lvl1pPr>
              <a:defRPr sz="400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4027487"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1000" y="0"/>
            <a:ext cx="7213600" cy="10668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Slide Number Placeholder 6"/>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Slide Number Placeholder 2"/>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4200" y="0"/>
            <a:ext cx="6807200" cy="1066800"/>
          </a:xfrm>
        </p:spPr>
        <p:txBody>
          <a:bodyPr anchor="ctr"/>
          <a:lstStyle>
            <a:lvl1pPr algn="l">
              <a:defRPr sz="4000" b="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a:xfrm>
            <a:off x="3575050" y="1460500"/>
            <a:ext cx="5111750" cy="4665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8" name="Rectangle 6"/>
          <p:cNvSpPr>
            <a:spLocks noChangeArrowheads="1"/>
          </p:cNvSpPr>
          <p:nvPr/>
        </p:nvSpPr>
        <p:spPr bwMode="auto">
          <a:xfrm>
            <a:off x="1619250" y="0"/>
            <a:ext cx="7524750" cy="1057275"/>
          </a:xfrm>
          <a:prstGeom prst="rect">
            <a:avLst/>
          </a:prstGeom>
          <a:gradFill rotWithShape="0">
            <a:gsLst>
              <a:gs pos="0">
                <a:srgbClr val="FEC20F"/>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803843" name="Rectangle 14"/>
          <p:cNvSpPr>
            <a:spLocks noGrp="1" noChangeArrowheads="1"/>
          </p:cNvSpPr>
          <p:nvPr>
            <p:ph type="title"/>
          </p:nvPr>
        </p:nvSpPr>
        <p:spPr bwMode="auto">
          <a:xfrm>
            <a:off x="1619250" y="121920"/>
            <a:ext cx="5909310" cy="8845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03844" name="Rectangle 15"/>
          <p:cNvSpPr>
            <a:spLocks noGrp="1" noChangeArrowheads="1"/>
          </p:cNvSpPr>
          <p:nvPr>
            <p:ph type="body" idx="1"/>
          </p:nvPr>
        </p:nvSpPr>
        <p:spPr bwMode="auto">
          <a:xfrm>
            <a:off x="468313" y="1196975"/>
            <a:ext cx="820737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803845" name="Picture 55"/>
          <p:cNvPicPr>
            <a:picLocks noChangeAspect="1" noChangeArrowheads="1"/>
          </p:cNvPicPr>
          <p:nvPr/>
        </p:nvPicPr>
        <p:blipFill>
          <a:blip r:embed="rId15" cstate="print"/>
          <a:srcRect/>
          <a:stretch>
            <a:fillRect/>
          </a:stretch>
        </p:blipFill>
        <p:spPr bwMode="auto">
          <a:xfrm>
            <a:off x="0" y="0"/>
            <a:ext cx="1619250" cy="1060450"/>
          </a:xfrm>
          <a:prstGeom prst="rect">
            <a:avLst/>
          </a:prstGeom>
          <a:noFill/>
          <a:ln w="9525">
            <a:noFill/>
            <a:miter lim="800000"/>
            <a:headEnd/>
            <a:tailEnd/>
          </a:ln>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FF4AC-F6A7-4059-A554-9883295A2BE7}" type="slidenum">
              <a:rPr lang="en-US" smtClean="0"/>
              <a:t>‹#›</a:t>
            </a:fld>
            <a:endParaRPr lang="en-US"/>
          </a:p>
        </p:txBody>
      </p:sp>
      <p:pic>
        <p:nvPicPr>
          <p:cNvPr id="10" name="Picture 2" descr="C:\Users\losigna\AppData\Local\Microsoft\Windows\Temporary Internet Files\Content.Outlook\SYCNONZC\WHO_WPRO_BLUE%20logo_jpg.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20000" y="234950"/>
            <a:ext cx="1524000" cy="5905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55"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600" b="0" i="0" baseline="0">
          <a:solidFill>
            <a:schemeClr val="tx1"/>
          </a:solidFill>
          <a:latin typeface="Open Sans Light"/>
          <a:ea typeface="+mj-ea"/>
          <a:cs typeface="+mj-cs"/>
        </a:defRPr>
      </a:lvl1pPr>
      <a:lvl2pPr algn="l" rtl="0" eaLnBrk="1" fontAlgn="base" hangingPunct="1">
        <a:spcBef>
          <a:spcPct val="0"/>
        </a:spcBef>
        <a:spcAft>
          <a:spcPct val="0"/>
        </a:spcAft>
        <a:defRPr sz="4000">
          <a:solidFill>
            <a:srgbClr val="0E4D96"/>
          </a:solidFill>
          <a:latin typeface="Arial" charset="0"/>
        </a:defRPr>
      </a:lvl2pPr>
      <a:lvl3pPr algn="l" rtl="0" eaLnBrk="1" fontAlgn="base" hangingPunct="1">
        <a:spcBef>
          <a:spcPct val="0"/>
        </a:spcBef>
        <a:spcAft>
          <a:spcPct val="0"/>
        </a:spcAft>
        <a:defRPr sz="4000">
          <a:solidFill>
            <a:srgbClr val="0E4D96"/>
          </a:solidFill>
          <a:latin typeface="Arial" charset="0"/>
        </a:defRPr>
      </a:lvl3pPr>
      <a:lvl4pPr algn="l" rtl="0" eaLnBrk="1" fontAlgn="base" hangingPunct="1">
        <a:spcBef>
          <a:spcPct val="0"/>
        </a:spcBef>
        <a:spcAft>
          <a:spcPct val="0"/>
        </a:spcAft>
        <a:defRPr sz="4000">
          <a:solidFill>
            <a:srgbClr val="0E4D96"/>
          </a:solidFill>
          <a:latin typeface="Arial" charset="0"/>
        </a:defRPr>
      </a:lvl4pPr>
      <a:lvl5pPr algn="l" rtl="0" eaLnBrk="1" fontAlgn="base" hangingPunct="1">
        <a:spcBef>
          <a:spcPct val="0"/>
        </a:spcBef>
        <a:spcAft>
          <a:spcPct val="0"/>
        </a:spcAft>
        <a:defRPr sz="4000">
          <a:solidFill>
            <a:srgbClr val="0E4D96"/>
          </a:solidFill>
          <a:latin typeface="Arial" charset="0"/>
        </a:defRPr>
      </a:lvl5pPr>
      <a:lvl6pPr marL="457200" algn="l" rtl="0" eaLnBrk="1" fontAlgn="base" hangingPunct="1">
        <a:spcBef>
          <a:spcPct val="0"/>
        </a:spcBef>
        <a:spcAft>
          <a:spcPct val="0"/>
        </a:spcAft>
        <a:defRPr sz="4400">
          <a:solidFill>
            <a:srgbClr val="0E4D96"/>
          </a:solidFill>
          <a:latin typeface="Arial" charset="0"/>
        </a:defRPr>
      </a:lvl6pPr>
      <a:lvl7pPr marL="914400" algn="l" rtl="0" eaLnBrk="1" fontAlgn="base" hangingPunct="1">
        <a:spcBef>
          <a:spcPct val="0"/>
        </a:spcBef>
        <a:spcAft>
          <a:spcPct val="0"/>
        </a:spcAft>
        <a:defRPr sz="4400">
          <a:solidFill>
            <a:srgbClr val="0E4D96"/>
          </a:solidFill>
          <a:latin typeface="Arial" charset="0"/>
        </a:defRPr>
      </a:lvl7pPr>
      <a:lvl8pPr marL="1371600" algn="l" rtl="0" eaLnBrk="1" fontAlgn="base" hangingPunct="1">
        <a:spcBef>
          <a:spcPct val="0"/>
        </a:spcBef>
        <a:spcAft>
          <a:spcPct val="0"/>
        </a:spcAft>
        <a:defRPr sz="4400">
          <a:solidFill>
            <a:srgbClr val="0E4D96"/>
          </a:solidFill>
          <a:latin typeface="Arial" charset="0"/>
        </a:defRPr>
      </a:lvl8pPr>
      <a:lvl9pPr marL="1828800" algn="l" rtl="0" eaLnBrk="1" fontAlgn="base" hangingPunct="1">
        <a:spcBef>
          <a:spcPct val="0"/>
        </a:spcBef>
        <a:spcAft>
          <a:spcPct val="0"/>
        </a:spcAft>
        <a:defRPr sz="4400">
          <a:solidFill>
            <a:srgbClr val="0E4D96"/>
          </a:solidFill>
          <a:latin typeface="Arial" charset="0"/>
        </a:defRPr>
      </a:lvl9pPr>
    </p:titleStyle>
    <p:bodyStyle>
      <a:lvl1pPr marL="342900" indent="-342900" algn="l" rtl="0" eaLnBrk="1" fontAlgn="base" hangingPunct="1">
        <a:spcBef>
          <a:spcPct val="20000"/>
        </a:spcBef>
        <a:spcAft>
          <a:spcPct val="0"/>
        </a:spcAft>
        <a:buClrTx/>
        <a:buSzPct val="75000"/>
        <a:buFont typeface="Arial" panose="020B0604020202020204" pitchFamily="34" charset="0"/>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Tx/>
        <a:buSzPct val="80000"/>
        <a:buFont typeface="Calibri" panose="020F0502020204030204" pitchFamily="34" charset="0"/>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lrTx/>
        <a:buSzPct val="65000"/>
        <a:buFont typeface="Arial" panose="020B0604020202020204" pitchFamily="34" charset="0"/>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lrTx/>
        <a:buSzPct val="70000"/>
        <a:buFont typeface="Calibri" panose="020F0502020204030204" pitchFamily="34" charset="0"/>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lrTx/>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n.wikipedia.org/wiki/File:Flag_of_Norway.sv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168400" y="2489200"/>
            <a:ext cx="5829300" cy="1569660"/>
          </a:xfrm>
          <a:prstGeom prst="rect">
            <a:avLst/>
          </a:prstGeom>
          <a:noFill/>
        </p:spPr>
        <p:txBody>
          <a:bodyPr wrap="square" rtlCol="0">
            <a:spAutoFit/>
          </a:bodyPr>
          <a:lstStyle/>
          <a:p>
            <a:r>
              <a:rPr lang="en-US" sz="4800" dirty="0" smtClean="0"/>
              <a:t>3c. Foundations of Health in All Policies</a:t>
            </a:r>
            <a:endParaRPr lang="en-US" sz="4800" dirty="0">
              <a:latin typeface="Open Sans Light"/>
            </a:endParaRPr>
          </a:p>
        </p:txBody>
      </p:sp>
      <p:sp>
        <p:nvSpPr>
          <p:cNvPr id="4" name="TextBox 3"/>
          <p:cNvSpPr txBox="1"/>
          <p:nvPr/>
        </p:nvSpPr>
        <p:spPr>
          <a:xfrm>
            <a:off x="1193800" y="4152900"/>
            <a:ext cx="5829300" cy="1815882"/>
          </a:xfrm>
          <a:prstGeom prst="rect">
            <a:avLst/>
          </a:prstGeom>
          <a:noFill/>
        </p:spPr>
        <p:txBody>
          <a:bodyPr wrap="square" rtlCol="0">
            <a:spAutoFit/>
          </a:bodyPr>
          <a:lstStyle/>
          <a:p>
            <a:r>
              <a:rPr lang="en-NZ" sz="2800" dirty="0" smtClean="0">
                <a:latin typeface="Open Sans Light"/>
              </a:rPr>
              <a:t>Carmel Williams, Manager</a:t>
            </a:r>
          </a:p>
          <a:p>
            <a:r>
              <a:rPr lang="en-NZ" sz="2800" dirty="0" smtClean="0">
                <a:latin typeface="Open Sans Light"/>
              </a:rPr>
              <a:t>Strategic Partnerships</a:t>
            </a:r>
          </a:p>
          <a:p>
            <a:r>
              <a:rPr lang="en-NZ" sz="2800" dirty="0" smtClean="0">
                <a:latin typeface="Open Sans Light"/>
              </a:rPr>
              <a:t>Public Health Services</a:t>
            </a:r>
          </a:p>
          <a:p>
            <a:r>
              <a:rPr lang="en-NZ" sz="2800" dirty="0" smtClean="0">
                <a:latin typeface="Open Sans Light"/>
              </a:rPr>
              <a:t>SA Health</a:t>
            </a:r>
            <a:endParaRPr lang="en-US" sz="2800" dirty="0">
              <a:latin typeface="Open Sans Light"/>
            </a:endParaRPr>
          </a:p>
        </p:txBody>
      </p:sp>
      <p:sp>
        <p:nvSpPr>
          <p:cNvPr id="5" name="TextBox 4"/>
          <p:cNvSpPr txBox="1"/>
          <p:nvPr/>
        </p:nvSpPr>
        <p:spPr>
          <a:xfrm>
            <a:off x="241300" y="317500"/>
            <a:ext cx="5829300" cy="369332"/>
          </a:xfrm>
          <a:prstGeom prst="rect">
            <a:avLst/>
          </a:prstGeom>
          <a:noFill/>
        </p:spPr>
        <p:txBody>
          <a:bodyPr wrap="square" rtlCol="0">
            <a:spAutoFit/>
          </a:bodyPr>
          <a:lstStyle/>
          <a:p>
            <a:r>
              <a:rPr lang="en-NZ" dirty="0" smtClean="0">
                <a:solidFill>
                  <a:srgbClr val="0070C0"/>
                </a:solidFill>
                <a:latin typeface="Open Sans Light"/>
              </a:rPr>
              <a:t>Public Health Summer School</a:t>
            </a:r>
            <a:endParaRPr lang="en-US" dirty="0">
              <a:solidFill>
                <a:srgbClr val="0070C0"/>
              </a:solidFill>
              <a:latin typeface="Open Sans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0"/>
            <a:ext cx="5787390" cy="1006475"/>
          </a:xfrm>
        </p:spPr>
        <p:txBody>
          <a:bodyPr/>
          <a:lstStyle/>
          <a:p>
            <a:r>
              <a:rPr lang="en-US" b="1" dirty="0" smtClean="0">
                <a:solidFill>
                  <a:srgbClr val="C00000"/>
                </a:solidFill>
              </a:rPr>
              <a:t>Wicked Problems - Obesity</a:t>
            </a:r>
            <a:endParaRPr lang="en-AU" b="1" dirty="0">
              <a:solidFill>
                <a:srgbClr val="C00000"/>
              </a:solidFill>
            </a:endParaRPr>
          </a:p>
        </p:txBody>
      </p:sp>
      <p:sp>
        <p:nvSpPr>
          <p:cNvPr id="3" name="Content Placeholder 2"/>
          <p:cNvSpPr>
            <a:spLocks noGrp="1"/>
          </p:cNvSpPr>
          <p:nvPr>
            <p:ph idx="1"/>
          </p:nvPr>
        </p:nvSpPr>
        <p:spPr/>
        <p:txBody>
          <a:bodyPr>
            <a:normAutofit lnSpcReduction="10000"/>
          </a:bodyPr>
          <a:lstStyle/>
          <a:p>
            <a:pPr>
              <a:lnSpc>
                <a:spcPct val="80000"/>
              </a:lnSpc>
            </a:pPr>
            <a:endParaRPr lang="en-GB" altLang="ja-JP" dirty="0" smtClean="0">
              <a:solidFill>
                <a:srgbClr val="CC0000"/>
              </a:solidFill>
              <a:latin typeface="Alaska" pitchFamily="34" charset="0"/>
              <a:ea typeface="ＭＳ Ｐゴシック" pitchFamily="80" charset="-128"/>
            </a:endParaRPr>
          </a:p>
          <a:p>
            <a:pPr>
              <a:lnSpc>
                <a:spcPct val="80000"/>
              </a:lnSpc>
            </a:pPr>
            <a:r>
              <a:rPr lang="en-GB" altLang="ja-JP" dirty="0" smtClean="0">
                <a:solidFill>
                  <a:schemeClr val="accent1">
                    <a:lumMod val="50000"/>
                  </a:schemeClr>
                </a:solidFill>
                <a:latin typeface="Alaska" pitchFamily="34" charset="0"/>
                <a:ea typeface="ＭＳ Ｐゴシック" pitchFamily="80" charset="-128"/>
              </a:rPr>
              <a:t>B</a:t>
            </a:r>
            <a:r>
              <a:rPr lang="en-AU" altLang="ja-JP" dirty="0" smtClean="0">
                <a:solidFill>
                  <a:schemeClr val="accent1">
                    <a:lumMod val="50000"/>
                  </a:schemeClr>
                </a:solidFill>
                <a:latin typeface="Alaska" pitchFamily="34" charset="0"/>
                <a:ea typeface="ＭＳ Ｐゴシック" pitchFamily="80" charset="-128"/>
              </a:rPr>
              <a:t>oth the problem </a:t>
            </a:r>
            <a:r>
              <a:rPr lang="en-AU" altLang="ja-JP" i="1" dirty="0" smtClean="0">
                <a:solidFill>
                  <a:schemeClr val="accent1">
                    <a:lumMod val="50000"/>
                  </a:schemeClr>
                </a:solidFill>
                <a:latin typeface="Alaska" pitchFamily="34" charset="0"/>
                <a:ea typeface="ＭＳ Ｐゴシック" pitchFamily="80" charset="-128"/>
              </a:rPr>
              <a:t>and</a:t>
            </a:r>
            <a:r>
              <a:rPr lang="en-AU" altLang="ja-JP" dirty="0" smtClean="0">
                <a:solidFill>
                  <a:schemeClr val="accent1">
                    <a:lumMod val="50000"/>
                  </a:schemeClr>
                </a:solidFill>
                <a:latin typeface="Alaska" pitchFamily="34" charset="0"/>
                <a:ea typeface="ＭＳ Ｐゴシック" pitchFamily="80" charset="-128"/>
              </a:rPr>
              <a:t> the solution are systemic</a:t>
            </a:r>
            <a:r>
              <a:rPr lang="en-AU" altLang="ja-JP" dirty="0" smtClean="0">
                <a:latin typeface="Alaska" pitchFamily="34" charset="0"/>
                <a:ea typeface="ＭＳ Ｐゴシック" pitchFamily="80" charset="-128"/>
              </a:rPr>
              <a:t>.</a:t>
            </a:r>
            <a:r>
              <a:rPr lang="en-GB" altLang="ja-JP" dirty="0" smtClean="0">
                <a:latin typeface="Alaska" pitchFamily="34" charset="0"/>
                <a:ea typeface="ＭＳ Ｐゴシック" pitchFamily="80" charset="-128"/>
              </a:rPr>
              <a:t> </a:t>
            </a:r>
          </a:p>
          <a:p>
            <a:pPr>
              <a:lnSpc>
                <a:spcPct val="80000"/>
              </a:lnSpc>
            </a:pPr>
            <a:endParaRPr lang="en-AU" altLang="ja-JP" sz="900" dirty="0" smtClean="0">
              <a:latin typeface="Alaska" pitchFamily="34" charset="0"/>
              <a:ea typeface="ＭＳ Ｐゴシック" pitchFamily="80" charset="-128"/>
            </a:endParaRPr>
          </a:p>
          <a:p>
            <a:pPr>
              <a:lnSpc>
                <a:spcPct val="80000"/>
              </a:lnSpc>
            </a:pPr>
            <a:r>
              <a:rPr lang="en-AU" altLang="ja-JP" dirty="0" smtClean="0">
                <a:latin typeface="Alaska" pitchFamily="34" charset="0"/>
                <a:ea typeface="ＭＳ Ｐゴシック" pitchFamily="80" charset="-128"/>
              </a:rPr>
              <a:t>is a </a:t>
            </a:r>
            <a:r>
              <a:rPr lang="en-AU" altLang="ja-JP" dirty="0" smtClean="0">
                <a:solidFill>
                  <a:schemeClr val="accent1">
                    <a:lumMod val="50000"/>
                  </a:schemeClr>
                </a:solidFill>
                <a:latin typeface="Alaska" pitchFamily="34" charset="0"/>
                <a:ea typeface="ＭＳ Ｐゴシック" pitchFamily="80" charset="-128"/>
              </a:rPr>
              <a:t>complex system of determinants </a:t>
            </a:r>
            <a:r>
              <a:rPr lang="en-AU" altLang="ja-JP" dirty="0" smtClean="0">
                <a:latin typeface="Alaska" pitchFamily="34" charset="0"/>
                <a:ea typeface="ＭＳ Ｐゴシック" pitchFamily="80" charset="-128"/>
              </a:rPr>
              <a:t>and involves a plethora of actors who fulfil many different functions in society. </a:t>
            </a:r>
          </a:p>
          <a:p>
            <a:pPr>
              <a:lnSpc>
                <a:spcPct val="80000"/>
              </a:lnSpc>
            </a:pPr>
            <a:endParaRPr lang="en-AU" altLang="ja-JP" sz="900" dirty="0" smtClean="0">
              <a:latin typeface="Alaska" pitchFamily="34" charset="0"/>
              <a:ea typeface="ＭＳ Ｐゴシック" pitchFamily="80" charset="-128"/>
            </a:endParaRPr>
          </a:p>
          <a:p>
            <a:pPr>
              <a:lnSpc>
                <a:spcPct val="80000"/>
              </a:lnSpc>
            </a:pPr>
            <a:r>
              <a:rPr lang="en-AU" altLang="ja-JP" dirty="0" smtClean="0">
                <a:latin typeface="Alaska" pitchFamily="34" charset="0"/>
                <a:ea typeface="ＭＳ Ｐゴシック" pitchFamily="80" charset="-128"/>
              </a:rPr>
              <a:t>Risk patterns are </a:t>
            </a:r>
            <a:r>
              <a:rPr lang="en-AU" altLang="ja-JP" b="1" dirty="0" smtClean="0">
                <a:latin typeface="Alaska" pitchFamily="34" charset="0"/>
                <a:ea typeface="ＭＳ Ｐゴシック" pitchFamily="80" charset="-128"/>
              </a:rPr>
              <a:t>local</a:t>
            </a:r>
            <a:r>
              <a:rPr lang="en-AU" altLang="ja-JP" dirty="0" smtClean="0">
                <a:latin typeface="Alaska" pitchFamily="34" charset="0"/>
                <a:ea typeface="ＭＳ Ｐゴシック" pitchFamily="80" charset="-128"/>
              </a:rPr>
              <a:t> (e.g. the absence of playgrounds or lack of bicycle lanes) as well as </a:t>
            </a:r>
            <a:r>
              <a:rPr lang="en-AU" altLang="ja-JP" b="1" dirty="0" smtClean="0">
                <a:latin typeface="Alaska" pitchFamily="34" charset="0"/>
                <a:ea typeface="ＭＳ Ｐゴシック" pitchFamily="80" charset="-128"/>
              </a:rPr>
              <a:t>national </a:t>
            </a:r>
            <a:r>
              <a:rPr lang="en-AU" altLang="ja-JP" dirty="0" smtClean="0">
                <a:latin typeface="Alaska" pitchFamily="34" charset="0"/>
                <a:ea typeface="ＭＳ Ｐゴシック" pitchFamily="80" charset="-128"/>
              </a:rPr>
              <a:t>(e.g. the lack of food labelling requirements) and </a:t>
            </a:r>
            <a:r>
              <a:rPr lang="en-AU" altLang="ja-JP" b="1" dirty="0" smtClean="0">
                <a:latin typeface="Alaska" pitchFamily="34" charset="0"/>
                <a:ea typeface="ＭＳ Ｐゴシック" pitchFamily="80" charset="-128"/>
              </a:rPr>
              <a:t>global.</a:t>
            </a:r>
            <a:r>
              <a:rPr lang="en-AU" altLang="ja-JP" dirty="0" smtClean="0">
                <a:latin typeface="Alaska" pitchFamily="34" charset="0"/>
                <a:ea typeface="ＭＳ Ｐゴシック" pitchFamily="80" charset="-128"/>
              </a:rPr>
              <a:t>  </a:t>
            </a:r>
            <a:r>
              <a:rPr lang="en-AU" altLang="ja-JP" sz="2000" i="1" dirty="0" smtClean="0">
                <a:latin typeface="Alaska" pitchFamily="34" charset="0"/>
                <a:ea typeface="ＭＳ Ｐゴシック" pitchFamily="80" charset="-128"/>
              </a:rPr>
              <a:t>(Foresight Report) </a:t>
            </a:r>
          </a:p>
          <a:p>
            <a:pPr>
              <a:lnSpc>
                <a:spcPct val="80000"/>
              </a:lnSpc>
            </a:pPr>
            <a:endParaRPr lang="en-AU" altLang="ja-JP" sz="900" i="1" dirty="0" smtClean="0">
              <a:latin typeface="Alaska" pitchFamily="34" charset="0"/>
              <a:ea typeface="ＭＳ Ｐゴシック" pitchFamily="80" charset="-128"/>
            </a:endParaRPr>
          </a:p>
          <a:p>
            <a:pPr>
              <a:lnSpc>
                <a:spcPct val="80000"/>
              </a:lnSpc>
            </a:pPr>
            <a:r>
              <a:rPr lang="en-AU" altLang="ja-JP" i="1" dirty="0" smtClean="0">
                <a:solidFill>
                  <a:schemeClr val="accent1">
                    <a:lumMod val="50000"/>
                  </a:schemeClr>
                </a:solidFill>
                <a:latin typeface="Alaska" pitchFamily="34" charset="0"/>
                <a:ea typeface="ＭＳ Ｐゴシック" pitchFamily="80" charset="-128"/>
              </a:rPr>
              <a:t>Equity is cross cutting</a:t>
            </a:r>
            <a:endParaRPr lang="en-AU" dirty="0">
              <a:solidFill>
                <a:schemeClr val="accent1">
                  <a:lumMod val="50000"/>
                </a:schemeClr>
              </a:solidFill>
            </a:endParaRPr>
          </a:p>
        </p:txBody>
      </p:sp>
      <p:sp>
        <p:nvSpPr>
          <p:cNvPr id="4" name="Rectangle 3"/>
          <p:cNvSpPr/>
          <p:nvPr/>
        </p:nvSpPr>
        <p:spPr>
          <a:xfrm>
            <a:off x="3975100" y="6370419"/>
            <a:ext cx="4802188" cy="253916"/>
          </a:xfrm>
          <a:prstGeom prst="rect">
            <a:avLst/>
          </a:prstGeom>
        </p:spPr>
        <p:txBody>
          <a:bodyPr wrap="square">
            <a:spAutoFit/>
          </a:bodyPr>
          <a:lstStyle/>
          <a:p>
            <a:pPr>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Tree>
    <p:extLst>
      <p:ext uri="{BB962C8B-B14F-4D97-AF65-F5344CB8AC3E}">
        <p14:creationId xmlns:p14="http://schemas.microsoft.com/office/powerpoint/2010/main" val="345338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rgbClr val="C00000"/>
                </a:solidFill>
              </a:rPr>
              <a:t>Obesity system</a:t>
            </a:r>
            <a:endParaRPr lang="en-AU" sz="1050" b="1" dirty="0">
              <a:solidFill>
                <a:srgbClr val="C00000"/>
              </a:solidFill>
            </a:endParaRPr>
          </a:p>
        </p:txBody>
      </p:sp>
      <p:pic>
        <p:nvPicPr>
          <p:cNvPr id="47106" name="Picture 2"/>
          <p:cNvPicPr>
            <a:picLocks noGrp="1" noChangeAspect="1" noChangeArrowheads="1"/>
          </p:cNvPicPr>
          <p:nvPr>
            <p:ph idx="1"/>
          </p:nvPr>
        </p:nvPicPr>
        <p:blipFill>
          <a:blip r:embed="rId2"/>
          <a:srcRect/>
          <a:stretch>
            <a:fillRect/>
          </a:stretch>
        </p:blipFill>
        <p:spPr bwMode="auto">
          <a:xfrm>
            <a:off x="0" y="866775"/>
            <a:ext cx="9183479" cy="5425653"/>
          </a:xfrm>
          <a:prstGeom prst="rect">
            <a:avLst/>
          </a:prstGeom>
          <a:noFill/>
          <a:ln w="9525">
            <a:noFill/>
            <a:miter lim="800000"/>
            <a:headEnd/>
            <a:tailEnd/>
          </a:ln>
        </p:spPr>
      </p:pic>
      <p:sp>
        <p:nvSpPr>
          <p:cNvPr id="7" name="TextBox 6"/>
          <p:cNvSpPr txBox="1"/>
          <p:nvPr/>
        </p:nvSpPr>
        <p:spPr>
          <a:xfrm>
            <a:off x="251520" y="6465584"/>
            <a:ext cx="3852168" cy="253916"/>
          </a:xfrm>
          <a:prstGeom prst="rect">
            <a:avLst/>
          </a:prstGeom>
          <a:noFill/>
        </p:spPr>
        <p:txBody>
          <a:bodyPr wrap="square" rtlCol="0">
            <a:spAutoFit/>
          </a:bodyPr>
          <a:lstStyle/>
          <a:p>
            <a:r>
              <a:rPr lang="en-US" sz="1050" b="1" dirty="0" smtClean="0">
                <a:solidFill>
                  <a:schemeClr val="accent1">
                    <a:lumMod val="25000"/>
                  </a:schemeClr>
                </a:solidFill>
              </a:rPr>
              <a:t>Foresight report –Tackling obesity future choices 2007</a:t>
            </a:r>
            <a:endParaRPr lang="en-AU" sz="1050" b="1" dirty="0">
              <a:solidFill>
                <a:schemeClr val="accent1">
                  <a:lumMod val="25000"/>
                </a:schemeClr>
              </a:solidFill>
            </a:endParaRPr>
          </a:p>
        </p:txBody>
      </p:sp>
      <p:sp>
        <p:nvSpPr>
          <p:cNvPr id="8" name="Rectangle 7"/>
          <p:cNvSpPr/>
          <p:nvPr/>
        </p:nvSpPr>
        <p:spPr>
          <a:xfrm>
            <a:off x="4103688" y="6465585"/>
            <a:ext cx="4824412" cy="253916"/>
          </a:xfrm>
          <a:prstGeom prst="rect">
            <a:avLst/>
          </a:prstGeom>
        </p:spPr>
        <p:txBody>
          <a:bodyPr wrap="square">
            <a:spAutoFit/>
          </a:bodyPr>
          <a:lstStyle/>
          <a:p>
            <a:pPr lvl="0">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Tree>
    <p:extLst>
      <p:ext uri="{BB962C8B-B14F-4D97-AF65-F5344CB8AC3E}">
        <p14:creationId xmlns:p14="http://schemas.microsoft.com/office/powerpoint/2010/main" val="2960540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solidFill>
                  <a:srgbClr val="C00000"/>
                </a:solidFill>
              </a:rPr>
              <a:t>Obesity Model 2</a:t>
            </a:r>
            <a:endParaRPr lang="de-CH" b="1" dirty="0">
              <a:solidFill>
                <a:srgbClr val="C00000"/>
              </a:solidFill>
            </a:endParaRPr>
          </a:p>
        </p:txBody>
      </p:sp>
      <p:sp>
        <p:nvSpPr>
          <p:cNvPr id="3" name="Inhaltsplatzhalter 2"/>
          <p:cNvSpPr>
            <a:spLocks noGrp="1"/>
          </p:cNvSpPr>
          <p:nvPr>
            <p:ph idx="1"/>
          </p:nvPr>
        </p:nvSpPr>
        <p:spPr/>
        <p:txBody>
          <a:bodyPr/>
          <a:lstStyle/>
          <a:p>
            <a:pPr lvl="0">
              <a:defRPr/>
            </a:pPr>
            <a:r>
              <a:rPr lang="de-CH" b="1" dirty="0" smtClean="0">
                <a:solidFill>
                  <a:schemeClr val="accent1">
                    <a:lumMod val="25000"/>
                  </a:schemeClr>
                </a:solidFill>
              </a:rPr>
              <a:t>Based South Australian Health in All Policies Summer School  2011</a:t>
            </a:r>
            <a:endParaRPr lang="de-CH" b="1" dirty="0">
              <a:solidFill>
                <a:schemeClr val="accent1">
                  <a:lumMod val="25000"/>
                </a:schemeClr>
              </a:solidFill>
            </a:endParaRPr>
          </a:p>
        </p:txBody>
      </p:sp>
      <p:pic>
        <p:nvPicPr>
          <p:cNvPr id="5" name="Grafik 4" descr="http://1.bp.blogspot.com/-KnEiWJTxX7s/T6ctFQnZbCI/AAAAAAAAALY/pfrjgolwXJg/s1600/foresight+systems+obesity+map.jpg"/>
          <p:cNvPicPr/>
          <p:nvPr/>
        </p:nvPicPr>
        <p:blipFill>
          <a:blip r:embed="rId2" cstate="print"/>
          <a:srcRect/>
          <a:stretch>
            <a:fillRect/>
          </a:stretch>
        </p:blipFill>
        <p:spPr bwMode="auto">
          <a:xfrm>
            <a:off x="468312" y="1196976"/>
            <a:ext cx="8207375" cy="4824312"/>
          </a:xfrm>
          <a:prstGeom prst="rect">
            <a:avLst/>
          </a:prstGeom>
          <a:noFill/>
          <a:ln w="9525">
            <a:noFill/>
            <a:miter lim="800000"/>
            <a:headEnd/>
            <a:tailEnd/>
          </a:ln>
        </p:spPr>
      </p:pic>
      <p:sp>
        <p:nvSpPr>
          <p:cNvPr id="6" name="TextBox 5"/>
          <p:cNvSpPr txBox="1"/>
          <p:nvPr/>
        </p:nvSpPr>
        <p:spPr>
          <a:xfrm>
            <a:off x="0" y="6470692"/>
            <a:ext cx="3852168" cy="253916"/>
          </a:xfrm>
          <a:prstGeom prst="rect">
            <a:avLst/>
          </a:prstGeom>
          <a:noFill/>
        </p:spPr>
        <p:txBody>
          <a:bodyPr wrap="square" rtlCol="0">
            <a:spAutoFit/>
          </a:bodyPr>
          <a:lstStyle/>
          <a:p>
            <a:r>
              <a:rPr lang="en-US" sz="1050" b="1" dirty="0" smtClean="0">
                <a:solidFill>
                  <a:schemeClr val="accent1">
                    <a:lumMod val="25000"/>
                  </a:schemeClr>
                </a:solidFill>
              </a:rPr>
              <a:t>Foresight report –Tackling obesity future choices 2007</a:t>
            </a:r>
            <a:endParaRPr lang="en-AU" sz="1050" b="1" dirty="0">
              <a:solidFill>
                <a:schemeClr val="accent1">
                  <a:lumMod val="25000"/>
                </a:schemeClr>
              </a:solidFill>
            </a:endParaRPr>
          </a:p>
        </p:txBody>
      </p:sp>
      <p:sp>
        <p:nvSpPr>
          <p:cNvPr id="7" name="TextBox 6"/>
          <p:cNvSpPr txBox="1"/>
          <p:nvPr/>
        </p:nvSpPr>
        <p:spPr>
          <a:xfrm>
            <a:off x="4283968" y="6470692"/>
            <a:ext cx="4680520" cy="253916"/>
          </a:xfrm>
          <a:prstGeom prst="rect">
            <a:avLst/>
          </a:prstGeom>
          <a:noFill/>
        </p:spPr>
        <p:txBody>
          <a:bodyPr wrap="square" rtlCol="0">
            <a:spAutoFit/>
          </a:bodyPr>
          <a:lstStyle/>
          <a:p>
            <a:pPr lvl="0">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Tree>
    <p:extLst>
      <p:ext uri="{BB962C8B-B14F-4D97-AF65-F5344CB8AC3E}">
        <p14:creationId xmlns:p14="http://schemas.microsoft.com/office/powerpoint/2010/main" val="184850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4050" y="0"/>
            <a:ext cx="5736590" cy="1006475"/>
          </a:xfrm>
          <a:solidFill>
            <a:srgbClr val="FFC000"/>
          </a:solidFill>
          <a:ln>
            <a:solidFill>
              <a:schemeClr val="bg1"/>
            </a:solidFill>
          </a:ln>
        </p:spPr>
        <p:txBody>
          <a:bodyPr/>
          <a:lstStyle/>
          <a:p>
            <a:r>
              <a:rPr lang="de-CH" b="1" dirty="0" smtClean="0">
                <a:solidFill>
                  <a:srgbClr val="C00000"/>
                </a:solidFill>
              </a:rPr>
              <a:t>Anti Microbial Resistance</a:t>
            </a:r>
            <a:endParaRPr lang="de-CH" b="1" dirty="0">
              <a:solidFill>
                <a:srgbClr val="C00000"/>
              </a:solidFill>
            </a:endParaRPr>
          </a:p>
        </p:txBody>
      </p:sp>
      <p:sp>
        <p:nvSpPr>
          <p:cNvPr id="3" name="Inhaltsplatzhalter 2"/>
          <p:cNvSpPr>
            <a:spLocks noGrp="1"/>
          </p:cNvSpPr>
          <p:nvPr>
            <p:ph idx="1"/>
          </p:nvPr>
        </p:nvSpPr>
        <p:spPr/>
        <p:txBody>
          <a:bodyPr/>
          <a:lstStyle/>
          <a:p>
            <a:endParaRPr lang="de-CH" dirty="0"/>
          </a:p>
        </p:txBody>
      </p:sp>
      <p:pic>
        <p:nvPicPr>
          <p:cNvPr id="1026" name="Picture 2" descr="http://image.slidesharecdn.com/davidbutler-jonesopeningplenary-120219125340-phpapp02/95/slide-8-728.jpg?1329677875"/>
          <p:cNvPicPr>
            <a:picLocks noChangeAspect="1" noChangeArrowheads="1"/>
          </p:cNvPicPr>
          <p:nvPr/>
        </p:nvPicPr>
        <p:blipFill>
          <a:blip r:embed="rId2" cstate="print"/>
          <a:srcRect/>
          <a:stretch>
            <a:fillRect/>
          </a:stretch>
        </p:blipFill>
        <p:spPr bwMode="auto">
          <a:xfrm>
            <a:off x="755576" y="1232756"/>
            <a:ext cx="7056784" cy="5348153"/>
          </a:xfrm>
          <a:prstGeom prst="rect">
            <a:avLst/>
          </a:prstGeom>
          <a:noFill/>
        </p:spPr>
      </p:pic>
      <p:sp>
        <p:nvSpPr>
          <p:cNvPr id="5" name="Fußzeilenplatzhalter 4"/>
          <p:cNvSpPr>
            <a:spLocks noGrp="1"/>
          </p:cNvSpPr>
          <p:nvPr>
            <p:ph type="ftr" sz="quarter" idx="4294967295"/>
          </p:nvPr>
        </p:nvSpPr>
        <p:spPr>
          <a:xfrm>
            <a:off x="3116847" y="6215784"/>
            <a:ext cx="2895600" cy="365125"/>
          </a:xfrm>
          <a:prstGeom prst="rect">
            <a:avLst/>
          </a:prstGeom>
        </p:spPr>
        <p:txBody>
          <a:bodyPr/>
          <a:lstStyle/>
          <a:p>
            <a:endParaRPr lang="de-CH" dirty="0"/>
          </a:p>
        </p:txBody>
      </p:sp>
    </p:spTree>
    <p:extLst>
      <p:ext uri="{BB962C8B-B14F-4D97-AF65-F5344CB8AC3E}">
        <p14:creationId xmlns:p14="http://schemas.microsoft.com/office/powerpoint/2010/main" val="4182877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0" y="101600"/>
            <a:ext cx="6203950" cy="904875"/>
          </a:xfrm>
        </p:spPr>
        <p:txBody>
          <a:bodyPr/>
          <a:lstStyle/>
          <a:p>
            <a:pPr algn="ctr"/>
            <a:r>
              <a:rPr lang="de-CH" sz="3200" b="1" dirty="0" smtClean="0">
                <a:solidFill>
                  <a:srgbClr val="C00000"/>
                </a:solidFill>
                <a:latin typeface="Alaska" pitchFamily="34" charset="0"/>
              </a:rPr>
              <a:t>Root causes: policies that address systemic risks</a:t>
            </a:r>
            <a:endParaRPr lang="en-AU" sz="3200" b="1" dirty="0">
              <a:solidFill>
                <a:srgbClr val="C00000"/>
              </a:solidFill>
            </a:endParaRPr>
          </a:p>
        </p:txBody>
      </p:sp>
      <p:pic>
        <p:nvPicPr>
          <p:cNvPr id="49154" name="Picture 2"/>
          <p:cNvPicPr>
            <a:picLocks noGrp="1" noChangeAspect="1" noChangeArrowheads="1"/>
          </p:cNvPicPr>
          <p:nvPr>
            <p:ph idx="1"/>
          </p:nvPr>
        </p:nvPicPr>
        <p:blipFill>
          <a:blip r:embed="rId2"/>
          <a:srcRect/>
          <a:stretch>
            <a:fillRect/>
          </a:stretch>
        </p:blipFill>
        <p:spPr bwMode="auto">
          <a:xfrm>
            <a:off x="800100" y="1335087"/>
            <a:ext cx="7543800" cy="5124450"/>
          </a:xfrm>
          <a:prstGeom prst="rect">
            <a:avLst/>
          </a:prstGeom>
          <a:noFill/>
          <a:ln w="9525">
            <a:noFill/>
            <a:miter lim="800000"/>
            <a:headEnd/>
            <a:tailEnd/>
          </a:ln>
        </p:spPr>
      </p:pic>
      <p:sp>
        <p:nvSpPr>
          <p:cNvPr id="5" name="TextBox 4"/>
          <p:cNvSpPr txBox="1"/>
          <p:nvPr/>
        </p:nvSpPr>
        <p:spPr>
          <a:xfrm>
            <a:off x="4283968" y="6482357"/>
            <a:ext cx="4680520" cy="253916"/>
          </a:xfrm>
          <a:prstGeom prst="rect">
            <a:avLst/>
          </a:prstGeom>
          <a:noFill/>
        </p:spPr>
        <p:txBody>
          <a:bodyPr wrap="square" rtlCol="0">
            <a:spAutoFit/>
          </a:bodyPr>
          <a:lstStyle/>
          <a:p>
            <a:pPr lvl="0">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
        <p:nvSpPr>
          <p:cNvPr id="6" name="TextBox 5"/>
          <p:cNvSpPr txBox="1"/>
          <p:nvPr/>
        </p:nvSpPr>
        <p:spPr>
          <a:xfrm>
            <a:off x="0" y="6459537"/>
            <a:ext cx="4283968" cy="253916"/>
          </a:xfrm>
          <a:prstGeom prst="rect">
            <a:avLst/>
          </a:prstGeom>
          <a:noFill/>
        </p:spPr>
        <p:txBody>
          <a:bodyPr wrap="square" rtlCol="0">
            <a:spAutoFit/>
          </a:bodyPr>
          <a:lstStyle/>
          <a:p>
            <a:r>
              <a:rPr lang="en-US" sz="1050" b="1" dirty="0" smtClean="0">
                <a:solidFill>
                  <a:schemeClr val="accent1">
                    <a:lumMod val="25000"/>
                  </a:schemeClr>
                </a:solidFill>
              </a:rPr>
              <a:t>HiAP: a guide for State and local governments California  2013</a:t>
            </a:r>
            <a:endParaRPr lang="en-AU" sz="1050" b="1" dirty="0">
              <a:solidFill>
                <a:schemeClr val="accent1">
                  <a:lumMod val="25000"/>
                </a:schemeClr>
              </a:solidFill>
            </a:endParaRPr>
          </a:p>
        </p:txBody>
      </p:sp>
    </p:spTree>
    <p:extLst>
      <p:ext uri="{BB962C8B-B14F-4D97-AF65-F5344CB8AC3E}">
        <p14:creationId xmlns:p14="http://schemas.microsoft.com/office/powerpoint/2010/main" val="384051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rgbClr val="C00000"/>
                </a:solidFill>
              </a:rPr>
              <a:t>Addressing Wicked Problems</a:t>
            </a:r>
            <a:r>
              <a:rPr lang="en-US" sz="3200" b="1" dirty="0" smtClean="0">
                <a:solidFill>
                  <a:srgbClr val="C00000"/>
                </a:solidFill>
              </a:rPr>
              <a:t> </a:t>
            </a:r>
            <a:endParaRPr lang="en-AU" sz="3200" b="1" dirty="0">
              <a:solidFill>
                <a:srgbClr val="C00000"/>
              </a:solidFill>
            </a:endParaRPr>
          </a:p>
        </p:txBody>
      </p:sp>
      <p:sp>
        <p:nvSpPr>
          <p:cNvPr id="3" name="Content Placeholder 2"/>
          <p:cNvSpPr>
            <a:spLocks noGrp="1"/>
          </p:cNvSpPr>
          <p:nvPr>
            <p:ph sz="half" idx="1"/>
          </p:nvPr>
        </p:nvSpPr>
        <p:spPr>
          <a:xfrm>
            <a:off x="468313" y="1196753"/>
            <a:ext cx="4179887" cy="5146982"/>
          </a:xfrm>
        </p:spPr>
        <p:txBody>
          <a:bodyPr/>
          <a:lstStyle/>
          <a:p>
            <a:r>
              <a:rPr lang="en-US" sz="2000" dirty="0" smtClean="0"/>
              <a:t>The require systems approaches and networked responses at all levels and force policy makers to move beyond silos. </a:t>
            </a:r>
          </a:p>
          <a:p>
            <a:r>
              <a:rPr lang="en-US" sz="2000" dirty="0" smtClean="0"/>
              <a:t>Working across organisational is fundamental-within and outside the organisation</a:t>
            </a:r>
          </a:p>
          <a:p>
            <a:r>
              <a:rPr lang="en-US" sz="2000" dirty="0" smtClean="0"/>
              <a:t>Effectively engaging stakeholders and citizens</a:t>
            </a:r>
          </a:p>
          <a:p>
            <a:pPr lvl="2"/>
            <a:r>
              <a:rPr lang="en-US" dirty="0" smtClean="0"/>
              <a:t>So they understand the complexity of the issues and</a:t>
            </a:r>
          </a:p>
          <a:p>
            <a:pPr lvl="2"/>
            <a:r>
              <a:rPr lang="en-US" dirty="0" smtClean="0"/>
              <a:t>Involved in identifying potential solutions </a:t>
            </a:r>
          </a:p>
          <a:p>
            <a:endParaRPr lang="en-AU" dirty="0"/>
          </a:p>
        </p:txBody>
      </p:sp>
      <p:sp>
        <p:nvSpPr>
          <p:cNvPr id="5" name="Rectangle 4"/>
          <p:cNvSpPr/>
          <p:nvPr/>
        </p:nvSpPr>
        <p:spPr>
          <a:xfrm>
            <a:off x="3771900" y="6343734"/>
            <a:ext cx="4903788" cy="253916"/>
          </a:xfrm>
          <a:prstGeom prst="rect">
            <a:avLst/>
          </a:prstGeom>
        </p:spPr>
        <p:txBody>
          <a:bodyPr wrap="square">
            <a:spAutoFit/>
          </a:bodyPr>
          <a:lstStyle/>
          <a:p>
            <a:pPr>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pic>
        <p:nvPicPr>
          <p:cNvPr id="48132" name="Picture 4" descr="C:\Users\nick\AppData\Local\Microsoft\Windows\Temporary Internet Files\Content.IE5\BORYWYC4\MP900402492[1].jpg"/>
          <p:cNvPicPr>
            <a:picLocks noChangeAspect="1" noChangeArrowheads="1"/>
          </p:cNvPicPr>
          <p:nvPr/>
        </p:nvPicPr>
        <p:blipFill>
          <a:blip r:embed="rId2"/>
          <a:srcRect/>
          <a:stretch>
            <a:fillRect/>
          </a:stretch>
        </p:blipFill>
        <p:spPr bwMode="auto">
          <a:xfrm>
            <a:off x="5148064" y="1412774"/>
            <a:ext cx="2160240" cy="2066315"/>
          </a:xfrm>
          <a:prstGeom prst="rect">
            <a:avLst/>
          </a:prstGeom>
          <a:noFill/>
        </p:spPr>
      </p:pic>
      <p:pic>
        <p:nvPicPr>
          <p:cNvPr id="48134" name="Picture 6" descr="C:\Users\nick\AppData\Local\Microsoft\Windows\Temporary Internet Files\Content.IE5\W3C6T8RR\MP900427611[1].jpg"/>
          <p:cNvPicPr>
            <a:picLocks noGrp="1" noChangeAspect="1" noChangeArrowheads="1"/>
          </p:cNvPicPr>
          <p:nvPr>
            <p:ph sz="half" idx="2"/>
          </p:nvPr>
        </p:nvPicPr>
        <p:blipFill>
          <a:blip r:embed="rId3"/>
          <a:srcRect/>
          <a:stretch>
            <a:fillRect/>
          </a:stretch>
        </p:blipFill>
        <p:spPr bwMode="auto">
          <a:xfrm>
            <a:off x="5148064" y="3645024"/>
            <a:ext cx="2160240" cy="1979324"/>
          </a:xfrm>
          <a:prstGeom prst="rect">
            <a:avLst/>
          </a:prstGeom>
          <a:noFill/>
        </p:spPr>
      </p:pic>
      <p:sp>
        <p:nvSpPr>
          <p:cNvPr id="14" name="TextBox 13"/>
          <p:cNvSpPr txBox="1"/>
          <p:nvPr/>
        </p:nvSpPr>
        <p:spPr>
          <a:xfrm>
            <a:off x="7308304" y="1412775"/>
            <a:ext cx="1656184" cy="369332"/>
          </a:xfrm>
          <a:prstGeom prst="rect">
            <a:avLst/>
          </a:prstGeom>
          <a:noFill/>
        </p:spPr>
        <p:txBody>
          <a:bodyPr wrap="square" rtlCol="0">
            <a:spAutoFit/>
          </a:bodyPr>
          <a:lstStyle/>
          <a:p>
            <a:r>
              <a:rPr lang="en-US" dirty="0" smtClean="0"/>
              <a:t>Urbanisation</a:t>
            </a:r>
            <a:endParaRPr lang="en-AU" dirty="0"/>
          </a:p>
        </p:txBody>
      </p:sp>
      <p:sp>
        <p:nvSpPr>
          <p:cNvPr id="15" name="TextBox 14"/>
          <p:cNvSpPr txBox="1"/>
          <p:nvPr/>
        </p:nvSpPr>
        <p:spPr>
          <a:xfrm>
            <a:off x="7452320" y="3861048"/>
            <a:ext cx="1512168" cy="369332"/>
          </a:xfrm>
          <a:prstGeom prst="rect">
            <a:avLst/>
          </a:prstGeom>
          <a:noFill/>
        </p:spPr>
        <p:txBody>
          <a:bodyPr wrap="square" rtlCol="0">
            <a:spAutoFit/>
          </a:bodyPr>
          <a:lstStyle/>
          <a:p>
            <a:r>
              <a:rPr lang="en-US" dirty="0" smtClean="0"/>
              <a:t>Poverty</a:t>
            </a:r>
            <a:endParaRPr lang="en-AU" dirty="0"/>
          </a:p>
        </p:txBody>
      </p:sp>
      <p:sp>
        <p:nvSpPr>
          <p:cNvPr id="9" name="TextBox 8"/>
          <p:cNvSpPr txBox="1"/>
          <p:nvPr/>
        </p:nvSpPr>
        <p:spPr>
          <a:xfrm>
            <a:off x="323528" y="6343734"/>
            <a:ext cx="1440160" cy="253916"/>
          </a:xfrm>
          <a:prstGeom prst="rect">
            <a:avLst/>
          </a:prstGeom>
          <a:noFill/>
        </p:spPr>
        <p:txBody>
          <a:bodyPr wrap="square" rtlCol="0">
            <a:spAutoFit/>
          </a:bodyPr>
          <a:lstStyle/>
          <a:p>
            <a:r>
              <a:rPr lang="en-US" sz="1050" b="1" dirty="0" smtClean="0">
                <a:solidFill>
                  <a:schemeClr val="accent1">
                    <a:lumMod val="25000"/>
                  </a:schemeClr>
                </a:solidFill>
              </a:rPr>
              <a:t>Kickbusch 2013</a:t>
            </a:r>
            <a:endParaRPr lang="en-AU" dirty="0"/>
          </a:p>
        </p:txBody>
      </p:sp>
    </p:spTree>
    <p:extLst>
      <p:ext uri="{BB962C8B-B14F-4D97-AF65-F5344CB8AC3E}">
        <p14:creationId xmlns:p14="http://schemas.microsoft.com/office/powerpoint/2010/main" val="424420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4"/>
          <p:cNvSpPr>
            <a:spLocks noGrp="1"/>
          </p:cNvSpPr>
          <p:nvPr>
            <p:ph type="title"/>
          </p:nvPr>
        </p:nvSpPr>
        <p:spPr>
          <a:xfrm>
            <a:off x="1924050" y="71120"/>
            <a:ext cx="5868670" cy="935355"/>
          </a:xfrm>
        </p:spPr>
        <p:txBody>
          <a:bodyPr/>
          <a:lstStyle/>
          <a:p>
            <a:pPr algn="ctr"/>
            <a:r>
              <a:rPr lang="de-CH" sz="3200" b="1" dirty="0" smtClean="0">
                <a:solidFill>
                  <a:srgbClr val="C00000"/>
                </a:solidFill>
              </a:rPr>
              <a:t>HOW to tackle Wicked Problems</a:t>
            </a:r>
          </a:p>
        </p:txBody>
      </p:sp>
      <p:sp>
        <p:nvSpPr>
          <p:cNvPr id="6" name="Inhaltsplatzhalter 5"/>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de-CH" dirty="0" smtClean="0"/>
              <a:t>Accomodate multiple/alternative perspectives  rather than prescribe single solutions</a:t>
            </a:r>
          </a:p>
          <a:p>
            <a:pPr fontAlgn="auto">
              <a:spcAft>
                <a:spcPts val="0"/>
              </a:spcAft>
              <a:buFont typeface="Arial" pitchFamily="34" charset="0"/>
              <a:buChar char="•"/>
              <a:defRPr/>
            </a:pPr>
            <a:endParaRPr lang="de-CH" dirty="0" smtClean="0"/>
          </a:p>
          <a:p>
            <a:pPr fontAlgn="auto">
              <a:spcAft>
                <a:spcPts val="0"/>
              </a:spcAft>
              <a:buFont typeface="Arial" pitchFamily="34" charset="0"/>
              <a:buChar char="•"/>
              <a:defRPr/>
            </a:pPr>
            <a:r>
              <a:rPr lang="de-CH" dirty="0" smtClean="0"/>
              <a:t>Function through group interactions and iteration rather than back office calculations</a:t>
            </a:r>
          </a:p>
          <a:p>
            <a:pPr fontAlgn="auto">
              <a:spcAft>
                <a:spcPts val="0"/>
              </a:spcAft>
              <a:buFont typeface="Arial" pitchFamily="34" charset="0"/>
              <a:buChar char="•"/>
              <a:defRPr/>
            </a:pPr>
            <a:endParaRPr lang="de-CH" dirty="0" smtClean="0"/>
          </a:p>
          <a:p>
            <a:pPr fontAlgn="auto">
              <a:spcAft>
                <a:spcPts val="0"/>
              </a:spcAft>
              <a:buFont typeface="Arial" pitchFamily="34" charset="0"/>
              <a:buChar char="•"/>
              <a:defRPr/>
            </a:pPr>
            <a:r>
              <a:rPr lang="de-CH" dirty="0" smtClean="0"/>
              <a:t>generate </a:t>
            </a:r>
            <a:r>
              <a:rPr lang="de-CH" dirty="0" smtClean="0">
                <a:solidFill>
                  <a:schemeClr val="accent1">
                    <a:lumMod val="25000"/>
                  </a:schemeClr>
                </a:solidFill>
              </a:rPr>
              <a:t>OWNERSHIP OF THE PROBLEM FORMULATION </a:t>
            </a:r>
            <a:r>
              <a:rPr lang="de-CH" dirty="0" smtClean="0"/>
              <a:t>through transparency</a:t>
            </a:r>
          </a:p>
          <a:p>
            <a:pPr fontAlgn="auto">
              <a:spcAft>
                <a:spcPts val="0"/>
              </a:spcAft>
              <a:buFont typeface="Arial" pitchFamily="34" charset="0"/>
              <a:buChar char="•"/>
              <a:defRPr/>
            </a:pPr>
            <a:endParaRPr lang="de-CH" dirty="0" smtClean="0"/>
          </a:p>
          <a:p>
            <a:pPr fontAlgn="auto">
              <a:spcAft>
                <a:spcPts val="0"/>
              </a:spcAft>
              <a:buFont typeface="Arial" pitchFamily="34" charset="0"/>
              <a:buChar char="•"/>
              <a:defRPr/>
            </a:pPr>
            <a:r>
              <a:rPr lang="de-CH" dirty="0" smtClean="0"/>
              <a:t>Facilitate a graphical visual representation for the systematic, group exploration of a </a:t>
            </a:r>
            <a:r>
              <a:rPr lang="de-CH" i="1" dirty="0" smtClean="0"/>
              <a:t>solution</a:t>
            </a:r>
          </a:p>
          <a:p>
            <a:pPr fontAlgn="auto">
              <a:spcAft>
                <a:spcPts val="0"/>
              </a:spcAft>
              <a:buFont typeface="Arial" pitchFamily="34" charset="0"/>
              <a:buChar char="•"/>
              <a:defRPr/>
            </a:pPr>
            <a:endParaRPr lang="de-CH" i="1" dirty="0" smtClean="0"/>
          </a:p>
          <a:p>
            <a:pPr fontAlgn="auto">
              <a:spcAft>
                <a:spcPts val="0"/>
              </a:spcAft>
              <a:buFont typeface="Arial" pitchFamily="34" charset="0"/>
              <a:buChar char="•"/>
              <a:defRPr/>
            </a:pPr>
            <a:r>
              <a:rPr lang="de-CH" dirty="0" smtClean="0"/>
              <a:t>Focus on relationships between discrete alternatives</a:t>
            </a:r>
          </a:p>
          <a:p>
            <a:pPr fontAlgn="auto">
              <a:spcAft>
                <a:spcPts val="0"/>
              </a:spcAft>
              <a:buFont typeface="Arial" pitchFamily="34" charset="0"/>
              <a:buChar char="•"/>
              <a:defRPr/>
            </a:pPr>
            <a:endParaRPr lang="de-CH" dirty="0" smtClean="0"/>
          </a:p>
          <a:p>
            <a:pPr fontAlgn="auto">
              <a:spcAft>
                <a:spcPts val="0"/>
              </a:spcAft>
              <a:buFont typeface="Arial" pitchFamily="34" charset="0"/>
              <a:buChar char="•"/>
              <a:defRPr/>
            </a:pPr>
            <a:r>
              <a:rPr lang="de-CH" dirty="0" err="1" smtClean="0"/>
              <a:t>Concentrate</a:t>
            </a:r>
            <a:r>
              <a:rPr lang="de-CH" dirty="0" smtClean="0"/>
              <a:t> on </a:t>
            </a:r>
            <a:r>
              <a:rPr lang="de-CH" dirty="0" err="1" smtClean="0"/>
              <a:t>possibility</a:t>
            </a:r>
            <a:r>
              <a:rPr lang="de-CH" dirty="0" smtClean="0"/>
              <a:t> </a:t>
            </a:r>
            <a:r>
              <a:rPr lang="de-CH" dirty="0" err="1" smtClean="0"/>
              <a:t>rather</a:t>
            </a:r>
            <a:r>
              <a:rPr lang="de-CH" dirty="0" smtClean="0"/>
              <a:t> </a:t>
            </a:r>
            <a:r>
              <a:rPr lang="de-CH" dirty="0" err="1" smtClean="0"/>
              <a:t>than</a:t>
            </a:r>
            <a:r>
              <a:rPr lang="de-CH" dirty="0" smtClean="0"/>
              <a:t> </a:t>
            </a:r>
            <a:r>
              <a:rPr lang="de-CH" dirty="0" err="1" smtClean="0"/>
              <a:t>probability</a:t>
            </a:r>
            <a:endParaRPr lang="de-CH" dirty="0" smtClean="0"/>
          </a:p>
          <a:p>
            <a:pPr fontAlgn="auto">
              <a:spcAft>
                <a:spcPts val="0"/>
              </a:spcAft>
              <a:buFont typeface="Arial" pitchFamily="34" charset="0"/>
              <a:buChar char="•"/>
              <a:defRPr/>
            </a:pPr>
            <a:endParaRPr lang="de-CH" sz="2100" dirty="0" smtClean="0"/>
          </a:p>
          <a:p>
            <a:pPr fontAlgn="auto">
              <a:spcAft>
                <a:spcPts val="0"/>
              </a:spcAft>
              <a:buNone/>
              <a:defRPr/>
            </a:pPr>
            <a:r>
              <a:rPr lang="de-CH" sz="2100" dirty="0" smtClean="0">
                <a:solidFill>
                  <a:schemeClr val="accent1">
                    <a:lumMod val="25000"/>
                  </a:schemeClr>
                </a:solidFill>
              </a:rPr>
              <a:t>Rosenhead 1996</a:t>
            </a:r>
            <a:endParaRPr lang="de-CH" sz="2100" dirty="0">
              <a:solidFill>
                <a:schemeClr val="accent1">
                  <a:lumMod val="25000"/>
                </a:schemeClr>
              </a:solidFill>
            </a:endParaRPr>
          </a:p>
        </p:txBody>
      </p:sp>
      <p:sp>
        <p:nvSpPr>
          <p:cNvPr id="5" name="Rectangle 4"/>
          <p:cNvSpPr/>
          <p:nvPr/>
        </p:nvSpPr>
        <p:spPr>
          <a:xfrm>
            <a:off x="3848100" y="6211669"/>
            <a:ext cx="4827588" cy="253916"/>
          </a:xfrm>
          <a:prstGeom prst="rect">
            <a:avLst/>
          </a:prstGeom>
        </p:spPr>
        <p:txBody>
          <a:bodyPr wrap="square">
            <a:spAutoFit/>
          </a:bodyPr>
          <a:lstStyle/>
          <a:p>
            <a:pPr lvl="0">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Tree>
    <p:extLst>
      <p:ext uri="{BB962C8B-B14F-4D97-AF65-F5344CB8AC3E}">
        <p14:creationId xmlns:p14="http://schemas.microsoft.com/office/powerpoint/2010/main" val="4281968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79712" y="264160"/>
            <a:ext cx="5467568" cy="428536"/>
          </a:xfrm>
          <a:solidFill>
            <a:schemeClr val="bg1"/>
          </a:solidFill>
        </p:spPr>
        <p:txBody>
          <a:bodyPr/>
          <a:lstStyle/>
          <a:p>
            <a:pPr algn="ctr" eaLnBrk="1" hangingPunct="1"/>
            <a:r>
              <a:rPr lang="de-CH" sz="3200" b="1" dirty="0" smtClean="0">
                <a:solidFill>
                  <a:srgbClr val="C00000"/>
                </a:solidFill>
              </a:rPr>
              <a:t>Whole of government </a:t>
            </a:r>
            <a:endParaRPr lang="de-DE" sz="3200" b="1" dirty="0" smtClean="0">
              <a:solidFill>
                <a:srgbClr val="C00000"/>
              </a:solidFill>
            </a:endParaRPr>
          </a:p>
        </p:txBody>
      </p:sp>
      <p:sp>
        <p:nvSpPr>
          <p:cNvPr id="30723" name="Rectangle 3"/>
          <p:cNvSpPr>
            <a:spLocks noGrp="1" noChangeArrowheads="1"/>
          </p:cNvSpPr>
          <p:nvPr>
            <p:ph type="body" idx="1"/>
          </p:nvPr>
        </p:nvSpPr>
        <p:spPr>
          <a:xfrm>
            <a:off x="468313" y="1196975"/>
            <a:ext cx="6191919" cy="5400675"/>
          </a:xfrm>
        </p:spPr>
        <p:txBody>
          <a:bodyPr/>
          <a:lstStyle/>
          <a:p>
            <a:pPr eaLnBrk="1" hangingPunct="1">
              <a:lnSpc>
                <a:spcPct val="80000"/>
              </a:lnSpc>
            </a:pPr>
            <a:r>
              <a:rPr lang="en-US" sz="2400" dirty="0" smtClean="0"/>
              <a:t>The Whole of Government approach emphasizes not only the need for better coordination and integration of government activities, </a:t>
            </a:r>
            <a:r>
              <a:rPr lang="en-US" sz="2400" dirty="0" smtClean="0">
                <a:solidFill>
                  <a:srgbClr val="CC0000"/>
                </a:solidFill>
              </a:rPr>
              <a:t>but aims for this coordination and integration to be centered on overarching societal goals</a:t>
            </a:r>
            <a:r>
              <a:rPr lang="en-US" sz="2400" dirty="0" smtClean="0"/>
              <a:t> that the government stands for</a:t>
            </a:r>
            <a:r>
              <a:rPr lang="en-US" sz="2400" b="1" dirty="0" smtClean="0"/>
              <a:t>. </a:t>
            </a:r>
          </a:p>
          <a:p>
            <a:pPr eaLnBrk="1" hangingPunct="1">
              <a:lnSpc>
                <a:spcPct val="80000"/>
              </a:lnSpc>
            </a:pPr>
            <a:endParaRPr lang="en-GB" sz="2400" dirty="0" smtClean="0"/>
          </a:p>
          <a:p>
            <a:pPr eaLnBrk="1" hangingPunct="1">
              <a:lnSpc>
                <a:spcPct val="80000"/>
              </a:lnSpc>
            </a:pPr>
            <a:r>
              <a:rPr lang="en-GB" sz="2400" b="1" dirty="0" smtClean="0">
                <a:solidFill>
                  <a:srgbClr val="FF3300"/>
                </a:solidFill>
              </a:rPr>
              <a:t>Health in All Policies</a:t>
            </a:r>
            <a:r>
              <a:rPr lang="en-GB" sz="2400" dirty="0" smtClean="0"/>
              <a:t> is one type of Whole of Government approach to prioritize governance for health and well being involving more than the health sector and working in all directions: the impact of other sectors on health and the impact of health on other sectors and synergistic policies for greater wellbeing.</a:t>
            </a:r>
            <a:endParaRPr lang="de-DE" sz="2400" dirty="0" smtClean="0"/>
          </a:p>
        </p:txBody>
      </p:sp>
      <p:sp>
        <p:nvSpPr>
          <p:cNvPr id="4" name="Rectangle 3"/>
          <p:cNvSpPr/>
          <p:nvPr/>
        </p:nvSpPr>
        <p:spPr>
          <a:xfrm>
            <a:off x="3563888" y="6205235"/>
            <a:ext cx="4805412" cy="253916"/>
          </a:xfrm>
          <a:prstGeom prst="rect">
            <a:avLst/>
          </a:prstGeom>
        </p:spPr>
        <p:txBody>
          <a:bodyPr wrap="square">
            <a:spAutoFit/>
          </a:bodyPr>
          <a:lstStyle/>
          <a:p>
            <a:pPr lvl="0">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
        <p:nvSpPr>
          <p:cNvPr id="5" name="TextBox 4"/>
          <p:cNvSpPr txBox="1"/>
          <p:nvPr/>
        </p:nvSpPr>
        <p:spPr>
          <a:xfrm>
            <a:off x="179512" y="6205235"/>
            <a:ext cx="2520280" cy="530915"/>
          </a:xfrm>
          <a:prstGeom prst="rect">
            <a:avLst/>
          </a:prstGeom>
          <a:noFill/>
        </p:spPr>
        <p:txBody>
          <a:bodyPr wrap="square" rtlCol="0">
            <a:spAutoFit/>
          </a:bodyPr>
          <a:lstStyle/>
          <a:p>
            <a:r>
              <a:rPr lang="en-US" sz="1050" b="1" dirty="0" smtClean="0">
                <a:solidFill>
                  <a:schemeClr val="accent1">
                    <a:lumMod val="25000"/>
                  </a:schemeClr>
                </a:solidFill>
              </a:rPr>
              <a:t>Kickbusch 2013</a:t>
            </a:r>
            <a:endParaRPr lang="en-AU" sz="1050" b="1" dirty="0" smtClean="0">
              <a:solidFill>
                <a:schemeClr val="accent1">
                  <a:lumMod val="25000"/>
                </a:schemeClr>
              </a:solidFill>
            </a:endParaRPr>
          </a:p>
          <a:p>
            <a:endParaRPr lang="en-AU" dirty="0"/>
          </a:p>
        </p:txBody>
      </p:sp>
      <p:pic>
        <p:nvPicPr>
          <p:cNvPr id="1026" name="Picture 2"/>
          <p:cNvPicPr>
            <a:picLocks noChangeAspect="1" noChangeArrowheads="1"/>
          </p:cNvPicPr>
          <p:nvPr/>
        </p:nvPicPr>
        <p:blipFill>
          <a:blip r:embed="rId2"/>
          <a:srcRect/>
          <a:stretch>
            <a:fillRect/>
          </a:stretch>
        </p:blipFill>
        <p:spPr bwMode="auto">
          <a:xfrm>
            <a:off x="6884854" y="1557015"/>
            <a:ext cx="1872208" cy="1943993"/>
          </a:xfrm>
          <a:prstGeom prst="rect">
            <a:avLst/>
          </a:prstGeom>
          <a:noFill/>
          <a:ln w="9525">
            <a:noFill/>
            <a:miter lim="800000"/>
            <a:headEnd/>
            <a:tailEnd/>
          </a:ln>
          <a:effectLst/>
        </p:spPr>
      </p:pic>
      <p:pic>
        <p:nvPicPr>
          <p:cNvPr id="7" name="Picture 4"/>
          <p:cNvPicPr>
            <a:picLocks noChangeAspect="1" noChangeArrowheads="1"/>
          </p:cNvPicPr>
          <p:nvPr/>
        </p:nvPicPr>
        <p:blipFill>
          <a:blip r:embed="rId3"/>
          <a:srcRect l="57555" t="61913" b="-38"/>
          <a:stretch>
            <a:fillRect/>
          </a:stretch>
        </p:blipFill>
        <p:spPr bwMode="auto">
          <a:xfrm rot="10118117" flipV="1">
            <a:off x="6556198" y="3679448"/>
            <a:ext cx="2016866" cy="2068172"/>
          </a:xfrm>
          <a:prstGeom prst="rect">
            <a:avLst/>
          </a:prstGeom>
          <a:noFill/>
          <a:ln w="9525">
            <a:noFill/>
            <a:miter lim="800000"/>
            <a:headEnd/>
            <a:tailEnd/>
          </a:ln>
        </p:spPr>
      </p:pic>
    </p:spTree>
    <p:extLst>
      <p:ext uri="{BB962C8B-B14F-4D97-AF65-F5344CB8AC3E}">
        <p14:creationId xmlns:p14="http://schemas.microsoft.com/office/powerpoint/2010/main" val="206521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63688" y="188640"/>
            <a:ext cx="6999312" cy="725488"/>
          </a:xfrm>
        </p:spPr>
        <p:txBody>
          <a:bodyPr/>
          <a:lstStyle/>
          <a:p>
            <a:pPr eaLnBrk="1" hangingPunct="1"/>
            <a:r>
              <a:rPr lang="de-CH" sz="2800" b="1" dirty="0" smtClean="0">
                <a:solidFill>
                  <a:srgbClr val="C00000"/>
                </a:solidFill>
              </a:rPr>
              <a:t>Example: A determinants based </a:t>
            </a:r>
            <a:br>
              <a:rPr lang="de-CH" sz="2800" b="1" dirty="0" smtClean="0">
                <a:solidFill>
                  <a:srgbClr val="C00000"/>
                </a:solidFill>
              </a:rPr>
            </a:br>
            <a:r>
              <a:rPr lang="de-CH" sz="2800" b="1" dirty="0" smtClean="0">
                <a:solidFill>
                  <a:srgbClr val="C00000"/>
                </a:solidFill>
              </a:rPr>
              <a:t>21st century public health</a:t>
            </a:r>
            <a:endParaRPr lang="de-DE" sz="2800" b="1" dirty="0" smtClean="0">
              <a:solidFill>
                <a:srgbClr val="C00000"/>
              </a:solidFill>
            </a:endParaRPr>
          </a:p>
        </p:txBody>
      </p:sp>
      <p:sp>
        <p:nvSpPr>
          <p:cNvPr id="39939" name="Rectangle 3"/>
          <p:cNvSpPr>
            <a:spLocks noGrp="1" noChangeArrowheads="1"/>
          </p:cNvSpPr>
          <p:nvPr>
            <p:ph type="body" sz="half" idx="1"/>
          </p:nvPr>
        </p:nvSpPr>
        <p:spPr>
          <a:xfrm>
            <a:off x="468313" y="1196753"/>
            <a:ext cx="4027487" cy="5184576"/>
          </a:xfrm>
          <a:solidFill>
            <a:schemeClr val="accent1"/>
          </a:solidFill>
        </p:spPr>
        <p:txBody>
          <a:bodyPr/>
          <a:lstStyle/>
          <a:p>
            <a:pPr eaLnBrk="1" hangingPunct="1"/>
            <a:r>
              <a:rPr lang="de-CH" sz="2400" b="1" smtClean="0"/>
              <a:t>Principles</a:t>
            </a:r>
            <a:r>
              <a:rPr lang="de-CH" sz="2400" smtClean="0"/>
              <a:t>:</a:t>
            </a:r>
          </a:p>
          <a:p>
            <a:pPr eaLnBrk="1" hangingPunct="1"/>
            <a:endParaRPr lang="de-CH" sz="2400" smtClean="0"/>
          </a:p>
          <a:p>
            <a:pPr eaLnBrk="1" hangingPunct="1"/>
            <a:r>
              <a:rPr lang="de-CH" sz="2400" smtClean="0"/>
              <a:t>Health equity</a:t>
            </a:r>
          </a:p>
          <a:p>
            <a:pPr eaLnBrk="1" hangingPunct="1"/>
            <a:r>
              <a:rPr lang="de-CH" sz="2400" smtClean="0"/>
              <a:t>Health in all policies</a:t>
            </a:r>
          </a:p>
          <a:p>
            <a:pPr eaLnBrk="1" hangingPunct="1"/>
            <a:r>
              <a:rPr lang="de-CH" sz="2400" smtClean="0"/>
              <a:t>Sustainable development</a:t>
            </a:r>
          </a:p>
          <a:p>
            <a:pPr eaLnBrk="1" hangingPunct="1"/>
            <a:r>
              <a:rPr lang="de-CH" sz="2400" smtClean="0"/>
              <a:t>Precautionary principle</a:t>
            </a:r>
          </a:p>
          <a:p>
            <a:pPr eaLnBrk="1" hangingPunct="1"/>
            <a:r>
              <a:rPr lang="de-CH" sz="2400" smtClean="0"/>
              <a:t>Participation</a:t>
            </a:r>
          </a:p>
          <a:p>
            <a:pPr eaLnBrk="1" hangingPunct="1"/>
            <a:endParaRPr lang="de-CH" sz="2400" smtClean="0"/>
          </a:p>
          <a:p>
            <a:pPr eaLnBrk="1" hangingPunct="1"/>
            <a:endParaRPr lang="de-CH" sz="1800" smtClean="0"/>
          </a:p>
          <a:p>
            <a:pPr eaLnBrk="1" hangingPunct="1"/>
            <a:r>
              <a:rPr lang="de-CH" sz="1800" smtClean="0"/>
              <a:t>Norwegian Public Health Act 2011</a:t>
            </a:r>
          </a:p>
          <a:p>
            <a:pPr eaLnBrk="1" hangingPunct="1"/>
            <a:r>
              <a:rPr lang="de-CH" sz="1800" smtClean="0"/>
              <a:t>Entry into force 1. January 2012</a:t>
            </a:r>
            <a:endParaRPr lang="de-DE" sz="1800" smtClean="0"/>
          </a:p>
        </p:txBody>
      </p:sp>
      <p:sp>
        <p:nvSpPr>
          <p:cNvPr id="39940" name="Rectangle 4"/>
          <p:cNvSpPr>
            <a:spLocks noGrp="1" noChangeArrowheads="1"/>
          </p:cNvSpPr>
          <p:nvPr>
            <p:ph type="body" sz="half" idx="2"/>
          </p:nvPr>
        </p:nvSpPr>
        <p:spPr>
          <a:xfrm>
            <a:off x="4648200" y="1196975"/>
            <a:ext cx="4027488" cy="5184353"/>
          </a:xfrm>
          <a:solidFill>
            <a:srgbClr val="CCFF66"/>
          </a:solidFill>
        </p:spPr>
        <p:txBody>
          <a:bodyPr/>
          <a:lstStyle/>
          <a:p>
            <a:pPr eaLnBrk="1" hangingPunct="1"/>
            <a:r>
              <a:rPr lang="de-CH" sz="2400" smtClean="0"/>
              <a:t>Public Health in the 21st century places responsibility for public health as a </a:t>
            </a:r>
            <a:r>
              <a:rPr lang="de-CH" sz="2400" b="1" smtClean="0">
                <a:solidFill>
                  <a:srgbClr val="FF3300"/>
                </a:solidFill>
              </a:rPr>
              <a:t>whole of government, whole of society and whole of municipality</a:t>
            </a:r>
            <a:r>
              <a:rPr lang="de-CH" sz="2400" smtClean="0"/>
              <a:t> responsibility rather than of the health sector alone</a:t>
            </a:r>
          </a:p>
          <a:p>
            <a:pPr eaLnBrk="1" hangingPunct="1"/>
            <a:endParaRPr lang="de-CH" sz="1800" smtClean="0"/>
          </a:p>
          <a:p>
            <a:pPr eaLnBrk="1" hangingPunct="1"/>
            <a:r>
              <a:rPr lang="de-CH" sz="1800" smtClean="0"/>
              <a:t>Examples: public health acts Norway and South Australia</a:t>
            </a:r>
          </a:p>
          <a:p>
            <a:pPr eaLnBrk="1" hangingPunct="1"/>
            <a:endParaRPr lang="de-CH" sz="1800" smtClean="0"/>
          </a:p>
          <a:p>
            <a:pPr eaLnBrk="1" hangingPunct="1"/>
            <a:endParaRPr lang="de-DE" sz="1800" smtClean="0"/>
          </a:p>
        </p:txBody>
      </p:sp>
      <p:pic>
        <p:nvPicPr>
          <p:cNvPr id="39941" name="Picture 7" descr="125px-Flag_of_Norway">
            <a:hlinkClick r:id="rId2" tooltip="Flag of Norway"/>
          </p:cNvPr>
          <p:cNvPicPr>
            <a:picLocks noChangeAspect="1" noChangeArrowheads="1"/>
          </p:cNvPicPr>
          <p:nvPr/>
        </p:nvPicPr>
        <p:blipFill>
          <a:blip r:embed="rId3"/>
          <a:srcRect/>
          <a:stretch>
            <a:fillRect/>
          </a:stretch>
        </p:blipFill>
        <p:spPr bwMode="auto">
          <a:xfrm>
            <a:off x="3132138" y="4149080"/>
            <a:ext cx="1190625" cy="866775"/>
          </a:xfrm>
          <a:prstGeom prst="rect">
            <a:avLst/>
          </a:prstGeom>
          <a:noFill/>
          <a:ln w="9525">
            <a:noFill/>
            <a:miter lim="800000"/>
            <a:headEnd/>
            <a:tailEnd/>
          </a:ln>
        </p:spPr>
      </p:pic>
      <p:sp>
        <p:nvSpPr>
          <p:cNvPr id="6" name="Rectangle 5"/>
          <p:cNvSpPr/>
          <p:nvPr/>
        </p:nvSpPr>
        <p:spPr>
          <a:xfrm>
            <a:off x="3851920" y="6381329"/>
            <a:ext cx="4872980" cy="253916"/>
          </a:xfrm>
          <a:prstGeom prst="rect">
            <a:avLst/>
          </a:prstGeom>
        </p:spPr>
        <p:txBody>
          <a:bodyPr wrap="square">
            <a:spAutoFit/>
          </a:bodyPr>
          <a:lstStyle/>
          <a:p>
            <a:pPr lvl="0">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
        <p:nvSpPr>
          <p:cNvPr id="7" name="TextBox 6"/>
          <p:cNvSpPr txBox="1"/>
          <p:nvPr/>
        </p:nvSpPr>
        <p:spPr>
          <a:xfrm>
            <a:off x="179512" y="6381330"/>
            <a:ext cx="2520280" cy="530915"/>
          </a:xfrm>
          <a:prstGeom prst="rect">
            <a:avLst/>
          </a:prstGeom>
          <a:noFill/>
        </p:spPr>
        <p:txBody>
          <a:bodyPr wrap="square" rtlCol="0">
            <a:spAutoFit/>
          </a:bodyPr>
          <a:lstStyle/>
          <a:p>
            <a:r>
              <a:rPr lang="en-US" sz="1050" b="1" dirty="0" smtClean="0">
                <a:solidFill>
                  <a:schemeClr val="accent1">
                    <a:lumMod val="25000"/>
                  </a:schemeClr>
                </a:solidFill>
              </a:rPr>
              <a:t>Kickbusch 2013</a:t>
            </a:r>
            <a:endParaRPr lang="en-AU" sz="1050" b="1" dirty="0" smtClean="0">
              <a:solidFill>
                <a:schemeClr val="accent1">
                  <a:lumMod val="25000"/>
                </a:schemeClr>
              </a:solidFill>
            </a:endParaRPr>
          </a:p>
          <a:p>
            <a:endParaRPr lang="en-AU" dirty="0"/>
          </a:p>
        </p:txBody>
      </p:sp>
    </p:spTree>
    <p:extLst>
      <p:ext uri="{BB962C8B-B14F-4D97-AF65-F5344CB8AC3E}">
        <p14:creationId xmlns:p14="http://schemas.microsoft.com/office/powerpoint/2010/main" val="3922867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p:cNvPicPr>
            <a:picLocks noChangeAspect="1" noChangeArrowheads="1"/>
          </p:cNvPicPr>
          <p:nvPr/>
        </p:nvPicPr>
        <p:blipFill>
          <a:blip r:embed="rId3"/>
          <a:srcRect/>
          <a:stretch>
            <a:fillRect/>
          </a:stretch>
        </p:blipFill>
        <p:spPr bwMode="auto">
          <a:xfrm>
            <a:off x="3708400" y="1844824"/>
            <a:ext cx="2354263" cy="3384376"/>
          </a:xfrm>
          <a:prstGeom prst="rect">
            <a:avLst/>
          </a:prstGeom>
          <a:noFill/>
          <a:ln w="9525">
            <a:noFill/>
            <a:miter lim="800000"/>
            <a:headEnd/>
            <a:tailEnd/>
          </a:ln>
        </p:spPr>
      </p:pic>
      <p:pic>
        <p:nvPicPr>
          <p:cNvPr id="32771" name="Picture 3" descr="ccfig"/>
          <p:cNvPicPr>
            <a:picLocks noChangeAspect="1" noChangeArrowheads="1"/>
          </p:cNvPicPr>
          <p:nvPr/>
        </p:nvPicPr>
        <p:blipFill>
          <a:blip r:embed="rId4"/>
          <a:srcRect/>
          <a:stretch>
            <a:fillRect/>
          </a:stretch>
        </p:blipFill>
        <p:spPr bwMode="auto">
          <a:xfrm>
            <a:off x="519113" y="1844824"/>
            <a:ext cx="2813050" cy="3384376"/>
          </a:xfrm>
          <a:prstGeom prst="rect">
            <a:avLst/>
          </a:prstGeom>
          <a:noFill/>
          <a:ln w="9525">
            <a:solidFill>
              <a:srgbClr val="69FD9A"/>
            </a:solidFill>
            <a:miter lim="800000"/>
            <a:headEnd/>
            <a:tailEnd/>
          </a:ln>
        </p:spPr>
      </p:pic>
      <p:sp>
        <p:nvSpPr>
          <p:cNvPr id="32772" name="Text Box 4"/>
          <p:cNvSpPr txBox="1">
            <a:spLocks noChangeArrowheads="1"/>
          </p:cNvSpPr>
          <p:nvPr/>
        </p:nvSpPr>
        <p:spPr bwMode="auto">
          <a:xfrm>
            <a:off x="1547665" y="-30480"/>
            <a:ext cx="6326336" cy="1077218"/>
          </a:xfrm>
          <a:prstGeom prst="rect">
            <a:avLst/>
          </a:prstGeom>
          <a:noFill/>
          <a:ln w="9525">
            <a:noFill/>
            <a:miter lim="800000"/>
            <a:headEnd/>
            <a:tailEnd/>
          </a:ln>
        </p:spPr>
        <p:txBody>
          <a:bodyPr wrap="square">
            <a:spAutoFit/>
          </a:bodyPr>
          <a:lstStyle/>
          <a:p>
            <a:r>
              <a:rPr lang="de-CH" sz="3200" b="1" dirty="0">
                <a:latin typeface="Alaska" pitchFamily="34" charset="0"/>
              </a:rPr>
              <a:t> </a:t>
            </a:r>
            <a:r>
              <a:rPr lang="de-CH" sz="3200" b="1" dirty="0" smtClean="0">
                <a:solidFill>
                  <a:srgbClr val="C00000"/>
                </a:solidFill>
                <a:latin typeface="Alaska" pitchFamily="34" charset="0"/>
              </a:rPr>
              <a:t>Systemic </a:t>
            </a:r>
            <a:r>
              <a:rPr lang="de-CH" sz="3200" b="1" dirty="0">
                <a:solidFill>
                  <a:srgbClr val="C00000"/>
                </a:solidFill>
                <a:latin typeface="Alaska" pitchFamily="34" charset="0"/>
              </a:rPr>
              <a:t>risks – systemic failures </a:t>
            </a:r>
            <a:r>
              <a:rPr lang="de-CH" sz="3200" b="1" dirty="0" smtClean="0">
                <a:solidFill>
                  <a:srgbClr val="C00000"/>
                </a:solidFill>
                <a:latin typeface="Alaska" pitchFamily="34" charset="0"/>
              </a:rPr>
              <a:t>– </a:t>
            </a:r>
            <a:r>
              <a:rPr lang="de-CH" sz="3200" b="1" dirty="0">
                <a:solidFill>
                  <a:srgbClr val="C00000"/>
                </a:solidFill>
                <a:latin typeface="Alaska" pitchFamily="34" charset="0"/>
              </a:rPr>
              <a:t>systemic solutions</a:t>
            </a:r>
            <a:endParaRPr lang="de-DE" sz="3200" b="1" dirty="0">
              <a:solidFill>
                <a:srgbClr val="C00000"/>
              </a:solidFill>
              <a:latin typeface="Alaska" pitchFamily="34" charset="0"/>
            </a:endParaRPr>
          </a:p>
        </p:txBody>
      </p:sp>
      <p:pic>
        <p:nvPicPr>
          <p:cNvPr id="32773" name="Picture 5" descr="ANd9GcTvHUcOZaym_15_lQn2RORaKbi75hhjQTb_Tog_LxSAGO3Su5fa"/>
          <p:cNvPicPr>
            <a:picLocks noChangeAspect="1" noChangeArrowheads="1"/>
          </p:cNvPicPr>
          <p:nvPr/>
        </p:nvPicPr>
        <p:blipFill>
          <a:blip r:embed="rId5"/>
          <a:srcRect/>
          <a:stretch>
            <a:fillRect/>
          </a:stretch>
        </p:blipFill>
        <p:spPr bwMode="auto">
          <a:xfrm>
            <a:off x="6372225" y="1844824"/>
            <a:ext cx="2263775" cy="3384376"/>
          </a:xfrm>
          <a:prstGeom prst="rect">
            <a:avLst/>
          </a:prstGeom>
          <a:noFill/>
          <a:ln w="9525">
            <a:noFill/>
            <a:miter lim="800000"/>
            <a:headEnd/>
            <a:tailEnd/>
          </a:ln>
        </p:spPr>
      </p:pic>
      <p:sp>
        <p:nvSpPr>
          <p:cNvPr id="32774" name="Text Box 6"/>
          <p:cNvSpPr txBox="1">
            <a:spLocks noChangeArrowheads="1"/>
          </p:cNvSpPr>
          <p:nvPr/>
        </p:nvSpPr>
        <p:spPr bwMode="auto">
          <a:xfrm>
            <a:off x="519113" y="5608638"/>
            <a:ext cx="2597150" cy="366712"/>
          </a:xfrm>
          <a:prstGeom prst="rect">
            <a:avLst/>
          </a:prstGeom>
          <a:solidFill>
            <a:srgbClr val="EBF86E"/>
          </a:solidFill>
          <a:ln w="9525">
            <a:noFill/>
            <a:miter lim="800000"/>
            <a:headEnd/>
            <a:tailEnd/>
          </a:ln>
        </p:spPr>
        <p:txBody>
          <a:bodyPr wrap="none">
            <a:spAutoFit/>
          </a:bodyPr>
          <a:lstStyle/>
          <a:p>
            <a:r>
              <a:rPr lang="de-CH"/>
              <a:t>Environment and health</a:t>
            </a:r>
            <a:endParaRPr lang="de-DE"/>
          </a:p>
        </p:txBody>
      </p:sp>
      <p:sp>
        <p:nvSpPr>
          <p:cNvPr id="32775" name="Text Box 7"/>
          <p:cNvSpPr txBox="1">
            <a:spLocks noChangeArrowheads="1"/>
          </p:cNvSpPr>
          <p:nvPr/>
        </p:nvSpPr>
        <p:spPr bwMode="auto">
          <a:xfrm>
            <a:off x="3708400" y="5589588"/>
            <a:ext cx="184150" cy="366712"/>
          </a:xfrm>
          <a:prstGeom prst="rect">
            <a:avLst/>
          </a:prstGeom>
          <a:noFill/>
          <a:ln w="9525">
            <a:noFill/>
            <a:miter lim="800000"/>
            <a:headEnd/>
            <a:tailEnd/>
          </a:ln>
        </p:spPr>
        <p:txBody>
          <a:bodyPr wrap="none">
            <a:spAutoFit/>
          </a:bodyPr>
          <a:lstStyle/>
          <a:p>
            <a:endParaRPr lang="en-AU"/>
          </a:p>
        </p:txBody>
      </p:sp>
      <p:sp>
        <p:nvSpPr>
          <p:cNvPr id="32776" name="Text Box 8"/>
          <p:cNvSpPr txBox="1">
            <a:spLocks noChangeArrowheads="1"/>
          </p:cNvSpPr>
          <p:nvPr/>
        </p:nvSpPr>
        <p:spPr bwMode="auto">
          <a:xfrm>
            <a:off x="3779838" y="5589588"/>
            <a:ext cx="2232025" cy="366712"/>
          </a:xfrm>
          <a:prstGeom prst="rect">
            <a:avLst/>
          </a:prstGeom>
          <a:solidFill>
            <a:srgbClr val="C6F0F2"/>
          </a:solidFill>
          <a:ln w="9525">
            <a:noFill/>
            <a:miter lim="800000"/>
            <a:headEnd/>
            <a:tailEnd/>
          </a:ln>
        </p:spPr>
        <p:txBody>
          <a:bodyPr>
            <a:spAutoFit/>
          </a:bodyPr>
          <a:lstStyle/>
          <a:p>
            <a:r>
              <a:rPr lang="de-CH"/>
              <a:t>    SA health lens</a:t>
            </a:r>
            <a:endParaRPr lang="de-DE"/>
          </a:p>
        </p:txBody>
      </p:sp>
      <p:sp>
        <p:nvSpPr>
          <p:cNvPr id="32777" name="Text Box 9"/>
          <p:cNvSpPr txBox="1">
            <a:spLocks noChangeArrowheads="1"/>
          </p:cNvSpPr>
          <p:nvPr/>
        </p:nvSpPr>
        <p:spPr bwMode="auto">
          <a:xfrm>
            <a:off x="6443663" y="5608638"/>
            <a:ext cx="2160587" cy="366712"/>
          </a:xfrm>
          <a:prstGeom prst="rect">
            <a:avLst/>
          </a:prstGeom>
          <a:solidFill>
            <a:srgbClr val="FED2FF"/>
          </a:solidFill>
          <a:ln w="9525">
            <a:noFill/>
            <a:miter lim="800000"/>
            <a:headEnd/>
            <a:tailEnd/>
          </a:ln>
        </p:spPr>
        <p:txBody>
          <a:bodyPr>
            <a:spAutoFit/>
          </a:bodyPr>
          <a:lstStyle/>
          <a:p>
            <a:r>
              <a:rPr lang="de-CH"/>
              <a:t>  IHR</a:t>
            </a:r>
            <a:endParaRPr lang="de-DE"/>
          </a:p>
        </p:txBody>
      </p:sp>
      <p:sp>
        <p:nvSpPr>
          <p:cNvPr id="10" name="Rectangle 9"/>
          <p:cNvSpPr/>
          <p:nvPr/>
        </p:nvSpPr>
        <p:spPr>
          <a:xfrm>
            <a:off x="3800475" y="6453336"/>
            <a:ext cx="4803775" cy="253916"/>
          </a:xfrm>
          <a:prstGeom prst="rect">
            <a:avLst/>
          </a:prstGeom>
        </p:spPr>
        <p:txBody>
          <a:bodyPr wrap="square">
            <a:spAutoFit/>
          </a:bodyPr>
          <a:lstStyle/>
          <a:p>
            <a:pPr lvl="0">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Tree>
    <p:extLst>
      <p:ext uri="{BB962C8B-B14F-4D97-AF65-F5344CB8AC3E}">
        <p14:creationId xmlns:p14="http://schemas.microsoft.com/office/powerpoint/2010/main" val="2224667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219200" y="1447800"/>
            <a:ext cx="6781800" cy="366713"/>
          </a:xfrm>
          <a:prstGeom prst="rect">
            <a:avLst/>
          </a:prstGeom>
          <a:noFill/>
          <a:ln w="9525">
            <a:noFill/>
            <a:miter lim="800000"/>
            <a:headEnd/>
            <a:tailEnd/>
          </a:ln>
        </p:spPr>
        <p:txBody>
          <a:bodyPr>
            <a:spAutoFit/>
          </a:bodyPr>
          <a:lstStyle/>
          <a:p>
            <a:pPr eaLnBrk="0" hangingPunct="0">
              <a:spcBef>
                <a:spcPct val="50000"/>
              </a:spcBef>
            </a:pPr>
            <a:endParaRPr lang="en-US" altLang="en-US" dirty="0">
              <a:ea typeface="ＭＳ Ｐゴシック" pitchFamily="80" charset="-128"/>
            </a:endParaRPr>
          </a:p>
        </p:txBody>
      </p:sp>
      <p:sp>
        <p:nvSpPr>
          <p:cNvPr id="10243" name="Text Box 4"/>
          <p:cNvSpPr txBox="1">
            <a:spLocks noChangeArrowheads="1"/>
          </p:cNvSpPr>
          <p:nvPr/>
        </p:nvSpPr>
        <p:spPr bwMode="auto">
          <a:xfrm rot="10800000">
            <a:off x="8964488" y="1419225"/>
            <a:ext cx="6781800" cy="1206500"/>
          </a:xfrm>
          <a:prstGeom prst="rect">
            <a:avLst/>
          </a:prstGeom>
          <a:noFill/>
          <a:ln w="9525">
            <a:noFill/>
            <a:miter lim="800000"/>
            <a:headEnd/>
            <a:tailEnd/>
          </a:ln>
        </p:spPr>
        <p:txBody>
          <a:bodyPr>
            <a:spAutoFit/>
          </a:bodyPr>
          <a:lstStyle/>
          <a:p>
            <a:pPr algn="ctr" eaLnBrk="0" hangingPunct="0">
              <a:spcBef>
                <a:spcPct val="50000"/>
              </a:spcBef>
            </a:pPr>
            <a:endParaRPr lang="en-US" altLang="en-US" sz="2800" b="1" dirty="0">
              <a:solidFill>
                <a:srgbClr val="0F498E"/>
              </a:solidFill>
              <a:ea typeface="ＭＳ Ｐゴシック" pitchFamily="80" charset="-128"/>
            </a:endParaRPr>
          </a:p>
          <a:p>
            <a:pPr eaLnBrk="0" hangingPunct="0"/>
            <a:endParaRPr lang="en-US" altLang="en-US" dirty="0">
              <a:ea typeface="ＭＳ Ｐゴシック" pitchFamily="80" charset="-128"/>
            </a:endParaRPr>
          </a:p>
          <a:p>
            <a:pPr eaLnBrk="0" hangingPunct="0">
              <a:spcBef>
                <a:spcPct val="50000"/>
              </a:spcBef>
            </a:pPr>
            <a:endParaRPr lang="en-US" altLang="en-US" dirty="0">
              <a:ea typeface="ＭＳ Ｐゴシック" pitchFamily="80" charset="-128"/>
            </a:endParaRPr>
          </a:p>
        </p:txBody>
      </p:sp>
      <p:sp>
        <p:nvSpPr>
          <p:cNvPr id="10244" name="Text Box 5"/>
          <p:cNvSpPr txBox="1">
            <a:spLocks noChangeArrowheads="1"/>
          </p:cNvSpPr>
          <p:nvPr/>
        </p:nvSpPr>
        <p:spPr bwMode="auto">
          <a:xfrm>
            <a:off x="1835695" y="260350"/>
            <a:ext cx="6336705" cy="584775"/>
          </a:xfrm>
          <a:prstGeom prst="rect">
            <a:avLst/>
          </a:prstGeom>
          <a:noFill/>
          <a:ln w="9525">
            <a:noFill/>
            <a:miter lim="800000"/>
            <a:headEnd/>
            <a:tailEnd/>
          </a:ln>
          <a:effectLst/>
        </p:spPr>
        <p:txBody>
          <a:bodyPr wrap="square">
            <a:spAutoFit/>
          </a:bodyPr>
          <a:lstStyle/>
          <a:p>
            <a:pPr algn="ctr"/>
            <a:r>
              <a:rPr lang="en-AU" altLang="en-US" sz="3200" b="1" dirty="0">
                <a:solidFill>
                  <a:srgbClr val="C00000"/>
                </a:solidFill>
              </a:rPr>
              <a:t>Why Health in All Policies?</a:t>
            </a:r>
            <a:endParaRPr lang="en-AU" altLang="en-US" sz="3200" dirty="0">
              <a:solidFill>
                <a:srgbClr val="C00000"/>
              </a:solidFill>
            </a:endParaRPr>
          </a:p>
        </p:txBody>
      </p:sp>
      <p:sp>
        <p:nvSpPr>
          <p:cNvPr id="10245" name="Text Box 6"/>
          <p:cNvSpPr txBox="1">
            <a:spLocks noChangeArrowheads="1"/>
          </p:cNvSpPr>
          <p:nvPr/>
        </p:nvSpPr>
        <p:spPr bwMode="auto">
          <a:xfrm>
            <a:off x="395288" y="1052513"/>
            <a:ext cx="3529012" cy="366712"/>
          </a:xfrm>
          <a:prstGeom prst="rect">
            <a:avLst/>
          </a:prstGeom>
          <a:noFill/>
          <a:ln w="9525">
            <a:noFill/>
            <a:miter lim="800000"/>
            <a:headEnd/>
            <a:tailEnd/>
          </a:ln>
          <a:effectLst/>
        </p:spPr>
        <p:txBody>
          <a:bodyPr>
            <a:spAutoFit/>
          </a:bodyPr>
          <a:lstStyle/>
          <a:p>
            <a:pPr>
              <a:spcBef>
                <a:spcPct val="50000"/>
              </a:spcBef>
            </a:pPr>
            <a:endParaRPr lang="en-US" altLang="en-US" dirty="0"/>
          </a:p>
        </p:txBody>
      </p:sp>
      <p:sp>
        <p:nvSpPr>
          <p:cNvPr id="10246" name="Text Box 7"/>
          <p:cNvSpPr txBox="1">
            <a:spLocks noChangeArrowheads="1"/>
          </p:cNvSpPr>
          <p:nvPr/>
        </p:nvSpPr>
        <p:spPr bwMode="auto">
          <a:xfrm>
            <a:off x="107504" y="1052513"/>
            <a:ext cx="7893496" cy="5663089"/>
          </a:xfrm>
          <a:prstGeom prst="rect">
            <a:avLst/>
          </a:prstGeom>
          <a:noFill/>
          <a:ln w="9525">
            <a:noFill/>
            <a:miter lim="800000"/>
            <a:headEnd/>
            <a:tailEnd/>
          </a:ln>
          <a:effectLst/>
        </p:spPr>
        <p:txBody>
          <a:bodyPr wrap="square">
            <a:spAutoFit/>
          </a:bodyPr>
          <a:lstStyle/>
          <a:p>
            <a:r>
              <a:rPr lang="en-US" altLang="en-US" sz="2000" b="1" dirty="0" smtClean="0"/>
              <a:t>Wicked Problems</a:t>
            </a:r>
          </a:p>
          <a:p>
            <a:endParaRPr lang="en-US" altLang="en-US" sz="2000" b="1" dirty="0" smtClean="0"/>
          </a:p>
          <a:p>
            <a:r>
              <a:rPr lang="de-CH" sz="2000" dirty="0" smtClean="0"/>
              <a:t>Most 21st century health and social problems (in particular in dealing with the causes of the causes) are </a:t>
            </a:r>
            <a:r>
              <a:rPr lang="de-CH" sz="2000" i="1" dirty="0" smtClean="0"/>
              <a:t>wicked problems </a:t>
            </a:r>
            <a:r>
              <a:rPr lang="de-CH" sz="2000" dirty="0" smtClean="0"/>
              <a:t>or social messes</a:t>
            </a:r>
          </a:p>
          <a:p>
            <a:r>
              <a:rPr lang="en-AU" altLang="en-US" sz="2000" dirty="0" smtClean="0"/>
              <a:t> </a:t>
            </a:r>
          </a:p>
          <a:p>
            <a:pPr>
              <a:buFontTx/>
              <a:buChar char="•"/>
            </a:pPr>
            <a:r>
              <a:rPr lang="en-AU" altLang="en-US" sz="2000" dirty="0" smtClean="0"/>
              <a:t> </a:t>
            </a:r>
            <a:r>
              <a:rPr lang="en-AU" altLang="en-US" sz="2200" dirty="0" smtClean="0"/>
              <a:t>Ageing </a:t>
            </a:r>
            <a:r>
              <a:rPr lang="en-AU" altLang="en-US" sz="2200" dirty="0"/>
              <a:t>of the population </a:t>
            </a:r>
            <a:endParaRPr lang="en-AU" altLang="en-US" sz="2200" dirty="0" smtClean="0"/>
          </a:p>
          <a:p>
            <a:pPr>
              <a:buFontTx/>
              <a:buChar char="•"/>
            </a:pPr>
            <a:endParaRPr lang="en-AU" altLang="en-US" sz="2200" dirty="0"/>
          </a:p>
          <a:p>
            <a:pPr marL="0" lvl="1">
              <a:buFontTx/>
              <a:buChar char="•"/>
            </a:pPr>
            <a:r>
              <a:rPr lang="en-AU" altLang="en-US" sz="2200" dirty="0" smtClean="0"/>
              <a:t> Escalating prevalence of chronic conditions</a:t>
            </a:r>
          </a:p>
          <a:p>
            <a:pPr marL="457200" lvl="2">
              <a:buFontTx/>
              <a:buChar char="•"/>
            </a:pPr>
            <a:r>
              <a:rPr lang="en-AU" altLang="en-US" sz="2200" dirty="0" smtClean="0"/>
              <a:t> Obesity </a:t>
            </a:r>
          </a:p>
          <a:p>
            <a:pPr>
              <a:buFontTx/>
              <a:buChar char="•"/>
            </a:pPr>
            <a:endParaRPr lang="en-AU" altLang="en-US" sz="2200" dirty="0"/>
          </a:p>
          <a:p>
            <a:pPr>
              <a:buFontTx/>
              <a:buChar char="•"/>
            </a:pPr>
            <a:r>
              <a:rPr lang="en-AU" altLang="en-US" sz="2200" dirty="0"/>
              <a:t>  </a:t>
            </a:r>
            <a:r>
              <a:rPr lang="en-AU" altLang="en-US" sz="2200" dirty="0" smtClean="0"/>
              <a:t>Health budget and economic crises</a:t>
            </a:r>
            <a:endParaRPr lang="en-AU" altLang="en-US" sz="2200" dirty="0"/>
          </a:p>
          <a:p>
            <a:pPr>
              <a:buFontTx/>
              <a:buChar char="•"/>
            </a:pPr>
            <a:endParaRPr lang="en-AU" altLang="en-US" sz="2200" dirty="0"/>
          </a:p>
          <a:p>
            <a:pPr>
              <a:buFontTx/>
              <a:buChar char="•"/>
            </a:pPr>
            <a:r>
              <a:rPr lang="en-AU" altLang="en-US" sz="2200" dirty="0"/>
              <a:t>  </a:t>
            </a:r>
            <a:r>
              <a:rPr lang="en-AU" altLang="en-US" sz="2200" dirty="0" smtClean="0"/>
              <a:t>Workforce: labour shortfalls</a:t>
            </a:r>
          </a:p>
          <a:p>
            <a:pPr lvl="1">
              <a:buFont typeface="Wingdings" pitchFamily="2" charset="2"/>
              <a:buChar char="§"/>
            </a:pPr>
            <a:endParaRPr lang="en-US" altLang="en-US" sz="2200" dirty="0" smtClean="0"/>
          </a:p>
          <a:p>
            <a:pPr>
              <a:buFontTx/>
              <a:buChar char="•"/>
            </a:pPr>
            <a:r>
              <a:rPr lang="en-AU" altLang="en-US" sz="2200" dirty="0" smtClean="0"/>
              <a:t>  </a:t>
            </a:r>
            <a:r>
              <a:rPr lang="en-AU" altLang="en-US" sz="2200" dirty="0"/>
              <a:t>Creates a window of opportunity for innovative approaches such </a:t>
            </a:r>
            <a:r>
              <a:rPr lang="en-AU" altLang="en-US" sz="2200" dirty="0" smtClean="0"/>
              <a:t>as Health in All Policies</a:t>
            </a:r>
            <a:endParaRPr lang="en-AU" altLang="en-US" sz="2200" dirty="0"/>
          </a:p>
        </p:txBody>
      </p:sp>
      <p:pic>
        <p:nvPicPr>
          <p:cNvPr id="7" name="Picture 8"/>
          <p:cNvPicPr>
            <a:picLocks noChangeAspect="1" noChangeArrowheads="1"/>
          </p:cNvPicPr>
          <p:nvPr/>
        </p:nvPicPr>
        <p:blipFill>
          <a:blip r:embed="rId3"/>
          <a:srcRect/>
          <a:stretch>
            <a:fillRect/>
          </a:stretch>
        </p:blipFill>
        <p:spPr bwMode="auto">
          <a:xfrm>
            <a:off x="6163816" y="2625726"/>
            <a:ext cx="2232248" cy="1472245"/>
          </a:xfrm>
          <a:prstGeom prst="rect">
            <a:avLst/>
          </a:prstGeom>
          <a:noFill/>
          <a:ln w="9525">
            <a:noFill/>
            <a:miter lim="800000"/>
            <a:headEnd/>
            <a:tailEnd/>
          </a:ln>
          <a:effectLst/>
        </p:spPr>
      </p:pic>
      <p:pic>
        <p:nvPicPr>
          <p:cNvPr id="45061" name="Picture 5" descr="C:\Users\nick\AppData\Local\Microsoft\Windows\Temporary Internet Files\Content.IE5\BORYWYC4\MC910216326[1].png"/>
          <p:cNvPicPr>
            <a:picLocks noChangeAspect="1" noChangeArrowheads="1"/>
          </p:cNvPicPr>
          <p:nvPr/>
        </p:nvPicPr>
        <p:blipFill>
          <a:blip r:embed="rId4"/>
          <a:srcRect/>
          <a:stretch>
            <a:fillRect/>
          </a:stretch>
        </p:blipFill>
        <p:spPr bwMode="auto">
          <a:xfrm>
            <a:off x="6444208" y="4293096"/>
            <a:ext cx="1556792" cy="1533068"/>
          </a:xfrm>
          <a:prstGeom prst="rect">
            <a:avLst/>
          </a:prstGeom>
          <a:noFill/>
        </p:spPr>
      </p:pic>
      <p:sp>
        <p:nvSpPr>
          <p:cNvPr id="11" name="Fußzeilenplatzhalter 4"/>
          <p:cNvSpPr txBox="1">
            <a:spLocks/>
          </p:cNvSpPr>
          <p:nvPr/>
        </p:nvSpPr>
        <p:spPr>
          <a:xfrm>
            <a:off x="4263628" y="6425208"/>
            <a:ext cx="4688160" cy="334348"/>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050" b="1" i="0" u="none" strike="noStrike" kern="1200" cap="none" spc="0" normalizeH="0" baseline="0" noProof="0" dirty="0" smtClean="0">
                <a:ln>
                  <a:noFill/>
                </a:ln>
                <a:solidFill>
                  <a:schemeClr val="accent1">
                    <a:lumMod val="25000"/>
                  </a:schemeClr>
                </a:solidFill>
                <a:effectLst/>
                <a:uLnTx/>
                <a:uFillTx/>
                <a:latin typeface="+mn-lt"/>
                <a:ea typeface="+mn-ea"/>
                <a:cs typeface="+mn-cs"/>
              </a:rPr>
              <a:t>Based on South Australian Health in All Policies Summer School  2011</a:t>
            </a:r>
            <a:endParaRPr kumimoji="0" lang="de-CH" sz="1050" b="1" i="0" u="none" strike="noStrike" kern="1200" cap="none" spc="0" normalizeH="0" baseline="0" noProof="0" dirty="0">
              <a:ln>
                <a:noFill/>
              </a:ln>
              <a:solidFill>
                <a:schemeClr val="accent1">
                  <a:lumMod val="25000"/>
                </a:schemeClr>
              </a:solidFill>
              <a:effectLst/>
              <a:uLnTx/>
              <a:uFillTx/>
              <a:latin typeface="+mn-lt"/>
              <a:ea typeface="+mn-ea"/>
              <a:cs typeface="+mn-cs"/>
            </a:endParaRPr>
          </a:p>
        </p:txBody>
      </p:sp>
    </p:spTree>
    <p:extLst>
      <p:ext uri="{BB962C8B-B14F-4D97-AF65-F5344CB8AC3E}">
        <p14:creationId xmlns:p14="http://schemas.microsoft.com/office/powerpoint/2010/main" val="447299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260350"/>
            <a:ext cx="8229600" cy="1143000"/>
          </a:xfrm>
        </p:spPr>
        <p:txBody>
          <a:bodyPr/>
          <a:lstStyle/>
          <a:p>
            <a:pPr algn="ctr" eaLnBrk="1" hangingPunct="1"/>
            <a:r>
              <a:rPr lang="en-US" sz="3200" b="1" dirty="0" smtClean="0">
                <a:solidFill>
                  <a:srgbClr val="C00000"/>
                </a:solidFill>
              </a:rPr>
              <a:t>Reorienting Health</a:t>
            </a:r>
          </a:p>
        </p:txBody>
      </p:sp>
      <p:sp>
        <p:nvSpPr>
          <p:cNvPr id="45059" name="Content Placeholder 2"/>
          <p:cNvSpPr>
            <a:spLocks noGrp="1"/>
          </p:cNvSpPr>
          <p:nvPr>
            <p:ph sz="half" idx="1"/>
          </p:nvPr>
        </p:nvSpPr>
        <p:spPr>
          <a:xfrm>
            <a:off x="457200" y="1600200"/>
            <a:ext cx="4114800" cy="4708525"/>
          </a:xfrm>
          <a:solidFill>
            <a:schemeClr val="accent1"/>
          </a:solidFill>
        </p:spPr>
        <p:txBody>
          <a:bodyPr/>
          <a:lstStyle/>
          <a:p>
            <a:pPr eaLnBrk="1" hangingPunct="1"/>
            <a:r>
              <a:rPr lang="en-US" sz="2000" dirty="0" smtClean="0"/>
              <a:t>PUT HEALTH FIRST</a:t>
            </a:r>
          </a:p>
          <a:p>
            <a:pPr eaLnBrk="1" hangingPunct="1"/>
            <a:endParaRPr lang="en-US" sz="2000" dirty="0" smtClean="0"/>
          </a:p>
          <a:p>
            <a:pPr eaLnBrk="1" hangingPunct="1"/>
            <a:r>
              <a:rPr lang="en-US" sz="2000" dirty="0" smtClean="0"/>
              <a:t>HEALTH AS THE GOAL</a:t>
            </a:r>
          </a:p>
          <a:p>
            <a:pPr eaLnBrk="1" hangingPunct="1"/>
            <a:endParaRPr lang="en-US" sz="2000" dirty="0" smtClean="0"/>
          </a:p>
          <a:p>
            <a:pPr eaLnBrk="1" hangingPunct="1"/>
            <a:r>
              <a:rPr lang="en-US" sz="2000" dirty="0" smtClean="0"/>
              <a:t>HEALTH IN THE LEAD</a:t>
            </a:r>
          </a:p>
          <a:p>
            <a:pPr eaLnBrk="1" hangingPunct="1"/>
            <a:endParaRPr lang="en-US" sz="2000" dirty="0" smtClean="0"/>
          </a:p>
          <a:p>
            <a:pPr eaLnBrk="1" hangingPunct="1"/>
            <a:r>
              <a:rPr lang="en-US" sz="2000" dirty="0" smtClean="0"/>
              <a:t>HEALTH IMPACT ASSESSMENT</a:t>
            </a:r>
          </a:p>
          <a:p>
            <a:pPr eaLnBrk="1" hangingPunct="1"/>
            <a:endParaRPr lang="en-US" sz="2000" dirty="0" smtClean="0"/>
          </a:p>
          <a:p>
            <a:pPr eaLnBrk="1" hangingPunct="1"/>
            <a:r>
              <a:rPr lang="en-US" sz="2000" dirty="0" smtClean="0"/>
              <a:t>HIERARCHICAL  STATE FOCUSED</a:t>
            </a:r>
          </a:p>
          <a:p>
            <a:pPr eaLnBrk="1" hangingPunct="1"/>
            <a:endParaRPr lang="en-US" sz="2000" dirty="0" smtClean="0"/>
          </a:p>
          <a:p>
            <a:pPr eaLnBrk="1" hangingPunct="1"/>
            <a:r>
              <a:rPr lang="en-US" sz="2000" dirty="0" smtClean="0"/>
              <a:t>TECHNICAL POLICY FOCUS</a:t>
            </a:r>
          </a:p>
        </p:txBody>
      </p:sp>
      <p:sp>
        <p:nvSpPr>
          <p:cNvPr id="45060" name="Content Placeholder 3"/>
          <p:cNvSpPr>
            <a:spLocks noGrp="1"/>
          </p:cNvSpPr>
          <p:nvPr>
            <p:ph sz="half" idx="2"/>
          </p:nvPr>
        </p:nvSpPr>
        <p:spPr>
          <a:xfrm>
            <a:off x="4648200" y="1600200"/>
            <a:ext cx="4100513" cy="4708525"/>
          </a:xfrm>
          <a:solidFill>
            <a:srgbClr val="CCFF66"/>
          </a:solidFill>
        </p:spPr>
        <p:txBody>
          <a:bodyPr/>
          <a:lstStyle/>
          <a:p>
            <a:pPr eaLnBrk="1" hangingPunct="1"/>
            <a:r>
              <a:rPr lang="en-US" sz="2000" dirty="0" smtClean="0"/>
              <a:t>Make health part of the synergy – social protection</a:t>
            </a:r>
          </a:p>
          <a:p>
            <a:pPr eaLnBrk="1" hangingPunct="1"/>
            <a:endParaRPr lang="en-US" sz="2000" dirty="0" smtClean="0"/>
          </a:p>
          <a:p>
            <a:pPr eaLnBrk="1" hangingPunct="1"/>
            <a:r>
              <a:rPr lang="en-US" sz="2000" dirty="0" smtClean="0"/>
              <a:t>Health, well-being and fairness</a:t>
            </a:r>
          </a:p>
          <a:p>
            <a:pPr eaLnBrk="1" hangingPunct="1"/>
            <a:endParaRPr lang="en-US" sz="2000" dirty="0" smtClean="0"/>
          </a:p>
          <a:p>
            <a:pPr eaLnBrk="1" hangingPunct="1"/>
            <a:r>
              <a:rPr lang="en-US" sz="2000" dirty="0" smtClean="0"/>
              <a:t>Health as an integral dimension of other policies</a:t>
            </a:r>
          </a:p>
          <a:p>
            <a:pPr eaLnBrk="1" hangingPunct="1"/>
            <a:endParaRPr lang="en-US" sz="2000" dirty="0" smtClean="0"/>
          </a:p>
          <a:p>
            <a:pPr eaLnBrk="1" hangingPunct="1"/>
            <a:r>
              <a:rPr lang="en-US" sz="2000" dirty="0" smtClean="0"/>
              <a:t>Joint strategic assessments</a:t>
            </a:r>
          </a:p>
          <a:p>
            <a:pPr eaLnBrk="1" hangingPunct="1"/>
            <a:endParaRPr lang="en-US" sz="2000" dirty="0" smtClean="0"/>
          </a:p>
          <a:p>
            <a:pPr eaLnBrk="1" hangingPunct="1"/>
            <a:r>
              <a:rPr lang="en-US" sz="2000" dirty="0" smtClean="0"/>
              <a:t>Smart governance</a:t>
            </a:r>
          </a:p>
          <a:p>
            <a:pPr eaLnBrk="1" hangingPunct="1"/>
            <a:endParaRPr lang="en-US" sz="2000" dirty="0" smtClean="0"/>
          </a:p>
          <a:p>
            <a:pPr eaLnBrk="1" hangingPunct="1"/>
            <a:r>
              <a:rPr lang="en-US" sz="2000" dirty="0" smtClean="0"/>
              <a:t>Politically astute</a:t>
            </a:r>
          </a:p>
          <a:p>
            <a:pPr lvl="0">
              <a:buNone/>
            </a:pPr>
            <a:endParaRPr lang="de-CH" sz="1050" b="1" dirty="0" smtClean="0">
              <a:solidFill>
                <a:schemeClr val="accent1">
                  <a:lumMod val="25000"/>
                </a:schemeClr>
              </a:solidFill>
            </a:endParaRPr>
          </a:p>
          <a:p>
            <a:pPr lvl="0">
              <a:buNone/>
            </a:pPr>
            <a:r>
              <a:rPr lang="de-CH" sz="1050" b="1" dirty="0" smtClean="0">
                <a:solidFill>
                  <a:schemeClr val="accent1">
                    <a:lumMod val="25000"/>
                  </a:schemeClr>
                </a:solidFill>
              </a:rPr>
              <a:t>Based on South Australian Health in All Policies Summer School  2011</a:t>
            </a:r>
          </a:p>
          <a:p>
            <a:pPr eaLnBrk="1" hangingPunct="1">
              <a:buNone/>
            </a:pPr>
            <a:endParaRPr lang="en-US" sz="2000" dirty="0" smtClean="0"/>
          </a:p>
          <a:p>
            <a:pPr eaLnBrk="1" hangingPunct="1">
              <a:buNone/>
            </a:pPr>
            <a:endParaRPr lang="en-US" sz="2000" dirty="0" smtClean="0"/>
          </a:p>
        </p:txBody>
      </p:sp>
      <p:sp>
        <p:nvSpPr>
          <p:cNvPr id="7" name="TextBox 6"/>
          <p:cNvSpPr txBox="1"/>
          <p:nvPr/>
        </p:nvSpPr>
        <p:spPr>
          <a:xfrm>
            <a:off x="468313" y="6453336"/>
            <a:ext cx="1655415" cy="530915"/>
          </a:xfrm>
          <a:prstGeom prst="rect">
            <a:avLst/>
          </a:prstGeom>
          <a:noFill/>
        </p:spPr>
        <p:txBody>
          <a:bodyPr wrap="square" rtlCol="0">
            <a:spAutoFit/>
          </a:bodyPr>
          <a:lstStyle/>
          <a:p>
            <a:r>
              <a:rPr lang="en-US" sz="1050" b="1" dirty="0" smtClean="0">
                <a:solidFill>
                  <a:schemeClr val="accent1">
                    <a:lumMod val="25000"/>
                  </a:schemeClr>
                </a:solidFill>
              </a:rPr>
              <a:t>Kickbusch 2013</a:t>
            </a:r>
            <a:endParaRPr lang="en-AU" sz="1050" b="1" dirty="0" smtClean="0">
              <a:solidFill>
                <a:schemeClr val="accent1">
                  <a:lumMod val="25000"/>
                </a:schemeClr>
              </a:solidFill>
            </a:endParaRPr>
          </a:p>
          <a:p>
            <a:endParaRPr lang="en-AU" dirty="0"/>
          </a:p>
        </p:txBody>
      </p:sp>
    </p:spTree>
    <p:extLst>
      <p:ext uri="{BB962C8B-B14F-4D97-AF65-F5344CB8AC3E}">
        <p14:creationId xmlns:p14="http://schemas.microsoft.com/office/powerpoint/2010/main" val="3069878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CH" sz="3200" b="1" dirty="0" smtClean="0">
                <a:solidFill>
                  <a:srgbClr val="C00000"/>
                </a:solidFill>
              </a:rPr>
              <a:t>Four key questions</a:t>
            </a:r>
            <a:endParaRPr lang="de-CH" dirty="0">
              <a:solidFill>
                <a:srgbClr val="C00000"/>
              </a:solidFill>
            </a:endParaRPr>
          </a:p>
        </p:txBody>
      </p:sp>
      <p:sp>
        <p:nvSpPr>
          <p:cNvPr id="3" name="Inhaltsplatzhalter 2"/>
          <p:cNvSpPr>
            <a:spLocks noGrp="1"/>
          </p:cNvSpPr>
          <p:nvPr>
            <p:ph idx="1"/>
          </p:nvPr>
        </p:nvSpPr>
        <p:spPr>
          <a:xfrm>
            <a:off x="396875" y="1323933"/>
            <a:ext cx="8207375" cy="5256361"/>
          </a:xfrm>
        </p:spPr>
        <p:txBody>
          <a:bodyPr>
            <a:normAutofit fontScale="55000" lnSpcReduction="20000"/>
          </a:bodyPr>
          <a:lstStyle/>
          <a:p>
            <a:r>
              <a:rPr lang="en-US" b="1" dirty="0" smtClean="0"/>
              <a:t>Depth: What is the intensity of joined working needed? </a:t>
            </a:r>
          </a:p>
          <a:p>
            <a:pPr marL="0" indent="0">
              <a:buNone/>
            </a:pPr>
            <a:r>
              <a:rPr lang="en-US" dirty="0" smtClean="0"/>
              <a:t>It is critical to understand that different levels of depth are needed for different problems or that the move towards a deep relationship will require a significant period of time, commitment of resources or </a:t>
            </a:r>
            <a:r>
              <a:rPr lang="de-CH" dirty="0" smtClean="0"/>
              <a:t>specific windows of opportunity.</a:t>
            </a:r>
          </a:p>
          <a:p>
            <a:pPr>
              <a:buNone/>
            </a:pPr>
            <a:endParaRPr lang="en-US" dirty="0" smtClean="0"/>
          </a:p>
          <a:p>
            <a:pPr>
              <a:buNone/>
            </a:pPr>
            <a:r>
              <a:rPr lang="en-US" dirty="0" smtClean="0"/>
              <a:t>•	</a:t>
            </a:r>
            <a:r>
              <a:rPr lang="en-US" b="1" dirty="0" smtClean="0"/>
              <a:t>Co-ordination: How many organizations and goals exist? </a:t>
            </a:r>
          </a:p>
          <a:p>
            <a:pPr>
              <a:buNone/>
            </a:pPr>
            <a:r>
              <a:rPr lang="en-US" dirty="0" smtClean="0"/>
              <a:t>One should not aim for more shared work than can be managed by the resources at </a:t>
            </a:r>
          </a:p>
          <a:p>
            <a:pPr>
              <a:buNone/>
            </a:pPr>
            <a:r>
              <a:rPr lang="en-US" dirty="0" smtClean="0"/>
              <a:t>hand.</a:t>
            </a:r>
          </a:p>
          <a:p>
            <a:pPr>
              <a:buNone/>
            </a:pPr>
            <a:endParaRPr lang="en-US" dirty="0" smtClean="0"/>
          </a:p>
          <a:p>
            <a:pPr>
              <a:buNone/>
            </a:pPr>
            <a:r>
              <a:rPr lang="en-US" dirty="0" smtClean="0"/>
              <a:t>•	</a:t>
            </a:r>
            <a:r>
              <a:rPr lang="en-US" b="1" dirty="0" smtClean="0"/>
              <a:t>Complexity: To what extent are the required actions known in advance? </a:t>
            </a:r>
          </a:p>
          <a:p>
            <a:pPr>
              <a:buNone/>
            </a:pPr>
            <a:r>
              <a:rPr lang="en-US" dirty="0" smtClean="0"/>
              <a:t>Do all partners share the same understanding of the complexities (e.g. in relation to </a:t>
            </a:r>
          </a:p>
          <a:p>
            <a:pPr>
              <a:buNone/>
            </a:pPr>
            <a:r>
              <a:rPr lang="en-US" dirty="0" smtClean="0"/>
              <a:t>the social </a:t>
            </a:r>
            <a:r>
              <a:rPr lang="de-CH" dirty="0" smtClean="0"/>
              <a:t>determinants of health)?</a:t>
            </a:r>
          </a:p>
          <a:p>
            <a:pPr>
              <a:buNone/>
            </a:pPr>
            <a:endParaRPr lang="en-US" dirty="0" smtClean="0"/>
          </a:p>
          <a:p>
            <a:pPr>
              <a:buNone/>
            </a:pPr>
            <a:endParaRPr lang="en-US" dirty="0" smtClean="0"/>
          </a:p>
          <a:p>
            <a:pPr>
              <a:buNone/>
            </a:pPr>
            <a:r>
              <a:rPr lang="en-US" dirty="0" smtClean="0"/>
              <a:t>•	</a:t>
            </a:r>
            <a:r>
              <a:rPr lang="en-US" b="1" dirty="0" smtClean="0"/>
              <a:t>Responsibility: Can the performance of each actor involved be adequately specified and measured separately? </a:t>
            </a:r>
          </a:p>
          <a:p>
            <a:pPr>
              <a:buNone/>
            </a:pPr>
            <a:r>
              <a:rPr lang="en-US" dirty="0" smtClean="0"/>
              <a:t>This is frequently required and can present major difficulties.</a:t>
            </a:r>
            <a:endParaRPr lang="de-CH" dirty="0"/>
          </a:p>
        </p:txBody>
      </p:sp>
      <p:sp>
        <p:nvSpPr>
          <p:cNvPr id="5" name="Rectangle 4"/>
          <p:cNvSpPr/>
          <p:nvPr/>
        </p:nvSpPr>
        <p:spPr>
          <a:xfrm>
            <a:off x="3810000" y="6453336"/>
            <a:ext cx="4794250" cy="253916"/>
          </a:xfrm>
          <a:prstGeom prst="rect">
            <a:avLst/>
          </a:prstGeom>
        </p:spPr>
        <p:txBody>
          <a:bodyPr wrap="square">
            <a:spAutoFit/>
          </a:bodyPr>
          <a:lstStyle/>
          <a:p>
            <a:pPr lvl="0">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
        <p:nvSpPr>
          <p:cNvPr id="6" name="TextBox 5"/>
          <p:cNvSpPr txBox="1"/>
          <p:nvPr/>
        </p:nvSpPr>
        <p:spPr>
          <a:xfrm>
            <a:off x="863300" y="6441794"/>
            <a:ext cx="2375495" cy="530915"/>
          </a:xfrm>
          <a:prstGeom prst="rect">
            <a:avLst/>
          </a:prstGeom>
          <a:noFill/>
        </p:spPr>
        <p:txBody>
          <a:bodyPr wrap="square" rtlCol="0">
            <a:spAutoFit/>
          </a:bodyPr>
          <a:lstStyle/>
          <a:p>
            <a:r>
              <a:rPr lang="en-US" sz="1050" b="1" dirty="0" smtClean="0">
                <a:solidFill>
                  <a:schemeClr val="accent1">
                    <a:lumMod val="25000"/>
                  </a:schemeClr>
                </a:solidFill>
              </a:rPr>
              <a:t>Kickbusch 2013</a:t>
            </a:r>
            <a:endParaRPr lang="en-AU" sz="1050" b="1" dirty="0" smtClean="0">
              <a:solidFill>
                <a:schemeClr val="accent1">
                  <a:lumMod val="25000"/>
                </a:schemeClr>
              </a:solidFill>
            </a:endParaRPr>
          </a:p>
          <a:p>
            <a:endParaRPr lang="en-AU" dirty="0"/>
          </a:p>
        </p:txBody>
      </p:sp>
    </p:spTree>
    <p:extLst>
      <p:ext uri="{BB962C8B-B14F-4D97-AF65-F5344CB8AC3E}">
        <p14:creationId xmlns:p14="http://schemas.microsoft.com/office/powerpoint/2010/main" val="3007864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CH" sz="3200" b="1" dirty="0" smtClean="0">
                <a:solidFill>
                  <a:srgbClr val="C00000"/>
                </a:solidFill>
              </a:rPr>
              <a:t>Key issues</a:t>
            </a:r>
            <a:endParaRPr lang="de-CH" sz="3200" b="1" dirty="0">
              <a:solidFill>
                <a:srgbClr val="C00000"/>
              </a:solidFill>
            </a:endParaRPr>
          </a:p>
        </p:txBody>
      </p:sp>
      <p:sp>
        <p:nvSpPr>
          <p:cNvPr id="3" name="Inhaltsplatzhalter 2"/>
          <p:cNvSpPr>
            <a:spLocks noGrp="1"/>
          </p:cNvSpPr>
          <p:nvPr>
            <p:ph idx="1"/>
          </p:nvPr>
        </p:nvSpPr>
        <p:spPr>
          <a:xfrm>
            <a:off x="468313" y="1196975"/>
            <a:ext cx="8207375" cy="5184353"/>
          </a:xfrm>
        </p:spPr>
        <p:txBody>
          <a:bodyPr>
            <a:normAutofit/>
          </a:bodyPr>
          <a:lstStyle/>
          <a:p>
            <a:r>
              <a:rPr lang="en-US" sz="2000" dirty="0" smtClean="0"/>
              <a:t>Each governance structure has its own profile in terms of intersectoral actions, therefore the choice of intersectoral governance structures must follow the desired </a:t>
            </a:r>
            <a:r>
              <a:rPr lang="de-CH" sz="2000" dirty="0" smtClean="0"/>
              <a:t>intersectoral action</a:t>
            </a:r>
          </a:p>
          <a:p>
            <a:endParaRPr lang="de-CH" sz="2000" dirty="0" smtClean="0"/>
          </a:p>
          <a:p>
            <a:r>
              <a:rPr lang="en-US" sz="2000" dirty="0" smtClean="0"/>
              <a:t>The evidence collected shows that intersectoral governance rarely work in isolation since there are other intersectoral governance structures working in parallel</a:t>
            </a:r>
          </a:p>
          <a:p>
            <a:endParaRPr lang="en-US" sz="2000" dirty="0" smtClean="0"/>
          </a:p>
          <a:p>
            <a:r>
              <a:rPr lang="en-US" sz="2000" dirty="0" smtClean="0"/>
              <a:t>There is a need for action at various levels and strong leadership is needed, especially in the broader policy environment where the concept of HiAP is less familiar.</a:t>
            </a:r>
          </a:p>
          <a:p>
            <a:endParaRPr lang="en-US" sz="2000" dirty="0" smtClean="0"/>
          </a:p>
          <a:p>
            <a:r>
              <a:rPr lang="en-US" sz="2000" dirty="0" err="1" smtClean="0"/>
              <a:t>HiAP</a:t>
            </a:r>
            <a:r>
              <a:rPr lang="en-US" sz="2000" dirty="0" smtClean="0"/>
              <a:t> needs to be firmly embedded within general policy imperatives that feed into </a:t>
            </a:r>
            <a:r>
              <a:rPr lang="de-CH" sz="2000" dirty="0" smtClean="0"/>
              <a:t>overarching societal goals</a:t>
            </a:r>
            <a:endParaRPr lang="de-CH" sz="2000" dirty="0"/>
          </a:p>
        </p:txBody>
      </p:sp>
      <p:sp>
        <p:nvSpPr>
          <p:cNvPr id="5" name="Rectangle 4"/>
          <p:cNvSpPr/>
          <p:nvPr/>
        </p:nvSpPr>
        <p:spPr>
          <a:xfrm>
            <a:off x="3530600" y="6381328"/>
            <a:ext cx="4821312" cy="253916"/>
          </a:xfrm>
          <a:prstGeom prst="rect">
            <a:avLst/>
          </a:prstGeom>
        </p:spPr>
        <p:txBody>
          <a:bodyPr wrap="square">
            <a:spAutoFit/>
          </a:bodyPr>
          <a:lstStyle/>
          <a:p>
            <a:pPr lvl="0">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
        <p:nvSpPr>
          <p:cNvPr id="6" name="TextBox 5"/>
          <p:cNvSpPr txBox="1"/>
          <p:nvPr/>
        </p:nvSpPr>
        <p:spPr>
          <a:xfrm>
            <a:off x="468313" y="6381328"/>
            <a:ext cx="2519511" cy="253916"/>
          </a:xfrm>
          <a:prstGeom prst="rect">
            <a:avLst/>
          </a:prstGeom>
          <a:noFill/>
        </p:spPr>
        <p:txBody>
          <a:bodyPr wrap="square" rtlCol="0">
            <a:spAutoFit/>
          </a:bodyPr>
          <a:lstStyle/>
          <a:p>
            <a:r>
              <a:rPr lang="en-US" sz="1050" b="1" dirty="0" smtClean="0">
                <a:solidFill>
                  <a:schemeClr val="accent1">
                    <a:lumMod val="25000"/>
                  </a:schemeClr>
                </a:solidFill>
              </a:rPr>
              <a:t>Kickbusch 2013</a:t>
            </a:r>
            <a:endParaRPr lang="en-AU" sz="1050" b="1" dirty="0">
              <a:solidFill>
                <a:schemeClr val="accent1">
                  <a:lumMod val="25000"/>
                </a:schemeClr>
              </a:solidFill>
            </a:endParaRPr>
          </a:p>
        </p:txBody>
      </p:sp>
    </p:spTree>
    <p:extLst>
      <p:ext uri="{BB962C8B-B14F-4D97-AF65-F5344CB8AC3E}">
        <p14:creationId xmlns:p14="http://schemas.microsoft.com/office/powerpoint/2010/main" val="24080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rgbClr val="C00000"/>
                </a:solidFill>
              </a:rPr>
              <a:t>The HiAP Approach</a:t>
            </a:r>
            <a:endParaRPr lang="en-AU" sz="3200" b="1" dirty="0">
              <a:solidFill>
                <a:srgbClr val="C00000"/>
              </a:solidFill>
            </a:endParaRPr>
          </a:p>
        </p:txBody>
      </p:sp>
      <p:sp>
        <p:nvSpPr>
          <p:cNvPr id="3" name="Content Placeholder 2"/>
          <p:cNvSpPr>
            <a:spLocks noGrp="1"/>
          </p:cNvSpPr>
          <p:nvPr>
            <p:ph idx="1"/>
          </p:nvPr>
        </p:nvSpPr>
        <p:spPr>
          <a:xfrm>
            <a:off x="468313" y="1196975"/>
            <a:ext cx="8207375" cy="5256361"/>
          </a:xfrm>
        </p:spPr>
        <p:txBody>
          <a:bodyPr>
            <a:normAutofit fontScale="70000" lnSpcReduction="20000"/>
          </a:bodyPr>
          <a:lstStyle/>
          <a:p>
            <a:pPr marL="0" lvl="0" indent="0">
              <a:spcBef>
                <a:spcPct val="0"/>
              </a:spcBef>
              <a:buClrTx/>
              <a:buSzTx/>
              <a:buNone/>
            </a:pPr>
            <a:r>
              <a:rPr lang="en-US" b="1" dirty="0" smtClean="0">
                <a:ea typeface="Times New Roman" pitchFamily="18" charset="0"/>
                <a:cs typeface="BodoniSvtyTwoOSITCTT-Book" charset="0"/>
              </a:rPr>
              <a:t>The HiAP mindset</a:t>
            </a:r>
            <a:r>
              <a:rPr lang="en-US" dirty="0" smtClean="0">
                <a:ea typeface="Times New Roman" pitchFamily="18" charset="0"/>
                <a:cs typeface="BodoniSvtyTwoOSITCTT-Book" charset="0"/>
              </a:rPr>
              <a:t> consists of an understanding of:</a:t>
            </a:r>
          </a:p>
          <a:p>
            <a:pPr marL="0" lvl="0" indent="0">
              <a:spcBef>
                <a:spcPct val="0"/>
              </a:spcBef>
              <a:buClrTx/>
              <a:buSzTx/>
              <a:buNone/>
            </a:pPr>
            <a:endParaRPr lang="en-AU" dirty="0" smtClean="0">
              <a:cs typeface="Arial" pitchFamily="34" charset="0"/>
            </a:endParaRPr>
          </a:p>
          <a:p>
            <a:pPr marL="0" lvl="0" indent="0" eaLnBrk="0" hangingPunct="0">
              <a:spcBef>
                <a:spcPct val="0"/>
              </a:spcBef>
              <a:buClrTx/>
              <a:buSzTx/>
              <a:buNone/>
            </a:pPr>
            <a:r>
              <a:rPr lang="en-US" dirty="0" smtClean="0">
                <a:ea typeface="Times New Roman" pitchFamily="18" charset="0"/>
                <a:cs typeface="BodoniSvtyTwoOSITCTT-Book" charset="0"/>
              </a:rPr>
              <a:t>•the interaction between health and society and health and wellbeing</a:t>
            </a:r>
            <a:endParaRPr lang="en-AU" dirty="0" smtClean="0">
              <a:cs typeface="Arial" pitchFamily="34" charset="0"/>
            </a:endParaRPr>
          </a:p>
          <a:p>
            <a:pPr marL="0" lvl="0" indent="0" eaLnBrk="0" hangingPunct="0">
              <a:spcBef>
                <a:spcPct val="0"/>
              </a:spcBef>
              <a:buClrTx/>
              <a:buSzTx/>
              <a:buNone/>
            </a:pPr>
            <a:r>
              <a:rPr lang="en-US" dirty="0" smtClean="0">
                <a:ea typeface="Times New Roman" pitchFamily="18" charset="0"/>
                <a:cs typeface="BodoniSvtyTwoOSITCTT-Book" charset="0"/>
              </a:rPr>
              <a:t>•the major health challenges related to dynamic social and economic change</a:t>
            </a:r>
            <a:endParaRPr lang="en-AU" dirty="0" smtClean="0">
              <a:cs typeface="Arial" pitchFamily="34" charset="0"/>
            </a:endParaRPr>
          </a:p>
          <a:p>
            <a:pPr marL="0" lvl="0" indent="0" eaLnBrk="0" hangingPunct="0">
              <a:spcBef>
                <a:spcPct val="0"/>
              </a:spcBef>
              <a:buClrTx/>
              <a:buSzTx/>
              <a:buNone/>
            </a:pPr>
            <a:r>
              <a:rPr lang="en-US" dirty="0" smtClean="0">
                <a:ea typeface="Times New Roman" pitchFamily="18" charset="0"/>
                <a:cs typeface="BodoniSvtyTwoOSITCTT-Book" charset="0"/>
              </a:rPr>
              <a:t>•the wide range of determinants of health, in particular the social, political and</a:t>
            </a:r>
            <a:r>
              <a:rPr lang="en-AU" dirty="0">
                <a:cs typeface="Arial" pitchFamily="34" charset="0"/>
              </a:rPr>
              <a:t> </a:t>
            </a:r>
            <a:r>
              <a:rPr lang="en-US" dirty="0" smtClean="0">
                <a:ea typeface="Times New Roman" pitchFamily="18" charset="0"/>
                <a:cs typeface="BodoniSvtyTwoOSITCTT-Book" charset="0"/>
              </a:rPr>
              <a:t>commercial determinants of health</a:t>
            </a:r>
            <a:endParaRPr lang="en-AU" dirty="0" smtClean="0">
              <a:cs typeface="Arial" pitchFamily="34" charset="0"/>
            </a:endParaRPr>
          </a:p>
          <a:p>
            <a:pPr marL="0" lvl="0" indent="0" eaLnBrk="0" hangingPunct="0">
              <a:spcBef>
                <a:spcPct val="0"/>
              </a:spcBef>
              <a:buClrTx/>
              <a:buSzTx/>
              <a:buNone/>
            </a:pPr>
            <a:r>
              <a:rPr lang="en-US" dirty="0" smtClean="0">
                <a:ea typeface="Times New Roman" pitchFamily="18" charset="0"/>
                <a:cs typeface="BodoniSvtyTwoOSITCTT-Book" charset="0"/>
              </a:rPr>
              <a:t>•the equity challenges in relation to health</a:t>
            </a:r>
          </a:p>
          <a:p>
            <a:pPr marL="0" lvl="0" indent="0" eaLnBrk="0" hangingPunct="0">
              <a:spcBef>
                <a:spcPct val="0"/>
              </a:spcBef>
              <a:buClrTx/>
              <a:buSzTx/>
              <a:buNone/>
            </a:pPr>
            <a:endParaRPr lang="en-AU" dirty="0" smtClean="0">
              <a:cs typeface="Arial" pitchFamily="34" charset="0"/>
            </a:endParaRPr>
          </a:p>
          <a:p>
            <a:pPr marL="0" lvl="0" indent="0" eaLnBrk="0" hangingPunct="0">
              <a:spcBef>
                <a:spcPct val="0"/>
              </a:spcBef>
              <a:buClrTx/>
              <a:buSzTx/>
              <a:buNone/>
            </a:pPr>
            <a:r>
              <a:rPr lang="en-US" b="1" dirty="0" smtClean="0">
                <a:ea typeface="Times New Roman" pitchFamily="18" charset="0"/>
                <a:cs typeface="BodoniSvtyTwoOSITCTT-Bold" charset="0"/>
              </a:rPr>
              <a:t>The HiAP approach </a:t>
            </a:r>
            <a:r>
              <a:rPr lang="en-US" dirty="0" smtClean="0">
                <a:ea typeface="Times New Roman" pitchFamily="18" charset="0"/>
                <a:cs typeface="BodoniSvtyTwoOSITCTT-Book" charset="0"/>
              </a:rPr>
              <a:t>consists in:</a:t>
            </a:r>
          </a:p>
          <a:p>
            <a:pPr marL="0" lvl="0" indent="0" eaLnBrk="0" hangingPunct="0">
              <a:spcBef>
                <a:spcPct val="0"/>
              </a:spcBef>
              <a:buClrTx/>
              <a:buSzTx/>
              <a:buNone/>
            </a:pPr>
            <a:endParaRPr lang="en-US" dirty="0" smtClean="0">
              <a:ea typeface="Times New Roman" pitchFamily="18" charset="0"/>
              <a:cs typeface="BodoniSvtyTwoOSITCTT-Book" charset="0"/>
            </a:endParaRPr>
          </a:p>
          <a:p>
            <a:pPr marL="0" lvl="0" indent="0" eaLnBrk="0" hangingPunct="0">
              <a:spcBef>
                <a:spcPct val="0"/>
              </a:spcBef>
              <a:buClrTx/>
              <a:buSzTx/>
              <a:buNone/>
            </a:pPr>
            <a:r>
              <a:rPr lang="en-US" dirty="0" smtClean="0">
                <a:ea typeface="Times New Roman" pitchFamily="18" charset="0"/>
                <a:cs typeface="BodoniSvtyTwoOSITCTT-Book" charset="0"/>
              </a:rPr>
              <a:t>•the management of complexity</a:t>
            </a:r>
          </a:p>
          <a:p>
            <a:pPr marL="0" lvl="0" indent="0" eaLnBrk="0" hangingPunct="0">
              <a:spcBef>
                <a:spcPct val="0"/>
              </a:spcBef>
              <a:buClrTx/>
              <a:buSzTx/>
              <a:buNone/>
            </a:pPr>
            <a:r>
              <a:rPr lang="en-US" dirty="0" smtClean="0">
                <a:ea typeface="Times New Roman" pitchFamily="18" charset="0"/>
                <a:cs typeface="BodoniSvtyTwoOSITCTT-Book" charset="0"/>
              </a:rPr>
              <a:t>•targeting inequalities</a:t>
            </a:r>
            <a:endParaRPr lang="en-AU" dirty="0" smtClean="0">
              <a:cs typeface="Arial" pitchFamily="34" charset="0"/>
            </a:endParaRPr>
          </a:p>
          <a:p>
            <a:pPr marL="0" lvl="0" indent="0" eaLnBrk="0" hangingPunct="0">
              <a:spcBef>
                <a:spcPct val="0"/>
              </a:spcBef>
              <a:buClrTx/>
              <a:buSzTx/>
              <a:buNone/>
            </a:pPr>
            <a:r>
              <a:rPr lang="en-US" dirty="0" smtClean="0">
                <a:ea typeface="Times New Roman" pitchFamily="18" charset="0"/>
                <a:cs typeface="BodoniSvtyTwoOSITCTT-Book" charset="0"/>
              </a:rPr>
              <a:t>•a new approach to policy making</a:t>
            </a:r>
            <a:endParaRPr lang="en-AU" dirty="0" smtClean="0">
              <a:cs typeface="Arial" pitchFamily="34" charset="0"/>
            </a:endParaRPr>
          </a:p>
          <a:p>
            <a:pPr marL="0" lvl="0" indent="0" eaLnBrk="0" hangingPunct="0">
              <a:spcBef>
                <a:spcPct val="0"/>
              </a:spcBef>
              <a:buClrTx/>
              <a:buSzTx/>
              <a:buNone/>
            </a:pPr>
            <a:r>
              <a:rPr lang="en-US" dirty="0" smtClean="0">
                <a:ea typeface="Times New Roman" pitchFamily="18" charset="0"/>
                <a:cs typeface="BodoniSvtyTwoOSITCTT-Book" charset="0"/>
              </a:rPr>
              <a:t>•applying collaborative and participatory approaches to governance and policy making including the involvement of many stakeholders</a:t>
            </a:r>
            <a:endParaRPr lang="en-AU" dirty="0" smtClean="0">
              <a:cs typeface="Arial" pitchFamily="34" charset="0"/>
            </a:endParaRPr>
          </a:p>
          <a:p>
            <a:pPr marL="0" lvl="0" indent="0" eaLnBrk="0" hangingPunct="0">
              <a:spcBef>
                <a:spcPct val="0"/>
              </a:spcBef>
              <a:buClrTx/>
              <a:buSzTx/>
              <a:buNone/>
            </a:pPr>
            <a:r>
              <a:rPr lang="en-US" dirty="0" smtClean="0">
                <a:ea typeface="Times New Roman" pitchFamily="18" charset="0"/>
                <a:cs typeface="BodoniSvtyTwoOSITCTT-Book" charset="0"/>
              </a:rPr>
              <a:t>•developing new formal and sustained mechanisms for intergovernmental integration</a:t>
            </a:r>
            <a:endParaRPr lang="en-AU" dirty="0" smtClean="0">
              <a:cs typeface="Arial" pitchFamily="34" charset="0"/>
            </a:endParaRPr>
          </a:p>
          <a:p>
            <a:pPr marL="0" lvl="0" indent="0" eaLnBrk="0" hangingPunct="0">
              <a:spcBef>
                <a:spcPct val="0"/>
              </a:spcBef>
              <a:buClrTx/>
              <a:buSzTx/>
              <a:buNone/>
            </a:pPr>
            <a:r>
              <a:rPr lang="en-US" dirty="0" smtClean="0">
                <a:ea typeface="Times New Roman" pitchFamily="18" charset="0"/>
                <a:cs typeface="BodoniSvtyTwoOSITCTT-Book" charset="0"/>
              </a:rPr>
              <a:t>•ensuring a commitment to and mechanisms for accountability.</a:t>
            </a:r>
            <a:endParaRPr lang="en-AU" dirty="0" smtClean="0">
              <a:cs typeface="Arial" pitchFamily="34" charset="0"/>
            </a:endParaRPr>
          </a:p>
          <a:p>
            <a:endParaRPr lang="en-AU" dirty="0"/>
          </a:p>
        </p:txBody>
      </p:sp>
      <p:sp>
        <p:nvSpPr>
          <p:cNvPr id="5" name="TextBox 4"/>
          <p:cNvSpPr txBox="1"/>
          <p:nvPr/>
        </p:nvSpPr>
        <p:spPr>
          <a:xfrm>
            <a:off x="468313" y="6453336"/>
            <a:ext cx="2303487" cy="530915"/>
          </a:xfrm>
          <a:prstGeom prst="rect">
            <a:avLst/>
          </a:prstGeom>
          <a:noFill/>
        </p:spPr>
        <p:txBody>
          <a:bodyPr wrap="square" rtlCol="0">
            <a:spAutoFit/>
          </a:bodyPr>
          <a:lstStyle/>
          <a:p>
            <a:r>
              <a:rPr lang="en-US" sz="1050" b="1" dirty="0" smtClean="0">
                <a:solidFill>
                  <a:schemeClr val="accent1">
                    <a:lumMod val="25000"/>
                  </a:schemeClr>
                </a:solidFill>
              </a:rPr>
              <a:t>Kickbusch 2013</a:t>
            </a:r>
            <a:endParaRPr lang="en-AU" sz="1050" b="1" dirty="0" smtClean="0">
              <a:solidFill>
                <a:schemeClr val="accent1">
                  <a:lumMod val="25000"/>
                </a:schemeClr>
              </a:solidFill>
            </a:endParaRPr>
          </a:p>
          <a:p>
            <a:endParaRPr lang="en-AU" dirty="0"/>
          </a:p>
        </p:txBody>
      </p:sp>
      <p:sp>
        <p:nvSpPr>
          <p:cNvPr id="6" name="TextBox 5"/>
          <p:cNvSpPr txBox="1"/>
          <p:nvPr/>
        </p:nvSpPr>
        <p:spPr>
          <a:xfrm>
            <a:off x="3721100" y="6453336"/>
            <a:ext cx="4954588" cy="253916"/>
          </a:xfrm>
          <a:prstGeom prst="rect">
            <a:avLst/>
          </a:prstGeom>
          <a:noFill/>
        </p:spPr>
        <p:txBody>
          <a:bodyPr wrap="square" rtlCol="0">
            <a:spAutoFit/>
          </a:bodyPr>
          <a:lstStyle/>
          <a:p>
            <a:pPr lvl="0"/>
            <a:r>
              <a:rPr lang="de-CH" sz="1050" b="1" dirty="0" smtClean="0">
                <a:solidFill>
                  <a:schemeClr val="accent1">
                    <a:lumMod val="25000"/>
                  </a:schemeClr>
                </a:solidFill>
              </a:rPr>
              <a:t>Based on South Australian Health in All Policies Summer School  2011</a:t>
            </a:r>
            <a:endParaRPr lang="en-AU" dirty="0"/>
          </a:p>
        </p:txBody>
      </p:sp>
    </p:spTree>
    <p:extLst>
      <p:ext uri="{BB962C8B-B14F-4D97-AF65-F5344CB8AC3E}">
        <p14:creationId xmlns:p14="http://schemas.microsoft.com/office/powerpoint/2010/main" val="22405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0"/>
            <a:ext cx="6839992" cy="955675"/>
          </a:xfrm>
        </p:spPr>
        <p:txBody>
          <a:bodyPr/>
          <a:lstStyle/>
          <a:p>
            <a:pPr algn="ctr"/>
            <a:r>
              <a:rPr lang="en-NZ" sz="3600" b="1" dirty="0" smtClean="0">
                <a:solidFill>
                  <a:srgbClr val="C00000"/>
                </a:solidFill>
              </a:rPr>
              <a:t>Wicked Problems</a:t>
            </a:r>
            <a:endParaRPr lang="en-NZ" sz="3600" b="1" dirty="0">
              <a:solidFill>
                <a:srgbClr val="C00000"/>
              </a:solidFill>
            </a:endParaRPr>
          </a:p>
        </p:txBody>
      </p:sp>
      <p:sp>
        <p:nvSpPr>
          <p:cNvPr id="3" name="Rectangle 2"/>
          <p:cNvSpPr/>
          <p:nvPr/>
        </p:nvSpPr>
        <p:spPr>
          <a:xfrm>
            <a:off x="251520" y="1196752"/>
            <a:ext cx="3888432" cy="5509200"/>
          </a:xfrm>
          <a:prstGeom prst="rect">
            <a:avLst/>
          </a:prstGeom>
        </p:spPr>
        <p:txBody>
          <a:bodyPr wrap="square">
            <a:spAutoFit/>
          </a:bodyPr>
          <a:lstStyle/>
          <a:p>
            <a:endParaRPr lang="en-US" sz="2000" dirty="0" smtClean="0"/>
          </a:p>
          <a:p>
            <a:r>
              <a:rPr lang="en-US" sz="2000" dirty="0" smtClean="0"/>
              <a:t>The growing interest in HIAP approaches reflects the recognition that </a:t>
            </a:r>
            <a:r>
              <a:rPr lang="en-US" sz="2000" dirty="0" smtClean="0">
                <a:solidFill>
                  <a:schemeClr val="accent1">
                    <a:lumMod val="50000"/>
                  </a:schemeClr>
                </a:solidFill>
              </a:rPr>
              <a:t>public health policy</a:t>
            </a:r>
            <a:r>
              <a:rPr lang="en-US" sz="2000" dirty="0" smtClean="0"/>
              <a:t> needs </a:t>
            </a:r>
            <a:r>
              <a:rPr lang="en-US" sz="2000" dirty="0" smtClean="0">
                <a:solidFill>
                  <a:schemeClr val="accent1">
                    <a:lumMod val="50000"/>
                  </a:schemeClr>
                </a:solidFill>
              </a:rPr>
              <a:t>new approaches</a:t>
            </a:r>
            <a:r>
              <a:rPr lang="en-US" sz="2000" dirty="0" smtClean="0"/>
              <a:t> in order to be able to </a:t>
            </a:r>
            <a:r>
              <a:rPr lang="en-US" sz="2000" dirty="0" smtClean="0">
                <a:solidFill>
                  <a:schemeClr val="accent1">
                    <a:lumMod val="50000"/>
                  </a:schemeClr>
                </a:solidFill>
              </a:rPr>
              <a:t>address very complex policy problems</a:t>
            </a:r>
            <a:r>
              <a:rPr lang="en-US" sz="2000" dirty="0" smtClean="0"/>
              <a:t>.  Some of these policy issues are so complex they have been called ‘</a:t>
            </a:r>
            <a:r>
              <a:rPr lang="en-US" sz="2000" dirty="0" smtClean="0">
                <a:solidFill>
                  <a:schemeClr val="accent1">
                    <a:lumMod val="50000"/>
                  </a:schemeClr>
                </a:solidFill>
              </a:rPr>
              <a:t>wicked’ problems </a:t>
            </a:r>
            <a:r>
              <a:rPr lang="en-US" sz="2000" dirty="0" smtClean="0"/>
              <a:t>– one example is the challenge of obesity which has been described as a wicked problem by the United Nations.  </a:t>
            </a:r>
            <a:endParaRPr lang="en-US" dirty="0" smtClean="0"/>
          </a:p>
          <a:p>
            <a:endParaRPr lang="en-US" dirty="0" smtClean="0"/>
          </a:p>
          <a:p>
            <a:endParaRPr lang="de-CH" dirty="0" smtClean="0"/>
          </a:p>
          <a:p>
            <a:r>
              <a:rPr lang="en-US" dirty="0" smtClean="0"/>
              <a:t> </a:t>
            </a:r>
            <a:endParaRPr lang="de-CH" dirty="0" smtClean="0"/>
          </a:p>
          <a:p>
            <a:endParaRPr lang="en-US" b="1" i="1" dirty="0" smtClean="0"/>
          </a:p>
        </p:txBody>
      </p:sp>
      <p:pic>
        <p:nvPicPr>
          <p:cNvPr id="25603" name="Picture 3"/>
          <p:cNvPicPr>
            <a:picLocks noChangeAspect="1" noChangeArrowheads="1"/>
          </p:cNvPicPr>
          <p:nvPr/>
        </p:nvPicPr>
        <p:blipFill>
          <a:blip r:embed="rId3"/>
          <a:srcRect/>
          <a:stretch>
            <a:fillRect/>
          </a:stretch>
        </p:blipFill>
        <p:spPr bwMode="auto">
          <a:xfrm>
            <a:off x="5868144" y="1556792"/>
            <a:ext cx="2088232" cy="1584176"/>
          </a:xfrm>
          <a:prstGeom prst="rect">
            <a:avLst/>
          </a:prstGeom>
          <a:noFill/>
          <a:ln w="9525">
            <a:noFill/>
            <a:miter lim="800000"/>
            <a:headEnd/>
            <a:tailEnd/>
          </a:ln>
          <a:effectLst/>
        </p:spPr>
      </p:pic>
      <p:pic>
        <p:nvPicPr>
          <p:cNvPr id="8" name="Picture 6" descr="Obesity-Epidemic"/>
          <p:cNvPicPr>
            <a:picLocks noChangeAspect="1" noChangeArrowheads="1"/>
          </p:cNvPicPr>
          <p:nvPr/>
        </p:nvPicPr>
        <p:blipFill>
          <a:blip r:embed="rId4"/>
          <a:srcRect/>
          <a:stretch>
            <a:fillRect/>
          </a:stretch>
        </p:blipFill>
        <p:spPr bwMode="auto">
          <a:xfrm>
            <a:off x="5616116" y="3356992"/>
            <a:ext cx="2628292" cy="2232248"/>
          </a:xfrm>
          <a:prstGeom prst="rect">
            <a:avLst/>
          </a:prstGeom>
          <a:noFill/>
          <a:ln w="9525">
            <a:noFill/>
            <a:miter lim="800000"/>
            <a:headEnd/>
            <a:tailEnd/>
          </a:ln>
        </p:spPr>
      </p:pic>
      <p:sp>
        <p:nvSpPr>
          <p:cNvPr id="9" name="TextBox 8"/>
          <p:cNvSpPr txBox="1"/>
          <p:nvPr/>
        </p:nvSpPr>
        <p:spPr>
          <a:xfrm>
            <a:off x="251520" y="6381254"/>
            <a:ext cx="2016224" cy="253916"/>
          </a:xfrm>
          <a:prstGeom prst="rect">
            <a:avLst/>
          </a:prstGeom>
          <a:noFill/>
        </p:spPr>
        <p:txBody>
          <a:bodyPr wrap="square" rtlCol="0">
            <a:spAutoFit/>
          </a:bodyPr>
          <a:lstStyle/>
          <a:p>
            <a:r>
              <a:rPr lang="en-US" sz="1050" b="1" dirty="0" smtClean="0">
                <a:solidFill>
                  <a:schemeClr val="accent1">
                    <a:lumMod val="25000"/>
                  </a:schemeClr>
                </a:solidFill>
              </a:rPr>
              <a:t>Kickbusch 2013</a:t>
            </a:r>
            <a:endParaRPr lang="en-AU" sz="1050" b="1" dirty="0">
              <a:solidFill>
                <a:schemeClr val="accent1">
                  <a:lumMod val="25000"/>
                </a:schemeClr>
              </a:solidFill>
            </a:endParaRPr>
          </a:p>
        </p:txBody>
      </p:sp>
      <p:sp>
        <p:nvSpPr>
          <p:cNvPr id="10" name="Fußzeilenplatzhalter 4"/>
          <p:cNvSpPr txBox="1">
            <a:spLocks/>
          </p:cNvSpPr>
          <p:nvPr/>
        </p:nvSpPr>
        <p:spPr>
          <a:xfrm>
            <a:off x="3873500" y="6381254"/>
            <a:ext cx="4832176" cy="216396"/>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050" b="1" i="0" u="none" strike="noStrike" kern="1200" cap="none" spc="0" normalizeH="0" baseline="0" noProof="0" dirty="0" smtClean="0">
                <a:ln>
                  <a:noFill/>
                </a:ln>
                <a:solidFill>
                  <a:schemeClr val="accent1">
                    <a:lumMod val="25000"/>
                  </a:schemeClr>
                </a:solidFill>
                <a:effectLst/>
                <a:uLnTx/>
                <a:uFillTx/>
                <a:latin typeface="+mn-lt"/>
                <a:ea typeface="+mn-ea"/>
                <a:cs typeface="+mn-cs"/>
              </a:rPr>
              <a:t>Based on South Australian Health in All Policies Summer School  2011</a:t>
            </a:r>
            <a:endParaRPr kumimoji="0" lang="de-CH" sz="1050" b="1" i="0" u="none" strike="noStrike" kern="1200" cap="none" spc="0" normalizeH="0" baseline="0" noProof="0" dirty="0">
              <a:ln>
                <a:noFill/>
              </a:ln>
              <a:solidFill>
                <a:schemeClr val="accent1">
                  <a:lumMod val="25000"/>
                </a:schemeClr>
              </a:solidFill>
              <a:effectLst/>
              <a:uLnTx/>
              <a:uFillTx/>
              <a:latin typeface="+mn-lt"/>
              <a:ea typeface="+mn-ea"/>
              <a:cs typeface="+mn-cs"/>
            </a:endParaRPr>
          </a:p>
        </p:txBody>
      </p:sp>
    </p:spTree>
    <p:extLst>
      <p:ext uri="{BB962C8B-B14F-4D97-AF65-F5344CB8AC3E}">
        <p14:creationId xmlns:p14="http://schemas.microsoft.com/office/powerpoint/2010/main" val="768472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r>
              <a:rPr lang="de-CH" sz="2800" b="1" dirty="0" smtClean="0">
                <a:solidFill>
                  <a:srgbClr val="C00000"/>
                </a:solidFill>
              </a:rPr>
              <a:t>What are Wicked Problems</a:t>
            </a:r>
          </a:p>
        </p:txBody>
      </p:sp>
      <p:sp>
        <p:nvSpPr>
          <p:cNvPr id="3" name="Inhaltsplatzhalter 2"/>
          <p:cNvSpPr>
            <a:spLocks noGrp="1"/>
          </p:cNvSpPr>
          <p:nvPr>
            <p:ph sz="half" idx="1"/>
          </p:nvPr>
        </p:nvSpPr>
        <p:spPr>
          <a:solidFill>
            <a:schemeClr val="accent3">
              <a:lumMod val="20000"/>
              <a:lumOff val="80000"/>
            </a:schemeClr>
          </a:solidFill>
        </p:spPr>
        <p:txBody>
          <a:bodyPr rtlCol="0">
            <a:normAutofit/>
          </a:bodyPr>
          <a:lstStyle/>
          <a:p>
            <a:pPr fontAlgn="auto">
              <a:spcAft>
                <a:spcPts val="0"/>
              </a:spcAft>
              <a:buFont typeface="Arial" pitchFamily="34" charset="0"/>
              <a:buChar char="•"/>
              <a:defRPr/>
            </a:pPr>
            <a:r>
              <a:rPr lang="de-CH" b="1" dirty="0" err="1" smtClean="0"/>
              <a:t>Wicked</a:t>
            </a:r>
            <a:r>
              <a:rPr lang="de-CH" b="1" dirty="0" smtClean="0"/>
              <a:t> Problems</a:t>
            </a:r>
          </a:p>
          <a:p>
            <a:pPr fontAlgn="auto">
              <a:spcAft>
                <a:spcPts val="0"/>
              </a:spcAft>
              <a:buFont typeface="Arial" pitchFamily="34" charset="0"/>
              <a:buChar char="•"/>
              <a:defRPr/>
            </a:pPr>
            <a:endParaRPr lang="de-CH" dirty="0"/>
          </a:p>
          <a:p>
            <a:pPr fontAlgn="auto">
              <a:spcAft>
                <a:spcPts val="0"/>
              </a:spcAft>
              <a:buFont typeface="Arial" pitchFamily="34" charset="0"/>
              <a:buChar char="•"/>
              <a:defRPr/>
            </a:pPr>
            <a:r>
              <a:rPr lang="de-CH" dirty="0" smtClean="0"/>
              <a:t>Complex, continually developing and mutating social, organisational and policy planning  problems</a:t>
            </a:r>
          </a:p>
          <a:p>
            <a:pPr fontAlgn="auto">
              <a:spcAft>
                <a:spcPts val="0"/>
              </a:spcAft>
              <a:buFont typeface="Arial" pitchFamily="34" charset="0"/>
              <a:buChar char="•"/>
              <a:defRPr/>
            </a:pPr>
            <a:r>
              <a:rPr lang="de-CH" dirty="0" smtClean="0"/>
              <a:t> </a:t>
            </a:r>
            <a:r>
              <a:rPr lang="de-CH" sz="1800" dirty="0" smtClean="0"/>
              <a:t>(Rittel and Webber 1973)</a:t>
            </a:r>
          </a:p>
          <a:p>
            <a:pPr fontAlgn="auto">
              <a:spcAft>
                <a:spcPts val="0"/>
              </a:spcAft>
              <a:buFont typeface="Arial" pitchFamily="34" charset="0"/>
              <a:buChar char="•"/>
              <a:defRPr/>
            </a:pPr>
            <a:endParaRPr lang="de-CH" dirty="0"/>
          </a:p>
        </p:txBody>
      </p:sp>
      <p:sp>
        <p:nvSpPr>
          <p:cNvPr id="4" name="Inhaltsplatzhalter 3"/>
          <p:cNvSpPr>
            <a:spLocks noGrp="1"/>
          </p:cNvSpPr>
          <p:nvPr>
            <p:ph sz="half" idx="2"/>
          </p:nvPr>
        </p:nvSpPr>
        <p:spPr>
          <a:solidFill>
            <a:schemeClr val="accent1">
              <a:lumMod val="20000"/>
              <a:lumOff val="80000"/>
            </a:schemeClr>
          </a:solidFill>
        </p:spPr>
        <p:txBody>
          <a:bodyPr rtlCol="0">
            <a:normAutofit/>
          </a:bodyPr>
          <a:lstStyle/>
          <a:p>
            <a:pPr fontAlgn="auto">
              <a:spcAft>
                <a:spcPts val="0"/>
              </a:spcAft>
              <a:buFont typeface="Arial" pitchFamily="34" charset="0"/>
              <a:buChar char="•"/>
              <a:defRPr/>
            </a:pPr>
            <a:r>
              <a:rPr lang="de-CH" b="1" dirty="0" err="1" smtClean="0"/>
              <a:t>Social</a:t>
            </a:r>
            <a:r>
              <a:rPr lang="de-CH" b="1" dirty="0" smtClean="0"/>
              <a:t> </a:t>
            </a:r>
            <a:r>
              <a:rPr lang="de-CH" b="1" dirty="0" err="1" smtClean="0"/>
              <a:t>messes</a:t>
            </a:r>
            <a:endParaRPr lang="de-CH" b="1" dirty="0" smtClean="0"/>
          </a:p>
          <a:p>
            <a:pPr fontAlgn="auto">
              <a:spcAft>
                <a:spcPts val="0"/>
              </a:spcAft>
              <a:buFont typeface="Arial" pitchFamily="34" charset="0"/>
              <a:buChar char="•"/>
              <a:defRPr/>
            </a:pPr>
            <a:endParaRPr lang="de-CH" dirty="0"/>
          </a:p>
          <a:p>
            <a:pPr fontAlgn="auto">
              <a:spcAft>
                <a:spcPts val="0"/>
              </a:spcAft>
              <a:buFont typeface="Arial" pitchFamily="34" charset="0"/>
              <a:buChar char="•"/>
              <a:defRPr/>
            </a:pPr>
            <a:r>
              <a:rPr lang="de-CH" dirty="0" smtClean="0"/>
              <a:t>A </a:t>
            </a:r>
            <a:r>
              <a:rPr lang="de-CH" dirty="0" err="1" smtClean="0"/>
              <a:t>social</a:t>
            </a:r>
            <a:r>
              <a:rPr lang="de-CH" dirty="0" smtClean="0"/>
              <a:t> </a:t>
            </a:r>
            <a:r>
              <a:rPr lang="de-CH" dirty="0" err="1" smtClean="0"/>
              <a:t>or</a:t>
            </a:r>
            <a:r>
              <a:rPr lang="de-CH" dirty="0" smtClean="0"/>
              <a:t> organisational </a:t>
            </a:r>
            <a:r>
              <a:rPr lang="de-CH" dirty="0" err="1" smtClean="0"/>
              <a:t>planning</a:t>
            </a:r>
            <a:r>
              <a:rPr lang="de-CH" dirty="0" smtClean="0"/>
              <a:t> </a:t>
            </a:r>
            <a:r>
              <a:rPr lang="de-CH" dirty="0" err="1" smtClean="0"/>
              <a:t>problem</a:t>
            </a:r>
            <a:r>
              <a:rPr lang="de-CH" dirty="0" smtClean="0"/>
              <a:t> (</a:t>
            </a:r>
            <a:r>
              <a:rPr lang="de-CH" dirty="0" err="1" smtClean="0"/>
              <a:t>usually</a:t>
            </a:r>
            <a:r>
              <a:rPr lang="de-CH" dirty="0" smtClean="0"/>
              <a:t> </a:t>
            </a:r>
            <a:r>
              <a:rPr lang="de-CH" dirty="0" err="1" smtClean="0"/>
              <a:t>long-term</a:t>
            </a:r>
            <a:r>
              <a:rPr lang="de-CH" dirty="0" smtClean="0"/>
              <a:t>) </a:t>
            </a:r>
            <a:r>
              <a:rPr lang="de-CH" dirty="0" err="1" smtClean="0"/>
              <a:t>that</a:t>
            </a:r>
            <a:r>
              <a:rPr lang="de-CH" dirty="0" smtClean="0"/>
              <a:t> </a:t>
            </a:r>
            <a:r>
              <a:rPr lang="de-CH" dirty="0" err="1" smtClean="0"/>
              <a:t>is</a:t>
            </a:r>
            <a:r>
              <a:rPr lang="de-CH" dirty="0" smtClean="0"/>
              <a:t> </a:t>
            </a:r>
            <a:r>
              <a:rPr lang="de-CH" dirty="0" err="1" smtClean="0"/>
              <a:t>vaguely</a:t>
            </a:r>
            <a:r>
              <a:rPr lang="de-CH" dirty="0" smtClean="0"/>
              <a:t> </a:t>
            </a:r>
            <a:r>
              <a:rPr lang="de-CH" dirty="0" err="1" smtClean="0"/>
              <a:t>defined</a:t>
            </a:r>
            <a:r>
              <a:rPr lang="de-CH" dirty="0" smtClean="0"/>
              <a:t>, </a:t>
            </a:r>
            <a:r>
              <a:rPr lang="de-CH" dirty="0" err="1" smtClean="0"/>
              <a:t>ambiguous</a:t>
            </a:r>
            <a:r>
              <a:rPr lang="de-CH" dirty="0" smtClean="0"/>
              <a:t> </a:t>
            </a:r>
            <a:r>
              <a:rPr lang="de-CH" dirty="0" err="1" smtClean="0"/>
              <a:t>and</a:t>
            </a:r>
            <a:r>
              <a:rPr lang="de-CH" dirty="0" smtClean="0"/>
              <a:t> </a:t>
            </a:r>
            <a:r>
              <a:rPr lang="de-CH" dirty="0" err="1" smtClean="0"/>
              <a:t>reactive</a:t>
            </a:r>
            <a:r>
              <a:rPr lang="de-CH" dirty="0" smtClean="0"/>
              <a:t> „</a:t>
            </a:r>
            <a:r>
              <a:rPr lang="de-CH" dirty="0" err="1" smtClean="0"/>
              <a:t>they</a:t>
            </a:r>
            <a:r>
              <a:rPr lang="de-CH" dirty="0" smtClean="0"/>
              <a:t> </a:t>
            </a:r>
            <a:r>
              <a:rPr lang="de-CH" dirty="0" err="1" smtClean="0"/>
              <a:t>fight</a:t>
            </a:r>
            <a:r>
              <a:rPr lang="de-CH" dirty="0" smtClean="0"/>
              <a:t> back“  </a:t>
            </a:r>
            <a:r>
              <a:rPr lang="de-CH" sz="1800" dirty="0" smtClean="0"/>
              <a:t>(</a:t>
            </a:r>
            <a:r>
              <a:rPr lang="de-CH" sz="1800" dirty="0" err="1" smtClean="0"/>
              <a:t>Ackoff</a:t>
            </a:r>
            <a:r>
              <a:rPr lang="de-CH" sz="1800" dirty="0" smtClean="0"/>
              <a:t> 1974)</a:t>
            </a:r>
            <a:endParaRPr lang="de-CH" sz="1800" dirty="0"/>
          </a:p>
        </p:txBody>
      </p:sp>
      <p:sp>
        <p:nvSpPr>
          <p:cNvPr id="7" name="Rectangle 6"/>
          <p:cNvSpPr/>
          <p:nvPr/>
        </p:nvSpPr>
        <p:spPr>
          <a:xfrm>
            <a:off x="363617" y="6373294"/>
            <a:ext cx="1204176" cy="253916"/>
          </a:xfrm>
          <a:prstGeom prst="rect">
            <a:avLst/>
          </a:prstGeom>
        </p:spPr>
        <p:txBody>
          <a:bodyPr wrap="none">
            <a:spAutoFit/>
          </a:bodyPr>
          <a:lstStyle/>
          <a:p>
            <a:r>
              <a:rPr lang="en-US" sz="1050" b="1" dirty="0" smtClean="0">
                <a:solidFill>
                  <a:schemeClr val="accent1">
                    <a:lumMod val="25000"/>
                  </a:schemeClr>
                </a:solidFill>
              </a:rPr>
              <a:t>Kickbusch 2013</a:t>
            </a:r>
            <a:endParaRPr lang="en-AU" sz="1050" b="1" dirty="0">
              <a:solidFill>
                <a:schemeClr val="accent1">
                  <a:lumMod val="25000"/>
                </a:schemeClr>
              </a:solidFill>
            </a:endParaRPr>
          </a:p>
        </p:txBody>
      </p:sp>
      <p:sp>
        <p:nvSpPr>
          <p:cNvPr id="8" name="Fußzeilenplatzhalter 4"/>
          <p:cNvSpPr txBox="1">
            <a:spLocks/>
          </p:cNvSpPr>
          <p:nvPr/>
        </p:nvSpPr>
        <p:spPr>
          <a:xfrm>
            <a:off x="4013200" y="6373294"/>
            <a:ext cx="4832176" cy="216396"/>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Tree>
    <p:extLst>
      <p:ext uri="{BB962C8B-B14F-4D97-AF65-F5344CB8AC3E}">
        <p14:creationId xmlns:p14="http://schemas.microsoft.com/office/powerpoint/2010/main" val="393700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CH" b="1" dirty="0" smtClean="0">
                <a:solidFill>
                  <a:srgbClr val="C00000"/>
                </a:solidFill>
              </a:rPr>
              <a:t>Wicked Problems</a:t>
            </a:r>
            <a:endParaRPr lang="de-DE" sz="3600" b="1" dirty="0" smtClean="0">
              <a:solidFill>
                <a:srgbClr val="C00000"/>
              </a:solidFill>
            </a:endParaRPr>
          </a:p>
        </p:txBody>
      </p:sp>
      <p:sp>
        <p:nvSpPr>
          <p:cNvPr id="201731" name="Rectangle 3"/>
          <p:cNvSpPr>
            <a:spLocks noGrp="1" noChangeArrowheads="1"/>
          </p:cNvSpPr>
          <p:nvPr>
            <p:ph type="body" sz="half" idx="1"/>
          </p:nvPr>
        </p:nvSpPr>
        <p:spPr>
          <a:xfrm>
            <a:off x="1370013" y="1827213"/>
            <a:ext cx="3589337" cy="4338091"/>
          </a:xfrm>
          <a:solidFill>
            <a:srgbClr val="ECFAA4"/>
          </a:solidFill>
        </p:spPr>
        <p:txBody>
          <a:bodyPr rtlCol="0">
            <a:normAutofit lnSpcReduction="10000"/>
          </a:bodyPr>
          <a:lstStyle/>
          <a:p>
            <a:pPr marL="609600" indent="-609600" fontAlgn="auto">
              <a:lnSpc>
                <a:spcPct val="80000"/>
              </a:lnSpc>
              <a:spcAft>
                <a:spcPts val="0"/>
              </a:spcAft>
              <a:buFont typeface="Arial" pitchFamily="34" charset="0"/>
              <a:buChar char="•"/>
              <a:defRPr/>
            </a:pPr>
            <a:endParaRPr lang="de-DE" sz="1800" dirty="0" smtClean="0"/>
          </a:p>
          <a:p>
            <a:pPr marL="609600" indent="-609600" fontAlgn="auto">
              <a:lnSpc>
                <a:spcPct val="80000"/>
              </a:lnSpc>
              <a:spcAft>
                <a:spcPts val="0"/>
              </a:spcAft>
              <a:buFont typeface="Arial" pitchFamily="34" charset="0"/>
              <a:buChar char="•"/>
              <a:defRPr/>
            </a:pPr>
            <a:endParaRPr lang="de-DE" sz="1800" dirty="0"/>
          </a:p>
          <a:p>
            <a:pPr marL="609600" indent="-609600" fontAlgn="auto">
              <a:lnSpc>
                <a:spcPct val="80000"/>
              </a:lnSpc>
              <a:spcAft>
                <a:spcPts val="0"/>
              </a:spcAft>
              <a:buFont typeface="Arial" pitchFamily="34" charset="0"/>
              <a:buChar char="•"/>
              <a:defRPr/>
            </a:pPr>
            <a:endParaRPr lang="de-DE" sz="1800" dirty="0" smtClean="0"/>
          </a:p>
          <a:p>
            <a:pPr marL="609600" indent="-609600" fontAlgn="auto">
              <a:lnSpc>
                <a:spcPct val="80000"/>
              </a:lnSpc>
              <a:spcAft>
                <a:spcPts val="0"/>
              </a:spcAft>
              <a:buFont typeface="Arial" pitchFamily="34" charset="0"/>
              <a:buChar char="•"/>
              <a:defRPr/>
            </a:pPr>
            <a:endParaRPr lang="de-DE" sz="1800" dirty="0"/>
          </a:p>
          <a:p>
            <a:pPr marL="609600" indent="-609600" fontAlgn="auto">
              <a:lnSpc>
                <a:spcPct val="80000"/>
              </a:lnSpc>
              <a:spcAft>
                <a:spcPts val="0"/>
              </a:spcAft>
              <a:buFont typeface="Arial" pitchFamily="34" charset="0"/>
              <a:buChar char="•"/>
              <a:defRPr/>
            </a:pPr>
            <a:endParaRPr lang="de-DE" sz="1800" dirty="0" smtClean="0"/>
          </a:p>
          <a:p>
            <a:pPr marL="609600" indent="-609600" fontAlgn="auto">
              <a:lnSpc>
                <a:spcPct val="80000"/>
              </a:lnSpc>
              <a:spcAft>
                <a:spcPts val="0"/>
              </a:spcAft>
              <a:buFont typeface="Arial" pitchFamily="34" charset="0"/>
              <a:buChar char="•"/>
              <a:defRPr/>
            </a:pPr>
            <a:endParaRPr lang="de-DE" sz="1800" dirty="0"/>
          </a:p>
          <a:p>
            <a:pPr marL="609600" indent="-609600" fontAlgn="auto">
              <a:lnSpc>
                <a:spcPct val="80000"/>
              </a:lnSpc>
              <a:spcAft>
                <a:spcPts val="0"/>
              </a:spcAft>
              <a:buFont typeface="Arial" pitchFamily="34" charset="0"/>
              <a:buChar char="•"/>
              <a:defRPr/>
            </a:pPr>
            <a:endParaRPr lang="de-DE" sz="1800" dirty="0" smtClean="0"/>
          </a:p>
          <a:p>
            <a:pPr marL="609600" indent="-609600" fontAlgn="auto">
              <a:lnSpc>
                <a:spcPct val="80000"/>
              </a:lnSpc>
              <a:spcAft>
                <a:spcPts val="0"/>
              </a:spcAft>
              <a:buFont typeface="Arial" pitchFamily="34" charset="0"/>
              <a:buChar char="•"/>
              <a:defRPr/>
            </a:pPr>
            <a:endParaRPr lang="de-DE" sz="1800" dirty="0"/>
          </a:p>
          <a:p>
            <a:pPr marL="609600" indent="-609600" fontAlgn="auto">
              <a:lnSpc>
                <a:spcPct val="80000"/>
              </a:lnSpc>
              <a:spcAft>
                <a:spcPts val="0"/>
              </a:spcAft>
              <a:buFont typeface="Arial" pitchFamily="34" charset="0"/>
              <a:buChar char="•"/>
              <a:defRPr/>
            </a:pPr>
            <a:endParaRPr lang="de-DE" sz="1800" dirty="0" smtClean="0"/>
          </a:p>
          <a:p>
            <a:pPr marL="609600" indent="-609600" fontAlgn="auto">
              <a:lnSpc>
                <a:spcPct val="80000"/>
              </a:lnSpc>
              <a:spcAft>
                <a:spcPts val="0"/>
              </a:spcAft>
              <a:buFont typeface="Arial" pitchFamily="34" charset="0"/>
              <a:buChar char="•"/>
              <a:defRPr/>
            </a:pPr>
            <a:endParaRPr lang="de-DE" sz="1800" dirty="0"/>
          </a:p>
          <a:p>
            <a:pPr marL="609600" indent="-609600" fontAlgn="auto">
              <a:lnSpc>
                <a:spcPct val="80000"/>
              </a:lnSpc>
              <a:spcAft>
                <a:spcPts val="0"/>
              </a:spcAft>
              <a:buFont typeface="Arial" pitchFamily="34" charset="0"/>
              <a:buChar char="•"/>
              <a:defRPr/>
            </a:pPr>
            <a:endParaRPr lang="de-DE" sz="1800" dirty="0" smtClean="0"/>
          </a:p>
          <a:p>
            <a:pPr marL="609600" indent="-609600" fontAlgn="auto">
              <a:lnSpc>
                <a:spcPct val="80000"/>
              </a:lnSpc>
              <a:spcAft>
                <a:spcPts val="0"/>
              </a:spcAft>
              <a:buFont typeface="Arial" pitchFamily="34" charset="0"/>
              <a:buChar char="•"/>
              <a:defRPr/>
            </a:pPr>
            <a:endParaRPr lang="de-DE" sz="1800" dirty="0"/>
          </a:p>
          <a:p>
            <a:pPr marL="609600" indent="-609600" fontAlgn="auto">
              <a:lnSpc>
                <a:spcPct val="80000"/>
              </a:lnSpc>
              <a:spcAft>
                <a:spcPts val="0"/>
              </a:spcAft>
              <a:buFont typeface="Arial" pitchFamily="34" charset="0"/>
              <a:buChar char="•"/>
              <a:defRPr/>
            </a:pPr>
            <a:endParaRPr lang="de-DE" sz="1800" dirty="0" smtClean="0"/>
          </a:p>
          <a:p>
            <a:pPr marL="609600" indent="-609600" fontAlgn="auto">
              <a:lnSpc>
                <a:spcPct val="80000"/>
              </a:lnSpc>
              <a:spcAft>
                <a:spcPts val="0"/>
              </a:spcAft>
              <a:buFont typeface="Arial" pitchFamily="34" charset="0"/>
              <a:buChar char="•"/>
              <a:defRPr/>
            </a:pPr>
            <a:endParaRPr lang="de-DE" sz="1800" dirty="0"/>
          </a:p>
          <a:p>
            <a:pPr marL="609600" indent="-609600" fontAlgn="auto">
              <a:lnSpc>
                <a:spcPct val="80000"/>
              </a:lnSpc>
              <a:spcAft>
                <a:spcPts val="0"/>
              </a:spcAft>
              <a:buFont typeface="Arial" pitchFamily="34" charset="0"/>
              <a:buChar char="•"/>
              <a:defRPr/>
            </a:pPr>
            <a:endParaRPr lang="de-DE" sz="1800" dirty="0" smtClean="0"/>
          </a:p>
          <a:p>
            <a:pPr marL="609600" indent="-609600" fontAlgn="auto">
              <a:lnSpc>
                <a:spcPct val="80000"/>
              </a:lnSpc>
              <a:spcAft>
                <a:spcPts val="0"/>
              </a:spcAft>
              <a:buFont typeface="Arial" pitchFamily="34" charset="0"/>
              <a:buChar char="•"/>
              <a:defRPr/>
            </a:pPr>
            <a:r>
              <a:rPr lang="de-DE" sz="1600" dirty="0" smtClean="0"/>
              <a:t>Reference: Tom Ritchey 2011 </a:t>
            </a:r>
            <a:endParaRPr lang="en-AU" sz="1600" dirty="0"/>
          </a:p>
        </p:txBody>
      </p:sp>
      <p:sp>
        <p:nvSpPr>
          <p:cNvPr id="20484" name="Rectangle 4"/>
          <p:cNvSpPr>
            <a:spLocks noGrp="1" noChangeArrowheads="1"/>
          </p:cNvSpPr>
          <p:nvPr>
            <p:ph type="body" sz="half" idx="2"/>
          </p:nvPr>
        </p:nvSpPr>
        <p:spPr>
          <a:xfrm>
            <a:off x="5094288" y="1827213"/>
            <a:ext cx="3870325" cy="4338091"/>
          </a:xfrm>
          <a:solidFill>
            <a:srgbClr val="D8ECEC"/>
          </a:solidFill>
        </p:spPr>
        <p:txBody>
          <a:bodyPr/>
          <a:lstStyle/>
          <a:p>
            <a:pPr>
              <a:lnSpc>
                <a:spcPct val="90000"/>
              </a:lnSpc>
            </a:pPr>
            <a:r>
              <a:rPr lang="de-DE" sz="1800" dirty="0" smtClean="0"/>
              <a:t>There is a whole realm of social planning problems that cannot be successfully treated with traditional linear, analytical approaches.</a:t>
            </a:r>
          </a:p>
          <a:p>
            <a:pPr>
              <a:lnSpc>
                <a:spcPct val="90000"/>
              </a:lnSpc>
            </a:pPr>
            <a:endParaRPr lang="de-DE" sz="1800" dirty="0" smtClean="0"/>
          </a:p>
          <a:p>
            <a:pPr>
              <a:lnSpc>
                <a:spcPct val="90000"/>
              </a:lnSpc>
            </a:pPr>
            <a:r>
              <a:rPr lang="de-DE" sz="1800" dirty="0" smtClean="0"/>
              <a:t>Wicked Problems are ill defined, ambiguous and associated with strong moral, political and professional issues.</a:t>
            </a:r>
          </a:p>
          <a:p>
            <a:pPr>
              <a:lnSpc>
                <a:spcPct val="90000"/>
              </a:lnSpc>
            </a:pPr>
            <a:endParaRPr lang="de-DE" sz="1800" dirty="0" smtClean="0"/>
          </a:p>
          <a:p>
            <a:pPr>
              <a:lnSpc>
                <a:spcPct val="90000"/>
              </a:lnSpc>
            </a:pPr>
            <a:r>
              <a:rPr lang="de-DE" sz="1800" dirty="0" smtClean="0"/>
              <a:t>Wicked Problems are about people, stakeholders, vested interests and politics  - they are highly </a:t>
            </a:r>
            <a:r>
              <a:rPr lang="de-DE" sz="1900" dirty="0" smtClean="0"/>
              <a:t>sensitive</a:t>
            </a:r>
          </a:p>
          <a:p>
            <a:pPr>
              <a:lnSpc>
                <a:spcPct val="90000"/>
              </a:lnSpc>
            </a:pPr>
            <a:r>
              <a:rPr lang="de-CH" sz="2000" dirty="0" smtClean="0"/>
              <a:t>(</a:t>
            </a:r>
            <a:r>
              <a:rPr lang="de-CH" sz="1600" dirty="0" smtClean="0"/>
              <a:t>Horst  Rittel 1972) </a:t>
            </a:r>
            <a:endParaRPr lang="de-DE" sz="1600" dirty="0" smtClean="0"/>
          </a:p>
          <a:p>
            <a:pPr>
              <a:lnSpc>
                <a:spcPct val="90000"/>
              </a:lnSpc>
            </a:pPr>
            <a:endParaRPr lang="de-DE" sz="1900" dirty="0" smtClean="0"/>
          </a:p>
        </p:txBody>
      </p:sp>
      <p:pic>
        <p:nvPicPr>
          <p:cNvPr id="20485" name="Picture 5" descr="Never Enough"/>
          <p:cNvPicPr>
            <a:picLocks noChangeAspect="1" noChangeArrowheads="1"/>
          </p:cNvPicPr>
          <p:nvPr/>
        </p:nvPicPr>
        <p:blipFill>
          <a:blip r:embed="rId2"/>
          <a:srcRect/>
          <a:stretch>
            <a:fillRect/>
          </a:stretch>
        </p:blipFill>
        <p:spPr bwMode="auto">
          <a:xfrm>
            <a:off x="1476375" y="2276475"/>
            <a:ext cx="3311525" cy="2090738"/>
          </a:xfrm>
          <a:prstGeom prst="rect">
            <a:avLst/>
          </a:prstGeom>
          <a:noFill/>
          <a:ln w="9525">
            <a:noFill/>
            <a:miter lim="800000"/>
            <a:headEnd/>
            <a:tailEnd/>
          </a:ln>
        </p:spPr>
      </p:pic>
      <p:sp>
        <p:nvSpPr>
          <p:cNvPr id="10" name="Rectangle 9"/>
          <p:cNvSpPr/>
          <p:nvPr/>
        </p:nvSpPr>
        <p:spPr>
          <a:xfrm>
            <a:off x="272199" y="6455840"/>
            <a:ext cx="1204176" cy="253916"/>
          </a:xfrm>
          <a:prstGeom prst="rect">
            <a:avLst/>
          </a:prstGeom>
        </p:spPr>
        <p:txBody>
          <a:bodyPr wrap="none">
            <a:spAutoFit/>
          </a:bodyPr>
          <a:lstStyle/>
          <a:p>
            <a:r>
              <a:rPr lang="en-US" sz="1050" b="1" dirty="0" smtClean="0">
                <a:solidFill>
                  <a:schemeClr val="accent1">
                    <a:lumMod val="25000"/>
                  </a:schemeClr>
                </a:solidFill>
              </a:rPr>
              <a:t>Kickbusch 2013</a:t>
            </a:r>
            <a:endParaRPr lang="en-AU" sz="1050" b="1" dirty="0">
              <a:solidFill>
                <a:schemeClr val="accent1">
                  <a:lumMod val="25000"/>
                </a:schemeClr>
              </a:solidFill>
            </a:endParaRPr>
          </a:p>
        </p:txBody>
      </p:sp>
      <p:sp>
        <p:nvSpPr>
          <p:cNvPr id="11" name="Fußzeilenplatzhalter 4"/>
          <p:cNvSpPr txBox="1">
            <a:spLocks/>
          </p:cNvSpPr>
          <p:nvPr/>
        </p:nvSpPr>
        <p:spPr>
          <a:xfrm>
            <a:off x="4038600" y="6450028"/>
            <a:ext cx="4832176" cy="216396"/>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CH" sz="1050" b="1" i="0" u="none" strike="noStrike" kern="1200" cap="none" spc="0" normalizeH="0" baseline="0" noProof="0" dirty="0" smtClean="0">
                <a:ln>
                  <a:noFill/>
                </a:ln>
                <a:solidFill>
                  <a:schemeClr val="accent1">
                    <a:lumMod val="25000"/>
                  </a:schemeClr>
                </a:solidFill>
                <a:effectLst/>
                <a:uLnTx/>
                <a:uFillTx/>
                <a:latin typeface="+mn-lt"/>
                <a:ea typeface="+mn-ea"/>
                <a:cs typeface="+mn-cs"/>
              </a:rPr>
              <a:t>Based</a:t>
            </a:r>
            <a:r>
              <a:rPr kumimoji="0" lang="de-CH" sz="1050" b="1" i="0" u="none" strike="noStrike" kern="1200" cap="none" spc="0" normalizeH="0" noProof="0" dirty="0" smtClean="0">
                <a:ln>
                  <a:noFill/>
                </a:ln>
                <a:solidFill>
                  <a:schemeClr val="accent1">
                    <a:lumMod val="25000"/>
                  </a:schemeClr>
                </a:solidFill>
                <a:effectLst/>
                <a:uLnTx/>
                <a:uFillTx/>
                <a:latin typeface="+mn-lt"/>
                <a:ea typeface="+mn-ea"/>
                <a:cs typeface="+mn-cs"/>
              </a:rPr>
              <a:t> on </a:t>
            </a:r>
            <a:r>
              <a:rPr kumimoji="0" lang="de-CH" sz="1050" b="1" i="0" u="none" strike="noStrike" kern="1200" cap="none" spc="0" normalizeH="0" baseline="0" noProof="0" dirty="0" smtClean="0">
                <a:ln>
                  <a:noFill/>
                </a:ln>
                <a:solidFill>
                  <a:schemeClr val="accent1">
                    <a:lumMod val="25000"/>
                  </a:schemeClr>
                </a:solidFill>
                <a:effectLst/>
                <a:uLnTx/>
                <a:uFillTx/>
                <a:latin typeface="+mn-lt"/>
                <a:ea typeface="+mn-ea"/>
                <a:cs typeface="+mn-cs"/>
              </a:rPr>
              <a:t>South Australian Health in All Policies Summer School  2011</a:t>
            </a:r>
            <a:endParaRPr kumimoji="0" lang="de-CH" sz="1050" b="1" i="0" u="none" strike="noStrike" kern="1200" cap="none" spc="0" normalizeH="0" baseline="0" noProof="0" dirty="0">
              <a:ln>
                <a:noFill/>
              </a:ln>
              <a:solidFill>
                <a:schemeClr val="accent1">
                  <a:lumMod val="25000"/>
                </a:schemeClr>
              </a:solidFill>
              <a:effectLst/>
              <a:uLnTx/>
              <a:uFillTx/>
              <a:latin typeface="+mn-lt"/>
              <a:ea typeface="+mn-ea"/>
              <a:cs typeface="+mn-cs"/>
            </a:endParaRPr>
          </a:p>
        </p:txBody>
      </p:sp>
    </p:spTree>
    <p:extLst>
      <p:ext uri="{BB962C8B-B14F-4D97-AF65-F5344CB8AC3E}">
        <p14:creationId xmlns:p14="http://schemas.microsoft.com/office/powerpoint/2010/main" val="432672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4"/>
          <p:cNvSpPr>
            <a:spLocks noGrp="1"/>
          </p:cNvSpPr>
          <p:nvPr>
            <p:ph type="title"/>
          </p:nvPr>
        </p:nvSpPr>
        <p:spPr>
          <a:xfrm>
            <a:off x="1666240" y="111760"/>
            <a:ext cx="6309360" cy="1031240"/>
          </a:xfrm>
        </p:spPr>
        <p:txBody>
          <a:bodyPr/>
          <a:lstStyle/>
          <a:p>
            <a:pPr algn="ctr"/>
            <a:r>
              <a:rPr lang="de-CH" sz="3200" b="1" dirty="0" smtClean="0">
                <a:solidFill>
                  <a:srgbClr val="C00000"/>
                </a:solidFill>
              </a:rPr>
              <a:t>Criteria for wicked problems</a:t>
            </a:r>
          </a:p>
        </p:txBody>
      </p:sp>
      <p:sp>
        <p:nvSpPr>
          <p:cNvPr id="6" name="Inhaltsplatzhalter 5"/>
          <p:cNvSpPr>
            <a:spLocks noGrp="1"/>
          </p:cNvSpPr>
          <p:nvPr>
            <p:ph idx="1"/>
          </p:nvPr>
        </p:nvSpPr>
        <p:spPr>
          <a:xfrm>
            <a:off x="253057" y="1143001"/>
            <a:ext cx="8207375" cy="5213350"/>
          </a:xfrm>
          <a:solidFill>
            <a:schemeClr val="bg1"/>
          </a:solidFill>
        </p:spPr>
        <p:txBody>
          <a:bodyPr rtlCol="0">
            <a:normAutofit fontScale="85000" lnSpcReduction="20000"/>
          </a:bodyPr>
          <a:lstStyle/>
          <a:p>
            <a:pPr fontAlgn="auto">
              <a:spcAft>
                <a:spcPts val="0"/>
              </a:spcAft>
              <a:buFont typeface="Arial" pitchFamily="34" charset="0"/>
              <a:buChar char="•"/>
              <a:defRPr/>
            </a:pPr>
            <a:r>
              <a:rPr lang="de-CH" sz="2400" dirty="0" smtClean="0"/>
              <a:t>There is no definite formula</a:t>
            </a:r>
          </a:p>
          <a:p>
            <a:pPr fontAlgn="auto">
              <a:spcAft>
                <a:spcPts val="0"/>
              </a:spcAft>
              <a:buNone/>
              <a:defRPr/>
            </a:pPr>
            <a:endParaRPr lang="de-CH" sz="2400" dirty="0" smtClean="0"/>
          </a:p>
          <a:p>
            <a:pPr fontAlgn="auto">
              <a:spcAft>
                <a:spcPts val="0"/>
              </a:spcAft>
              <a:buFont typeface="Arial" pitchFamily="34" charset="0"/>
              <a:buChar char="•"/>
              <a:defRPr/>
            </a:pPr>
            <a:r>
              <a:rPr lang="de-CH" sz="2400" dirty="0" smtClean="0"/>
              <a:t>Solutions are not true or false but better or worse</a:t>
            </a:r>
          </a:p>
          <a:p>
            <a:pPr fontAlgn="auto">
              <a:spcAft>
                <a:spcPts val="0"/>
              </a:spcAft>
              <a:buFont typeface="Arial" pitchFamily="34" charset="0"/>
              <a:buChar char="•"/>
              <a:defRPr/>
            </a:pPr>
            <a:endParaRPr lang="de-CH" sz="2400" dirty="0" smtClean="0"/>
          </a:p>
          <a:p>
            <a:pPr fontAlgn="auto">
              <a:spcAft>
                <a:spcPts val="0"/>
              </a:spcAft>
              <a:buFont typeface="Arial" pitchFamily="34" charset="0"/>
              <a:buChar char="•"/>
              <a:defRPr/>
            </a:pPr>
            <a:r>
              <a:rPr lang="de-CH" sz="2400" dirty="0" smtClean="0"/>
              <a:t>There is no immediate or ultimate test of a solution to a WP – there are waves of consequences</a:t>
            </a:r>
          </a:p>
          <a:p>
            <a:pPr fontAlgn="auto">
              <a:spcAft>
                <a:spcPts val="0"/>
              </a:spcAft>
              <a:buFont typeface="Arial" pitchFamily="34" charset="0"/>
              <a:buChar char="•"/>
              <a:defRPr/>
            </a:pPr>
            <a:endParaRPr lang="de-CH" sz="2400" dirty="0" smtClean="0"/>
          </a:p>
          <a:p>
            <a:pPr fontAlgn="auto">
              <a:spcAft>
                <a:spcPts val="0"/>
              </a:spcAft>
              <a:buFont typeface="Arial" pitchFamily="34" charset="0"/>
              <a:buChar char="•"/>
              <a:defRPr/>
            </a:pPr>
            <a:r>
              <a:rPr lang="de-CH" sz="2400" dirty="0" smtClean="0"/>
              <a:t>You cannot learn by trial and error – each leaves „traces“ that cannot be undone</a:t>
            </a:r>
          </a:p>
          <a:p>
            <a:pPr fontAlgn="auto">
              <a:spcAft>
                <a:spcPts val="0"/>
              </a:spcAft>
              <a:buFont typeface="Arial" pitchFamily="34" charset="0"/>
              <a:buChar char="•"/>
              <a:defRPr/>
            </a:pPr>
            <a:endParaRPr lang="de-CH" sz="2400" dirty="0" smtClean="0"/>
          </a:p>
          <a:p>
            <a:pPr fontAlgn="auto">
              <a:spcAft>
                <a:spcPts val="0"/>
              </a:spcAft>
              <a:buFont typeface="Arial" pitchFamily="34" charset="0"/>
              <a:buChar char="•"/>
              <a:defRPr/>
            </a:pPr>
            <a:r>
              <a:rPr lang="de-CH" sz="2400" dirty="0" smtClean="0"/>
              <a:t>One will never know all the solutions</a:t>
            </a:r>
          </a:p>
          <a:p>
            <a:pPr fontAlgn="auto">
              <a:spcAft>
                <a:spcPts val="0"/>
              </a:spcAft>
              <a:buFont typeface="Arial" pitchFamily="34" charset="0"/>
              <a:buChar char="•"/>
              <a:defRPr/>
            </a:pPr>
            <a:endParaRPr lang="de-CH" sz="2400" dirty="0" smtClean="0"/>
          </a:p>
          <a:p>
            <a:pPr fontAlgn="auto">
              <a:spcAft>
                <a:spcPts val="0"/>
              </a:spcAft>
              <a:buFont typeface="Arial" pitchFamily="34" charset="0"/>
              <a:buChar char="•"/>
              <a:defRPr/>
            </a:pPr>
            <a:r>
              <a:rPr lang="de-CH" sz="2400" dirty="0" smtClean="0"/>
              <a:t>Every Wicked Problem is essentially unique</a:t>
            </a:r>
          </a:p>
          <a:p>
            <a:pPr fontAlgn="auto">
              <a:spcAft>
                <a:spcPts val="0"/>
              </a:spcAft>
              <a:buFont typeface="Arial" pitchFamily="34" charset="0"/>
              <a:buChar char="•"/>
              <a:defRPr/>
            </a:pPr>
            <a:endParaRPr lang="de-CH" sz="2400" dirty="0" smtClean="0"/>
          </a:p>
          <a:p>
            <a:pPr fontAlgn="auto">
              <a:spcAft>
                <a:spcPts val="0"/>
              </a:spcAft>
              <a:buFont typeface="Arial" pitchFamily="34" charset="0"/>
              <a:buChar char="•"/>
              <a:defRPr/>
            </a:pPr>
            <a:r>
              <a:rPr lang="de-CH" sz="2400" dirty="0" smtClean="0"/>
              <a:t>The causes of a Wicked Problem can be explained in numerous ways</a:t>
            </a:r>
          </a:p>
          <a:p>
            <a:pPr fontAlgn="auto">
              <a:spcAft>
                <a:spcPts val="0"/>
              </a:spcAft>
              <a:buFont typeface="Arial" pitchFamily="34" charset="0"/>
              <a:buChar char="•"/>
              <a:defRPr/>
            </a:pPr>
            <a:endParaRPr lang="de-CH" sz="1900" dirty="0" smtClean="0"/>
          </a:p>
          <a:p>
            <a:pPr fontAlgn="auto">
              <a:spcAft>
                <a:spcPts val="0"/>
              </a:spcAft>
              <a:buFont typeface="Arial" pitchFamily="34" charset="0"/>
              <a:buChar char="•"/>
              <a:defRPr/>
            </a:pPr>
            <a:r>
              <a:rPr lang="de-CH" sz="1900" dirty="0" smtClean="0"/>
              <a:t>(Rittel and Webber 1973)</a:t>
            </a:r>
          </a:p>
          <a:p>
            <a:pPr fontAlgn="auto">
              <a:spcAft>
                <a:spcPts val="0"/>
              </a:spcAft>
              <a:buNone/>
              <a:defRPr/>
            </a:pPr>
            <a:endParaRPr lang="de-CH" dirty="0" smtClean="0"/>
          </a:p>
          <a:p>
            <a:pPr fontAlgn="auto">
              <a:spcAft>
                <a:spcPts val="0"/>
              </a:spcAft>
              <a:buFont typeface="Arial" pitchFamily="34" charset="0"/>
              <a:buChar char="•"/>
              <a:defRPr/>
            </a:pPr>
            <a:endParaRPr lang="de-CH" dirty="0"/>
          </a:p>
        </p:txBody>
      </p:sp>
      <p:sp>
        <p:nvSpPr>
          <p:cNvPr id="7" name="TextBox 6"/>
          <p:cNvSpPr txBox="1"/>
          <p:nvPr/>
        </p:nvSpPr>
        <p:spPr>
          <a:xfrm>
            <a:off x="253057" y="6356351"/>
            <a:ext cx="2374727" cy="253916"/>
          </a:xfrm>
          <a:prstGeom prst="rect">
            <a:avLst/>
          </a:prstGeom>
          <a:noFill/>
        </p:spPr>
        <p:txBody>
          <a:bodyPr wrap="square" rtlCol="0">
            <a:spAutoFit/>
          </a:bodyPr>
          <a:lstStyle/>
          <a:p>
            <a:r>
              <a:rPr lang="en-US" sz="1050" b="1" dirty="0" smtClean="0">
                <a:solidFill>
                  <a:schemeClr val="accent1">
                    <a:lumMod val="25000"/>
                  </a:schemeClr>
                </a:solidFill>
              </a:rPr>
              <a:t>Kickbusch 2013</a:t>
            </a:r>
            <a:endParaRPr lang="en-AU" sz="1050" b="1" dirty="0">
              <a:solidFill>
                <a:schemeClr val="accent1">
                  <a:lumMod val="25000"/>
                </a:schemeClr>
              </a:solidFill>
            </a:endParaRPr>
          </a:p>
        </p:txBody>
      </p:sp>
      <p:sp>
        <p:nvSpPr>
          <p:cNvPr id="9" name="Rectangle 8"/>
          <p:cNvSpPr/>
          <p:nvPr/>
        </p:nvSpPr>
        <p:spPr>
          <a:xfrm>
            <a:off x="3911600" y="6356350"/>
            <a:ext cx="4872360" cy="253916"/>
          </a:xfrm>
          <a:prstGeom prst="rect">
            <a:avLst/>
          </a:prstGeom>
        </p:spPr>
        <p:txBody>
          <a:bodyPr wrap="square">
            <a:spAutoFit/>
          </a:bodyPr>
          <a:lstStyle/>
          <a:p>
            <a:pPr lvl="0">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Tree>
    <p:extLst>
      <p:ext uri="{BB962C8B-B14F-4D97-AF65-F5344CB8AC3E}">
        <p14:creationId xmlns:p14="http://schemas.microsoft.com/office/powerpoint/2010/main" val="3869001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850" y="1341438"/>
            <a:ext cx="5761038" cy="4607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9459" name="Rectangle 2"/>
          <p:cNvSpPr>
            <a:spLocks noGrp="1"/>
          </p:cNvSpPr>
          <p:nvPr>
            <p:ph type="title"/>
          </p:nvPr>
        </p:nvSpPr>
        <p:spPr>
          <a:xfrm>
            <a:off x="1619672" y="152400"/>
            <a:ext cx="5833641" cy="924670"/>
          </a:xfrm>
          <a:noFill/>
        </p:spPr>
        <p:txBody>
          <a:bodyPr/>
          <a:lstStyle/>
          <a:p>
            <a:pPr algn="l" eaLnBrk="1" hangingPunct="1"/>
            <a:r>
              <a:rPr lang="en-AU" sz="2800" b="1" dirty="0" smtClean="0">
                <a:solidFill>
                  <a:srgbClr val="C00000"/>
                </a:solidFill>
                <a:latin typeface="Tahoma" pitchFamily="34" charset="0"/>
                <a:cs typeface="Tahoma" pitchFamily="34" charset="0"/>
              </a:rPr>
              <a:t>Wicked Problems-Health Care Budget</a:t>
            </a:r>
            <a:r>
              <a:rPr lang="en-AU" sz="2800" b="1" i="1" dirty="0" smtClean="0">
                <a:solidFill>
                  <a:srgbClr val="C00000"/>
                </a:solidFill>
                <a:latin typeface="Tahoma" pitchFamily="34" charset="0"/>
                <a:cs typeface="Tahoma" pitchFamily="34" charset="0"/>
              </a:rPr>
              <a:t> </a:t>
            </a:r>
            <a:endParaRPr lang="en-AU" sz="2800" dirty="0" smtClean="0">
              <a:solidFill>
                <a:srgbClr val="C00000"/>
              </a:solidFill>
              <a:latin typeface="Tahoma" pitchFamily="34" charset="0"/>
              <a:cs typeface="Tahoma" pitchFamily="34" charset="0"/>
            </a:endParaRPr>
          </a:p>
        </p:txBody>
      </p:sp>
      <p:graphicFrame>
        <p:nvGraphicFramePr>
          <p:cNvPr id="7" name="Chart 4"/>
          <p:cNvGraphicFramePr>
            <a:graphicFrameLocks/>
          </p:cNvGraphicFramePr>
          <p:nvPr/>
        </p:nvGraphicFramePr>
        <p:xfrm>
          <a:off x="241102" y="1916832"/>
          <a:ext cx="5981898" cy="4296469"/>
        </p:xfrm>
        <a:graphic>
          <a:graphicData uri="http://schemas.openxmlformats.org/drawingml/2006/chart">
            <c:chart xmlns:c="http://schemas.openxmlformats.org/drawingml/2006/chart" xmlns:r="http://schemas.openxmlformats.org/officeDocument/2006/relationships" r:id="rId3"/>
          </a:graphicData>
        </a:graphic>
      </p:graphicFrame>
      <p:sp>
        <p:nvSpPr>
          <p:cNvPr id="19461" name="Rectangle 1"/>
          <p:cNvSpPr>
            <a:spLocks noChangeArrowheads="1"/>
          </p:cNvSpPr>
          <p:nvPr/>
        </p:nvSpPr>
        <p:spPr bwMode="auto">
          <a:xfrm>
            <a:off x="6084888" y="1700808"/>
            <a:ext cx="2736850" cy="3632200"/>
          </a:xfrm>
          <a:prstGeom prst="rect">
            <a:avLst/>
          </a:prstGeom>
          <a:noFill/>
          <a:ln w="9525">
            <a:noFill/>
            <a:miter lim="800000"/>
            <a:headEnd/>
            <a:tailEnd/>
          </a:ln>
        </p:spPr>
        <p:txBody>
          <a:bodyPr>
            <a:spAutoFit/>
          </a:bodyPr>
          <a:lstStyle/>
          <a:p>
            <a:pPr marL="285750" indent="-285750">
              <a:buFont typeface="Arial" charset="0"/>
              <a:buChar char="•"/>
            </a:pPr>
            <a:r>
              <a:rPr lang="en-AU" sz="1600" b="1" dirty="0"/>
              <a:t>In 2012-13, $4.927 billion will be spent on health services and functions in South Australia</a:t>
            </a:r>
          </a:p>
          <a:p>
            <a:pPr marL="285750" indent="-285750">
              <a:buFont typeface="Arial" charset="0"/>
              <a:buChar char="•"/>
            </a:pPr>
            <a:r>
              <a:rPr lang="en-AU" sz="1600" b="1" dirty="0">
                <a:solidFill>
                  <a:srgbClr val="0070C0"/>
                </a:solidFill>
              </a:rPr>
              <a:t>A 5.6% increase compared with 2011-12</a:t>
            </a:r>
          </a:p>
          <a:p>
            <a:pPr marL="285750" indent="-285750">
              <a:buFont typeface="Arial" charset="0"/>
              <a:buChar char="•"/>
            </a:pPr>
            <a:r>
              <a:rPr lang="en-AU" sz="1600" b="1" dirty="0"/>
              <a:t>A 129% increase ($2.8 billion more) than 2001-02</a:t>
            </a:r>
          </a:p>
          <a:p>
            <a:pPr marL="285750" indent="-285750">
              <a:buFont typeface="Arial" charset="0"/>
              <a:buChar char="•"/>
            </a:pPr>
            <a:r>
              <a:rPr lang="en-AU" sz="1600" b="1" dirty="0"/>
              <a:t>1.8% of health care budget spent on prevention </a:t>
            </a:r>
          </a:p>
          <a:p>
            <a:pPr marL="285750" indent="-285750">
              <a:buFont typeface="Arial" charset="0"/>
              <a:buChar char="•"/>
            </a:pPr>
            <a:endParaRPr lang="en-AU" sz="1600" b="1" dirty="0"/>
          </a:p>
        </p:txBody>
      </p:sp>
      <p:sp>
        <p:nvSpPr>
          <p:cNvPr id="19462" name="TextBox 7"/>
          <p:cNvSpPr txBox="1">
            <a:spLocks noChangeArrowheads="1"/>
          </p:cNvSpPr>
          <p:nvPr/>
        </p:nvSpPr>
        <p:spPr bwMode="auto">
          <a:xfrm>
            <a:off x="323850" y="5949280"/>
            <a:ext cx="3024188" cy="246063"/>
          </a:xfrm>
          <a:prstGeom prst="rect">
            <a:avLst/>
          </a:prstGeom>
          <a:noFill/>
          <a:ln w="9525">
            <a:noFill/>
            <a:miter lim="800000"/>
            <a:headEnd/>
            <a:tailEnd/>
          </a:ln>
        </p:spPr>
        <p:txBody>
          <a:bodyPr>
            <a:spAutoFit/>
          </a:bodyPr>
          <a:lstStyle/>
          <a:p>
            <a:r>
              <a:rPr lang="en-AU" sz="1000" b="1" dirty="0"/>
              <a:t>Department of Treasury and Finance SA - 2012</a:t>
            </a:r>
          </a:p>
        </p:txBody>
      </p:sp>
      <p:sp>
        <p:nvSpPr>
          <p:cNvPr id="8" name="Rectangle 7"/>
          <p:cNvSpPr/>
          <p:nvPr/>
        </p:nvSpPr>
        <p:spPr>
          <a:xfrm>
            <a:off x="3822700" y="6195343"/>
            <a:ext cx="4781748" cy="253916"/>
          </a:xfrm>
          <a:prstGeom prst="rect">
            <a:avLst/>
          </a:prstGeom>
        </p:spPr>
        <p:txBody>
          <a:bodyPr wrap="square">
            <a:spAutoFit/>
          </a:bodyPr>
          <a:lstStyle/>
          <a:p>
            <a:pPr>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Tree>
    <p:extLst>
      <p:ext uri="{BB962C8B-B14F-4D97-AF65-F5344CB8AC3E}">
        <p14:creationId xmlns:p14="http://schemas.microsoft.com/office/powerpoint/2010/main" val="3130959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2843808" y="188913"/>
            <a:ext cx="5472608" cy="791815"/>
          </a:xfrm>
          <a:noFill/>
        </p:spPr>
        <p:txBody>
          <a:bodyPr/>
          <a:lstStyle/>
          <a:p>
            <a:pPr algn="ctr" eaLnBrk="1" hangingPunct="1"/>
            <a:r>
              <a:rPr lang="en-US" sz="3200" b="1" dirty="0" smtClean="0">
                <a:solidFill>
                  <a:srgbClr val="C00000"/>
                </a:solidFill>
                <a:latin typeface="Arial Black" pitchFamily="34" charset="0"/>
                <a:cs typeface="Tahoma" pitchFamily="34" charset="0"/>
              </a:rPr>
              <a:t>Financial crisis</a:t>
            </a:r>
            <a:endParaRPr lang="en-AU" sz="3200" b="1" dirty="0" smtClean="0">
              <a:solidFill>
                <a:srgbClr val="C00000"/>
              </a:solidFill>
              <a:latin typeface="Arial Black" pitchFamily="34" charset="0"/>
              <a:cs typeface="Tahoma" pitchFamily="34" charset="0"/>
            </a:endParaRPr>
          </a:p>
        </p:txBody>
      </p:sp>
      <p:pic>
        <p:nvPicPr>
          <p:cNvPr id="20483" name="Picture 3" descr="BUDGET_millions"/>
          <p:cNvPicPr>
            <a:picLocks noGrp="1" noChangeAspect="1" noChangeArrowheads="1"/>
          </p:cNvPicPr>
          <p:nvPr>
            <p:ph idx="1"/>
          </p:nvPr>
        </p:nvPicPr>
        <p:blipFill>
          <a:blip r:embed="rId3"/>
          <a:srcRect/>
          <a:stretch>
            <a:fillRect/>
          </a:stretch>
        </p:blipFill>
        <p:spPr>
          <a:xfrm>
            <a:off x="0" y="1340768"/>
            <a:ext cx="5940153" cy="4968552"/>
          </a:xfrm>
          <a:noFill/>
        </p:spPr>
      </p:pic>
      <p:sp>
        <p:nvSpPr>
          <p:cNvPr id="20484" name="Rectangle 1"/>
          <p:cNvSpPr>
            <a:spLocks noChangeArrowheads="1"/>
          </p:cNvSpPr>
          <p:nvPr/>
        </p:nvSpPr>
        <p:spPr bwMode="auto">
          <a:xfrm>
            <a:off x="5796137" y="1340768"/>
            <a:ext cx="3240359" cy="3785652"/>
          </a:xfrm>
          <a:prstGeom prst="rect">
            <a:avLst/>
          </a:prstGeom>
          <a:noFill/>
          <a:ln w="9525">
            <a:noFill/>
            <a:miter lim="800000"/>
            <a:headEnd/>
            <a:tailEnd/>
          </a:ln>
        </p:spPr>
        <p:txBody>
          <a:bodyPr wrap="square">
            <a:spAutoFit/>
          </a:bodyPr>
          <a:lstStyle/>
          <a:p>
            <a:pPr marL="285750" indent="-285750">
              <a:buFont typeface="Arial" charset="0"/>
              <a:buChar char="•"/>
            </a:pPr>
            <a:r>
              <a:rPr lang="en-AU" sz="1600" b="1" dirty="0"/>
              <a:t>SA Health spending grown by an average of 8.3% per year 2004/05 – 2010/11</a:t>
            </a:r>
          </a:p>
          <a:p>
            <a:pPr marL="285750" indent="-285750">
              <a:buFont typeface="Arial" charset="0"/>
              <a:buChar char="•"/>
            </a:pPr>
            <a:r>
              <a:rPr lang="en-AU" sz="1600" b="1" dirty="0">
                <a:solidFill>
                  <a:srgbClr val="0070C0"/>
                </a:solidFill>
              </a:rPr>
              <a:t>If SA Health spending continues on  current growth path then by 2034 the entire state budget will be consumed by health</a:t>
            </a:r>
          </a:p>
          <a:p>
            <a:pPr marL="285750" indent="-285750">
              <a:buFont typeface="Arial" charset="0"/>
              <a:buChar char="•"/>
            </a:pPr>
            <a:r>
              <a:rPr lang="en-AU" sz="1600" b="1" dirty="0"/>
              <a:t>As early as 2015 all new revenue would need to be spent on health</a:t>
            </a:r>
          </a:p>
          <a:p>
            <a:pPr marL="285750" indent="-285750">
              <a:buFont typeface="Arial" charset="0"/>
              <a:buChar char="•"/>
            </a:pPr>
            <a:r>
              <a:rPr lang="en-AU" sz="1600" b="1" dirty="0">
                <a:solidFill>
                  <a:srgbClr val="0070C0"/>
                </a:solidFill>
              </a:rPr>
              <a:t>From 2016 all non-health areas will have to cut their budgets to feed the growth in health</a:t>
            </a:r>
            <a:endParaRPr lang="en-AU" sz="1600" b="1" dirty="0"/>
          </a:p>
        </p:txBody>
      </p:sp>
      <p:sp>
        <p:nvSpPr>
          <p:cNvPr id="5" name="Rectangle 4"/>
          <p:cNvSpPr/>
          <p:nvPr/>
        </p:nvSpPr>
        <p:spPr>
          <a:xfrm>
            <a:off x="3314700" y="6465585"/>
            <a:ext cx="4767437" cy="253916"/>
          </a:xfrm>
          <a:prstGeom prst="rect">
            <a:avLst/>
          </a:prstGeom>
        </p:spPr>
        <p:txBody>
          <a:bodyPr wrap="square">
            <a:spAutoFit/>
          </a:bodyPr>
          <a:lstStyle/>
          <a:p>
            <a:pPr>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Tree>
    <p:extLst>
      <p:ext uri="{BB962C8B-B14F-4D97-AF65-F5344CB8AC3E}">
        <p14:creationId xmlns:p14="http://schemas.microsoft.com/office/powerpoint/2010/main" val="773519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1219200" y="1447800"/>
            <a:ext cx="6781800" cy="366713"/>
          </a:xfrm>
          <a:prstGeom prst="rect">
            <a:avLst/>
          </a:prstGeom>
          <a:noFill/>
          <a:ln w="9525">
            <a:noFill/>
            <a:miter lim="800000"/>
            <a:headEnd/>
            <a:tailEnd/>
          </a:ln>
        </p:spPr>
        <p:txBody>
          <a:bodyPr>
            <a:spAutoFit/>
          </a:bodyPr>
          <a:lstStyle/>
          <a:p>
            <a:pPr eaLnBrk="0" hangingPunct="0">
              <a:spcBef>
                <a:spcPct val="50000"/>
              </a:spcBef>
            </a:pPr>
            <a:endParaRPr lang="en-US" altLang="en-US" dirty="0">
              <a:ea typeface="ＭＳ Ｐゴシック" pitchFamily="80" charset="-128"/>
            </a:endParaRPr>
          </a:p>
        </p:txBody>
      </p:sp>
      <p:sp>
        <p:nvSpPr>
          <p:cNvPr id="11268" name="Rectangle 6"/>
          <p:cNvSpPr>
            <a:spLocks noChangeArrowheads="1"/>
          </p:cNvSpPr>
          <p:nvPr/>
        </p:nvSpPr>
        <p:spPr bwMode="auto">
          <a:xfrm>
            <a:off x="395288" y="1125538"/>
            <a:ext cx="7777162" cy="641350"/>
          </a:xfrm>
          <a:prstGeom prst="rect">
            <a:avLst/>
          </a:prstGeom>
          <a:noFill/>
          <a:ln w="9525" algn="ctr">
            <a:noFill/>
            <a:miter lim="800000"/>
            <a:headEnd/>
            <a:tailEnd/>
          </a:ln>
          <a:effectLst/>
        </p:spPr>
        <p:txBody>
          <a:bodyPr>
            <a:spAutoFit/>
          </a:bodyPr>
          <a:lstStyle/>
          <a:p>
            <a:pPr>
              <a:spcBef>
                <a:spcPct val="50000"/>
              </a:spcBef>
            </a:pPr>
            <a:r>
              <a:rPr lang="en-AU" altLang="en-US" b="1" i="1" dirty="0"/>
              <a:t>Health is largely created, developed, maintained (and destroyed) by activities outside of the health care sector</a:t>
            </a:r>
          </a:p>
        </p:txBody>
      </p:sp>
      <p:pic>
        <p:nvPicPr>
          <p:cNvPr id="11269" name="Picture 7" descr="repoct118"/>
          <p:cNvPicPr>
            <a:picLocks noChangeAspect="1" noChangeArrowheads="1"/>
          </p:cNvPicPr>
          <p:nvPr/>
        </p:nvPicPr>
        <p:blipFill>
          <a:blip r:embed="rId3"/>
          <a:srcRect l="8447" t="23924" r="8856" b="7784"/>
          <a:stretch>
            <a:fillRect/>
          </a:stretch>
        </p:blipFill>
        <p:spPr bwMode="auto">
          <a:xfrm>
            <a:off x="468313" y="1844675"/>
            <a:ext cx="7056437" cy="2900363"/>
          </a:xfrm>
          <a:prstGeom prst="rect">
            <a:avLst/>
          </a:prstGeom>
          <a:noFill/>
          <a:ln w="9525">
            <a:noFill/>
            <a:miter lim="800000"/>
            <a:headEnd/>
            <a:tailEnd/>
          </a:ln>
        </p:spPr>
      </p:pic>
      <p:sp>
        <p:nvSpPr>
          <p:cNvPr id="11270" name="Text Box 8"/>
          <p:cNvSpPr txBox="1">
            <a:spLocks noChangeArrowheads="1"/>
          </p:cNvSpPr>
          <p:nvPr/>
        </p:nvSpPr>
        <p:spPr bwMode="auto">
          <a:xfrm>
            <a:off x="323850" y="6308725"/>
            <a:ext cx="7200900" cy="260350"/>
          </a:xfrm>
          <a:prstGeom prst="rect">
            <a:avLst/>
          </a:prstGeom>
          <a:noFill/>
          <a:ln w="9525">
            <a:noFill/>
            <a:miter lim="800000"/>
            <a:headEnd/>
            <a:tailEnd/>
          </a:ln>
          <a:effectLst/>
        </p:spPr>
        <p:txBody>
          <a:bodyPr>
            <a:spAutoFit/>
          </a:bodyPr>
          <a:lstStyle/>
          <a:p>
            <a:pPr>
              <a:spcBef>
                <a:spcPct val="50000"/>
              </a:spcBef>
            </a:pPr>
            <a:r>
              <a:rPr lang="en-AU" altLang="en-US" sz="1000" dirty="0">
                <a:solidFill>
                  <a:schemeClr val="bg1"/>
                </a:solidFill>
              </a:rPr>
              <a:t>Source: Estimation by the Canadian Institute for Advanced Research – </a:t>
            </a:r>
            <a:r>
              <a:rPr lang="en-AU" altLang="en-US" sz="1100" dirty="0">
                <a:solidFill>
                  <a:schemeClr val="bg1"/>
                </a:solidFill>
              </a:rPr>
              <a:t>available</a:t>
            </a:r>
            <a:r>
              <a:rPr lang="en-AU" altLang="en-US" sz="1000" dirty="0">
                <a:solidFill>
                  <a:schemeClr val="bg1"/>
                </a:solidFill>
              </a:rPr>
              <a:t> at Health Canada’s website</a:t>
            </a:r>
          </a:p>
        </p:txBody>
      </p:sp>
      <p:sp>
        <p:nvSpPr>
          <p:cNvPr id="11271" name="Text Box 9"/>
          <p:cNvSpPr txBox="1">
            <a:spLocks noChangeArrowheads="1"/>
          </p:cNvSpPr>
          <p:nvPr/>
        </p:nvSpPr>
        <p:spPr bwMode="auto">
          <a:xfrm>
            <a:off x="250825" y="4797425"/>
            <a:ext cx="4464050" cy="581025"/>
          </a:xfrm>
          <a:prstGeom prst="rect">
            <a:avLst/>
          </a:prstGeom>
          <a:noFill/>
          <a:ln w="9525">
            <a:noFill/>
            <a:miter lim="800000"/>
            <a:headEnd/>
            <a:tailEnd/>
          </a:ln>
          <a:effectLst/>
        </p:spPr>
        <p:txBody>
          <a:bodyPr>
            <a:spAutoFit/>
          </a:bodyPr>
          <a:lstStyle/>
          <a:p>
            <a:pPr>
              <a:spcBef>
                <a:spcPct val="50000"/>
              </a:spcBef>
            </a:pPr>
            <a:r>
              <a:rPr lang="en-AU" altLang="en-US" sz="1600" i="1" dirty="0"/>
              <a:t>Figure 1: Estimated impact of determinants of health on the health status of the population</a:t>
            </a:r>
          </a:p>
        </p:txBody>
      </p:sp>
      <p:sp>
        <p:nvSpPr>
          <p:cNvPr id="8" name="Rectangle 7"/>
          <p:cNvSpPr/>
          <p:nvPr/>
        </p:nvSpPr>
        <p:spPr>
          <a:xfrm>
            <a:off x="3594100" y="6054809"/>
            <a:ext cx="4829820" cy="253916"/>
          </a:xfrm>
          <a:prstGeom prst="rect">
            <a:avLst/>
          </a:prstGeom>
        </p:spPr>
        <p:txBody>
          <a:bodyPr wrap="square">
            <a:spAutoFit/>
          </a:bodyPr>
          <a:lstStyle/>
          <a:p>
            <a:pPr>
              <a:defRPr/>
            </a:pPr>
            <a:r>
              <a:rPr lang="de-CH" sz="1050" b="1" dirty="0" smtClean="0">
                <a:solidFill>
                  <a:schemeClr val="accent1">
                    <a:lumMod val="25000"/>
                  </a:schemeClr>
                </a:solidFill>
              </a:rPr>
              <a:t>Based on South Australian Health in All Policies Summer School  2011</a:t>
            </a:r>
            <a:endParaRPr lang="de-CH" sz="1050" b="1" dirty="0">
              <a:solidFill>
                <a:schemeClr val="accent1">
                  <a:lumMod val="25000"/>
                </a:schemeClr>
              </a:solidFill>
            </a:endParaRPr>
          </a:p>
        </p:txBody>
      </p:sp>
    </p:spTree>
    <p:extLst>
      <p:ext uri="{BB962C8B-B14F-4D97-AF65-F5344CB8AC3E}">
        <p14:creationId xmlns:p14="http://schemas.microsoft.com/office/powerpoint/2010/main" val="3908846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HSS template 2015 - Course overview slides">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A6C973A15EBF4987576045D572D064" ma:contentTypeVersion="0" ma:contentTypeDescription="Create a new document." ma:contentTypeScope="" ma:versionID="4949d9522351240d84bbb7b5299a621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6C2DBE-5AB9-4E23-920B-D529CBEC86BF}"/>
</file>

<file path=customXml/itemProps2.xml><?xml version="1.0" encoding="utf-8"?>
<ds:datastoreItem xmlns:ds="http://schemas.openxmlformats.org/officeDocument/2006/customXml" ds:itemID="{12294451-2EF2-4825-9ACC-5793292C0ECA}"/>
</file>

<file path=customXml/itemProps3.xml><?xml version="1.0" encoding="utf-8"?>
<ds:datastoreItem xmlns:ds="http://schemas.openxmlformats.org/officeDocument/2006/customXml" ds:itemID="{BD44A747-5547-4676-9B52-3822482999A3}"/>
</file>

<file path=docProps/app.xml><?xml version="1.0" encoding="utf-8"?>
<Properties xmlns="http://schemas.openxmlformats.org/officeDocument/2006/extended-properties" xmlns:vt="http://schemas.openxmlformats.org/officeDocument/2006/docPropsVTypes">
  <Template/>
  <TotalTime>228</TotalTime>
  <Words>2155</Words>
  <Application>Microsoft Office PowerPoint</Application>
  <PresentationFormat>On-screen Show (4:3)</PresentationFormat>
  <Paragraphs>299</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PHSS template 2015 - Course overview slides</vt:lpstr>
      <vt:lpstr>PowerPoint Presentation</vt:lpstr>
      <vt:lpstr>PowerPoint Presentation</vt:lpstr>
      <vt:lpstr>Wicked Problems</vt:lpstr>
      <vt:lpstr>What are Wicked Problems</vt:lpstr>
      <vt:lpstr>Wicked Problems</vt:lpstr>
      <vt:lpstr>Criteria for wicked problems</vt:lpstr>
      <vt:lpstr>Wicked Problems-Health Care Budget </vt:lpstr>
      <vt:lpstr>Financial crisis</vt:lpstr>
      <vt:lpstr>PowerPoint Presentation</vt:lpstr>
      <vt:lpstr>Wicked Problems - Obesity</vt:lpstr>
      <vt:lpstr>Obesity system</vt:lpstr>
      <vt:lpstr>Obesity Model 2</vt:lpstr>
      <vt:lpstr>Anti Microbial Resistance</vt:lpstr>
      <vt:lpstr>Root causes: policies that address systemic risks</vt:lpstr>
      <vt:lpstr>Addressing Wicked Problems </vt:lpstr>
      <vt:lpstr>HOW to tackle Wicked Problems</vt:lpstr>
      <vt:lpstr>Whole of government </vt:lpstr>
      <vt:lpstr>Example: A determinants based  21st century public health</vt:lpstr>
      <vt:lpstr>PowerPoint Presentation</vt:lpstr>
      <vt:lpstr>Reorienting Health</vt:lpstr>
      <vt:lpstr>Four key questions</vt:lpstr>
      <vt:lpstr>Key issues</vt:lpstr>
      <vt:lpstr>The HiAP Approach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 Foundations of HiAP - Carmel Williams</dc:title>
  <dc:creator>Glen</dc:creator>
  <cp:lastModifiedBy>Louise Signal</cp:lastModifiedBy>
  <cp:revision>52</cp:revision>
  <cp:lastPrinted>2016-02-12T23:19:48Z</cp:lastPrinted>
  <dcterms:created xsi:type="dcterms:W3CDTF">2015-01-20T08:19:04Z</dcterms:created>
  <dcterms:modified xsi:type="dcterms:W3CDTF">2016-02-12T23:22:15Z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y fmtid="{D5CDD505-2E9C-101B-9397-08002B2CF9AE}" pid="3" name="ContentTypeId">
    <vt:lpwstr>0x01010028A6C973A15EBF4987576045D572D064</vt:lpwstr>
  </property>
</Properties>
</file>