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3"/>
  </p:notesMasterIdLst>
  <p:sldIdLst>
    <p:sldId id="257" r:id="rId5"/>
    <p:sldId id="281" r:id="rId6"/>
    <p:sldId id="303" r:id="rId7"/>
    <p:sldId id="282" r:id="rId8"/>
    <p:sldId id="284" r:id="rId9"/>
    <p:sldId id="261" r:id="rId10"/>
    <p:sldId id="272" r:id="rId11"/>
    <p:sldId id="302" r:id="rId12"/>
    <p:sldId id="286" r:id="rId13"/>
    <p:sldId id="287" r:id="rId14"/>
    <p:sldId id="288" r:id="rId15"/>
    <p:sldId id="289" r:id="rId16"/>
    <p:sldId id="290" r:id="rId17"/>
    <p:sldId id="291" r:id="rId18"/>
    <p:sldId id="292" r:id="rId19"/>
    <p:sldId id="293" r:id="rId20"/>
    <p:sldId id="294" r:id="rId21"/>
    <p:sldId id="265" r:id="rId22"/>
    <p:sldId id="295" r:id="rId23"/>
    <p:sldId id="296" r:id="rId24"/>
    <p:sldId id="297" r:id="rId25"/>
    <p:sldId id="274" r:id="rId26"/>
    <p:sldId id="298" r:id="rId27"/>
    <p:sldId id="299" r:id="rId28"/>
    <p:sldId id="300" r:id="rId29"/>
    <p:sldId id="301" r:id="rId30"/>
    <p:sldId id="277" r:id="rId31"/>
    <p:sldId id="27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85" autoAdjust="0"/>
  </p:normalViewPr>
  <p:slideViewPr>
    <p:cSldViewPr>
      <p:cViewPr varScale="1">
        <p:scale>
          <a:sx n="83" d="100"/>
          <a:sy n="83" d="100"/>
        </p:scale>
        <p:origin x="1506"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4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C32CCA-3F99-4DBE-9175-EE005DCD3F58}" type="datetimeFigureOut">
              <a:rPr lang="en-US" smtClean="0"/>
              <a:t>8/12/2016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138A93-5AF8-4C7C-8721-B7CED653CD4C}" type="slidenum">
              <a:rPr lang="en-US" smtClean="0"/>
              <a:t>‹N°›</a:t>
            </a:fld>
            <a:endParaRPr lang="en-US"/>
          </a:p>
        </p:txBody>
      </p:sp>
    </p:spTree>
    <p:extLst>
      <p:ext uri="{BB962C8B-B14F-4D97-AF65-F5344CB8AC3E}">
        <p14:creationId xmlns:p14="http://schemas.microsoft.com/office/powerpoint/2010/main" val="248908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Pour calculer l'espérance de vie corrigée de l'incapacité, il faut évaluer le nombre d'années de vie en bonne santé perdues (DALY) somme de la durée de vie avec handicap (YLD) et du nombre d'années de vie perdues par décès précoce (YLL) par rapport à l'espérance de vie attendue</a:t>
            </a:r>
          </a:p>
          <a:p>
            <a:endParaRPr lang="fr-CH" dirty="0"/>
          </a:p>
        </p:txBody>
      </p:sp>
      <p:sp>
        <p:nvSpPr>
          <p:cNvPr id="4" name="Espace réservé du numéro de diapositive 3"/>
          <p:cNvSpPr>
            <a:spLocks noGrp="1"/>
          </p:cNvSpPr>
          <p:nvPr>
            <p:ph type="sldNum" sz="quarter" idx="10"/>
          </p:nvPr>
        </p:nvSpPr>
        <p:spPr/>
        <p:txBody>
          <a:bodyPr/>
          <a:lstStyle/>
          <a:p>
            <a:fld id="{07138A93-5AF8-4C7C-8721-B7CED653CD4C}" type="slidenum">
              <a:rPr lang="en-US" smtClean="0"/>
              <a:t>5</a:t>
            </a:fld>
            <a:endParaRPr lang="en-US"/>
          </a:p>
        </p:txBody>
      </p:sp>
    </p:spTree>
    <p:extLst>
      <p:ext uri="{BB962C8B-B14F-4D97-AF65-F5344CB8AC3E}">
        <p14:creationId xmlns:p14="http://schemas.microsoft.com/office/powerpoint/2010/main" val="276827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Remarque : L'ombrage vert intérieure représente l'espace de fonctionnement sûr proposé pour neuf systèmes planétaires. Les cales rouges représentent une estimation de la position actuelle pour chaque variable. Les limites de trois systèmes (taux de perte de la biodiversité, le changement climatique et l'interférence humaine avec le cycle de l'azote) ont déjà été dépassées.</a:t>
            </a:r>
            <a:endParaRPr lang="fr-CH" dirty="0"/>
          </a:p>
        </p:txBody>
      </p:sp>
      <p:sp>
        <p:nvSpPr>
          <p:cNvPr id="4" name="Espace réservé du numéro de diapositive 3"/>
          <p:cNvSpPr>
            <a:spLocks noGrp="1"/>
          </p:cNvSpPr>
          <p:nvPr>
            <p:ph type="sldNum" sz="quarter" idx="10"/>
          </p:nvPr>
        </p:nvSpPr>
        <p:spPr/>
        <p:txBody>
          <a:bodyPr/>
          <a:lstStyle/>
          <a:p>
            <a:fld id="{07138A93-5AF8-4C7C-8721-B7CED653CD4C}" type="slidenum">
              <a:rPr lang="en-US" smtClean="0"/>
              <a:t>22</a:t>
            </a:fld>
            <a:endParaRPr lang="en-US"/>
          </a:p>
        </p:txBody>
      </p:sp>
    </p:spTree>
    <p:extLst>
      <p:ext uri="{BB962C8B-B14F-4D97-AF65-F5344CB8AC3E}">
        <p14:creationId xmlns:p14="http://schemas.microsoft.com/office/powerpoint/2010/main" val="197059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Action préventive orientée vers l’individu</a:t>
            </a:r>
          </a:p>
          <a:p>
            <a:r>
              <a:rPr lang="fr-FR" dirty="0" smtClean="0"/>
              <a:t/>
            </a:r>
            <a:br>
              <a:rPr lang="fr-FR" dirty="0" smtClean="0"/>
            </a:br>
            <a:r>
              <a:rPr lang="fr-FR" baseline="0" dirty="0" smtClean="0"/>
              <a:t>         </a:t>
            </a:r>
            <a:r>
              <a:rPr lang="fr-FR" dirty="0" smtClean="0"/>
              <a:t>Risque pour la santé</a:t>
            </a:r>
          </a:p>
          <a:p>
            <a:r>
              <a:rPr lang="fr-FR" dirty="0" smtClean="0"/>
              <a:t/>
            </a:r>
            <a:br>
              <a:rPr lang="fr-FR" dirty="0" smtClean="0"/>
            </a:br>
            <a:r>
              <a:rPr lang="fr-FR" dirty="0" smtClean="0"/>
              <a:t>	Risques pour la santé environnementale</a:t>
            </a:r>
            <a:br>
              <a:rPr lang="fr-FR" dirty="0" smtClean="0"/>
            </a:br>
            <a:r>
              <a:rPr lang="fr-FR" dirty="0" smtClean="0"/>
              <a:t>	Manque d'éducation</a:t>
            </a:r>
            <a:br>
              <a:rPr lang="fr-FR" dirty="0" smtClean="0"/>
            </a:br>
            <a:r>
              <a:rPr lang="fr-FR" dirty="0" smtClean="0"/>
              <a:t>	Alimentation et nutrition inadéquate</a:t>
            </a:r>
            <a:br>
              <a:rPr lang="fr-FR" dirty="0" smtClean="0"/>
            </a:br>
            <a:r>
              <a:rPr lang="fr-FR" dirty="0" smtClean="0"/>
              <a:t>	Chômage</a:t>
            </a:r>
            <a:br>
              <a:rPr lang="fr-FR" dirty="0" smtClean="0"/>
            </a:br>
            <a:r>
              <a:rPr lang="fr-FR" dirty="0" smtClean="0"/>
              <a:t>	Habitat misérable</a:t>
            </a:r>
            <a:br>
              <a:rPr lang="fr-FR" dirty="0" smtClean="0"/>
            </a:br>
            <a:r>
              <a:rPr lang="fr-FR" dirty="0" smtClean="0"/>
              <a:t>	Pauvreté</a:t>
            </a:r>
            <a:endParaRPr lang="fr-CH" dirty="0"/>
          </a:p>
        </p:txBody>
      </p:sp>
      <p:sp>
        <p:nvSpPr>
          <p:cNvPr id="4" name="Espace réservé du numéro de diapositive 3"/>
          <p:cNvSpPr>
            <a:spLocks noGrp="1"/>
          </p:cNvSpPr>
          <p:nvPr>
            <p:ph type="sldNum" sz="quarter" idx="10"/>
          </p:nvPr>
        </p:nvSpPr>
        <p:spPr/>
        <p:txBody>
          <a:bodyPr/>
          <a:lstStyle/>
          <a:p>
            <a:fld id="{07138A93-5AF8-4C7C-8721-B7CED653CD4C}" type="slidenum">
              <a:rPr lang="en-US" smtClean="0"/>
              <a:t>27</a:t>
            </a:fld>
            <a:endParaRPr lang="en-US"/>
          </a:p>
        </p:txBody>
      </p:sp>
    </p:spTree>
    <p:extLst>
      <p:ext uri="{BB962C8B-B14F-4D97-AF65-F5344CB8AC3E}">
        <p14:creationId xmlns:p14="http://schemas.microsoft.com/office/powerpoint/2010/main" val="307211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A43FB82-9A48-44D8-837C-D044624D99AD}" type="datetime1">
              <a:rPr lang="en-US" smtClean="0"/>
              <a:t>8/12/2016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457960B-4A65-4AA5-B602-8F04CFBD175A}"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E40F90-0074-4529-ABCA-AC6E94077FC3}" type="datetime1">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D0AD8D-3663-4698-A0C8-BA003CDC0F63}" type="datetime1">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E9D964-924E-4D19-88CE-E4E35B5B6202}" type="datetime1">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99922B9-7504-4FB8-B63D-8185A2C6DE26}" type="datetime1">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7F6624-F929-42EE-9EE9-FD19DBBCFB38}" type="datetime1">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2CE8418-36AD-4809-8F15-1D6F993907C2}" type="datetime1">
              <a:rPr lang="en-US" smtClean="0"/>
              <a:t>8/12/2016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8FF309E-2A3E-4BB7-A7F9-274097A187B7}" type="datetime1">
              <a:rPr lang="en-US" smtClean="0"/>
              <a:t>8/12/2016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BB378-BCD0-4CD0-9798-FB665BE5C2D9}" type="datetime1">
              <a:rPr lang="en-US" smtClean="0"/>
              <a:t>8/12/2016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6B5AEB4-036D-47FD-89A6-5C10F09F2502}" type="datetime1">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7960B-4A65-4AA5-B602-8F04CFBD175A}"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D2A01F4-B001-4954-8E0F-C5F5C1C3CB47}" type="datetime1">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457960B-4A65-4AA5-B602-8F04CFBD175A}" type="slidenum">
              <a:rPr lang="en-US" smtClean="0"/>
              <a:pPr/>
              <a:t>‹N°›</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8381869-7F83-473E-BC2B-22CA466891AE}" type="datetime1">
              <a:rPr lang="en-US" smtClean="0"/>
              <a:t>8/12/2016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57960B-4A65-4AA5-B602-8F04CFBD175A}" type="slidenum">
              <a:rPr lang="en-US" smtClean="0"/>
              <a:pPr/>
              <a:t>‹N°›</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pPr algn="ctr"/>
            <a:r>
              <a:rPr lang="en-GB" sz="3200" b="1" dirty="0" smtClean="0"/>
              <a:t>Module 2 </a:t>
            </a:r>
            <a:br>
              <a:rPr lang="en-GB" sz="3200" b="1" dirty="0" smtClean="0"/>
            </a:br>
            <a:r>
              <a:rPr lang="en-GB" sz="3200" b="1" dirty="0" smtClean="0"/>
              <a:t>DYNAMIQUES DE SANTE ET INEGALITES DU 21</a:t>
            </a:r>
            <a:r>
              <a:rPr lang="en-GB" sz="3200" b="1" baseline="30000" dirty="0" smtClean="0"/>
              <a:t>e</a:t>
            </a:r>
            <a:r>
              <a:rPr lang="en-GB" sz="3200" b="1" dirty="0" smtClean="0"/>
              <a:t> SIECLE</a:t>
            </a:r>
            <a:endParaRPr lang="en-US" sz="3200" b="1" dirty="0"/>
          </a:p>
        </p:txBody>
      </p:sp>
      <p:sp>
        <p:nvSpPr>
          <p:cNvPr id="3" name="Content Placeholder 2"/>
          <p:cNvSpPr>
            <a:spLocks noGrp="1"/>
          </p:cNvSpPr>
          <p:nvPr>
            <p:ph idx="1"/>
          </p:nvPr>
        </p:nvSpPr>
        <p:spPr/>
        <p:txBody>
          <a:bodyPr>
            <a:normAutofit fontScale="92500" lnSpcReduction="10000"/>
          </a:bodyPr>
          <a:lstStyle/>
          <a:p>
            <a:pPr algn="ctr">
              <a:spcBef>
                <a:spcPts val="1800"/>
              </a:spcBef>
              <a:buNone/>
            </a:pPr>
            <a:r>
              <a:rPr lang="en-GB" dirty="0" smtClean="0"/>
              <a:t>	</a:t>
            </a:r>
            <a:r>
              <a:rPr lang="fr-FR" b="1" dirty="0" smtClean="0"/>
              <a:t>Objectifs</a:t>
            </a:r>
            <a:r>
              <a:rPr lang="en-GB" b="1" dirty="0" smtClean="0"/>
              <a:t> </a:t>
            </a:r>
            <a:r>
              <a:rPr lang="fr-CH" b="1" dirty="0" smtClean="0"/>
              <a:t>d’apprentissage</a:t>
            </a:r>
          </a:p>
          <a:p>
            <a:pPr>
              <a:spcBef>
                <a:spcPts val="1800"/>
              </a:spcBef>
            </a:pPr>
            <a:r>
              <a:rPr lang="fr-CH" dirty="0" smtClean="0"/>
              <a:t>Expliquer la mesure du fardeau de la maladie </a:t>
            </a:r>
            <a:r>
              <a:rPr lang="en-GB" dirty="0" smtClean="0"/>
              <a:t>(DALY)</a:t>
            </a:r>
            <a:endParaRPr lang="en-US" dirty="0"/>
          </a:p>
          <a:p>
            <a:pPr>
              <a:spcBef>
                <a:spcPts val="1800"/>
              </a:spcBef>
            </a:pPr>
            <a:r>
              <a:rPr lang="fr-FR" dirty="0" smtClean="0"/>
              <a:t>Résumer les faits contemporains </a:t>
            </a:r>
            <a:r>
              <a:rPr lang="fr-FR" dirty="0"/>
              <a:t>couramment </a:t>
            </a:r>
            <a:r>
              <a:rPr lang="fr-FR" dirty="0" smtClean="0"/>
              <a:t>utilisés à propos du </a:t>
            </a:r>
            <a:r>
              <a:rPr lang="fr-FR" dirty="0"/>
              <a:t>fardeau de la maladie</a:t>
            </a:r>
            <a:endParaRPr lang="en-US" dirty="0"/>
          </a:p>
          <a:p>
            <a:pPr>
              <a:spcBef>
                <a:spcPts val="1800"/>
              </a:spcBef>
            </a:pPr>
            <a:r>
              <a:rPr lang="fr-FR" dirty="0" smtClean="0"/>
              <a:t>Décrire </a:t>
            </a:r>
            <a:r>
              <a:rPr lang="fr-FR" dirty="0"/>
              <a:t>les grands défis mondiaux impactant la </a:t>
            </a:r>
            <a:r>
              <a:rPr lang="fr-FR" dirty="0" smtClean="0"/>
              <a:t>santé</a:t>
            </a:r>
          </a:p>
          <a:p>
            <a:pPr>
              <a:spcBef>
                <a:spcPts val="1800"/>
              </a:spcBef>
            </a:pPr>
            <a:r>
              <a:rPr lang="fr-FR" dirty="0" smtClean="0"/>
              <a:t>Distinguer </a:t>
            </a:r>
            <a:r>
              <a:rPr lang="fr-FR" dirty="0"/>
              <a:t>les inégalités </a:t>
            </a:r>
            <a:r>
              <a:rPr lang="fr-FR" dirty="0" smtClean="0"/>
              <a:t>sociales de </a:t>
            </a:r>
            <a:r>
              <a:rPr lang="fr-FR" dirty="0"/>
              <a:t>santé et </a:t>
            </a:r>
            <a:r>
              <a:rPr lang="fr-FR" dirty="0" smtClean="0"/>
              <a:t>les inégalités </a:t>
            </a:r>
            <a:r>
              <a:rPr lang="fr-FR" dirty="0"/>
              <a:t>de </a:t>
            </a:r>
            <a:r>
              <a:rPr lang="fr-FR" dirty="0" smtClean="0"/>
              <a:t>santé</a:t>
            </a:r>
          </a:p>
          <a:p>
            <a:pPr>
              <a:spcBef>
                <a:spcPts val="1800"/>
              </a:spcBef>
            </a:pPr>
            <a:r>
              <a:rPr lang="fr-FR" dirty="0" smtClean="0"/>
              <a:t>Expliquer </a:t>
            </a:r>
            <a:r>
              <a:rPr lang="fr-FR" dirty="0"/>
              <a:t>comment les inégalités </a:t>
            </a:r>
            <a:r>
              <a:rPr lang="fr-FR" dirty="0" smtClean="0"/>
              <a:t>sociales influencent </a:t>
            </a:r>
            <a:r>
              <a:rPr lang="fr-FR" dirty="0"/>
              <a:t>les résultats de santé</a:t>
            </a:r>
            <a:endParaRPr lang="en-US" dirty="0"/>
          </a:p>
        </p:txBody>
      </p:sp>
      <p:sp>
        <p:nvSpPr>
          <p:cNvPr id="4" name="Date Placeholder 3"/>
          <p:cNvSpPr>
            <a:spLocks noGrp="1"/>
          </p:cNvSpPr>
          <p:nvPr>
            <p:ph type="dt" sz="half" idx="10"/>
          </p:nvPr>
        </p:nvSpPr>
        <p:spPr/>
        <p:txBody>
          <a:bodyPr/>
          <a:lstStyle/>
          <a:p>
            <a:fld id="{03BF8613-10D2-429F-A060-76848B679F5D}" type="datetime1">
              <a:rPr lang="en-US" smtClean="0"/>
              <a:t>8/12/2016</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1</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704088"/>
            <a:ext cx="8610600" cy="1143000"/>
          </a:xfrm>
        </p:spPr>
        <p:txBody>
          <a:bodyPr>
            <a:noAutofit/>
          </a:bodyPr>
          <a:lstStyle/>
          <a:p>
            <a:pPr algn="ctr"/>
            <a:r>
              <a:rPr lang="fr-FR" sz="4000" b="1" dirty="0"/>
              <a:t>D</a:t>
            </a:r>
            <a:r>
              <a:rPr lang="fr-FR" sz="4000" b="1" dirty="0" smtClean="0"/>
              <a:t>ES FAITS </a:t>
            </a:r>
            <a:r>
              <a:rPr lang="fr-FR" sz="4000" b="1" dirty="0"/>
              <a:t>SUR LES INÉGALITÉS SOCIALES DE SANTÉ ET LEURS CAUSES </a:t>
            </a:r>
            <a:r>
              <a:rPr lang="fr-FR" sz="4000" b="1" dirty="0" smtClean="0"/>
              <a:t>-2</a:t>
            </a:r>
            <a:endParaRPr lang="fr-CH" sz="4000" dirty="0"/>
          </a:p>
        </p:txBody>
      </p:sp>
      <p:sp>
        <p:nvSpPr>
          <p:cNvPr id="3" name="Espace réservé du contenu 2"/>
          <p:cNvSpPr>
            <a:spLocks noGrp="1"/>
          </p:cNvSpPr>
          <p:nvPr>
            <p:ph idx="1"/>
          </p:nvPr>
        </p:nvSpPr>
        <p:spPr>
          <a:xfrm>
            <a:off x="457200" y="1935479"/>
            <a:ext cx="8229600" cy="4785995"/>
          </a:xfrm>
        </p:spPr>
        <p:txBody>
          <a:bodyPr/>
          <a:lstStyle/>
          <a:p>
            <a:pPr>
              <a:spcBef>
                <a:spcPts val="1800"/>
              </a:spcBef>
            </a:pPr>
            <a:r>
              <a:rPr lang="fr-FR" b="1" i="1" dirty="0"/>
              <a:t>Chaque jour, 21 000 enfants meurent avant leur cinquième </a:t>
            </a:r>
            <a:r>
              <a:rPr lang="fr-FR" b="1" i="1" dirty="0" smtClean="0"/>
              <a:t>anniversaire</a:t>
            </a:r>
          </a:p>
          <a:p>
            <a:pPr lvl="1">
              <a:spcBef>
                <a:spcPts val="1800"/>
              </a:spcBef>
              <a:buFont typeface="Courier New" panose="02070309020205020404" pitchFamily="49" charset="0"/>
              <a:buChar char="o"/>
            </a:pPr>
            <a:r>
              <a:rPr lang="fr-FR" dirty="0" smtClean="0"/>
              <a:t>Ils </a:t>
            </a:r>
            <a:r>
              <a:rPr lang="fr-FR" dirty="0"/>
              <a:t>meurent de pneumonie, </a:t>
            </a:r>
            <a:r>
              <a:rPr lang="fr-FR" dirty="0" smtClean="0"/>
              <a:t>de </a:t>
            </a:r>
            <a:r>
              <a:rPr lang="fr-FR" dirty="0"/>
              <a:t>paludisme, </a:t>
            </a:r>
            <a:r>
              <a:rPr lang="fr-FR" dirty="0" smtClean="0"/>
              <a:t>de la </a:t>
            </a:r>
            <a:r>
              <a:rPr lang="fr-FR" dirty="0"/>
              <a:t>diarrhée et d'autres maladies. </a:t>
            </a:r>
            <a:endParaRPr lang="fr-FR" dirty="0" smtClean="0"/>
          </a:p>
          <a:p>
            <a:pPr lvl="1">
              <a:spcBef>
                <a:spcPts val="1800"/>
              </a:spcBef>
              <a:buFont typeface="Courier New" panose="02070309020205020404" pitchFamily="49" charset="0"/>
              <a:buChar char="o"/>
            </a:pPr>
            <a:r>
              <a:rPr lang="fr-FR" dirty="0" smtClean="0"/>
              <a:t>Les </a:t>
            </a:r>
            <a:r>
              <a:rPr lang="fr-FR" dirty="0"/>
              <a:t>enfants des ménages ruraux et pauvres restent </a:t>
            </a:r>
            <a:r>
              <a:rPr lang="fr-FR" dirty="0" smtClean="0"/>
              <a:t>affectés </a:t>
            </a:r>
            <a:r>
              <a:rPr lang="fr-FR" dirty="0"/>
              <a:t>de manière disproportionnée. </a:t>
            </a:r>
            <a:endParaRPr lang="fr-FR" dirty="0" smtClean="0"/>
          </a:p>
          <a:p>
            <a:pPr lvl="1">
              <a:spcBef>
                <a:spcPts val="1800"/>
              </a:spcBef>
              <a:buFont typeface="Courier New" panose="02070309020205020404" pitchFamily="49" charset="0"/>
              <a:buChar char="o"/>
            </a:pPr>
            <a:r>
              <a:rPr lang="fr-FR" dirty="0" smtClean="0"/>
              <a:t>Les </a:t>
            </a:r>
            <a:r>
              <a:rPr lang="fr-FR" dirty="0"/>
              <a:t>enfants des 20</a:t>
            </a:r>
            <a:r>
              <a:rPr lang="fr-FR" dirty="0" smtClean="0"/>
              <a:t>% </a:t>
            </a:r>
            <a:r>
              <a:rPr lang="fr-FR" dirty="0"/>
              <a:t>des ménages les </a:t>
            </a:r>
            <a:r>
              <a:rPr lang="fr-FR" dirty="0" smtClean="0"/>
              <a:t>plus </a:t>
            </a:r>
            <a:r>
              <a:rPr lang="fr-FR" dirty="0"/>
              <a:t>pauvres </a:t>
            </a:r>
            <a:r>
              <a:rPr lang="fr-FR" dirty="0" smtClean="0"/>
              <a:t>sont </a:t>
            </a:r>
            <a:r>
              <a:rPr lang="fr-FR" dirty="0"/>
              <a:t>presque deux fois plus susceptibles de mourir avant leur cinquième anniversaire que les enfants </a:t>
            </a:r>
            <a:r>
              <a:rPr lang="fr-FR" dirty="0" smtClean="0"/>
              <a:t>des 20% les plus riches.</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10</a:t>
            </a:fld>
            <a:endParaRPr lang="en-US"/>
          </a:p>
        </p:txBody>
      </p:sp>
    </p:spTree>
    <p:extLst>
      <p:ext uri="{BB962C8B-B14F-4D97-AF65-F5344CB8AC3E}">
        <p14:creationId xmlns:p14="http://schemas.microsoft.com/office/powerpoint/2010/main" val="1454985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704088"/>
            <a:ext cx="8534400" cy="1143000"/>
          </a:xfrm>
        </p:spPr>
        <p:txBody>
          <a:bodyPr>
            <a:noAutofit/>
          </a:bodyPr>
          <a:lstStyle/>
          <a:p>
            <a:pPr algn="ctr"/>
            <a:r>
              <a:rPr lang="fr-FR" sz="4000" b="1" dirty="0"/>
              <a:t>D</a:t>
            </a:r>
            <a:r>
              <a:rPr lang="fr-FR" sz="4000" b="1" dirty="0" smtClean="0"/>
              <a:t>ES FAITS </a:t>
            </a:r>
            <a:r>
              <a:rPr lang="fr-FR" sz="4000" b="1" dirty="0"/>
              <a:t>SUR LES INÉGALITÉS SOCIALES DE SANTÉ ET LEURS CAUSES </a:t>
            </a:r>
            <a:r>
              <a:rPr lang="fr-FR" sz="4000" b="1" dirty="0" smtClean="0"/>
              <a:t>-3</a:t>
            </a:r>
            <a:endParaRPr lang="fr-CH" sz="3600" dirty="0"/>
          </a:p>
        </p:txBody>
      </p:sp>
      <p:sp>
        <p:nvSpPr>
          <p:cNvPr id="3" name="Espace réservé du contenu 2"/>
          <p:cNvSpPr>
            <a:spLocks noGrp="1"/>
          </p:cNvSpPr>
          <p:nvPr>
            <p:ph idx="1"/>
          </p:nvPr>
        </p:nvSpPr>
        <p:spPr/>
        <p:txBody>
          <a:bodyPr/>
          <a:lstStyle/>
          <a:p>
            <a:r>
              <a:rPr lang="fr-FR" b="1" i="1" dirty="0"/>
              <a:t>La mortalité maternelle est un indicateur clé des inégalités </a:t>
            </a:r>
            <a:r>
              <a:rPr lang="fr-FR" b="1" i="1" dirty="0" smtClean="0"/>
              <a:t>sociales de santé</a:t>
            </a:r>
          </a:p>
          <a:p>
            <a:pPr lvl="1">
              <a:buFont typeface="Courier New" panose="02070309020205020404" pitchFamily="49" charset="0"/>
              <a:buChar char="o"/>
            </a:pPr>
            <a:r>
              <a:rPr lang="fr-FR" dirty="0" smtClean="0"/>
              <a:t>La </a:t>
            </a:r>
            <a:r>
              <a:rPr lang="fr-FR" dirty="0"/>
              <a:t>mortalité maternelle est un indicateur de santé qui montre les larges écarts entre riches et pauvres, entre et dans les pays. </a:t>
            </a:r>
            <a:endParaRPr lang="fr-FR" dirty="0" smtClean="0"/>
          </a:p>
          <a:p>
            <a:pPr lvl="1">
              <a:buFont typeface="Courier New" panose="02070309020205020404" pitchFamily="49" charset="0"/>
              <a:buChar char="o"/>
            </a:pPr>
            <a:r>
              <a:rPr lang="fr-FR" dirty="0" smtClean="0"/>
              <a:t>Les </a:t>
            </a:r>
            <a:r>
              <a:rPr lang="fr-FR" dirty="0"/>
              <a:t>pays en développement représentent 99% des décès maternels annuels dans le monde. </a:t>
            </a:r>
            <a:endParaRPr lang="fr-FR" dirty="0" smtClean="0"/>
          </a:p>
          <a:p>
            <a:pPr lvl="1">
              <a:buFont typeface="Courier New" panose="02070309020205020404" pitchFamily="49" charset="0"/>
              <a:buChar char="o"/>
            </a:pPr>
            <a:r>
              <a:rPr lang="fr-FR" dirty="0" smtClean="0"/>
              <a:t>Les </a:t>
            </a:r>
            <a:r>
              <a:rPr lang="fr-FR" dirty="0"/>
              <a:t>femmes en Afghanistan ont </a:t>
            </a:r>
            <a:r>
              <a:rPr lang="fr-FR" dirty="0" smtClean="0"/>
              <a:t>un risque </a:t>
            </a:r>
            <a:r>
              <a:rPr lang="fr-FR" dirty="0"/>
              <a:t>de mortalité maternelle </a:t>
            </a:r>
            <a:r>
              <a:rPr lang="fr-FR" dirty="0" smtClean="0"/>
              <a:t>pendant leur durée </a:t>
            </a:r>
            <a:r>
              <a:rPr lang="fr-FR" dirty="0"/>
              <a:t>de vie </a:t>
            </a:r>
            <a:r>
              <a:rPr lang="fr-FR" dirty="0" smtClean="0"/>
              <a:t>de </a:t>
            </a:r>
            <a:r>
              <a:rPr lang="fr-FR" dirty="0"/>
              <a:t>1 </a:t>
            </a:r>
            <a:r>
              <a:rPr lang="fr-FR" dirty="0" smtClean="0"/>
              <a:t>sur </a:t>
            </a:r>
            <a:r>
              <a:rPr lang="fr-FR" dirty="0"/>
              <a:t>11, tandis qu'une femme en </a:t>
            </a:r>
            <a:r>
              <a:rPr lang="fr-FR" dirty="0" smtClean="0"/>
              <a:t>Irlande a un risque </a:t>
            </a:r>
            <a:r>
              <a:rPr lang="fr-FR" dirty="0"/>
              <a:t>de 1 sur 17 800.</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11</a:t>
            </a:fld>
            <a:endParaRPr lang="en-US"/>
          </a:p>
        </p:txBody>
      </p:sp>
    </p:spTree>
    <p:extLst>
      <p:ext uri="{BB962C8B-B14F-4D97-AF65-F5344CB8AC3E}">
        <p14:creationId xmlns:p14="http://schemas.microsoft.com/office/powerpoint/2010/main" val="246878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609600"/>
            <a:ext cx="8610600" cy="1124712"/>
          </a:xfrm>
        </p:spPr>
        <p:txBody>
          <a:bodyPr>
            <a:noAutofit/>
          </a:bodyPr>
          <a:lstStyle/>
          <a:p>
            <a:pPr algn="ctr"/>
            <a:r>
              <a:rPr lang="fr-FR" sz="4000" b="1" dirty="0"/>
              <a:t>D</a:t>
            </a:r>
            <a:r>
              <a:rPr lang="fr-FR" sz="4000" b="1" dirty="0" smtClean="0"/>
              <a:t>ES FAITS </a:t>
            </a:r>
            <a:r>
              <a:rPr lang="fr-FR" sz="4000" b="1" dirty="0"/>
              <a:t>SUR LES INÉGALITÉS SOCIALES DE SANTÉ ET LEURS CAUSES </a:t>
            </a:r>
            <a:r>
              <a:rPr lang="fr-FR" sz="4000" b="1" dirty="0" smtClean="0"/>
              <a:t>-4</a:t>
            </a:r>
            <a:endParaRPr lang="fr-CH" sz="3600" dirty="0"/>
          </a:p>
        </p:txBody>
      </p:sp>
      <p:sp>
        <p:nvSpPr>
          <p:cNvPr id="3" name="Espace réservé du contenu 2"/>
          <p:cNvSpPr>
            <a:spLocks noGrp="1"/>
          </p:cNvSpPr>
          <p:nvPr>
            <p:ph idx="1"/>
          </p:nvPr>
        </p:nvSpPr>
        <p:spPr>
          <a:xfrm>
            <a:off x="457200" y="1905000"/>
            <a:ext cx="8229600" cy="4633912"/>
          </a:xfrm>
        </p:spPr>
        <p:txBody>
          <a:bodyPr/>
          <a:lstStyle/>
          <a:p>
            <a:pPr>
              <a:spcBef>
                <a:spcPts val="1800"/>
              </a:spcBef>
            </a:pPr>
            <a:r>
              <a:rPr lang="fr-FR" b="1" dirty="0"/>
              <a:t>La tuberculose est une maladie de la </a:t>
            </a:r>
            <a:r>
              <a:rPr lang="fr-FR" b="1" dirty="0" smtClean="0"/>
              <a:t>pauvreté</a:t>
            </a:r>
          </a:p>
          <a:p>
            <a:pPr lvl="1">
              <a:spcBef>
                <a:spcPts val="1800"/>
              </a:spcBef>
              <a:buFont typeface="Courier New" panose="02070309020205020404" pitchFamily="49" charset="0"/>
              <a:buChar char="o"/>
            </a:pPr>
            <a:r>
              <a:rPr lang="fr-FR" dirty="0" smtClean="0"/>
              <a:t>Environ </a:t>
            </a:r>
            <a:r>
              <a:rPr lang="fr-FR" dirty="0"/>
              <a:t>95% des décès par tuberculose sont dans le monde en développement. </a:t>
            </a:r>
            <a:endParaRPr lang="fr-FR" dirty="0" smtClean="0"/>
          </a:p>
          <a:p>
            <a:pPr lvl="1">
              <a:spcBef>
                <a:spcPts val="1800"/>
              </a:spcBef>
              <a:buFont typeface="Courier New" panose="02070309020205020404" pitchFamily="49" charset="0"/>
              <a:buChar char="o"/>
            </a:pPr>
            <a:r>
              <a:rPr lang="fr-FR" dirty="0" smtClean="0"/>
              <a:t>Ces </a:t>
            </a:r>
            <a:r>
              <a:rPr lang="fr-FR" dirty="0"/>
              <a:t>décès touchent principalement les jeunes adultes </a:t>
            </a:r>
            <a:r>
              <a:rPr lang="fr-FR" dirty="0" smtClean="0"/>
              <a:t>au cours de leurs </a:t>
            </a:r>
            <a:r>
              <a:rPr lang="fr-FR" dirty="0"/>
              <a:t>années les plus productives. </a:t>
            </a:r>
            <a:endParaRPr lang="fr-FR" dirty="0" smtClean="0"/>
          </a:p>
          <a:p>
            <a:pPr lvl="1">
              <a:spcBef>
                <a:spcPts val="1800"/>
              </a:spcBef>
              <a:buFont typeface="Courier New" panose="02070309020205020404" pitchFamily="49" charset="0"/>
              <a:buChar char="o"/>
            </a:pPr>
            <a:r>
              <a:rPr lang="fr-FR" dirty="0" smtClean="0"/>
              <a:t>Le fait de contracter </a:t>
            </a:r>
            <a:r>
              <a:rPr lang="fr-FR" dirty="0"/>
              <a:t>la </a:t>
            </a:r>
            <a:r>
              <a:rPr lang="fr-FR" dirty="0" smtClean="0"/>
              <a:t>tuberculose rend </a:t>
            </a:r>
            <a:r>
              <a:rPr lang="fr-FR" dirty="0"/>
              <a:t>encore plus difficile pour ces adultes </a:t>
            </a:r>
            <a:r>
              <a:rPr lang="fr-FR" dirty="0" smtClean="0"/>
              <a:t>l’amélioration de </a:t>
            </a:r>
            <a:r>
              <a:rPr lang="fr-FR" dirty="0"/>
              <a:t>leur situation économique personnelle et celle de leurs familles.</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12</a:t>
            </a:fld>
            <a:endParaRPr lang="en-US"/>
          </a:p>
        </p:txBody>
      </p:sp>
    </p:spTree>
    <p:extLst>
      <p:ext uri="{BB962C8B-B14F-4D97-AF65-F5344CB8AC3E}">
        <p14:creationId xmlns:p14="http://schemas.microsoft.com/office/powerpoint/2010/main" val="1656726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704088"/>
            <a:ext cx="8534400" cy="1143000"/>
          </a:xfrm>
        </p:spPr>
        <p:txBody>
          <a:bodyPr>
            <a:noAutofit/>
          </a:bodyPr>
          <a:lstStyle/>
          <a:p>
            <a:pPr algn="ctr"/>
            <a:r>
              <a:rPr lang="fr-FR" sz="4000" b="1" dirty="0" smtClean="0"/>
              <a:t>DES FAITS </a:t>
            </a:r>
            <a:r>
              <a:rPr lang="fr-FR" sz="4000" b="1" dirty="0"/>
              <a:t>SUR LES INÉGALITÉS SOCIALES DE SANTÉ ET LEURS CAUSES </a:t>
            </a:r>
            <a:r>
              <a:rPr lang="fr-FR" sz="4000" b="1" dirty="0" smtClean="0"/>
              <a:t>-5</a:t>
            </a:r>
            <a:endParaRPr lang="fr-CH" sz="3600" dirty="0"/>
          </a:p>
        </p:txBody>
      </p:sp>
      <p:sp>
        <p:nvSpPr>
          <p:cNvPr id="3" name="Espace réservé du contenu 2"/>
          <p:cNvSpPr>
            <a:spLocks noGrp="1"/>
          </p:cNvSpPr>
          <p:nvPr>
            <p:ph idx="1"/>
          </p:nvPr>
        </p:nvSpPr>
        <p:spPr>
          <a:xfrm>
            <a:off x="457200" y="1935479"/>
            <a:ext cx="8229600" cy="4785995"/>
          </a:xfrm>
        </p:spPr>
        <p:txBody>
          <a:bodyPr/>
          <a:lstStyle/>
          <a:p>
            <a:pPr>
              <a:spcBef>
                <a:spcPts val="1800"/>
              </a:spcBef>
            </a:pPr>
            <a:r>
              <a:rPr lang="fr-FR" b="1" i="1" dirty="0"/>
              <a:t>Environ 80% des maladies non transmissibles sont dans les </a:t>
            </a:r>
            <a:r>
              <a:rPr lang="fr-FR" b="1" i="1" dirty="0" smtClean="0"/>
              <a:t>pays </a:t>
            </a:r>
            <a:r>
              <a:rPr lang="fr-FR" b="1" i="1" dirty="0"/>
              <a:t>à faible revenu et à revenu </a:t>
            </a:r>
            <a:r>
              <a:rPr lang="fr-FR" b="1" i="1" dirty="0" smtClean="0"/>
              <a:t>intermédiaire</a:t>
            </a:r>
          </a:p>
          <a:p>
            <a:pPr lvl="1">
              <a:spcBef>
                <a:spcPts val="1800"/>
              </a:spcBef>
              <a:buFont typeface="Courier New" panose="02070309020205020404" pitchFamily="49" charset="0"/>
              <a:buChar char="o"/>
            </a:pPr>
            <a:r>
              <a:rPr lang="fr-FR" dirty="0" smtClean="0"/>
              <a:t>Dans </a:t>
            </a:r>
            <a:r>
              <a:rPr lang="fr-FR" dirty="0"/>
              <a:t>les </a:t>
            </a:r>
            <a:r>
              <a:rPr lang="fr-FR" dirty="0" smtClean="0"/>
              <a:t>milieux à faibles ressources, </a:t>
            </a:r>
            <a:r>
              <a:rPr lang="fr-FR" dirty="0"/>
              <a:t>les coûts </a:t>
            </a:r>
            <a:r>
              <a:rPr lang="fr-FR" dirty="0" smtClean="0"/>
              <a:t>des </a:t>
            </a:r>
            <a:r>
              <a:rPr lang="fr-FR" dirty="0"/>
              <a:t>soins de santé pour les maladies </a:t>
            </a:r>
            <a:r>
              <a:rPr lang="fr-FR" dirty="0" smtClean="0"/>
              <a:t>non </a:t>
            </a:r>
            <a:r>
              <a:rPr lang="fr-FR" dirty="0"/>
              <a:t>transmissibles (MNT) peuvent vider rapidement les ressources du </a:t>
            </a:r>
            <a:r>
              <a:rPr lang="fr-FR" dirty="0" smtClean="0"/>
              <a:t>ménage et </a:t>
            </a:r>
            <a:r>
              <a:rPr lang="fr-FR" dirty="0"/>
              <a:t>conduire les familles </a:t>
            </a:r>
            <a:r>
              <a:rPr lang="fr-FR" dirty="0" smtClean="0"/>
              <a:t>à la pauvreté. </a:t>
            </a:r>
          </a:p>
          <a:p>
            <a:pPr lvl="1">
              <a:spcBef>
                <a:spcPts val="1800"/>
              </a:spcBef>
              <a:buFont typeface="Courier New" panose="02070309020205020404" pitchFamily="49" charset="0"/>
              <a:buChar char="o"/>
            </a:pPr>
            <a:r>
              <a:rPr lang="fr-FR" dirty="0" smtClean="0"/>
              <a:t>Les </a:t>
            </a:r>
            <a:r>
              <a:rPr lang="fr-FR" dirty="0"/>
              <a:t>coûts exorbitants des MNT </a:t>
            </a:r>
            <a:r>
              <a:rPr lang="fr-FR" dirty="0" smtClean="0"/>
              <a:t>contraignent 100 </a:t>
            </a:r>
            <a:r>
              <a:rPr lang="fr-FR" dirty="0"/>
              <a:t>millions de personnes </a:t>
            </a:r>
            <a:r>
              <a:rPr lang="fr-FR" dirty="0" smtClean="0"/>
              <a:t>à la </a:t>
            </a:r>
            <a:r>
              <a:rPr lang="fr-FR" dirty="0"/>
              <a:t>pauvreté chaque année, étouffant le développement.</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13</a:t>
            </a:fld>
            <a:endParaRPr lang="en-US"/>
          </a:p>
        </p:txBody>
      </p:sp>
    </p:spTree>
    <p:extLst>
      <p:ext uri="{BB962C8B-B14F-4D97-AF65-F5344CB8AC3E}">
        <p14:creationId xmlns:p14="http://schemas.microsoft.com/office/powerpoint/2010/main" val="258248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533400"/>
            <a:ext cx="8534400" cy="1143000"/>
          </a:xfrm>
        </p:spPr>
        <p:txBody>
          <a:bodyPr>
            <a:noAutofit/>
          </a:bodyPr>
          <a:lstStyle/>
          <a:p>
            <a:pPr algn="ctr"/>
            <a:r>
              <a:rPr lang="fr-FR" sz="4000" b="1" dirty="0"/>
              <a:t>D</a:t>
            </a:r>
            <a:r>
              <a:rPr lang="fr-FR" sz="4000" b="1" dirty="0" smtClean="0"/>
              <a:t>ES FAITS </a:t>
            </a:r>
            <a:r>
              <a:rPr lang="fr-FR" sz="4000" b="1" dirty="0"/>
              <a:t>SUR LES INÉGALITÉS SOCIALES DE SANTÉ ET LEURS CAUSES </a:t>
            </a:r>
            <a:r>
              <a:rPr lang="fr-FR" sz="4000" b="1" dirty="0" smtClean="0"/>
              <a:t>-6</a:t>
            </a:r>
            <a:endParaRPr lang="fr-CH" sz="3600" dirty="0"/>
          </a:p>
        </p:txBody>
      </p:sp>
      <p:sp>
        <p:nvSpPr>
          <p:cNvPr id="3" name="Espace réservé du contenu 2"/>
          <p:cNvSpPr>
            <a:spLocks noGrp="1"/>
          </p:cNvSpPr>
          <p:nvPr>
            <p:ph idx="1"/>
          </p:nvPr>
        </p:nvSpPr>
        <p:spPr>
          <a:xfrm>
            <a:off x="457200" y="1676399"/>
            <a:ext cx="8229600" cy="5045075"/>
          </a:xfrm>
        </p:spPr>
        <p:txBody>
          <a:bodyPr>
            <a:normAutofit fontScale="92500"/>
          </a:bodyPr>
          <a:lstStyle/>
          <a:p>
            <a:r>
              <a:rPr lang="fr-FR" b="1" i="1" dirty="0"/>
              <a:t>L'espérance de vie varie de 36 ans entre les </a:t>
            </a:r>
            <a:r>
              <a:rPr lang="fr-FR" b="1" i="1" dirty="0" smtClean="0"/>
              <a:t>pays</a:t>
            </a:r>
          </a:p>
          <a:p>
            <a:pPr lvl="1">
              <a:buFont typeface="Courier New" panose="02070309020205020404" pitchFamily="49" charset="0"/>
              <a:buChar char="o"/>
            </a:pPr>
            <a:r>
              <a:rPr lang="fr-FR" dirty="0"/>
              <a:t>Dans les pays à faible revenu, l'espérance de vie moyenne est de 57, tandis que dans les pays à revenu élevé, il est de 80. </a:t>
            </a:r>
          </a:p>
          <a:p>
            <a:pPr lvl="1">
              <a:buFont typeface="Courier New" panose="02070309020205020404" pitchFamily="49" charset="0"/>
              <a:buChar char="o"/>
            </a:pPr>
            <a:r>
              <a:rPr lang="fr-FR" dirty="0"/>
              <a:t>Un enfant né au Malawi peut espérer vivre pendant 47 ans alors qu'un enfant né au Japon peut espérer vivre 83 ans</a:t>
            </a:r>
            <a:r>
              <a:rPr lang="fr-FR" dirty="0" smtClean="0"/>
              <a:t>.</a:t>
            </a:r>
            <a:endParaRPr lang="fr-FR" b="1" i="1" dirty="0" smtClean="0"/>
          </a:p>
          <a:p>
            <a:pPr>
              <a:spcBef>
                <a:spcPts val="1200"/>
              </a:spcBef>
            </a:pPr>
            <a:r>
              <a:rPr lang="fr-FR" b="1" i="1" dirty="0" smtClean="0"/>
              <a:t>Il </a:t>
            </a:r>
            <a:r>
              <a:rPr lang="fr-FR" b="1" i="1" dirty="0"/>
              <a:t>existe des inégalités </a:t>
            </a:r>
            <a:r>
              <a:rPr lang="fr-FR" b="1" i="1" dirty="0" smtClean="0"/>
              <a:t>sociales de </a:t>
            </a:r>
            <a:r>
              <a:rPr lang="fr-FR" b="1" i="1" dirty="0"/>
              <a:t>santé alarmantes au sein des </a:t>
            </a:r>
            <a:r>
              <a:rPr lang="fr-FR" b="1" i="1" dirty="0" smtClean="0"/>
              <a:t>pays aussi</a:t>
            </a:r>
          </a:p>
          <a:p>
            <a:pPr lvl="1">
              <a:buFont typeface="Courier New" panose="02070309020205020404" pitchFamily="49" charset="0"/>
              <a:buChar char="o"/>
            </a:pPr>
            <a:r>
              <a:rPr lang="fr-FR" dirty="0" smtClean="0"/>
              <a:t>Par exemple, aux États-Unis d'Amérique, les Afro-Américains ne représentent que 12% de la population mais représentent près de la moitié de toutes les nouvelles infections à VIH. </a:t>
            </a:r>
          </a:p>
          <a:p>
            <a:pPr lvl="1">
              <a:buFont typeface="Courier New" panose="02070309020205020404" pitchFamily="49" charset="0"/>
              <a:buChar char="o"/>
            </a:pPr>
            <a:r>
              <a:rPr lang="fr-FR" dirty="0" smtClean="0"/>
              <a:t>Il n'y a pas de raison biologique ou génétique à ces différences alarmantes en matière de santé.</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14</a:t>
            </a:fld>
            <a:endParaRPr lang="en-US"/>
          </a:p>
        </p:txBody>
      </p:sp>
    </p:spTree>
    <p:extLst>
      <p:ext uri="{BB962C8B-B14F-4D97-AF65-F5344CB8AC3E}">
        <p14:creationId xmlns:p14="http://schemas.microsoft.com/office/powerpoint/2010/main" val="58973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704088"/>
            <a:ext cx="8534400" cy="1143000"/>
          </a:xfrm>
        </p:spPr>
        <p:txBody>
          <a:bodyPr>
            <a:noAutofit/>
          </a:bodyPr>
          <a:lstStyle/>
          <a:p>
            <a:pPr algn="ctr"/>
            <a:r>
              <a:rPr lang="fr-FR" sz="4000" b="1" dirty="0" smtClean="0"/>
              <a:t>DES FAITS </a:t>
            </a:r>
            <a:r>
              <a:rPr lang="fr-FR" sz="4000" b="1" dirty="0"/>
              <a:t>SUR LES INÉGALITÉS SOCIALES DE SANTÉ ET LEURS CAUSES </a:t>
            </a:r>
            <a:r>
              <a:rPr lang="fr-FR" sz="4000" b="1" dirty="0" smtClean="0"/>
              <a:t>-7</a:t>
            </a:r>
            <a:endParaRPr lang="fr-CH" sz="3600" dirty="0"/>
          </a:p>
        </p:txBody>
      </p:sp>
      <p:sp>
        <p:nvSpPr>
          <p:cNvPr id="3" name="Espace réservé du contenu 2"/>
          <p:cNvSpPr>
            <a:spLocks noGrp="1"/>
          </p:cNvSpPr>
          <p:nvPr>
            <p:ph idx="1"/>
          </p:nvPr>
        </p:nvSpPr>
        <p:spPr>
          <a:xfrm>
            <a:off x="304800" y="1935480"/>
            <a:ext cx="8534400" cy="4389120"/>
          </a:xfrm>
        </p:spPr>
        <p:txBody>
          <a:bodyPr/>
          <a:lstStyle/>
          <a:p>
            <a:pPr>
              <a:spcBef>
                <a:spcPts val="2400"/>
              </a:spcBef>
            </a:pPr>
            <a:r>
              <a:rPr lang="fr-FR" b="1" i="1" dirty="0"/>
              <a:t>Les disparités en santé sont énormes dans les </a:t>
            </a:r>
            <a:r>
              <a:rPr lang="fr-FR" b="1" i="1" dirty="0" smtClean="0"/>
              <a:t>villes</a:t>
            </a:r>
          </a:p>
          <a:p>
            <a:pPr lvl="1">
              <a:spcBef>
                <a:spcPts val="2400"/>
              </a:spcBef>
              <a:buFont typeface="Courier New" panose="02070309020205020404" pitchFamily="49" charset="0"/>
              <a:buChar char="o"/>
            </a:pPr>
            <a:r>
              <a:rPr lang="fr-FR" dirty="0" smtClean="0"/>
              <a:t>A </a:t>
            </a:r>
            <a:r>
              <a:rPr lang="fr-FR" dirty="0"/>
              <a:t>Londres, l'espérance de vie des hommes varie de 71 ans à </a:t>
            </a:r>
            <a:r>
              <a:rPr lang="fr-FR" i="1" dirty="0" err="1"/>
              <a:t>Tottenham</a:t>
            </a:r>
            <a:r>
              <a:rPr lang="fr-FR" i="1" dirty="0"/>
              <a:t> </a:t>
            </a:r>
            <a:r>
              <a:rPr lang="fr-FR" i="1" dirty="0" smtClean="0"/>
              <a:t>Green Ward </a:t>
            </a:r>
            <a:r>
              <a:rPr lang="fr-FR" dirty="0" smtClean="0"/>
              <a:t>(</a:t>
            </a:r>
            <a:r>
              <a:rPr lang="fr-FR" dirty="0" err="1" smtClean="0"/>
              <a:t>Haringey</a:t>
            </a:r>
            <a:r>
              <a:rPr lang="fr-FR" dirty="0"/>
              <a:t>) à 88 ans </a:t>
            </a:r>
            <a:r>
              <a:rPr lang="fr-FR" dirty="0" smtClean="0"/>
              <a:t>à </a:t>
            </a:r>
            <a:r>
              <a:rPr lang="fr-FR" i="1" dirty="0" err="1" smtClean="0"/>
              <a:t>Queen’s</a:t>
            </a:r>
            <a:r>
              <a:rPr lang="fr-FR" i="1" dirty="0" smtClean="0"/>
              <a:t> </a:t>
            </a:r>
            <a:r>
              <a:rPr lang="fr-FR" i="1" dirty="0" err="1" smtClean="0"/>
              <a:t>Gate</a:t>
            </a:r>
            <a:r>
              <a:rPr lang="fr-FR" dirty="0" smtClean="0"/>
              <a:t> </a:t>
            </a:r>
            <a:r>
              <a:rPr lang="fr-FR" dirty="0"/>
              <a:t>(Kensington et Chelsea) </a:t>
            </a:r>
            <a:r>
              <a:rPr lang="fr-FR" dirty="0" smtClean="0"/>
              <a:t>- </a:t>
            </a:r>
            <a:r>
              <a:rPr lang="fr-FR" dirty="0"/>
              <a:t>une différence de 17 ans. </a:t>
            </a:r>
            <a:endParaRPr lang="fr-FR" dirty="0" smtClean="0"/>
          </a:p>
          <a:p>
            <a:pPr lvl="1">
              <a:spcBef>
                <a:spcPts val="2400"/>
              </a:spcBef>
              <a:buFont typeface="Courier New" panose="02070309020205020404" pitchFamily="49" charset="0"/>
              <a:buChar char="o"/>
            </a:pPr>
            <a:r>
              <a:rPr lang="fr-FR" dirty="0" smtClean="0"/>
              <a:t>Selon </a:t>
            </a:r>
            <a:r>
              <a:rPr lang="fr-FR" dirty="0"/>
              <a:t>les conclusions de l'Observatoire de la Santé de Londres, </a:t>
            </a:r>
            <a:r>
              <a:rPr lang="fr-FR" dirty="0" smtClean="0"/>
              <a:t>lorsqu’on voyage vers l‘Est en provenance de </a:t>
            </a:r>
            <a:r>
              <a:rPr lang="fr-FR" i="1" dirty="0"/>
              <a:t>Westminster</a:t>
            </a:r>
            <a:r>
              <a:rPr lang="fr-FR" dirty="0"/>
              <a:t>, chaque station de métro représente </a:t>
            </a:r>
            <a:r>
              <a:rPr lang="fr-FR" dirty="0" smtClean="0"/>
              <a:t>près </a:t>
            </a:r>
            <a:r>
              <a:rPr lang="fr-FR" dirty="0"/>
              <a:t>d'un an de l'espérance de vie </a:t>
            </a:r>
            <a:r>
              <a:rPr lang="fr-FR" dirty="0" smtClean="0"/>
              <a:t>perdue.</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15</a:t>
            </a:fld>
            <a:endParaRPr lang="en-US"/>
          </a:p>
        </p:txBody>
      </p:sp>
    </p:spTree>
    <p:extLst>
      <p:ext uri="{BB962C8B-B14F-4D97-AF65-F5344CB8AC3E}">
        <p14:creationId xmlns:p14="http://schemas.microsoft.com/office/powerpoint/2010/main" val="135177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704088"/>
            <a:ext cx="8610600" cy="1143000"/>
          </a:xfrm>
        </p:spPr>
        <p:txBody>
          <a:bodyPr>
            <a:noAutofit/>
          </a:bodyPr>
          <a:lstStyle/>
          <a:p>
            <a:pPr algn="ctr"/>
            <a:r>
              <a:rPr lang="fr-FR" sz="4000" b="1" dirty="0" smtClean="0"/>
              <a:t>DES FAITS </a:t>
            </a:r>
            <a:r>
              <a:rPr lang="fr-FR" sz="4000" b="1" dirty="0"/>
              <a:t>SUR LES INÉGALITÉS SOCIALES DE SANTÉ ET LEURS CAUSES </a:t>
            </a:r>
            <a:r>
              <a:rPr lang="fr-FR" sz="4000" b="1" dirty="0" smtClean="0"/>
              <a:t>-8</a:t>
            </a:r>
            <a:endParaRPr lang="fr-CH" sz="3600" dirty="0"/>
          </a:p>
        </p:txBody>
      </p:sp>
      <p:sp>
        <p:nvSpPr>
          <p:cNvPr id="3" name="Espace réservé du contenu 2"/>
          <p:cNvSpPr>
            <a:spLocks noGrp="1"/>
          </p:cNvSpPr>
          <p:nvPr>
            <p:ph idx="1"/>
          </p:nvPr>
        </p:nvSpPr>
        <p:spPr>
          <a:xfrm>
            <a:off x="457200" y="1935479"/>
            <a:ext cx="8229600" cy="4785995"/>
          </a:xfrm>
        </p:spPr>
        <p:txBody>
          <a:bodyPr>
            <a:normAutofit/>
          </a:bodyPr>
          <a:lstStyle/>
          <a:p>
            <a:pPr>
              <a:spcBef>
                <a:spcPts val="1800"/>
              </a:spcBef>
            </a:pPr>
            <a:r>
              <a:rPr lang="fr-FR" b="1" i="1" dirty="0"/>
              <a:t>Les inégalités de santé ont un coût financier important pour les </a:t>
            </a:r>
            <a:r>
              <a:rPr lang="fr-FR" b="1" i="1" dirty="0" smtClean="0"/>
              <a:t>sociétés</a:t>
            </a:r>
          </a:p>
          <a:p>
            <a:pPr lvl="1">
              <a:spcBef>
                <a:spcPts val="1800"/>
              </a:spcBef>
              <a:buFont typeface="Courier New" panose="02070309020205020404" pitchFamily="49" charset="0"/>
              <a:buChar char="o"/>
            </a:pPr>
            <a:r>
              <a:rPr lang="fr-FR" dirty="0" smtClean="0"/>
              <a:t>Le </a:t>
            </a:r>
            <a:r>
              <a:rPr lang="fr-FR" dirty="0"/>
              <a:t>Parlement européen a estimé que les pertes liées aux inégalités de santé coûtent environ 1,4% du produit intérieur brut (PIB) au sein de l'Union </a:t>
            </a:r>
            <a:r>
              <a:rPr lang="fr-FR" dirty="0" smtClean="0"/>
              <a:t>Européenne </a:t>
            </a:r>
            <a:r>
              <a:rPr lang="fr-FR" dirty="0"/>
              <a:t>- un chiffre presque aussi élevé que les dépenses de défense de l'UE (1,6% du PIB). </a:t>
            </a:r>
            <a:endParaRPr lang="fr-FR" dirty="0" smtClean="0"/>
          </a:p>
          <a:p>
            <a:pPr lvl="1">
              <a:spcBef>
                <a:spcPts val="1800"/>
              </a:spcBef>
              <a:buFont typeface="Courier New" panose="02070309020205020404" pitchFamily="49" charset="0"/>
              <a:buChar char="o"/>
            </a:pPr>
            <a:r>
              <a:rPr lang="fr-FR" dirty="0" smtClean="0"/>
              <a:t>Cela </a:t>
            </a:r>
            <a:r>
              <a:rPr lang="fr-FR" dirty="0"/>
              <a:t>provient </a:t>
            </a:r>
            <a:r>
              <a:rPr lang="fr-FR" dirty="0" smtClean="0"/>
              <a:t>des pertes </a:t>
            </a:r>
            <a:r>
              <a:rPr lang="fr-FR" dirty="0"/>
              <a:t>de la productivité et </a:t>
            </a:r>
            <a:r>
              <a:rPr lang="fr-FR" dirty="0" smtClean="0"/>
              <a:t>des </a:t>
            </a:r>
            <a:r>
              <a:rPr lang="fr-FR" dirty="0"/>
              <a:t>paiements </a:t>
            </a:r>
            <a:r>
              <a:rPr lang="fr-FR" dirty="0" smtClean="0"/>
              <a:t>d’impôts, </a:t>
            </a:r>
            <a:r>
              <a:rPr lang="fr-FR" dirty="0"/>
              <a:t>et </a:t>
            </a:r>
            <a:r>
              <a:rPr lang="fr-FR" dirty="0" smtClean="0"/>
              <a:t>des </a:t>
            </a:r>
            <a:r>
              <a:rPr lang="fr-FR" dirty="0"/>
              <a:t>coûts </a:t>
            </a:r>
            <a:r>
              <a:rPr lang="fr-FR" dirty="0" smtClean="0"/>
              <a:t>élevés </a:t>
            </a:r>
            <a:r>
              <a:rPr lang="fr-FR" dirty="0"/>
              <a:t>des </a:t>
            </a:r>
            <a:r>
              <a:rPr lang="fr-FR" dirty="0" smtClean="0"/>
              <a:t>prestations </a:t>
            </a:r>
            <a:r>
              <a:rPr lang="fr-FR" dirty="0"/>
              <a:t>sociales </a:t>
            </a:r>
            <a:r>
              <a:rPr lang="fr-FR" dirty="0" smtClean="0"/>
              <a:t>et des </a:t>
            </a:r>
            <a:r>
              <a:rPr lang="fr-FR" dirty="0"/>
              <a:t>soins de santé.</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16</a:t>
            </a:fld>
            <a:endParaRPr lang="en-US"/>
          </a:p>
        </p:txBody>
      </p:sp>
    </p:spTree>
    <p:extLst>
      <p:ext uri="{BB962C8B-B14F-4D97-AF65-F5344CB8AC3E}">
        <p14:creationId xmlns:p14="http://schemas.microsoft.com/office/powerpoint/2010/main" val="1184016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704088"/>
            <a:ext cx="8534400" cy="1143000"/>
          </a:xfrm>
        </p:spPr>
        <p:txBody>
          <a:bodyPr>
            <a:noAutofit/>
          </a:bodyPr>
          <a:lstStyle/>
          <a:p>
            <a:pPr algn="ctr"/>
            <a:r>
              <a:rPr lang="fr-FR" sz="4000" b="1" dirty="0" smtClean="0"/>
              <a:t>DES FAITS </a:t>
            </a:r>
            <a:r>
              <a:rPr lang="fr-FR" sz="4000" b="1" dirty="0"/>
              <a:t>SUR LES INÉGALITÉS SOCIALES DE SANTÉ ET LEURS CAUSES </a:t>
            </a:r>
            <a:r>
              <a:rPr lang="fr-FR" sz="4000" b="1" dirty="0" smtClean="0"/>
              <a:t>-9</a:t>
            </a:r>
            <a:endParaRPr lang="fr-CH" sz="3600" dirty="0"/>
          </a:p>
        </p:txBody>
      </p:sp>
      <p:sp>
        <p:nvSpPr>
          <p:cNvPr id="3" name="Espace réservé du contenu 2"/>
          <p:cNvSpPr>
            <a:spLocks noGrp="1"/>
          </p:cNvSpPr>
          <p:nvPr>
            <p:ph idx="1"/>
          </p:nvPr>
        </p:nvSpPr>
        <p:spPr>
          <a:xfrm>
            <a:off x="304800" y="1935480"/>
            <a:ext cx="8382000" cy="4389120"/>
          </a:xfrm>
        </p:spPr>
        <p:txBody>
          <a:bodyPr/>
          <a:lstStyle/>
          <a:p>
            <a:pPr>
              <a:spcBef>
                <a:spcPts val="1800"/>
              </a:spcBef>
            </a:pPr>
            <a:r>
              <a:rPr lang="fr-FR" b="1" i="1" dirty="0" smtClean="0"/>
              <a:t>Les </a:t>
            </a:r>
            <a:r>
              <a:rPr lang="fr-FR" b="1" i="1" dirty="0"/>
              <a:t>inégalités persistantes </a:t>
            </a:r>
            <a:r>
              <a:rPr lang="fr-FR" b="1" i="1" dirty="0" smtClean="0"/>
              <a:t>freinent le développement</a:t>
            </a:r>
          </a:p>
          <a:p>
            <a:pPr lvl="1">
              <a:spcBef>
                <a:spcPts val="1800"/>
              </a:spcBef>
              <a:buFont typeface="Courier New" panose="02070309020205020404" pitchFamily="49" charset="0"/>
              <a:buChar char="o"/>
            </a:pPr>
            <a:r>
              <a:rPr lang="fr-FR" dirty="0" smtClean="0"/>
              <a:t>Plus </a:t>
            </a:r>
            <a:r>
              <a:rPr lang="fr-FR" dirty="0"/>
              <a:t>de 800 millions de personnes dans le monde vivent dans des taudis, ce qui représente environ un tiers de la population urbaine du monde. </a:t>
            </a:r>
            <a:endParaRPr lang="fr-FR" dirty="0" smtClean="0"/>
          </a:p>
          <a:p>
            <a:pPr lvl="1">
              <a:spcBef>
                <a:spcPts val="1800"/>
              </a:spcBef>
              <a:buFont typeface="Courier New" panose="02070309020205020404" pitchFamily="49" charset="0"/>
              <a:buChar char="o"/>
            </a:pPr>
            <a:r>
              <a:rPr lang="fr-FR" dirty="0" smtClean="0"/>
              <a:t>La </a:t>
            </a:r>
            <a:r>
              <a:rPr lang="fr-FR" dirty="0"/>
              <a:t>probabilité d'atteindre les objectifs du Millénaire pour le développement liés à </a:t>
            </a:r>
            <a:r>
              <a:rPr lang="fr-FR" dirty="0" smtClean="0"/>
              <a:t>ceux 4, 5 et 6 est réduite par </a:t>
            </a:r>
            <a:r>
              <a:rPr lang="fr-FR" dirty="0"/>
              <a:t>la mauvaise prestation des services de santé </a:t>
            </a:r>
            <a:r>
              <a:rPr lang="fr-FR" dirty="0" smtClean="0"/>
              <a:t>à l’endroit des </a:t>
            </a:r>
            <a:r>
              <a:rPr lang="fr-FR" dirty="0"/>
              <a:t>populations difficiles à </a:t>
            </a:r>
            <a:r>
              <a:rPr lang="fr-FR" dirty="0" smtClean="0"/>
              <a:t>atteindre comme celles-ci</a:t>
            </a:r>
            <a:r>
              <a:rPr lang="fr-FR" dirty="0"/>
              <a:t>.</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17</a:t>
            </a:fld>
            <a:endParaRPr lang="en-US"/>
          </a:p>
        </p:txBody>
      </p:sp>
    </p:spTree>
    <p:extLst>
      <p:ext uri="{BB962C8B-B14F-4D97-AF65-F5344CB8AC3E}">
        <p14:creationId xmlns:p14="http://schemas.microsoft.com/office/powerpoint/2010/main" val="3716793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362200"/>
            <a:ext cx="4572000" cy="2308324"/>
          </a:xfrm>
          <a:prstGeom prst="rect">
            <a:avLst/>
          </a:prstGeom>
        </p:spPr>
        <p:txBody>
          <a:bodyPr>
            <a:spAutoFit/>
          </a:bodyPr>
          <a:lstStyle/>
          <a:p>
            <a:r>
              <a:rPr lang="fr-FR" sz="2400" dirty="0"/>
              <a:t>Activité de </a:t>
            </a:r>
            <a:r>
              <a:rPr lang="fr-FR" sz="2400" dirty="0" smtClean="0"/>
              <a:t>groupes </a:t>
            </a:r>
            <a:r>
              <a:rPr lang="fr-FR" sz="2400" dirty="0"/>
              <a:t>sur les </a:t>
            </a:r>
            <a:r>
              <a:rPr lang="fr-FR" sz="2400" dirty="0" smtClean="0"/>
              <a:t>fardeaux contemporains </a:t>
            </a:r>
            <a:r>
              <a:rPr lang="fr-FR" sz="2400" dirty="0"/>
              <a:t>de la maladie. </a:t>
            </a:r>
            <a:r>
              <a:rPr lang="fr-FR" sz="2400" dirty="0" smtClean="0"/>
              <a:t>Se mettre d'accord </a:t>
            </a:r>
            <a:r>
              <a:rPr lang="fr-FR" sz="2400" dirty="0"/>
              <a:t>sur l'ordre de </a:t>
            </a:r>
            <a:r>
              <a:rPr lang="fr-FR" sz="2400" dirty="0" smtClean="0"/>
              <a:t>priorité des maladies à partir de leur poids dans le </a:t>
            </a:r>
            <a:r>
              <a:rPr lang="fr-FR" sz="2400" dirty="0" err="1" smtClean="0"/>
              <a:t>DALYs</a:t>
            </a:r>
            <a:r>
              <a:rPr lang="fr-FR" sz="2400" dirty="0" smtClean="0"/>
              <a:t> </a:t>
            </a:r>
            <a:r>
              <a:rPr lang="en-GB" sz="2400" dirty="0" smtClean="0"/>
              <a:t>(30 minutes)</a:t>
            </a:r>
            <a:endParaRPr lang="en-US" sz="2400" dirty="0"/>
          </a:p>
        </p:txBody>
      </p:sp>
      <p:sp>
        <p:nvSpPr>
          <p:cNvPr id="3" name="Date Placeholder 2"/>
          <p:cNvSpPr>
            <a:spLocks noGrp="1"/>
          </p:cNvSpPr>
          <p:nvPr>
            <p:ph type="dt" sz="half" idx="10"/>
          </p:nvPr>
        </p:nvSpPr>
        <p:spPr/>
        <p:txBody>
          <a:bodyPr/>
          <a:lstStyle/>
          <a:p>
            <a:fld id="{819AFCF5-34B3-48DF-B7DD-994009FF8F96}" type="datetime1">
              <a:rPr lang="en-US" smtClean="0"/>
              <a:t>8/12/2016</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5325"/>
            <a:ext cx="8229600" cy="743712"/>
          </a:xfrm>
        </p:spPr>
        <p:txBody>
          <a:bodyPr>
            <a:normAutofit fontScale="90000"/>
          </a:bodyPr>
          <a:lstStyle/>
          <a:p>
            <a:pPr lvl="0" algn="ctr"/>
            <a:r>
              <a:rPr lang="en-GB" sz="5400" b="1" dirty="0">
                <a:solidFill>
                  <a:schemeClr val="tx1"/>
                </a:solidFill>
                <a:latin typeface="Calibri" pitchFamily="34" charset="0"/>
                <a:ea typeface="Calibri" pitchFamily="34" charset="0"/>
                <a:cs typeface="Times New Roman" pitchFamily="18" charset="0"/>
              </a:rPr>
              <a:t>Les </a:t>
            </a:r>
            <a:r>
              <a:rPr lang="fr-FR" sz="5400" b="1" dirty="0">
                <a:solidFill>
                  <a:schemeClr val="tx1"/>
                </a:solidFill>
                <a:latin typeface="Calibri" pitchFamily="34" charset="0"/>
                <a:ea typeface="Calibri" pitchFamily="34" charset="0"/>
                <a:cs typeface="Times New Roman" pitchFamily="18" charset="0"/>
              </a:rPr>
              <a:t>défis</a:t>
            </a:r>
            <a:r>
              <a:rPr lang="en-GB" sz="5400" b="1" dirty="0">
                <a:solidFill>
                  <a:schemeClr val="tx1"/>
                </a:solidFill>
                <a:latin typeface="Calibri" pitchFamily="34" charset="0"/>
                <a:ea typeface="Calibri" pitchFamily="34" charset="0"/>
                <a:cs typeface="Times New Roman" pitchFamily="18" charset="0"/>
              </a:rPr>
              <a:t> </a:t>
            </a:r>
            <a:r>
              <a:rPr lang="fr-FR" sz="5400" b="1" dirty="0" smtClean="0">
                <a:solidFill>
                  <a:schemeClr val="tx1"/>
                </a:solidFill>
                <a:latin typeface="Calibri" pitchFamily="34" charset="0"/>
                <a:ea typeface="Calibri" pitchFamily="34" charset="0"/>
                <a:cs typeface="Times New Roman" pitchFamily="18" charset="0"/>
              </a:rPr>
              <a:t>mondiaux -1</a:t>
            </a:r>
            <a:endParaRPr lang="fr-CH" dirty="0"/>
          </a:p>
        </p:txBody>
      </p:sp>
      <p:sp>
        <p:nvSpPr>
          <p:cNvPr id="3" name="Espace réservé du contenu 2"/>
          <p:cNvSpPr>
            <a:spLocks noGrp="1"/>
          </p:cNvSpPr>
          <p:nvPr>
            <p:ph idx="1"/>
          </p:nvPr>
        </p:nvSpPr>
        <p:spPr>
          <a:xfrm>
            <a:off x="304800" y="1371600"/>
            <a:ext cx="8534400" cy="5167312"/>
          </a:xfrm>
        </p:spPr>
        <p:txBody>
          <a:bodyPr>
            <a:normAutofit fontScale="92500" lnSpcReduction="10000"/>
          </a:bodyPr>
          <a:lstStyle/>
          <a:p>
            <a:pPr marL="0" indent="0">
              <a:buNone/>
            </a:pPr>
            <a:r>
              <a:rPr lang="fr-FR" dirty="0"/>
              <a:t>Le 21e siècle apporte de nombreux défis complexes </a:t>
            </a:r>
            <a:r>
              <a:rPr lang="fr-FR" dirty="0" smtClean="0"/>
              <a:t>et à interactions :</a:t>
            </a:r>
          </a:p>
          <a:p>
            <a:r>
              <a:rPr lang="fr-FR" b="1" dirty="0" smtClean="0"/>
              <a:t>La mondialisation-</a:t>
            </a:r>
            <a:r>
              <a:rPr lang="fr-FR" dirty="0" smtClean="0"/>
              <a:t> le commerce, la </a:t>
            </a:r>
            <a:r>
              <a:rPr lang="fr-FR" dirty="0"/>
              <a:t>migration et l'industrialisation - le monde est </a:t>
            </a:r>
            <a:r>
              <a:rPr lang="fr-FR" dirty="0" smtClean="0"/>
              <a:t>devenu </a:t>
            </a:r>
            <a:r>
              <a:rPr lang="fr-FR" dirty="0"/>
              <a:t>plus </a:t>
            </a:r>
            <a:r>
              <a:rPr lang="fr-FR" dirty="0" smtClean="0"/>
              <a:t>économiquement </a:t>
            </a:r>
            <a:r>
              <a:rPr lang="fr-FR" dirty="0"/>
              <a:t>connecté, le nombre de personnes voyageant augmente à un taux très élevé, de nombreux pays à revenu faible et moyen ont atteint </a:t>
            </a:r>
            <a:r>
              <a:rPr lang="fr-FR" dirty="0" smtClean="0"/>
              <a:t>dans une large mesure l'industrialisation</a:t>
            </a:r>
          </a:p>
          <a:p>
            <a:pPr marL="0" indent="0">
              <a:buNone/>
            </a:pPr>
            <a:r>
              <a:rPr lang="fr-FR" dirty="0"/>
              <a:t>La mondialisation a eu un impact sur la santé de plusieurs </a:t>
            </a:r>
            <a:r>
              <a:rPr lang="fr-FR" dirty="0" smtClean="0"/>
              <a:t>façons : </a:t>
            </a:r>
            <a:r>
              <a:rPr lang="fr-FR" dirty="0"/>
              <a:t>le commerce et </a:t>
            </a:r>
            <a:r>
              <a:rPr lang="fr-FR" dirty="0" smtClean="0"/>
              <a:t>le voyage </a:t>
            </a:r>
            <a:r>
              <a:rPr lang="fr-FR" dirty="0"/>
              <a:t>augmentent le risque d'épidémies mondiales par </a:t>
            </a:r>
            <a:r>
              <a:rPr lang="fr-FR" dirty="0" smtClean="0"/>
              <a:t>ex. : SARS</a:t>
            </a:r>
            <a:r>
              <a:rPr lang="fr-FR" dirty="0"/>
              <a:t>, </a:t>
            </a:r>
            <a:r>
              <a:rPr lang="fr-FR" dirty="0" smtClean="0"/>
              <a:t>Ebola</a:t>
            </a:r>
            <a:r>
              <a:rPr lang="fr-FR" dirty="0"/>
              <a:t>, la propagation des risques, y compris les aliments contaminés et d'autres produits, l'industrialisation met la pression sur l'environnement, le risque de normes </a:t>
            </a:r>
            <a:r>
              <a:rPr lang="fr-FR" dirty="0" smtClean="0"/>
              <a:t>peu rigoureuses, </a:t>
            </a:r>
            <a:r>
              <a:rPr lang="fr-FR" dirty="0"/>
              <a:t>la pollution et la contamination</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19</a:t>
            </a:fld>
            <a:endParaRPr lang="en-US"/>
          </a:p>
        </p:txBody>
      </p:sp>
    </p:spTree>
    <p:extLst>
      <p:ext uri="{BB962C8B-B14F-4D97-AF65-F5344CB8AC3E}">
        <p14:creationId xmlns:p14="http://schemas.microsoft.com/office/powerpoint/2010/main" val="20150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lvl="0" algn="ctr"/>
            <a:r>
              <a:rPr lang="fr-CH" sz="4000" b="1" dirty="0"/>
              <a:t>Les faits classiques incontestables de la </a:t>
            </a:r>
            <a:r>
              <a:rPr lang="fr-CH" sz="4000" b="1" dirty="0" smtClean="0"/>
              <a:t>santé</a:t>
            </a:r>
            <a:endParaRPr lang="fr-CH" sz="3600" dirty="0"/>
          </a:p>
        </p:txBody>
      </p:sp>
      <p:sp>
        <p:nvSpPr>
          <p:cNvPr id="3" name="Espace réservé du contenu 2"/>
          <p:cNvSpPr>
            <a:spLocks noGrp="1"/>
          </p:cNvSpPr>
          <p:nvPr>
            <p:ph idx="1"/>
          </p:nvPr>
        </p:nvSpPr>
        <p:spPr/>
        <p:txBody>
          <a:bodyPr>
            <a:normAutofit fontScale="92500" lnSpcReduction="10000"/>
          </a:bodyPr>
          <a:lstStyle/>
          <a:p>
            <a:pPr lvl="0">
              <a:spcBef>
                <a:spcPts val="1800"/>
              </a:spcBef>
            </a:pPr>
            <a:r>
              <a:rPr lang="fr-CH" sz="2800" dirty="0" smtClean="0"/>
              <a:t>La santé est un état de complet bien-être physique, mental, social et ne consiste pas seulement en une absence de maladie ou d’infirmité.</a:t>
            </a:r>
            <a:endParaRPr lang="en-US" sz="2800" dirty="0"/>
          </a:p>
          <a:p>
            <a:pPr lvl="0">
              <a:spcBef>
                <a:spcPts val="1800"/>
              </a:spcBef>
            </a:pPr>
            <a:r>
              <a:rPr lang="fr-FR" sz="2800" dirty="0" smtClean="0"/>
              <a:t>La </a:t>
            </a:r>
            <a:r>
              <a:rPr lang="fr-FR" sz="2800" dirty="0"/>
              <a:t>santé est un droit individuel et une question de justice sociale. </a:t>
            </a:r>
            <a:r>
              <a:rPr lang="fr-FR" sz="2800" smtClean="0"/>
              <a:t>Elle </a:t>
            </a:r>
            <a:r>
              <a:rPr lang="fr-FR" sz="2800" dirty="0"/>
              <a:t>est également un bien public</a:t>
            </a:r>
            <a:r>
              <a:rPr lang="fr-FR" sz="2800" dirty="0" smtClean="0"/>
              <a:t>.</a:t>
            </a:r>
          </a:p>
          <a:p>
            <a:pPr lvl="0">
              <a:spcBef>
                <a:spcPts val="1800"/>
              </a:spcBef>
            </a:pPr>
            <a:r>
              <a:rPr lang="fr-FR" sz="2800" dirty="0"/>
              <a:t>De nombreux déterminants des inégalités </a:t>
            </a:r>
            <a:r>
              <a:rPr lang="fr-FR" sz="2800" dirty="0" smtClean="0"/>
              <a:t>en matière de santé </a:t>
            </a:r>
            <a:r>
              <a:rPr lang="fr-FR" sz="2800" dirty="0"/>
              <a:t>dans les populations ont des origines sociales, environnementales et économiques qui vont au-delà des influences directes </a:t>
            </a:r>
            <a:r>
              <a:rPr lang="fr-FR" sz="2800" dirty="0" smtClean="0"/>
              <a:t>du </a:t>
            </a:r>
            <a:r>
              <a:rPr lang="fr-FR" sz="2800" dirty="0"/>
              <a:t>secteur de la santé et des </a:t>
            </a:r>
            <a:r>
              <a:rPr lang="fr-FR" sz="2800" dirty="0" smtClean="0"/>
              <a:t>politiques de </a:t>
            </a:r>
            <a:r>
              <a:rPr lang="fr-FR" sz="2800" dirty="0"/>
              <a:t>santé (inégalités </a:t>
            </a:r>
            <a:r>
              <a:rPr lang="fr-FR" sz="2800" dirty="0" smtClean="0"/>
              <a:t>sociales de santé).</a:t>
            </a:r>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2</a:t>
            </a:fld>
            <a:endParaRPr lang="en-US"/>
          </a:p>
        </p:txBody>
      </p:sp>
    </p:spTree>
    <p:extLst>
      <p:ext uri="{BB962C8B-B14F-4D97-AF65-F5344CB8AC3E}">
        <p14:creationId xmlns:p14="http://schemas.microsoft.com/office/powerpoint/2010/main" val="235318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3400"/>
            <a:ext cx="8229600" cy="743712"/>
          </a:xfrm>
        </p:spPr>
        <p:txBody>
          <a:bodyPr>
            <a:noAutofit/>
          </a:bodyPr>
          <a:lstStyle/>
          <a:p>
            <a:pPr algn="ctr"/>
            <a:r>
              <a:rPr lang="en-GB" sz="4800" b="1" dirty="0">
                <a:solidFill>
                  <a:schemeClr val="tx1"/>
                </a:solidFill>
                <a:latin typeface="Calibri" pitchFamily="34" charset="0"/>
                <a:ea typeface="Calibri" pitchFamily="34" charset="0"/>
                <a:cs typeface="Times New Roman" pitchFamily="18" charset="0"/>
              </a:rPr>
              <a:t>Les </a:t>
            </a:r>
            <a:r>
              <a:rPr lang="fr-FR" sz="4800" b="1" dirty="0">
                <a:solidFill>
                  <a:schemeClr val="tx1"/>
                </a:solidFill>
                <a:latin typeface="Calibri" pitchFamily="34" charset="0"/>
                <a:ea typeface="Calibri" pitchFamily="34" charset="0"/>
                <a:cs typeface="Times New Roman" pitchFamily="18" charset="0"/>
              </a:rPr>
              <a:t>défis</a:t>
            </a:r>
            <a:r>
              <a:rPr lang="en-GB" sz="4800" b="1" dirty="0">
                <a:solidFill>
                  <a:schemeClr val="tx1"/>
                </a:solidFill>
                <a:latin typeface="Calibri" pitchFamily="34" charset="0"/>
                <a:ea typeface="Calibri" pitchFamily="34" charset="0"/>
                <a:cs typeface="Times New Roman" pitchFamily="18" charset="0"/>
              </a:rPr>
              <a:t> </a:t>
            </a:r>
            <a:r>
              <a:rPr lang="fr-FR" sz="4800" b="1" dirty="0">
                <a:solidFill>
                  <a:schemeClr val="tx1"/>
                </a:solidFill>
                <a:latin typeface="Calibri" pitchFamily="34" charset="0"/>
                <a:ea typeface="Calibri" pitchFamily="34" charset="0"/>
                <a:cs typeface="Times New Roman" pitchFamily="18" charset="0"/>
              </a:rPr>
              <a:t>mondiaux </a:t>
            </a:r>
            <a:r>
              <a:rPr lang="fr-FR" sz="4800" b="1" dirty="0" smtClean="0">
                <a:solidFill>
                  <a:schemeClr val="tx1"/>
                </a:solidFill>
                <a:latin typeface="Calibri" pitchFamily="34" charset="0"/>
                <a:ea typeface="Calibri" pitchFamily="34" charset="0"/>
                <a:cs typeface="Times New Roman" pitchFamily="18" charset="0"/>
              </a:rPr>
              <a:t>-2</a:t>
            </a:r>
            <a:endParaRPr lang="fr-CH" sz="5400" dirty="0"/>
          </a:p>
        </p:txBody>
      </p:sp>
      <p:sp>
        <p:nvSpPr>
          <p:cNvPr id="3" name="Espace réservé du contenu 2"/>
          <p:cNvSpPr>
            <a:spLocks noGrp="1"/>
          </p:cNvSpPr>
          <p:nvPr>
            <p:ph idx="1"/>
          </p:nvPr>
        </p:nvSpPr>
        <p:spPr>
          <a:xfrm>
            <a:off x="457200" y="1524000"/>
            <a:ext cx="8229600" cy="5197474"/>
          </a:xfrm>
        </p:spPr>
        <p:txBody>
          <a:bodyPr/>
          <a:lstStyle/>
          <a:p>
            <a:pPr>
              <a:spcBef>
                <a:spcPts val="1800"/>
              </a:spcBef>
            </a:pPr>
            <a:r>
              <a:rPr lang="fr-FR" b="1" dirty="0"/>
              <a:t>Urbanisation</a:t>
            </a:r>
            <a:r>
              <a:rPr lang="fr-FR" dirty="0"/>
              <a:t> - Le monde </a:t>
            </a:r>
            <a:r>
              <a:rPr lang="fr-FR" dirty="0" smtClean="0"/>
              <a:t>s’urbanise à grande vitesse, </a:t>
            </a:r>
            <a:r>
              <a:rPr lang="fr-FR" dirty="0"/>
              <a:t>on estime qu'entre 2010 et 2050, le monde va passer de 50% à 70% en milieu urbain. Le point </a:t>
            </a:r>
            <a:r>
              <a:rPr lang="fr-FR" dirty="0" smtClean="0"/>
              <a:t>important est l’expansion des bidonvilles - la pression sur </a:t>
            </a:r>
            <a:r>
              <a:rPr lang="fr-FR" dirty="0"/>
              <a:t>les infrastructures et l'accès aux équipements</a:t>
            </a:r>
            <a:r>
              <a:rPr lang="fr-FR" dirty="0" smtClean="0"/>
              <a:t>.</a:t>
            </a:r>
          </a:p>
          <a:p>
            <a:pPr marL="0" indent="0">
              <a:spcBef>
                <a:spcPts val="1800"/>
              </a:spcBef>
              <a:buNone/>
            </a:pPr>
            <a:r>
              <a:rPr lang="fr-FR" dirty="0"/>
              <a:t>L'urbanisation rapide est accompagnée d'une mauvaise hygiène, le manque d'accès à l'électricité, l'utilisation des biocarburants dans d</a:t>
            </a:r>
            <a:r>
              <a:rPr lang="fr-FR" dirty="0" smtClean="0"/>
              <a:t>es </a:t>
            </a:r>
            <a:r>
              <a:rPr lang="fr-FR" dirty="0"/>
              <a:t>endroits </a:t>
            </a:r>
            <a:r>
              <a:rPr lang="fr-FR" dirty="0" smtClean="0"/>
              <a:t>à forte densité, </a:t>
            </a:r>
            <a:r>
              <a:rPr lang="fr-FR" dirty="0"/>
              <a:t>etc. Tout cela affecte la santé négativement </a:t>
            </a:r>
            <a:r>
              <a:rPr lang="fr-FR" dirty="0" smtClean="0"/>
              <a:t>en </a:t>
            </a:r>
            <a:r>
              <a:rPr lang="fr-FR" dirty="0"/>
              <a:t>contribuant aux maladies infectieuses et les maladies non transmissibles</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20</a:t>
            </a:fld>
            <a:endParaRPr lang="en-US"/>
          </a:p>
        </p:txBody>
      </p:sp>
    </p:spTree>
    <p:extLst>
      <p:ext uri="{BB962C8B-B14F-4D97-AF65-F5344CB8AC3E}">
        <p14:creationId xmlns:p14="http://schemas.microsoft.com/office/powerpoint/2010/main" val="244604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29600" cy="785495"/>
          </a:xfrm>
        </p:spPr>
        <p:txBody>
          <a:bodyPr>
            <a:normAutofit/>
          </a:bodyPr>
          <a:lstStyle/>
          <a:p>
            <a:pPr algn="ctr"/>
            <a:r>
              <a:rPr lang="en-GB" sz="4800" b="1" dirty="0">
                <a:solidFill>
                  <a:schemeClr val="tx1"/>
                </a:solidFill>
                <a:latin typeface="Calibri" pitchFamily="34" charset="0"/>
                <a:ea typeface="Calibri" pitchFamily="34" charset="0"/>
                <a:cs typeface="Times New Roman" pitchFamily="18" charset="0"/>
              </a:rPr>
              <a:t>Les </a:t>
            </a:r>
            <a:r>
              <a:rPr lang="fr-FR" sz="4800" b="1" dirty="0">
                <a:solidFill>
                  <a:schemeClr val="tx1"/>
                </a:solidFill>
                <a:latin typeface="Calibri" pitchFamily="34" charset="0"/>
                <a:ea typeface="Calibri" pitchFamily="34" charset="0"/>
                <a:cs typeface="Times New Roman" pitchFamily="18" charset="0"/>
              </a:rPr>
              <a:t>défis</a:t>
            </a:r>
            <a:r>
              <a:rPr lang="en-GB" sz="4800" b="1" dirty="0">
                <a:solidFill>
                  <a:schemeClr val="tx1"/>
                </a:solidFill>
                <a:latin typeface="Calibri" pitchFamily="34" charset="0"/>
                <a:ea typeface="Calibri" pitchFamily="34" charset="0"/>
                <a:cs typeface="Times New Roman" pitchFamily="18" charset="0"/>
              </a:rPr>
              <a:t> </a:t>
            </a:r>
            <a:r>
              <a:rPr lang="fr-FR" sz="4800" b="1" dirty="0">
                <a:solidFill>
                  <a:schemeClr val="tx1"/>
                </a:solidFill>
                <a:latin typeface="Calibri" pitchFamily="34" charset="0"/>
                <a:ea typeface="Calibri" pitchFamily="34" charset="0"/>
                <a:cs typeface="Times New Roman" pitchFamily="18" charset="0"/>
              </a:rPr>
              <a:t>mondiaux </a:t>
            </a:r>
            <a:r>
              <a:rPr lang="fr-FR" sz="4800" b="1" dirty="0" smtClean="0">
                <a:solidFill>
                  <a:schemeClr val="tx1"/>
                </a:solidFill>
                <a:latin typeface="Calibri" pitchFamily="34" charset="0"/>
                <a:ea typeface="Calibri" pitchFamily="34" charset="0"/>
                <a:cs typeface="Times New Roman" pitchFamily="18" charset="0"/>
              </a:rPr>
              <a:t>-3</a:t>
            </a:r>
            <a:endParaRPr lang="fr-CH" sz="4800" dirty="0"/>
          </a:p>
        </p:txBody>
      </p:sp>
      <p:sp>
        <p:nvSpPr>
          <p:cNvPr id="3" name="Espace réservé du contenu 2"/>
          <p:cNvSpPr>
            <a:spLocks noGrp="1"/>
          </p:cNvSpPr>
          <p:nvPr>
            <p:ph idx="1"/>
          </p:nvPr>
        </p:nvSpPr>
        <p:spPr>
          <a:xfrm>
            <a:off x="457200" y="1219200"/>
            <a:ext cx="8229600" cy="5502275"/>
          </a:xfrm>
        </p:spPr>
        <p:txBody>
          <a:bodyPr>
            <a:normAutofit/>
          </a:bodyPr>
          <a:lstStyle/>
          <a:p>
            <a:pPr>
              <a:spcBef>
                <a:spcPts val="1800"/>
              </a:spcBef>
            </a:pPr>
            <a:r>
              <a:rPr lang="fr-FR" b="1" dirty="0"/>
              <a:t>Dégradation de l'environnement </a:t>
            </a:r>
            <a:r>
              <a:rPr lang="fr-FR" dirty="0"/>
              <a:t>- </a:t>
            </a:r>
            <a:r>
              <a:rPr lang="fr-FR" dirty="0" smtClean="0"/>
              <a:t>Des preuves consistantes montrent </a:t>
            </a:r>
            <a:r>
              <a:rPr lang="fr-FR" dirty="0"/>
              <a:t>que l'humanité </a:t>
            </a:r>
            <a:r>
              <a:rPr lang="fr-FR" dirty="0" smtClean="0"/>
              <a:t>est en train de détruire la </a:t>
            </a:r>
            <a:r>
              <a:rPr lang="fr-FR" dirty="0"/>
              <a:t>stabilité de l'écosystème de la terre. Les systèmes biophysiques </a:t>
            </a:r>
            <a:r>
              <a:rPr lang="fr-FR" dirty="0" smtClean="0"/>
              <a:t>de la terre sont </a:t>
            </a:r>
            <a:r>
              <a:rPr lang="fr-FR" dirty="0"/>
              <a:t>en cours </a:t>
            </a:r>
            <a:r>
              <a:rPr lang="fr-FR" dirty="0" smtClean="0"/>
              <a:t>de destruction par </a:t>
            </a:r>
            <a:r>
              <a:rPr lang="fr-FR" dirty="0"/>
              <a:t>l'activité </a:t>
            </a:r>
            <a:r>
              <a:rPr lang="fr-FR" dirty="0" smtClean="0"/>
              <a:t>humaine.</a:t>
            </a:r>
          </a:p>
          <a:p>
            <a:pPr marL="0" indent="0">
              <a:spcBef>
                <a:spcPts val="1800"/>
              </a:spcBef>
              <a:buNone/>
            </a:pPr>
            <a:r>
              <a:rPr lang="fr-FR" dirty="0" smtClean="0"/>
              <a:t>Le </a:t>
            </a:r>
            <a:r>
              <a:rPr lang="fr-FR" dirty="0"/>
              <a:t>réchauffement </a:t>
            </a:r>
            <a:r>
              <a:rPr lang="fr-FR" dirty="0" smtClean="0"/>
              <a:t>mondial attendu </a:t>
            </a:r>
            <a:r>
              <a:rPr lang="fr-FR" dirty="0"/>
              <a:t>de 2-4 degrés centigrades d'ici 2100 entraînera la diminution plus </a:t>
            </a:r>
            <a:r>
              <a:rPr lang="fr-FR" dirty="0" smtClean="0"/>
              <a:t>accrue de </a:t>
            </a:r>
            <a:r>
              <a:rPr lang="fr-FR" dirty="0"/>
              <a:t>la productivité des cultures dans les zones chaudes de l'Afrique, en Asie et en Amérique </a:t>
            </a:r>
            <a:r>
              <a:rPr lang="fr-FR" dirty="0" smtClean="0"/>
              <a:t>latine.</a:t>
            </a:r>
          </a:p>
          <a:p>
            <a:pPr marL="0" indent="0">
              <a:spcBef>
                <a:spcPts val="1800"/>
              </a:spcBef>
              <a:buNone/>
            </a:pPr>
            <a:r>
              <a:rPr lang="fr-FR" dirty="0"/>
              <a:t>L</a:t>
            </a:r>
            <a:r>
              <a:rPr lang="fr-FR" dirty="0" smtClean="0"/>
              <a:t>a </a:t>
            </a:r>
            <a:r>
              <a:rPr lang="fr-FR" dirty="0"/>
              <a:t>morbidité </a:t>
            </a:r>
            <a:r>
              <a:rPr lang="fr-FR" dirty="0" smtClean="0"/>
              <a:t>et mortalité endémiques dues </a:t>
            </a:r>
            <a:r>
              <a:rPr lang="fr-FR" dirty="0"/>
              <a:t>aux maladies associées </a:t>
            </a:r>
            <a:r>
              <a:rPr lang="fr-FR" dirty="0" smtClean="0"/>
              <a:t>aux inondations </a:t>
            </a:r>
            <a:r>
              <a:rPr lang="fr-FR" dirty="0"/>
              <a:t>et </a:t>
            </a:r>
            <a:r>
              <a:rPr lang="fr-FR" dirty="0" smtClean="0"/>
              <a:t>aux sécheresses vont augmenter </a:t>
            </a:r>
            <a:r>
              <a:rPr lang="fr-FR" dirty="0"/>
              <a:t>dans toute l'Asie et </a:t>
            </a:r>
            <a:r>
              <a:rPr lang="fr-FR" dirty="0" smtClean="0">
                <a:solidFill>
                  <a:srgbClr val="FF0000"/>
                </a:solidFill>
              </a:rPr>
              <a:t>l'Afrique</a:t>
            </a:r>
            <a:endParaRPr lang="fr-CH" dirty="0">
              <a:solidFill>
                <a:srgbClr val="FF0000"/>
              </a:solidFill>
            </a:endParaRPr>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21</a:t>
            </a:fld>
            <a:endParaRPr lang="en-US"/>
          </a:p>
        </p:txBody>
      </p:sp>
    </p:spTree>
    <p:extLst>
      <p:ext uri="{BB962C8B-B14F-4D97-AF65-F5344CB8AC3E}">
        <p14:creationId xmlns:p14="http://schemas.microsoft.com/office/powerpoint/2010/main" val="2494044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6858000" cy="792162"/>
          </a:xfrm>
        </p:spPr>
        <p:txBody>
          <a:bodyPr>
            <a:normAutofit/>
          </a:bodyPr>
          <a:lstStyle/>
          <a:p>
            <a:pPr algn="ctr"/>
            <a:r>
              <a:rPr lang="fr-FR" sz="4400" b="1" dirty="0" smtClean="0"/>
              <a:t>Au-delà </a:t>
            </a:r>
            <a:r>
              <a:rPr lang="fr-FR" sz="4400" b="1" dirty="0"/>
              <a:t>de la limite</a:t>
            </a:r>
            <a:endParaRPr lang="en-GB" sz="4400" b="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20762"/>
            <a:ext cx="7848600" cy="5622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5FD7B95D-9F98-41B8-B9D9-77808F9FDEDE}" type="datetime1">
              <a:rPr lang="en-US" smtClean="0"/>
              <a:t>8/12/2016</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0538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29600" cy="743712"/>
          </a:xfrm>
        </p:spPr>
        <p:txBody>
          <a:bodyPr>
            <a:noAutofit/>
          </a:bodyPr>
          <a:lstStyle/>
          <a:p>
            <a:pPr algn="ctr"/>
            <a:r>
              <a:rPr lang="en-GB" sz="4800" b="1" dirty="0">
                <a:solidFill>
                  <a:schemeClr val="tx1"/>
                </a:solidFill>
                <a:latin typeface="Calibri" pitchFamily="34" charset="0"/>
                <a:ea typeface="Calibri" pitchFamily="34" charset="0"/>
                <a:cs typeface="Times New Roman" pitchFamily="18" charset="0"/>
              </a:rPr>
              <a:t>Les </a:t>
            </a:r>
            <a:r>
              <a:rPr lang="fr-FR" sz="4800" b="1" dirty="0">
                <a:solidFill>
                  <a:schemeClr val="tx1"/>
                </a:solidFill>
                <a:latin typeface="Calibri" pitchFamily="34" charset="0"/>
                <a:ea typeface="Calibri" pitchFamily="34" charset="0"/>
                <a:cs typeface="Times New Roman" pitchFamily="18" charset="0"/>
              </a:rPr>
              <a:t>défis</a:t>
            </a:r>
            <a:r>
              <a:rPr lang="en-GB" sz="4800" b="1" dirty="0">
                <a:solidFill>
                  <a:schemeClr val="tx1"/>
                </a:solidFill>
                <a:latin typeface="Calibri" pitchFamily="34" charset="0"/>
                <a:ea typeface="Calibri" pitchFamily="34" charset="0"/>
                <a:cs typeface="Times New Roman" pitchFamily="18" charset="0"/>
              </a:rPr>
              <a:t> </a:t>
            </a:r>
            <a:r>
              <a:rPr lang="fr-FR" sz="4800" b="1" dirty="0">
                <a:solidFill>
                  <a:schemeClr val="tx1"/>
                </a:solidFill>
                <a:latin typeface="Calibri" pitchFamily="34" charset="0"/>
                <a:ea typeface="Calibri" pitchFamily="34" charset="0"/>
                <a:cs typeface="Times New Roman" pitchFamily="18" charset="0"/>
              </a:rPr>
              <a:t>mondiaux </a:t>
            </a:r>
            <a:r>
              <a:rPr lang="fr-FR" sz="4800" b="1" dirty="0" smtClean="0">
                <a:solidFill>
                  <a:schemeClr val="tx1"/>
                </a:solidFill>
                <a:latin typeface="Calibri" pitchFamily="34" charset="0"/>
                <a:ea typeface="Calibri" pitchFamily="34" charset="0"/>
                <a:cs typeface="Times New Roman" pitchFamily="18" charset="0"/>
              </a:rPr>
              <a:t>-4</a:t>
            </a:r>
            <a:endParaRPr lang="fr-CH" sz="4400" dirty="0"/>
          </a:p>
        </p:txBody>
      </p:sp>
      <p:sp>
        <p:nvSpPr>
          <p:cNvPr id="3" name="Espace réservé du contenu 2"/>
          <p:cNvSpPr>
            <a:spLocks noGrp="1"/>
          </p:cNvSpPr>
          <p:nvPr>
            <p:ph idx="1"/>
          </p:nvPr>
        </p:nvSpPr>
        <p:spPr>
          <a:xfrm>
            <a:off x="457200" y="1219200"/>
            <a:ext cx="8229600" cy="5105400"/>
          </a:xfrm>
        </p:spPr>
        <p:txBody>
          <a:bodyPr>
            <a:normAutofit/>
          </a:bodyPr>
          <a:lstStyle/>
          <a:p>
            <a:pPr>
              <a:spcBef>
                <a:spcPts val="1200"/>
              </a:spcBef>
            </a:pPr>
            <a:r>
              <a:rPr lang="fr-FR" sz="2400" b="1" dirty="0"/>
              <a:t>La croissance économique, la pauvreté et la gouvernance </a:t>
            </a:r>
            <a:r>
              <a:rPr lang="fr-FR" sz="2400" dirty="0"/>
              <a:t>- la croissance économique qui génère des inégalités </a:t>
            </a:r>
            <a:r>
              <a:rPr lang="fr-FR" sz="2400" dirty="0" smtClean="0"/>
              <a:t>sociales.</a:t>
            </a:r>
          </a:p>
          <a:p>
            <a:pPr marL="0" indent="0">
              <a:spcBef>
                <a:spcPts val="1200"/>
              </a:spcBef>
              <a:buNone/>
            </a:pPr>
            <a:r>
              <a:rPr lang="fr-FR" sz="2400" dirty="0" smtClean="0"/>
              <a:t>On </a:t>
            </a:r>
            <a:r>
              <a:rPr lang="fr-FR" sz="2400" dirty="0"/>
              <a:t>estime que près de la moitié de la richesse mondiale est détenue par seulement 1% de la population et que les 85 personnes les plus riches possèdent l'équivalent de la richesse détenue par 3,5 milliards de la population mondiale</a:t>
            </a:r>
            <a:r>
              <a:rPr lang="fr-FR" sz="2400" dirty="0" smtClean="0"/>
              <a:t>.</a:t>
            </a:r>
          </a:p>
          <a:p>
            <a:pPr marL="0" indent="0">
              <a:spcBef>
                <a:spcPts val="1200"/>
              </a:spcBef>
              <a:buNone/>
            </a:pPr>
            <a:r>
              <a:rPr lang="fr-FR" sz="2400" dirty="0"/>
              <a:t>Dans de nombreux pays africains 50% de la population vit avec moins de 2 dollars par jour. - L'inégalité socio-économique est un déterminant social </a:t>
            </a:r>
            <a:r>
              <a:rPr lang="fr-FR" sz="2400" dirty="0" smtClean="0"/>
              <a:t>clé de </a:t>
            </a:r>
            <a:r>
              <a:rPr lang="fr-FR" sz="2400" dirty="0"/>
              <a:t>la santé, car elle façonne les conditions dans lesquelles nous </a:t>
            </a:r>
            <a:r>
              <a:rPr lang="fr-FR" sz="2400" dirty="0" smtClean="0"/>
              <a:t>grandissons, </a:t>
            </a:r>
            <a:r>
              <a:rPr lang="fr-FR" sz="2400" dirty="0"/>
              <a:t>vivons, </a:t>
            </a:r>
            <a:r>
              <a:rPr lang="fr-FR" sz="2400" dirty="0" smtClean="0"/>
              <a:t>travaillons </a:t>
            </a:r>
            <a:r>
              <a:rPr lang="fr-FR" sz="2400" dirty="0"/>
              <a:t>et </a:t>
            </a:r>
            <a:r>
              <a:rPr lang="fr-FR" sz="2400" dirty="0" smtClean="0"/>
              <a:t>vieillissons.</a:t>
            </a:r>
            <a:endParaRPr lang="fr-CH" sz="2400"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23</a:t>
            </a:fld>
            <a:endParaRPr lang="en-US"/>
          </a:p>
        </p:txBody>
      </p:sp>
    </p:spTree>
    <p:extLst>
      <p:ext uri="{BB962C8B-B14F-4D97-AF65-F5344CB8AC3E}">
        <p14:creationId xmlns:p14="http://schemas.microsoft.com/office/powerpoint/2010/main" val="802063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667512"/>
          </a:xfrm>
        </p:spPr>
        <p:txBody>
          <a:bodyPr>
            <a:noAutofit/>
          </a:bodyPr>
          <a:lstStyle/>
          <a:p>
            <a:pPr algn="ctr"/>
            <a:r>
              <a:rPr lang="en-GB" sz="4800" b="1" dirty="0">
                <a:solidFill>
                  <a:schemeClr val="tx1"/>
                </a:solidFill>
                <a:latin typeface="Calibri" pitchFamily="34" charset="0"/>
                <a:ea typeface="Calibri" pitchFamily="34" charset="0"/>
                <a:cs typeface="Times New Roman" pitchFamily="18" charset="0"/>
              </a:rPr>
              <a:t>Les </a:t>
            </a:r>
            <a:r>
              <a:rPr lang="fr-FR" sz="4800" b="1" dirty="0">
                <a:solidFill>
                  <a:schemeClr val="tx1"/>
                </a:solidFill>
                <a:latin typeface="Calibri" pitchFamily="34" charset="0"/>
                <a:ea typeface="Calibri" pitchFamily="34" charset="0"/>
                <a:cs typeface="Times New Roman" pitchFamily="18" charset="0"/>
              </a:rPr>
              <a:t>défis</a:t>
            </a:r>
            <a:r>
              <a:rPr lang="en-GB" sz="4800" b="1" dirty="0">
                <a:solidFill>
                  <a:schemeClr val="tx1"/>
                </a:solidFill>
                <a:latin typeface="Calibri" pitchFamily="34" charset="0"/>
                <a:ea typeface="Calibri" pitchFamily="34" charset="0"/>
                <a:cs typeface="Times New Roman" pitchFamily="18" charset="0"/>
              </a:rPr>
              <a:t> </a:t>
            </a:r>
            <a:r>
              <a:rPr lang="fr-FR" sz="4800" b="1" dirty="0">
                <a:solidFill>
                  <a:schemeClr val="tx1"/>
                </a:solidFill>
                <a:latin typeface="Calibri" pitchFamily="34" charset="0"/>
                <a:ea typeface="Calibri" pitchFamily="34" charset="0"/>
                <a:cs typeface="Times New Roman" pitchFamily="18" charset="0"/>
              </a:rPr>
              <a:t>mondiaux </a:t>
            </a:r>
            <a:r>
              <a:rPr lang="fr-FR" sz="4800" b="1" dirty="0" smtClean="0">
                <a:solidFill>
                  <a:schemeClr val="tx1"/>
                </a:solidFill>
                <a:latin typeface="Calibri" pitchFamily="34" charset="0"/>
                <a:ea typeface="Calibri" pitchFamily="34" charset="0"/>
                <a:cs typeface="Times New Roman" pitchFamily="18" charset="0"/>
              </a:rPr>
              <a:t>-5</a:t>
            </a:r>
            <a:endParaRPr lang="fr-CH" sz="4800" dirty="0"/>
          </a:p>
        </p:txBody>
      </p:sp>
      <p:sp>
        <p:nvSpPr>
          <p:cNvPr id="3" name="Espace réservé du contenu 2"/>
          <p:cNvSpPr>
            <a:spLocks noGrp="1"/>
          </p:cNvSpPr>
          <p:nvPr>
            <p:ph idx="1"/>
          </p:nvPr>
        </p:nvSpPr>
        <p:spPr>
          <a:xfrm>
            <a:off x="457200" y="1828800"/>
            <a:ext cx="8229600" cy="4495800"/>
          </a:xfrm>
        </p:spPr>
        <p:txBody>
          <a:bodyPr/>
          <a:lstStyle/>
          <a:p>
            <a:pPr>
              <a:spcBef>
                <a:spcPts val="1200"/>
              </a:spcBef>
            </a:pPr>
            <a:r>
              <a:rPr lang="fr-FR" b="1" dirty="0"/>
              <a:t>La transition démographique </a:t>
            </a:r>
            <a:r>
              <a:rPr lang="fr-FR" dirty="0"/>
              <a:t>- La population du monde sera de 9,1 milliards d'ici 2050, l'âge médian dans les pays développés </a:t>
            </a:r>
            <a:r>
              <a:rPr lang="fr-FR" dirty="0" smtClean="0"/>
              <a:t>sera </a:t>
            </a:r>
            <a:r>
              <a:rPr lang="fr-FR" dirty="0"/>
              <a:t>46 et 37 dans les pays en développement</a:t>
            </a:r>
            <a:r>
              <a:rPr lang="fr-FR" dirty="0" smtClean="0"/>
              <a:t>.</a:t>
            </a:r>
          </a:p>
          <a:p>
            <a:pPr marL="0" indent="0">
              <a:spcBef>
                <a:spcPts val="1200"/>
              </a:spcBef>
              <a:buNone/>
            </a:pPr>
            <a:r>
              <a:rPr lang="fr-FR" dirty="0"/>
              <a:t>Le point important est que les systèmes de santé seront tendues parce que plus de gens auront besoin de services en particulier pour les maladies non transmissibles chroniques coûteuses. Il y aura une force de travail relativement plus petite.</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24</a:t>
            </a:fld>
            <a:endParaRPr lang="en-US"/>
          </a:p>
        </p:txBody>
      </p:sp>
    </p:spTree>
    <p:extLst>
      <p:ext uri="{BB962C8B-B14F-4D97-AF65-F5344CB8AC3E}">
        <p14:creationId xmlns:p14="http://schemas.microsoft.com/office/powerpoint/2010/main" val="569423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667512"/>
          </a:xfrm>
        </p:spPr>
        <p:txBody>
          <a:bodyPr>
            <a:noAutofit/>
          </a:bodyPr>
          <a:lstStyle/>
          <a:p>
            <a:pPr algn="ctr"/>
            <a:r>
              <a:rPr lang="fr-CH" sz="4000" b="1" dirty="0" smtClean="0"/>
              <a:t>Activité de groupes</a:t>
            </a:r>
            <a:endParaRPr lang="fr-CH" sz="4000" b="1" dirty="0"/>
          </a:p>
        </p:txBody>
      </p:sp>
      <p:sp>
        <p:nvSpPr>
          <p:cNvPr id="3" name="Espace réservé du contenu 2"/>
          <p:cNvSpPr>
            <a:spLocks noGrp="1"/>
          </p:cNvSpPr>
          <p:nvPr>
            <p:ph idx="1"/>
          </p:nvPr>
        </p:nvSpPr>
        <p:spPr>
          <a:xfrm>
            <a:off x="457200" y="2133600"/>
            <a:ext cx="8229600" cy="2667000"/>
          </a:xfrm>
        </p:spPr>
        <p:txBody>
          <a:bodyPr/>
          <a:lstStyle/>
          <a:p>
            <a:pPr>
              <a:spcBef>
                <a:spcPts val="1800"/>
              </a:spcBef>
            </a:pPr>
            <a:r>
              <a:rPr lang="fr-FR" dirty="0"/>
              <a:t>Exemple- Effet de la fracture urbaine </a:t>
            </a:r>
            <a:r>
              <a:rPr lang="fr-FR" dirty="0" smtClean="0"/>
              <a:t>et rurale </a:t>
            </a:r>
            <a:r>
              <a:rPr lang="fr-FR" dirty="0"/>
              <a:t>sur la qualité, la quantité et le type </a:t>
            </a:r>
            <a:r>
              <a:rPr lang="fr-FR" dirty="0" smtClean="0"/>
              <a:t>de </a:t>
            </a:r>
            <a:r>
              <a:rPr lang="fr-FR" dirty="0"/>
              <a:t>soins </a:t>
            </a:r>
            <a:r>
              <a:rPr lang="fr-FR" dirty="0" smtClean="0"/>
              <a:t>auquel les gens peuvent avoir accès.</a:t>
            </a:r>
          </a:p>
          <a:p>
            <a:pPr marL="0" indent="0">
              <a:spcBef>
                <a:spcPts val="1800"/>
              </a:spcBef>
              <a:buNone/>
            </a:pPr>
            <a:r>
              <a:rPr lang="fr-FR" dirty="0" smtClean="0"/>
              <a:t>Chaque </a:t>
            </a:r>
            <a:r>
              <a:rPr lang="fr-FR" dirty="0"/>
              <a:t>groupe identifiera une inégalité et </a:t>
            </a:r>
            <a:r>
              <a:rPr lang="fr-FR" dirty="0" smtClean="0"/>
              <a:t>discutera la </a:t>
            </a:r>
            <a:r>
              <a:rPr lang="fr-FR" dirty="0"/>
              <a:t>façon dont </a:t>
            </a:r>
            <a:r>
              <a:rPr lang="fr-FR" dirty="0" smtClean="0"/>
              <a:t>elle influe sur </a:t>
            </a:r>
            <a:r>
              <a:rPr lang="fr-FR" dirty="0"/>
              <a:t>la santé.</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25</a:t>
            </a:fld>
            <a:endParaRPr lang="en-US"/>
          </a:p>
        </p:txBody>
      </p:sp>
    </p:spTree>
    <p:extLst>
      <p:ext uri="{BB962C8B-B14F-4D97-AF65-F5344CB8AC3E}">
        <p14:creationId xmlns:p14="http://schemas.microsoft.com/office/powerpoint/2010/main" val="2320564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591312"/>
          </a:xfrm>
        </p:spPr>
        <p:txBody>
          <a:bodyPr>
            <a:noAutofit/>
          </a:bodyPr>
          <a:lstStyle/>
          <a:p>
            <a:pPr algn="ctr"/>
            <a:r>
              <a:rPr lang="fr-CH" sz="4000" b="1" dirty="0" smtClean="0"/>
              <a:t>Notes</a:t>
            </a:r>
            <a:endParaRPr lang="fr-CH" sz="4000" b="1" dirty="0"/>
          </a:p>
        </p:txBody>
      </p:sp>
      <p:sp>
        <p:nvSpPr>
          <p:cNvPr id="3" name="Espace réservé du contenu 2"/>
          <p:cNvSpPr>
            <a:spLocks noGrp="1"/>
          </p:cNvSpPr>
          <p:nvPr>
            <p:ph idx="1"/>
          </p:nvPr>
        </p:nvSpPr>
        <p:spPr>
          <a:xfrm>
            <a:off x="457200" y="1524000"/>
            <a:ext cx="8229600" cy="4800600"/>
          </a:xfrm>
        </p:spPr>
        <p:txBody>
          <a:bodyPr/>
          <a:lstStyle/>
          <a:p>
            <a:pPr>
              <a:spcBef>
                <a:spcPts val="1800"/>
              </a:spcBef>
            </a:pPr>
            <a:r>
              <a:rPr lang="fr-FR" dirty="0"/>
              <a:t>Les inégalités </a:t>
            </a:r>
            <a:r>
              <a:rPr lang="fr-FR" dirty="0" smtClean="0"/>
              <a:t>sociales de </a:t>
            </a:r>
            <a:r>
              <a:rPr lang="fr-FR" dirty="0"/>
              <a:t>santé sont les différences injustes en matière de santé entre les personnes de différents groupes sociaux et </a:t>
            </a:r>
            <a:r>
              <a:rPr lang="fr-FR" dirty="0" smtClean="0"/>
              <a:t>qui peuvent </a:t>
            </a:r>
            <a:r>
              <a:rPr lang="fr-FR" dirty="0"/>
              <a:t>être </a:t>
            </a:r>
            <a:r>
              <a:rPr lang="fr-FR" dirty="0" smtClean="0"/>
              <a:t>liées </a:t>
            </a:r>
            <a:r>
              <a:rPr lang="fr-FR" dirty="0"/>
              <a:t>à des formes de désavantage telles que la discrimination </a:t>
            </a:r>
            <a:r>
              <a:rPr lang="fr-FR" dirty="0" smtClean="0"/>
              <a:t>induite par la </a:t>
            </a:r>
            <a:r>
              <a:rPr lang="fr-FR" dirty="0"/>
              <a:t>pauvreté et le manque d'accès aux </a:t>
            </a:r>
            <a:r>
              <a:rPr lang="fr-FR" dirty="0" smtClean="0"/>
              <a:t>services.</a:t>
            </a:r>
          </a:p>
          <a:p>
            <a:pPr>
              <a:spcBef>
                <a:spcPts val="1800"/>
              </a:spcBef>
            </a:pPr>
            <a:r>
              <a:rPr lang="fr-FR" dirty="0" smtClean="0"/>
              <a:t>Les marqueurs en matière d’équité comprennent </a:t>
            </a:r>
            <a:r>
              <a:rPr lang="fr-FR" dirty="0"/>
              <a:t>le statut socio-économique, l'éducation, le lieu de résidence (urbain, </a:t>
            </a:r>
            <a:r>
              <a:rPr lang="fr-FR" dirty="0" smtClean="0"/>
              <a:t>rural, etc.), </a:t>
            </a:r>
            <a:r>
              <a:rPr lang="fr-FR" dirty="0"/>
              <a:t>la race ou l'origine ethnique, la </a:t>
            </a:r>
            <a:r>
              <a:rPr lang="fr-FR" dirty="0" smtClean="0"/>
              <a:t>profession, le genre et </a:t>
            </a:r>
            <a:r>
              <a:rPr lang="fr-FR" dirty="0"/>
              <a:t>la </a:t>
            </a:r>
            <a:r>
              <a:rPr lang="fr-FR" dirty="0" smtClean="0"/>
              <a:t>religion.</a:t>
            </a:r>
            <a:endParaRPr lang="fr-CH" dirty="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26</a:t>
            </a:fld>
            <a:endParaRPr lang="en-US"/>
          </a:p>
        </p:txBody>
      </p:sp>
    </p:spTree>
    <p:extLst>
      <p:ext uri="{BB962C8B-B14F-4D97-AF65-F5344CB8AC3E}">
        <p14:creationId xmlns:p14="http://schemas.microsoft.com/office/powerpoint/2010/main" val="2199562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6400800" cy="715962"/>
          </a:xfrm>
        </p:spPr>
        <p:txBody>
          <a:bodyPr>
            <a:normAutofit/>
          </a:bodyPr>
          <a:lstStyle/>
          <a:p>
            <a:pPr algn="ctr"/>
            <a:r>
              <a:rPr lang="en-US" sz="4000" b="1" dirty="0"/>
              <a:t>L</a:t>
            </a:r>
            <a:r>
              <a:rPr lang="en-US" sz="4000" b="1" dirty="0" smtClean="0"/>
              <a:t>e gradient de santé</a:t>
            </a:r>
            <a:endParaRPr lang="en-GB" sz="4000" b="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90600"/>
            <a:ext cx="8305799"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E5C33255-6ACC-4E30-9221-C6A32F102830}" type="datetime1">
              <a:rPr lang="en-US" smtClean="0"/>
              <a:t>8/12/2016</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27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9143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71800"/>
            <a:ext cx="8229600" cy="1143000"/>
          </a:xfrm>
        </p:spPr>
        <p:txBody>
          <a:bodyPr>
            <a:normAutofit fontScale="90000"/>
          </a:bodyPr>
          <a:lstStyle/>
          <a:p>
            <a:pPr algn="ctr"/>
            <a:r>
              <a:rPr lang="en-US" dirty="0" smtClean="0"/>
              <a:t>Questions et </a:t>
            </a:r>
            <a:r>
              <a:rPr lang="fr-FR" dirty="0" smtClean="0"/>
              <a:t>commentaires</a:t>
            </a:r>
            <a:r>
              <a:rPr lang="en-US" dirty="0" smtClean="0"/>
              <a:t> </a:t>
            </a:r>
            <a:br>
              <a:rPr lang="en-US" dirty="0" smtClean="0"/>
            </a:br>
            <a:r>
              <a:rPr lang="en-US" dirty="0" smtClean="0"/>
              <a:t>5-10 minutes</a:t>
            </a:r>
            <a:endParaRPr lang="en-US" dirty="0"/>
          </a:p>
        </p:txBody>
      </p:sp>
      <p:sp>
        <p:nvSpPr>
          <p:cNvPr id="3" name="Date Placeholder 2"/>
          <p:cNvSpPr>
            <a:spLocks noGrp="1"/>
          </p:cNvSpPr>
          <p:nvPr>
            <p:ph type="dt" sz="half" idx="10"/>
          </p:nvPr>
        </p:nvSpPr>
        <p:spPr/>
        <p:txBody>
          <a:bodyPr/>
          <a:lstStyle/>
          <a:p>
            <a:fld id="{C33A7319-3015-43DC-8BBD-E67D5C022887}" type="datetime1">
              <a:rPr lang="en-US" smtClean="0"/>
              <a:t>8/12/2016</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28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09600"/>
            <a:ext cx="8305800" cy="685800"/>
          </a:xfrm>
        </p:spPr>
        <p:txBody>
          <a:bodyPr>
            <a:normAutofit fontScale="90000"/>
          </a:bodyPr>
          <a:lstStyle/>
          <a:p>
            <a:pPr algn="ctr"/>
            <a:r>
              <a:rPr lang="fr-CH" b="1" dirty="0"/>
              <a:t>200 pays, 200 ans</a:t>
            </a:r>
          </a:p>
        </p:txBody>
      </p:sp>
      <p:sp>
        <p:nvSpPr>
          <p:cNvPr id="3" name="Espace réservé de la date 2"/>
          <p:cNvSpPr>
            <a:spLocks noGrp="1"/>
          </p:cNvSpPr>
          <p:nvPr>
            <p:ph type="dt" sz="half" idx="10"/>
          </p:nvPr>
        </p:nvSpPr>
        <p:spPr/>
        <p:txBody>
          <a:bodyPr/>
          <a:lstStyle/>
          <a:p>
            <a:fld id="{08FF309E-2A3E-4BB7-A7F9-274097A187B7}" type="datetime1">
              <a:rPr lang="en-US" smtClean="0"/>
              <a:t>8/12/2016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457960B-4A65-4AA5-B602-8F04CFBD175A}" type="slidenum">
              <a:rPr lang="en-US" smtClean="0"/>
              <a:pPr/>
              <a:t>3</a:t>
            </a:fld>
            <a:endParaRPr lang="en-US"/>
          </a:p>
        </p:txBody>
      </p:sp>
      <p:pic>
        <p:nvPicPr>
          <p:cNvPr id="6" name="200a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447800"/>
            <a:ext cx="8305800" cy="4908550"/>
          </a:xfrm>
          <a:prstGeom prst="rect">
            <a:avLst/>
          </a:prstGeom>
        </p:spPr>
      </p:pic>
    </p:spTree>
    <p:extLst>
      <p:ext uri="{BB962C8B-B14F-4D97-AF65-F5344CB8AC3E}">
        <p14:creationId xmlns:p14="http://schemas.microsoft.com/office/powerpoint/2010/main" val="1632598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304800"/>
            <a:ext cx="8610600" cy="1143000"/>
          </a:xfrm>
        </p:spPr>
        <p:txBody>
          <a:bodyPr>
            <a:noAutofit/>
          </a:bodyPr>
          <a:lstStyle/>
          <a:p>
            <a:pPr algn="ctr"/>
            <a:r>
              <a:rPr lang="en-GB" sz="3200" b="1" dirty="0" smtClean="0"/>
              <a:t>La </a:t>
            </a:r>
            <a:r>
              <a:rPr lang="fr-FR" sz="3200" b="1" dirty="0" smtClean="0"/>
              <a:t>mesure</a:t>
            </a:r>
            <a:r>
              <a:rPr lang="en-GB" sz="3200" b="1" dirty="0" smtClean="0"/>
              <a:t> </a:t>
            </a:r>
            <a:r>
              <a:rPr lang="fr-FR" sz="3200" b="1" dirty="0"/>
              <a:t>couramment utilisée </a:t>
            </a:r>
            <a:r>
              <a:rPr lang="fr-FR" sz="3200" b="1" dirty="0" smtClean="0"/>
              <a:t>pour l'expérience </a:t>
            </a:r>
            <a:r>
              <a:rPr lang="fr-FR" sz="3200" b="1" dirty="0"/>
              <a:t>de la maladie dans la société est le DALY</a:t>
            </a:r>
            <a:endParaRPr lang="fr-CH" sz="3200" b="1" dirty="0"/>
          </a:p>
        </p:txBody>
      </p:sp>
      <p:sp>
        <p:nvSpPr>
          <p:cNvPr id="3" name="Espace réservé du contenu 2"/>
          <p:cNvSpPr>
            <a:spLocks noGrp="1"/>
          </p:cNvSpPr>
          <p:nvPr>
            <p:ph idx="1"/>
          </p:nvPr>
        </p:nvSpPr>
        <p:spPr>
          <a:xfrm>
            <a:off x="152400" y="1523999"/>
            <a:ext cx="8839200" cy="5197475"/>
          </a:xfrm>
        </p:spPr>
        <p:txBody>
          <a:bodyPr>
            <a:normAutofit lnSpcReduction="10000"/>
          </a:bodyPr>
          <a:lstStyle/>
          <a:p>
            <a:pPr lvl="0" fontAlgn="base">
              <a:spcBef>
                <a:spcPct val="0"/>
              </a:spcBef>
              <a:spcAft>
                <a:spcPct val="0"/>
              </a:spcAft>
            </a:pPr>
            <a:r>
              <a:rPr lang="fr-FR" sz="2800" dirty="0" smtClean="0"/>
              <a:t>Le </a:t>
            </a:r>
            <a:r>
              <a:rPr lang="fr-FR" sz="2800" dirty="0"/>
              <a:t>fardeau de la maladie est une mesure de l'écart de santé actuelle entre une population et l'état optimal où tous les gens atteignent l'espérance de vie complète sans souffrir des problèmes de santé. </a:t>
            </a:r>
            <a:endParaRPr lang="fr-FR" sz="2800" dirty="0" smtClean="0"/>
          </a:p>
          <a:p>
            <a:pPr lvl="0" fontAlgn="base">
              <a:spcBef>
                <a:spcPct val="0"/>
              </a:spcBef>
              <a:spcAft>
                <a:spcPct val="0"/>
              </a:spcAft>
            </a:pPr>
            <a:r>
              <a:rPr lang="fr-FR" sz="2800" dirty="0" smtClean="0"/>
              <a:t>Le </a:t>
            </a:r>
            <a:r>
              <a:rPr lang="fr-FR" sz="2800" dirty="0"/>
              <a:t>DALY </a:t>
            </a:r>
            <a:r>
              <a:rPr lang="fr-FR" sz="2800" dirty="0" smtClean="0"/>
              <a:t>(Espérance de vie corrigée de l’incapacité) </a:t>
            </a:r>
            <a:r>
              <a:rPr lang="fr-FR" sz="2800" dirty="0"/>
              <a:t>mesure la charge de morbidité globale en nombre </a:t>
            </a:r>
            <a:r>
              <a:rPr lang="fr-FR" sz="2800" dirty="0" smtClean="0"/>
              <a:t>cumulé d'années </a:t>
            </a:r>
            <a:r>
              <a:rPr lang="fr-FR" sz="2800" dirty="0"/>
              <a:t>perdues en raison </a:t>
            </a:r>
            <a:r>
              <a:rPr lang="fr-FR" sz="2800" dirty="0" smtClean="0"/>
              <a:t>d’une mauvaise </a:t>
            </a:r>
            <a:r>
              <a:rPr lang="fr-FR" sz="2800" dirty="0"/>
              <a:t>santé, </a:t>
            </a:r>
            <a:r>
              <a:rPr lang="fr-FR" sz="2800" dirty="0" smtClean="0"/>
              <a:t>d’un handicap </a:t>
            </a:r>
            <a:r>
              <a:rPr lang="fr-FR" sz="2800" dirty="0"/>
              <a:t>ou </a:t>
            </a:r>
            <a:r>
              <a:rPr lang="fr-FR" sz="2800" dirty="0" smtClean="0"/>
              <a:t>d’une mort précoce.</a:t>
            </a:r>
            <a:endParaRPr lang="en-GB" sz="2800" dirty="0"/>
          </a:p>
          <a:p>
            <a:pPr lvl="1" fontAlgn="base">
              <a:spcBef>
                <a:spcPts val="1200"/>
              </a:spcBef>
              <a:spcAft>
                <a:spcPct val="0"/>
              </a:spcAft>
            </a:pPr>
            <a:r>
              <a:rPr lang="en-GB" sz="1800" dirty="0" smtClean="0">
                <a:latin typeface="Arial" pitchFamily="34" charset="0"/>
                <a:ea typeface="Times New Roman" pitchFamily="18" charset="0"/>
                <a:cs typeface="Arial" pitchFamily="34" charset="0"/>
              </a:rPr>
              <a:t>Ex. :</a:t>
            </a:r>
            <a:r>
              <a:rPr lang="en-GB" sz="1800" i="1" dirty="0" smtClean="0">
                <a:latin typeface="Arial" pitchFamily="34" charset="0"/>
                <a:ea typeface="Times New Roman" pitchFamily="18" charset="0"/>
                <a:cs typeface="Arial" pitchFamily="34" charset="0"/>
              </a:rPr>
              <a:t> DALY = </a:t>
            </a:r>
            <a:r>
              <a:rPr lang="fr-CH" sz="1800" i="1" dirty="0" smtClean="0">
                <a:latin typeface="Arial" pitchFamily="34" charset="0"/>
                <a:ea typeface="Times New Roman" pitchFamily="18" charset="0"/>
                <a:cs typeface="Arial" pitchFamily="34" charset="0"/>
              </a:rPr>
              <a:t>Morts</a:t>
            </a:r>
            <a:r>
              <a:rPr lang="en-GB" sz="1800" i="1" dirty="0" smtClean="0">
                <a:latin typeface="Arial" pitchFamily="34" charset="0"/>
                <a:ea typeface="Times New Roman" pitchFamily="18" charset="0"/>
                <a:cs typeface="Arial" pitchFamily="34" charset="0"/>
              </a:rPr>
              <a:t> x Minimum de la </a:t>
            </a:r>
            <a:r>
              <a:rPr lang="fr-CH" sz="1800" i="1" dirty="0" smtClean="0">
                <a:latin typeface="Arial" pitchFamily="34" charset="0"/>
                <a:ea typeface="Times New Roman" pitchFamily="18" charset="0"/>
                <a:cs typeface="Arial" pitchFamily="34" charset="0"/>
              </a:rPr>
              <a:t>moyenne du nombre d’années de vie perdue à une mort + (taux de morbidité x probabilité de contracter </a:t>
            </a:r>
            <a:r>
              <a:rPr lang="en-GB" sz="1800" i="1" dirty="0" smtClean="0">
                <a:latin typeface="Arial" pitchFamily="34" charset="0"/>
                <a:ea typeface="Times New Roman" pitchFamily="18" charset="0"/>
                <a:cs typeface="Arial" pitchFamily="34" charset="0"/>
              </a:rPr>
              <a:t>la </a:t>
            </a:r>
            <a:r>
              <a:rPr lang="fr-CH" sz="1800" i="1" dirty="0" smtClean="0">
                <a:latin typeface="Arial" pitchFamily="34" charset="0"/>
                <a:ea typeface="Times New Roman" pitchFamily="18" charset="0"/>
                <a:cs typeface="Arial" pitchFamily="34" charset="0"/>
              </a:rPr>
              <a:t>maladie x durée pondérée x handicap pondéré</a:t>
            </a:r>
            <a:r>
              <a:rPr lang="en-GB" sz="1800" i="1" dirty="0" smtClean="0">
                <a:latin typeface="Arial" pitchFamily="34" charset="0"/>
                <a:ea typeface="Times New Roman" pitchFamily="18" charset="0"/>
                <a:cs typeface="Arial" pitchFamily="34" charset="0"/>
              </a:rPr>
              <a:t>)</a:t>
            </a:r>
            <a:endParaRPr lang="en-US" sz="1800" i="1" dirty="0">
              <a:latin typeface="Arial" pitchFamily="34" charset="0"/>
              <a:cs typeface="Arial" pitchFamily="34" charset="0"/>
            </a:endParaRPr>
          </a:p>
          <a:p>
            <a:pPr lvl="1" eaLnBrk="0" fontAlgn="base" hangingPunct="0">
              <a:spcBef>
                <a:spcPts val="1200"/>
              </a:spcBef>
              <a:spcAft>
                <a:spcPct val="0"/>
              </a:spcAft>
            </a:pPr>
            <a:r>
              <a:rPr lang="en-GB" sz="1800" i="1" dirty="0">
                <a:latin typeface="Arial" pitchFamily="34" charset="0"/>
                <a:ea typeface="Times New Roman" pitchFamily="18" charset="0"/>
                <a:cs typeface="Arial" pitchFamily="34" charset="0"/>
              </a:rPr>
              <a:t>	64 x 40 + (0.2 x 0.8 x 10,000 x 0.083 x 0.8)</a:t>
            </a:r>
            <a:endParaRPr lang="en-US" sz="1800" i="1" dirty="0">
              <a:latin typeface="Arial" pitchFamily="34" charset="0"/>
              <a:cs typeface="Arial" pitchFamily="34" charset="0"/>
            </a:endParaRPr>
          </a:p>
          <a:p>
            <a:pPr lvl="1" eaLnBrk="0" fontAlgn="base" hangingPunct="0">
              <a:spcBef>
                <a:spcPts val="1200"/>
              </a:spcBef>
              <a:spcAft>
                <a:spcPct val="0"/>
              </a:spcAft>
            </a:pPr>
            <a:r>
              <a:rPr lang="en-GB" sz="1800" i="1" dirty="0">
                <a:latin typeface="Arial" pitchFamily="34" charset="0"/>
                <a:ea typeface="Times New Roman" pitchFamily="18" charset="0"/>
                <a:cs typeface="Arial" pitchFamily="34" charset="0"/>
              </a:rPr>
              <a:t>	2,560 +16 = 2,666 </a:t>
            </a:r>
            <a:r>
              <a:rPr lang="en-GB" sz="1800" i="1" dirty="0" smtClean="0">
                <a:latin typeface="Arial" pitchFamily="34" charset="0"/>
                <a:ea typeface="Times New Roman" pitchFamily="18" charset="0"/>
                <a:cs typeface="Arial" pitchFamily="34" charset="0"/>
              </a:rPr>
              <a:t>DALYS</a:t>
            </a:r>
            <a:endParaRPr lang="en-GB" sz="1800" i="1" dirty="0">
              <a:latin typeface="Arial" pitchFamily="34" charset="0"/>
              <a:cs typeface="Arial" pitchFamily="34" charset="0"/>
            </a:endParaRPr>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dirty="0"/>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4</a:t>
            </a:fld>
            <a:endParaRPr lang="en-US"/>
          </a:p>
        </p:txBody>
      </p:sp>
    </p:spTree>
    <p:extLst>
      <p:ext uri="{BB962C8B-B14F-4D97-AF65-F5344CB8AC3E}">
        <p14:creationId xmlns:p14="http://schemas.microsoft.com/office/powerpoint/2010/main" val="361360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4400" dirty="0" smtClean="0"/>
              <a:t> </a:t>
            </a:r>
            <a:r>
              <a:rPr lang="fr-FR" sz="4400" dirty="0"/>
              <a:t>Espérance de vie corrigée de l’incapacité </a:t>
            </a:r>
            <a:r>
              <a:rPr lang="fr-FR" sz="4400" dirty="0" smtClean="0"/>
              <a:t>(DALY)</a:t>
            </a:r>
            <a:endParaRPr lang="fr-CH" sz="4000" dirty="0"/>
          </a:p>
        </p:txBody>
      </p:sp>
      <p:sp>
        <p:nvSpPr>
          <p:cNvPr id="3" name="Espace réservé de la date 2"/>
          <p:cNvSpPr>
            <a:spLocks noGrp="1"/>
          </p:cNvSpPr>
          <p:nvPr>
            <p:ph type="dt" sz="half" idx="10"/>
          </p:nvPr>
        </p:nvSpPr>
        <p:spPr/>
        <p:txBody>
          <a:bodyPr/>
          <a:lstStyle/>
          <a:p>
            <a:fld id="{08FF309E-2A3E-4BB7-A7F9-274097A187B7}" type="datetime1">
              <a:rPr lang="en-US" smtClean="0"/>
              <a:t>8/12/2016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457960B-4A65-4AA5-B602-8F04CFBD175A}" type="slidenum">
              <a:rPr lang="en-US" smtClean="0"/>
              <a:pPr/>
              <a:t>5</a:t>
            </a:fld>
            <a:endParaRPr lang="en-US"/>
          </a:p>
        </p:txBody>
      </p:sp>
      <p:pic>
        <p:nvPicPr>
          <p:cNvPr id="6" name="Image 5"/>
          <p:cNvPicPr>
            <a:picLocks noChangeAspect="1"/>
          </p:cNvPicPr>
          <p:nvPr/>
        </p:nvPicPr>
        <p:blipFill>
          <a:blip r:embed="rId3"/>
          <a:stretch>
            <a:fillRect/>
          </a:stretch>
        </p:blipFill>
        <p:spPr>
          <a:xfrm>
            <a:off x="304800" y="2133600"/>
            <a:ext cx="8458200" cy="3886200"/>
          </a:xfrm>
          <a:prstGeom prst="rect">
            <a:avLst/>
          </a:prstGeom>
        </p:spPr>
      </p:pic>
    </p:spTree>
    <p:extLst>
      <p:ext uri="{BB962C8B-B14F-4D97-AF65-F5344CB8AC3E}">
        <p14:creationId xmlns:p14="http://schemas.microsoft.com/office/powerpoint/2010/main" val="3119685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90600"/>
            <a:ext cx="8534400" cy="5509200"/>
          </a:xfrm>
          <a:prstGeom prst="rect">
            <a:avLst/>
          </a:prstGeom>
        </p:spPr>
        <p:txBody>
          <a:bodyPr wrap="square">
            <a:spAutoFit/>
          </a:bodyPr>
          <a:lstStyle/>
          <a:p>
            <a:r>
              <a:rPr lang="fr-FR" sz="3200" dirty="0" smtClean="0"/>
              <a:t>Les </a:t>
            </a:r>
            <a:r>
              <a:rPr lang="fr-FR" sz="3200" dirty="0"/>
              <a:t>maladies non transmissibles (MNT) sont responsables des deux tiers de tous les décès dans le monde en 2011 contre 60% en 2000. </a:t>
            </a:r>
            <a:endParaRPr lang="fr-FR" sz="3200" dirty="0" smtClean="0"/>
          </a:p>
          <a:p>
            <a:r>
              <a:rPr lang="fr-FR" sz="3200" dirty="0" smtClean="0"/>
              <a:t>(Les principales </a:t>
            </a:r>
            <a:r>
              <a:rPr lang="fr-FR" sz="3200" dirty="0"/>
              <a:t>MNT sont les maladies cardiovasculaires, les cancers, le diabète et les maladies pulmonaires chroniques</a:t>
            </a:r>
            <a:r>
              <a:rPr lang="fr-FR" sz="3200" dirty="0" smtClean="0"/>
              <a:t>.)</a:t>
            </a:r>
            <a:endParaRPr lang="en-US" sz="3200" dirty="0" smtClean="0"/>
          </a:p>
          <a:p>
            <a:r>
              <a:rPr lang="fr-FR" sz="3200" dirty="0" smtClean="0"/>
              <a:t>Au </a:t>
            </a:r>
            <a:r>
              <a:rPr lang="fr-FR" sz="3200" dirty="0"/>
              <a:t>cours des prochaines décennies </a:t>
            </a:r>
            <a:r>
              <a:rPr lang="fr-FR" sz="3200" dirty="0" smtClean="0"/>
              <a:t>2011-2030, </a:t>
            </a:r>
            <a:r>
              <a:rPr lang="fr-FR" sz="3200" dirty="0"/>
              <a:t>les </a:t>
            </a:r>
            <a:r>
              <a:rPr lang="fr-FR" sz="3200" dirty="0" smtClean="0"/>
              <a:t>principales MNT vont coûter aux pays </a:t>
            </a:r>
            <a:r>
              <a:rPr lang="fr-FR" sz="3200" dirty="0"/>
              <a:t>à faible revenu et à revenu </a:t>
            </a:r>
            <a:r>
              <a:rPr lang="fr-FR" sz="3200" dirty="0" smtClean="0"/>
              <a:t>intermédiaire près de US$ 21.1 M, ce qui équivaut à 5% de leur PIB annuel</a:t>
            </a:r>
            <a:endParaRPr lang="en-US" sz="3200" dirty="0"/>
          </a:p>
        </p:txBody>
      </p:sp>
      <p:sp>
        <p:nvSpPr>
          <p:cNvPr id="3" name="Date Placeholder 2"/>
          <p:cNvSpPr>
            <a:spLocks noGrp="1"/>
          </p:cNvSpPr>
          <p:nvPr>
            <p:ph type="dt" sz="half" idx="10"/>
          </p:nvPr>
        </p:nvSpPr>
        <p:spPr/>
        <p:txBody>
          <a:bodyPr/>
          <a:lstStyle/>
          <a:p>
            <a:fld id="{F7C15351-3F40-49F3-843B-944E93F922F1}" type="datetime1">
              <a:rPr lang="en-US" smtClean="0"/>
              <a:t>8/12/2016</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6</a:t>
            </a:fld>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34053"/>
            <a:ext cx="8610600" cy="960438"/>
          </a:xfrm>
        </p:spPr>
        <p:txBody>
          <a:bodyPr>
            <a:normAutofit fontScale="90000"/>
          </a:bodyPr>
          <a:lstStyle/>
          <a:p>
            <a:pPr algn="ctr"/>
            <a:r>
              <a:rPr lang="fr-FR" sz="2800" b="1" dirty="0" smtClean="0"/>
              <a:t>La </a:t>
            </a:r>
            <a:r>
              <a:rPr lang="fr-FR" sz="2800" b="1" dirty="0"/>
              <a:t>plupart des </a:t>
            </a:r>
            <a:r>
              <a:rPr lang="fr-FR" sz="2800" b="1" dirty="0" smtClean="0"/>
              <a:t>MNT sont </a:t>
            </a:r>
            <a:r>
              <a:rPr lang="fr-FR" sz="2800" b="1" dirty="0"/>
              <a:t>fortement </a:t>
            </a:r>
            <a:r>
              <a:rPr lang="fr-FR" sz="2800" b="1" dirty="0" smtClean="0"/>
              <a:t>associées </a:t>
            </a:r>
            <a:r>
              <a:rPr lang="fr-FR" sz="2800" b="1" dirty="0"/>
              <a:t>et é</a:t>
            </a:r>
            <a:r>
              <a:rPr lang="fr-FR" sz="2800" b="1" dirty="0" smtClean="0"/>
              <a:t>tiologiquement liées </a:t>
            </a:r>
            <a:r>
              <a:rPr lang="fr-FR" sz="2800" b="1" dirty="0"/>
              <a:t>à quatre </a:t>
            </a:r>
            <a:r>
              <a:rPr lang="fr-FR" sz="2800" b="1" dirty="0" smtClean="0"/>
              <a:t>principaux facteurs </a:t>
            </a:r>
            <a:r>
              <a:rPr lang="fr-FR" sz="2800" b="1" dirty="0"/>
              <a:t>de </a:t>
            </a:r>
            <a:r>
              <a:rPr lang="fr-FR" sz="2800" b="1" dirty="0" smtClean="0"/>
              <a:t>risque</a:t>
            </a:r>
            <a:endParaRPr lang="en-GB" sz="2800" b="1" dirty="0"/>
          </a:p>
        </p:txBody>
      </p:sp>
      <p:sp>
        <p:nvSpPr>
          <p:cNvPr id="4" name="Date Placeholder 3"/>
          <p:cNvSpPr>
            <a:spLocks noGrp="1"/>
          </p:cNvSpPr>
          <p:nvPr>
            <p:ph type="dt" sz="half" idx="10"/>
          </p:nvPr>
        </p:nvSpPr>
        <p:spPr/>
        <p:txBody>
          <a:bodyPr/>
          <a:lstStyle/>
          <a:p>
            <a:fld id="{4FF33E2A-32B2-498B-AD83-731B89E08341}" type="datetime1">
              <a:rPr lang="en-US" smtClean="0"/>
              <a:t>8/12/2016</a:t>
            </a:fld>
            <a:endParaRPr lang="en-US" dirty="0"/>
          </a:p>
        </p:txBody>
      </p:sp>
      <p:sp>
        <p:nvSpPr>
          <p:cNvPr id="5" name="Slide Number Placeholder 4"/>
          <p:cNvSpPr>
            <a:spLocks noGrp="1"/>
          </p:cNvSpPr>
          <p:nvPr>
            <p:ph type="sldNum" sz="quarter" idx="12"/>
          </p:nvPr>
        </p:nvSpPr>
        <p:spPr/>
        <p:txBody>
          <a:bodyPr/>
          <a:lstStyle/>
          <a:p>
            <a:fld id="{A457960B-4A65-4AA5-B602-8F04CFBD175A}" type="slidenum">
              <a:rPr lang="en-US" smtClean="0"/>
              <a:pPr/>
              <a:t>7</a:t>
            </a:fld>
            <a:endParaRPr lang="en-US"/>
          </a:p>
        </p:txBody>
      </p:sp>
      <p:sp>
        <p:nvSpPr>
          <p:cNvPr id="6" name="Footer Placeholder 5"/>
          <p:cNvSpPr>
            <a:spLocks noGrp="1"/>
          </p:cNvSpPr>
          <p:nvPr>
            <p:ph type="ftr" sz="quarter" idx="11"/>
          </p:nvPr>
        </p:nvSpPr>
        <p:spPr/>
        <p:txBody>
          <a:bodyPr/>
          <a:lstStyle/>
          <a:p>
            <a:endParaRPr lang="en-US" dirty="0"/>
          </a:p>
        </p:txBody>
      </p:sp>
      <p:pic>
        <p:nvPicPr>
          <p:cNvPr id="7" name="Image 6"/>
          <p:cNvPicPr>
            <a:picLocks noChangeAspect="1"/>
          </p:cNvPicPr>
          <p:nvPr/>
        </p:nvPicPr>
        <p:blipFill>
          <a:blip r:embed="rId2"/>
          <a:stretch>
            <a:fillRect/>
          </a:stretch>
        </p:blipFill>
        <p:spPr>
          <a:xfrm>
            <a:off x="0" y="1261110"/>
            <a:ext cx="9144000" cy="5562600"/>
          </a:xfrm>
          <a:prstGeom prst="rect">
            <a:avLst/>
          </a:prstGeom>
        </p:spPr>
      </p:pic>
    </p:spTree>
    <p:extLst>
      <p:ext uri="{BB962C8B-B14F-4D97-AF65-F5344CB8AC3E}">
        <p14:creationId xmlns:p14="http://schemas.microsoft.com/office/powerpoint/2010/main" val="320380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447800"/>
            <a:ext cx="8305800" cy="3639312"/>
          </a:xfrm>
        </p:spPr>
        <p:txBody>
          <a:bodyPr>
            <a:normAutofit fontScale="90000"/>
          </a:bodyPr>
          <a:lstStyle/>
          <a:p>
            <a:r>
              <a:rPr lang="fr-FR" sz="5400" dirty="0"/>
              <a:t>Le panorama général approximatif des inégalités sociales de santé dans le monde et dans la région est tel que décrit </a:t>
            </a:r>
            <a:r>
              <a:rPr lang="fr-FR" sz="5400" dirty="0" smtClean="0"/>
              <a:t>ci-après </a:t>
            </a:r>
            <a:r>
              <a:rPr lang="fr-FR" sz="5400" dirty="0"/>
              <a:t>:</a:t>
            </a:r>
            <a:endParaRPr lang="fr-CH" dirty="0"/>
          </a:p>
        </p:txBody>
      </p:sp>
      <p:sp>
        <p:nvSpPr>
          <p:cNvPr id="3" name="Espace réservé de la date 2"/>
          <p:cNvSpPr>
            <a:spLocks noGrp="1"/>
          </p:cNvSpPr>
          <p:nvPr>
            <p:ph type="dt" sz="half" idx="10"/>
          </p:nvPr>
        </p:nvSpPr>
        <p:spPr/>
        <p:txBody>
          <a:bodyPr/>
          <a:lstStyle/>
          <a:p>
            <a:fld id="{08FF309E-2A3E-4BB7-A7F9-274097A187B7}" type="datetime1">
              <a:rPr lang="en-US" smtClean="0"/>
              <a:t>8/12/2016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457960B-4A65-4AA5-B602-8F04CFBD175A}" type="slidenum">
              <a:rPr lang="en-US" smtClean="0"/>
              <a:pPr/>
              <a:t>8</a:t>
            </a:fld>
            <a:endParaRPr lang="en-US"/>
          </a:p>
        </p:txBody>
      </p:sp>
    </p:spTree>
    <p:extLst>
      <p:ext uri="{BB962C8B-B14F-4D97-AF65-F5344CB8AC3E}">
        <p14:creationId xmlns:p14="http://schemas.microsoft.com/office/powerpoint/2010/main" val="1061336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457200"/>
            <a:ext cx="8686800" cy="1389888"/>
          </a:xfrm>
        </p:spPr>
        <p:txBody>
          <a:bodyPr>
            <a:noAutofit/>
          </a:bodyPr>
          <a:lstStyle/>
          <a:p>
            <a:pPr algn="ctr"/>
            <a:r>
              <a:rPr lang="fr-FR" sz="4000" b="1" dirty="0"/>
              <a:t>DES FAITS SUR LES INÉGALITÉS SOCIALES DE SANTÉ ET LEURS CAUSES -</a:t>
            </a:r>
            <a:r>
              <a:rPr lang="fr-FR" sz="4000" b="1" dirty="0" smtClean="0"/>
              <a:t>1</a:t>
            </a:r>
            <a:endParaRPr lang="fr-CH" sz="4000" dirty="0"/>
          </a:p>
        </p:txBody>
      </p:sp>
      <p:sp>
        <p:nvSpPr>
          <p:cNvPr id="3" name="Espace réservé du contenu 2"/>
          <p:cNvSpPr>
            <a:spLocks noGrp="1"/>
          </p:cNvSpPr>
          <p:nvPr>
            <p:ph idx="1"/>
          </p:nvPr>
        </p:nvSpPr>
        <p:spPr/>
        <p:txBody>
          <a:bodyPr>
            <a:normAutofit lnSpcReduction="10000"/>
          </a:bodyPr>
          <a:lstStyle/>
          <a:p>
            <a:pPr>
              <a:buFont typeface="Arial" panose="020B0604020202020204" pitchFamily="34" charset="0"/>
              <a:buChar char="•"/>
            </a:pPr>
            <a:r>
              <a:rPr lang="fr-FR" b="1" i="1" dirty="0" smtClean="0"/>
              <a:t>Les </a:t>
            </a:r>
            <a:r>
              <a:rPr lang="fr-FR" b="1" i="1" dirty="0"/>
              <a:t>inégalités </a:t>
            </a:r>
            <a:r>
              <a:rPr lang="fr-FR" b="1" i="1" dirty="0" smtClean="0"/>
              <a:t>sociales de </a:t>
            </a:r>
            <a:r>
              <a:rPr lang="fr-FR" b="1" i="1" dirty="0"/>
              <a:t>santé sont des différences systématiques dans les résultats de </a:t>
            </a:r>
            <a:r>
              <a:rPr lang="fr-FR" b="1" i="1" dirty="0" smtClean="0"/>
              <a:t>santé</a:t>
            </a:r>
          </a:p>
          <a:p>
            <a:pPr marL="0" indent="0">
              <a:buNone/>
            </a:pPr>
            <a:r>
              <a:rPr lang="fr-FR" dirty="0" smtClean="0"/>
              <a:t>Les </a:t>
            </a:r>
            <a:r>
              <a:rPr lang="fr-FR" dirty="0"/>
              <a:t>inégalités </a:t>
            </a:r>
            <a:r>
              <a:rPr lang="fr-FR" dirty="0" smtClean="0"/>
              <a:t>sociales de </a:t>
            </a:r>
            <a:r>
              <a:rPr lang="fr-FR" dirty="0"/>
              <a:t>santé sont des différences dans l'état de santé ou dans la répartition des ressources en matière de santé entre les différents groupes de population, résultant des conditions sociales dans lesquelles les individus naissent, grandissent, vivent, travaillent et vieillissent. Les inégalités </a:t>
            </a:r>
            <a:r>
              <a:rPr lang="fr-FR" dirty="0" smtClean="0"/>
              <a:t>sociales de </a:t>
            </a:r>
            <a:r>
              <a:rPr lang="fr-FR" dirty="0"/>
              <a:t>santé sont injustes et pourraient être </a:t>
            </a:r>
            <a:r>
              <a:rPr lang="fr-FR" dirty="0" smtClean="0"/>
              <a:t>réduites </a:t>
            </a:r>
            <a:r>
              <a:rPr lang="fr-FR" dirty="0"/>
              <a:t>par la bonne combinaison </a:t>
            </a:r>
            <a:r>
              <a:rPr lang="fr-FR" dirty="0" smtClean="0"/>
              <a:t>des </a:t>
            </a:r>
            <a:r>
              <a:rPr lang="fr-FR" dirty="0"/>
              <a:t>politiques gouvernementales</a:t>
            </a:r>
            <a:r>
              <a:rPr lang="fr-FR" dirty="0" smtClean="0"/>
              <a:t>. </a:t>
            </a:r>
            <a:endParaRPr lang="fr-CH" dirty="0" smtClean="0"/>
          </a:p>
        </p:txBody>
      </p:sp>
      <p:sp>
        <p:nvSpPr>
          <p:cNvPr id="4" name="Espace réservé de la date 3"/>
          <p:cNvSpPr>
            <a:spLocks noGrp="1"/>
          </p:cNvSpPr>
          <p:nvPr>
            <p:ph type="dt" sz="half" idx="10"/>
          </p:nvPr>
        </p:nvSpPr>
        <p:spPr/>
        <p:txBody>
          <a:bodyPr/>
          <a:lstStyle/>
          <a:p>
            <a:fld id="{99E9D964-924E-4D19-88CE-E4E35B5B6202}" type="datetime1">
              <a:rPr lang="en-US" smtClean="0"/>
              <a:t>8/12/2016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457960B-4A65-4AA5-B602-8F04CFBD175A}" type="slidenum">
              <a:rPr lang="en-US" smtClean="0"/>
              <a:pPr/>
              <a:t>9</a:t>
            </a:fld>
            <a:endParaRPr lang="en-US"/>
          </a:p>
        </p:txBody>
      </p:sp>
    </p:spTree>
    <p:extLst>
      <p:ext uri="{BB962C8B-B14F-4D97-AF65-F5344CB8AC3E}">
        <p14:creationId xmlns:p14="http://schemas.microsoft.com/office/powerpoint/2010/main" val="28482967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BEA3C98D2D134E99E440D91A17ED27" ma:contentTypeVersion="0" ma:contentTypeDescription="Create a new document." ma:contentTypeScope="" ma:versionID="3cd76cbb663f0e427635d5a7ab5f7f5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E3D3A0-B434-4607-B8CE-AF959106C49A}"/>
</file>

<file path=customXml/itemProps2.xml><?xml version="1.0" encoding="utf-8"?>
<ds:datastoreItem xmlns:ds="http://schemas.openxmlformats.org/officeDocument/2006/customXml" ds:itemID="{AA748B9E-1E19-46F5-B835-D3EECD738A97}">
  <ds:schemaRefs>
    <ds:schemaRef ds:uri="http://schemas.microsoft.com/sharepoint/v3/contenttype/forms"/>
  </ds:schemaRefs>
</ds:datastoreItem>
</file>

<file path=customXml/itemProps3.xml><?xml version="1.0" encoding="utf-8"?>
<ds:datastoreItem xmlns:ds="http://schemas.openxmlformats.org/officeDocument/2006/customXml" ds:itemID="{48140DE6-3969-428D-8138-BAA6FCA05DEA}">
  <ds:schemaRefs>
    <ds:schemaRef ds:uri="http://www.w3.org/XML/1998/namespace"/>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terms/"/>
    <ds:schemaRef ds:uri="210551d0-f186-474e-97f0-1ddc31552bf4"/>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Flow</Template>
  <TotalTime>1794</TotalTime>
  <Words>2067</Words>
  <Application>Microsoft Office PowerPoint</Application>
  <PresentationFormat>Affichage à l'écran (4:3)</PresentationFormat>
  <Paragraphs>157</Paragraphs>
  <Slides>28</Slides>
  <Notes>3</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Arial</vt:lpstr>
      <vt:lpstr>Calibri</vt:lpstr>
      <vt:lpstr>Constantia</vt:lpstr>
      <vt:lpstr>Courier New</vt:lpstr>
      <vt:lpstr>Times New Roman</vt:lpstr>
      <vt:lpstr>Wingdings 2</vt:lpstr>
      <vt:lpstr>Flow</vt:lpstr>
      <vt:lpstr>Module 2  DYNAMIQUES DE SANTE ET INEGALITES DU 21e SIECLE</vt:lpstr>
      <vt:lpstr>Les faits classiques incontestables de la santé</vt:lpstr>
      <vt:lpstr>200 pays, 200 ans</vt:lpstr>
      <vt:lpstr>La mesure couramment utilisée pour l'expérience de la maladie dans la société est le DALY</vt:lpstr>
      <vt:lpstr> Espérance de vie corrigée de l’incapacité (DALY)</vt:lpstr>
      <vt:lpstr>Présentation PowerPoint</vt:lpstr>
      <vt:lpstr>La plupart des MNT sont fortement associées et étiologiquement liées à quatre principaux facteurs de risque</vt:lpstr>
      <vt:lpstr>Le panorama général approximatif des inégalités sociales de santé dans le monde et dans la région est tel que décrit ci-après :</vt:lpstr>
      <vt:lpstr>DES FAITS SUR LES INÉGALITÉS SOCIALES DE SANTÉ ET LEURS CAUSES -1</vt:lpstr>
      <vt:lpstr>DES FAITS SUR LES INÉGALITÉS SOCIALES DE SANTÉ ET LEURS CAUSES -2</vt:lpstr>
      <vt:lpstr>DES FAITS SUR LES INÉGALITÉS SOCIALES DE SANTÉ ET LEURS CAUSES -3</vt:lpstr>
      <vt:lpstr>DES FAITS SUR LES INÉGALITÉS SOCIALES DE SANTÉ ET LEURS CAUSES -4</vt:lpstr>
      <vt:lpstr>DES FAITS SUR LES INÉGALITÉS SOCIALES DE SANTÉ ET LEURS CAUSES -5</vt:lpstr>
      <vt:lpstr>DES FAITS SUR LES INÉGALITÉS SOCIALES DE SANTÉ ET LEURS CAUSES -6</vt:lpstr>
      <vt:lpstr>DES FAITS SUR LES INÉGALITÉS SOCIALES DE SANTÉ ET LEURS CAUSES -7</vt:lpstr>
      <vt:lpstr>DES FAITS SUR LES INÉGALITÉS SOCIALES DE SANTÉ ET LEURS CAUSES -8</vt:lpstr>
      <vt:lpstr>DES FAITS SUR LES INÉGALITÉS SOCIALES DE SANTÉ ET LEURS CAUSES -9</vt:lpstr>
      <vt:lpstr>Présentation PowerPoint</vt:lpstr>
      <vt:lpstr>Les défis mondiaux -1</vt:lpstr>
      <vt:lpstr>Les défis mondiaux -2</vt:lpstr>
      <vt:lpstr>Les défis mondiaux -3</vt:lpstr>
      <vt:lpstr>Au-delà de la limite</vt:lpstr>
      <vt:lpstr>Les défis mondiaux -4</vt:lpstr>
      <vt:lpstr>Les défis mondiaux -5</vt:lpstr>
      <vt:lpstr>Activité de groupes</vt:lpstr>
      <vt:lpstr>Notes</vt:lpstr>
      <vt:lpstr>Le gradient de santé</vt:lpstr>
      <vt:lpstr>Questions et commentaires  5-10 minutes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joseph</dc:creator>
  <cp:lastModifiedBy>Utilisateur</cp:lastModifiedBy>
  <cp:revision>155</cp:revision>
  <dcterms:created xsi:type="dcterms:W3CDTF">2015-11-25T05:34:28Z</dcterms:created>
  <dcterms:modified xsi:type="dcterms:W3CDTF">2016-08-12T10:07:05Z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0x010100C2BEA3C98D2D134E99E440D91A17ED27</vt:lpwstr>
  </property>
</Properties>
</file>