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8"/>
  </p:notesMasterIdLst>
  <p:handoutMasterIdLst>
    <p:handoutMasterId r:id="rId29"/>
  </p:handoutMasterIdLst>
  <p:sldIdLst>
    <p:sldId id="256" r:id="rId2"/>
    <p:sldId id="485" r:id="rId3"/>
    <p:sldId id="486" r:id="rId4"/>
    <p:sldId id="500" r:id="rId5"/>
    <p:sldId id="501" r:id="rId6"/>
    <p:sldId id="502" r:id="rId7"/>
    <p:sldId id="503" r:id="rId8"/>
    <p:sldId id="504" r:id="rId9"/>
    <p:sldId id="505" r:id="rId10"/>
    <p:sldId id="506" r:id="rId11"/>
    <p:sldId id="507" r:id="rId12"/>
    <p:sldId id="508" r:id="rId13"/>
    <p:sldId id="513" r:id="rId14"/>
    <p:sldId id="514" r:id="rId15"/>
    <p:sldId id="487" r:id="rId16"/>
    <p:sldId id="488" r:id="rId17"/>
    <p:sldId id="489" r:id="rId18"/>
    <p:sldId id="490" r:id="rId19"/>
    <p:sldId id="491" r:id="rId20"/>
    <p:sldId id="492" r:id="rId21"/>
    <p:sldId id="493" r:id="rId22"/>
    <p:sldId id="494" r:id="rId23"/>
    <p:sldId id="495" r:id="rId24"/>
    <p:sldId id="496" r:id="rId25"/>
    <p:sldId id="498" r:id="rId26"/>
    <p:sldId id="499" r:id="rId27"/>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8080"/>
    <a:srgbClr val="0F4E96"/>
    <a:srgbClr val="0E4D96"/>
    <a:srgbClr val="FF0000"/>
    <a:srgbClr val="FEC20F"/>
    <a:srgbClr val="FFE18B"/>
    <a:srgbClr val="FFFF66"/>
    <a:srgbClr val="DC92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522" autoAdjust="0"/>
  </p:normalViewPr>
  <p:slideViewPr>
    <p:cSldViewPr snapToGrid="0">
      <p:cViewPr>
        <p:scale>
          <a:sx n="75" d="100"/>
          <a:sy n="75" d="100"/>
        </p:scale>
        <p:origin x="-58"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402" y="-8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3" name="Date Placeholder 2"/>
          <p:cNvSpPr>
            <a:spLocks noGrp="1"/>
          </p:cNvSpPr>
          <p:nvPr>
            <p:ph type="dt" sz="quarter"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spcBef>
                <a:spcPct val="20000"/>
              </a:spcBef>
              <a:buFont typeface="Wingdings" pitchFamily="2" charset="2"/>
              <a:buChar char="•"/>
              <a:defRPr sz="1200"/>
            </a:lvl1pPr>
          </a:lstStyle>
          <a:p>
            <a:pPr>
              <a:defRPr/>
            </a:pPr>
            <a:fld id="{B3B7B030-15DB-4A41-98DF-1223E9A73C96}" type="datetimeFigureOut">
              <a:rPr lang="en-US"/>
              <a:pPr>
                <a:defRPr/>
              </a:pPr>
              <a:t>2/13/2016</a:t>
            </a:fld>
            <a:endParaRPr lang="en-NZ" dirty="0"/>
          </a:p>
        </p:txBody>
      </p:sp>
      <p:sp>
        <p:nvSpPr>
          <p:cNvPr id="4" name="Footer Placeholder 3"/>
          <p:cNvSpPr>
            <a:spLocks noGrp="1"/>
          </p:cNvSpPr>
          <p:nvPr>
            <p:ph type="ftr" sz="quarter" idx="2"/>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5" name="Slide Number Placeholder 4"/>
          <p:cNvSpPr>
            <a:spLocks noGrp="1"/>
          </p:cNvSpPr>
          <p:nvPr>
            <p:ph type="sldNum" sz="quarter" idx="3"/>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spcBef>
                <a:spcPct val="20000"/>
              </a:spcBef>
              <a:buFont typeface="Wingdings" pitchFamily="2" charset="2"/>
              <a:buChar char="•"/>
              <a:defRPr sz="1200"/>
            </a:lvl1pPr>
          </a:lstStyle>
          <a:p>
            <a:pPr>
              <a:defRPr/>
            </a:pPr>
            <a:fld id="{252012FB-066F-4914-A382-3C66BAD226EF}" type="slidenum">
              <a:rPr lang="en-NZ"/>
              <a:pPr>
                <a:defRPr/>
              </a:pPr>
              <a:t>‹#›</a:t>
            </a:fld>
            <a:endParaRPr lang="en-NZ" dirty="0"/>
          </a:p>
        </p:txBody>
      </p:sp>
    </p:spTree>
    <p:extLst>
      <p:ext uri="{BB962C8B-B14F-4D97-AF65-F5344CB8AC3E}">
        <p14:creationId xmlns:p14="http://schemas.microsoft.com/office/powerpoint/2010/main" val="367875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defRPr sz="1200"/>
            </a:lvl1pPr>
          </a:lstStyle>
          <a:p>
            <a:pPr>
              <a:defRPr/>
            </a:pPr>
            <a:endParaRPr lang="en-US" dirty="0"/>
          </a:p>
        </p:txBody>
      </p:sp>
      <p:sp>
        <p:nvSpPr>
          <p:cNvPr id="136195" name="Rectangle 3"/>
          <p:cNvSpPr>
            <a:spLocks noGrp="1" noChangeArrowheads="1"/>
          </p:cNvSpPr>
          <p:nvPr>
            <p:ph type="dt"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defRPr sz="1200"/>
            </a:lvl1pPr>
          </a:lstStyle>
          <a:p>
            <a:pPr>
              <a:defRPr/>
            </a:pPr>
            <a:endParaRPr lang="en-US" dirty="0"/>
          </a:p>
        </p:txBody>
      </p:sp>
      <p:sp>
        <p:nvSpPr>
          <p:cNvPr id="785412" name="Rectangle 4"/>
          <p:cNvSpPr>
            <a:spLocks noGrp="1" noRot="1" noChangeAspect="1" noChangeArrowheads="1" noTextEdit="1"/>
          </p:cNvSpPr>
          <p:nvPr>
            <p:ph type="sldImg" idx="2"/>
          </p:nvPr>
        </p:nvSpPr>
        <p:spPr bwMode="auto">
          <a:xfrm>
            <a:off x="900113" y="738188"/>
            <a:ext cx="4935537" cy="370205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673577" y="4687133"/>
            <a:ext cx="5388610" cy="4439527"/>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6198" name="Rectangle 6"/>
          <p:cNvSpPr>
            <a:spLocks noGrp="1" noChangeArrowheads="1"/>
          </p:cNvSpPr>
          <p:nvPr>
            <p:ph type="ftr" sz="quarter" idx="4"/>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defRPr sz="1200"/>
            </a:lvl1pPr>
          </a:lstStyle>
          <a:p>
            <a:pPr>
              <a:defRPr/>
            </a:pPr>
            <a:endParaRPr lang="en-US" dirty="0"/>
          </a:p>
        </p:txBody>
      </p:sp>
      <p:sp>
        <p:nvSpPr>
          <p:cNvPr id="136199" name="Rectangle 7"/>
          <p:cNvSpPr>
            <a:spLocks noGrp="1" noChangeArrowheads="1"/>
          </p:cNvSpPr>
          <p:nvPr>
            <p:ph type="sldNum" sz="quarter" idx="5"/>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defRPr sz="1200"/>
            </a:lvl1pPr>
          </a:lstStyle>
          <a:p>
            <a:pPr>
              <a:defRPr/>
            </a:pPr>
            <a:fld id="{DBE93594-2CAC-46CD-8FAA-7D377AA9474A}" type="slidenum">
              <a:rPr lang="en-GB"/>
              <a:pPr>
                <a:defRPr/>
              </a:pPr>
              <a:t>‹#›</a:t>
            </a:fld>
            <a:endParaRPr lang="en-GB" dirty="0"/>
          </a:p>
        </p:txBody>
      </p:sp>
    </p:spTree>
    <p:extLst>
      <p:ext uri="{BB962C8B-B14F-4D97-AF65-F5344CB8AC3E}">
        <p14:creationId xmlns:p14="http://schemas.microsoft.com/office/powerpoint/2010/main" val="16052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93594-2CAC-46CD-8FAA-7D377AA9474A}" type="slidenum">
              <a:rPr lang="en-GB" smtClean="0"/>
              <a:pPr>
                <a:defRPr/>
              </a:pPr>
              <a:t>1</a:t>
            </a:fld>
            <a:endParaRPr lang="en-GB" dirty="0"/>
          </a:p>
        </p:txBody>
      </p:sp>
    </p:spTree>
    <p:extLst>
      <p:ext uri="{BB962C8B-B14F-4D97-AF65-F5344CB8AC3E}">
        <p14:creationId xmlns:p14="http://schemas.microsoft.com/office/powerpoint/2010/main" val="338998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4D4D6DD-DE35-452B-8640-01CF7178610E}" type="slidenum">
              <a:rPr lang="en-US" smtClean="0"/>
              <a:pPr/>
              <a:t>19</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6" tIns="44788" rIns="89576" bIns="44788"/>
          <a:lstStyle/>
          <a:p>
            <a:pPr eaLnBrk="1" hangingPunct="1"/>
            <a:r>
              <a:rPr lang="en-GB" smtClean="0">
                <a:ea typeface="ＭＳ Ｐゴシック" pitchFamily="34" charset="-128"/>
              </a:rPr>
              <a:t>Hilary Graham - how long and how well one lives is largely determined by ones place in [social] hierarchies - class, income, racial, gender hierarchies</a:t>
            </a:r>
          </a:p>
          <a:p>
            <a:pPr eaLnBrk="1" hangingPunct="1"/>
            <a:endParaRPr lang="en-GB" smtClean="0">
              <a:ea typeface="ＭＳ Ｐゴシック" pitchFamily="34" charset="-128"/>
            </a:endParaRPr>
          </a:p>
          <a:p>
            <a:pPr eaLnBrk="1" hangingPunct="1"/>
            <a:r>
              <a:rPr lang="en-GB" smtClean="0">
                <a:ea typeface="ＭＳ Ｐゴシック" pitchFamily="34" charset="-128"/>
              </a:rPr>
              <a:t>END Here</a:t>
            </a:r>
          </a:p>
          <a:p>
            <a:pPr eaLnBrk="1" hangingPunct="1"/>
            <a:endParaRPr lang="en-GB"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CD00615-3F1D-4556-AF23-3B0658E5FE72}" type="slidenum">
              <a:rPr lang="en-US" smtClean="0"/>
              <a:pPr/>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6" tIns="44788" rIns="89576" bIns="44788"/>
          <a:lstStyle/>
          <a:p>
            <a:pPr eaLnBrk="1" hangingPunct="1"/>
            <a:r>
              <a:rPr lang="en-GB" smtClean="0">
                <a:ea typeface="ＭＳ Ｐゴシック" pitchFamily="34" charset="-128"/>
              </a:rPr>
              <a:t>HP has a key role to play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0038C77-4D92-470F-9CCA-9B0ED3434671}" type="slidenum">
              <a:rPr lang="en-US" smtClean="0"/>
              <a:pPr/>
              <a:t>21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20" tIns="45410" rIns="90820" bIns="45410"/>
          <a:lstStyle/>
          <a:p>
            <a:pPr eaLnBrk="1" hangingPunct="1"/>
            <a:r>
              <a:rPr lang="en-GB" b="1" dirty="0" smtClean="0">
                <a:ea typeface="ＭＳ Ｐゴシック" pitchFamily="34" charset="-128"/>
              </a:rPr>
              <a:t>THERE is cause of optimism</a:t>
            </a:r>
            <a:r>
              <a:rPr lang="en-NZ" b="1" dirty="0" smtClean="0">
                <a:ea typeface="ＭＳ Ｐゴシック" pitchFamily="34" charset="-128"/>
              </a:rPr>
              <a:t> </a:t>
            </a:r>
            <a:endParaRPr lang="en-NZ" dirty="0" smtClean="0">
              <a:ea typeface="ＭＳ Ｐゴシック" pitchFamily="34" charset="-128"/>
            </a:endParaRPr>
          </a:p>
          <a:p>
            <a:pPr eaLnBrk="1" hangingPunct="1"/>
            <a:r>
              <a:rPr lang="en-NZ" dirty="0" smtClean="0">
                <a:ea typeface="ＭＳ Ｐゴシック" pitchFamily="34" charset="-128"/>
              </a:rPr>
              <a:t>Graham argues that "inequalities in health are not immutable" . They are the result of historical and contemporary policies and programmes in health and other sectors of society. Just as they have developed, they can be reduced. </a:t>
            </a:r>
          </a:p>
          <a:p>
            <a:pPr eaLnBrk="1" hangingPunct="1"/>
            <a:r>
              <a:rPr lang="en-NZ" dirty="0" smtClean="0">
                <a:ea typeface="ＭＳ Ｐゴシック" pitchFamily="34" charset="-128"/>
              </a:rPr>
              <a:t>The challenge of tackling inequalities in health is one being picked up by health agencies internationally.</a:t>
            </a:r>
          </a:p>
          <a:p>
            <a:pPr eaLnBrk="1" hangingPunct="1"/>
            <a:r>
              <a:rPr lang="en-NZ" dirty="0" smtClean="0">
                <a:ea typeface="ＭＳ Ｐゴシック" pitchFamily="34" charset="-128"/>
              </a:rPr>
              <a:t>Health sectors have focused on improving health as their key goal. It has only been in recent years that a clear understanding has emerged that health sectors need another goal, that is to "tackle inequalities in health".</a:t>
            </a:r>
          </a:p>
          <a:p>
            <a:pPr eaLnBrk="1" hangingPunct="1"/>
            <a:r>
              <a:rPr lang="en-NZ" dirty="0" smtClean="0">
                <a:ea typeface="ＭＳ Ｐゴシック" pitchFamily="34" charset="-128"/>
              </a:rPr>
              <a:t>Government's stated key goals - to reduce inequalities in education, employment, housing and health for all disadvantaged groups, and particularly for Māori and Pacific peoples and between men and women  p. 24). </a:t>
            </a:r>
          </a:p>
          <a:p>
            <a:pPr eaLnBrk="1" hangingPunct="1"/>
            <a:r>
              <a:rPr lang="en-NZ" dirty="0" smtClean="0">
                <a:ea typeface="ＭＳ Ｐゴシック" pitchFamily="34" charset="-128"/>
              </a:rPr>
              <a:t>The recent </a:t>
            </a:r>
            <a:r>
              <a:rPr lang="en-NZ" i="1" dirty="0" smtClean="0">
                <a:ea typeface="ＭＳ Ｐゴシック" pitchFamily="34" charset="-128"/>
              </a:rPr>
              <a:t>New Zealand Health Strategy</a:t>
            </a:r>
            <a:r>
              <a:rPr lang="en-NZ" dirty="0" smtClean="0">
                <a:ea typeface="ＭＳ Ｐゴシック" pitchFamily="34" charset="-128"/>
              </a:rPr>
              <a:t>, for example, acknowledges the need to address health inequalities as "a major priority requiring </a:t>
            </a:r>
            <a:r>
              <a:rPr lang="en-NZ" dirty="0" err="1" smtClean="0">
                <a:ea typeface="ＭＳ Ｐゴシック" pitchFamily="34" charset="-128"/>
              </a:rPr>
              <a:t>ongoing</a:t>
            </a:r>
            <a:r>
              <a:rPr lang="en-NZ" dirty="0" smtClean="0">
                <a:ea typeface="ＭＳ Ｐゴシック" pitchFamily="34" charset="-128"/>
              </a:rPr>
              <a:t> commitment across the sector"</a:t>
            </a:r>
            <a:r>
              <a:rPr lang="en-US" dirty="0" smtClean="0">
                <a:ea typeface="ＭＳ Ｐゴシック" pitchFamily="34" charset="-128"/>
              </a:rPr>
              <a:t> </a:t>
            </a:r>
            <a:r>
              <a:rPr lang="en-NZ" dirty="0" smtClean="0">
                <a:ea typeface="ＭＳ Ｐゴシック" pitchFamily="34" charset="-128"/>
              </a:rPr>
              <a:t>. </a:t>
            </a:r>
          </a:p>
          <a:p>
            <a:pPr eaLnBrk="1" hangingPunct="1"/>
            <a:r>
              <a:rPr lang="en-NZ" dirty="0" smtClean="0">
                <a:ea typeface="ＭＳ Ｐゴシック" pitchFamily="34" charset="-128"/>
              </a:rPr>
              <a:t>Action - in Ottawa Charter equity fundamental for health</a:t>
            </a:r>
          </a:p>
          <a:p>
            <a:pPr eaLnBrk="1" hangingPunct="1"/>
            <a:r>
              <a:rPr lang="en-NZ" dirty="0" err="1" smtClean="0">
                <a:ea typeface="ＭＳ Ｐゴシック" pitchFamily="34" charset="-128"/>
              </a:rPr>
              <a:t>recog</a:t>
            </a:r>
            <a:r>
              <a:rPr lang="en-NZ" dirty="0" smtClean="0">
                <a:ea typeface="ＭＳ Ｐゴシック" pitchFamily="34" charset="-128"/>
              </a:rPr>
              <a:t>…</a:t>
            </a:r>
          </a:p>
          <a:p>
            <a:pPr eaLnBrk="1" hangingPunct="1"/>
            <a:endParaRPr lang="en-GB"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A3D95CD-3A53-4027-9733-52F854CD7486}"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6" tIns="44788" rIns="89576" bIns="44788"/>
          <a:lstStyle/>
          <a:p>
            <a:pPr eaLnBrk="1" hangingPunct="1"/>
            <a:r>
              <a:rPr lang="en-GB" smtClean="0">
                <a:ea typeface="ＭＳ Ｐゴシック" pitchFamily="34" charset="-128"/>
              </a:rPr>
              <a:t>Reducing inequalities p. 7 </a:t>
            </a:r>
          </a:p>
          <a:p>
            <a:pPr eaLnBrk="1" hangingPunct="1"/>
            <a:r>
              <a:rPr lang="en-GB" smtClean="0">
                <a:ea typeface="ＭＳ Ｐゴシック" pitchFamily="34" charset="-128"/>
              </a:rPr>
              <a:t>Economy  - because a healthier population can contribute to a richer social and economic life (Treasury)</a:t>
            </a:r>
          </a:p>
          <a:p>
            <a:pPr eaLnBrk="1" hangingPunct="1"/>
            <a:r>
              <a:rPr lang="en-GB" smtClean="0">
                <a:ea typeface="ＭＳ Ｐゴシック" pitchFamily="34" charset="-128"/>
              </a:rPr>
              <a:t>income inequalities less, economy stronger, bounce back from recessions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0E01B7E3-267C-4138-B41F-08CD85099D7A}" type="slidenum">
              <a:rPr lang="en-NZ" smtClean="0"/>
              <a:pPr>
                <a:defRPr/>
              </a:pPr>
              <a:t>23</a:t>
            </a:fld>
            <a:endParaRPr lang="en-NZ"/>
          </a:p>
        </p:txBody>
      </p:sp>
    </p:spTree>
    <p:extLst>
      <p:ext uri="{BB962C8B-B14F-4D97-AF65-F5344CB8AC3E}">
        <p14:creationId xmlns:p14="http://schemas.microsoft.com/office/powerpoint/2010/main" val="3699051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ECCC726-5D6D-4EE4-B7BE-0A611EE45A3D}" type="slidenum">
              <a:rPr lang="en-US" smtClean="0"/>
              <a:pPr/>
              <a:t>24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NZ" smtClean="0">
                <a:ea typeface="ＭＳ Ｐゴシック" pitchFamily="34" charset="-128"/>
              </a:rPr>
              <a:t>Training team have developed a tool - an equity lens for you to use in your work.</a:t>
            </a:r>
          </a:p>
          <a:p>
            <a:pPr algn="just" eaLnBrk="1" hangingPunct="1"/>
            <a:r>
              <a:rPr lang="en-NZ" smtClean="0">
                <a:ea typeface="ＭＳ Ｐゴシック" pitchFamily="34" charset="-128"/>
              </a:rPr>
              <a:t>Set of 12 questions that assists the user to consider equity when planning, implementing and evaluating health interventions. Best used by a group of people who reflect the range of views of the community being worked with.</a:t>
            </a:r>
          </a:p>
          <a:p>
            <a:pPr algn="just" eaLnBrk="1" hangingPunct="1"/>
            <a:r>
              <a:rPr lang="en-NZ" smtClean="0">
                <a:ea typeface="ＭＳ Ｐゴシック" pitchFamily="34" charset="-128"/>
              </a:rPr>
              <a:t>Based on a health inequalities impact assessment tool developed in Wales</a:t>
            </a:r>
          </a:p>
          <a:p>
            <a:pPr algn="just" eaLnBrk="1" hangingPunct="1"/>
            <a:r>
              <a:rPr lang="en-NZ" smtClean="0">
                <a:ea typeface="ＭＳ Ｐゴシック" pitchFamily="34" charset="-128"/>
              </a:rPr>
              <a:t>Simple checklist will all the limitations that simplicity brings</a:t>
            </a:r>
          </a:p>
          <a:p>
            <a:pPr algn="just" eaLnBrk="1" hangingPunct="1"/>
            <a:r>
              <a:rPr lang="en-NZ" smtClean="0">
                <a:ea typeface="ＭＳ Ｐゴシック" pitchFamily="34" charset="-128"/>
              </a:rPr>
              <a:t>However, we have found it has been very effective in helping health workers to consider equity. </a:t>
            </a:r>
          </a:p>
          <a:p>
            <a:pPr eaLnBrk="1" hangingPunct="1"/>
            <a:r>
              <a:rPr lang="en-NZ" smtClean="0">
                <a:ea typeface="ＭＳ Ｐゴシック" pitchFamily="34" charset="-128"/>
              </a:rPr>
              <a:t>Going to work through the questions in the tool over the day. This morning we will focus on questions 1-6.  In the afternoon you will work through questions 7-12.</a:t>
            </a:r>
          </a:p>
          <a:p>
            <a:pPr algn="just" eaLnBrk="1" hangingPunct="1"/>
            <a:endParaRPr lang="en-GB" smtClean="0">
              <a:ea typeface="ＭＳ Ｐゴシック" pitchFamily="34" charset="-128"/>
            </a:endParaRPr>
          </a:p>
          <a:p>
            <a:pPr eaLnBrk="1" hangingPunct="1"/>
            <a:endParaRPr lang="en-GB" smtClean="0">
              <a:ea typeface="ＭＳ Ｐゴシック" pitchFamily="34" charset="-128"/>
            </a:endParaRPr>
          </a:p>
          <a:p>
            <a:pPr eaLnBrk="1" hangingPunct="1"/>
            <a:endParaRPr lang="en-GB"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69306B1-58C9-4784-9D04-849F1D076673}" type="slidenum">
              <a:rPr lang="en-US" smtClean="0"/>
              <a:pPr/>
              <a:t>25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6" tIns="44788" rIns="89576" bIns="44788">
            <a:normAutofit lnSpcReduction="10000"/>
          </a:bodyPr>
          <a:lstStyle/>
          <a:p>
            <a:pPr eaLnBrk="1" hangingPunct="1"/>
            <a:r>
              <a:rPr lang="en-US" smtClean="0">
                <a:ea typeface="ＭＳ Ｐゴシック" pitchFamily="34" charset="-128"/>
              </a:rPr>
              <a:t>First, they can build  this approach into needs assessments by identifying and addressing the needs of priority groups who are least advantaged. As discussed above, health promoters have strategies for intervening at a number of levels to address inequalities in health. </a:t>
            </a:r>
          </a:p>
          <a:p>
            <a:pPr eaLnBrk="1" hangingPunct="1"/>
            <a:r>
              <a:rPr lang="en-US" smtClean="0">
                <a:ea typeface="ＭＳ Ｐゴシック" pitchFamily="34" charset="-128"/>
              </a:rPr>
              <a:t>At the structural level, healthy public policy can be used to address the root causes of inequalities such as racism, poverty and unemployment. At an intermediary level, community action and the development of personal skills can be used to address factors such as the environment, behaviour and access to resources that determine inequalities. At the level of the health system, the health sector can be reoriented to focus on prevention, thereby avoiding the development of illness and disability. At the impact level, a number of different strategies can be used to reduce the impact of illness and disability, e.g. the development of personal skills and advocacy for appropriate policies.</a:t>
            </a:r>
          </a:p>
          <a:p>
            <a:pPr eaLnBrk="1" hangingPunct="1"/>
            <a:r>
              <a:rPr lang="en-US" smtClean="0">
                <a:ea typeface="ＭＳ Ｐゴシック" pitchFamily="34" charset="-128"/>
              </a:rPr>
              <a:t>The sector in New Zealand has the TUHA-NZ tool that assists practitioners to prioritise health promotion action that improves Māori health outcomes . Health promotion's apparent commitment to evaluation provides the opportunity to assess progress in tackling inequalities. Finally, health promoters work "upstream" - in prevention rather than cure. It is clear that the earlier in the cycle of inequality that intervention occurs, the less impact the inequality has on health.</a:t>
            </a:r>
          </a:p>
          <a:p>
            <a:pPr eaLnBrk="1" hangingPunct="1"/>
            <a:r>
              <a:rPr lang="en-US" b="1" smtClean="0">
                <a:ea typeface="ＭＳ Ｐゴシック" pitchFamily="34" charset="-128"/>
              </a:rPr>
              <a:t>Barriers </a:t>
            </a:r>
            <a:r>
              <a:rPr lang="en-US" smtClean="0">
                <a:ea typeface="ＭＳ Ｐゴシック" pitchFamily="34" charset="-128"/>
              </a:rPr>
              <a:t>to successful action include: inadequate resources, lack of support to the workforce, and the challenges of the structures that continue to support inequalities. </a:t>
            </a:r>
            <a:r>
              <a:rPr lang="en-US" b="1" smtClean="0">
                <a:ea typeface="ＭＳ Ｐゴシック" pitchFamily="34" charset="-128"/>
              </a:rPr>
              <a:t>Supports </a:t>
            </a:r>
            <a:r>
              <a:rPr lang="en-US" smtClean="0">
                <a:ea typeface="ＭＳ Ｐゴシック" pitchFamily="34" charset="-128"/>
              </a:rPr>
              <a:t>workforce development, equity tools to help understand the issues and how to address them, and support from colleagues .</a:t>
            </a:r>
            <a:endParaRPr lang="en-US" b="1" smtClean="0">
              <a:ea typeface="ＭＳ Ｐゴシック" pitchFamily="34" charset="-128"/>
            </a:endParaRPr>
          </a:p>
          <a:p>
            <a:pPr eaLnBrk="1" hangingPunct="1"/>
            <a:endParaRPr lang="en-GB" smtClean="0">
              <a:ea typeface="ＭＳ Ｐゴシック" pitchFamily="34" charset="-128"/>
            </a:endParaRPr>
          </a:p>
          <a:p>
            <a:pPr eaLnBrk="1" hangingPunct="1"/>
            <a:endParaRPr lang="en-GB"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78953A9-CE79-400B-B44F-BCDCFE2AC229}" type="slidenum">
              <a:rPr lang="en-US" smtClean="0"/>
              <a:pPr/>
              <a:t>26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E09E31E-7052-4CAA-8F5A-8F86A7C7AEC0}" type="slidenum">
              <a:rPr lang="en-US" smtClean="0"/>
              <a:pPr/>
              <a:t>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20" tIns="45410" rIns="90820" bIns="45410"/>
          <a:lstStyle/>
          <a:p>
            <a:pPr eaLnBrk="1" hangingPunct="1"/>
            <a:r>
              <a:rPr lang="en-GB" smtClean="0">
                <a:ea typeface="ＭＳ Ｐゴシック" pitchFamily="34" charset="-128"/>
              </a:rPr>
              <a:t>Use Reducing Inequalities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49103C3-9564-4DFB-8253-C160DE1D6BCD}" type="slidenum">
              <a:rPr lang="en-US" smtClean="0"/>
              <a:pPr/>
              <a:t>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6" tIns="44788" rIns="89576" bIns="44788"/>
          <a:lstStyle/>
          <a:p>
            <a:pPr eaLnBrk="1" hangingPunct="1"/>
            <a:endParaRPr lang="en-GB"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0E01B7E3-267C-4138-B41F-08CD85099D7A}" type="slidenum">
              <a:rPr lang="en-NZ" smtClean="0"/>
              <a:pPr>
                <a:defRPr/>
              </a:pPr>
              <a:t>13</a:t>
            </a:fld>
            <a:endParaRPr lang="en-NZ"/>
          </a:p>
        </p:txBody>
      </p:sp>
    </p:spTree>
    <p:extLst>
      <p:ext uri="{BB962C8B-B14F-4D97-AF65-F5344CB8AC3E}">
        <p14:creationId xmlns:p14="http://schemas.microsoft.com/office/powerpoint/2010/main" val="332239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2848CDC-FA67-46CA-A5E5-916A3CDCE86D}" type="slidenum">
              <a:rPr lang="en-US" smtClean="0"/>
              <a:pPr/>
              <a:t>14</a:t>
            </a:fld>
            <a:endParaRPr lang="en-US" smtClean="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lIns="87765" tIns="43883" rIns="87765" bIns="43883"/>
          <a:lstStyle/>
          <a:p>
            <a:pPr eaLnBrk="1" hangingPunct="1"/>
            <a:endParaRPr lang="en-GB"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7F1278D-9AB1-4033-AE42-A74342E4CED0}" type="slidenum">
              <a:rPr lang="en-US" smtClean="0"/>
              <a:pPr/>
              <a:t>15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6" tIns="44788" rIns="89576" bIns="44788"/>
          <a:lstStyle/>
          <a:p>
            <a:pPr algn="just" eaLnBrk="1" hangingPunct="1"/>
            <a:endParaRPr lang="en-NZ" smtClean="0">
              <a:ea typeface="ＭＳ Ｐゴシック" pitchFamily="34" charset="-128"/>
            </a:endParaRPr>
          </a:p>
          <a:p>
            <a:pPr lvl="1" algn="just" eaLnBrk="1" hangingPunct="1"/>
            <a:r>
              <a:rPr lang="en-GB" smtClean="0">
                <a:ea typeface="ＭＳ Ｐゴシック" pitchFamily="34" charset="-128"/>
              </a:rPr>
              <a:t>What explanations can you think of? Talk to your neighbour for a few mintues</a:t>
            </a:r>
          </a:p>
          <a:p>
            <a:pPr eaLnBrk="1" hangingPunct="1"/>
            <a:endParaRPr lang="en-GB"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242D6C-28A9-4503-B845-FC8D13876547}" type="slidenum">
              <a:rPr lang="en-GB"/>
              <a:pPr/>
              <a:t>16</a:t>
            </a:fld>
            <a:endParaRPr lang="en-GB"/>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D033140-276D-4634-83CF-047D36996D17}" type="slidenum">
              <a:rPr lang="en-US" smtClean="0"/>
              <a:pPr/>
              <a:t>17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6" tIns="44788" rIns="89576" bIns="44788"/>
          <a:lstStyle/>
          <a:p>
            <a:pPr eaLnBrk="1" hangingPunct="1"/>
            <a:r>
              <a:rPr lang="en-NZ" smtClean="0">
                <a:ea typeface="ＭＳ Ｐゴシック" pitchFamily="34" charset="-128"/>
              </a:rPr>
              <a:t>While there  are many explanations for this unequal distribution, critical factors appear to be socioeconomic circumstances and social exclusion. </a:t>
            </a:r>
            <a:r>
              <a:rPr lang="en-GB" smtClean="0">
                <a:ea typeface="ＭＳ Ｐゴシック" pitchFamily="34" charset="-128"/>
              </a:rPr>
              <a:t>Points that Tania Riddell makes in her paper on socioeconomic and ethinc inequalities in cardiovascular disease.</a:t>
            </a:r>
          </a:p>
          <a:p>
            <a:pPr eaLnBrk="1" hangingPunct="1"/>
            <a:r>
              <a:rPr lang="en-GB" smtClean="0">
                <a:ea typeface="ＭＳ Ｐゴシック" pitchFamily="34" charset="-128"/>
              </a:rPr>
              <a:t>Social exclusion is defined as "the process by which individuals are denied the opportunities to participate in the activities normally expected of members of that society" , p29. Examples of social exclusion - stimatising mentally ill, sexism, racism, social class structure. </a:t>
            </a:r>
          </a:p>
          <a:p>
            <a:pPr eaLnBrk="1" hangingPunct="1"/>
            <a:endParaRPr lang="en-GB" smtClean="0">
              <a:ea typeface="ＭＳ Ｐゴシック" pitchFamily="34" charset="-128"/>
            </a:endParaRPr>
          </a:p>
          <a:p>
            <a:pPr eaLnBrk="1" hangingPunct="1"/>
            <a:endParaRPr lang="en-GB" smtClean="0">
              <a:ea typeface="ＭＳ Ｐゴシック" pitchFamily="34" charset="-128"/>
            </a:endParaRPr>
          </a:p>
          <a:p>
            <a:pPr eaLnBrk="1" hangingPunct="1"/>
            <a:endParaRPr lang="en-GB" smtClean="0">
              <a:ea typeface="ＭＳ Ｐゴシック" pitchFamily="34" charset="-128"/>
            </a:endParaRPr>
          </a:p>
          <a:p>
            <a:pPr eaLnBrk="1" hangingPunct="1"/>
            <a:endParaRPr lang="en-GB"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01" eaLnBrk="0" hangingPunct="0">
              <a:defRPr>
                <a:solidFill>
                  <a:schemeClr val="tx1"/>
                </a:solidFill>
                <a:latin typeface="Arial" pitchFamily="34" charset="0"/>
                <a:ea typeface="ＭＳ Ｐゴシック" pitchFamily="34" charset="-128"/>
              </a:defRPr>
            </a:lvl1pPr>
            <a:lvl2pPr marL="727868" indent="-279949" defTabSz="914501" eaLnBrk="0" hangingPunct="0">
              <a:defRPr>
                <a:solidFill>
                  <a:schemeClr val="tx1"/>
                </a:solidFill>
                <a:latin typeface="Arial" pitchFamily="34" charset="0"/>
                <a:ea typeface="ＭＳ Ｐゴシック" pitchFamily="34" charset="-128"/>
              </a:defRPr>
            </a:lvl2pPr>
            <a:lvl3pPr marL="1119797" indent="-223959" defTabSz="914501" eaLnBrk="0" hangingPunct="0">
              <a:defRPr>
                <a:solidFill>
                  <a:schemeClr val="tx1"/>
                </a:solidFill>
                <a:latin typeface="Arial" pitchFamily="34" charset="0"/>
                <a:ea typeface="ＭＳ Ｐゴシック" pitchFamily="34" charset="-128"/>
              </a:defRPr>
            </a:lvl3pPr>
            <a:lvl4pPr marL="1567716" indent="-223959" defTabSz="914501" eaLnBrk="0" hangingPunct="0">
              <a:defRPr>
                <a:solidFill>
                  <a:schemeClr val="tx1"/>
                </a:solidFill>
                <a:latin typeface="Arial" pitchFamily="34" charset="0"/>
                <a:ea typeface="ＭＳ Ｐゴシック" pitchFamily="34" charset="-128"/>
              </a:defRPr>
            </a:lvl4pPr>
            <a:lvl5pPr marL="2015635" indent="-223959" defTabSz="914501" eaLnBrk="0" hangingPunct="0">
              <a:defRPr>
                <a:solidFill>
                  <a:schemeClr val="tx1"/>
                </a:solidFill>
                <a:latin typeface="Arial" pitchFamily="34" charset="0"/>
                <a:ea typeface="ＭＳ Ｐゴシック" pitchFamily="34" charset="-128"/>
              </a:defRPr>
            </a:lvl5pPr>
            <a:lvl6pPr marL="2463554"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914501"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35B3CC8-AAA2-4E2A-BD77-54ED045E5187}" type="slidenum">
              <a:rPr lang="en-US" smtClean="0"/>
              <a:pPr/>
              <a:t>18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6" tIns="44788" rIns="89576" bIns="44788"/>
          <a:lstStyle/>
          <a:p>
            <a:pPr eaLnBrk="1" hangingPunct="1"/>
            <a:r>
              <a:rPr lang="en-NZ" dirty="0" smtClean="0">
                <a:ea typeface="ＭＳ Ｐゴシック" pitchFamily="34" charset="-128"/>
              </a:rPr>
              <a:t>Evidence suggests that it is the unequal distribution of the determinants of health that causes and maintains inequalities in health. </a:t>
            </a:r>
          </a:p>
          <a:p>
            <a:pPr eaLnBrk="1" hangingPunct="1"/>
            <a:endParaRPr lang="en-NZ"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Text Box 29"/>
          <p:cNvSpPr txBox="1">
            <a:spLocks noChangeArrowheads="1"/>
          </p:cNvSpPr>
          <p:nvPr userDrawn="1"/>
        </p:nvSpPr>
        <p:spPr bwMode="auto">
          <a:xfrm>
            <a:off x="250825" y="4797425"/>
            <a:ext cx="5834063" cy="579438"/>
          </a:xfrm>
          <a:prstGeom prst="rect">
            <a:avLst/>
          </a:prstGeom>
          <a:noFill/>
          <a:ln w="9525">
            <a:noFill/>
            <a:miter lim="800000"/>
            <a:headEnd/>
            <a:tailEnd/>
          </a:ln>
          <a:effectLst/>
        </p:spPr>
        <p:txBody>
          <a:bodyPr>
            <a:spAutoFit/>
          </a:bodyPr>
          <a:lstStyle/>
          <a:p>
            <a:pPr>
              <a:spcBef>
                <a:spcPct val="50000"/>
              </a:spcBef>
              <a:defRPr/>
            </a:pPr>
            <a:endParaRPr lang="en-US" sz="3200" dirty="0">
              <a:solidFill>
                <a:srgbClr val="0F4E96"/>
              </a:solidFill>
              <a:latin typeface="Times New Roman" pitchFamily="18" charset="0"/>
            </a:endParaRPr>
          </a:p>
        </p:txBody>
      </p:sp>
      <p:sp>
        <p:nvSpPr>
          <p:cNvPr id="6" name="Text Box 29"/>
          <p:cNvSpPr txBox="1">
            <a:spLocks noChangeArrowheads="1"/>
          </p:cNvSpPr>
          <p:nvPr userDrawn="1"/>
        </p:nvSpPr>
        <p:spPr bwMode="auto">
          <a:xfrm>
            <a:off x="250825" y="4797425"/>
            <a:ext cx="583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dirty="0">
              <a:solidFill>
                <a:srgbClr val="0F4E96"/>
              </a:solidFill>
              <a:latin typeface="Times New Roman" pitchFamily="18" charset="0"/>
            </a:endParaRPr>
          </a:p>
        </p:txBody>
      </p:sp>
      <p:pic>
        <p:nvPicPr>
          <p:cNvPr id="5" name="Picture 4" descr="WN-SS PP Intro Convenor Slide 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45" y="154639"/>
            <a:ext cx="8726012" cy="6543587"/>
          </a:xfrm>
          <a:prstGeom prst="rect">
            <a:avLst/>
          </a:prstGeom>
        </p:spPr>
      </p:pic>
      <p:sp>
        <p:nvSpPr>
          <p:cNvPr id="10" name="TextBox 9"/>
          <p:cNvSpPr txBox="1"/>
          <p:nvPr userDrawn="1"/>
        </p:nvSpPr>
        <p:spPr>
          <a:xfrm>
            <a:off x="1196076" y="6069721"/>
            <a:ext cx="5078841" cy="461665"/>
          </a:xfrm>
          <a:prstGeom prst="rect">
            <a:avLst/>
          </a:prstGeom>
          <a:noFill/>
        </p:spPr>
        <p:txBody>
          <a:bodyPr wrap="square" rtlCol="0">
            <a:spAutoFit/>
          </a:bodyPr>
          <a:lstStyle/>
          <a:p>
            <a:r>
              <a:rPr lang="en-US" sz="2400" kern="600" dirty="0" smtClean="0">
                <a:solidFill>
                  <a:srgbClr val="0070C0"/>
                </a:solidFill>
                <a:latin typeface="Open Sans Light"/>
                <a:cs typeface="Open Sans Light"/>
              </a:rPr>
              <a:t>otago.ac.nz/uowsummerschool</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Light"/>
              </a:defRPr>
            </a:lvl1pPr>
          </a:lstStyle>
          <a:p>
            <a:r>
              <a:rPr lang="en-US" dirty="0" smtClean="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0"/>
            <a:ext cx="2051050" cy="65976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68313" y="0"/>
            <a:ext cx="6003925"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8207375"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68313" y="3973513"/>
            <a:ext cx="8207375"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Text Placeholder 2"/>
          <p:cNvSpPr>
            <a:spLocks noGrp="1"/>
          </p:cNvSpPr>
          <p:nvPr>
            <p:ph type="body" sz="half" idx="1"/>
          </p:nvPr>
        </p:nvSpPr>
        <p:spPr>
          <a:xfrm>
            <a:off x="468313" y="1196975"/>
            <a:ext cx="4027487"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19" indent="0" algn="ctr">
              <a:buNone/>
              <a:defRPr/>
            </a:lvl2pPr>
            <a:lvl3pPr marL="914239" indent="0" algn="ctr">
              <a:buNone/>
              <a:defRPr/>
            </a:lvl3pPr>
            <a:lvl4pPr marL="1371358" indent="0" algn="ctr">
              <a:buNone/>
              <a:defRPr/>
            </a:lvl4pPr>
            <a:lvl5pPr marL="1828477" indent="0" algn="ctr">
              <a:buNone/>
              <a:defRPr/>
            </a:lvl5pPr>
            <a:lvl6pPr marL="2285596" indent="0" algn="ctr">
              <a:buNone/>
              <a:defRPr/>
            </a:lvl6pPr>
            <a:lvl7pPr marL="2742716" indent="0" algn="ctr">
              <a:buNone/>
              <a:defRPr/>
            </a:lvl7pPr>
            <a:lvl8pPr marL="3199835" indent="0" algn="ctr">
              <a:buNone/>
              <a:defRPr/>
            </a:lvl8pPr>
            <a:lvl9pPr marL="365695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lIns="91424" tIns="45712" rIns="91424" bIns="45712"/>
          <a:lstStyle>
            <a:lvl1pPr algn="l" defTabSz="914400" eaLnBrk="1" hangingPunct="1">
              <a:buClrTx/>
              <a:buSzTx/>
              <a:buFontTx/>
              <a:buNone/>
              <a:defRPr sz="3400" b="1">
                <a:solidFill>
                  <a:srgbClr val="000066"/>
                </a:solidFill>
                <a:latin typeface="Arial" charset="0"/>
                <a:ea typeface="+mn-ea"/>
                <a:cs typeface="Arial" charset="0"/>
              </a:defRPr>
            </a:lvl1pPr>
          </a:lstStyle>
          <a:p>
            <a:pPr>
              <a:defRPr/>
            </a:pPr>
            <a:endParaRPr lang="en-GB"/>
          </a:p>
        </p:txBody>
      </p:sp>
      <p:sp>
        <p:nvSpPr>
          <p:cNvPr id="5" name="Footer Placeholder 4"/>
          <p:cNvSpPr>
            <a:spLocks noGrp="1"/>
          </p:cNvSpPr>
          <p:nvPr>
            <p:ph type="ftr" sz="quarter" idx="11"/>
          </p:nvPr>
        </p:nvSpPr>
        <p:spPr>
          <a:xfrm>
            <a:off x="3132138" y="6434138"/>
            <a:ext cx="2895600" cy="457200"/>
          </a:xfrm>
          <a:prstGeom prst="rect">
            <a:avLst/>
          </a:prstGeom>
        </p:spPr>
        <p:txBody>
          <a:bodyPr lIns="91424" tIns="45712" rIns="91424" bIns="45712"/>
          <a:lstStyle>
            <a:lvl1pPr algn="l" defTabSz="914400" eaLnBrk="1" hangingPunct="1">
              <a:buClrTx/>
              <a:buSzTx/>
              <a:buFontTx/>
              <a:buNone/>
              <a:defRPr sz="3400" b="1">
                <a:solidFill>
                  <a:srgbClr val="000066"/>
                </a:solidFill>
                <a:latin typeface="Arial" charset="0"/>
                <a:ea typeface="+mn-ea"/>
                <a:cs typeface="Arial" charset="0"/>
              </a:defRPr>
            </a:lvl1pPr>
          </a:lstStyle>
          <a:p>
            <a:pPr>
              <a:defRPr/>
            </a:pPr>
            <a:endParaRPr lang="en-GB"/>
          </a:p>
        </p:txBody>
      </p:sp>
      <p:sp>
        <p:nvSpPr>
          <p:cNvPr id="6" name="Slide Number Placeholder 5"/>
          <p:cNvSpPr>
            <a:spLocks noGrp="1"/>
          </p:cNvSpPr>
          <p:nvPr>
            <p:ph type="sldNum" sz="quarter" idx="12"/>
          </p:nvPr>
        </p:nvSpPr>
        <p:spPr>
          <a:xfrm>
            <a:off x="6553200" y="6248400"/>
            <a:ext cx="1905000" cy="457200"/>
          </a:xfrm>
          <a:prstGeom prst="rect">
            <a:avLst/>
          </a:prstGeom>
        </p:spPr>
        <p:txBody>
          <a:bodyPr lIns="91424" tIns="45712" rIns="91424" bIns="45712"/>
          <a:lstStyle>
            <a:lvl1pPr algn="l" defTabSz="914400" eaLnBrk="1" hangingPunct="1">
              <a:buClrTx/>
              <a:buSzTx/>
              <a:buFontTx/>
              <a:buNone/>
              <a:defRPr sz="3400" b="1">
                <a:solidFill>
                  <a:srgbClr val="000066"/>
                </a:solidFill>
                <a:latin typeface="Arial" charset="0"/>
                <a:ea typeface="+mn-ea"/>
                <a:cs typeface="Arial" charset="0"/>
              </a:defRPr>
            </a:lvl1pPr>
          </a:lstStyle>
          <a:p>
            <a:pPr>
              <a:defRPr/>
            </a:pPr>
            <a:fld id="{59645351-0DD3-453D-9246-E8A0F81D3620}" type="slidenum">
              <a:rPr lang="en-GB"/>
              <a:pPr>
                <a:defRPr/>
              </a:pPr>
              <a:t>‹#›</a:t>
            </a:fld>
            <a:endParaRPr lang="en-GB"/>
          </a:p>
        </p:txBody>
      </p:sp>
    </p:spTree>
    <p:extLst>
      <p:ext uri="{BB962C8B-B14F-4D97-AF65-F5344CB8AC3E}">
        <p14:creationId xmlns:p14="http://schemas.microsoft.com/office/powerpoint/2010/main" val="171994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050" y="50800"/>
            <a:ext cx="6624638" cy="955675"/>
          </a:xfrm>
        </p:spPr>
        <p:txBody>
          <a:bodyPr/>
          <a:lstStyle>
            <a:lvl1pPr>
              <a:defRPr sz="400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40274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1000" y="0"/>
            <a:ext cx="7213600" cy="10668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Slide Number Placeholder 6"/>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2"/>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4200" y="0"/>
            <a:ext cx="6807200" cy="1066800"/>
          </a:xfrm>
        </p:spPr>
        <p:txBody>
          <a:bodyPr anchor="ctr"/>
          <a:lstStyle>
            <a:lvl1pPr algn="l">
              <a:defRPr sz="4000" b="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a:xfrm>
            <a:off x="3575050" y="1460500"/>
            <a:ext cx="5111750" cy="4665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1619250" y="0"/>
            <a:ext cx="6000750" cy="1057275"/>
          </a:xfrm>
          <a:prstGeom prst="rect">
            <a:avLst/>
          </a:prstGeom>
          <a:gradFill rotWithShape="0">
            <a:gsLst>
              <a:gs pos="0">
                <a:srgbClr val="FEC20F"/>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803843" name="Rectangle 14"/>
          <p:cNvSpPr>
            <a:spLocks noGrp="1" noChangeArrowheads="1"/>
          </p:cNvSpPr>
          <p:nvPr>
            <p:ph type="title"/>
          </p:nvPr>
        </p:nvSpPr>
        <p:spPr bwMode="auto">
          <a:xfrm>
            <a:off x="1885950" y="81280"/>
            <a:ext cx="5642610" cy="8940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03844" name="Rectangle 15"/>
          <p:cNvSpPr>
            <a:spLocks noGrp="1" noChangeArrowheads="1"/>
          </p:cNvSpPr>
          <p:nvPr>
            <p:ph type="body" idx="1"/>
          </p:nvPr>
        </p:nvSpPr>
        <p:spPr bwMode="auto">
          <a:xfrm>
            <a:off x="468313" y="1196975"/>
            <a:ext cx="82073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803845" name="Picture 55"/>
          <p:cNvPicPr>
            <a:picLocks noChangeAspect="1" noChangeArrowheads="1"/>
          </p:cNvPicPr>
          <p:nvPr/>
        </p:nvPicPr>
        <p:blipFill>
          <a:blip r:embed="rId16" cstate="print"/>
          <a:srcRect/>
          <a:stretch>
            <a:fillRect/>
          </a:stretch>
        </p:blipFill>
        <p:spPr bwMode="auto">
          <a:xfrm>
            <a:off x="0" y="0"/>
            <a:ext cx="1619250" cy="1060450"/>
          </a:xfrm>
          <a:prstGeom prst="rect">
            <a:avLst/>
          </a:prstGeom>
          <a:noFill/>
          <a:ln w="9525">
            <a:noFill/>
            <a:miter lim="800000"/>
            <a:headEnd/>
            <a:tailEnd/>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FF4AC-F6A7-4059-A554-9883295A2BE7}" type="slidenum">
              <a:rPr lang="en-US" smtClean="0"/>
              <a:t>‹#›</a:t>
            </a:fld>
            <a:endParaRPr lang="en-US"/>
          </a:p>
        </p:txBody>
      </p:sp>
      <p:pic>
        <p:nvPicPr>
          <p:cNvPr id="1026" name="Picture 2" descr="C:\Users\losigna\AppData\Local\Microsoft\Windows\Temporary Internet Files\Content.Outlook\SYCNONZC\WHO_WPRO_BLUE%20logo_jpg.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620000" y="233362"/>
            <a:ext cx="1524000" cy="59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 id="2147483668"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3600" b="0" i="0" baseline="0">
          <a:solidFill>
            <a:schemeClr val="tx1"/>
          </a:solidFill>
          <a:latin typeface="Open Sans Light"/>
          <a:ea typeface="+mj-ea"/>
          <a:cs typeface="+mj-cs"/>
        </a:defRPr>
      </a:lvl1pPr>
      <a:lvl2pPr algn="l" rtl="0" eaLnBrk="1" fontAlgn="base" hangingPunct="1">
        <a:spcBef>
          <a:spcPct val="0"/>
        </a:spcBef>
        <a:spcAft>
          <a:spcPct val="0"/>
        </a:spcAft>
        <a:defRPr sz="4000">
          <a:solidFill>
            <a:srgbClr val="0E4D96"/>
          </a:solidFill>
          <a:latin typeface="Arial" charset="0"/>
        </a:defRPr>
      </a:lvl2pPr>
      <a:lvl3pPr algn="l" rtl="0" eaLnBrk="1" fontAlgn="base" hangingPunct="1">
        <a:spcBef>
          <a:spcPct val="0"/>
        </a:spcBef>
        <a:spcAft>
          <a:spcPct val="0"/>
        </a:spcAft>
        <a:defRPr sz="4000">
          <a:solidFill>
            <a:srgbClr val="0E4D96"/>
          </a:solidFill>
          <a:latin typeface="Arial" charset="0"/>
        </a:defRPr>
      </a:lvl3pPr>
      <a:lvl4pPr algn="l" rtl="0" eaLnBrk="1" fontAlgn="base" hangingPunct="1">
        <a:spcBef>
          <a:spcPct val="0"/>
        </a:spcBef>
        <a:spcAft>
          <a:spcPct val="0"/>
        </a:spcAft>
        <a:defRPr sz="4000">
          <a:solidFill>
            <a:srgbClr val="0E4D96"/>
          </a:solidFill>
          <a:latin typeface="Arial" charset="0"/>
        </a:defRPr>
      </a:lvl4pPr>
      <a:lvl5pPr algn="l" rtl="0" eaLnBrk="1" fontAlgn="base" hangingPunct="1">
        <a:spcBef>
          <a:spcPct val="0"/>
        </a:spcBef>
        <a:spcAft>
          <a:spcPct val="0"/>
        </a:spcAft>
        <a:defRPr sz="4000">
          <a:solidFill>
            <a:srgbClr val="0E4D96"/>
          </a:solidFill>
          <a:latin typeface="Arial" charset="0"/>
        </a:defRPr>
      </a:lvl5pPr>
      <a:lvl6pPr marL="457200" algn="l" rtl="0" eaLnBrk="1" fontAlgn="base" hangingPunct="1">
        <a:spcBef>
          <a:spcPct val="0"/>
        </a:spcBef>
        <a:spcAft>
          <a:spcPct val="0"/>
        </a:spcAft>
        <a:defRPr sz="4400">
          <a:solidFill>
            <a:srgbClr val="0E4D96"/>
          </a:solidFill>
          <a:latin typeface="Arial" charset="0"/>
        </a:defRPr>
      </a:lvl6pPr>
      <a:lvl7pPr marL="914400" algn="l" rtl="0" eaLnBrk="1" fontAlgn="base" hangingPunct="1">
        <a:spcBef>
          <a:spcPct val="0"/>
        </a:spcBef>
        <a:spcAft>
          <a:spcPct val="0"/>
        </a:spcAft>
        <a:defRPr sz="4400">
          <a:solidFill>
            <a:srgbClr val="0E4D96"/>
          </a:solidFill>
          <a:latin typeface="Arial" charset="0"/>
        </a:defRPr>
      </a:lvl7pPr>
      <a:lvl8pPr marL="1371600" algn="l" rtl="0" eaLnBrk="1" fontAlgn="base" hangingPunct="1">
        <a:spcBef>
          <a:spcPct val="0"/>
        </a:spcBef>
        <a:spcAft>
          <a:spcPct val="0"/>
        </a:spcAft>
        <a:defRPr sz="4400">
          <a:solidFill>
            <a:srgbClr val="0E4D96"/>
          </a:solidFill>
          <a:latin typeface="Arial" charset="0"/>
        </a:defRPr>
      </a:lvl8pPr>
      <a:lvl9pPr marL="1828800" algn="l" rtl="0" eaLnBrk="1" fontAlgn="base" hangingPunct="1">
        <a:spcBef>
          <a:spcPct val="0"/>
        </a:spcBef>
        <a:spcAft>
          <a:spcPct val="0"/>
        </a:spcAft>
        <a:defRPr sz="4400">
          <a:solidFill>
            <a:srgbClr val="0E4D96"/>
          </a:solidFill>
          <a:latin typeface="Arial" charset="0"/>
        </a:defRPr>
      </a:lvl9pPr>
    </p:titleStyle>
    <p:bodyStyle>
      <a:lvl1pPr marL="342900" indent="-342900" algn="l" rtl="0" eaLnBrk="1" fontAlgn="base" hangingPunct="1">
        <a:spcBef>
          <a:spcPct val="20000"/>
        </a:spcBef>
        <a:spcAft>
          <a:spcPct val="0"/>
        </a:spcAft>
        <a:buClrTx/>
        <a:buSzPct val="75000"/>
        <a:buFont typeface="Arial" panose="020B0604020202020204" pitchFamily="34" charset="0"/>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Tx/>
        <a:buSzPct val="80000"/>
        <a:buFont typeface="Calibri" panose="020F0502020204030204" pitchFamily="34" charset="0"/>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Tx/>
        <a:buSzPct val="65000"/>
        <a:buFont typeface="Arial" panose="020B0604020202020204" pitchFamily="34" charset="0"/>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lrTx/>
        <a:buSzPct val="70000"/>
        <a:buFont typeface="Calibri" panose="020F0502020204030204" pitchFamily="34" charset="0"/>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lrTx/>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168400" y="2489200"/>
            <a:ext cx="5829300" cy="2185214"/>
          </a:xfrm>
          <a:prstGeom prst="rect">
            <a:avLst/>
          </a:prstGeom>
          <a:noFill/>
        </p:spPr>
        <p:txBody>
          <a:bodyPr wrap="square" rtlCol="0">
            <a:spAutoFit/>
          </a:bodyPr>
          <a:lstStyle/>
          <a:p>
            <a:r>
              <a:rPr lang="en-NZ" sz="4800" dirty="0" smtClean="0">
                <a:latin typeface="Open Sans Light"/>
              </a:rPr>
              <a:t>2. </a:t>
            </a:r>
            <a:r>
              <a:rPr lang="en-NZ" sz="4400" dirty="0" smtClean="0">
                <a:latin typeface="Open Sans Light"/>
              </a:rPr>
              <a:t>21st century health dynamics and inequalities</a:t>
            </a:r>
            <a:endParaRPr lang="en-US" sz="4400" dirty="0">
              <a:latin typeface="Open Sans Light"/>
            </a:endParaRPr>
          </a:p>
        </p:txBody>
      </p:sp>
      <p:sp>
        <p:nvSpPr>
          <p:cNvPr id="4" name="TextBox 3"/>
          <p:cNvSpPr txBox="1"/>
          <p:nvPr/>
        </p:nvSpPr>
        <p:spPr>
          <a:xfrm>
            <a:off x="1193800" y="4737100"/>
            <a:ext cx="5829300" cy="954107"/>
          </a:xfrm>
          <a:prstGeom prst="rect">
            <a:avLst/>
          </a:prstGeom>
          <a:noFill/>
        </p:spPr>
        <p:txBody>
          <a:bodyPr wrap="square" rtlCol="0">
            <a:spAutoFit/>
          </a:bodyPr>
          <a:lstStyle/>
          <a:p>
            <a:r>
              <a:rPr lang="en-NZ" sz="2800" dirty="0" smtClean="0">
                <a:latin typeface="Open Sans Light"/>
              </a:rPr>
              <a:t>Louise Signal &amp; </a:t>
            </a:r>
          </a:p>
          <a:p>
            <a:r>
              <a:rPr lang="en-NZ" sz="2800" dirty="0" err="1" smtClean="0">
                <a:latin typeface="Open Sans Light"/>
              </a:rPr>
              <a:t>Anjana</a:t>
            </a:r>
            <a:r>
              <a:rPr lang="en-NZ" sz="2800" dirty="0" smtClean="0">
                <a:latin typeface="Open Sans Light"/>
              </a:rPr>
              <a:t> </a:t>
            </a:r>
            <a:r>
              <a:rPr lang="en-NZ" sz="2800" dirty="0" err="1" smtClean="0">
                <a:latin typeface="Open Sans Light"/>
              </a:rPr>
              <a:t>Bhushan</a:t>
            </a:r>
            <a:endParaRPr lang="en-US" sz="2800" dirty="0">
              <a:latin typeface="Open Sans Light"/>
            </a:endParaRPr>
          </a:p>
        </p:txBody>
      </p:sp>
      <p:sp>
        <p:nvSpPr>
          <p:cNvPr id="5" name="TextBox 4"/>
          <p:cNvSpPr txBox="1"/>
          <p:nvPr/>
        </p:nvSpPr>
        <p:spPr>
          <a:xfrm>
            <a:off x="241300" y="317500"/>
            <a:ext cx="5829300" cy="369332"/>
          </a:xfrm>
          <a:prstGeom prst="rect">
            <a:avLst/>
          </a:prstGeom>
          <a:noFill/>
        </p:spPr>
        <p:txBody>
          <a:bodyPr wrap="square" rtlCol="0">
            <a:spAutoFit/>
          </a:bodyPr>
          <a:lstStyle/>
          <a:p>
            <a:r>
              <a:rPr lang="en-NZ" dirty="0" smtClean="0">
                <a:solidFill>
                  <a:srgbClr val="0070C0"/>
                </a:solidFill>
                <a:latin typeface="Open Sans Light"/>
              </a:rPr>
              <a:t>Course name</a:t>
            </a:r>
            <a:endParaRPr lang="en-US" dirty="0">
              <a:solidFill>
                <a:srgbClr val="0070C0"/>
              </a:solidFill>
              <a:latin typeface="Open Sans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0"/>
            <a:ext cx="7055168" cy="1006475"/>
          </a:xfrm>
        </p:spPr>
        <p:txBody>
          <a:bodyPr/>
          <a:lstStyle/>
          <a:p>
            <a:r>
              <a:rPr lang="en-GB" sz="3600" b="1" kern="1200" dirty="0" smtClean="0">
                <a:latin typeface="Arial" charset="0"/>
                <a:ea typeface="+mn-ea"/>
                <a:cs typeface="Times New Roman" pitchFamily="18" charset="0"/>
              </a:rPr>
              <a:t>Inequalities: use </a:t>
            </a:r>
            <a:r>
              <a:rPr lang="en-GB" sz="3600" b="1" kern="1200" dirty="0">
                <a:latin typeface="Arial" charset="0"/>
                <a:ea typeface="+mn-ea"/>
                <a:cs typeface="Times New Roman" pitchFamily="18" charset="0"/>
              </a:rPr>
              <a:t>of services</a:t>
            </a:r>
            <a:endParaRPr lang="en-US" sz="3600" b="1" kern="1200" dirty="0">
              <a:latin typeface="Arial"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9C8FF4AC-F6A7-4059-A554-9883295A2BE7}" type="slidenum">
              <a:rPr lang="en-US" smtClean="0"/>
              <a:t>10</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4601" y="2009820"/>
            <a:ext cx="6718300" cy="482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2850" y="1295400"/>
            <a:ext cx="6699250" cy="707886"/>
          </a:xfrm>
          <a:prstGeom prst="rect">
            <a:avLst/>
          </a:prstGeom>
          <a:noFill/>
        </p:spPr>
        <p:txBody>
          <a:bodyPr wrap="square" rtlCol="0">
            <a:spAutoFit/>
          </a:bodyPr>
          <a:lstStyle/>
          <a:p>
            <a:pPr algn="ctr"/>
            <a:r>
              <a:rPr lang="en-GB" sz="2000" dirty="0" smtClean="0">
                <a:solidFill>
                  <a:srgbClr val="339966"/>
                </a:solidFill>
              </a:rPr>
              <a:t>Skilled attendance at birth by mother’s place of residence, </a:t>
            </a:r>
          </a:p>
          <a:p>
            <a:pPr algn="ctr"/>
            <a:r>
              <a:rPr lang="en-GB" sz="2000" dirty="0" smtClean="0">
                <a:solidFill>
                  <a:srgbClr val="339966"/>
                </a:solidFill>
              </a:rPr>
              <a:t>selected countries, Western Pacific Region, 2005-11</a:t>
            </a:r>
            <a:endParaRPr lang="en-US" sz="2000" dirty="0">
              <a:solidFill>
                <a:srgbClr val="339966"/>
              </a:solidFill>
            </a:endParaRPr>
          </a:p>
        </p:txBody>
      </p:sp>
    </p:spTree>
    <p:extLst>
      <p:ext uri="{BB962C8B-B14F-4D97-AF65-F5344CB8AC3E}">
        <p14:creationId xmlns:p14="http://schemas.microsoft.com/office/powerpoint/2010/main" val="1857022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kern="1200" dirty="0" smtClean="0">
                <a:latin typeface="Arial" charset="0"/>
                <a:ea typeface="+mn-ea"/>
                <a:cs typeface="Times New Roman" pitchFamily="18" charset="0"/>
              </a:rPr>
              <a:t>Inequalities: barriers </a:t>
            </a:r>
            <a:r>
              <a:rPr lang="en-GB" sz="3600" b="1" kern="1200" dirty="0">
                <a:latin typeface="Arial" charset="0"/>
                <a:ea typeface="+mn-ea"/>
                <a:cs typeface="Times New Roman" pitchFamily="18" charset="0"/>
              </a:rPr>
              <a:t>to access</a:t>
            </a:r>
            <a:endParaRPr lang="en-US" sz="3600" b="1" kern="1200" dirty="0">
              <a:latin typeface="Arial"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9C8FF4AC-F6A7-4059-A554-9883295A2BE7}" type="slidenum">
              <a:rPr lang="en-US" smtClean="0"/>
              <a:t>11</a:t>
            </a:fld>
            <a:endParaRPr lang="en-US"/>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65" y="2290470"/>
            <a:ext cx="9050435" cy="354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1422400"/>
            <a:ext cx="4648200" cy="923330"/>
          </a:xfrm>
          <a:prstGeom prst="rect">
            <a:avLst/>
          </a:prstGeom>
          <a:noFill/>
        </p:spPr>
        <p:txBody>
          <a:bodyPr wrap="square" rtlCol="0">
            <a:spAutoFit/>
          </a:bodyPr>
          <a:lstStyle/>
          <a:p>
            <a:pPr algn="ctr"/>
            <a:r>
              <a:rPr lang="en-GB" dirty="0" smtClean="0">
                <a:solidFill>
                  <a:srgbClr val="339966"/>
                </a:solidFill>
              </a:rPr>
              <a:t>Monthly household out-of-pocket expenditure by income quintile, selected countries, Western Pacific Region, 2007-10</a:t>
            </a:r>
            <a:endParaRPr lang="en-US" dirty="0">
              <a:solidFill>
                <a:srgbClr val="339966"/>
              </a:solidFill>
            </a:endParaRPr>
          </a:p>
        </p:txBody>
      </p:sp>
      <p:sp>
        <p:nvSpPr>
          <p:cNvPr id="8" name="TextBox 7"/>
          <p:cNvSpPr txBox="1"/>
          <p:nvPr/>
        </p:nvSpPr>
        <p:spPr>
          <a:xfrm>
            <a:off x="4889500" y="1409700"/>
            <a:ext cx="4267200" cy="923330"/>
          </a:xfrm>
          <a:prstGeom prst="rect">
            <a:avLst/>
          </a:prstGeom>
          <a:noFill/>
        </p:spPr>
        <p:txBody>
          <a:bodyPr wrap="square" rtlCol="0">
            <a:spAutoFit/>
          </a:bodyPr>
          <a:lstStyle/>
          <a:p>
            <a:pPr algn="ctr"/>
            <a:r>
              <a:rPr lang="en-GB" dirty="0" smtClean="0">
                <a:solidFill>
                  <a:srgbClr val="339966"/>
                </a:solidFill>
              </a:rPr>
              <a:t>Out-of-pocket expenditures as a % of total health expenditure, selected countries, Western Pacific Region, 2011</a:t>
            </a:r>
            <a:endParaRPr lang="en-US" dirty="0">
              <a:solidFill>
                <a:srgbClr val="339966"/>
              </a:solidFill>
            </a:endParaRPr>
          </a:p>
        </p:txBody>
      </p:sp>
    </p:spTree>
    <p:extLst>
      <p:ext uri="{BB962C8B-B14F-4D97-AF65-F5344CB8AC3E}">
        <p14:creationId xmlns:p14="http://schemas.microsoft.com/office/powerpoint/2010/main" val="2413148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t="4854"/>
          <a:stretch>
            <a:fillRect/>
          </a:stretch>
        </p:blipFill>
        <p:spPr bwMode="auto">
          <a:xfrm>
            <a:off x="58738" y="1720850"/>
            <a:ext cx="90011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7" name="Text Box 3"/>
          <p:cNvSpPr txBox="1">
            <a:spLocks noChangeArrowheads="1"/>
          </p:cNvSpPr>
          <p:nvPr/>
        </p:nvSpPr>
        <p:spPr bwMode="auto">
          <a:xfrm>
            <a:off x="660400" y="1350963"/>
            <a:ext cx="7848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defTabSz="801472" eaLnBrk="1" hangingPunct="1">
              <a:spcBef>
                <a:spcPct val="50000"/>
              </a:spcBef>
              <a:buClrTx/>
              <a:buSzTx/>
              <a:defRPr/>
            </a:pPr>
            <a:r>
              <a:rPr lang="en-GB" sz="1800" b="1" dirty="0">
                <a:solidFill>
                  <a:srgbClr val="0070C0"/>
                </a:solidFill>
                <a:latin typeface="Arial" charset="0"/>
                <a:ea typeface="+mn-ea"/>
                <a:cs typeface="Arial" charset="0"/>
              </a:rPr>
              <a:t>Under-five mortality – rural-urban rates and ratios, selected countries</a:t>
            </a:r>
            <a:r>
              <a:rPr lang="en-US" sz="1800" b="1" dirty="0">
                <a:solidFill>
                  <a:srgbClr val="0070C0"/>
                </a:solidFill>
                <a:latin typeface="Arial" charset="0"/>
                <a:ea typeface="+mn-ea"/>
                <a:cs typeface="Arial" charset="0"/>
              </a:rPr>
              <a:t> </a:t>
            </a:r>
          </a:p>
        </p:txBody>
      </p:sp>
      <p:sp>
        <p:nvSpPr>
          <p:cNvPr id="328708" name="Text Box 4"/>
          <p:cNvSpPr txBox="1">
            <a:spLocks noChangeArrowheads="1"/>
          </p:cNvSpPr>
          <p:nvPr/>
        </p:nvSpPr>
        <p:spPr bwMode="auto">
          <a:xfrm>
            <a:off x="150813" y="5416550"/>
            <a:ext cx="88106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defTabSz="801472" eaLnBrk="1" hangingPunct="1">
              <a:spcBef>
                <a:spcPct val="50000"/>
              </a:spcBef>
              <a:buClrTx/>
              <a:buSzTx/>
              <a:defRPr/>
            </a:pPr>
            <a:r>
              <a:rPr lang="en-GB" sz="1200" b="1" i="1" dirty="0">
                <a:solidFill>
                  <a:srgbClr val="0070C0"/>
                </a:solidFill>
                <a:latin typeface="Arial" charset="0"/>
                <a:ea typeface="+mn-ea"/>
                <a:cs typeface="Arial" charset="0"/>
              </a:rPr>
              <a:t>Source: </a:t>
            </a:r>
            <a:r>
              <a:rPr lang="en-GB" sz="1200" b="1" dirty="0" err="1">
                <a:solidFill>
                  <a:srgbClr val="0070C0"/>
                </a:solidFill>
                <a:latin typeface="Arial" charset="0"/>
                <a:ea typeface="+mn-ea"/>
                <a:cs typeface="Arial" charset="0"/>
              </a:rPr>
              <a:t>UNESCAP</a:t>
            </a:r>
            <a:r>
              <a:rPr lang="en-GB" sz="1200" b="1" dirty="0">
                <a:solidFill>
                  <a:srgbClr val="0070C0"/>
                </a:solidFill>
                <a:latin typeface="Arial" charset="0"/>
                <a:ea typeface="+mn-ea"/>
                <a:cs typeface="Arial" charset="0"/>
              </a:rPr>
              <a:t>, UNDP and </a:t>
            </a:r>
            <a:r>
              <a:rPr lang="en-GB" sz="1200" b="1" dirty="0" err="1">
                <a:solidFill>
                  <a:srgbClr val="0070C0"/>
                </a:solidFill>
                <a:latin typeface="Arial" charset="0"/>
                <a:ea typeface="+mn-ea"/>
                <a:cs typeface="Arial" charset="0"/>
              </a:rPr>
              <a:t>ADB</a:t>
            </a:r>
            <a:r>
              <a:rPr lang="en-GB" sz="1200" b="1" dirty="0">
                <a:solidFill>
                  <a:srgbClr val="0070C0"/>
                </a:solidFill>
                <a:latin typeface="Arial" charset="0"/>
                <a:ea typeface="+mn-ea"/>
                <a:cs typeface="Arial" charset="0"/>
              </a:rPr>
              <a:t>, 2010.</a:t>
            </a:r>
            <a:r>
              <a:rPr lang="en-GB" sz="1200" b="1" dirty="0">
                <a:solidFill>
                  <a:srgbClr val="0070C0"/>
                </a:solidFill>
                <a:effectLst>
                  <a:outerShdw blurRad="38100" dist="38100" dir="2700000" algn="tl">
                    <a:srgbClr val="000000"/>
                  </a:outerShdw>
                </a:effectLst>
                <a:latin typeface="Arial" charset="0"/>
                <a:ea typeface="+mn-ea"/>
                <a:cs typeface="Arial" charset="0"/>
              </a:rPr>
              <a:t> </a:t>
            </a:r>
            <a:r>
              <a:rPr lang="en-GB" sz="1200" b="1" i="1" dirty="0">
                <a:solidFill>
                  <a:srgbClr val="0070C0"/>
                </a:solidFill>
                <a:latin typeface="Arial" charset="0"/>
                <a:ea typeface="+mn-ea"/>
                <a:cs typeface="Arial" charset="0"/>
              </a:rPr>
              <a:t>Achieving the Millennium Development Goals in an Era of Global Uncertainty: Asia-Pacific Regional Report 2009/10</a:t>
            </a:r>
            <a:r>
              <a:rPr lang="en-GB" sz="1200" b="1" dirty="0">
                <a:solidFill>
                  <a:srgbClr val="0070C0"/>
                </a:solidFill>
                <a:latin typeface="Arial" charset="0"/>
                <a:ea typeface="+mn-ea"/>
                <a:cs typeface="Arial" charset="0"/>
              </a:rPr>
              <a:t>. </a:t>
            </a:r>
            <a:endParaRPr lang="en-US" sz="1200" b="1" dirty="0">
              <a:solidFill>
                <a:srgbClr val="0070C0"/>
              </a:solidFill>
              <a:latin typeface="Arial" charset="0"/>
              <a:ea typeface="+mn-ea"/>
              <a:cs typeface="Arial" charset="0"/>
            </a:endParaRPr>
          </a:p>
        </p:txBody>
      </p:sp>
      <p:sp>
        <p:nvSpPr>
          <p:cNvPr id="328709" name="Rectangle 5"/>
          <p:cNvSpPr>
            <a:spLocks noChangeArrowheads="1"/>
          </p:cNvSpPr>
          <p:nvPr/>
        </p:nvSpPr>
        <p:spPr bwMode="auto">
          <a:xfrm>
            <a:off x="1493521" y="84138"/>
            <a:ext cx="687832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nchor="ctr"/>
          <a:lstStyle/>
          <a:p>
            <a:pPr defTabSz="801472" eaLnBrk="1" hangingPunct="1">
              <a:buClrTx/>
              <a:buSzTx/>
              <a:defRPr/>
            </a:pPr>
            <a:r>
              <a:rPr lang="en-GB" sz="3000" b="1" dirty="0">
                <a:latin typeface="Arial" charset="0"/>
                <a:ea typeface="+mn-ea"/>
                <a:cs typeface="Times New Roman" pitchFamily="18" charset="0"/>
              </a:rPr>
              <a:t>Health </a:t>
            </a:r>
            <a:r>
              <a:rPr lang="en-GB" sz="3000" b="1" dirty="0" smtClean="0">
                <a:latin typeface="Arial" charset="0"/>
                <a:ea typeface="+mn-ea"/>
                <a:cs typeface="Times New Roman" pitchFamily="18" charset="0"/>
              </a:rPr>
              <a:t>inequalities </a:t>
            </a:r>
            <a:r>
              <a:rPr lang="en-GB" sz="3000" b="1" dirty="0">
                <a:latin typeface="Arial" charset="0"/>
                <a:ea typeface="+mn-ea"/>
                <a:cs typeface="Times New Roman" pitchFamily="18" charset="0"/>
              </a:rPr>
              <a:t>are widening</a:t>
            </a:r>
          </a:p>
        </p:txBody>
      </p:sp>
    </p:spTree>
    <p:extLst>
      <p:ext uri="{BB962C8B-B14F-4D97-AF65-F5344CB8AC3E}">
        <p14:creationId xmlns:p14="http://schemas.microsoft.com/office/powerpoint/2010/main" val="3847479125"/>
      </p:ext>
    </p:extLst>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71"/>
          <a:stretch/>
        </p:blipFill>
        <p:spPr bwMode="auto">
          <a:xfrm>
            <a:off x="863600" y="1101629"/>
            <a:ext cx="7570912" cy="597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idx="4294967295"/>
          </p:nvPr>
        </p:nvSpPr>
        <p:spPr>
          <a:xfrm>
            <a:off x="1635760" y="101600"/>
            <a:ext cx="6822440" cy="663575"/>
          </a:xfrm>
        </p:spPr>
        <p:txBody>
          <a:bodyPr>
            <a:normAutofit/>
          </a:bodyPr>
          <a:lstStyle/>
          <a:p>
            <a:pPr eaLnBrk="1" hangingPunct="1"/>
            <a:r>
              <a:rPr lang="en-NZ" sz="2900" dirty="0" smtClean="0">
                <a:ea typeface="ＭＳ Ｐゴシック" pitchFamily="34" charset="-128"/>
              </a:rPr>
              <a:t>Life expectancy Māori &amp; Non-Māori</a:t>
            </a:r>
            <a:endParaRPr lang="en-AU" sz="2900" dirty="0" smtClean="0">
              <a:ea typeface="ＭＳ Ｐゴシック" pitchFamily="34" charset="-128"/>
            </a:endParaRPr>
          </a:p>
        </p:txBody>
      </p:sp>
      <p:sp>
        <p:nvSpPr>
          <p:cNvPr id="5124" name="TextBox 3"/>
          <p:cNvSpPr txBox="1">
            <a:spLocks noChangeArrowheads="1"/>
          </p:cNvSpPr>
          <p:nvPr/>
        </p:nvSpPr>
        <p:spPr bwMode="auto">
          <a:xfrm>
            <a:off x="7618189" y="5733256"/>
            <a:ext cx="1357312" cy="954087"/>
          </a:xfrm>
          <a:prstGeom prst="rect">
            <a:avLst/>
          </a:prstGeom>
          <a:solidFill>
            <a:schemeClr val="tx2"/>
          </a:solid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NZ" sz="1400" dirty="0">
                <a:solidFill>
                  <a:schemeClr val="accent3">
                    <a:lumMod val="75000"/>
                  </a:schemeClr>
                </a:solidFill>
                <a:cs typeface="Arial" pitchFamily="34" charset="0"/>
              </a:rPr>
              <a:t>Courtesy of Tony Blakely HIRP &amp; Martin Tobias PHI</a:t>
            </a:r>
          </a:p>
        </p:txBody>
      </p:sp>
    </p:spTree>
    <p:extLst>
      <p:ext uri="{BB962C8B-B14F-4D97-AF65-F5344CB8AC3E}">
        <p14:creationId xmlns:p14="http://schemas.microsoft.com/office/powerpoint/2010/main" val="2945519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99920" y="-407194"/>
            <a:ext cx="9144000" cy="814387"/>
          </a:xfrm>
        </p:spPr>
        <p:txBody>
          <a:bodyPr>
            <a:normAutofit fontScale="90000"/>
          </a:bodyPr>
          <a:lstStyle/>
          <a:p>
            <a:pPr eaLnBrk="1" hangingPunct="1">
              <a:lnSpc>
                <a:spcPct val="100000"/>
              </a:lnSpc>
            </a:pPr>
            <a:r>
              <a:rPr lang="en-US" sz="3200" dirty="0" smtClean="0">
                <a:ea typeface="ＭＳ Ｐゴシック" pitchFamily="34" charset="-128"/>
              </a:rPr>
              <a:t/>
            </a:r>
            <a:br>
              <a:rPr lang="en-US" sz="3200" dirty="0" smtClean="0">
                <a:ea typeface="ＭＳ Ｐゴシック" pitchFamily="34" charset="-128"/>
              </a:rPr>
            </a:br>
            <a:r>
              <a:rPr lang="en-US" sz="3200" dirty="0">
                <a:ea typeface="ＭＳ Ｐゴシック" pitchFamily="34" charset="-128"/>
              </a:rPr>
              <a:t/>
            </a:r>
            <a:br>
              <a:rPr lang="en-US" sz="3200" dirty="0">
                <a:ea typeface="ＭＳ Ｐゴシック" pitchFamily="34" charset="-128"/>
              </a:rPr>
            </a:br>
            <a:r>
              <a:rPr lang="en-US" sz="2700" dirty="0" smtClean="0">
                <a:ea typeface="ＭＳ Ｐゴシック" pitchFamily="34" charset="-128"/>
              </a:rPr>
              <a:t>Deprivation </a:t>
            </a:r>
            <a:r>
              <a:rPr lang="en-US" sz="2700" dirty="0" smtClean="0">
                <a:ea typeface="ＭＳ Ｐゴシック" pitchFamily="34" charset="-128"/>
              </a:rPr>
              <a:t>distribution, M</a:t>
            </a:r>
            <a:r>
              <a:rPr lang="en-US" sz="2700" dirty="0" smtClean="0">
                <a:ea typeface="ＭＳ Ｐゴシック" pitchFamily="34" charset="-128"/>
                <a:cs typeface="Calibri" pitchFamily="34" charset="0"/>
              </a:rPr>
              <a:t>ā</a:t>
            </a:r>
            <a:r>
              <a:rPr lang="en-US" sz="2700" dirty="0" smtClean="0">
                <a:ea typeface="ＭＳ Ｐゴシック" pitchFamily="34" charset="-128"/>
              </a:rPr>
              <a:t>ori </a:t>
            </a:r>
            <a:r>
              <a:rPr lang="en-US" sz="2700" dirty="0" smtClean="0">
                <a:ea typeface="ＭＳ Ｐゴシック" pitchFamily="34" charset="-128"/>
              </a:rPr>
              <a:t>&amp; </a:t>
            </a:r>
            <a:br>
              <a:rPr lang="en-US" sz="2700" dirty="0" smtClean="0">
                <a:ea typeface="ＭＳ Ｐゴシック" pitchFamily="34" charset="-128"/>
              </a:rPr>
            </a:br>
            <a:r>
              <a:rPr lang="en-US" sz="2700" dirty="0" smtClean="0">
                <a:ea typeface="ＭＳ Ｐゴシック" pitchFamily="34" charset="-128"/>
              </a:rPr>
              <a:t>Non-Māori</a:t>
            </a:r>
            <a:r>
              <a:rPr lang="en-US" sz="2700" dirty="0" smtClean="0">
                <a:ea typeface="ＭＳ Ｐゴシック" pitchFamily="34" charset="-128"/>
              </a:rPr>
              <a:t>, 2006</a:t>
            </a:r>
          </a:p>
        </p:txBody>
      </p:sp>
      <p:pic>
        <p:nvPicPr>
          <p:cNvPr id="6147" name="Picture 3" descr="sasgraph"/>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8572" y="1080984"/>
            <a:ext cx="6298834" cy="5777016"/>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7803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737360" y="1"/>
            <a:ext cx="5781040" cy="1219199"/>
          </a:xfrm>
        </p:spPr>
        <p:txBody>
          <a:bodyPr>
            <a:normAutofit/>
          </a:bodyPr>
          <a:lstStyle/>
          <a:p>
            <a:pPr eaLnBrk="1" hangingPunct="1"/>
            <a:r>
              <a:rPr lang="en-GB" sz="2800" b="1" dirty="0" smtClean="0"/>
              <a:t>What Causes Inequality Between Groups?</a:t>
            </a:r>
          </a:p>
        </p:txBody>
      </p:sp>
      <p:sp>
        <p:nvSpPr>
          <p:cNvPr id="8196" name="Rectangle 3"/>
          <p:cNvSpPr>
            <a:spLocks noGrp="1" noChangeArrowheads="1"/>
          </p:cNvSpPr>
          <p:nvPr>
            <p:ph idx="1"/>
          </p:nvPr>
        </p:nvSpPr>
        <p:spPr>
          <a:xfrm>
            <a:off x="395288" y="1916113"/>
            <a:ext cx="8139112" cy="4179887"/>
          </a:xfrm>
        </p:spPr>
        <p:txBody>
          <a:bodyPr/>
          <a:lstStyle/>
          <a:p>
            <a:pPr eaLnBrk="1" hangingPunct="1"/>
            <a:endParaRPr lang="en-NZ" dirty="0" smtClean="0"/>
          </a:p>
          <a:p>
            <a:pPr eaLnBrk="1" hangingPunct="1">
              <a:buFontTx/>
              <a:buNone/>
            </a:pPr>
            <a:r>
              <a:rPr lang="en-NZ" dirty="0" smtClean="0"/>
              <a:t>	There are multiple causes of, and a range of theoretical explanations for, </a:t>
            </a:r>
            <a:r>
              <a:rPr lang="en-NZ" dirty="0" smtClean="0"/>
              <a:t>inequality </a:t>
            </a:r>
            <a:r>
              <a:rPr lang="en-NZ" dirty="0" smtClean="0"/>
              <a:t>in health. </a:t>
            </a:r>
            <a:endParaRPr lang="en-GB" dirty="0" smtClean="0"/>
          </a:p>
        </p:txBody>
      </p:sp>
      <p:pic>
        <p:nvPicPr>
          <p:cNvPr id="5122" name="Picture 2" descr="https://encrypted-tbn2.gstatic.com/images?q=tbn:ANd9GcSyAredOYvNGVxE6uU8cx8CVeeW_w7asYa4gkL82RHl74Me6f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221088"/>
            <a:ext cx="3157661" cy="236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557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24050" y="0"/>
            <a:ext cx="6010910" cy="1006475"/>
          </a:xfrm>
        </p:spPr>
        <p:txBody>
          <a:bodyPr>
            <a:normAutofit fontScale="90000"/>
          </a:bodyPr>
          <a:lstStyle/>
          <a:p>
            <a:pPr eaLnBrk="1" hangingPunct="1"/>
            <a:r>
              <a:rPr lang="en-GB" sz="3600" b="1" dirty="0" smtClean="0"/>
              <a:t>How Do Health Inequalities Arise?</a:t>
            </a:r>
          </a:p>
        </p:txBody>
      </p:sp>
      <p:sp>
        <p:nvSpPr>
          <p:cNvPr id="38915" name="Rectangle 3"/>
          <p:cNvSpPr>
            <a:spLocks noGrp="1" noChangeArrowheads="1"/>
          </p:cNvSpPr>
          <p:nvPr>
            <p:ph idx="1"/>
          </p:nvPr>
        </p:nvSpPr>
        <p:spPr>
          <a:xfrm>
            <a:off x="539552" y="1844824"/>
            <a:ext cx="8153400" cy="3600450"/>
          </a:xfrm>
          <a:prstGeom prst="rect">
            <a:avLst/>
          </a:prstGeom>
        </p:spPr>
        <p:txBody>
          <a:bodyPr>
            <a:normAutofit lnSpcReduction="10000"/>
          </a:bodyPr>
          <a:lstStyle/>
          <a:p>
            <a:pPr marL="457200" indent="-457200" eaLnBrk="1" hangingPunct="1">
              <a:buFont typeface="+mj-lt"/>
              <a:buAutoNum type="arabicPeriod"/>
            </a:pPr>
            <a:r>
              <a:rPr lang="en-US" sz="2800" dirty="0" smtClean="0">
                <a:latin typeface="+mj-lt"/>
              </a:rPr>
              <a:t>Differences in the </a:t>
            </a:r>
            <a:r>
              <a:rPr lang="en-US" sz="2800" u="sng" dirty="0" smtClean="0">
                <a:latin typeface="+mj-lt"/>
              </a:rPr>
              <a:t>quality of care </a:t>
            </a:r>
            <a:r>
              <a:rPr lang="en-US" sz="2800" dirty="0" smtClean="0">
                <a:latin typeface="+mj-lt"/>
              </a:rPr>
              <a:t>received within the health care system</a:t>
            </a:r>
          </a:p>
          <a:p>
            <a:pPr eaLnBrk="1" hangingPunct="1">
              <a:buFont typeface="+mj-lt"/>
              <a:buAutoNum type="arabicPeriod"/>
            </a:pPr>
            <a:endParaRPr lang="en-US" sz="1600" dirty="0" smtClean="0">
              <a:latin typeface="+mj-lt"/>
            </a:endParaRPr>
          </a:p>
          <a:p>
            <a:pPr marL="457200" indent="-457200" eaLnBrk="1" hangingPunct="1">
              <a:buFont typeface="+mj-lt"/>
              <a:buAutoNum type="arabicPeriod"/>
            </a:pPr>
            <a:r>
              <a:rPr lang="en-US" sz="2800" dirty="0" smtClean="0">
                <a:latin typeface="+mj-lt"/>
              </a:rPr>
              <a:t>Differences in </a:t>
            </a:r>
            <a:r>
              <a:rPr lang="en-US" sz="2800" u="sng" dirty="0" smtClean="0">
                <a:latin typeface="+mj-lt"/>
              </a:rPr>
              <a:t>access to health care</a:t>
            </a:r>
            <a:r>
              <a:rPr lang="en-US" sz="2800" dirty="0" smtClean="0">
                <a:latin typeface="+mj-lt"/>
              </a:rPr>
              <a:t>, including preventive and curative services</a:t>
            </a:r>
          </a:p>
          <a:p>
            <a:pPr eaLnBrk="1" hangingPunct="1">
              <a:buFont typeface="+mj-lt"/>
              <a:buAutoNum type="arabicPeriod"/>
            </a:pPr>
            <a:endParaRPr lang="en-US" sz="1600" dirty="0" smtClean="0">
              <a:latin typeface="+mj-lt"/>
            </a:endParaRPr>
          </a:p>
          <a:p>
            <a:pPr marL="457200" indent="-457200" eaLnBrk="1" hangingPunct="1">
              <a:buFont typeface="+mj-lt"/>
              <a:buAutoNum type="arabicPeriod"/>
            </a:pPr>
            <a:r>
              <a:rPr lang="en-US" sz="2800" dirty="0" smtClean="0">
                <a:latin typeface="+mj-lt"/>
              </a:rPr>
              <a:t>Differences in </a:t>
            </a:r>
            <a:r>
              <a:rPr lang="en-US" sz="2800" u="sng" dirty="0" smtClean="0">
                <a:latin typeface="+mj-lt"/>
              </a:rPr>
              <a:t>life opportunities</a:t>
            </a:r>
            <a:r>
              <a:rPr lang="en-US" sz="2800" dirty="0" smtClean="0">
                <a:latin typeface="+mj-lt"/>
              </a:rPr>
              <a:t>, exposures, and stresses that result in differences in underlying health status</a:t>
            </a:r>
          </a:p>
        </p:txBody>
      </p:sp>
      <p:sp>
        <p:nvSpPr>
          <p:cNvPr id="38916" name="Text Box 4"/>
          <p:cNvSpPr txBox="1">
            <a:spLocks noChangeArrowheads="1"/>
          </p:cNvSpPr>
          <p:nvPr/>
        </p:nvSpPr>
        <p:spPr bwMode="auto">
          <a:xfrm>
            <a:off x="5076056" y="5555307"/>
            <a:ext cx="3673475" cy="1084262"/>
          </a:xfrm>
          <a:prstGeom prst="rect">
            <a:avLst/>
          </a:prstGeom>
          <a:noFill/>
          <a:ln w="9525">
            <a:noFill/>
            <a:miter lim="800000"/>
            <a:headEnd/>
            <a:tailEnd/>
          </a:ln>
        </p:spPr>
        <p:txBody>
          <a:bodyPr>
            <a:spAutoFit/>
          </a:bodyPr>
          <a:lstStyle/>
          <a:p>
            <a:pPr algn="r">
              <a:lnSpc>
                <a:spcPct val="90000"/>
              </a:lnSpc>
              <a:spcBef>
                <a:spcPct val="20000"/>
              </a:spcBef>
              <a:buClr>
                <a:schemeClr val="accent2"/>
              </a:buClr>
              <a:buSzPct val="75000"/>
              <a:buFont typeface="Wingdings" pitchFamily="2" charset="2"/>
              <a:buNone/>
            </a:pPr>
            <a:r>
              <a:rPr lang="en-GB" dirty="0">
                <a:latin typeface="+mj-lt"/>
              </a:rPr>
              <a:t>Dr </a:t>
            </a:r>
            <a:r>
              <a:rPr lang="en-GB" dirty="0" err="1">
                <a:latin typeface="+mj-lt"/>
              </a:rPr>
              <a:t>Camara</a:t>
            </a:r>
            <a:r>
              <a:rPr lang="en-GB" dirty="0">
                <a:latin typeface="+mj-lt"/>
              </a:rPr>
              <a:t> Jones</a:t>
            </a:r>
          </a:p>
          <a:p>
            <a:pPr algn="r">
              <a:lnSpc>
                <a:spcPct val="90000"/>
              </a:lnSpc>
              <a:spcBef>
                <a:spcPct val="20000"/>
              </a:spcBef>
              <a:buClr>
                <a:schemeClr val="accent2"/>
              </a:buClr>
              <a:buSzPct val="75000"/>
              <a:buFont typeface="Wingdings" pitchFamily="2" charset="2"/>
              <a:buNone/>
            </a:pPr>
            <a:r>
              <a:rPr lang="en-GB" sz="1400" i="1" dirty="0">
                <a:latin typeface="+mj-lt"/>
              </a:rPr>
              <a:t>Centres for Disease Control</a:t>
            </a:r>
          </a:p>
          <a:p>
            <a:pPr algn="r">
              <a:lnSpc>
                <a:spcPct val="90000"/>
              </a:lnSpc>
              <a:spcBef>
                <a:spcPct val="20000"/>
              </a:spcBef>
              <a:buClr>
                <a:schemeClr val="accent2"/>
              </a:buClr>
              <a:buSzPct val="75000"/>
              <a:buFont typeface="Wingdings" pitchFamily="2" charset="2"/>
              <a:buNone/>
            </a:pPr>
            <a:r>
              <a:rPr lang="en-GB" sz="1400" i="1" dirty="0">
                <a:latin typeface="+mj-lt"/>
              </a:rPr>
              <a:t>Atlanta, Georgia, USA</a:t>
            </a:r>
          </a:p>
          <a:p>
            <a:pPr algn="r"/>
            <a:endParaRPr lang="en-GB" dirty="0">
              <a:latin typeface="+mj-lt"/>
            </a:endParaRPr>
          </a:p>
        </p:txBody>
      </p:sp>
    </p:spTree>
    <p:extLst>
      <p:ext uri="{BB962C8B-B14F-4D97-AF65-F5344CB8AC3E}">
        <p14:creationId xmlns:p14="http://schemas.microsoft.com/office/powerpoint/2010/main" val="2324179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25600" y="0"/>
            <a:ext cx="5852160" cy="1137920"/>
          </a:xfrm>
        </p:spPr>
        <p:txBody>
          <a:bodyPr>
            <a:normAutofit/>
          </a:bodyPr>
          <a:lstStyle/>
          <a:p>
            <a:pPr eaLnBrk="1" hangingPunct="1"/>
            <a:r>
              <a:rPr lang="en-GB" sz="3200" b="1" dirty="0" smtClean="0"/>
              <a:t>Critical Causes</a:t>
            </a:r>
          </a:p>
        </p:txBody>
      </p:sp>
      <p:sp>
        <p:nvSpPr>
          <p:cNvPr id="10244" name="Rectangle 3"/>
          <p:cNvSpPr>
            <a:spLocks noGrp="1" noChangeArrowheads="1"/>
          </p:cNvSpPr>
          <p:nvPr>
            <p:ph idx="1"/>
          </p:nvPr>
        </p:nvSpPr>
        <p:spPr>
          <a:xfrm>
            <a:off x="468313" y="2060575"/>
            <a:ext cx="8675687" cy="4187825"/>
          </a:xfrm>
        </p:spPr>
        <p:txBody>
          <a:bodyPr/>
          <a:lstStyle/>
          <a:p>
            <a:pPr eaLnBrk="1" hangingPunct="1"/>
            <a:r>
              <a:rPr lang="en-NZ" smtClean="0"/>
              <a:t>Socioeconomic circumstances</a:t>
            </a:r>
          </a:p>
          <a:p>
            <a:pPr eaLnBrk="1" hangingPunct="1"/>
            <a:endParaRPr lang="en-NZ" smtClean="0"/>
          </a:p>
          <a:p>
            <a:pPr eaLnBrk="1" hangingPunct="1"/>
            <a:r>
              <a:rPr lang="en-GB" smtClean="0"/>
              <a:t>Social exclusion "the process by which individuals are denied the opportunities to participate in the activities normally expected of members of that society”</a:t>
            </a:r>
          </a:p>
          <a:p>
            <a:pPr lvl="1" eaLnBrk="1" hangingPunct="1"/>
            <a:r>
              <a:rPr lang="en-GB" smtClean="0"/>
              <a:t>For example: sexism, racism, class. </a:t>
            </a:r>
          </a:p>
          <a:p>
            <a:pPr eaLnBrk="1" hangingPunct="1"/>
            <a:endParaRPr lang="en-GB" smtClean="0"/>
          </a:p>
        </p:txBody>
      </p:sp>
    </p:spTree>
    <p:extLst>
      <p:ext uri="{BB962C8B-B14F-4D97-AF65-F5344CB8AC3E}">
        <p14:creationId xmlns:p14="http://schemas.microsoft.com/office/powerpoint/2010/main" val="1770450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4294967295"/>
          </p:nvPr>
        </p:nvSpPr>
        <p:spPr>
          <a:xfrm>
            <a:off x="6542856" y="6347246"/>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dirty="0" smtClean="0"/>
              <a:t>Dahlgren &amp; Whitehead, 1991</a:t>
            </a:r>
          </a:p>
        </p:txBody>
      </p:sp>
      <p:sp>
        <p:nvSpPr>
          <p:cNvPr id="9220" name="Text Box 3"/>
          <p:cNvSpPr txBox="1">
            <a:spLocks noChangeArrowheads="1"/>
          </p:cNvSpPr>
          <p:nvPr/>
        </p:nvSpPr>
        <p:spPr bwMode="auto">
          <a:xfrm>
            <a:off x="1015999" y="172720"/>
            <a:ext cx="66446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GB" sz="3200" b="1" dirty="0" smtClean="0">
                <a:solidFill>
                  <a:schemeClr val="tx2"/>
                </a:solidFill>
                <a:effectLst>
                  <a:outerShdw blurRad="63500" dist="38100" dir="5400000" algn="t" rotWithShape="0">
                    <a:prstClr val="black">
                      <a:alpha val="25000"/>
                    </a:prstClr>
                  </a:outerShdw>
                </a:effectLst>
                <a:latin typeface="+mn-lt"/>
                <a:ea typeface="+mj-ea"/>
                <a:cs typeface="+mj-cs"/>
              </a:rPr>
              <a:t>Determinants </a:t>
            </a:r>
            <a:r>
              <a:rPr lang="en-GB" sz="3200" b="1" dirty="0">
                <a:solidFill>
                  <a:schemeClr val="tx2"/>
                </a:solidFill>
                <a:effectLst>
                  <a:outerShdw blurRad="63500" dist="38100" dir="5400000" algn="t" rotWithShape="0">
                    <a:prstClr val="black">
                      <a:alpha val="25000"/>
                    </a:prstClr>
                  </a:outerShdw>
                </a:effectLst>
                <a:latin typeface="+mn-lt"/>
                <a:ea typeface="+mj-ea"/>
                <a:cs typeface="+mj-cs"/>
              </a:rPr>
              <a:t>of Health</a:t>
            </a:r>
          </a:p>
        </p:txBody>
      </p:sp>
      <p:pic>
        <p:nvPicPr>
          <p:cNvPr id="6" name="Picture 2" descr="Untitled-4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666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611188" y="1628800"/>
            <a:ext cx="7883525" cy="4497363"/>
          </a:xfrm>
        </p:spPr>
        <p:txBody>
          <a:bodyPr/>
          <a:lstStyle/>
          <a:p>
            <a:pPr eaLnBrk="1" hangingPunct="1">
              <a:buFontTx/>
              <a:buNone/>
            </a:pPr>
            <a:r>
              <a:rPr lang="en-GB" sz="4000" dirty="0" smtClean="0"/>
              <a:t>	“How long and how well one lives is largely determined by ones place in [social] hierarchies”</a:t>
            </a:r>
          </a:p>
          <a:p>
            <a:pPr algn="r" eaLnBrk="1" hangingPunct="1">
              <a:buFontTx/>
              <a:buNone/>
            </a:pPr>
            <a:r>
              <a:rPr lang="en-GB" i="1" dirty="0" smtClean="0"/>
              <a:t>Hilary Graham</a:t>
            </a:r>
          </a:p>
          <a:p>
            <a:pPr eaLnBrk="1" hangingPunct="1"/>
            <a:endParaRPr lang="en-GB"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21088"/>
            <a:ext cx="2431157" cy="243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955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619672" y="162560"/>
            <a:ext cx="6624638" cy="955675"/>
          </a:xfrm>
        </p:spPr>
        <p:txBody>
          <a:bodyPr/>
          <a:lstStyle/>
          <a:p>
            <a:r>
              <a:rPr lang="en-GB" b="1" dirty="0" smtClean="0"/>
              <a:t>Health inequality defined</a:t>
            </a:r>
            <a:r>
              <a:rPr lang="en-GB" dirty="0"/>
              <a:t/>
            </a:r>
            <a:br>
              <a:rPr lang="en-GB" dirty="0"/>
            </a:br>
            <a:endParaRPr lang="en-GB" dirty="0" smtClean="0"/>
          </a:p>
        </p:txBody>
      </p:sp>
      <p:sp>
        <p:nvSpPr>
          <p:cNvPr id="3076" name="Rectangle 3"/>
          <p:cNvSpPr>
            <a:spLocks noGrp="1" noChangeArrowheads="1"/>
          </p:cNvSpPr>
          <p:nvPr>
            <p:ph idx="1"/>
          </p:nvPr>
        </p:nvSpPr>
        <p:spPr/>
        <p:txBody>
          <a:bodyPr>
            <a:normAutofit/>
          </a:bodyPr>
          <a:lstStyle/>
          <a:p>
            <a:pPr eaLnBrk="1" hangingPunct="1">
              <a:spcBef>
                <a:spcPts val="0"/>
              </a:spcBef>
              <a:buFontTx/>
              <a:buNone/>
            </a:pPr>
            <a:endParaRPr lang="en-GB" dirty="0" smtClean="0"/>
          </a:p>
          <a:p>
            <a:pPr marL="0" indent="0" algn="ctr" eaLnBrk="1" hangingPunct="1">
              <a:buNone/>
            </a:pPr>
            <a:r>
              <a:rPr lang="en-GB" dirty="0" smtClean="0"/>
              <a:t>Health </a:t>
            </a:r>
            <a:r>
              <a:rPr lang="en-GB" dirty="0" smtClean="0"/>
              <a:t>disparities that are judged to be unfair, unjust, avoidable, and </a:t>
            </a:r>
            <a:r>
              <a:rPr lang="en-GB" dirty="0" smtClean="0"/>
              <a:t>unnecessary </a:t>
            </a:r>
            <a:r>
              <a:rPr lang="en-GB" dirty="0" smtClean="0"/>
              <a:t>(meaning: are neither inevitable nor </a:t>
            </a:r>
            <a:r>
              <a:rPr lang="en-GB" dirty="0" err="1" smtClean="0"/>
              <a:t>unremediable</a:t>
            </a:r>
            <a:r>
              <a:rPr lang="en-GB" dirty="0" smtClean="0"/>
              <a:t>) </a:t>
            </a:r>
          </a:p>
          <a:p>
            <a:pPr eaLnBrk="1" hangingPunct="1"/>
            <a:endParaRPr lang="en-GB" sz="900" dirty="0" smtClean="0"/>
          </a:p>
          <a:p>
            <a:pPr marL="0" indent="0" algn="r" eaLnBrk="1" hangingPunct="1">
              <a:buNone/>
            </a:pPr>
            <a:r>
              <a:rPr lang="en-GB" i="1" dirty="0" err="1" smtClean="0"/>
              <a:t>Kreiger</a:t>
            </a:r>
            <a:endParaRPr lang="en-GB" i="1"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280" y="3792372"/>
            <a:ext cx="3749040" cy="277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098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635760" y="0"/>
            <a:ext cx="6912928" cy="1006475"/>
          </a:xfrm>
        </p:spPr>
        <p:txBody>
          <a:bodyPr>
            <a:noAutofit/>
          </a:bodyPr>
          <a:lstStyle/>
          <a:p>
            <a:pPr eaLnBrk="1" hangingPunct="1"/>
            <a:r>
              <a:rPr lang="en-NZ" sz="3000" b="1" dirty="0" smtClean="0"/>
              <a:t>Who is Responsible for </a:t>
            </a:r>
            <a:br>
              <a:rPr lang="en-NZ" sz="3000" b="1" dirty="0" smtClean="0"/>
            </a:br>
            <a:r>
              <a:rPr lang="en-NZ" sz="3000" b="1" dirty="0" smtClean="0"/>
              <a:t>Reducing Inequalities in Health</a:t>
            </a:r>
          </a:p>
        </p:txBody>
      </p:sp>
      <p:sp>
        <p:nvSpPr>
          <p:cNvPr id="12292" name="Rectangle 3"/>
          <p:cNvSpPr>
            <a:spLocks noGrp="1" noChangeArrowheads="1"/>
          </p:cNvSpPr>
          <p:nvPr>
            <p:ph idx="1"/>
          </p:nvPr>
        </p:nvSpPr>
        <p:spPr>
          <a:xfrm>
            <a:off x="282377" y="1731289"/>
            <a:ext cx="8675687" cy="4547592"/>
          </a:xfrm>
        </p:spPr>
        <p:txBody>
          <a:bodyPr>
            <a:normAutofit fontScale="92500" lnSpcReduction="20000"/>
          </a:bodyPr>
          <a:lstStyle/>
          <a:p>
            <a:pPr eaLnBrk="1" hangingPunct="1">
              <a:lnSpc>
                <a:spcPct val="90000"/>
              </a:lnSpc>
            </a:pPr>
            <a:r>
              <a:rPr lang="en-NZ" dirty="0" smtClean="0"/>
              <a:t>Action must be taken by </a:t>
            </a:r>
            <a:r>
              <a:rPr lang="en-NZ" b="1" u="sng" dirty="0" smtClean="0"/>
              <a:t>everyone</a:t>
            </a:r>
          </a:p>
          <a:p>
            <a:pPr marL="0" indent="0" eaLnBrk="1" hangingPunct="1">
              <a:lnSpc>
                <a:spcPct val="90000"/>
              </a:lnSpc>
              <a:buNone/>
            </a:pPr>
            <a:endParaRPr lang="en-NZ" b="1" u="sng" dirty="0" smtClean="0"/>
          </a:p>
          <a:p>
            <a:pPr lvl="1" eaLnBrk="1" hangingPunct="1">
              <a:lnSpc>
                <a:spcPct val="90000"/>
              </a:lnSpc>
            </a:pPr>
            <a:r>
              <a:rPr lang="en-NZ" dirty="0" smtClean="0"/>
              <a:t>At all levels</a:t>
            </a:r>
          </a:p>
          <a:p>
            <a:pPr lvl="1" eaLnBrk="1" hangingPunct="1">
              <a:lnSpc>
                <a:spcPct val="90000"/>
              </a:lnSpc>
            </a:pPr>
            <a:endParaRPr lang="en-NZ" dirty="0" smtClean="0"/>
          </a:p>
          <a:p>
            <a:pPr lvl="1" eaLnBrk="1" hangingPunct="1">
              <a:lnSpc>
                <a:spcPct val="90000"/>
              </a:lnSpc>
            </a:pPr>
            <a:r>
              <a:rPr lang="en-NZ" dirty="0" smtClean="0"/>
              <a:t>By all parts of the health sector</a:t>
            </a:r>
          </a:p>
          <a:p>
            <a:pPr lvl="1" eaLnBrk="1" hangingPunct="1">
              <a:lnSpc>
                <a:spcPct val="90000"/>
              </a:lnSpc>
            </a:pPr>
            <a:endParaRPr lang="en-NZ" dirty="0" smtClean="0"/>
          </a:p>
          <a:p>
            <a:pPr lvl="1" eaLnBrk="1" hangingPunct="1">
              <a:lnSpc>
                <a:spcPct val="90000"/>
              </a:lnSpc>
            </a:pPr>
            <a:r>
              <a:rPr lang="en-NZ" dirty="0" smtClean="0"/>
              <a:t>At national, regional and local levels</a:t>
            </a:r>
          </a:p>
          <a:p>
            <a:pPr lvl="1" eaLnBrk="1" hangingPunct="1">
              <a:lnSpc>
                <a:spcPct val="90000"/>
              </a:lnSpc>
            </a:pPr>
            <a:endParaRPr lang="en-NZ" dirty="0" smtClean="0"/>
          </a:p>
          <a:p>
            <a:pPr lvl="1" eaLnBrk="1" hangingPunct="1">
              <a:lnSpc>
                <a:spcPct val="90000"/>
              </a:lnSpc>
            </a:pPr>
            <a:r>
              <a:rPr lang="en-NZ" dirty="0" smtClean="0"/>
              <a:t>With and by other sectors</a:t>
            </a:r>
          </a:p>
          <a:p>
            <a:pPr lvl="1" eaLnBrk="1" hangingPunct="1">
              <a:lnSpc>
                <a:spcPct val="90000"/>
              </a:lnSpc>
            </a:pPr>
            <a:endParaRPr lang="en-NZ" dirty="0" smtClean="0"/>
          </a:p>
          <a:p>
            <a:pPr lvl="1" eaLnBrk="1" hangingPunct="1">
              <a:lnSpc>
                <a:spcPct val="90000"/>
              </a:lnSpc>
            </a:pPr>
            <a:r>
              <a:rPr lang="en-NZ" dirty="0" smtClean="0"/>
              <a:t>Through policymaking, funding, provision of </a:t>
            </a:r>
          </a:p>
          <a:p>
            <a:pPr marL="457200" lvl="1" indent="0" eaLnBrk="1" hangingPunct="1">
              <a:lnSpc>
                <a:spcPct val="90000"/>
              </a:lnSpc>
              <a:buNone/>
            </a:pPr>
            <a:r>
              <a:rPr lang="en-NZ" dirty="0"/>
              <a:t>	</a:t>
            </a:r>
            <a:r>
              <a:rPr lang="en-NZ" dirty="0" smtClean="0"/>
              <a:t>services and community action</a:t>
            </a:r>
          </a:p>
          <a:p>
            <a:pPr lvl="1" eaLnBrk="1" hangingPunct="1">
              <a:lnSpc>
                <a:spcPct val="90000"/>
              </a:lnSpc>
            </a:pPr>
            <a:endParaRPr lang="en-NZ" dirty="0" smtClean="0"/>
          </a:p>
          <a:p>
            <a:pPr eaLnBrk="1" hangingPunct="1">
              <a:lnSpc>
                <a:spcPct val="90000"/>
              </a:lnSpc>
              <a:buFontTx/>
              <a:buNone/>
            </a:pPr>
            <a:endParaRPr lang="en-AU" dirty="0" smtClean="0"/>
          </a:p>
          <a:p>
            <a:pPr eaLnBrk="1" hangingPunct="1">
              <a:lnSpc>
                <a:spcPct val="90000"/>
              </a:lnSpc>
            </a:pPr>
            <a:endParaRPr lang="en-AU" dirty="0" smtClean="0"/>
          </a:p>
        </p:txBody>
      </p:sp>
      <p:pic>
        <p:nvPicPr>
          <p:cNvPr id="5" name="Picture 2" descr="http://www.healthequityinitiative.org/hei/wp-content/uploads/2012/06/Partnership-page-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653136"/>
            <a:ext cx="2297832" cy="201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57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686560" y="0"/>
            <a:ext cx="7000240" cy="1484784"/>
          </a:xfrm>
        </p:spPr>
        <p:txBody>
          <a:bodyPr>
            <a:normAutofit fontScale="90000"/>
          </a:bodyPr>
          <a:lstStyle/>
          <a:p>
            <a:pPr eaLnBrk="1" hangingPunct="1"/>
            <a:r>
              <a:rPr lang="en-GB" sz="3800" dirty="0" smtClean="0"/>
              <a:t/>
            </a:r>
            <a:br>
              <a:rPr lang="en-GB" sz="3800" dirty="0" smtClean="0"/>
            </a:br>
            <a:r>
              <a:rPr lang="en-GB" sz="3600" dirty="0" smtClean="0"/>
              <a:t/>
            </a:r>
            <a:br>
              <a:rPr lang="en-GB" sz="3600" dirty="0" smtClean="0"/>
            </a:br>
            <a:r>
              <a:rPr lang="en-GB" sz="3600" b="1" dirty="0" smtClean="0"/>
              <a:t>Why should we be concerned?</a:t>
            </a:r>
            <a:r>
              <a:rPr lang="en-NZ" sz="3200" dirty="0" smtClean="0"/>
              <a:t/>
            </a:r>
            <a:br>
              <a:rPr lang="en-NZ" sz="3200" dirty="0" smtClean="0"/>
            </a:br>
            <a:r>
              <a:rPr lang="en-NZ" sz="4600" dirty="0" smtClean="0"/>
              <a:t/>
            </a:r>
            <a:br>
              <a:rPr lang="en-NZ" sz="4600" dirty="0" smtClean="0"/>
            </a:br>
            <a:r>
              <a:rPr lang="en-NZ" sz="4600" dirty="0" smtClean="0"/>
              <a:t>Why address health equality?</a:t>
            </a:r>
            <a:endParaRPr lang="en-GB" sz="4600" dirty="0" smtClean="0"/>
          </a:p>
        </p:txBody>
      </p:sp>
      <p:sp>
        <p:nvSpPr>
          <p:cNvPr id="13316" name="Rectangle 3"/>
          <p:cNvSpPr>
            <a:spLocks noGrp="1" noChangeArrowheads="1"/>
          </p:cNvSpPr>
          <p:nvPr>
            <p:ph idx="1"/>
          </p:nvPr>
        </p:nvSpPr>
        <p:spPr>
          <a:xfrm>
            <a:off x="560388" y="1935163"/>
            <a:ext cx="8126412" cy="4191000"/>
          </a:xfrm>
        </p:spPr>
        <p:txBody>
          <a:bodyPr/>
          <a:lstStyle/>
          <a:p>
            <a:pPr lvl="1" eaLnBrk="1" hangingPunct="1">
              <a:spcBef>
                <a:spcPts val="2400"/>
              </a:spcBef>
            </a:pPr>
            <a:endParaRPr lang="en-GB" sz="3200" dirty="0" smtClean="0"/>
          </a:p>
          <a:p>
            <a:pPr lvl="1" eaLnBrk="1" hangingPunct="1">
              <a:spcBef>
                <a:spcPts val="2400"/>
              </a:spcBef>
            </a:pPr>
            <a:r>
              <a:rPr lang="en-GB" sz="3200" dirty="0" smtClean="0"/>
              <a:t>inequality can be reduced</a:t>
            </a:r>
          </a:p>
          <a:p>
            <a:pPr lvl="1" eaLnBrk="1" hangingPunct="1">
              <a:spcBef>
                <a:spcPts val="2400"/>
              </a:spcBef>
            </a:pPr>
            <a:r>
              <a:rPr lang="en-GB" sz="3200" dirty="0" smtClean="0"/>
              <a:t>International recognition that equity a key health goal</a:t>
            </a:r>
          </a:p>
          <a:p>
            <a:pPr lvl="1" eaLnBrk="1" hangingPunct="1">
              <a:spcBef>
                <a:spcPts val="2400"/>
              </a:spcBef>
            </a:pPr>
            <a:r>
              <a:rPr lang="en-GB" sz="3200" dirty="0" smtClean="0"/>
              <a:t>There is much to gain</a:t>
            </a:r>
          </a:p>
        </p:txBody>
      </p:sp>
    </p:spTree>
    <p:extLst>
      <p:ext uri="{BB962C8B-B14F-4D97-AF65-F5344CB8AC3E}">
        <p14:creationId xmlns:p14="http://schemas.microsoft.com/office/powerpoint/2010/main" val="2356562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44320" y="-171400"/>
            <a:ext cx="6990080" cy="1136600"/>
          </a:xfrm>
        </p:spPr>
        <p:txBody>
          <a:bodyPr/>
          <a:lstStyle/>
          <a:p>
            <a:pPr eaLnBrk="1" hangingPunct="1"/>
            <a:r>
              <a:rPr lang="en-GB" sz="3200" b="1" dirty="0" smtClean="0"/>
              <a:t>What do we have to gain?</a:t>
            </a:r>
          </a:p>
        </p:txBody>
      </p:sp>
      <p:sp>
        <p:nvSpPr>
          <p:cNvPr id="14340" name="Rectangle 3"/>
          <p:cNvSpPr>
            <a:spLocks noGrp="1" noChangeArrowheads="1"/>
          </p:cNvSpPr>
          <p:nvPr>
            <p:ph idx="1"/>
          </p:nvPr>
        </p:nvSpPr>
        <p:spPr>
          <a:xfrm>
            <a:off x="467544" y="1196752"/>
            <a:ext cx="8208911" cy="5256583"/>
          </a:xfrm>
        </p:spPr>
        <p:txBody>
          <a:bodyPr>
            <a:normAutofit/>
          </a:bodyPr>
          <a:lstStyle/>
          <a:p>
            <a:pPr eaLnBrk="1" hangingPunct="1">
              <a:spcBef>
                <a:spcPts val="2400"/>
              </a:spcBef>
            </a:pPr>
            <a:r>
              <a:rPr lang="en-NZ" sz="2800" dirty="0" smtClean="0"/>
              <a:t>Fairer societies, </a:t>
            </a:r>
            <a:r>
              <a:rPr lang="en-NZ" sz="2800" dirty="0" smtClean="0"/>
              <a:t>where everyone has the opportunity for good health</a:t>
            </a:r>
          </a:p>
          <a:p>
            <a:pPr eaLnBrk="1" hangingPunct="1">
              <a:spcBef>
                <a:spcPts val="2400"/>
              </a:spcBef>
            </a:pPr>
            <a:r>
              <a:rPr lang="en-NZ" sz="2800" dirty="0" smtClean="0"/>
              <a:t>Inclusive societies, </a:t>
            </a:r>
            <a:r>
              <a:rPr lang="en-NZ" sz="2800" dirty="0" smtClean="0"/>
              <a:t>where everyone has a sense of belonging and feels that their contribution is valued</a:t>
            </a:r>
          </a:p>
          <a:p>
            <a:pPr eaLnBrk="1" hangingPunct="1">
              <a:spcBef>
                <a:spcPts val="2400"/>
              </a:spcBef>
            </a:pPr>
            <a:r>
              <a:rPr lang="en-NZ" sz="2800" dirty="0" smtClean="0"/>
              <a:t>Better health and wellbeing for the population as a whole, not just for those groups who are currently experiencing relatively poor health </a:t>
            </a:r>
          </a:p>
          <a:p>
            <a:pPr eaLnBrk="1" hangingPunct="1">
              <a:spcBef>
                <a:spcPts val="2400"/>
              </a:spcBef>
            </a:pPr>
            <a:r>
              <a:rPr lang="en-NZ" sz="2800" dirty="0" smtClean="0"/>
              <a:t>A stronger economy</a:t>
            </a:r>
          </a:p>
          <a:p>
            <a:pPr eaLnBrk="1" hangingPunct="1"/>
            <a:endParaRPr lang="en-GB" sz="2800" dirty="0" smtClean="0"/>
          </a:p>
        </p:txBody>
      </p:sp>
      <p:pic>
        <p:nvPicPr>
          <p:cNvPr id="17410" name="Picture 2" descr="http://ohrh.law.ox.ac.uk/wp-content/uploads/2012/12/unfair-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940788"/>
            <a:ext cx="2539380" cy="169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77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latin typeface="Times New Roman" pitchFamily="18" charset="0"/>
              </a:rPr>
              <a:t> </a:t>
            </a:r>
            <a:r>
              <a:rPr lang="en-NZ" b="1" dirty="0" smtClean="0"/>
              <a:t>The </a:t>
            </a:r>
            <a:r>
              <a:rPr lang="en-NZ" b="1" dirty="0"/>
              <a:t>Health Equity Assessment Tool (HEAT)</a:t>
            </a:r>
            <a:endParaRPr lang="en-US" b="1" dirty="0"/>
          </a:p>
        </p:txBody>
      </p:sp>
      <p:pic>
        <p:nvPicPr>
          <p:cNvPr id="10"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3456384" cy="479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4294967295"/>
          </p:nvPr>
        </p:nvSpPr>
        <p:spPr>
          <a:xfrm>
            <a:off x="3923928" y="3068960"/>
            <a:ext cx="5027032" cy="3616320"/>
          </a:xfrm>
          <a:prstGeom prst="rect">
            <a:avLst/>
          </a:prstGeom>
        </p:spPr>
        <p:txBody>
          <a:bodyPr>
            <a:normAutofit fontScale="85000" lnSpcReduction="20000"/>
          </a:bodyPr>
          <a:lstStyle/>
          <a:p>
            <a:pPr marL="0" indent="0" algn="r">
              <a:buNone/>
            </a:pPr>
            <a:r>
              <a:rPr lang="en-NZ" dirty="0"/>
              <a:t>Signal, L., Martin, J., Cram, F., and Robson, B.</a:t>
            </a:r>
          </a:p>
          <a:p>
            <a:pPr marL="0" indent="0" algn="r">
              <a:buNone/>
            </a:pPr>
            <a:r>
              <a:rPr lang="en-NZ" i="1" dirty="0"/>
              <a:t>The Health Equity Assessment Tool: A user’s guide.</a:t>
            </a:r>
          </a:p>
          <a:p>
            <a:pPr marL="0" indent="0" algn="r">
              <a:buNone/>
            </a:pPr>
            <a:r>
              <a:rPr lang="en-NZ" dirty="0"/>
              <a:t>2008. Wellington: Ministry of </a:t>
            </a:r>
            <a:r>
              <a:rPr lang="en-NZ" dirty="0" smtClean="0"/>
              <a:t>Health</a:t>
            </a:r>
          </a:p>
          <a:p>
            <a:pPr marL="0" indent="0" algn="r">
              <a:buNone/>
            </a:pPr>
            <a:r>
              <a:rPr lang="en-US" dirty="0"/>
              <a:t>http://www.pha.org.nz/documents/health-equity-assessment-tool-guide1.pdf</a:t>
            </a:r>
          </a:p>
        </p:txBody>
      </p:sp>
    </p:spTree>
    <p:extLst>
      <p:ext uri="{BB962C8B-B14F-4D97-AF65-F5344CB8AC3E}">
        <p14:creationId xmlns:p14="http://schemas.microsoft.com/office/powerpoint/2010/main" val="1737270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727199" y="121921"/>
            <a:ext cx="6964363" cy="1074832"/>
          </a:xfrm>
        </p:spPr>
        <p:txBody>
          <a:bodyPr/>
          <a:lstStyle/>
          <a:p>
            <a:pPr eaLnBrk="1" hangingPunct="1"/>
            <a:r>
              <a:rPr lang="en-GB" b="1" dirty="0" smtClean="0"/>
              <a:t>What is the HEAT tool?</a:t>
            </a:r>
          </a:p>
        </p:txBody>
      </p:sp>
      <p:sp>
        <p:nvSpPr>
          <p:cNvPr id="15364" name="Rectangle 3"/>
          <p:cNvSpPr>
            <a:spLocks noGrp="1" noChangeArrowheads="1"/>
          </p:cNvSpPr>
          <p:nvPr>
            <p:ph idx="1"/>
          </p:nvPr>
        </p:nvSpPr>
        <p:spPr>
          <a:xfrm>
            <a:off x="323850" y="1268760"/>
            <a:ext cx="8280598" cy="4293840"/>
          </a:xfrm>
        </p:spPr>
        <p:txBody>
          <a:bodyPr>
            <a:normAutofit fontScale="92500" lnSpcReduction="20000"/>
          </a:bodyPr>
          <a:lstStyle/>
          <a:p>
            <a:pPr eaLnBrk="1" hangingPunct="1"/>
            <a:r>
              <a:rPr lang="en-GB" sz="2800" dirty="0" smtClean="0"/>
              <a:t>10-question rapid assessment tool</a:t>
            </a:r>
          </a:p>
          <a:p>
            <a:pPr algn="just" eaLnBrk="1" hangingPunct="1"/>
            <a:r>
              <a:rPr lang="en-NZ" sz="2800" dirty="0" smtClean="0"/>
              <a:t>Assists user to consider equity when planning, implementing and evaluating health interventions</a:t>
            </a:r>
          </a:p>
          <a:p>
            <a:pPr algn="just" eaLnBrk="1" hangingPunct="1"/>
            <a:r>
              <a:rPr lang="en-NZ" sz="2800" dirty="0" smtClean="0"/>
              <a:t>Best used by a group of people who reflect the range of views of the community</a:t>
            </a:r>
          </a:p>
          <a:p>
            <a:pPr eaLnBrk="1" hangingPunct="1"/>
            <a:r>
              <a:rPr lang="en-GB" sz="2800" dirty="0" smtClean="0"/>
              <a:t>Based on health inequalities impact assessment tool developed in Wales </a:t>
            </a:r>
          </a:p>
          <a:p>
            <a:pPr algn="just" eaLnBrk="1" hangingPunct="1"/>
            <a:r>
              <a:rPr lang="en-NZ" sz="2800" dirty="0" smtClean="0"/>
              <a:t>Simple checklist will all the limitations that simplicity brings</a:t>
            </a:r>
          </a:p>
          <a:p>
            <a:pPr algn="just" eaLnBrk="1" hangingPunct="1"/>
            <a:r>
              <a:rPr lang="en-NZ" sz="2800" dirty="0" smtClean="0"/>
              <a:t>Been very effective in helping health sector to consider equity</a:t>
            </a:r>
            <a:endParaRPr lang="en-GB" sz="2800" dirty="0" smtClean="0"/>
          </a:p>
        </p:txBody>
      </p:sp>
    </p:spTree>
    <p:extLst>
      <p:ext uri="{BB962C8B-B14F-4D97-AF65-F5344CB8AC3E}">
        <p14:creationId xmlns:p14="http://schemas.microsoft.com/office/powerpoint/2010/main" val="313952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706880" y="203200"/>
            <a:ext cx="6827520" cy="1016000"/>
          </a:xfrm>
        </p:spPr>
        <p:txBody>
          <a:bodyPr/>
          <a:lstStyle/>
          <a:p>
            <a:pPr eaLnBrk="1" hangingPunct="1"/>
            <a:r>
              <a:rPr lang="en-GB" dirty="0" smtClean="0"/>
              <a:t>Equity Lens In </a:t>
            </a:r>
            <a:r>
              <a:rPr lang="en-GB" dirty="0" err="1" smtClean="0"/>
              <a:t>HiAP</a:t>
            </a:r>
            <a:endParaRPr lang="en-GB" dirty="0" smtClean="0"/>
          </a:p>
        </p:txBody>
      </p:sp>
      <p:sp>
        <p:nvSpPr>
          <p:cNvPr id="23556" name="Rectangle 3"/>
          <p:cNvSpPr>
            <a:spLocks noGrp="1" noChangeArrowheads="1"/>
          </p:cNvSpPr>
          <p:nvPr>
            <p:ph idx="1"/>
          </p:nvPr>
        </p:nvSpPr>
        <p:spPr>
          <a:xfrm>
            <a:off x="395536" y="1484784"/>
            <a:ext cx="8139112" cy="4746848"/>
          </a:xfrm>
        </p:spPr>
        <p:txBody>
          <a:bodyPr/>
          <a:lstStyle/>
          <a:p>
            <a:pPr eaLnBrk="1" hangingPunct="1"/>
            <a:r>
              <a:rPr lang="en-GB" dirty="0" smtClean="0"/>
              <a:t>Build equity lens into </a:t>
            </a:r>
            <a:r>
              <a:rPr lang="en-GB" dirty="0" err="1" smtClean="0"/>
              <a:t>HiAP</a:t>
            </a:r>
            <a:r>
              <a:rPr lang="en-GB" dirty="0" smtClean="0"/>
              <a:t> work</a:t>
            </a:r>
            <a:endParaRPr lang="en-GB" dirty="0" smtClean="0"/>
          </a:p>
          <a:p>
            <a:pPr eaLnBrk="1" hangingPunct="1"/>
            <a:r>
              <a:rPr lang="en-GB" dirty="0" smtClean="0"/>
              <a:t>Assess needs of </a:t>
            </a:r>
            <a:r>
              <a:rPr lang="en-GB" dirty="0" smtClean="0"/>
              <a:t>the less </a:t>
            </a:r>
            <a:r>
              <a:rPr lang="en-GB" dirty="0" smtClean="0"/>
              <a:t>advantaged</a:t>
            </a:r>
          </a:p>
          <a:p>
            <a:pPr eaLnBrk="1" hangingPunct="1"/>
            <a:r>
              <a:rPr lang="en-GB" dirty="0" smtClean="0"/>
              <a:t>Intervene with </a:t>
            </a:r>
            <a:r>
              <a:rPr lang="en-GB" dirty="0" smtClean="0"/>
              <a:t>the less advantaged</a:t>
            </a:r>
          </a:p>
          <a:p>
            <a:pPr eaLnBrk="1" hangingPunct="1"/>
            <a:r>
              <a:rPr lang="en-GB" dirty="0" smtClean="0"/>
              <a:t>Intervene in all sectors &amp; at all levels – comprehensive action</a:t>
            </a:r>
            <a:endParaRPr lang="en-GB" dirty="0" smtClean="0"/>
          </a:p>
          <a:p>
            <a:pPr eaLnBrk="1" hangingPunct="1"/>
            <a:r>
              <a:rPr lang="en-GB" dirty="0" smtClean="0"/>
              <a:t>Evaluate </a:t>
            </a:r>
            <a:r>
              <a:rPr lang="en-GB" dirty="0" smtClean="0"/>
              <a:t>interventions for progress in tackling inequalities</a:t>
            </a:r>
          </a:p>
          <a:p>
            <a:pPr eaLnBrk="1" hangingPunct="1"/>
            <a:r>
              <a:rPr lang="en-GB" dirty="0" smtClean="0"/>
              <a:t>Amend </a:t>
            </a:r>
            <a:r>
              <a:rPr lang="en-GB" dirty="0" smtClean="0"/>
              <a:t>policies accordingly</a:t>
            </a:r>
            <a:endParaRPr lang="en-GB" dirty="0" smtClean="0"/>
          </a:p>
          <a:p>
            <a:pPr eaLnBrk="1" hangingPunct="1"/>
            <a:endParaRPr lang="en-GB" dirty="0" smtClean="0"/>
          </a:p>
        </p:txBody>
      </p:sp>
      <p:sp>
        <p:nvSpPr>
          <p:cNvPr id="23554" name="Slide Number Placeholder 5"/>
          <p:cNvSpPr>
            <a:spLocks noGrp="1"/>
          </p:cNvSpPr>
          <p:nvPr>
            <p:ph type="sldNum" sz="quarter" idx="4294967295"/>
          </p:nvPr>
        </p:nvSpPr>
        <p:spPr>
          <a:xfrm>
            <a:off x="8543278" y="6356350"/>
            <a:ext cx="561975"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78F486-6FD8-4EF6-8CB7-DEF90133D571}" type="slidenum">
              <a:rPr lang="en-GB" smtClean="0"/>
              <a:pPr eaLnBrk="1" hangingPunct="1"/>
              <a:t>25</a:t>
            </a:fld>
            <a:endParaRPr lang="en-GB" smtClean="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337" r="13943" b="44894"/>
          <a:stretch/>
        </p:blipFill>
        <p:spPr bwMode="auto">
          <a:xfrm>
            <a:off x="6444208" y="4509120"/>
            <a:ext cx="2459060" cy="222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131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788160" y="172721"/>
            <a:ext cx="6517640" cy="880016"/>
          </a:xfrm>
        </p:spPr>
        <p:txBody>
          <a:bodyPr/>
          <a:lstStyle/>
          <a:p>
            <a:pPr eaLnBrk="1" hangingPunct="1"/>
            <a:r>
              <a:rPr lang="en-GB" dirty="0" smtClean="0"/>
              <a:t>Conclusion</a:t>
            </a:r>
          </a:p>
        </p:txBody>
      </p:sp>
      <p:sp>
        <p:nvSpPr>
          <p:cNvPr id="24580" name="Rectangle 3"/>
          <p:cNvSpPr>
            <a:spLocks noGrp="1" noChangeArrowheads="1"/>
          </p:cNvSpPr>
          <p:nvPr>
            <p:ph idx="1"/>
          </p:nvPr>
        </p:nvSpPr>
        <p:spPr>
          <a:xfrm>
            <a:off x="323850" y="1124744"/>
            <a:ext cx="8820150" cy="4818856"/>
          </a:xfrm>
        </p:spPr>
        <p:txBody>
          <a:bodyPr>
            <a:normAutofit/>
          </a:bodyPr>
          <a:lstStyle/>
          <a:p>
            <a:pPr eaLnBrk="1" hangingPunct="1">
              <a:spcBef>
                <a:spcPts val="2400"/>
              </a:spcBef>
            </a:pPr>
            <a:r>
              <a:rPr lang="en-GB" sz="3000" dirty="0" smtClean="0"/>
              <a:t>Inequality is cased by the unequal </a:t>
            </a:r>
            <a:r>
              <a:rPr lang="en-GB" sz="3000" dirty="0" smtClean="0"/>
              <a:t>distribution of the determinants of </a:t>
            </a:r>
            <a:r>
              <a:rPr lang="en-GB" sz="3000" dirty="0" smtClean="0"/>
              <a:t>health</a:t>
            </a:r>
            <a:endParaRPr lang="en-GB" sz="3000" dirty="0" smtClean="0"/>
          </a:p>
          <a:p>
            <a:pPr>
              <a:spcBef>
                <a:spcPts val="2400"/>
              </a:spcBef>
            </a:pPr>
            <a:r>
              <a:rPr lang="en-GB" sz="3000" dirty="0"/>
              <a:t>Comprehensive action </a:t>
            </a:r>
            <a:r>
              <a:rPr lang="en-GB" sz="3000" dirty="0" smtClean="0"/>
              <a:t>required</a:t>
            </a:r>
            <a:endParaRPr lang="en-GB" sz="3000" dirty="0"/>
          </a:p>
          <a:p>
            <a:pPr>
              <a:spcBef>
                <a:spcPts val="2400"/>
              </a:spcBef>
            </a:pPr>
            <a:r>
              <a:rPr lang="en-GB" sz="3000" dirty="0" smtClean="0"/>
              <a:t>HEAT </a:t>
            </a:r>
            <a:r>
              <a:rPr lang="en-GB" sz="3000" dirty="0"/>
              <a:t>one way to highlight issues</a:t>
            </a:r>
          </a:p>
          <a:p>
            <a:pPr eaLnBrk="1" hangingPunct="1">
              <a:spcBef>
                <a:spcPts val="2400"/>
              </a:spcBef>
            </a:pPr>
            <a:r>
              <a:rPr lang="en-GB" sz="3000" dirty="0" smtClean="0"/>
              <a:t>Always use an equity lens in </a:t>
            </a:r>
            <a:r>
              <a:rPr lang="en-GB" sz="3000" dirty="0" err="1" smtClean="0"/>
              <a:t>HiAP</a:t>
            </a:r>
            <a:endParaRPr lang="en-GB" sz="3000" dirty="0" smtClean="0"/>
          </a:p>
          <a:p>
            <a:pPr>
              <a:spcBef>
                <a:spcPts val="2400"/>
              </a:spcBef>
            </a:pPr>
            <a:r>
              <a:rPr lang="en-GB" sz="3000" dirty="0"/>
              <a:t>Critical component of </a:t>
            </a:r>
            <a:r>
              <a:rPr lang="en-GB" sz="3000" dirty="0" err="1"/>
              <a:t>HiAP</a:t>
            </a:r>
            <a:endParaRPr lang="en-GB" sz="30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044" y="4437112"/>
            <a:ext cx="2773956" cy="219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693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478712" y="0"/>
            <a:ext cx="7410450" cy="895350"/>
          </a:xfrm>
        </p:spPr>
        <p:txBody>
          <a:bodyPr/>
          <a:lstStyle/>
          <a:p>
            <a:pPr eaLnBrk="1" hangingPunct="1"/>
            <a:r>
              <a:rPr lang="en-GB" dirty="0" smtClean="0"/>
              <a:t/>
            </a:r>
            <a:br>
              <a:rPr lang="en-GB" dirty="0" smtClean="0"/>
            </a:br>
            <a:r>
              <a:rPr lang="en-GB" b="1" dirty="0" smtClean="0"/>
              <a:t>Health </a:t>
            </a:r>
            <a:r>
              <a:rPr lang="en-GB" b="1" dirty="0" smtClean="0"/>
              <a:t>Inequality Exist</a:t>
            </a:r>
            <a:endParaRPr lang="en-GB" b="1" dirty="0" smtClean="0"/>
          </a:p>
        </p:txBody>
      </p:sp>
      <p:sp>
        <p:nvSpPr>
          <p:cNvPr id="4100" name="Rectangle 3"/>
          <p:cNvSpPr>
            <a:spLocks noGrp="1" noChangeArrowheads="1"/>
          </p:cNvSpPr>
          <p:nvPr>
            <p:ph idx="1"/>
          </p:nvPr>
        </p:nvSpPr>
        <p:spPr>
          <a:xfrm>
            <a:off x="395536" y="1340768"/>
            <a:ext cx="8215312" cy="5040560"/>
          </a:xfrm>
        </p:spPr>
        <p:txBody>
          <a:bodyPr/>
          <a:lstStyle/>
          <a:p>
            <a:pPr eaLnBrk="1" hangingPunct="1">
              <a:tabLst>
                <a:tab pos="360363" algn="l"/>
              </a:tabLst>
            </a:pPr>
            <a:r>
              <a:rPr lang="en-GB" sz="2800" dirty="0" smtClean="0"/>
              <a:t>Health inequalities exist </a:t>
            </a:r>
            <a:r>
              <a:rPr lang="en-GB" sz="2800" dirty="0" smtClean="0"/>
              <a:t>internationally &amp; occurs between</a:t>
            </a:r>
            <a:endParaRPr lang="en-GB" sz="2800" dirty="0" smtClean="0"/>
          </a:p>
          <a:p>
            <a:pPr lvl="1" eaLnBrk="1" hangingPunct="1">
              <a:tabLst>
                <a:tab pos="360363" algn="l"/>
              </a:tabLst>
            </a:pPr>
            <a:r>
              <a:rPr lang="en-GB" sz="2400" dirty="0"/>
              <a:t>S</a:t>
            </a:r>
            <a:r>
              <a:rPr lang="en-GB" sz="2400" dirty="0" smtClean="0"/>
              <a:t>ocioeconomic </a:t>
            </a:r>
            <a:r>
              <a:rPr lang="en-GB" sz="2400" dirty="0" smtClean="0"/>
              <a:t>groups</a:t>
            </a:r>
          </a:p>
          <a:p>
            <a:pPr lvl="1" eaLnBrk="1" hangingPunct="1">
              <a:tabLst>
                <a:tab pos="360363" algn="l"/>
              </a:tabLst>
            </a:pPr>
            <a:r>
              <a:rPr lang="en-GB" sz="2400" dirty="0" smtClean="0"/>
              <a:t>Ethnic groups</a:t>
            </a:r>
          </a:p>
          <a:p>
            <a:pPr lvl="1" eaLnBrk="1" hangingPunct="1">
              <a:tabLst>
                <a:tab pos="360363" algn="l"/>
              </a:tabLst>
            </a:pPr>
            <a:r>
              <a:rPr lang="en-GB" sz="2400" dirty="0" smtClean="0"/>
              <a:t>People in different geographical areas</a:t>
            </a:r>
          </a:p>
          <a:p>
            <a:pPr lvl="1" eaLnBrk="1" hangingPunct="1">
              <a:tabLst>
                <a:tab pos="360363" algn="l"/>
              </a:tabLst>
            </a:pPr>
            <a:r>
              <a:rPr lang="en-GB" sz="2400" dirty="0" smtClean="0"/>
              <a:t>Males and females</a:t>
            </a:r>
          </a:p>
          <a:p>
            <a:pPr eaLnBrk="1" hangingPunct="1">
              <a:tabLst>
                <a:tab pos="360363" algn="l"/>
              </a:tabLst>
            </a:pPr>
            <a:r>
              <a:rPr lang="en-GB" sz="2800" dirty="0" smtClean="0"/>
              <a:t>In colonial countries indigenous people </a:t>
            </a:r>
            <a:endParaRPr lang="en-GB" sz="2800" dirty="0" smtClean="0"/>
          </a:p>
          <a:p>
            <a:pPr eaLnBrk="1" hangingPunct="1">
              <a:tabLst>
                <a:tab pos="360363" algn="l"/>
              </a:tabLst>
            </a:pPr>
            <a:r>
              <a:rPr lang="en-GB" sz="2800" dirty="0" smtClean="0"/>
              <a:t>have </a:t>
            </a:r>
            <a:r>
              <a:rPr lang="en-GB" sz="2800" dirty="0" smtClean="0"/>
              <a:t>poorer health</a:t>
            </a:r>
          </a:p>
          <a:p>
            <a:pPr eaLnBrk="1" hangingPunct="1">
              <a:tabLst>
                <a:tab pos="360363" algn="l"/>
              </a:tabLst>
            </a:pPr>
            <a:r>
              <a:rPr lang="en-GB" sz="2800" dirty="0" smtClean="0"/>
              <a:t>Even when socioeconomic </a:t>
            </a:r>
          </a:p>
          <a:p>
            <a:pPr marL="0" indent="0" eaLnBrk="1" hangingPunct="1">
              <a:buNone/>
              <a:tabLst>
                <a:tab pos="360363" algn="l"/>
              </a:tabLst>
            </a:pPr>
            <a:r>
              <a:rPr lang="en-GB" sz="2800" dirty="0"/>
              <a:t>	</a:t>
            </a:r>
            <a:r>
              <a:rPr lang="en-GB" sz="2800" dirty="0" smtClean="0"/>
              <a:t>position is taken into account</a:t>
            </a:r>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365874"/>
            <a:ext cx="2369489" cy="23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38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5" name="Rectangle 5"/>
          <p:cNvSpPr>
            <a:spLocks noGrp="1" noChangeArrowheads="1"/>
          </p:cNvSpPr>
          <p:nvPr>
            <p:ph type="title"/>
          </p:nvPr>
        </p:nvSpPr>
        <p:spPr>
          <a:xfrm>
            <a:off x="1854200" y="63500"/>
            <a:ext cx="7213600" cy="955675"/>
          </a:xfrm>
        </p:spPr>
        <p:txBody>
          <a:bodyPr/>
          <a:lstStyle/>
          <a:p>
            <a:r>
              <a:rPr lang="en-US" sz="3600" b="1" kern="1200" dirty="0" smtClean="0">
                <a:latin typeface="Arial" pitchFamily="34" charset="0"/>
                <a:ea typeface="MS PGothic" pitchFamily="34" charset="-128"/>
                <a:cs typeface="Arial" pitchFamily="34" charset="0"/>
              </a:rPr>
              <a:t>Equity, </a:t>
            </a:r>
            <a:r>
              <a:rPr lang="en-US" sz="3600" b="1" kern="1200" dirty="0" smtClean="0">
                <a:latin typeface="Arial" pitchFamily="34" charset="0"/>
                <a:ea typeface="MS PGothic" pitchFamily="34" charset="-128"/>
                <a:cs typeface="Arial" pitchFamily="34" charset="0"/>
              </a:rPr>
              <a:t>Poverty &amp; Health</a:t>
            </a:r>
            <a:endParaRPr lang="en-US" sz="3600" b="1" kern="1200" dirty="0">
              <a:latin typeface="Arial" pitchFamily="34" charset="0"/>
              <a:ea typeface="MS PGothic" pitchFamily="34" charset="-128"/>
              <a:cs typeface="Arial" pitchFamily="34" charset="0"/>
            </a:endParaRPr>
          </a:p>
        </p:txBody>
      </p:sp>
      <p:sp>
        <p:nvSpPr>
          <p:cNvPr id="3" name="Slide Number Placeholder 2"/>
          <p:cNvSpPr>
            <a:spLocks noGrp="1"/>
          </p:cNvSpPr>
          <p:nvPr>
            <p:ph type="sldNum" sz="quarter" idx="10"/>
          </p:nvPr>
        </p:nvSpPr>
        <p:spPr/>
        <p:txBody>
          <a:bodyPr/>
          <a:lstStyle/>
          <a:p>
            <a:fld id="{9C8FF4AC-F6A7-4059-A554-9883295A2BE7}" type="slidenum">
              <a:rPr lang="en-US" smtClean="0"/>
              <a:t>4</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782763"/>
            <a:ext cx="80772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68300" y="1130300"/>
            <a:ext cx="8394700" cy="646331"/>
          </a:xfrm>
          <a:prstGeom prst="rect">
            <a:avLst/>
          </a:prstGeom>
          <a:noFill/>
        </p:spPr>
        <p:txBody>
          <a:bodyPr wrap="square" rtlCol="0">
            <a:spAutoFit/>
          </a:bodyPr>
          <a:lstStyle/>
          <a:p>
            <a:pPr algn="ctr"/>
            <a:r>
              <a:rPr lang="en-GB" dirty="0" smtClean="0">
                <a:solidFill>
                  <a:srgbClr val="339966"/>
                </a:solidFill>
              </a:rPr>
              <a:t>Percentage of population living in multi-dimensional poverty,</a:t>
            </a:r>
          </a:p>
          <a:p>
            <a:pPr algn="ctr"/>
            <a:r>
              <a:rPr lang="en-GB" dirty="0" smtClean="0">
                <a:solidFill>
                  <a:srgbClr val="339966"/>
                </a:solidFill>
              </a:rPr>
              <a:t>selected countries, Western Pacific Region, 2013</a:t>
            </a:r>
            <a:endParaRPr lang="en-US" dirty="0">
              <a:solidFill>
                <a:srgbClr val="339966"/>
              </a:solidFill>
            </a:endParaRPr>
          </a:p>
        </p:txBody>
      </p:sp>
    </p:spTree>
    <p:extLst>
      <p:ext uri="{BB962C8B-B14F-4D97-AF65-F5344CB8AC3E}">
        <p14:creationId xmlns:p14="http://schemas.microsoft.com/office/powerpoint/2010/main" val="143721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50800"/>
            <a:ext cx="7527925" cy="955675"/>
          </a:xfrm>
        </p:spPr>
        <p:txBody>
          <a:bodyPr/>
          <a:lstStyle/>
          <a:p>
            <a:r>
              <a:rPr lang="en-GB" sz="3400" b="1" kern="1200" dirty="0">
                <a:latin typeface="Arial" pitchFamily="34" charset="0"/>
                <a:ea typeface="MS PGothic" pitchFamily="34" charset="-128"/>
                <a:cs typeface="Arial" pitchFamily="34" charset="0"/>
              </a:rPr>
              <a:t>I</a:t>
            </a:r>
            <a:r>
              <a:rPr lang="en-GB" sz="3400" b="1" kern="1200" dirty="0" smtClean="0">
                <a:latin typeface="Arial" pitchFamily="34" charset="0"/>
                <a:ea typeface="MS PGothic" pitchFamily="34" charset="-128"/>
                <a:cs typeface="Arial" pitchFamily="34" charset="0"/>
              </a:rPr>
              <a:t>nequalities: underlying determinants</a:t>
            </a:r>
            <a:endParaRPr lang="en-US" sz="3400" b="1" kern="1200" dirty="0">
              <a:latin typeface="Arial" pitchFamily="34" charset="0"/>
              <a:ea typeface="MS PGothic" pitchFamily="34" charset="-128"/>
              <a:cs typeface="Arial" pitchFamily="34" charset="0"/>
            </a:endParaRPr>
          </a:p>
        </p:txBody>
      </p:sp>
      <p:sp>
        <p:nvSpPr>
          <p:cNvPr id="4" name="Slide Number Placeholder 3"/>
          <p:cNvSpPr>
            <a:spLocks noGrp="1"/>
          </p:cNvSpPr>
          <p:nvPr>
            <p:ph type="sldNum" sz="quarter" idx="10"/>
          </p:nvPr>
        </p:nvSpPr>
        <p:spPr/>
        <p:txBody>
          <a:bodyPr/>
          <a:lstStyle/>
          <a:p>
            <a:fld id="{9C8FF4AC-F6A7-4059-A554-9883295A2BE7}" type="slidenum">
              <a:rPr lang="en-US" smtClean="0"/>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408113"/>
            <a:ext cx="8934450" cy="227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4" y="1184181"/>
            <a:ext cx="8988425" cy="27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1" y="4135439"/>
            <a:ext cx="8699500" cy="272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4" y="3705855"/>
            <a:ext cx="5534026" cy="45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823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C8FF4AC-F6A7-4059-A554-9883295A2BE7}" type="slidenum">
              <a:rPr lang="en-US" smtClean="0"/>
              <a:t>6</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420938"/>
            <a:ext cx="88011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1450" y="1473200"/>
            <a:ext cx="4286250" cy="923330"/>
          </a:xfrm>
          <a:prstGeom prst="rect">
            <a:avLst/>
          </a:prstGeom>
          <a:noFill/>
        </p:spPr>
        <p:txBody>
          <a:bodyPr wrap="square" rtlCol="0">
            <a:spAutoFit/>
          </a:bodyPr>
          <a:lstStyle/>
          <a:p>
            <a:pPr algn="ctr"/>
            <a:r>
              <a:rPr lang="en-GB" dirty="0" smtClean="0">
                <a:solidFill>
                  <a:srgbClr val="339966"/>
                </a:solidFill>
              </a:rPr>
              <a:t>% population with improved sanitation facility by place of residence, selected countries, Western Pacific Region, 2012</a:t>
            </a:r>
            <a:endParaRPr lang="en-US" dirty="0">
              <a:solidFill>
                <a:srgbClr val="339966"/>
              </a:solidFill>
            </a:endParaRPr>
          </a:p>
        </p:txBody>
      </p:sp>
      <p:sp>
        <p:nvSpPr>
          <p:cNvPr id="8" name="TextBox 7"/>
          <p:cNvSpPr txBox="1"/>
          <p:nvPr/>
        </p:nvSpPr>
        <p:spPr>
          <a:xfrm>
            <a:off x="4584700" y="1524000"/>
            <a:ext cx="4521200" cy="923330"/>
          </a:xfrm>
          <a:prstGeom prst="rect">
            <a:avLst/>
          </a:prstGeom>
          <a:noFill/>
        </p:spPr>
        <p:txBody>
          <a:bodyPr wrap="square" rtlCol="0">
            <a:spAutoFit/>
          </a:bodyPr>
          <a:lstStyle/>
          <a:p>
            <a:pPr algn="ctr"/>
            <a:r>
              <a:rPr lang="en-GB" dirty="0" smtClean="0">
                <a:solidFill>
                  <a:srgbClr val="339966"/>
                </a:solidFill>
              </a:rPr>
              <a:t>% population with improved drinking water source by place of residence, selected countries, Western Pacific Region, 2012</a:t>
            </a:r>
            <a:endParaRPr lang="en-US" dirty="0">
              <a:solidFill>
                <a:srgbClr val="339966"/>
              </a:solidFill>
            </a:endParaRPr>
          </a:p>
        </p:txBody>
      </p:sp>
      <p:sp>
        <p:nvSpPr>
          <p:cNvPr id="10" name="Title 1"/>
          <p:cNvSpPr>
            <a:spLocks noGrp="1"/>
          </p:cNvSpPr>
          <p:nvPr>
            <p:ph type="title"/>
          </p:nvPr>
        </p:nvSpPr>
        <p:spPr>
          <a:xfrm>
            <a:off x="1574800" y="50800"/>
            <a:ext cx="7527925" cy="955675"/>
          </a:xfrm>
        </p:spPr>
        <p:txBody>
          <a:bodyPr/>
          <a:lstStyle/>
          <a:p>
            <a:r>
              <a:rPr lang="en-GB" sz="3400" b="1" kern="1200" dirty="0" smtClean="0">
                <a:latin typeface="Arial" pitchFamily="34" charset="0"/>
                <a:ea typeface="MS PGothic" pitchFamily="34" charset="-128"/>
                <a:cs typeface="Arial" pitchFamily="34" charset="0"/>
              </a:rPr>
              <a:t>Inequalities: underlying determinants</a:t>
            </a:r>
            <a:endParaRPr lang="en-US" sz="3400" b="1" kern="1200" dirty="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873662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950" y="88900"/>
            <a:ext cx="7385050" cy="955675"/>
          </a:xfrm>
        </p:spPr>
        <p:txBody>
          <a:bodyPr/>
          <a:lstStyle/>
          <a:p>
            <a:r>
              <a:rPr lang="en-GB" sz="3600" b="1" kern="1200" dirty="0">
                <a:latin typeface="Arial" pitchFamily="34" charset="0"/>
                <a:ea typeface="MS PGothic" pitchFamily="34" charset="-128"/>
                <a:cs typeface="Arial" pitchFamily="34" charset="0"/>
              </a:rPr>
              <a:t>I</a:t>
            </a:r>
            <a:r>
              <a:rPr lang="en-GB" sz="3600" b="1" kern="1200" dirty="0" smtClean="0">
                <a:latin typeface="Arial" pitchFamily="34" charset="0"/>
                <a:ea typeface="MS PGothic" pitchFamily="34" charset="-128"/>
                <a:cs typeface="Arial" pitchFamily="34" charset="0"/>
              </a:rPr>
              <a:t>nequalities: morbidity &amp; mortality</a:t>
            </a:r>
            <a:endParaRPr lang="en-US" sz="3600" b="1" kern="1200" dirty="0">
              <a:latin typeface="Arial" pitchFamily="34" charset="0"/>
              <a:ea typeface="MS PGothic" pitchFamily="34" charset="-128"/>
              <a:cs typeface="Arial" pitchFamily="34" charset="0"/>
            </a:endParaRPr>
          </a:p>
        </p:txBody>
      </p:sp>
      <p:sp>
        <p:nvSpPr>
          <p:cNvPr id="4" name="Slide Number Placeholder 3"/>
          <p:cNvSpPr>
            <a:spLocks noGrp="1"/>
          </p:cNvSpPr>
          <p:nvPr>
            <p:ph type="sldNum" sz="quarter" idx="10"/>
          </p:nvPr>
        </p:nvSpPr>
        <p:spPr/>
        <p:txBody>
          <a:bodyPr/>
          <a:lstStyle/>
          <a:p>
            <a:fld id="{9C8FF4AC-F6A7-4059-A554-9883295A2BE7}" type="slidenum">
              <a:rPr lang="en-US" smtClean="0"/>
              <a:t>7</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7575" y="1485901"/>
            <a:ext cx="7264400" cy="209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1108214"/>
            <a:ext cx="9156700" cy="369332"/>
          </a:xfrm>
          <a:prstGeom prst="rect">
            <a:avLst/>
          </a:prstGeom>
          <a:noFill/>
        </p:spPr>
        <p:txBody>
          <a:bodyPr wrap="square" rtlCol="0">
            <a:spAutoFit/>
          </a:bodyPr>
          <a:lstStyle/>
          <a:p>
            <a:pPr algn="ctr"/>
            <a:r>
              <a:rPr lang="en-GB" dirty="0" smtClean="0">
                <a:solidFill>
                  <a:srgbClr val="339966"/>
                </a:solidFill>
              </a:rPr>
              <a:t>Adult tuberculosis prevalence by wealth, selected countries, Western Pacific, 2012</a:t>
            </a:r>
            <a:endParaRPr lang="en-US" dirty="0">
              <a:solidFill>
                <a:srgbClr val="339966"/>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4521200"/>
            <a:ext cx="6711950"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3924439"/>
            <a:ext cx="9144000" cy="646331"/>
          </a:xfrm>
          <a:prstGeom prst="rect">
            <a:avLst/>
          </a:prstGeom>
          <a:noFill/>
        </p:spPr>
        <p:txBody>
          <a:bodyPr wrap="square" rtlCol="0">
            <a:spAutoFit/>
          </a:bodyPr>
          <a:lstStyle/>
          <a:p>
            <a:pPr algn="ctr"/>
            <a:r>
              <a:rPr lang="en-GB" dirty="0" smtClean="0">
                <a:solidFill>
                  <a:srgbClr val="339966"/>
                </a:solidFill>
              </a:rPr>
              <a:t>Under-5 mortality by household wealth and place of residence,</a:t>
            </a:r>
          </a:p>
          <a:p>
            <a:pPr algn="ctr"/>
            <a:r>
              <a:rPr lang="en-GB" dirty="0" smtClean="0">
                <a:solidFill>
                  <a:srgbClr val="339966"/>
                </a:solidFill>
              </a:rPr>
              <a:t>selected countries, Western Pacific Region, 2005-11</a:t>
            </a:r>
            <a:endParaRPr lang="en-US" dirty="0">
              <a:solidFill>
                <a:srgbClr val="339966"/>
              </a:solidFill>
            </a:endParaRPr>
          </a:p>
        </p:txBody>
      </p:sp>
    </p:spTree>
    <p:extLst>
      <p:ext uri="{BB962C8B-B14F-4D97-AF65-F5344CB8AC3E}">
        <p14:creationId xmlns:p14="http://schemas.microsoft.com/office/powerpoint/2010/main" val="1040680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C8FF4AC-F6A7-4059-A554-9883295A2BE7}" type="slidenum">
              <a:rPr lang="en-US" smtClean="0"/>
              <a:t>8</a:t>
            </a:fld>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853" y="2171700"/>
            <a:ext cx="8996680" cy="408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7000" y="1422400"/>
            <a:ext cx="8458200" cy="646331"/>
          </a:xfrm>
          <a:prstGeom prst="rect">
            <a:avLst/>
          </a:prstGeom>
          <a:noFill/>
        </p:spPr>
        <p:txBody>
          <a:bodyPr wrap="square" rtlCol="0">
            <a:spAutoFit/>
          </a:bodyPr>
          <a:lstStyle/>
          <a:p>
            <a:pPr algn="ctr"/>
            <a:r>
              <a:rPr lang="en-GB" dirty="0" smtClean="0">
                <a:solidFill>
                  <a:srgbClr val="339966"/>
                </a:solidFill>
              </a:rPr>
              <a:t>Percentage of children with full immunization coverage, by household wealth quintile, selected countries, Western Pacific Region, 2005-10</a:t>
            </a:r>
            <a:endParaRPr lang="en-US" dirty="0">
              <a:solidFill>
                <a:srgbClr val="339966"/>
              </a:solidFill>
            </a:endParaRPr>
          </a:p>
        </p:txBody>
      </p:sp>
      <p:sp>
        <p:nvSpPr>
          <p:cNvPr id="7" name="Title 1"/>
          <p:cNvSpPr>
            <a:spLocks noGrp="1"/>
          </p:cNvSpPr>
          <p:nvPr>
            <p:ph type="title"/>
          </p:nvPr>
        </p:nvSpPr>
        <p:spPr>
          <a:xfrm>
            <a:off x="1463040" y="0"/>
            <a:ext cx="6736080" cy="1006475"/>
          </a:xfrm>
        </p:spPr>
        <p:txBody>
          <a:bodyPr/>
          <a:lstStyle/>
          <a:p>
            <a:r>
              <a:rPr lang="en-GB" sz="3600" b="1" kern="1200" dirty="0" smtClean="0">
                <a:latin typeface="Arial" charset="0"/>
                <a:ea typeface="+mn-ea"/>
                <a:cs typeface="Times New Roman" pitchFamily="18" charset="0"/>
              </a:rPr>
              <a:t>Inequalities: use </a:t>
            </a:r>
            <a:r>
              <a:rPr lang="en-GB" sz="3600" b="1" kern="1200" dirty="0">
                <a:latin typeface="Arial" charset="0"/>
                <a:ea typeface="+mn-ea"/>
                <a:cs typeface="Times New Roman" pitchFamily="18" charset="0"/>
              </a:rPr>
              <a:t>of services</a:t>
            </a:r>
            <a:endParaRPr lang="en-US" sz="3600" b="1" kern="1200" dirty="0">
              <a:latin typeface="Arial" charset="0"/>
              <a:ea typeface="+mn-ea"/>
              <a:cs typeface="Times New Roman" pitchFamily="18" charset="0"/>
            </a:endParaRPr>
          </a:p>
        </p:txBody>
      </p:sp>
    </p:spTree>
    <p:extLst>
      <p:ext uri="{BB962C8B-B14F-4D97-AF65-F5344CB8AC3E}">
        <p14:creationId xmlns:p14="http://schemas.microsoft.com/office/powerpoint/2010/main" val="2074603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C8FF4AC-F6A7-4059-A554-9883295A2BE7}" type="slidenum">
              <a:rPr lang="en-US" smtClean="0"/>
              <a:t>9</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50" y="2003286"/>
            <a:ext cx="8174001" cy="475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79550" y="1295400"/>
            <a:ext cx="6115050" cy="707886"/>
          </a:xfrm>
          <a:prstGeom prst="rect">
            <a:avLst/>
          </a:prstGeom>
          <a:noFill/>
        </p:spPr>
        <p:txBody>
          <a:bodyPr wrap="square" rtlCol="0">
            <a:spAutoFit/>
          </a:bodyPr>
          <a:lstStyle/>
          <a:p>
            <a:pPr algn="ctr"/>
            <a:r>
              <a:rPr lang="en-GB" sz="2000" dirty="0" smtClean="0">
                <a:solidFill>
                  <a:srgbClr val="339966"/>
                </a:solidFill>
              </a:rPr>
              <a:t>Skilled attendance at birth by mother’s education, </a:t>
            </a:r>
          </a:p>
          <a:p>
            <a:pPr algn="ctr"/>
            <a:r>
              <a:rPr lang="en-GB" sz="2000" dirty="0" smtClean="0">
                <a:solidFill>
                  <a:srgbClr val="339966"/>
                </a:solidFill>
              </a:rPr>
              <a:t>selected countries, Western Pacific Region, 2005-11</a:t>
            </a:r>
            <a:endParaRPr lang="en-US" sz="2000" dirty="0">
              <a:solidFill>
                <a:srgbClr val="339966"/>
              </a:solidFill>
            </a:endParaRPr>
          </a:p>
        </p:txBody>
      </p:sp>
      <p:sp>
        <p:nvSpPr>
          <p:cNvPr id="10" name="Title 1"/>
          <p:cNvSpPr>
            <a:spLocks noGrp="1"/>
          </p:cNvSpPr>
          <p:nvPr>
            <p:ph type="title"/>
          </p:nvPr>
        </p:nvSpPr>
        <p:spPr>
          <a:xfrm>
            <a:off x="1479550" y="0"/>
            <a:ext cx="6421120" cy="1006475"/>
          </a:xfrm>
        </p:spPr>
        <p:txBody>
          <a:bodyPr/>
          <a:lstStyle/>
          <a:p>
            <a:r>
              <a:rPr lang="en-GB" sz="3600" b="1" kern="1200" dirty="0">
                <a:latin typeface="Arial" charset="0"/>
                <a:ea typeface="+mn-ea"/>
                <a:cs typeface="Times New Roman" pitchFamily="18" charset="0"/>
              </a:rPr>
              <a:t>I</a:t>
            </a:r>
            <a:r>
              <a:rPr lang="en-GB" sz="3600" b="1" kern="1200" dirty="0" smtClean="0">
                <a:latin typeface="Arial" charset="0"/>
                <a:ea typeface="+mn-ea"/>
                <a:cs typeface="Times New Roman" pitchFamily="18" charset="0"/>
              </a:rPr>
              <a:t>nequalities: use </a:t>
            </a:r>
            <a:r>
              <a:rPr lang="en-GB" sz="3600" b="1" kern="1200" dirty="0">
                <a:latin typeface="Arial" charset="0"/>
                <a:ea typeface="+mn-ea"/>
                <a:cs typeface="Times New Roman" pitchFamily="18" charset="0"/>
              </a:rPr>
              <a:t>of services</a:t>
            </a:r>
            <a:endParaRPr lang="en-US" sz="3600" b="1" kern="1200" dirty="0">
              <a:latin typeface="Arial" charset="0"/>
              <a:ea typeface="+mn-ea"/>
              <a:cs typeface="Times New Roman" pitchFamily="18" charset="0"/>
            </a:endParaRPr>
          </a:p>
        </p:txBody>
      </p:sp>
    </p:spTree>
    <p:extLst>
      <p:ext uri="{BB962C8B-B14F-4D97-AF65-F5344CB8AC3E}">
        <p14:creationId xmlns:p14="http://schemas.microsoft.com/office/powerpoint/2010/main" val="1209147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HSS template 2015 - Course overview slide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6C973A15EBF4987576045D572D064" ma:contentTypeVersion="0" ma:contentTypeDescription="Create a new document." ma:contentTypeScope="" ma:versionID="4949d9522351240d84bbb7b5299a62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E1FB1B-A8B9-48A5-B5D7-F22D7AD137DD}"/>
</file>

<file path=customXml/itemProps2.xml><?xml version="1.0" encoding="utf-8"?>
<ds:datastoreItem xmlns:ds="http://schemas.openxmlformats.org/officeDocument/2006/customXml" ds:itemID="{C8FAEEBE-23F1-45DF-91A5-276C9B40C9F5}"/>
</file>

<file path=customXml/itemProps3.xml><?xml version="1.0" encoding="utf-8"?>
<ds:datastoreItem xmlns:ds="http://schemas.openxmlformats.org/officeDocument/2006/customXml" ds:itemID="{3DA680FD-44BB-4477-95A7-FB691E6834FF}"/>
</file>

<file path=docProps/app.xml><?xml version="1.0" encoding="utf-8"?>
<Properties xmlns="http://schemas.openxmlformats.org/officeDocument/2006/extended-properties" xmlns:vt="http://schemas.openxmlformats.org/officeDocument/2006/docPropsVTypes">
  <Template/>
  <TotalTime>467</TotalTime>
  <Words>1588</Words>
  <Application>Microsoft Office PowerPoint</Application>
  <PresentationFormat>On-screen Show (4:3)</PresentationFormat>
  <Paragraphs>180</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PHSS template 2015 - Course overview slides</vt:lpstr>
      <vt:lpstr>PowerPoint Presentation</vt:lpstr>
      <vt:lpstr>Health inequality defined </vt:lpstr>
      <vt:lpstr> Health Inequality Exist</vt:lpstr>
      <vt:lpstr>Equity, Poverty &amp; Health</vt:lpstr>
      <vt:lpstr>Inequalities: underlying determinants</vt:lpstr>
      <vt:lpstr>Inequalities: underlying determinants</vt:lpstr>
      <vt:lpstr>Inequalities: morbidity &amp; mortality</vt:lpstr>
      <vt:lpstr>Inequalities: use of services</vt:lpstr>
      <vt:lpstr>Inequalities: use of services</vt:lpstr>
      <vt:lpstr>Inequalities: use of services</vt:lpstr>
      <vt:lpstr>Inequalities: barriers to access</vt:lpstr>
      <vt:lpstr>PowerPoint Presentation</vt:lpstr>
      <vt:lpstr>Life expectancy Māori &amp; Non-Māori</vt:lpstr>
      <vt:lpstr>  Deprivation distribution, Māori &amp;  Non-Māori, 2006</vt:lpstr>
      <vt:lpstr>What Causes Inequality Between Groups?</vt:lpstr>
      <vt:lpstr>How Do Health Inequalities Arise?</vt:lpstr>
      <vt:lpstr>Critical Causes</vt:lpstr>
      <vt:lpstr>PowerPoint Presentation</vt:lpstr>
      <vt:lpstr>PowerPoint Presentation</vt:lpstr>
      <vt:lpstr>Who is Responsible for  Reducing Inequalities in Health</vt:lpstr>
      <vt:lpstr>  Why should we be concerned?  Why address health equality?</vt:lpstr>
      <vt:lpstr>What do we have to gain?</vt:lpstr>
      <vt:lpstr> The Health Equity Assessment Tool (HEAT)</vt:lpstr>
      <vt:lpstr>What is the HEAT tool?</vt:lpstr>
      <vt:lpstr>Equity Lens In HiAP</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2 - 21st century health dynamics and inequalities - Louise Signal and Anjana Bhushan</dc:title>
  <dc:creator>Glen</dc:creator>
  <cp:lastModifiedBy>Louise Signal</cp:lastModifiedBy>
  <cp:revision>43</cp:revision>
  <cp:lastPrinted>2016-02-13T01:45:50Z</cp:lastPrinted>
  <dcterms:created xsi:type="dcterms:W3CDTF">2015-01-20T08:19:04Z</dcterms:created>
  <dcterms:modified xsi:type="dcterms:W3CDTF">2016-02-13T01:47:52Z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y fmtid="{D5CDD505-2E9C-101B-9397-08002B2CF9AE}" pid="3" name="ContentTypeId">
    <vt:lpwstr>0x01010028A6C973A15EBF4987576045D572D064</vt:lpwstr>
  </property>
</Properties>
</file>