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s/slide19.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7" r:id="rId2"/>
    <p:sldId id="258" r:id="rId3"/>
    <p:sldId id="280" r:id="rId4"/>
    <p:sldId id="260" r:id="rId5"/>
    <p:sldId id="261" r:id="rId6"/>
    <p:sldId id="272" r:id="rId7"/>
    <p:sldId id="262" r:id="rId8"/>
    <p:sldId id="263" r:id="rId9"/>
    <p:sldId id="264" r:id="rId10"/>
    <p:sldId id="265" r:id="rId11"/>
    <p:sldId id="266" r:id="rId12"/>
    <p:sldId id="268" r:id="rId13"/>
    <p:sldId id="269" r:id="rId14"/>
    <p:sldId id="274" r:id="rId15"/>
    <p:sldId id="267" r:id="rId16"/>
    <p:sldId id="270" r:id="rId17"/>
    <p:sldId id="275" r:id="rId18"/>
    <p:sldId id="278" r:id="rId19"/>
    <p:sldId id="277" r:id="rId20"/>
    <p:sldId id="27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9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8" Type="http://schemas.openxmlformats.org/officeDocument/2006/relationships/slide" Target="slides/slide7.xml"/><Relationship Id="rId21" Type="http://schemas.openxmlformats.org/officeDocument/2006/relationships/slide" Target="slides/slide20.xml"/><Relationship Id="rId3" Type="http://schemas.openxmlformats.org/officeDocument/2006/relationships/slide" Target="slides/slide2.xml"/><Relationship Id="rId2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20" Type="http://schemas.openxmlformats.org/officeDocument/2006/relationships/slide" Target="slides/slide19.xml"/><Relationship Id="rId16" Type="http://schemas.openxmlformats.org/officeDocument/2006/relationships/slide" Target="slides/slide15.xml"/><Relationship Id="rId2" Type="http://schemas.openxmlformats.org/officeDocument/2006/relationships/slide" Target="slides/slide1.xml"/><Relationship Id="rId29" Type="http://schemas.openxmlformats.org/officeDocument/2006/relationships/customXml" Target="../customXml/item2.xml"/><Relationship Id="rId24" Type="http://schemas.openxmlformats.org/officeDocument/2006/relationships/presProps" Target="presProps.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printerSettings" Target="printerSettings/printerSettings1.bin"/><Relationship Id="rId15" Type="http://schemas.openxmlformats.org/officeDocument/2006/relationships/slide" Target="slides/slide14.xml"/><Relationship Id="rId5" Type="http://schemas.openxmlformats.org/officeDocument/2006/relationships/slide" Target="slides/slide4.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9"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C32CCA-3F99-4DBE-9175-EE005DCD3F58}" type="datetimeFigureOut">
              <a:rPr lang="en-US" smtClean="0"/>
              <a:t>01/12/15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138A93-5AF8-4C7C-8721-B7CED653CD4C}" type="slidenum">
              <a:rPr lang="en-US" smtClean="0"/>
              <a:t>‹#›</a:t>
            </a:fld>
            <a:endParaRPr lang="en-US"/>
          </a:p>
        </p:txBody>
      </p:sp>
    </p:spTree>
    <p:extLst>
      <p:ext uri="{BB962C8B-B14F-4D97-AF65-F5344CB8AC3E}">
        <p14:creationId xmlns:p14="http://schemas.microsoft.com/office/powerpoint/2010/main" val="248908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A43FB82-9A48-44D8-837C-D044624D99AD}" type="datetime1">
              <a:rPr lang="en-US" smtClean="0"/>
              <a:t>01/12/15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457960B-4A65-4AA5-B602-8F04CFBD175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E40F90-0074-4529-ABCA-AC6E94077FC3}" type="datetime1">
              <a:rPr lang="en-US" smtClean="0"/>
              <a:t>01/12/15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7960B-4A65-4AA5-B602-8F04CFBD175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D0AD8D-3663-4698-A0C8-BA003CDC0F63}" type="datetime1">
              <a:rPr lang="en-US" smtClean="0"/>
              <a:t>01/12/15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7960B-4A65-4AA5-B602-8F04CFBD175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9E9D964-924E-4D19-88CE-E4E35B5B6202}" type="datetime1">
              <a:rPr lang="en-US" smtClean="0"/>
              <a:t>01/12/15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7960B-4A65-4AA5-B602-8F04CFBD175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99922B9-7504-4FB8-B63D-8185A2C6DE26}" type="datetime1">
              <a:rPr lang="en-US" smtClean="0"/>
              <a:t>01/12/15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7960B-4A65-4AA5-B602-8F04CFBD175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7F6624-F929-42EE-9EE9-FD19DBBCFB38}" type="datetime1">
              <a:rPr lang="en-US" smtClean="0"/>
              <a:t>01/12/15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7960B-4A65-4AA5-B602-8F04CFBD175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2CE8418-36AD-4809-8F15-1D6F993907C2}" type="datetime1">
              <a:rPr lang="en-US" smtClean="0"/>
              <a:t>01/12/15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57960B-4A65-4AA5-B602-8F04CFBD175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8FF309E-2A3E-4BB7-A7F9-274097A187B7}" type="datetime1">
              <a:rPr lang="en-US" smtClean="0"/>
              <a:t>01/12/15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BB378-BCD0-4CD0-9798-FB665BE5C2D9}" type="datetime1">
              <a:rPr lang="en-US" smtClean="0"/>
              <a:t>01/12/15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6B5AEB4-036D-47FD-89A6-5C10F09F2502}" type="datetime1">
              <a:rPr lang="en-US" smtClean="0"/>
              <a:t>01/12/15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7960B-4A65-4AA5-B602-8F04CFBD175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D2A01F4-B001-4954-8E0F-C5F5C1C3CB47}" type="datetime1">
              <a:rPr lang="en-US" smtClean="0"/>
              <a:t>01/12/15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A457960B-4A65-4AA5-B602-8F04CFBD175A}"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8381869-7F83-473E-BC2B-22CA466891AE}" type="datetime1">
              <a:rPr lang="en-US" smtClean="0"/>
              <a:t>01/12/15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457960B-4A65-4AA5-B602-8F04CFBD175A}"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hyperlink" Target="https://www.youtube.com/watch?v=jbkSRLYSojo" TargetMode="External"/><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r>
              <a:rPr lang="en-GB" sz="3200" dirty="0" smtClean="0"/>
              <a:t>Module 2: 21</a:t>
            </a:r>
            <a:r>
              <a:rPr lang="en-GB" sz="3200" baseline="30000" dirty="0" smtClean="0"/>
              <a:t>st</a:t>
            </a:r>
            <a:r>
              <a:rPr lang="en-GB" sz="3200" dirty="0" smtClean="0"/>
              <a:t> CENTUTY HEALTH DYNAMICS AND INEQUALITIES</a:t>
            </a:r>
            <a:endParaRPr lang="en-US" sz="3200" dirty="0"/>
          </a:p>
        </p:txBody>
      </p:sp>
      <p:sp>
        <p:nvSpPr>
          <p:cNvPr id="3" name="Content Placeholder 2"/>
          <p:cNvSpPr>
            <a:spLocks noGrp="1"/>
          </p:cNvSpPr>
          <p:nvPr>
            <p:ph idx="1"/>
          </p:nvPr>
        </p:nvSpPr>
        <p:spPr/>
        <p:txBody>
          <a:bodyPr>
            <a:normAutofit/>
          </a:bodyPr>
          <a:lstStyle/>
          <a:p>
            <a:pPr algn="ctr">
              <a:buNone/>
            </a:pPr>
            <a:r>
              <a:rPr lang="en-GB" dirty="0" smtClean="0"/>
              <a:t>	</a:t>
            </a:r>
            <a:r>
              <a:rPr lang="en-GB" b="1" dirty="0" smtClean="0"/>
              <a:t>Learning objectives</a:t>
            </a:r>
            <a:endParaRPr lang="en-US" b="1" dirty="0"/>
          </a:p>
          <a:p>
            <a:r>
              <a:rPr lang="en-GB" dirty="0"/>
              <a:t>Explain the measurement of burden of disease (DALY)</a:t>
            </a:r>
            <a:endParaRPr lang="en-US" dirty="0"/>
          </a:p>
          <a:p>
            <a:r>
              <a:rPr lang="en-GB" dirty="0"/>
              <a:t>Summarise commonly used contemporary fact about the burden of disease</a:t>
            </a:r>
            <a:endParaRPr lang="en-US" dirty="0"/>
          </a:p>
          <a:p>
            <a:r>
              <a:rPr lang="en-GB" dirty="0"/>
              <a:t>Describe major global challenges impacting health</a:t>
            </a:r>
            <a:endParaRPr lang="en-US" dirty="0"/>
          </a:p>
          <a:p>
            <a:r>
              <a:rPr lang="en-GB" dirty="0"/>
              <a:t>Distinguish health inequities and </a:t>
            </a:r>
            <a:r>
              <a:rPr lang="en-GB" dirty="0" smtClean="0"/>
              <a:t>inequalities</a:t>
            </a:r>
            <a:endParaRPr lang="en-US" dirty="0"/>
          </a:p>
          <a:p>
            <a:r>
              <a:rPr lang="en-GB" dirty="0"/>
              <a:t>Explain how inequalities influences health out comes</a:t>
            </a:r>
            <a:endParaRPr lang="en-US" dirty="0"/>
          </a:p>
        </p:txBody>
      </p:sp>
      <p:sp>
        <p:nvSpPr>
          <p:cNvPr id="4" name="Date Placeholder 3"/>
          <p:cNvSpPr>
            <a:spLocks noGrp="1"/>
          </p:cNvSpPr>
          <p:nvPr>
            <p:ph type="dt" sz="half" idx="10"/>
          </p:nvPr>
        </p:nvSpPr>
        <p:spPr/>
        <p:txBody>
          <a:bodyPr/>
          <a:lstStyle/>
          <a:p>
            <a:fld id="{03BF8613-10D2-429F-A060-76848B679F5D}" type="datetime1">
              <a:rPr lang="en-US" smtClean="0"/>
              <a:t>01/12/15</a:t>
            </a:fld>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1</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05835"/>
            <a:ext cx="4572000" cy="1569660"/>
          </a:xfrm>
          <a:prstGeom prst="rect">
            <a:avLst/>
          </a:prstGeom>
        </p:spPr>
        <p:txBody>
          <a:bodyPr>
            <a:spAutoFit/>
          </a:bodyPr>
          <a:lstStyle/>
          <a:p>
            <a:r>
              <a:rPr lang="en-GB" sz="2400" dirty="0"/>
              <a:t>Group Activity on contemporary Burden of </a:t>
            </a:r>
            <a:r>
              <a:rPr lang="en-GB" sz="2400" dirty="0" smtClean="0"/>
              <a:t>disease. Agree on the order of disease as per DALYs contribution (30 minutes)</a:t>
            </a:r>
            <a:endParaRPr lang="en-US" sz="2400" dirty="0"/>
          </a:p>
        </p:txBody>
      </p:sp>
      <p:sp>
        <p:nvSpPr>
          <p:cNvPr id="3" name="Date Placeholder 2"/>
          <p:cNvSpPr>
            <a:spLocks noGrp="1"/>
          </p:cNvSpPr>
          <p:nvPr>
            <p:ph type="dt" sz="half" idx="10"/>
          </p:nvPr>
        </p:nvSpPr>
        <p:spPr/>
        <p:txBody>
          <a:bodyPr/>
          <a:lstStyle/>
          <a:p>
            <a:fld id="{819AFCF5-34B3-48DF-B7DD-994009FF8F96}"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10</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228600" y="36879"/>
            <a:ext cx="8763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Global Challenges</a:t>
            </a:r>
            <a:endParaRPr kumimoji="0" lang="en-US" sz="3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3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21</a:t>
            </a:r>
            <a:r>
              <a:rPr kumimoji="0" lang="en-GB" sz="3000" b="0" i="0" u="none" strike="noStrike" cap="none" normalizeH="0" baseline="30000" dirty="0" smtClean="0">
                <a:ln>
                  <a:noFill/>
                </a:ln>
                <a:solidFill>
                  <a:schemeClr val="tx1"/>
                </a:solidFill>
                <a:effectLst/>
                <a:latin typeface="Calibri" pitchFamily="34" charset="0"/>
                <a:ea typeface="Calibri" pitchFamily="34" charset="0"/>
                <a:cs typeface="Times New Roman" pitchFamily="18" charset="0"/>
              </a:rPr>
              <a:t>st</a:t>
            </a:r>
            <a:r>
              <a:rPr kumimoji="0" lang="en-GB" sz="3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Century brings many complex and interactions challenges: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3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Globalization</a:t>
            </a:r>
            <a:r>
              <a:rPr kumimoji="0" lang="en-GB" sz="3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trade, migration and industrialization – the world has become more economically connected, the number of people travelling is rising at very high rate, many low and middle income countries have achieved a big measure of industrialization</a:t>
            </a:r>
            <a:endParaRPr kumimoji="0" lang="en-US" sz="3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3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Globalization has impacted on health in many ways: trade and travel increase the risk of global epidemics e.g. SARS, Ebola, spread  of hazards including contaminated foods and other products, industrialization puts pressure on environment, risk of poor standards, pollution and contamination</a:t>
            </a:r>
            <a:endParaRPr kumimoji="0" lang="en-US" sz="3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Date Placeholder 2"/>
          <p:cNvSpPr>
            <a:spLocks noGrp="1"/>
          </p:cNvSpPr>
          <p:nvPr>
            <p:ph type="dt" sz="half" idx="10"/>
          </p:nvPr>
        </p:nvSpPr>
        <p:spPr/>
        <p:txBody>
          <a:bodyPr/>
          <a:lstStyle/>
          <a:p>
            <a:fld id="{951BD24B-DF7B-464E-8FB0-30583B26CECB}"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11</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305800" cy="5016758"/>
          </a:xfrm>
          <a:prstGeom prst="rect">
            <a:avLst/>
          </a:prstGeom>
        </p:spPr>
        <p:txBody>
          <a:bodyPr wrap="square">
            <a:spAutoFit/>
          </a:bodyPr>
          <a:lstStyle/>
          <a:p>
            <a:pPr lvl="0" eaLnBrk="0" fontAlgn="base" hangingPunct="0">
              <a:spcBef>
                <a:spcPct val="0"/>
              </a:spcBef>
              <a:spcAft>
                <a:spcPct val="0"/>
              </a:spcAft>
              <a:buFontTx/>
              <a:buChar char="•"/>
            </a:pPr>
            <a:r>
              <a:rPr kumimoji="0" lang="en-GB"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Urbanization</a:t>
            </a:r>
            <a:r>
              <a:rPr kumimoji="0" lang="en-GB"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The world is becoming rapidly urban, it is estimated that between 2010 and 2050 the world will move 50% to 70% urban. The point is slum expansion- strain on infrastructure and access to amenities.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GB"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Rapid urbanization is accompanied by poor sanitation, lack of access to electricity, use of bio-fuels in crowded places etc. All these affect health negatively by contributing to infectious disease and the NCDs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Date Placeholder 2"/>
          <p:cNvSpPr>
            <a:spLocks noGrp="1"/>
          </p:cNvSpPr>
          <p:nvPr>
            <p:ph type="dt" sz="half" idx="10"/>
          </p:nvPr>
        </p:nvSpPr>
        <p:spPr/>
        <p:txBody>
          <a:bodyPr/>
          <a:lstStyle/>
          <a:p>
            <a:fld id="{63139B4D-4206-448E-9F32-37BB8C485A7E}"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12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09600"/>
            <a:ext cx="8610600" cy="6001643"/>
          </a:xfrm>
          <a:prstGeom prst="rect">
            <a:avLst/>
          </a:prstGeom>
        </p:spPr>
        <p:txBody>
          <a:bodyPr wrap="square">
            <a:spAutoFit/>
          </a:bodyPr>
          <a:lstStyle/>
          <a:p>
            <a:pPr lvl="0" algn="just" eaLnBrk="0" fontAlgn="base" hangingPunct="0">
              <a:spcBef>
                <a:spcPct val="0"/>
              </a:spcBef>
              <a:spcAft>
                <a:spcPct val="0"/>
              </a:spcAft>
              <a:buFontTx/>
              <a:buChar char="•"/>
            </a:pPr>
            <a:r>
              <a:rPr kumimoji="0" lang="en-GB"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Environmental Degradation </a:t>
            </a:r>
            <a:r>
              <a:rPr kumimoji="0" lang="en-GB"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Growing evidence shows that humanity is undermining the stability of earth’s ecosystem. The earths bio-physical systems are being undermine by human activity</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kumimoji="0" lang="en-GB"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anticipated global warming of 2-4 degree centigrade by 2100 will cause higher decrease in crop productivity in the warm zones of Africa, Asia and Latin America</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kumimoji="0" lang="en-GB"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Endemic morbidity and mortality due to communicable diseases associated with floods and droughts is expected to rise throughout Asia and </a:t>
            </a:r>
            <a:r>
              <a:rPr kumimoji="0" lang="en-GB" sz="3200" b="0" i="1"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Africa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Date Placeholder 2"/>
          <p:cNvSpPr>
            <a:spLocks noGrp="1"/>
          </p:cNvSpPr>
          <p:nvPr>
            <p:ph type="dt" sz="half" idx="10"/>
          </p:nvPr>
        </p:nvSpPr>
        <p:spPr/>
        <p:txBody>
          <a:bodyPr/>
          <a:lstStyle/>
          <a:p>
            <a:fld id="{09C38650-2026-44BE-8DEF-A8332D1FAACB}"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13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6858000" cy="792162"/>
          </a:xfrm>
        </p:spPr>
        <p:txBody>
          <a:bodyPr>
            <a:normAutofit/>
          </a:bodyPr>
          <a:lstStyle/>
          <a:p>
            <a:r>
              <a:rPr lang="en-US" sz="3600" dirty="0" smtClean="0"/>
              <a:t>Beyond the boundary</a:t>
            </a:r>
            <a:endParaRPr lang="en-GB" sz="3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066800"/>
            <a:ext cx="7848600" cy="562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fld id="{5FD7B95D-9F98-41B8-B9D9-77808F9FDEDE}" type="datetime1">
              <a:rPr lang="en-US" smtClean="0"/>
              <a:t>01/12/15</a:t>
            </a:fld>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14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05387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5262979"/>
          </a:xfrm>
          <a:prstGeom prst="rect">
            <a:avLst/>
          </a:prstGeom>
        </p:spPr>
        <p:txBody>
          <a:bodyPr wrap="square">
            <a:spAutoFit/>
          </a:bodyPr>
          <a:lstStyle/>
          <a:p>
            <a:pPr lvl="0" algn="just" eaLnBrk="0" fontAlgn="base" hangingPunct="0">
              <a:spcBef>
                <a:spcPct val="0"/>
              </a:spcBef>
              <a:spcAft>
                <a:spcPct val="0"/>
              </a:spcAft>
              <a:buFontTx/>
              <a:buChar char="•"/>
            </a:pPr>
            <a:r>
              <a:rPr kumimoji="0" lang="en-GB"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Economic growth, poverty and governance – </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economic growth that is generating socio inequalities.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kumimoji="0" lang="en-GB"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It is estimated that almost half of the world wealth is owned by just 1% of the population and that 85 richest individuals own the equivalent of the wealth owned by 3,5 billion of the world population.</a:t>
            </a:r>
          </a:p>
          <a:p>
            <a:pPr lvl="0" algn="just" eaLnBrk="0" fontAlgn="base" hangingPunct="0">
              <a:spcBef>
                <a:spcPct val="0"/>
              </a:spcBef>
              <a:spcAft>
                <a:spcPct val="0"/>
              </a:spcAf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kumimoji="0" lang="en-GB"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many African countries 50% of the population live on less than 2 dollars a day. – Socioeconomic inequality is a key social determinant of health because it shapes the conditions in which we grow, live, work and age.</a:t>
            </a:r>
          </a:p>
          <a:p>
            <a:pPr lvl="0" algn="just" eaLnBrk="0" fontAlgn="base" hangingPunct="0">
              <a:spcBef>
                <a:spcPct val="0"/>
              </a:spcBef>
              <a:spcAft>
                <a:spcPct val="0"/>
              </a:spcAf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Date Placeholder 2"/>
          <p:cNvSpPr>
            <a:spLocks noGrp="1"/>
          </p:cNvSpPr>
          <p:nvPr>
            <p:ph type="dt" sz="half" idx="10"/>
          </p:nvPr>
        </p:nvSpPr>
        <p:spPr/>
        <p:txBody>
          <a:bodyPr/>
          <a:lstStyle/>
          <a:p>
            <a:fld id="{794897E4-2400-4980-AF60-074A1EBE6F12}"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15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915400" cy="4031873"/>
          </a:xfrm>
          <a:prstGeom prst="rect">
            <a:avLst/>
          </a:prstGeom>
        </p:spPr>
        <p:txBody>
          <a:bodyPr wrap="square">
            <a:spAutoFit/>
          </a:bodyPr>
          <a:lstStyle/>
          <a:p>
            <a:pPr lvl="0" algn="just" eaLnBrk="0" fontAlgn="base" hangingPunct="0">
              <a:spcBef>
                <a:spcPct val="0"/>
              </a:spcBef>
              <a:spcAft>
                <a:spcPct val="0"/>
              </a:spcAft>
              <a:buFontTx/>
              <a:buChar char="•"/>
            </a:pPr>
            <a:r>
              <a:rPr kumimoji="0" lang="en-GB"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Demographic transition </a:t>
            </a:r>
            <a:r>
              <a:rPr kumimoji="0" lang="en-GB"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 population of the world will be 9.1 billion by 2050, median age in the developed countries will be 46 and 37 in the developing countries.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kumimoji="0" lang="en-GB"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important point is that health systems will be strained because more people will be needing services especially for the costly chronic NCDs. There will be a relatively smaller work force.</a:t>
            </a:r>
            <a:endParaRPr kumimoji="0" lang="en-GB"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Date Placeholder 2"/>
          <p:cNvSpPr>
            <a:spLocks noGrp="1"/>
          </p:cNvSpPr>
          <p:nvPr>
            <p:ph type="dt" sz="half" idx="10"/>
          </p:nvPr>
        </p:nvSpPr>
        <p:spPr/>
        <p:txBody>
          <a:bodyPr/>
          <a:lstStyle/>
          <a:p>
            <a:fld id="{78CF842F-68C9-408B-AEA7-955C5D5DFB72}"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16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2063030" y="2431703"/>
            <a:ext cx="532273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Group Activity: Health inequalities</a:t>
            </a:r>
          </a:p>
          <a:p>
            <a:pPr marL="0" marR="0" lvl="0" indent="0" algn="ctr" defTabSz="914400" rtl="0" eaLnBrk="1" fontAlgn="base" latinLnBrk="0" hangingPunct="1">
              <a:lnSpc>
                <a:spcPct val="100000"/>
              </a:lnSpc>
              <a:spcBef>
                <a:spcPct val="0"/>
              </a:spcBef>
              <a:spcAft>
                <a:spcPct val="0"/>
              </a:spcAft>
              <a:buClrTx/>
              <a:buSzTx/>
              <a:buFontTx/>
              <a:buNone/>
              <a:tabLst/>
            </a:pPr>
            <a:endParaRPr lang="en-GB" sz="2800" b="1" dirty="0">
              <a:latin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304800" y="2209800"/>
            <a:ext cx="8534400" cy="2646878"/>
          </a:xfrm>
          <a:prstGeom prst="rect">
            <a:avLst/>
          </a:prstGeom>
        </p:spPr>
        <p:txBody>
          <a:bodyPr wrap="square">
            <a:spAutoFit/>
          </a:bodyPr>
          <a:lstStyle/>
          <a:p>
            <a:endParaRPr lang="en-GB" dirty="0" smtClean="0"/>
          </a:p>
          <a:p>
            <a:endParaRPr lang="en-GB" dirty="0"/>
          </a:p>
          <a:p>
            <a:endParaRPr lang="en-GB" dirty="0" smtClean="0"/>
          </a:p>
          <a:p>
            <a:r>
              <a:rPr lang="en-GB" sz="2800" dirty="0" smtClean="0"/>
              <a:t>Example- </a:t>
            </a:r>
            <a:r>
              <a:rPr lang="en-GB" sz="2800" dirty="0"/>
              <a:t>Effect of rural urban divide on quality, quantity and type of care people can access</a:t>
            </a:r>
            <a:endParaRPr lang="en-US" sz="2800" dirty="0"/>
          </a:p>
          <a:p>
            <a:r>
              <a:rPr lang="en-GB" sz="2800" dirty="0"/>
              <a:t>Each group will identify an inequality and discuss how it impacts on health.</a:t>
            </a:r>
            <a:endParaRPr lang="en-US" sz="2800" dirty="0"/>
          </a:p>
        </p:txBody>
      </p:sp>
      <p:sp>
        <p:nvSpPr>
          <p:cNvPr id="4" name="Date Placeholder 3"/>
          <p:cNvSpPr>
            <a:spLocks noGrp="1"/>
          </p:cNvSpPr>
          <p:nvPr>
            <p:ph type="dt" sz="half" idx="10"/>
          </p:nvPr>
        </p:nvSpPr>
        <p:spPr/>
        <p:txBody>
          <a:bodyPr/>
          <a:lstStyle/>
          <a:p>
            <a:fld id="{8EC2AFA1-56B5-4D7B-A7B2-AD7C08CA76E6}" type="datetime1">
              <a:rPr lang="en-US" smtClean="0"/>
              <a:t>01/12/15</a:t>
            </a:fld>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17</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228600" y="252821"/>
            <a:ext cx="86868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Notes: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Health in equities are the unjust differences in health between persons of different social groups and can be linked to forms of disadvantage such as poverty discrimination and lack of access to services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Equity </a:t>
            </a:r>
            <a:r>
              <a:rPr kumimoji="0" lang="en-GB"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stratifiers</a:t>
            </a:r>
            <a:r>
              <a:rPr kumimoji="0" lang="en-GB"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include socioeconomic status, education, place of residence (urban, rural etc), race or ethnicity, occupation gender and religion </a:t>
            </a:r>
            <a:endParaRPr kumimoji="0" lang="en-GB"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Date Placeholder 2"/>
          <p:cNvSpPr>
            <a:spLocks noGrp="1"/>
          </p:cNvSpPr>
          <p:nvPr>
            <p:ph type="dt" sz="half" idx="10"/>
          </p:nvPr>
        </p:nvSpPr>
        <p:spPr/>
        <p:txBody>
          <a:bodyPr/>
          <a:lstStyle/>
          <a:p>
            <a:fld id="{7A5F0DBF-F897-4BB3-A63C-1644030D31A5}"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6400800" cy="715962"/>
          </a:xfrm>
        </p:spPr>
        <p:txBody>
          <a:bodyPr>
            <a:normAutofit/>
          </a:bodyPr>
          <a:lstStyle/>
          <a:p>
            <a:r>
              <a:rPr lang="en-US" sz="3600" dirty="0" smtClean="0"/>
              <a:t>The health gradient</a:t>
            </a:r>
            <a:endParaRPr lang="en-GB" sz="3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66800"/>
            <a:ext cx="83057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fld id="{E5C33255-6ACC-4E30-9221-C6A32F102830}" type="datetime1">
              <a:rPr lang="en-US" smtClean="0"/>
              <a:t>01/12/15</a:t>
            </a:fld>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091439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8763000" cy="6494085"/>
          </a:xfrm>
          <a:prstGeom prst="rect">
            <a:avLst/>
          </a:prstGeom>
        </p:spPr>
        <p:txBody>
          <a:bodyPr wrap="square">
            <a:spAutoFit/>
          </a:bodyPr>
          <a:lstStyle/>
          <a:p>
            <a:pPr lvl="0" algn="ctr"/>
            <a:r>
              <a:rPr lang="en-GB" sz="3200" dirty="0" smtClean="0"/>
              <a:t>CONVENTIONAL HEALTH AGREEABLES</a:t>
            </a:r>
          </a:p>
          <a:p>
            <a:pPr lvl="0" algn="ctr"/>
            <a:endParaRPr lang="en-GB" sz="3200" dirty="0" smtClean="0"/>
          </a:p>
          <a:p>
            <a:pPr lvl="0"/>
            <a:r>
              <a:rPr lang="en-GB" sz="3200" dirty="0" smtClean="0"/>
              <a:t>Health </a:t>
            </a:r>
            <a:r>
              <a:rPr lang="en-GB" sz="3200" dirty="0"/>
              <a:t>is state of complete physical, mental and social wellbeing and not merely the absence of disease or </a:t>
            </a:r>
            <a:r>
              <a:rPr lang="en-GB" sz="3200" dirty="0" smtClean="0"/>
              <a:t>infirmity</a:t>
            </a:r>
          </a:p>
          <a:p>
            <a:pPr lvl="0"/>
            <a:endParaRPr lang="en-US" sz="3200" dirty="0"/>
          </a:p>
          <a:p>
            <a:pPr lvl="0"/>
            <a:r>
              <a:rPr lang="en-GB" sz="3200" dirty="0"/>
              <a:t>Health is an individual right and a social justice issue. It is also a public good</a:t>
            </a:r>
            <a:r>
              <a:rPr lang="en-GB" sz="3200" dirty="0" smtClean="0"/>
              <a:t>.</a:t>
            </a:r>
          </a:p>
          <a:p>
            <a:pPr lvl="0"/>
            <a:endParaRPr lang="en-US" sz="3200" dirty="0"/>
          </a:p>
          <a:p>
            <a:pPr lvl="0"/>
            <a:r>
              <a:rPr lang="en-GB" sz="3200" dirty="0"/>
              <a:t>Many determinants of health inequities in populations have social, environmental and economic origins that extend beyond the direct influences of health sector and health policies</a:t>
            </a:r>
            <a:r>
              <a:rPr lang="en-GB" dirty="0"/>
              <a:t>.</a:t>
            </a:r>
            <a:endParaRPr lang="en-US" dirty="0"/>
          </a:p>
        </p:txBody>
      </p:sp>
      <p:sp>
        <p:nvSpPr>
          <p:cNvPr id="3" name="Date Placeholder 2"/>
          <p:cNvSpPr>
            <a:spLocks noGrp="1"/>
          </p:cNvSpPr>
          <p:nvPr>
            <p:ph type="dt" sz="half" idx="10"/>
          </p:nvPr>
        </p:nvSpPr>
        <p:spPr/>
        <p:txBody>
          <a:bodyPr/>
          <a:lstStyle/>
          <a:p>
            <a:fld id="{FD3CDE16-DEB0-4C61-8255-05620203433F}"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71800"/>
            <a:ext cx="8229600" cy="1143000"/>
          </a:xfrm>
        </p:spPr>
        <p:txBody>
          <a:bodyPr>
            <a:normAutofit fontScale="90000"/>
          </a:bodyPr>
          <a:lstStyle/>
          <a:p>
            <a:r>
              <a:rPr lang="en-US" dirty="0" smtClean="0"/>
              <a:t>Questions and feedback  5-10 minutes</a:t>
            </a:r>
            <a:endParaRPr lang="en-US" dirty="0"/>
          </a:p>
        </p:txBody>
      </p:sp>
      <p:sp>
        <p:nvSpPr>
          <p:cNvPr id="3" name="Date Placeholder 2"/>
          <p:cNvSpPr>
            <a:spLocks noGrp="1"/>
          </p:cNvSpPr>
          <p:nvPr>
            <p:ph type="dt" sz="half" idx="10"/>
          </p:nvPr>
        </p:nvSpPr>
        <p:spPr/>
        <p:txBody>
          <a:bodyPr/>
          <a:lstStyle/>
          <a:p>
            <a:fld id="{C33A7319-3015-43DC-8BBD-E67D5C022887}"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20</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BB378-BCD0-4CD0-9798-FB665BE5C2D9}" type="datetime1">
              <a:rPr lang="en-US" smtClean="0"/>
              <a:t>01/12/15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3</a:t>
            </a:fld>
            <a:endParaRPr lang="en-US"/>
          </a:p>
        </p:txBody>
      </p:sp>
      <p:pic>
        <p:nvPicPr>
          <p:cNvPr id="5" name="Hans Roslings 200 Countries, 200 Years, 4 Minutes - The Joy of Stats - BBC Fou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
        <p:nvSpPr>
          <p:cNvPr id="6" name="Rectangle 5"/>
          <p:cNvSpPr/>
          <p:nvPr/>
        </p:nvSpPr>
        <p:spPr>
          <a:xfrm>
            <a:off x="2286000" y="533400"/>
            <a:ext cx="4572000" cy="369332"/>
          </a:xfrm>
          <a:prstGeom prst="rect">
            <a:avLst/>
          </a:prstGeom>
        </p:spPr>
        <p:txBody>
          <a:bodyPr>
            <a:spAutoFit/>
          </a:bodyPr>
          <a:lstStyle/>
          <a:p>
            <a:r>
              <a:rPr lang="en-US" dirty="0" smtClean="0">
                <a:hlinkClick r:id="rId5"/>
              </a:rPr>
              <a:t>200 Years, 200 Countries</a:t>
            </a:r>
            <a:endParaRPr lang="en-US" dirty="0"/>
          </a:p>
        </p:txBody>
      </p:sp>
    </p:spTree>
    <p:extLst>
      <p:ext uri="{BB962C8B-B14F-4D97-AF65-F5344CB8AC3E}">
        <p14:creationId xmlns:p14="http://schemas.microsoft.com/office/powerpoint/2010/main" val="22243350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839200" cy="8217634"/>
          </a:xfrm>
          <a:prstGeom prst="rect">
            <a:avLst/>
          </a:prstGeom>
        </p:spPr>
        <p:txBody>
          <a:bodyPr wrap="square">
            <a:spAutoFit/>
          </a:bodyPr>
          <a:lstStyle/>
          <a:p>
            <a:r>
              <a:rPr lang="en-GB" sz="3200" dirty="0"/>
              <a:t>Commonly used measure of disease experience in society is DALY:</a:t>
            </a:r>
            <a:endParaRPr lang="en-US" sz="3200" dirty="0"/>
          </a:p>
          <a:p>
            <a:pPr lvl="0" fontAlgn="base">
              <a:spcBef>
                <a:spcPct val="0"/>
              </a:spcBef>
              <a:spcAft>
                <a:spcPct val="0"/>
              </a:spcAft>
            </a:pPr>
            <a:r>
              <a:rPr lang="en-GB" sz="3200" dirty="0"/>
              <a:t>The burden of disease is a measure of the gap between a population current health and the optimal state where all people attain full life expectancy without suffering ill health. Disability Adjusted Life Years (DALY) measures overall disease burden in number of years lost due to ill-health, disability or early death</a:t>
            </a:r>
            <a:r>
              <a:rPr lang="en-GB" sz="3200" dirty="0" smtClean="0"/>
              <a:t>.</a:t>
            </a:r>
          </a:p>
          <a:p>
            <a:pPr lvl="0" fontAlgn="base">
              <a:spcBef>
                <a:spcPct val="0"/>
              </a:spcBef>
              <a:spcAft>
                <a:spcPct val="0"/>
              </a:spcAf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e.g</a:t>
            </a:r>
            <a:r>
              <a:rPr kumimoji="0" lang="en-GB" sz="2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DALY= Deaths x Discounted Average Number of Life years lost to one death, + (case morbidity rate x probability of contracting the disease x length weighting x disability weighting)</a:t>
            </a:r>
            <a:endParaRPr kumimoji="0" lang="en-US" sz="2400" b="0" i="1"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GB" sz="2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64 x 40 + (0.2 x 0.8 x 10,000 x 0.083 x 0.8)</a:t>
            </a:r>
            <a:endParaRPr kumimoji="0" lang="en-US" sz="2400" b="0" i="1"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GB" sz="2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2,560 +16 = 2,666 DALYS</a:t>
            </a:r>
            <a:endParaRPr kumimoji="0" lang="en-GB" sz="2400" b="0" i="1" u="none" strike="noStrike" cap="none" normalizeH="0" baseline="0" dirty="0" smtClean="0">
              <a:ln>
                <a:noFill/>
              </a:ln>
              <a:solidFill>
                <a:schemeClr val="tx1"/>
              </a:solidFill>
              <a:effectLst/>
              <a:latin typeface="Arial" pitchFamily="34" charset="0"/>
              <a:cs typeface="Arial" pitchFamily="34" charset="0"/>
            </a:endParaRPr>
          </a:p>
          <a:p>
            <a:endParaRPr lang="en-GB" sz="3200" dirty="0" smtClean="0"/>
          </a:p>
          <a:p>
            <a:endParaRPr lang="en-GB" sz="3200" dirty="0" smtClean="0"/>
          </a:p>
          <a:p>
            <a:endParaRPr lang="en-US" sz="2800" dirty="0"/>
          </a:p>
          <a:p>
            <a:r>
              <a:rPr lang="en-GB" sz="2800" dirty="0"/>
              <a:t>	</a:t>
            </a:r>
            <a:endParaRPr lang="en-US" sz="2800" dirty="0"/>
          </a:p>
        </p:txBody>
      </p:sp>
      <p:sp>
        <p:nvSpPr>
          <p:cNvPr id="3" name="Date Placeholder 2"/>
          <p:cNvSpPr>
            <a:spLocks noGrp="1"/>
          </p:cNvSpPr>
          <p:nvPr>
            <p:ph type="dt" sz="half" idx="10"/>
          </p:nvPr>
        </p:nvSpPr>
        <p:spPr/>
        <p:txBody>
          <a:bodyPr/>
          <a:lstStyle/>
          <a:p>
            <a:fld id="{86F609D0-85FC-4718-8B2C-78C83F07F66D}"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8534400" cy="5016758"/>
          </a:xfrm>
          <a:prstGeom prst="rect">
            <a:avLst/>
          </a:prstGeom>
        </p:spPr>
        <p:txBody>
          <a:bodyPr wrap="square">
            <a:spAutoFit/>
          </a:bodyPr>
          <a:lstStyle/>
          <a:p>
            <a:r>
              <a:rPr lang="en-GB" dirty="0" smtClean="0"/>
              <a:t> </a:t>
            </a:r>
            <a:r>
              <a:rPr lang="en-GB" sz="3200" dirty="0" smtClean="0"/>
              <a:t>Non-communicable diseases (NCDs) were responsible for two thirds of all deaths globally in 2011 up from 60% in 2000. (Main NCDs are cardiovascular diseases, cancers, diabetes and chronic lung diseases.</a:t>
            </a:r>
          </a:p>
          <a:p>
            <a:endParaRPr lang="en-US" sz="3200" dirty="0" smtClean="0"/>
          </a:p>
          <a:p>
            <a:r>
              <a:rPr lang="en-GB" sz="3200" dirty="0" smtClean="0"/>
              <a:t>Over the next decades 2011-2030 the leading NDCs are predicted to cost LMIC close to US$ 21.1 trillion which is equivalent to 5% of their annual GDP</a:t>
            </a:r>
            <a:endParaRPr lang="en-US" sz="3200" dirty="0"/>
          </a:p>
        </p:txBody>
      </p:sp>
      <p:sp>
        <p:nvSpPr>
          <p:cNvPr id="3" name="Date Placeholder 2"/>
          <p:cNvSpPr>
            <a:spLocks noGrp="1"/>
          </p:cNvSpPr>
          <p:nvPr>
            <p:ph type="dt" sz="half" idx="10"/>
          </p:nvPr>
        </p:nvSpPr>
        <p:spPr/>
        <p:txBody>
          <a:bodyPr/>
          <a:lstStyle/>
          <a:p>
            <a:fld id="{F7C15351-3F40-49F3-843B-944E93F922F1}"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a:bodyPr>
          <a:lstStyle/>
          <a:p>
            <a:r>
              <a:rPr lang="en-US" sz="2800" dirty="0" smtClean="0"/>
              <a:t>Most NCDs are strongly associated and causally linked with four particular risk factors</a:t>
            </a:r>
            <a:endParaRPr lang="en-GB"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0"/>
            <a:ext cx="8153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fld id="{4FF33E2A-32B2-498B-AD83-731B89E08341}" type="datetime1">
              <a:rPr lang="en-US" smtClean="0"/>
              <a:t>01/12/15</a:t>
            </a:fld>
            <a:endParaRPr lang="en-US"/>
          </a:p>
        </p:txBody>
      </p:sp>
      <p:sp>
        <p:nvSpPr>
          <p:cNvPr id="5" name="Slide Number Placeholder 4"/>
          <p:cNvSpPr>
            <a:spLocks noGrp="1"/>
          </p:cNvSpPr>
          <p:nvPr>
            <p:ph type="sldNum" sz="quarter" idx="12"/>
          </p:nvPr>
        </p:nvSpPr>
        <p:spPr/>
        <p:txBody>
          <a:bodyPr/>
          <a:lstStyle/>
          <a:p>
            <a:fld id="{A457960B-4A65-4AA5-B602-8F04CFBD175A}" type="slidenum">
              <a:rPr lang="en-US" smtClean="0"/>
              <a:pPr/>
              <a:t>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3800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863417"/>
          </a:xfrm>
          <a:prstGeom prst="rect">
            <a:avLst/>
          </a:prstGeom>
        </p:spPr>
        <p:txBody>
          <a:bodyPr wrap="square">
            <a:spAutoFit/>
          </a:bodyPr>
          <a:lstStyle/>
          <a:p>
            <a:pPr algn="just"/>
            <a:r>
              <a:rPr lang="en-GB" sz="2200" dirty="0" smtClean="0"/>
              <a:t>Roughly </a:t>
            </a:r>
            <a:r>
              <a:rPr lang="en-GB" sz="2200" dirty="0"/>
              <a:t>general panorama of health inequities in the world and in the region is as depicted below:</a:t>
            </a:r>
            <a:endParaRPr lang="en-US" sz="2200" dirty="0"/>
          </a:p>
          <a:p>
            <a:pPr algn="just"/>
            <a:r>
              <a:rPr lang="en-GB" sz="2200" b="1" dirty="0"/>
              <a:t>FACTS ON HEALTH INEQUITIES AND THEIR CAUSES</a:t>
            </a:r>
            <a:endParaRPr lang="en-US" sz="2200" b="1" dirty="0"/>
          </a:p>
          <a:p>
            <a:pPr algn="just"/>
            <a:r>
              <a:rPr lang="en-US" sz="2200" b="1" dirty="0"/>
              <a:t>Health inequities are systematic differences in health outcomes</a:t>
            </a:r>
          </a:p>
          <a:p>
            <a:pPr algn="just"/>
            <a:r>
              <a:rPr lang="en-US" sz="2200" dirty="0"/>
              <a:t>Health inequities are differences in health status or in the distribution of health resources between different population groups, arising from the social conditions in which people are born, grow, live, work and age. Health inequities are unfair and could be reduced by the right mix of government policies.</a:t>
            </a:r>
          </a:p>
          <a:p>
            <a:pPr algn="just"/>
            <a:r>
              <a:rPr lang="en-US" sz="2200" b="1" dirty="0"/>
              <a:t>Every day 21 000 children die before their fifth birthday </a:t>
            </a:r>
          </a:p>
          <a:p>
            <a:pPr algn="just"/>
            <a:r>
              <a:rPr lang="en-US" sz="2200" dirty="0"/>
              <a:t>They die of pneumonia, malaria, </a:t>
            </a:r>
            <a:r>
              <a:rPr lang="en-US" sz="2200" dirty="0" err="1"/>
              <a:t>diarrhoea</a:t>
            </a:r>
            <a:r>
              <a:rPr lang="en-US" sz="2200" dirty="0"/>
              <a:t> and other diseases. Children from rural and poorer households remain disproportionately affected. Children from the poorest 20% of households are nearly twice as likely to die before their fifth birthday as children in the richest 20%. </a:t>
            </a:r>
          </a:p>
          <a:p>
            <a:pPr algn="just"/>
            <a:r>
              <a:rPr lang="en-US" sz="2200" b="1" dirty="0"/>
              <a:t>Maternal mortality is a key indicator of health inequity </a:t>
            </a:r>
          </a:p>
          <a:p>
            <a:pPr algn="just"/>
            <a:r>
              <a:rPr lang="en-US" sz="2200" dirty="0"/>
              <a:t>Maternal mortality is a health indicator that shows the wide gaps between rich and poor, both between and within countries. Developing countries account for 99% of annual maternal deaths in the world. Women in Afghanistan have a lifetime risk of maternal death of 1 in 11, while a woman in Ireland has a risk of 1 in 17 800</a:t>
            </a:r>
            <a:r>
              <a:rPr lang="en-US" sz="2200" dirty="0" smtClean="0"/>
              <a:t>.</a:t>
            </a:r>
            <a:endParaRPr lang="en-US" sz="2200" dirty="0"/>
          </a:p>
        </p:txBody>
      </p:sp>
      <p:sp>
        <p:nvSpPr>
          <p:cNvPr id="3" name="Date Placeholder 2"/>
          <p:cNvSpPr>
            <a:spLocks noGrp="1"/>
          </p:cNvSpPr>
          <p:nvPr>
            <p:ph type="dt" sz="half" idx="10"/>
          </p:nvPr>
        </p:nvSpPr>
        <p:spPr/>
        <p:txBody>
          <a:bodyPr/>
          <a:lstStyle/>
          <a:p>
            <a:fld id="{3FC401FF-3E4F-4E7E-B330-4F4E93D03D31}"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7694414"/>
          </a:xfrm>
          <a:prstGeom prst="rect">
            <a:avLst/>
          </a:prstGeom>
        </p:spPr>
        <p:txBody>
          <a:bodyPr wrap="square">
            <a:spAutoFit/>
          </a:bodyPr>
          <a:lstStyle/>
          <a:p>
            <a:pPr algn="just"/>
            <a:r>
              <a:rPr lang="en-US" sz="2200" b="1" dirty="0" smtClean="0"/>
              <a:t>Tuberculosis is a disease of poverty </a:t>
            </a:r>
          </a:p>
          <a:p>
            <a:pPr algn="just"/>
            <a:r>
              <a:rPr lang="en-US" sz="2200" dirty="0" smtClean="0"/>
              <a:t>Around 95% of TB deaths are in the developing world. These deaths affect mainly young adults in their most productive years. Contracting the disease makes it even harder for these adults to improve their personal economic condition and that of their families.</a:t>
            </a:r>
          </a:p>
          <a:p>
            <a:pPr algn="just"/>
            <a:r>
              <a:rPr lang="en-US" sz="2200" b="1" dirty="0" smtClean="0"/>
              <a:t>About 80% of non-communicable diseases are in low- and middle-income countries</a:t>
            </a:r>
          </a:p>
          <a:p>
            <a:pPr algn="just"/>
            <a:r>
              <a:rPr lang="en-US" sz="2200" dirty="0" smtClean="0"/>
              <a:t>In low-resource settings, health-care costs for non-communicable diseases (NCDs) can quickly drain household resources, driving families into poverty. The exorbitant costs of NCDs are forcing 100 million people into poverty annually, stifling development.</a:t>
            </a:r>
          </a:p>
          <a:p>
            <a:pPr algn="just"/>
            <a:r>
              <a:rPr lang="en-US" sz="2200" b="1" dirty="0"/>
              <a:t>Life expectancy varies by 36 years between countries</a:t>
            </a:r>
          </a:p>
          <a:p>
            <a:pPr algn="just"/>
            <a:r>
              <a:rPr lang="en-US" sz="2200" dirty="0"/>
              <a:t>In low-income countries, the average life expectancy is 57, while in high-income countries, it is 80. A child born in Malawi can expect to live for 47 years while a child born in Japan can expect to live 83 years. </a:t>
            </a:r>
          </a:p>
          <a:p>
            <a:pPr algn="just"/>
            <a:r>
              <a:rPr lang="en-US" sz="2200" b="1" dirty="0"/>
              <a:t>There are alarming health inequities within countries, too</a:t>
            </a:r>
          </a:p>
          <a:p>
            <a:pPr algn="just"/>
            <a:r>
              <a:rPr lang="en-US" sz="2200" dirty="0"/>
              <a:t>For example, in the United States of America, African Americans represent only 12% of the population but account for almost half of all new HIV infections. There is no biological or genetic reason for these alarming differences in health</a:t>
            </a:r>
            <a:r>
              <a:rPr lang="en-US" dirty="0"/>
              <a:t>. </a:t>
            </a:r>
          </a:p>
          <a:p>
            <a:endParaRPr lang="en-US" dirty="0"/>
          </a:p>
          <a:p>
            <a:endParaRPr lang="en-US" dirty="0" smtClean="0"/>
          </a:p>
          <a:p>
            <a:endParaRPr lang="en-US" dirty="0"/>
          </a:p>
        </p:txBody>
      </p:sp>
      <p:sp>
        <p:nvSpPr>
          <p:cNvPr id="3" name="Date Placeholder 2"/>
          <p:cNvSpPr>
            <a:spLocks noGrp="1"/>
          </p:cNvSpPr>
          <p:nvPr>
            <p:ph type="dt" sz="half" idx="10"/>
          </p:nvPr>
        </p:nvSpPr>
        <p:spPr/>
        <p:txBody>
          <a:bodyPr/>
          <a:lstStyle/>
          <a:p>
            <a:fld id="{8D672C66-CD84-46FB-AABE-7CFE1C50B223}"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pPr algn="just"/>
            <a:r>
              <a:rPr lang="en-US" sz="2400" b="1" dirty="0" smtClean="0"/>
              <a:t>Health disparities are huge in cities</a:t>
            </a:r>
          </a:p>
          <a:p>
            <a:pPr algn="just"/>
            <a:r>
              <a:rPr lang="en-US" sz="2400" dirty="0" smtClean="0"/>
              <a:t>In London, men's life expectancy ranges from 71 years in </a:t>
            </a:r>
            <a:r>
              <a:rPr lang="en-US" sz="2400" dirty="0" err="1" smtClean="0"/>
              <a:t>Tottenham</a:t>
            </a:r>
            <a:r>
              <a:rPr lang="en-US" sz="2400" dirty="0" smtClean="0"/>
              <a:t> Green ward (</a:t>
            </a:r>
            <a:r>
              <a:rPr lang="en-US" sz="2400" dirty="0" err="1" smtClean="0"/>
              <a:t>Haringey</a:t>
            </a:r>
            <a:r>
              <a:rPr lang="en-US" sz="2400" dirty="0" smtClean="0"/>
              <a:t>) to 88 years in Queen’s Gate (Kensington and Chelsea) – a difference of 17 years. According to the findings of the London Health Observatory, when travelling east from Westminster, each tube stop represents nearly one year of life expectancy lost. </a:t>
            </a:r>
          </a:p>
          <a:p>
            <a:pPr algn="just"/>
            <a:r>
              <a:rPr lang="en-US" sz="2400" b="1" dirty="0" smtClean="0"/>
              <a:t>Health inequities have a significant financial cost to societies</a:t>
            </a:r>
          </a:p>
          <a:p>
            <a:pPr algn="just"/>
            <a:r>
              <a:rPr lang="en-US" sz="2400" dirty="0" smtClean="0"/>
              <a:t>The European Parliament has estimated that losses linked to health inequities cost around 1.4% of gross domestic product (GDP) within the European Union – a figure almost as high as the EU's defense spending (1.6% of GDP). This arises from loses in productivity and tax payments, and from higher welfare payments and health care costs.</a:t>
            </a:r>
          </a:p>
          <a:p>
            <a:pPr algn="just"/>
            <a:r>
              <a:rPr lang="en-US" sz="2400" b="1" dirty="0" smtClean="0"/>
              <a:t>Persistent inequities slow development</a:t>
            </a:r>
          </a:p>
          <a:p>
            <a:pPr algn="just"/>
            <a:r>
              <a:rPr lang="en-US" sz="2400" dirty="0" smtClean="0"/>
              <a:t>Over 800 million people in the world live in slum conditions, representing about one third of the world's urban population. The likelihood of meeting the health-related Millennium Development Goals is lowered by poor health service delivery to hard-to-reach populations such as these.</a:t>
            </a:r>
            <a:endParaRPr lang="en-US" sz="2400" dirty="0"/>
          </a:p>
        </p:txBody>
      </p:sp>
      <p:sp>
        <p:nvSpPr>
          <p:cNvPr id="3" name="Date Placeholder 2"/>
          <p:cNvSpPr>
            <a:spLocks noGrp="1"/>
          </p:cNvSpPr>
          <p:nvPr>
            <p:ph type="dt" sz="half" idx="10"/>
          </p:nvPr>
        </p:nvSpPr>
        <p:spPr/>
        <p:txBody>
          <a:bodyPr/>
          <a:lstStyle/>
          <a:p>
            <a:fld id="{3D3F9372-FEA9-4CD2-949A-D77859288CA0}" type="datetime1">
              <a:rPr lang="en-US" smtClean="0"/>
              <a:t>01/12/15</a:t>
            </a:fld>
            <a:endParaRPr lang="en-US"/>
          </a:p>
        </p:txBody>
      </p:sp>
      <p:sp>
        <p:nvSpPr>
          <p:cNvPr id="4" name="Slide Number Placeholder 3"/>
          <p:cNvSpPr>
            <a:spLocks noGrp="1"/>
          </p:cNvSpPr>
          <p:nvPr>
            <p:ph type="sldNum" sz="quarter" idx="12"/>
          </p:nvPr>
        </p:nvSpPr>
        <p:spPr/>
        <p:txBody>
          <a:bodyPr/>
          <a:lstStyle/>
          <a:p>
            <a:fld id="{A457960B-4A65-4AA5-B602-8F04CFBD175A}" type="slidenum">
              <a:rPr lang="en-US" smtClean="0"/>
              <a:pPr/>
              <a:t>9</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BEA3C98D2D134E99E440D91A17ED27" ma:contentTypeVersion="0" ma:contentTypeDescription="Create a new document." ma:contentTypeScope="" ma:versionID="3cd76cbb663f0e427635d5a7ab5f7f5d">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748B9E-1E19-46F5-B835-D3EECD738A97}"/>
</file>

<file path=customXml/itemProps2.xml><?xml version="1.0" encoding="utf-8"?>
<ds:datastoreItem xmlns:ds="http://schemas.openxmlformats.org/officeDocument/2006/customXml" ds:itemID="{E3DC7BAC-87F8-4DD5-8B93-97FC3FDB8799}"/>
</file>

<file path=customXml/itemProps3.xml><?xml version="1.0" encoding="utf-8"?>
<ds:datastoreItem xmlns:ds="http://schemas.openxmlformats.org/officeDocument/2006/customXml" ds:itemID="{48140DE6-3969-428D-8138-BAA6FCA05DEA}"/>
</file>

<file path=docProps/app.xml><?xml version="1.0" encoding="utf-8"?>
<Properties xmlns="http://schemas.openxmlformats.org/officeDocument/2006/extended-properties" xmlns:vt="http://schemas.openxmlformats.org/officeDocument/2006/docPropsVTypes">
  <Template>Flow</Template>
  <TotalTime>182</TotalTime>
  <Words>1507</Words>
  <Application>Microsoft Macintosh PowerPoint</Application>
  <PresentationFormat>On-screen Show (4:3)</PresentationFormat>
  <Paragraphs>120</Paragraphs>
  <Slides>20</Slides>
  <Notes>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Flow</vt:lpstr>
      <vt:lpstr>Module 2: 21st CENTUTY HEALTH DYNAMICS AND INEQUALITIES</vt:lpstr>
      <vt:lpstr>PowerPoint Presentation</vt:lpstr>
      <vt:lpstr>PowerPoint Presentation</vt:lpstr>
      <vt:lpstr>PowerPoint Presentation</vt:lpstr>
      <vt:lpstr>PowerPoint Presentation</vt:lpstr>
      <vt:lpstr>Most NCDs are strongly associated and causally linked with four particular 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the boundary</vt:lpstr>
      <vt:lpstr>PowerPoint Presentation</vt:lpstr>
      <vt:lpstr>PowerPoint Presentation</vt:lpstr>
      <vt:lpstr>PowerPoint Presentation</vt:lpstr>
      <vt:lpstr>PowerPoint Presentation</vt:lpstr>
      <vt:lpstr>The health gradient</vt:lpstr>
      <vt:lpstr>Questions and feedback  5-10 minutes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dc:title>
  <dc:creator>joseph</dc:creator>
  <cp:lastModifiedBy>Aleksandra Kuzmanovic</cp:lastModifiedBy>
  <cp:revision>14</cp:revision>
  <dcterms:created xsi:type="dcterms:W3CDTF">2015-11-25T05:34:28Z</dcterms:created>
  <dcterms:modified xsi:type="dcterms:W3CDTF">2015-12-01T04:45:39Z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0x010100C2BEA3C98D2D134E99E440D91A17ED27</vt:lpwstr>
  </property>
</Properties>
</file>