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6"/>
  </p:notesMasterIdLst>
  <p:sldIdLst>
    <p:sldId id="269" r:id="rId5"/>
    <p:sldId id="256" r:id="rId6"/>
    <p:sldId id="280" r:id="rId7"/>
    <p:sldId id="270" r:id="rId8"/>
    <p:sldId id="278" r:id="rId9"/>
    <p:sldId id="267" r:id="rId10"/>
    <p:sldId id="288" r:id="rId11"/>
    <p:sldId id="268" r:id="rId12"/>
    <p:sldId id="276" r:id="rId13"/>
    <p:sldId id="277" r:id="rId14"/>
    <p:sldId id="281" r:id="rId15"/>
    <p:sldId id="272" r:id="rId16"/>
    <p:sldId id="283" r:id="rId17"/>
    <p:sldId id="285" r:id="rId18"/>
    <p:sldId id="286" r:id="rId19"/>
    <p:sldId id="287" r:id="rId20"/>
    <p:sldId id="273" r:id="rId21"/>
    <p:sldId id="274" r:id="rId22"/>
    <p:sldId id="289" r:id="rId23"/>
    <p:sldId id="279" r:id="rId24"/>
    <p:sldId id="27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33E198C-5A6E-4EA9-9BE5-6A3C3A1FC49D}">
          <p14:sldIdLst>
            <p14:sldId id="269"/>
            <p14:sldId id="256"/>
            <p14:sldId id="280"/>
            <p14:sldId id="270"/>
            <p14:sldId id="278"/>
            <p14:sldId id="267"/>
            <p14:sldId id="288"/>
            <p14:sldId id="268"/>
            <p14:sldId id="276"/>
            <p14:sldId id="277"/>
            <p14:sldId id="281"/>
            <p14:sldId id="272"/>
            <p14:sldId id="283"/>
            <p14:sldId id="285"/>
            <p14:sldId id="286"/>
            <p14:sldId id="287"/>
            <p14:sldId id="273"/>
            <p14:sldId id="274"/>
            <p14:sldId id="289"/>
            <p14:sldId id="279"/>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27" autoAdjust="0"/>
  </p:normalViewPr>
  <p:slideViewPr>
    <p:cSldViewPr snapToGrid="0" snapToObjects="1">
      <p:cViewPr varScale="1">
        <p:scale>
          <a:sx n="43" d="100"/>
          <a:sy n="43" d="100"/>
        </p:scale>
        <p:origin x="-1195"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07328-6B04-4E79-B1A5-64B736E4C0A0}" type="datetimeFigureOut">
              <a:rPr lang="en-US" smtClean="0"/>
              <a:t>06-May-15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B3EA2-B186-4FE4-8D00-258498A8F2A7}" type="slidenum">
              <a:rPr lang="en-US" smtClean="0"/>
              <a:t>‹#›</a:t>
            </a:fld>
            <a:endParaRPr lang="en-US"/>
          </a:p>
        </p:txBody>
      </p:sp>
    </p:spTree>
    <p:extLst>
      <p:ext uri="{BB962C8B-B14F-4D97-AF65-F5344CB8AC3E}">
        <p14:creationId xmlns:p14="http://schemas.microsoft.com/office/powerpoint/2010/main" val="396213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5</a:t>
            </a:fld>
            <a:endParaRPr lang="en-US"/>
          </a:p>
        </p:txBody>
      </p:sp>
    </p:spTree>
    <p:extLst>
      <p:ext uri="{BB962C8B-B14F-4D97-AF65-F5344CB8AC3E}">
        <p14:creationId xmlns:p14="http://schemas.microsoft.com/office/powerpoint/2010/main" val="250363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6</a:t>
            </a:fld>
            <a:endParaRPr lang="en-US"/>
          </a:p>
        </p:txBody>
      </p:sp>
    </p:spTree>
    <p:extLst>
      <p:ext uri="{BB962C8B-B14F-4D97-AF65-F5344CB8AC3E}">
        <p14:creationId xmlns:p14="http://schemas.microsoft.com/office/powerpoint/2010/main" val="236992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7</a:t>
            </a:fld>
            <a:endParaRPr lang="en-US"/>
          </a:p>
        </p:txBody>
      </p:sp>
    </p:spTree>
    <p:extLst>
      <p:ext uri="{BB962C8B-B14F-4D97-AF65-F5344CB8AC3E}">
        <p14:creationId xmlns:p14="http://schemas.microsoft.com/office/powerpoint/2010/main" val="236992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9</a:t>
            </a:fld>
            <a:endParaRPr lang="en-US"/>
          </a:p>
        </p:txBody>
      </p:sp>
    </p:spTree>
    <p:extLst>
      <p:ext uri="{BB962C8B-B14F-4D97-AF65-F5344CB8AC3E}">
        <p14:creationId xmlns:p14="http://schemas.microsoft.com/office/powerpoint/2010/main" val="350540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11</a:t>
            </a:fld>
            <a:endParaRPr lang="en-US"/>
          </a:p>
        </p:txBody>
      </p:sp>
    </p:spTree>
    <p:extLst>
      <p:ext uri="{BB962C8B-B14F-4D97-AF65-F5344CB8AC3E}">
        <p14:creationId xmlns:p14="http://schemas.microsoft.com/office/powerpoint/2010/main" val="254620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12</a:t>
            </a:fld>
            <a:endParaRPr lang="en-US"/>
          </a:p>
        </p:txBody>
      </p:sp>
    </p:spTree>
    <p:extLst>
      <p:ext uri="{BB962C8B-B14F-4D97-AF65-F5344CB8AC3E}">
        <p14:creationId xmlns:p14="http://schemas.microsoft.com/office/powerpoint/2010/main" val="267342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16</a:t>
            </a:fld>
            <a:endParaRPr lang="en-US"/>
          </a:p>
        </p:txBody>
      </p:sp>
    </p:spTree>
    <p:extLst>
      <p:ext uri="{BB962C8B-B14F-4D97-AF65-F5344CB8AC3E}">
        <p14:creationId xmlns:p14="http://schemas.microsoft.com/office/powerpoint/2010/main" val="47698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19</a:t>
            </a:fld>
            <a:endParaRPr lang="en-US"/>
          </a:p>
        </p:txBody>
      </p:sp>
    </p:spTree>
    <p:extLst>
      <p:ext uri="{BB962C8B-B14F-4D97-AF65-F5344CB8AC3E}">
        <p14:creationId xmlns:p14="http://schemas.microsoft.com/office/powerpoint/2010/main" val="2538760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5"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1101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274767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72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351620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130962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7"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8"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17008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2"/>
          <p:cNvSpPr>
            <a:spLocks noGrp="1"/>
          </p:cNvSpPr>
          <p:nvPr>
            <p:ph type="ftr" sz="quarter" idx="15"/>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5"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07823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6"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22471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370582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34513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5053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260124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4"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0" r:id="rId4"/>
    <p:sldLayoutId id="2147483773" r:id="rId5"/>
    <p:sldLayoutId id="2147483775" r:id="rId6"/>
    <p:sldLayoutId id="2147483776" r:id="rId7"/>
    <p:sldLayoutId id="2147483777" r:id="rId8"/>
    <p:sldLayoutId id="2147483778" r:id="rId9"/>
    <p:sldLayoutId id="2147483779" r:id="rId10"/>
    <p:sldLayoutId id="2147483774" r:id="rId11"/>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bkSRLYSojo"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Logo I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650" y="228600"/>
            <a:ext cx="2029659" cy="936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6371" y="307181"/>
            <a:ext cx="1671297" cy="865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Logo CPP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97601" y="282007"/>
            <a:ext cx="1772859" cy="122022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630" y="228600"/>
            <a:ext cx="1681616" cy="14066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6"/>
          <p:cNvSpPr>
            <a:spLocks noChangeArrowheads="1"/>
          </p:cNvSpPr>
          <p:nvPr/>
        </p:nvSpPr>
        <p:spPr bwMode="auto">
          <a:xfrm>
            <a:off x="215900" y="2408833"/>
            <a:ext cx="843824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tabLst>
                <a:tab pos="2343150" algn="l"/>
              </a:tabLst>
              <a:defRPr>
                <a:solidFill>
                  <a:schemeClr val="tx1"/>
                </a:solidFill>
                <a:latin typeface="Arial" pitchFamily="34" charset="0"/>
                <a:cs typeface="Arial" pitchFamily="34" charset="0"/>
              </a:defRPr>
            </a:lvl1pPr>
            <a:lvl2pPr>
              <a:tabLst>
                <a:tab pos="2343150" algn="l"/>
              </a:tabLst>
              <a:defRPr>
                <a:solidFill>
                  <a:schemeClr val="tx1"/>
                </a:solidFill>
                <a:latin typeface="Arial" pitchFamily="34" charset="0"/>
                <a:cs typeface="Arial" pitchFamily="34" charset="0"/>
              </a:defRPr>
            </a:lvl2pPr>
            <a:lvl3pPr>
              <a:tabLst>
                <a:tab pos="2343150" algn="l"/>
              </a:tabLst>
              <a:defRPr>
                <a:solidFill>
                  <a:schemeClr val="tx1"/>
                </a:solidFill>
                <a:latin typeface="Arial" pitchFamily="34" charset="0"/>
                <a:cs typeface="Arial" pitchFamily="34" charset="0"/>
              </a:defRPr>
            </a:lvl3pPr>
            <a:lvl4pPr>
              <a:tabLst>
                <a:tab pos="2343150" algn="l"/>
              </a:tabLst>
              <a:defRPr>
                <a:solidFill>
                  <a:schemeClr val="tx1"/>
                </a:solidFill>
                <a:latin typeface="Arial" pitchFamily="34" charset="0"/>
                <a:cs typeface="Arial" pitchFamily="34" charset="0"/>
              </a:defRPr>
            </a:lvl4pPr>
            <a:lvl5pPr>
              <a:tabLst>
                <a:tab pos="2343150" algn="l"/>
              </a:tabLst>
              <a:defRPr>
                <a:solidFill>
                  <a:schemeClr val="tx1"/>
                </a:solidFill>
                <a:latin typeface="Arial" pitchFamily="34" charset="0"/>
                <a:cs typeface="Arial" pitchFamily="34" charset="0"/>
              </a:defRPr>
            </a:lvl5pPr>
            <a:lvl6pPr fontAlgn="base">
              <a:spcBef>
                <a:spcPct val="0"/>
              </a:spcBef>
              <a:spcAft>
                <a:spcPct val="0"/>
              </a:spcAft>
              <a:tabLst>
                <a:tab pos="2343150" algn="l"/>
              </a:tabLst>
              <a:defRPr>
                <a:solidFill>
                  <a:schemeClr val="tx1"/>
                </a:solidFill>
                <a:latin typeface="Arial" pitchFamily="34" charset="0"/>
                <a:cs typeface="Arial" pitchFamily="34" charset="0"/>
              </a:defRPr>
            </a:lvl6pPr>
            <a:lvl7pPr fontAlgn="base">
              <a:spcBef>
                <a:spcPct val="0"/>
              </a:spcBef>
              <a:spcAft>
                <a:spcPct val="0"/>
              </a:spcAft>
              <a:tabLst>
                <a:tab pos="2343150" algn="l"/>
              </a:tabLst>
              <a:defRPr>
                <a:solidFill>
                  <a:schemeClr val="tx1"/>
                </a:solidFill>
                <a:latin typeface="Arial" pitchFamily="34" charset="0"/>
                <a:cs typeface="Arial" pitchFamily="34" charset="0"/>
              </a:defRPr>
            </a:lvl7pPr>
            <a:lvl8pPr fontAlgn="base">
              <a:spcBef>
                <a:spcPct val="0"/>
              </a:spcBef>
              <a:spcAft>
                <a:spcPct val="0"/>
              </a:spcAft>
              <a:tabLst>
                <a:tab pos="2343150" algn="l"/>
              </a:tabLst>
              <a:defRPr>
                <a:solidFill>
                  <a:schemeClr val="tx1"/>
                </a:solidFill>
                <a:latin typeface="Arial" pitchFamily="34" charset="0"/>
                <a:cs typeface="Arial" pitchFamily="34" charset="0"/>
              </a:defRPr>
            </a:lvl8pPr>
            <a:lvl9pPr fontAlgn="base">
              <a:spcBef>
                <a:spcPct val="0"/>
              </a:spcBef>
              <a:spcAft>
                <a:spcPct val="0"/>
              </a:spcAft>
              <a:tabLst>
                <a:tab pos="2343150" algn="l"/>
              </a:tabLs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tab pos="2343150" algn="l"/>
              </a:tabLst>
            </a:pPr>
            <a:r>
              <a:rPr kumimoji="0" lang="en-GB" altLang="zh-CN" sz="3200" b="1" i="0" u="none" strike="noStrike" cap="none" normalizeH="0" baseline="0" dirty="0" smtClean="0">
                <a:ln>
                  <a:noFill/>
                </a:ln>
                <a:solidFill>
                  <a:schemeClr val="tx1"/>
                </a:solidFill>
                <a:effectLst/>
                <a:latin typeface="+mn-lt"/>
                <a:ea typeface="SimSun" pitchFamily="2" charset="-122"/>
                <a:cs typeface="Times New Roman" pitchFamily="18" charset="0"/>
              </a:rPr>
              <a:t>Health in All Policies (</a:t>
            </a:r>
            <a:r>
              <a:rPr kumimoji="0" lang="en-GB" altLang="zh-CN" sz="3200" b="1" i="0" u="none" strike="noStrike" cap="none" normalizeH="0" baseline="0" dirty="0" err="1" smtClean="0">
                <a:ln>
                  <a:noFill/>
                </a:ln>
                <a:solidFill>
                  <a:schemeClr val="tx1"/>
                </a:solidFill>
                <a:effectLst/>
                <a:latin typeface="+mn-lt"/>
                <a:ea typeface="SimSun" pitchFamily="2" charset="-122"/>
                <a:cs typeface="Times New Roman" pitchFamily="18" charset="0"/>
              </a:rPr>
              <a:t>HiAP</a:t>
            </a:r>
            <a:r>
              <a:rPr kumimoji="0" lang="en-GB" altLang="zh-CN" sz="3200" b="1" i="0" u="none" strike="noStrike" cap="none" normalizeH="0" baseline="0" dirty="0" smtClean="0">
                <a:ln>
                  <a:noFill/>
                </a:ln>
                <a:solidFill>
                  <a:schemeClr val="tx1"/>
                </a:solidFill>
                <a:effectLst/>
                <a:latin typeface="+mn-lt"/>
                <a:ea typeface="SimSun" pitchFamily="2" charset="-122"/>
                <a:cs typeface="Times New Roman" pitchFamily="18" charset="0"/>
              </a:rPr>
              <a:t>) Workshop</a:t>
            </a:r>
            <a:endParaRPr kumimoji="0" lang="en-GB" altLang="zh-CN" sz="3200" b="0"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3200" b="0" i="0" u="none" strike="noStrike" cap="none" normalizeH="0" baseline="0" dirty="0" smtClean="0">
                <a:ln>
                  <a:noFill/>
                </a:ln>
                <a:solidFill>
                  <a:schemeClr val="tx1"/>
                </a:solidFill>
                <a:effectLst/>
                <a:latin typeface="+mn-lt"/>
                <a:ea typeface="SimSun" pitchFamily="2" charset="-122"/>
                <a:cs typeface="Times New Roman" pitchFamily="18" charset="0"/>
              </a:rPr>
              <a:t>Paramaribo, Suriname</a:t>
            </a:r>
            <a:endParaRPr kumimoji="0" lang="en-GB" altLang="zh-CN" sz="3200" b="0"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3200" b="0" i="1" u="none" strike="noStrike" cap="none" normalizeH="0" baseline="0" dirty="0" smtClean="0">
                <a:ln>
                  <a:noFill/>
                </a:ln>
                <a:solidFill>
                  <a:schemeClr val="tx1"/>
                </a:solidFill>
                <a:effectLst/>
                <a:latin typeface="+mn-lt"/>
                <a:ea typeface="SimSun" pitchFamily="2" charset="-122"/>
                <a:cs typeface="Times New Roman" pitchFamily="18" charset="0"/>
              </a:rPr>
              <a:t>5-6 May 2015</a:t>
            </a:r>
            <a:endParaRPr kumimoji="0" lang="en-GB" altLang="zh-CN" sz="3200" b="0"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3200" b="0" i="0" u="none" strike="noStrike" cap="none" normalizeH="0" baseline="0" dirty="0" smtClean="0">
                <a:ln>
                  <a:noFill/>
                </a:ln>
                <a:solidFill>
                  <a:schemeClr val="tx1"/>
                </a:solidFill>
                <a:effectLst/>
                <a:latin typeface="+mn-lt"/>
                <a:ea typeface="SimSun" pitchFamily="2" charset="-122"/>
                <a:cs typeface="Times New Roman" pitchFamily="18" charset="0"/>
              </a:rPr>
              <a:t>Ballroom TORARICA</a:t>
            </a:r>
            <a:endParaRPr kumimoji="0" lang="en-GB" altLang="zh-CN"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30050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9</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17648" y="1"/>
            <a:ext cx="7009615" cy="557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6117" y="4617180"/>
            <a:ext cx="4298923" cy="1246495"/>
          </a:xfrm>
          <a:prstGeom prst="rect">
            <a:avLst/>
          </a:prstGeom>
          <a:solidFill>
            <a:schemeClr val="accent1">
              <a:lumMod val="20000"/>
              <a:lumOff val="80000"/>
            </a:schemeClr>
          </a:solidFill>
          <a:ln w="38100">
            <a:solidFill>
              <a:schemeClr val="tx1"/>
            </a:solidFill>
          </a:ln>
          <a:effectLst>
            <a:glow rad="228600">
              <a:schemeClr val="accent1">
                <a:satMod val="175000"/>
                <a:alpha val="40000"/>
              </a:schemeClr>
            </a:glow>
          </a:effectLst>
        </p:spPr>
        <p:txBody>
          <a:bodyPr wrap="square" rtlCol="0">
            <a:spAutoFit/>
          </a:bodyPr>
          <a:lstStyle/>
          <a:p>
            <a:r>
              <a:rPr lang="en-GB" sz="1500" dirty="0" smtClean="0"/>
              <a:t>-All non-communicable diseases up </a:t>
            </a:r>
            <a:r>
              <a:rPr lang="en-GB" sz="1500" dirty="0"/>
              <a:t>except </a:t>
            </a:r>
            <a:r>
              <a:rPr lang="en-GB" sz="1500" dirty="0" smtClean="0"/>
              <a:t>non-ischemic strokes (down 2)</a:t>
            </a:r>
            <a:endParaRPr lang="en-GB" sz="1500" dirty="0"/>
          </a:p>
          <a:p>
            <a:r>
              <a:rPr lang="en-GB" sz="1500" dirty="0" smtClean="0"/>
              <a:t>-Some communicable diseases up </a:t>
            </a:r>
            <a:r>
              <a:rPr lang="en-GB" sz="1500" dirty="0"/>
              <a:t>some </a:t>
            </a:r>
            <a:r>
              <a:rPr lang="en-GB" sz="1500" dirty="0" smtClean="0"/>
              <a:t>down</a:t>
            </a:r>
            <a:endParaRPr lang="en-GB" sz="1500" dirty="0"/>
          </a:p>
          <a:p>
            <a:r>
              <a:rPr lang="en-GB" sz="1500" dirty="0" smtClean="0"/>
              <a:t>-Two </a:t>
            </a:r>
            <a:r>
              <a:rPr lang="en-GB" sz="1500" dirty="0"/>
              <a:t>new trauma </a:t>
            </a:r>
            <a:r>
              <a:rPr lang="en-GB" sz="1500" dirty="0" smtClean="0"/>
              <a:t>related diseases and one </a:t>
            </a:r>
            <a:r>
              <a:rPr lang="en-GB" sz="1500" dirty="0"/>
              <a:t>new </a:t>
            </a:r>
            <a:r>
              <a:rPr lang="en-GB" sz="1500" dirty="0" smtClean="0"/>
              <a:t>communicable disease</a:t>
            </a:r>
            <a:endParaRPr lang="en-GB" sz="1500" dirty="0"/>
          </a:p>
        </p:txBody>
      </p:sp>
    </p:spTree>
    <p:extLst>
      <p:ext uri="{BB962C8B-B14F-4D97-AF65-F5344CB8AC3E}">
        <p14:creationId xmlns:p14="http://schemas.microsoft.com/office/powerpoint/2010/main" val="1243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smtClean="0"/>
              <a:t>Points to consider</a:t>
            </a:r>
            <a:endParaRPr lang="en-GB" sz="4400" dirty="0"/>
          </a:p>
        </p:txBody>
      </p:sp>
      <p:sp>
        <p:nvSpPr>
          <p:cNvPr id="3" name="Content Placeholder 2"/>
          <p:cNvSpPr>
            <a:spLocks noGrp="1"/>
          </p:cNvSpPr>
          <p:nvPr>
            <p:ph idx="1"/>
          </p:nvPr>
        </p:nvSpPr>
        <p:spPr>
          <a:xfrm>
            <a:off x="245326" y="1658171"/>
            <a:ext cx="8620125" cy="4329113"/>
          </a:xfrm>
        </p:spPr>
        <p:txBody>
          <a:bodyPr/>
          <a:lstStyle/>
          <a:p>
            <a:r>
              <a:rPr lang="en-GB" dirty="0" smtClean="0">
                <a:solidFill>
                  <a:schemeClr val="tx1"/>
                </a:solidFill>
              </a:rPr>
              <a:t>Globally, communicable </a:t>
            </a:r>
            <a:r>
              <a:rPr lang="en-GB" dirty="0">
                <a:solidFill>
                  <a:schemeClr val="tx1"/>
                </a:solidFill>
              </a:rPr>
              <a:t>diseases and injuries </a:t>
            </a:r>
            <a:r>
              <a:rPr lang="en-GB" dirty="0" smtClean="0">
                <a:solidFill>
                  <a:schemeClr val="tx1"/>
                </a:solidFill>
              </a:rPr>
              <a:t>declining</a:t>
            </a:r>
          </a:p>
          <a:p>
            <a:pPr lvl="1"/>
            <a:r>
              <a:rPr lang="en-GB" dirty="0" smtClean="0">
                <a:solidFill>
                  <a:schemeClr val="tx1"/>
                </a:solidFill>
              </a:rPr>
              <a:t>Excepting </a:t>
            </a:r>
            <a:r>
              <a:rPr lang="en-GB" dirty="0">
                <a:solidFill>
                  <a:schemeClr val="tx1"/>
                </a:solidFill>
              </a:rPr>
              <a:t>HIV and disasters </a:t>
            </a:r>
            <a:r>
              <a:rPr lang="en-GB" dirty="0" smtClean="0">
                <a:solidFill>
                  <a:schemeClr val="tx1"/>
                </a:solidFill>
              </a:rPr>
              <a:t>in low- and middle-income countries</a:t>
            </a:r>
          </a:p>
          <a:p>
            <a:r>
              <a:rPr lang="en-GB" dirty="0" smtClean="0">
                <a:solidFill>
                  <a:schemeClr val="tx1"/>
                </a:solidFill>
              </a:rPr>
              <a:t>Non-communicable diseases are growing </a:t>
            </a:r>
          </a:p>
          <a:p>
            <a:pPr lvl="1"/>
            <a:r>
              <a:rPr lang="en-GB" dirty="0" smtClean="0">
                <a:solidFill>
                  <a:schemeClr val="tx1"/>
                </a:solidFill>
              </a:rPr>
              <a:t>The </a:t>
            </a:r>
            <a:r>
              <a:rPr lang="en-GB" dirty="0">
                <a:solidFill>
                  <a:schemeClr val="tx1"/>
                </a:solidFill>
              </a:rPr>
              <a:t>indirect cause </a:t>
            </a:r>
            <a:r>
              <a:rPr lang="en-GB" dirty="0" smtClean="0">
                <a:solidFill>
                  <a:schemeClr val="tx1"/>
                </a:solidFill>
              </a:rPr>
              <a:t>is </a:t>
            </a:r>
            <a:r>
              <a:rPr lang="en-GB" dirty="0">
                <a:solidFill>
                  <a:schemeClr val="tx1"/>
                </a:solidFill>
              </a:rPr>
              <a:t>associated with global trends </a:t>
            </a:r>
            <a:r>
              <a:rPr lang="en-GB" dirty="0" smtClean="0">
                <a:solidFill>
                  <a:schemeClr val="tx1"/>
                </a:solidFill>
              </a:rPr>
              <a:t>(industrialization</a:t>
            </a:r>
            <a:r>
              <a:rPr lang="en-GB" dirty="0">
                <a:solidFill>
                  <a:schemeClr val="tx1"/>
                </a:solidFill>
              </a:rPr>
              <a:t>, increasing trade and economic integration, and </a:t>
            </a:r>
            <a:r>
              <a:rPr lang="en-GB" dirty="0" smtClean="0">
                <a:solidFill>
                  <a:schemeClr val="tx1"/>
                </a:solidFill>
              </a:rPr>
              <a:t>urbanization)</a:t>
            </a:r>
            <a:endParaRPr lang="en-GB" dirty="0">
              <a:solidFill>
                <a:schemeClr val="tx1"/>
              </a:solidFill>
            </a:endParaRPr>
          </a:p>
          <a:p>
            <a:r>
              <a:rPr lang="en-GB" dirty="0">
                <a:solidFill>
                  <a:schemeClr val="tx1"/>
                </a:solidFill>
              </a:rPr>
              <a:t>The combined burden of NCDs is rising fastest among low- and middle-income countries where NCDs are often detected later </a:t>
            </a:r>
            <a:endParaRPr lang="en-GB" dirty="0" smtClean="0">
              <a:solidFill>
                <a:schemeClr val="tx1"/>
              </a:solidFill>
            </a:endParaRPr>
          </a:p>
          <a:p>
            <a:r>
              <a:rPr lang="en-GB" dirty="0" smtClean="0">
                <a:solidFill>
                  <a:schemeClr val="tx1"/>
                </a:solidFill>
              </a:rPr>
              <a:t>Demographic transition from a relatively younger to older population</a:t>
            </a: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10</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5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72"/>
            <a:ext cx="8229600" cy="1600200"/>
          </a:xfrm>
        </p:spPr>
        <p:txBody>
          <a:bodyPr anchor="ctr" anchorCtr="0"/>
          <a:lstStyle/>
          <a:p>
            <a:r>
              <a:rPr lang="en-GB" sz="4400" b="1" dirty="0" smtClean="0"/>
              <a:t>Lecture:</a:t>
            </a:r>
            <a:br>
              <a:rPr lang="en-GB" sz="4400" b="1" dirty="0" smtClean="0"/>
            </a:br>
            <a:r>
              <a:rPr lang="en-GB" sz="4400" b="1" dirty="0" smtClean="0"/>
              <a:t>Global challenges and health dynamics</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11</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47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a:t>Globalization: trade, migration and industrialization</a:t>
            </a:r>
          </a:p>
        </p:txBody>
      </p:sp>
      <p:sp>
        <p:nvSpPr>
          <p:cNvPr id="3" name="Content Placeholder 2"/>
          <p:cNvSpPr>
            <a:spLocks noGrp="1"/>
          </p:cNvSpPr>
          <p:nvPr>
            <p:ph idx="1"/>
          </p:nvPr>
        </p:nvSpPr>
        <p:spPr>
          <a:xfrm>
            <a:off x="457199" y="1381125"/>
            <a:ext cx="8686801" cy="4329113"/>
          </a:xfrm>
        </p:spPr>
        <p:txBody>
          <a:bodyPr/>
          <a:lstStyle/>
          <a:p>
            <a:r>
              <a:rPr lang="en-GB" dirty="0" smtClean="0">
                <a:solidFill>
                  <a:schemeClr val="tx1"/>
                </a:solidFill>
              </a:rPr>
              <a:t>Economic interconnectedness </a:t>
            </a:r>
          </a:p>
          <a:p>
            <a:pPr lvl="1"/>
            <a:r>
              <a:rPr lang="en-GB" sz="1600" dirty="0" smtClean="0">
                <a:solidFill>
                  <a:schemeClr val="tx1"/>
                </a:solidFill>
              </a:rPr>
              <a:t>Between 1950 and 2000, the global volume of trade increased by a factor of nearly 200.</a:t>
            </a:r>
            <a:endParaRPr lang="en-GB" dirty="0">
              <a:solidFill>
                <a:schemeClr val="tx1"/>
              </a:solidFill>
            </a:endParaRPr>
          </a:p>
          <a:p>
            <a:pPr marL="342900" lvl="1" indent="-342900">
              <a:buFont typeface="Arial" panose="020B0604020202020204" pitchFamily="34" charset="0"/>
              <a:buChar char="•"/>
            </a:pPr>
            <a:r>
              <a:rPr lang="en-GB" sz="2400" dirty="0" smtClean="0">
                <a:solidFill>
                  <a:schemeClr val="tx1"/>
                </a:solidFill>
              </a:rPr>
              <a:t>Travel and migrating increasing</a:t>
            </a:r>
          </a:p>
          <a:p>
            <a:pPr marL="742950" lvl="2" indent="-342900">
              <a:buFont typeface="Courier New" panose="02070309020205020404" pitchFamily="49" charset="0"/>
              <a:buChar char="o"/>
            </a:pPr>
            <a:r>
              <a:rPr lang="en-GB" dirty="0" smtClean="0">
                <a:solidFill>
                  <a:schemeClr val="tx1"/>
                </a:solidFill>
              </a:rPr>
              <a:t>Between 1995 and 2012, the number of international tourist arrivals annually doubled from 530 million to 1.1 billion. In 2010, the number of international migrants was 214 million, and based on current trends could reach 405 million by 2050.</a:t>
            </a:r>
          </a:p>
          <a:p>
            <a:r>
              <a:rPr lang="en-GB" dirty="0" smtClean="0">
                <a:solidFill>
                  <a:schemeClr val="tx1"/>
                </a:solidFill>
              </a:rPr>
              <a:t>Many </a:t>
            </a:r>
            <a:r>
              <a:rPr lang="en-GB" dirty="0">
                <a:solidFill>
                  <a:schemeClr val="tx1"/>
                </a:solidFill>
              </a:rPr>
              <a:t>low- and middle-income economies </a:t>
            </a:r>
            <a:r>
              <a:rPr lang="en-GB" dirty="0" smtClean="0">
                <a:solidFill>
                  <a:schemeClr val="tx1"/>
                </a:solidFill>
              </a:rPr>
              <a:t>industrialized </a:t>
            </a:r>
            <a:r>
              <a:rPr lang="en-GB" dirty="0">
                <a:solidFill>
                  <a:schemeClr val="tx1"/>
                </a:solidFill>
              </a:rPr>
              <a:t>and </a:t>
            </a:r>
            <a:r>
              <a:rPr lang="en-GB" dirty="0" smtClean="0">
                <a:solidFill>
                  <a:schemeClr val="tx1"/>
                </a:solidFill>
              </a:rPr>
              <a:t>grown</a:t>
            </a:r>
          </a:p>
          <a:p>
            <a:pPr lvl="1"/>
            <a:r>
              <a:rPr lang="en-GB" dirty="0" smtClean="0">
                <a:solidFill>
                  <a:schemeClr val="tx1"/>
                </a:solidFill>
              </a:rPr>
              <a:t>rural </a:t>
            </a:r>
            <a:r>
              <a:rPr lang="en-GB" dirty="0">
                <a:solidFill>
                  <a:schemeClr val="tx1"/>
                </a:solidFill>
              </a:rPr>
              <a:t>to urban migration, urbanization and socioeconomic change. </a:t>
            </a:r>
          </a:p>
          <a:p>
            <a:r>
              <a:rPr lang="en-GB" dirty="0" smtClean="0">
                <a:solidFill>
                  <a:schemeClr val="tx1"/>
                </a:solidFill>
              </a:rPr>
              <a:t>Impact on health </a:t>
            </a:r>
          </a:p>
          <a:p>
            <a:pPr lvl="1"/>
            <a:r>
              <a:rPr lang="en-GB" dirty="0" smtClean="0">
                <a:solidFill>
                  <a:schemeClr val="tx1"/>
                </a:solidFill>
              </a:rPr>
              <a:t>global epidemics; occupational accidents; poor construction and planning; more pollution and over-exploitation of natural resources. </a:t>
            </a: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12</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77324" cy="1226634"/>
          </a:xfrm>
        </p:spPr>
        <p:txBody>
          <a:bodyPr anchor="ctr" anchorCtr="0"/>
          <a:lstStyle/>
          <a:p>
            <a:r>
              <a:rPr lang="en-GB" sz="4400" dirty="0"/>
              <a:t>Economic growth, poverty and governance </a:t>
            </a:r>
          </a:p>
        </p:txBody>
      </p:sp>
      <p:sp>
        <p:nvSpPr>
          <p:cNvPr id="3" name="Content Placeholder 2"/>
          <p:cNvSpPr>
            <a:spLocks noGrp="1"/>
          </p:cNvSpPr>
          <p:nvPr>
            <p:ph idx="1"/>
          </p:nvPr>
        </p:nvSpPr>
        <p:spPr>
          <a:xfrm>
            <a:off x="457199" y="1381125"/>
            <a:ext cx="8620125" cy="4329113"/>
          </a:xfrm>
        </p:spPr>
        <p:txBody>
          <a:bodyPr/>
          <a:lstStyle/>
          <a:p>
            <a:r>
              <a:rPr lang="en-GB" dirty="0" smtClean="0">
                <a:solidFill>
                  <a:schemeClr val="tx1"/>
                </a:solidFill>
              </a:rPr>
              <a:t>A large </a:t>
            </a:r>
            <a:r>
              <a:rPr lang="en-GB" dirty="0">
                <a:solidFill>
                  <a:schemeClr val="tx1"/>
                </a:solidFill>
              </a:rPr>
              <a:t>percentage of the world’s population still lives in poverty. </a:t>
            </a:r>
          </a:p>
          <a:p>
            <a:pPr lvl="1"/>
            <a:r>
              <a:rPr lang="en-GB" dirty="0" smtClean="0">
                <a:solidFill>
                  <a:schemeClr val="tx1"/>
                </a:solidFill>
              </a:rPr>
              <a:t>In </a:t>
            </a:r>
            <a:r>
              <a:rPr lang="en-GB" dirty="0">
                <a:solidFill>
                  <a:schemeClr val="tx1"/>
                </a:solidFill>
              </a:rPr>
              <a:t>2005, around 2.6 billion people survived on less than USD 2 per </a:t>
            </a:r>
            <a:r>
              <a:rPr lang="en-GB" dirty="0" smtClean="0">
                <a:solidFill>
                  <a:schemeClr val="tx1"/>
                </a:solidFill>
              </a:rPr>
              <a:t>day</a:t>
            </a:r>
          </a:p>
          <a:p>
            <a:pPr lvl="1"/>
            <a:r>
              <a:rPr lang="en-GB" dirty="0" smtClean="0">
                <a:solidFill>
                  <a:schemeClr val="tx1"/>
                </a:solidFill>
              </a:rPr>
              <a:t>Increasingly more poverty  in </a:t>
            </a:r>
            <a:r>
              <a:rPr lang="en-GB" dirty="0">
                <a:solidFill>
                  <a:schemeClr val="tx1"/>
                </a:solidFill>
              </a:rPr>
              <a:t>middle-income </a:t>
            </a:r>
            <a:r>
              <a:rPr lang="en-GB" dirty="0" smtClean="0">
                <a:solidFill>
                  <a:schemeClr val="tx1"/>
                </a:solidFill>
              </a:rPr>
              <a:t>countries</a:t>
            </a:r>
          </a:p>
          <a:p>
            <a:pPr lvl="1"/>
            <a:r>
              <a:rPr lang="en-GB" dirty="0" smtClean="0">
                <a:solidFill>
                  <a:schemeClr val="tx1"/>
                </a:solidFill>
              </a:rPr>
              <a:t>challenges </a:t>
            </a:r>
            <a:r>
              <a:rPr lang="en-GB" dirty="0">
                <a:solidFill>
                  <a:schemeClr val="tx1"/>
                </a:solidFill>
              </a:rPr>
              <a:t>North-South models of development assistance and encourages more public investment in social protection</a:t>
            </a:r>
            <a:r>
              <a:rPr lang="en-GB" dirty="0" smtClean="0">
                <a:solidFill>
                  <a:schemeClr val="tx1"/>
                </a:solidFill>
              </a:rPr>
              <a:t>.</a:t>
            </a:r>
          </a:p>
          <a:p>
            <a:pPr lvl="1"/>
            <a:r>
              <a:rPr lang="en-GB" dirty="0" smtClean="0">
                <a:solidFill>
                  <a:schemeClr val="tx1"/>
                </a:solidFill>
              </a:rPr>
              <a:t>The </a:t>
            </a:r>
            <a:r>
              <a:rPr lang="en-GB" dirty="0">
                <a:solidFill>
                  <a:schemeClr val="tx1"/>
                </a:solidFill>
              </a:rPr>
              <a:t>concept of universal health coverage (UHC) is critical </a:t>
            </a:r>
            <a:endParaRPr lang="en-GB" dirty="0" smtClean="0">
              <a:solidFill>
                <a:schemeClr val="tx1"/>
              </a:solidFill>
            </a:endParaRPr>
          </a:p>
          <a:p>
            <a:r>
              <a:rPr lang="en-GB" dirty="0">
                <a:solidFill>
                  <a:schemeClr val="tx1"/>
                </a:solidFill>
              </a:rPr>
              <a:t>S</a:t>
            </a:r>
            <a:r>
              <a:rPr lang="en-GB" dirty="0" smtClean="0">
                <a:solidFill>
                  <a:schemeClr val="tx1"/>
                </a:solidFill>
              </a:rPr>
              <a:t>hift </a:t>
            </a:r>
            <a:r>
              <a:rPr lang="en-GB" dirty="0">
                <a:solidFill>
                  <a:schemeClr val="tx1"/>
                </a:solidFill>
              </a:rPr>
              <a:t>in the discourse of public policy and governance towards neoliberalism. </a:t>
            </a:r>
            <a:endParaRPr lang="en-GB" dirty="0" smtClean="0">
              <a:solidFill>
                <a:schemeClr val="tx1"/>
              </a:solidFill>
            </a:endParaRPr>
          </a:p>
          <a:p>
            <a:pPr lvl="1"/>
            <a:r>
              <a:rPr lang="en-GB" dirty="0" smtClean="0">
                <a:solidFill>
                  <a:schemeClr val="tx1"/>
                </a:solidFill>
              </a:rPr>
              <a:t>strict </a:t>
            </a:r>
            <a:r>
              <a:rPr lang="en-GB" dirty="0">
                <a:solidFill>
                  <a:schemeClr val="tx1"/>
                </a:solidFill>
              </a:rPr>
              <a:t>fiscal discipline, tax reform to benefit corporations and higher income individuals, market-determined exchange rates and interest rates; free trade and free capital flows, as well as state privatization and deregulation. </a:t>
            </a:r>
            <a:endParaRPr lang="en-GB" dirty="0" smtClean="0">
              <a:solidFill>
                <a:schemeClr val="tx1"/>
              </a:solidFill>
            </a:endParaRPr>
          </a:p>
          <a:p>
            <a:pPr lvl="1"/>
            <a:r>
              <a:rPr lang="en-GB" dirty="0" smtClean="0">
                <a:solidFill>
                  <a:schemeClr val="tx1"/>
                </a:solidFill>
              </a:rPr>
              <a:t>In </a:t>
            </a:r>
            <a:r>
              <a:rPr lang="en-GB" dirty="0">
                <a:solidFill>
                  <a:schemeClr val="tx1"/>
                </a:solidFill>
              </a:rPr>
              <a:t>the health sector, this has led to less public health spending, fewer health care services and higher out-of-pocket </a:t>
            </a:r>
            <a:r>
              <a:rPr lang="en-GB" dirty="0" smtClean="0">
                <a:solidFill>
                  <a:schemeClr val="tx1"/>
                </a:solidFill>
              </a:rPr>
              <a:t>expenses</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13</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40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a:t>Socioeconomic </a:t>
            </a:r>
            <a:r>
              <a:rPr lang="en-GB" sz="4400" dirty="0" smtClean="0"/>
              <a:t>inequality</a:t>
            </a:r>
            <a:endParaRPr lang="en-GB" sz="4400" dirty="0"/>
          </a:p>
        </p:txBody>
      </p:sp>
      <p:sp>
        <p:nvSpPr>
          <p:cNvPr id="3" name="Content Placeholder 2"/>
          <p:cNvSpPr>
            <a:spLocks noGrp="1"/>
          </p:cNvSpPr>
          <p:nvPr>
            <p:ph idx="1"/>
          </p:nvPr>
        </p:nvSpPr>
        <p:spPr>
          <a:xfrm>
            <a:off x="457199" y="1381125"/>
            <a:ext cx="8620125" cy="4329113"/>
          </a:xfrm>
        </p:spPr>
        <p:txBody>
          <a:bodyPr/>
          <a:lstStyle/>
          <a:p>
            <a:r>
              <a:rPr lang="en-GB" dirty="0" smtClean="0">
                <a:solidFill>
                  <a:schemeClr val="tx1"/>
                </a:solidFill>
              </a:rPr>
              <a:t>Parallel </a:t>
            </a:r>
            <a:r>
              <a:rPr lang="en-GB" dirty="0">
                <a:solidFill>
                  <a:schemeClr val="tx1"/>
                </a:solidFill>
              </a:rPr>
              <a:t>to poverty, there is also socioeconomic </a:t>
            </a:r>
            <a:r>
              <a:rPr lang="en-GB" dirty="0" smtClean="0">
                <a:solidFill>
                  <a:schemeClr val="tx1"/>
                </a:solidFill>
              </a:rPr>
              <a:t>inequality</a:t>
            </a:r>
            <a:endParaRPr lang="en-GB" dirty="0">
              <a:solidFill>
                <a:schemeClr val="tx1"/>
              </a:solidFill>
            </a:endParaRPr>
          </a:p>
          <a:p>
            <a:pPr lvl="1"/>
            <a:r>
              <a:rPr lang="en-GB" dirty="0" smtClean="0">
                <a:solidFill>
                  <a:schemeClr val="tx1"/>
                </a:solidFill>
              </a:rPr>
              <a:t>In </a:t>
            </a:r>
            <a:r>
              <a:rPr lang="en-GB" dirty="0">
                <a:solidFill>
                  <a:schemeClr val="tx1"/>
                </a:solidFill>
              </a:rPr>
              <a:t>2000, 85% of the world’s population were living in countries where inequality was increasing.</a:t>
            </a:r>
          </a:p>
          <a:p>
            <a:pPr lvl="1"/>
            <a:r>
              <a:rPr lang="en-GB" dirty="0">
                <a:solidFill>
                  <a:schemeClr val="tx1"/>
                </a:solidFill>
              </a:rPr>
              <a:t>The difference between the top and bottom 20% of the world’s population has widened </a:t>
            </a:r>
            <a:r>
              <a:rPr lang="en-GB" dirty="0" smtClean="0">
                <a:solidFill>
                  <a:schemeClr val="tx1"/>
                </a:solidFill>
              </a:rPr>
              <a:t>from 30:1 </a:t>
            </a:r>
            <a:r>
              <a:rPr lang="en-GB" dirty="0">
                <a:solidFill>
                  <a:schemeClr val="tx1"/>
                </a:solidFill>
              </a:rPr>
              <a:t>in 1945 to 60:1 in 1970 to 82:1 in </a:t>
            </a:r>
            <a:r>
              <a:rPr lang="en-GB" dirty="0" smtClean="0">
                <a:solidFill>
                  <a:schemeClr val="tx1"/>
                </a:solidFill>
              </a:rPr>
              <a:t>2000.</a:t>
            </a:r>
          </a:p>
          <a:p>
            <a:pPr lvl="1"/>
            <a:r>
              <a:rPr lang="en-GB" dirty="0" smtClean="0">
                <a:solidFill>
                  <a:schemeClr val="tx1"/>
                </a:solidFill>
              </a:rPr>
              <a:t>Today</a:t>
            </a:r>
            <a:r>
              <a:rPr lang="en-GB" dirty="0">
                <a:solidFill>
                  <a:schemeClr val="tx1"/>
                </a:solidFill>
              </a:rPr>
              <a:t>, almost half of the world’s wealth is </a:t>
            </a:r>
            <a:r>
              <a:rPr lang="en-GB" dirty="0" smtClean="0">
                <a:solidFill>
                  <a:schemeClr val="tx1"/>
                </a:solidFill>
              </a:rPr>
              <a:t>owned by </a:t>
            </a:r>
            <a:r>
              <a:rPr lang="en-GB" dirty="0">
                <a:solidFill>
                  <a:schemeClr val="tx1"/>
                </a:solidFill>
              </a:rPr>
              <a:t>just 1% of the population and the richest 85 individuals own the same amount of </a:t>
            </a:r>
            <a:r>
              <a:rPr lang="en-GB" dirty="0" smtClean="0">
                <a:solidFill>
                  <a:schemeClr val="tx1"/>
                </a:solidFill>
              </a:rPr>
              <a:t>wealth as </a:t>
            </a:r>
            <a:r>
              <a:rPr lang="en-GB" dirty="0">
                <a:solidFill>
                  <a:schemeClr val="tx1"/>
                </a:solidFill>
              </a:rPr>
              <a:t>the bottom half of the world’s population or approximately 3.5 billion people</a:t>
            </a:r>
            <a:r>
              <a:rPr lang="en-GB" dirty="0" smtClean="0">
                <a:solidFill>
                  <a:schemeClr val="tx1"/>
                </a:solidFill>
              </a:rPr>
              <a:t>.</a:t>
            </a:r>
            <a:endParaRPr lang="en-GB" dirty="0">
              <a:solidFill>
                <a:schemeClr val="tx1"/>
              </a:solidFill>
            </a:endParaRPr>
          </a:p>
          <a:p>
            <a:r>
              <a:rPr lang="en-GB" dirty="0" smtClean="0">
                <a:solidFill>
                  <a:schemeClr val="tx1"/>
                </a:solidFill>
              </a:rPr>
              <a:t>Socioeconomic </a:t>
            </a:r>
            <a:r>
              <a:rPr lang="en-GB" dirty="0">
                <a:solidFill>
                  <a:schemeClr val="tx1"/>
                </a:solidFill>
              </a:rPr>
              <a:t>inequality is a key social determinant of health because it shapes the </a:t>
            </a:r>
            <a:r>
              <a:rPr lang="en-GB" dirty="0" smtClean="0">
                <a:solidFill>
                  <a:schemeClr val="tx1"/>
                </a:solidFill>
              </a:rPr>
              <a:t>conditions in </a:t>
            </a:r>
            <a:r>
              <a:rPr lang="en-GB" dirty="0">
                <a:solidFill>
                  <a:schemeClr val="tx1"/>
                </a:solidFill>
              </a:rPr>
              <a:t>which we grow, live, work and age.</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14</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6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a:t>Environmental degradation </a:t>
            </a:r>
          </a:p>
        </p:txBody>
      </p:sp>
      <p:sp>
        <p:nvSpPr>
          <p:cNvPr id="3" name="Content Placeholder 2"/>
          <p:cNvSpPr>
            <a:spLocks noGrp="1"/>
          </p:cNvSpPr>
          <p:nvPr>
            <p:ph idx="1"/>
          </p:nvPr>
        </p:nvSpPr>
        <p:spPr>
          <a:xfrm>
            <a:off x="457199" y="1381125"/>
            <a:ext cx="8620125" cy="4329113"/>
          </a:xfrm>
        </p:spPr>
        <p:txBody>
          <a:bodyPr/>
          <a:lstStyle/>
          <a:p>
            <a:r>
              <a:rPr lang="en-GB" dirty="0" smtClean="0">
                <a:solidFill>
                  <a:schemeClr val="tx1"/>
                </a:solidFill>
              </a:rPr>
              <a:t>Conserving </a:t>
            </a:r>
            <a:r>
              <a:rPr lang="en-GB" dirty="0">
                <a:solidFill>
                  <a:schemeClr val="tx1"/>
                </a:solidFill>
              </a:rPr>
              <a:t>the earth’s ecosystem </a:t>
            </a:r>
            <a:r>
              <a:rPr lang="en-GB" dirty="0" smtClean="0">
                <a:solidFill>
                  <a:schemeClr val="tx1"/>
                </a:solidFill>
              </a:rPr>
              <a:t>is </a:t>
            </a:r>
            <a:r>
              <a:rPr lang="en-GB" dirty="0">
                <a:solidFill>
                  <a:schemeClr val="tx1"/>
                </a:solidFill>
              </a:rPr>
              <a:t>a precondition for economic and social development, including good health. </a:t>
            </a:r>
            <a:endParaRPr lang="en-GB" dirty="0" smtClean="0">
              <a:solidFill>
                <a:schemeClr val="tx1"/>
              </a:solidFill>
            </a:endParaRPr>
          </a:p>
          <a:p>
            <a:pPr lvl="1"/>
            <a:r>
              <a:rPr lang="en-GB" dirty="0" smtClean="0">
                <a:solidFill>
                  <a:schemeClr val="tx1"/>
                </a:solidFill>
              </a:rPr>
              <a:t>Global </a:t>
            </a:r>
            <a:r>
              <a:rPr lang="en-GB" dirty="0">
                <a:solidFill>
                  <a:schemeClr val="tx1"/>
                </a:solidFill>
              </a:rPr>
              <a:t>warming of </a:t>
            </a:r>
            <a:r>
              <a:rPr lang="en-GB" dirty="0" smtClean="0">
                <a:solidFill>
                  <a:schemeClr val="tx1"/>
                </a:solidFill>
              </a:rPr>
              <a:t>2°C to 4°C </a:t>
            </a:r>
            <a:r>
              <a:rPr lang="en-GB" dirty="0">
                <a:solidFill>
                  <a:schemeClr val="tx1"/>
                </a:solidFill>
              </a:rPr>
              <a:t>by 2100 </a:t>
            </a:r>
            <a:r>
              <a:rPr lang="en-GB" dirty="0" smtClean="0">
                <a:solidFill>
                  <a:schemeClr val="tx1"/>
                </a:solidFill>
              </a:rPr>
              <a:t>expected to be </a:t>
            </a:r>
            <a:r>
              <a:rPr lang="en-GB" dirty="0">
                <a:solidFill>
                  <a:schemeClr val="tx1"/>
                </a:solidFill>
              </a:rPr>
              <a:t>greater in the more populous and poorer regions of Africa, Latin America and Asia</a:t>
            </a:r>
            <a:r>
              <a:rPr lang="en-GB" dirty="0" smtClean="0">
                <a:solidFill>
                  <a:schemeClr val="tx1"/>
                </a:solidFill>
              </a:rPr>
              <a:t>.</a:t>
            </a:r>
          </a:p>
          <a:p>
            <a:r>
              <a:rPr lang="en-GB" dirty="0" smtClean="0">
                <a:solidFill>
                  <a:schemeClr val="tx1"/>
                </a:solidFill>
              </a:rPr>
              <a:t>In </a:t>
            </a:r>
            <a:r>
              <a:rPr lang="en-GB" dirty="0">
                <a:solidFill>
                  <a:schemeClr val="tx1"/>
                </a:solidFill>
              </a:rPr>
              <a:t>seasonally dry and tropical regions, crop productivity </a:t>
            </a:r>
            <a:r>
              <a:rPr lang="en-GB" dirty="0" smtClean="0">
                <a:solidFill>
                  <a:schemeClr val="tx1"/>
                </a:solidFill>
              </a:rPr>
              <a:t>to </a:t>
            </a:r>
            <a:r>
              <a:rPr lang="en-GB" dirty="0">
                <a:solidFill>
                  <a:schemeClr val="tx1"/>
                </a:solidFill>
              </a:rPr>
              <a:t>decrease for even small temperature </a:t>
            </a:r>
            <a:r>
              <a:rPr lang="en-GB" dirty="0" smtClean="0">
                <a:solidFill>
                  <a:schemeClr val="tx1"/>
                </a:solidFill>
              </a:rPr>
              <a:t>increases</a:t>
            </a:r>
          </a:p>
          <a:p>
            <a:pPr lvl="1"/>
            <a:r>
              <a:rPr lang="en-GB" dirty="0" smtClean="0">
                <a:solidFill>
                  <a:schemeClr val="tx1"/>
                </a:solidFill>
              </a:rPr>
              <a:t>intensifying food insecurity</a:t>
            </a:r>
            <a:endParaRPr lang="en-GB" dirty="0">
              <a:solidFill>
                <a:schemeClr val="tx1"/>
              </a:solidFill>
            </a:endParaRPr>
          </a:p>
          <a:p>
            <a:pPr lvl="1"/>
            <a:r>
              <a:rPr lang="en-GB" dirty="0" smtClean="0">
                <a:solidFill>
                  <a:schemeClr val="tx1"/>
                </a:solidFill>
              </a:rPr>
              <a:t>Endemic </a:t>
            </a:r>
            <a:r>
              <a:rPr lang="en-GB" dirty="0">
                <a:solidFill>
                  <a:schemeClr val="tx1"/>
                </a:solidFill>
              </a:rPr>
              <a:t>morbidity and mortality due to communicable diseases associated with floods and droughts is expected to rise throughout </a:t>
            </a:r>
            <a:r>
              <a:rPr lang="en-GB" dirty="0" smtClean="0">
                <a:solidFill>
                  <a:schemeClr val="tx1"/>
                </a:solidFill>
              </a:rPr>
              <a:t>Asia.</a:t>
            </a: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15</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7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114"/>
            <a:ext cx="9220201" cy="1600200"/>
          </a:xfrm>
        </p:spPr>
        <p:txBody>
          <a:bodyPr anchor="ctr" anchorCtr="0"/>
          <a:lstStyle/>
          <a:p>
            <a:r>
              <a:rPr lang="en-GB" sz="4400" b="1" dirty="0" smtClean="0"/>
              <a:t>Group activity:</a:t>
            </a:r>
            <a:br>
              <a:rPr lang="en-GB" sz="4400" b="1" dirty="0" smtClean="0"/>
            </a:br>
            <a:r>
              <a:rPr lang="en-GB" sz="4400" b="1" dirty="0" smtClean="0"/>
              <a:t>Health inequalities in the Caribbean context</a:t>
            </a:r>
            <a:endParaRPr lang="en-GB" sz="4400" b="1" dirty="0"/>
          </a:p>
        </p:txBody>
      </p:sp>
      <p:sp>
        <p:nvSpPr>
          <p:cNvPr id="3" name="Content Placeholder 2"/>
          <p:cNvSpPr>
            <a:spLocks noGrp="1"/>
          </p:cNvSpPr>
          <p:nvPr>
            <p:ph idx="1"/>
          </p:nvPr>
        </p:nvSpPr>
        <p:spPr>
          <a:xfrm>
            <a:off x="584201" y="4393604"/>
            <a:ext cx="8229601" cy="1504804"/>
          </a:xfrm>
          <a:solidFill>
            <a:schemeClr val="accent1">
              <a:lumMod val="40000"/>
              <a:lumOff val="60000"/>
            </a:schemeClr>
          </a:solidFill>
          <a:ln w="38100">
            <a:solidFill>
              <a:schemeClr val="tx1"/>
            </a:solidFill>
          </a:ln>
          <a:effectLst>
            <a:glow rad="228600">
              <a:schemeClr val="accent1">
                <a:satMod val="175000"/>
                <a:alpha val="40000"/>
              </a:schemeClr>
            </a:glow>
          </a:effectLst>
        </p:spPr>
        <p:txBody>
          <a:bodyPr/>
          <a:lstStyle/>
          <a:p>
            <a:pPr marL="0" indent="0">
              <a:buNone/>
            </a:pPr>
            <a:r>
              <a:rPr lang="en-GB" sz="2000" b="1" i="1" dirty="0" smtClean="0">
                <a:solidFill>
                  <a:schemeClr val="tx1"/>
                </a:solidFill>
              </a:rPr>
              <a:t>Health </a:t>
            </a:r>
            <a:r>
              <a:rPr lang="en-GB" sz="2000" b="1" i="1" dirty="0">
                <a:solidFill>
                  <a:schemeClr val="tx1"/>
                </a:solidFill>
              </a:rPr>
              <a:t>inequities are the unjust differences in health between persons of different social groups, and can be linked to forms of disadvantage such as poverty, discrimination and lack of access to services or goods.</a:t>
            </a:r>
            <a:endParaRPr lang="en-GB" sz="2000" b="1" i="1" dirty="0" smtClean="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16</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609600" y="2479418"/>
            <a:ext cx="8534400" cy="191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GB" dirty="0" smtClean="0">
                <a:solidFill>
                  <a:schemeClr val="tx1"/>
                </a:solidFill>
              </a:rPr>
              <a:t>In your small groups, brainstorm how inequality might impact on health and why it matters. </a:t>
            </a:r>
          </a:p>
          <a:p>
            <a:r>
              <a:rPr lang="en-GB" dirty="0" smtClean="0">
                <a:solidFill>
                  <a:schemeClr val="tx1"/>
                </a:solidFill>
              </a:rPr>
              <a:t>List some different types of inequality and give an example to share with the overall group</a:t>
            </a:r>
          </a:p>
        </p:txBody>
      </p:sp>
    </p:spTree>
    <p:extLst>
      <p:ext uri="{BB962C8B-B14F-4D97-AF65-F5344CB8AC3E}">
        <p14:creationId xmlns:p14="http://schemas.microsoft.com/office/powerpoint/2010/main" val="39880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5275"/>
            <a:ext cx="8229600" cy="1600200"/>
          </a:xfrm>
        </p:spPr>
        <p:txBody>
          <a:bodyPr anchor="ctr" anchorCtr="0"/>
          <a:lstStyle/>
          <a:p>
            <a:r>
              <a:rPr lang="en-GB" sz="4400" dirty="0" smtClean="0"/>
              <a:t>Points to consider</a:t>
            </a:r>
            <a:endParaRPr lang="en-GB" sz="4400" dirty="0"/>
          </a:p>
        </p:txBody>
      </p:sp>
      <p:sp>
        <p:nvSpPr>
          <p:cNvPr id="3" name="Content Placeholder 2"/>
          <p:cNvSpPr>
            <a:spLocks noGrp="1"/>
          </p:cNvSpPr>
          <p:nvPr>
            <p:ph idx="1"/>
          </p:nvPr>
        </p:nvSpPr>
        <p:spPr>
          <a:xfrm>
            <a:off x="168273" y="715963"/>
            <a:ext cx="8620125" cy="4329113"/>
          </a:xfrm>
        </p:spPr>
        <p:txBody>
          <a:bodyPr/>
          <a:lstStyle/>
          <a:p>
            <a:r>
              <a:rPr lang="en-GB" i="1" dirty="0" smtClean="0">
                <a:solidFill>
                  <a:schemeClr val="tx1"/>
                </a:solidFill>
              </a:rPr>
              <a:t>Equity </a:t>
            </a:r>
            <a:r>
              <a:rPr lang="en-GB" i="1" dirty="0" err="1" smtClean="0">
                <a:solidFill>
                  <a:schemeClr val="tx1"/>
                </a:solidFill>
              </a:rPr>
              <a:t>vs</a:t>
            </a:r>
            <a:r>
              <a:rPr lang="en-GB" i="1" dirty="0" smtClean="0">
                <a:solidFill>
                  <a:schemeClr val="tx1"/>
                </a:solidFill>
              </a:rPr>
              <a:t> Inequality</a:t>
            </a:r>
          </a:p>
          <a:p>
            <a:pPr lvl="1"/>
            <a:r>
              <a:rPr lang="en-GB" i="1" dirty="0" smtClean="0">
                <a:solidFill>
                  <a:schemeClr val="tx1"/>
                </a:solidFill>
              </a:rPr>
              <a:t>Health </a:t>
            </a:r>
            <a:r>
              <a:rPr lang="en-GB" i="1" dirty="0">
                <a:solidFill>
                  <a:schemeClr val="tx1"/>
                </a:solidFill>
              </a:rPr>
              <a:t>inequity </a:t>
            </a:r>
            <a:r>
              <a:rPr lang="en-GB" dirty="0">
                <a:solidFill>
                  <a:schemeClr val="tx1"/>
                </a:solidFill>
              </a:rPr>
              <a:t>is a normative </a:t>
            </a:r>
            <a:r>
              <a:rPr lang="en-GB" dirty="0" smtClean="0">
                <a:solidFill>
                  <a:schemeClr val="tx1"/>
                </a:solidFill>
              </a:rPr>
              <a:t>concept</a:t>
            </a:r>
            <a:endParaRPr lang="en-GB" dirty="0">
              <a:solidFill>
                <a:schemeClr val="tx1"/>
              </a:solidFill>
            </a:endParaRPr>
          </a:p>
          <a:p>
            <a:pPr lvl="1"/>
            <a:r>
              <a:rPr lang="en-GB" i="1" dirty="0" smtClean="0">
                <a:solidFill>
                  <a:schemeClr val="tx1"/>
                </a:solidFill>
              </a:rPr>
              <a:t>Health </a:t>
            </a:r>
            <a:r>
              <a:rPr lang="en-GB" i="1" dirty="0">
                <a:solidFill>
                  <a:schemeClr val="tx1"/>
                </a:solidFill>
              </a:rPr>
              <a:t>inequality </a:t>
            </a:r>
            <a:r>
              <a:rPr lang="en-GB" dirty="0">
                <a:solidFill>
                  <a:schemeClr val="tx1"/>
                </a:solidFill>
              </a:rPr>
              <a:t>– observable differences between subgroups within a population – can be measured and monitored, and serves as an indirect means of evaluating health inequity. </a:t>
            </a:r>
            <a:r>
              <a:rPr lang="en-GB" dirty="0" err="1" smtClean="0">
                <a:solidFill>
                  <a:schemeClr val="tx1"/>
                </a:solidFill>
              </a:rPr>
              <a:t>E.g</a:t>
            </a:r>
            <a:r>
              <a:rPr lang="en-GB" dirty="0" smtClean="0">
                <a:solidFill>
                  <a:schemeClr val="tx1"/>
                </a:solidFill>
              </a:rPr>
              <a:t> life expectancy</a:t>
            </a:r>
            <a:endParaRPr lang="en-GB" dirty="0">
              <a:solidFill>
                <a:schemeClr val="tx1"/>
              </a:solidFill>
            </a:endParaRPr>
          </a:p>
          <a:p>
            <a:r>
              <a:rPr lang="en-GB" dirty="0">
                <a:solidFill>
                  <a:schemeClr val="tx1"/>
                </a:solidFill>
              </a:rPr>
              <a:t>E</a:t>
            </a:r>
            <a:r>
              <a:rPr lang="en-GB" dirty="0" smtClean="0">
                <a:solidFill>
                  <a:schemeClr val="tx1"/>
                </a:solidFill>
              </a:rPr>
              <a:t>quity </a:t>
            </a:r>
            <a:r>
              <a:rPr lang="en-GB" dirty="0" err="1">
                <a:solidFill>
                  <a:schemeClr val="tx1"/>
                </a:solidFill>
              </a:rPr>
              <a:t>stratifiers</a:t>
            </a:r>
            <a:r>
              <a:rPr lang="en-GB" dirty="0">
                <a:solidFill>
                  <a:schemeClr val="tx1"/>
                </a:solidFill>
              </a:rPr>
              <a:t> (</a:t>
            </a:r>
            <a:r>
              <a:rPr lang="en-GB" dirty="0" smtClean="0">
                <a:solidFill>
                  <a:schemeClr val="tx1"/>
                </a:solidFill>
              </a:rPr>
              <a:t>groups </a:t>
            </a:r>
            <a:r>
              <a:rPr lang="en-GB" dirty="0">
                <a:solidFill>
                  <a:schemeClr val="tx1"/>
                </a:solidFill>
              </a:rPr>
              <a:t>and </a:t>
            </a:r>
            <a:r>
              <a:rPr lang="en-GB" dirty="0" smtClean="0">
                <a:solidFill>
                  <a:schemeClr val="tx1"/>
                </a:solidFill>
              </a:rPr>
              <a:t>individuals):</a:t>
            </a:r>
            <a:endParaRPr lang="en-GB" dirty="0">
              <a:solidFill>
                <a:schemeClr val="tx1"/>
              </a:solidFill>
            </a:endParaRPr>
          </a:p>
          <a:p>
            <a:pPr lvl="1"/>
            <a:r>
              <a:rPr lang="en-GB" dirty="0">
                <a:solidFill>
                  <a:schemeClr val="tx1"/>
                </a:solidFill>
              </a:rPr>
              <a:t>Socioeconomic status; </a:t>
            </a:r>
            <a:r>
              <a:rPr lang="en-GB" dirty="0" smtClean="0">
                <a:solidFill>
                  <a:schemeClr val="tx1"/>
                </a:solidFill>
              </a:rPr>
              <a:t>Education</a:t>
            </a:r>
            <a:r>
              <a:rPr lang="en-GB" dirty="0">
                <a:solidFill>
                  <a:schemeClr val="tx1"/>
                </a:solidFill>
              </a:rPr>
              <a:t>; </a:t>
            </a:r>
            <a:r>
              <a:rPr lang="en-GB" dirty="0" smtClean="0">
                <a:solidFill>
                  <a:schemeClr val="tx1"/>
                </a:solidFill>
              </a:rPr>
              <a:t>Place </a:t>
            </a:r>
            <a:r>
              <a:rPr lang="en-GB" dirty="0">
                <a:solidFill>
                  <a:schemeClr val="tx1"/>
                </a:solidFill>
              </a:rPr>
              <a:t>of residence (rural, urban etc.); </a:t>
            </a:r>
            <a:r>
              <a:rPr lang="en-GB" dirty="0" smtClean="0">
                <a:solidFill>
                  <a:schemeClr val="tx1"/>
                </a:solidFill>
              </a:rPr>
              <a:t>Race </a:t>
            </a:r>
            <a:r>
              <a:rPr lang="en-GB" dirty="0">
                <a:solidFill>
                  <a:schemeClr val="tx1"/>
                </a:solidFill>
              </a:rPr>
              <a:t>or ethnicity; </a:t>
            </a:r>
            <a:r>
              <a:rPr lang="en-GB" dirty="0" smtClean="0">
                <a:solidFill>
                  <a:schemeClr val="tx1"/>
                </a:solidFill>
              </a:rPr>
              <a:t>Occupation</a:t>
            </a:r>
            <a:r>
              <a:rPr lang="en-GB" dirty="0">
                <a:solidFill>
                  <a:schemeClr val="tx1"/>
                </a:solidFill>
              </a:rPr>
              <a:t>; </a:t>
            </a:r>
            <a:r>
              <a:rPr lang="en-GB" dirty="0" smtClean="0">
                <a:solidFill>
                  <a:schemeClr val="tx1"/>
                </a:solidFill>
              </a:rPr>
              <a:t>Gender</a:t>
            </a:r>
            <a:r>
              <a:rPr lang="en-GB" dirty="0">
                <a:solidFill>
                  <a:schemeClr val="tx1"/>
                </a:solidFill>
              </a:rPr>
              <a:t>; and </a:t>
            </a:r>
            <a:r>
              <a:rPr lang="en-GB" dirty="0" smtClean="0">
                <a:solidFill>
                  <a:schemeClr val="tx1"/>
                </a:solidFill>
              </a:rPr>
              <a:t>Religion</a:t>
            </a:r>
            <a:r>
              <a:rPr lang="en-GB" dirty="0">
                <a:solidFill>
                  <a:schemeClr val="tx1"/>
                </a:solidFill>
              </a:rPr>
              <a:t>. </a:t>
            </a:r>
            <a:endParaRPr lang="en-GB" dirty="0" smtClean="0">
              <a:solidFill>
                <a:schemeClr val="tx1"/>
              </a:solidFill>
            </a:endParaRPr>
          </a:p>
          <a:p>
            <a:pPr lvl="1"/>
            <a:r>
              <a:rPr lang="en-GB" dirty="0" smtClean="0">
                <a:solidFill>
                  <a:schemeClr val="tx1"/>
                </a:solidFill>
              </a:rPr>
              <a:t>Socioeconomic </a:t>
            </a:r>
            <a:r>
              <a:rPr lang="en-GB" dirty="0">
                <a:solidFill>
                  <a:schemeClr val="tx1"/>
                </a:solidFill>
              </a:rPr>
              <a:t>status can partly account for differences in life expectancy. </a:t>
            </a:r>
            <a:endParaRPr lang="en-GB" dirty="0" smtClean="0">
              <a:solidFill>
                <a:schemeClr val="tx1"/>
              </a:solidFill>
            </a:endParaRPr>
          </a:p>
          <a:p>
            <a:pPr lvl="1"/>
            <a:r>
              <a:rPr lang="en-GB" dirty="0" smtClean="0">
                <a:solidFill>
                  <a:schemeClr val="tx1"/>
                </a:solidFill>
              </a:rPr>
              <a:t>Poor </a:t>
            </a:r>
            <a:r>
              <a:rPr lang="en-GB" dirty="0">
                <a:solidFill>
                  <a:schemeClr val="tx1"/>
                </a:solidFill>
              </a:rPr>
              <a:t>living conditions, inadequate nutrition and poor antenatal care </a:t>
            </a:r>
            <a:r>
              <a:rPr lang="en-GB" dirty="0" smtClean="0">
                <a:solidFill>
                  <a:schemeClr val="tx1"/>
                </a:solidFill>
              </a:rPr>
              <a:t>explain child mortality</a:t>
            </a:r>
          </a:p>
          <a:p>
            <a:pPr lvl="1"/>
            <a:r>
              <a:rPr lang="en-GB" dirty="0" smtClean="0">
                <a:solidFill>
                  <a:schemeClr val="tx1"/>
                </a:solidFill>
              </a:rPr>
              <a:t>Education </a:t>
            </a:r>
            <a:r>
              <a:rPr lang="en-GB" dirty="0">
                <a:solidFill>
                  <a:schemeClr val="tx1"/>
                </a:solidFill>
              </a:rPr>
              <a:t>increases health </a:t>
            </a:r>
            <a:r>
              <a:rPr lang="en-GB" dirty="0" smtClean="0">
                <a:solidFill>
                  <a:schemeClr val="tx1"/>
                </a:solidFill>
              </a:rPr>
              <a:t>literacy</a:t>
            </a:r>
            <a:endParaRPr lang="en-GB" dirty="0">
              <a:solidFill>
                <a:schemeClr val="tx1"/>
              </a:solidFill>
            </a:endParaRPr>
          </a:p>
          <a:p>
            <a:pPr lvl="1"/>
            <a:r>
              <a:rPr lang="en-GB" dirty="0" smtClean="0">
                <a:solidFill>
                  <a:schemeClr val="tx1"/>
                </a:solidFill>
              </a:rPr>
              <a:t>gender </a:t>
            </a:r>
            <a:r>
              <a:rPr lang="en-GB" dirty="0">
                <a:solidFill>
                  <a:schemeClr val="tx1"/>
                </a:solidFill>
              </a:rPr>
              <a:t>can make a significant difference due to social attitudes about the value of men and women. For example, parents might be more likely to take a son to get immunized than a daughter because of social customs that value men over women. </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17</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8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5275"/>
            <a:ext cx="8229600" cy="1600200"/>
          </a:xfrm>
        </p:spPr>
        <p:txBody>
          <a:bodyPr anchor="ctr" anchorCtr="0"/>
          <a:lstStyle/>
          <a:p>
            <a:r>
              <a:rPr lang="en-GB" sz="4400" dirty="0" smtClean="0"/>
              <a:t>Points to consider</a:t>
            </a:r>
            <a:endParaRPr lang="en-GB" sz="4400" dirty="0"/>
          </a:p>
        </p:txBody>
      </p:sp>
      <p:sp>
        <p:nvSpPr>
          <p:cNvPr id="3" name="Content Placeholder 2"/>
          <p:cNvSpPr>
            <a:spLocks noGrp="1"/>
          </p:cNvSpPr>
          <p:nvPr>
            <p:ph idx="1"/>
          </p:nvPr>
        </p:nvSpPr>
        <p:spPr>
          <a:xfrm>
            <a:off x="457201" y="1300163"/>
            <a:ext cx="8620125" cy="4329113"/>
          </a:xfrm>
        </p:spPr>
        <p:txBody>
          <a:bodyPr/>
          <a:lstStyle/>
          <a:p>
            <a:r>
              <a:rPr lang="en-GB" dirty="0">
                <a:solidFill>
                  <a:schemeClr val="tx1"/>
                </a:solidFill>
              </a:rPr>
              <a:t>E</a:t>
            </a:r>
            <a:r>
              <a:rPr lang="en-GB" dirty="0" smtClean="0">
                <a:solidFill>
                  <a:schemeClr val="tx1"/>
                </a:solidFill>
              </a:rPr>
              <a:t>quity </a:t>
            </a:r>
            <a:r>
              <a:rPr lang="en-GB" dirty="0" err="1">
                <a:solidFill>
                  <a:schemeClr val="tx1"/>
                </a:solidFill>
              </a:rPr>
              <a:t>stratifiers</a:t>
            </a:r>
            <a:r>
              <a:rPr lang="en-GB" dirty="0">
                <a:solidFill>
                  <a:schemeClr val="tx1"/>
                </a:solidFill>
              </a:rPr>
              <a:t> can </a:t>
            </a:r>
            <a:r>
              <a:rPr lang="en-GB" dirty="0" err="1" smtClean="0">
                <a:solidFill>
                  <a:schemeClr val="tx1"/>
                </a:solidFill>
              </a:rPr>
              <a:t>ovelap</a:t>
            </a:r>
            <a:endParaRPr lang="en-GB" dirty="0" smtClean="0">
              <a:solidFill>
                <a:schemeClr val="tx1"/>
              </a:solidFill>
            </a:endParaRPr>
          </a:p>
          <a:p>
            <a:pPr lvl="1"/>
            <a:r>
              <a:rPr lang="en-GB" dirty="0" smtClean="0">
                <a:solidFill>
                  <a:schemeClr val="tx1"/>
                </a:solidFill>
              </a:rPr>
              <a:t>it </a:t>
            </a:r>
            <a:r>
              <a:rPr lang="en-GB" dirty="0">
                <a:solidFill>
                  <a:schemeClr val="tx1"/>
                </a:solidFill>
              </a:rPr>
              <a:t>is not always possible to say, for example, whether relatively high child mortality in a poor rural area is due primarily to place of residence, socioeconomic status or education since they are related. </a:t>
            </a:r>
          </a:p>
          <a:p>
            <a:r>
              <a:rPr lang="en-GB" dirty="0" smtClean="0">
                <a:solidFill>
                  <a:schemeClr val="tx1"/>
                </a:solidFill>
              </a:rPr>
              <a:t>Key to our understanding is the social </a:t>
            </a:r>
            <a:r>
              <a:rPr lang="en-GB" dirty="0">
                <a:solidFill>
                  <a:schemeClr val="tx1"/>
                </a:solidFill>
              </a:rPr>
              <a:t>gradient in health. </a:t>
            </a:r>
          </a:p>
          <a:p>
            <a:pPr lvl="1"/>
            <a:r>
              <a:rPr lang="en-GB" dirty="0" smtClean="0">
                <a:solidFill>
                  <a:schemeClr val="tx1"/>
                </a:solidFill>
              </a:rPr>
              <a:t>income </a:t>
            </a:r>
            <a:r>
              <a:rPr lang="en-GB" dirty="0">
                <a:solidFill>
                  <a:schemeClr val="tx1"/>
                </a:solidFill>
              </a:rPr>
              <a:t>and </a:t>
            </a:r>
            <a:r>
              <a:rPr lang="en-GB" dirty="0" smtClean="0">
                <a:solidFill>
                  <a:schemeClr val="tx1"/>
                </a:solidFill>
              </a:rPr>
              <a:t>education </a:t>
            </a:r>
            <a:r>
              <a:rPr lang="en-GB" dirty="0">
                <a:solidFill>
                  <a:schemeClr val="tx1"/>
                </a:solidFill>
              </a:rPr>
              <a:t>differ by degrees. In general, the more severe the inequality, the steeper the health gradient. </a:t>
            </a:r>
          </a:p>
          <a:p>
            <a:r>
              <a:rPr lang="en-GB" dirty="0" smtClean="0">
                <a:solidFill>
                  <a:schemeClr val="tx1"/>
                </a:solidFill>
              </a:rPr>
              <a:t>A </a:t>
            </a:r>
            <a:r>
              <a:rPr lang="en-GB" dirty="0" err="1">
                <a:solidFill>
                  <a:schemeClr val="tx1"/>
                </a:solidFill>
              </a:rPr>
              <a:t>HiAP</a:t>
            </a:r>
            <a:r>
              <a:rPr lang="en-GB" dirty="0">
                <a:solidFill>
                  <a:schemeClr val="tx1"/>
                </a:solidFill>
              </a:rPr>
              <a:t> approach directly addresses inequalities by looking to improve the social determinants of health that the different and unequal conditions in which people grow, learn, live, work and age produce. </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18</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48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1"/>
            <a:ext cx="9144000" cy="2100944"/>
          </a:xfrm>
        </p:spPr>
        <p:txBody>
          <a:bodyPr/>
          <a:lstStyle/>
          <a:p>
            <a:pPr fontAlgn="auto">
              <a:spcAft>
                <a:spcPts val="0"/>
              </a:spcAft>
              <a:defRPr/>
            </a:pPr>
            <a:r>
              <a:rPr lang="en-GB" sz="6000" b="1" dirty="0">
                <a:effectLst/>
              </a:rPr>
              <a:t>21</a:t>
            </a:r>
            <a:r>
              <a:rPr lang="en-GB" sz="6000" b="1" baseline="30000" dirty="0">
                <a:effectLst/>
              </a:rPr>
              <a:t>st</a:t>
            </a:r>
            <a:r>
              <a:rPr lang="en-GB" sz="6000" b="1" dirty="0">
                <a:effectLst/>
              </a:rPr>
              <a:t> Century Health Dynamics and Inequality</a:t>
            </a:r>
            <a:endParaRPr lang="en-US" sz="6000" b="1" dirty="0">
              <a:ea typeface="+mj-ea"/>
              <a:cs typeface="+mj-cs"/>
            </a:endParaRPr>
          </a:p>
        </p:txBody>
      </p:sp>
      <p:sp>
        <p:nvSpPr>
          <p:cNvPr id="4" name="Slide Number Placeholder 3"/>
          <p:cNvSpPr>
            <a:spLocks noGrp="1"/>
          </p:cNvSpPr>
          <p:nvPr>
            <p:ph type="sldNum" sz="quarter" idx="4"/>
          </p:nvPr>
        </p:nvSpPr>
        <p:spPr/>
        <p:txBody>
          <a:bodyPr/>
          <a:lstStyle/>
          <a:p>
            <a:fld id="{7698B45C-09C7-497B-9261-07F290CB2D4C}" type="slidenum">
              <a:rPr lang="en-US" smtClean="0"/>
              <a:t>1</a:t>
            </a:fld>
            <a:endParaRPr lang="en-US"/>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bwMode="auto">
          <a:xfrm>
            <a:off x="1524000" y="4714876"/>
            <a:ext cx="6400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mj-lt"/>
                <a:ea typeface="ＭＳ Ｐゴシック" charset="0"/>
                <a:cs typeface="ＭＳ Ｐゴシック" charset="0"/>
              </a:defRPr>
            </a:lvl1pPr>
            <a:lvl2pPr marL="457200" indent="0" algn="ctr" rtl="0" eaLnBrk="1" fontAlgn="base" hangingPunct="1">
              <a:spcBef>
                <a:spcPct val="20000"/>
              </a:spcBef>
              <a:spcAft>
                <a:spcPct val="0"/>
              </a:spcAft>
              <a:buFont typeface="Courier New" charset="0"/>
              <a:buNone/>
              <a:defRPr sz="1600" kern="1200">
                <a:solidFill>
                  <a:schemeClr val="tx1">
                    <a:tint val="75000"/>
                  </a:schemeClr>
                </a:solidFill>
                <a:latin typeface="+mj-lt"/>
                <a:ea typeface="ＭＳ Ｐゴシック" charset="0"/>
                <a:cs typeface="+mn-cs"/>
              </a:defRPr>
            </a:lvl2pPr>
            <a:lvl3pPr marL="914400" indent="0" algn="ctr" rtl="0" eaLnBrk="1" fontAlgn="base" hangingPunct="1">
              <a:spcBef>
                <a:spcPct val="20000"/>
              </a:spcBef>
              <a:spcAft>
                <a:spcPct val="0"/>
              </a:spcAft>
              <a:buFont typeface="Arial" charset="0"/>
              <a:buNone/>
              <a:defRPr sz="1600" kern="1200">
                <a:solidFill>
                  <a:schemeClr val="tx1">
                    <a:tint val="75000"/>
                  </a:schemeClr>
                </a:solidFill>
                <a:latin typeface="+mj-lt"/>
                <a:ea typeface="ＭＳ Ｐゴシック" charset="0"/>
                <a:cs typeface="+mn-cs"/>
              </a:defRPr>
            </a:lvl3pPr>
            <a:lvl4pPr marL="1371600" indent="0" algn="ctr" rtl="0" eaLnBrk="1" fontAlgn="base" hangingPunct="1">
              <a:spcBef>
                <a:spcPct val="20000"/>
              </a:spcBef>
              <a:spcAft>
                <a:spcPct val="0"/>
              </a:spcAft>
              <a:buFont typeface="Courier New" charset="0"/>
              <a:buNone/>
              <a:defRPr sz="1600" kern="1200">
                <a:solidFill>
                  <a:schemeClr val="tx1">
                    <a:tint val="75000"/>
                  </a:schemeClr>
                </a:solidFill>
                <a:latin typeface="+mj-lt"/>
                <a:ea typeface="ＭＳ Ｐゴシック" charset="0"/>
                <a:cs typeface="+mn-cs"/>
              </a:defRPr>
            </a:lvl4pPr>
            <a:lvl5pPr marL="1828800" indent="0" algn="ctr" rtl="0" eaLnBrk="1" fontAlgn="base" hangingPunct="1">
              <a:spcBef>
                <a:spcPct val="20000"/>
              </a:spcBef>
              <a:spcAft>
                <a:spcPct val="0"/>
              </a:spcAft>
              <a:buFont typeface="Arial" charset="0"/>
              <a:buNone/>
              <a:defRPr sz="1600" kern="1200">
                <a:solidFill>
                  <a:schemeClr val="tx1">
                    <a:tint val="75000"/>
                  </a:schemeClr>
                </a:solidFill>
                <a:latin typeface="+mj-lt"/>
                <a:ea typeface="ＭＳ Ｐゴシック" charset="0"/>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nSpc>
                <a:spcPct val="115000"/>
              </a:lnSpc>
              <a:spcAft>
                <a:spcPts val="1000"/>
              </a:spcAft>
            </a:pPr>
            <a:r>
              <a:rPr lang="en-GB" dirty="0" smtClean="0">
                <a:solidFill>
                  <a:schemeClr val="tx1"/>
                </a:solidFill>
                <a:ea typeface="SimSun"/>
                <a:cs typeface="Times New Roman"/>
              </a:rPr>
              <a:t>Facilitator: Dr Emily Henderson</a:t>
            </a:r>
          </a:p>
          <a:p>
            <a:pPr>
              <a:lnSpc>
                <a:spcPct val="115000"/>
              </a:lnSpc>
              <a:spcAft>
                <a:spcPts val="1000"/>
              </a:spcAft>
            </a:pPr>
            <a:r>
              <a:rPr lang="en-GB" sz="2000" dirty="0" smtClean="0">
                <a:solidFill>
                  <a:schemeClr val="tx1"/>
                </a:solidFill>
                <a:ea typeface="SimSun"/>
                <a:cs typeface="Times New Roman"/>
              </a:rPr>
              <a:t>e.j.henderson@durham.ac.uk</a:t>
            </a:r>
            <a:endParaRPr lang="en-GB" sz="2000" dirty="0">
              <a:solidFill>
                <a:schemeClr val="tx1"/>
              </a:solidFill>
              <a:ea typeface="SimSun"/>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31"/>
            <a:ext cx="8229600" cy="1600200"/>
          </a:xfrm>
        </p:spPr>
        <p:txBody>
          <a:bodyPr anchor="ctr" anchorCtr="0"/>
          <a:lstStyle/>
          <a:p>
            <a:r>
              <a:rPr lang="en-GB" sz="4400" dirty="0" smtClean="0"/>
              <a:t>Suriname equity profiles</a:t>
            </a:r>
            <a:endParaRPr lang="en-GB" sz="4400" dirty="0"/>
          </a:p>
        </p:txBody>
      </p:sp>
      <p:sp>
        <p:nvSpPr>
          <p:cNvPr id="3" name="Content Placeholder 2"/>
          <p:cNvSpPr>
            <a:spLocks noGrp="1"/>
          </p:cNvSpPr>
          <p:nvPr>
            <p:ph idx="1"/>
          </p:nvPr>
        </p:nvSpPr>
        <p:spPr>
          <a:xfrm>
            <a:off x="457201" y="1024286"/>
            <a:ext cx="8620125" cy="4329113"/>
          </a:xfrm>
        </p:spPr>
        <p:txBody>
          <a:bodyPr/>
          <a:lstStyle/>
          <a:p>
            <a:r>
              <a:rPr lang="en-GB" dirty="0" smtClean="0">
                <a:solidFill>
                  <a:schemeClr val="tx1"/>
                </a:solidFill>
              </a:rPr>
              <a:t>Suriname’s </a:t>
            </a:r>
            <a:r>
              <a:rPr lang="en-GB" dirty="0">
                <a:solidFill>
                  <a:schemeClr val="tx1"/>
                </a:solidFill>
              </a:rPr>
              <a:t>life expectancy </a:t>
            </a:r>
            <a:r>
              <a:rPr lang="en-GB" dirty="0" smtClean="0">
                <a:solidFill>
                  <a:schemeClr val="tx1"/>
                </a:solidFill>
              </a:rPr>
              <a:t>at birth </a:t>
            </a:r>
            <a:r>
              <a:rPr lang="en-GB" dirty="0">
                <a:solidFill>
                  <a:schemeClr val="tx1"/>
                </a:solidFill>
              </a:rPr>
              <a:t>increased from 67.4 years to 68.7 years for men </a:t>
            </a:r>
            <a:r>
              <a:rPr lang="en-GB" dirty="0" smtClean="0">
                <a:solidFill>
                  <a:schemeClr val="tx1"/>
                </a:solidFill>
              </a:rPr>
              <a:t>and from </a:t>
            </a:r>
            <a:r>
              <a:rPr lang="en-GB" dirty="0">
                <a:solidFill>
                  <a:schemeClr val="tx1"/>
                </a:solidFill>
              </a:rPr>
              <a:t>72.8 years to 73.7 years for </a:t>
            </a:r>
            <a:r>
              <a:rPr lang="en-GB" dirty="0" smtClean="0">
                <a:solidFill>
                  <a:schemeClr val="tx1"/>
                </a:solidFill>
              </a:rPr>
              <a:t>women (2004-2009)</a:t>
            </a:r>
          </a:p>
          <a:p>
            <a:r>
              <a:rPr lang="en-GB" dirty="0" smtClean="0">
                <a:solidFill>
                  <a:schemeClr val="tx1"/>
                </a:solidFill>
              </a:rPr>
              <a:t>Inequalities between ethnic groups, rural/urban areas and genders</a:t>
            </a:r>
          </a:p>
          <a:p>
            <a:pPr lvl="1"/>
            <a:r>
              <a:rPr lang="en-GB" dirty="0" smtClean="0">
                <a:solidFill>
                  <a:schemeClr val="tx1"/>
                </a:solidFill>
              </a:rPr>
              <a:t>59</a:t>
            </a:r>
            <a:r>
              <a:rPr lang="en-GB" dirty="0">
                <a:solidFill>
                  <a:schemeClr val="tx1"/>
                </a:solidFill>
              </a:rPr>
              <a:t>% of households </a:t>
            </a:r>
            <a:r>
              <a:rPr lang="en-GB" dirty="0" smtClean="0">
                <a:solidFill>
                  <a:schemeClr val="tx1"/>
                </a:solidFill>
              </a:rPr>
              <a:t>in Paramaribo </a:t>
            </a:r>
            <a:r>
              <a:rPr lang="en-GB" dirty="0">
                <a:solidFill>
                  <a:schemeClr val="tx1"/>
                </a:solidFill>
              </a:rPr>
              <a:t>and </a:t>
            </a:r>
            <a:r>
              <a:rPr lang="en-GB" dirty="0" err="1">
                <a:solidFill>
                  <a:schemeClr val="tx1"/>
                </a:solidFill>
              </a:rPr>
              <a:t>Wanica</a:t>
            </a:r>
            <a:r>
              <a:rPr lang="en-GB" dirty="0">
                <a:solidFill>
                  <a:schemeClr val="tx1"/>
                </a:solidFill>
              </a:rPr>
              <a:t> were living below </a:t>
            </a:r>
            <a:r>
              <a:rPr lang="en-GB" dirty="0" smtClean="0">
                <a:solidFill>
                  <a:schemeClr val="tx1"/>
                </a:solidFill>
              </a:rPr>
              <a:t>the poverty </a:t>
            </a:r>
            <a:r>
              <a:rPr lang="en-GB" dirty="0">
                <a:solidFill>
                  <a:schemeClr val="tx1"/>
                </a:solidFill>
              </a:rPr>
              <a:t>line in </a:t>
            </a:r>
            <a:r>
              <a:rPr lang="en-GB" dirty="0" smtClean="0">
                <a:solidFill>
                  <a:schemeClr val="tx1"/>
                </a:solidFill>
              </a:rPr>
              <a:t>2003 </a:t>
            </a:r>
          </a:p>
          <a:p>
            <a:pPr lvl="1"/>
            <a:r>
              <a:rPr lang="en-GB" dirty="0">
                <a:solidFill>
                  <a:schemeClr val="tx1"/>
                </a:solidFill>
              </a:rPr>
              <a:t>the most severely disadvantaged groups are </a:t>
            </a:r>
            <a:r>
              <a:rPr lang="en-GB" dirty="0" smtClean="0">
                <a:solidFill>
                  <a:schemeClr val="tx1"/>
                </a:solidFill>
              </a:rPr>
              <a:t>children of </a:t>
            </a:r>
            <a:r>
              <a:rPr lang="en-GB" dirty="0">
                <a:solidFill>
                  <a:schemeClr val="tx1"/>
                </a:solidFill>
              </a:rPr>
              <a:t>Maroon descent who have migrated from </a:t>
            </a:r>
            <a:r>
              <a:rPr lang="en-GB" dirty="0" smtClean="0">
                <a:solidFill>
                  <a:schemeClr val="tx1"/>
                </a:solidFill>
              </a:rPr>
              <a:t>the interior </a:t>
            </a:r>
            <a:r>
              <a:rPr lang="en-GB" dirty="0">
                <a:solidFill>
                  <a:schemeClr val="tx1"/>
                </a:solidFill>
              </a:rPr>
              <a:t>to urban districts</a:t>
            </a:r>
            <a:endParaRPr lang="en-GB" dirty="0" smtClean="0">
              <a:solidFill>
                <a:schemeClr val="tx1"/>
              </a:solidFill>
            </a:endParaRPr>
          </a:p>
          <a:p>
            <a:pPr lvl="1"/>
            <a:r>
              <a:rPr lang="en-GB" dirty="0" smtClean="0">
                <a:solidFill>
                  <a:schemeClr val="tx1"/>
                </a:solidFill>
              </a:rPr>
              <a:t>unemployment </a:t>
            </a:r>
            <a:r>
              <a:rPr lang="en-GB" dirty="0">
                <a:solidFill>
                  <a:schemeClr val="tx1"/>
                </a:solidFill>
              </a:rPr>
              <a:t>rates </a:t>
            </a:r>
            <a:r>
              <a:rPr lang="en-GB" dirty="0" smtClean="0">
                <a:solidFill>
                  <a:schemeClr val="tx1"/>
                </a:solidFill>
              </a:rPr>
              <a:t>decreased from </a:t>
            </a:r>
            <a:r>
              <a:rPr lang="en-GB" dirty="0">
                <a:solidFill>
                  <a:schemeClr val="tx1"/>
                </a:solidFill>
              </a:rPr>
              <a:t>12% in 2006 to 9% in 2009 </a:t>
            </a:r>
            <a:r>
              <a:rPr lang="en-GB" dirty="0" smtClean="0">
                <a:solidFill>
                  <a:schemeClr val="tx1"/>
                </a:solidFill>
              </a:rPr>
              <a:t>but disproportionately higher (16.7</a:t>
            </a:r>
            <a:r>
              <a:rPr lang="en-GB" dirty="0">
                <a:solidFill>
                  <a:schemeClr val="tx1"/>
                </a:solidFill>
              </a:rPr>
              <a:t>%) exists in </a:t>
            </a:r>
            <a:r>
              <a:rPr lang="en-GB" dirty="0" smtClean="0">
                <a:solidFill>
                  <a:schemeClr val="tx1"/>
                </a:solidFill>
              </a:rPr>
              <a:t>rural interior</a:t>
            </a:r>
          </a:p>
          <a:p>
            <a:pPr lvl="1"/>
            <a:r>
              <a:rPr lang="en-GB" dirty="0" smtClean="0">
                <a:solidFill>
                  <a:schemeClr val="tx1"/>
                </a:solidFill>
              </a:rPr>
              <a:t>49</a:t>
            </a:r>
            <a:r>
              <a:rPr lang="en-GB" dirty="0">
                <a:solidFill>
                  <a:schemeClr val="tx1"/>
                </a:solidFill>
              </a:rPr>
              <a:t>% </a:t>
            </a:r>
            <a:r>
              <a:rPr lang="en-GB" dirty="0" err="1" smtClean="0">
                <a:solidFill>
                  <a:schemeClr val="tx1"/>
                </a:solidFill>
              </a:rPr>
              <a:t>enrollment</a:t>
            </a:r>
            <a:r>
              <a:rPr lang="en-GB" dirty="0" smtClean="0">
                <a:solidFill>
                  <a:schemeClr val="tx1"/>
                </a:solidFill>
              </a:rPr>
              <a:t> </a:t>
            </a:r>
            <a:r>
              <a:rPr lang="en-GB" dirty="0">
                <a:solidFill>
                  <a:schemeClr val="tx1"/>
                </a:solidFill>
              </a:rPr>
              <a:t>in secondary </a:t>
            </a:r>
            <a:r>
              <a:rPr lang="en-GB" dirty="0" smtClean="0">
                <a:solidFill>
                  <a:schemeClr val="tx1"/>
                </a:solidFill>
              </a:rPr>
              <a:t>school (2008–2009) but as </a:t>
            </a:r>
            <a:r>
              <a:rPr lang="en-GB" dirty="0">
                <a:solidFill>
                  <a:schemeClr val="tx1"/>
                </a:solidFill>
              </a:rPr>
              <a:t>low as 3% </a:t>
            </a:r>
            <a:r>
              <a:rPr lang="en-GB" dirty="0" smtClean="0">
                <a:solidFill>
                  <a:schemeClr val="tx1"/>
                </a:solidFill>
              </a:rPr>
              <a:t>in </a:t>
            </a:r>
            <a:r>
              <a:rPr lang="en-GB" dirty="0" err="1" smtClean="0">
                <a:solidFill>
                  <a:schemeClr val="tx1"/>
                </a:solidFill>
              </a:rPr>
              <a:t>Sipaliwini</a:t>
            </a:r>
            <a:r>
              <a:rPr lang="en-GB" dirty="0" smtClean="0">
                <a:solidFill>
                  <a:schemeClr val="tx1"/>
                </a:solidFill>
              </a:rPr>
              <a:t> </a:t>
            </a:r>
            <a:r>
              <a:rPr lang="en-GB" dirty="0">
                <a:solidFill>
                  <a:schemeClr val="tx1"/>
                </a:solidFill>
              </a:rPr>
              <a:t>in the rural </a:t>
            </a:r>
            <a:r>
              <a:rPr lang="en-GB" dirty="0" smtClean="0">
                <a:solidFill>
                  <a:schemeClr val="tx1"/>
                </a:solidFill>
              </a:rPr>
              <a:t>interior</a:t>
            </a:r>
          </a:p>
          <a:p>
            <a:pPr lvl="1"/>
            <a:r>
              <a:rPr lang="en-GB" dirty="0" smtClean="0">
                <a:solidFill>
                  <a:schemeClr val="tx1"/>
                </a:solidFill>
              </a:rPr>
              <a:t>data </a:t>
            </a:r>
            <a:r>
              <a:rPr lang="en-GB" dirty="0">
                <a:solidFill>
                  <a:schemeClr val="tx1"/>
                </a:solidFill>
              </a:rPr>
              <a:t>are not </a:t>
            </a:r>
            <a:r>
              <a:rPr lang="en-GB" dirty="0" smtClean="0">
                <a:solidFill>
                  <a:schemeClr val="tx1"/>
                </a:solidFill>
              </a:rPr>
              <a:t>consistently disaggregated </a:t>
            </a:r>
            <a:r>
              <a:rPr lang="en-GB" dirty="0">
                <a:solidFill>
                  <a:schemeClr val="tx1"/>
                </a:solidFill>
              </a:rPr>
              <a:t>by sex to allow for gender analysis, </a:t>
            </a:r>
            <a:r>
              <a:rPr lang="en-GB" dirty="0" smtClean="0">
                <a:solidFill>
                  <a:schemeClr val="tx1"/>
                </a:solidFill>
              </a:rPr>
              <a:t>the nation’s </a:t>
            </a:r>
            <a:r>
              <a:rPr lang="en-GB" dirty="0">
                <a:solidFill>
                  <a:schemeClr val="tx1"/>
                </a:solidFill>
              </a:rPr>
              <a:t>policies and programs do not </a:t>
            </a:r>
            <a:r>
              <a:rPr lang="en-GB" dirty="0" smtClean="0">
                <a:solidFill>
                  <a:schemeClr val="tx1"/>
                </a:solidFill>
              </a:rPr>
              <a:t>systematically include </a:t>
            </a:r>
            <a:r>
              <a:rPr lang="en-GB" dirty="0">
                <a:solidFill>
                  <a:schemeClr val="tx1"/>
                </a:solidFill>
              </a:rPr>
              <a:t>a gender equality perspective</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19</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85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Questions and feedback</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20</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58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Session structure</a:t>
            </a:r>
            <a:endParaRPr lang="en-GB" sz="4400" b="1" dirty="0"/>
          </a:p>
        </p:txBody>
      </p:sp>
      <p:sp>
        <p:nvSpPr>
          <p:cNvPr id="3" name="Content Placeholder 2"/>
          <p:cNvSpPr>
            <a:spLocks noGrp="1"/>
          </p:cNvSpPr>
          <p:nvPr>
            <p:ph idx="1"/>
          </p:nvPr>
        </p:nvSpPr>
        <p:spPr>
          <a:xfrm>
            <a:off x="457201" y="1600200"/>
            <a:ext cx="8620125" cy="3881438"/>
          </a:xfrm>
        </p:spPr>
        <p:txBody>
          <a:bodyPr/>
          <a:lstStyle/>
          <a:p>
            <a:r>
              <a:rPr lang="en-GB" dirty="0" smtClean="0">
                <a:solidFill>
                  <a:schemeClr val="tx1"/>
                </a:solidFill>
              </a:rPr>
              <a:t>Review of learning objectives </a:t>
            </a:r>
          </a:p>
          <a:p>
            <a:r>
              <a:rPr lang="en-GB" dirty="0" smtClean="0">
                <a:solidFill>
                  <a:schemeClr val="tx1"/>
                </a:solidFill>
              </a:rPr>
              <a:t>Recap of session 1.4 </a:t>
            </a:r>
          </a:p>
          <a:p>
            <a:r>
              <a:rPr lang="en-GB" dirty="0" smtClean="0">
                <a:solidFill>
                  <a:schemeClr val="tx1"/>
                </a:solidFill>
              </a:rPr>
              <a:t>Video on life expectancy </a:t>
            </a:r>
          </a:p>
          <a:p>
            <a:r>
              <a:rPr lang="en-GB" dirty="0">
                <a:solidFill>
                  <a:schemeClr val="tx1"/>
                </a:solidFill>
              </a:rPr>
              <a:t>Group </a:t>
            </a:r>
            <a:r>
              <a:rPr lang="en-GB" dirty="0" smtClean="0">
                <a:solidFill>
                  <a:schemeClr val="tx1"/>
                </a:solidFill>
              </a:rPr>
              <a:t>activity on the contemporary </a:t>
            </a:r>
            <a:r>
              <a:rPr lang="en-GB" dirty="0">
                <a:solidFill>
                  <a:schemeClr val="tx1"/>
                </a:solidFill>
              </a:rPr>
              <a:t>burden of </a:t>
            </a:r>
            <a:r>
              <a:rPr lang="en-GB" dirty="0" smtClean="0">
                <a:solidFill>
                  <a:schemeClr val="tx1"/>
                </a:solidFill>
              </a:rPr>
              <a:t>disease in the Caribbean context </a:t>
            </a:r>
          </a:p>
          <a:p>
            <a:r>
              <a:rPr lang="en-GB" dirty="0">
                <a:solidFill>
                  <a:schemeClr val="tx1"/>
                </a:solidFill>
              </a:rPr>
              <a:t>Lecture: Global challenges and health </a:t>
            </a:r>
            <a:r>
              <a:rPr lang="en-GB" dirty="0" smtClean="0">
                <a:solidFill>
                  <a:schemeClr val="tx1"/>
                </a:solidFill>
              </a:rPr>
              <a:t>dynamics</a:t>
            </a:r>
            <a:endParaRPr lang="en-GB" dirty="0">
              <a:solidFill>
                <a:schemeClr val="tx1"/>
              </a:solidFill>
            </a:endParaRPr>
          </a:p>
          <a:p>
            <a:r>
              <a:rPr lang="en-GB" dirty="0">
                <a:solidFill>
                  <a:schemeClr val="tx1"/>
                </a:solidFill>
              </a:rPr>
              <a:t>Group activity: Health </a:t>
            </a:r>
            <a:r>
              <a:rPr lang="en-GB" dirty="0" smtClean="0">
                <a:solidFill>
                  <a:schemeClr val="tx1"/>
                </a:solidFill>
              </a:rPr>
              <a:t>inequalities  in the Caribbean context </a:t>
            </a:r>
          </a:p>
          <a:p>
            <a:r>
              <a:rPr lang="en-GB" dirty="0" smtClean="0">
                <a:solidFill>
                  <a:schemeClr val="tx1"/>
                </a:solidFill>
              </a:rPr>
              <a:t>Questions and feedback </a:t>
            </a:r>
          </a:p>
          <a:p>
            <a:endParaRPr lang="en-GB" dirty="0" smtClean="0">
              <a:solidFill>
                <a:schemeClr val="tx1"/>
              </a:solidFill>
            </a:endParaRPr>
          </a:p>
          <a:p>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28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Learning objectives</a:t>
            </a:r>
            <a:endParaRPr lang="en-GB" sz="4400" b="1" dirty="0"/>
          </a:p>
        </p:txBody>
      </p:sp>
      <p:sp>
        <p:nvSpPr>
          <p:cNvPr id="3" name="Content Placeholder 2"/>
          <p:cNvSpPr>
            <a:spLocks noGrp="1"/>
          </p:cNvSpPr>
          <p:nvPr>
            <p:ph idx="1"/>
          </p:nvPr>
        </p:nvSpPr>
        <p:spPr/>
        <p:txBody>
          <a:bodyPr/>
          <a:lstStyle/>
          <a:p>
            <a:pPr marL="0" indent="0">
              <a:buNone/>
            </a:pPr>
            <a:r>
              <a:rPr lang="en-GB" dirty="0">
                <a:solidFill>
                  <a:schemeClr val="tx1"/>
                </a:solidFill>
              </a:rPr>
              <a:t>• Explain the measurement unit “DALY” (disability-adjusted life year) </a:t>
            </a:r>
          </a:p>
          <a:p>
            <a:pPr marL="0" indent="0">
              <a:buNone/>
            </a:pPr>
            <a:r>
              <a:rPr lang="en-GB" dirty="0">
                <a:solidFill>
                  <a:schemeClr val="tx1"/>
                </a:solidFill>
              </a:rPr>
              <a:t>• Summarize stylized facts about the contemporary burden of disease </a:t>
            </a:r>
          </a:p>
          <a:p>
            <a:pPr marL="0" indent="0">
              <a:buNone/>
            </a:pPr>
            <a:r>
              <a:rPr lang="en-GB" dirty="0">
                <a:solidFill>
                  <a:schemeClr val="tx1"/>
                </a:solidFill>
              </a:rPr>
              <a:t>• Describe some of the major global challenges impacting health </a:t>
            </a:r>
          </a:p>
          <a:p>
            <a:pPr marL="0" indent="0">
              <a:buNone/>
            </a:pPr>
            <a:r>
              <a:rPr lang="en-GB" dirty="0">
                <a:solidFill>
                  <a:schemeClr val="tx1"/>
                </a:solidFill>
              </a:rPr>
              <a:t>• Distinguish health inequality and health inequity </a:t>
            </a:r>
          </a:p>
          <a:p>
            <a:pPr marL="0" indent="0">
              <a:buNone/>
            </a:pPr>
            <a:r>
              <a:rPr lang="en-GB" dirty="0">
                <a:solidFill>
                  <a:schemeClr val="tx1"/>
                </a:solidFill>
              </a:rPr>
              <a:t>• Explain how inequality influences health outcomes </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3</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23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71"/>
            <a:ext cx="8229600" cy="1600200"/>
          </a:xfrm>
        </p:spPr>
        <p:txBody>
          <a:bodyPr anchor="ctr" anchorCtr="0"/>
          <a:lstStyle/>
          <a:p>
            <a:r>
              <a:rPr lang="en-GB" sz="4400" b="1" dirty="0" smtClean="0"/>
              <a:t>Recap of session 1.4</a:t>
            </a:r>
            <a:endParaRPr lang="en-GB" sz="4400" b="1" dirty="0"/>
          </a:p>
        </p:txBody>
      </p:sp>
      <p:sp>
        <p:nvSpPr>
          <p:cNvPr id="3" name="Content Placeholder 2"/>
          <p:cNvSpPr>
            <a:spLocks noGrp="1"/>
          </p:cNvSpPr>
          <p:nvPr>
            <p:ph idx="1"/>
          </p:nvPr>
        </p:nvSpPr>
        <p:spPr>
          <a:xfrm>
            <a:off x="315686" y="945697"/>
            <a:ext cx="8620125" cy="4329113"/>
          </a:xfrm>
        </p:spPr>
        <p:txBody>
          <a:bodyPr/>
          <a:lstStyle/>
          <a:p>
            <a:r>
              <a:rPr lang="en-GB" dirty="0" smtClean="0">
                <a:solidFill>
                  <a:schemeClr val="tx1"/>
                </a:solidFill>
              </a:rPr>
              <a:t>Health </a:t>
            </a:r>
            <a:r>
              <a:rPr lang="en-GB" dirty="0">
                <a:solidFill>
                  <a:schemeClr val="tx1"/>
                </a:solidFill>
              </a:rPr>
              <a:t>is a state of complete physical, mental and social well-being, and not merely the absence of disease or infirmity. </a:t>
            </a:r>
          </a:p>
          <a:p>
            <a:r>
              <a:rPr lang="en-GB" dirty="0" smtClean="0">
                <a:solidFill>
                  <a:schemeClr val="tx1"/>
                </a:solidFill>
              </a:rPr>
              <a:t>Health </a:t>
            </a:r>
            <a:r>
              <a:rPr lang="en-GB" dirty="0">
                <a:solidFill>
                  <a:schemeClr val="tx1"/>
                </a:solidFill>
              </a:rPr>
              <a:t>is an individual right and a social justice issue. It is also a public good. </a:t>
            </a:r>
          </a:p>
          <a:p>
            <a:r>
              <a:rPr lang="en-GB" dirty="0" smtClean="0">
                <a:solidFill>
                  <a:schemeClr val="tx1"/>
                </a:solidFill>
              </a:rPr>
              <a:t>Many determinants </a:t>
            </a:r>
            <a:r>
              <a:rPr lang="en-GB" dirty="0">
                <a:solidFill>
                  <a:schemeClr val="tx1"/>
                </a:solidFill>
              </a:rPr>
              <a:t>of health and health inequities </a:t>
            </a:r>
            <a:r>
              <a:rPr lang="en-GB" dirty="0" smtClean="0">
                <a:solidFill>
                  <a:schemeClr val="tx1"/>
                </a:solidFill>
              </a:rPr>
              <a:t>have </a:t>
            </a:r>
            <a:r>
              <a:rPr lang="en-GB" dirty="0">
                <a:solidFill>
                  <a:schemeClr val="tx1"/>
                </a:solidFill>
              </a:rPr>
              <a:t>social, environmental and economic origins that extend beyond the direct influence of the health sector and health policies. </a:t>
            </a:r>
          </a:p>
          <a:p>
            <a:r>
              <a:rPr lang="en-GB" dirty="0" smtClean="0">
                <a:solidFill>
                  <a:schemeClr val="tx1"/>
                </a:solidFill>
              </a:rPr>
              <a:t>Thus</a:t>
            </a:r>
            <a:r>
              <a:rPr lang="en-GB" dirty="0">
                <a:solidFill>
                  <a:schemeClr val="tx1"/>
                </a:solidFill>
              </a:rPr>
              <a:t>, public policies and decisions made in all sectors and at different levels of governance can have a significant impact on population health and health equity. </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4</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8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chor="ctr" anchorCtr="0"/>
          <a:lstStyle/>
          <a:p>
            <a:r>
              <a:rPr lang="en-GB" sz="4400" b="1" dirty="0" smtClean="0"/>
              <a:t>Video</a:t>
            </a:r>
            <a:endParaRPr lang="en-GB" sz="4400" b="1" dirty="0"/>
          </a:p>
        </p:txBody>
      </p:sp>
      <p:sp>
        <p:nvSpPr>
          <p:cNvPr id="3" name="Content Placeholder 2"/>
          <p:cNvSpPr>
            <a:spLocks noGrp="1"/>
          </p:cNvSpPr>
          <p:nvPr>
            <p:ph idx="1"/>
          </p:nvPr>
        </p:nvSpPr>
        <p:spPr>
          <a:xfrm>
            <a:off x="457201" y="859971"/>
            <a:ext cx="8577943" cy="4329113"/>
          </a:xfrm>
        </p:spPr>
        <p:txBody>
          <a:bodyPr/>
          <a:lstStyle/>
          <a:p>
            <a:r>
              <a:rPr lang="en-GB" dirty="0">
                <a:solidFill>
                  <a:schemeClr val="tx1"/>
                </a:solidFill>
              </a:rPr>
              <a:t>LIFE EXPECTANCY “200 YEARS, 200 COUNTRIES, 4 MINS</a:t>
            </a:r>
            <a:r>
              <a:rPr lang="en-GB" dirty="0" smtClean="0">
                <a:solidFill>
                  <a:schemeClr val="tx1"/>
                </a:solidFill>
              </a:rPr>
              <a:t>”</a:t>
            </a:r>
          </a:p>
          <a:p>
            <a:pPr marL="0" indent="0">
              <a:buNone/>
            </a:pPr>
            <a:r>
              <a:rPr lang="en-GB" dirty="0">
                <a:solidFill>
                  <a:schemeClr val="tx1"/>
                </a:solidFill>
                <a:hlinkClick r:id="rId3"/>
              </a:rPr>
              <a:t>https://</a:t>
            </a:r>
            <a:r>
              <a:rPr lang="en-GB" dirty="0" smtClean="0">
                <a:solidFill>
                  <a:schemeClr val="tx1"/>
                </a:solidFill>
                <a:hlinkClick r:id="rId3"/>
              </a:rPr>
              <a:t>www.youtube.com/watch?v=jbkSRLYSojo</a:t>
            </a:r>
            <a:endParaRPr lang="en-GB" dirty="0" smtClean="0">
              <a:solidFill>
                <a:schemeClr val="tx1"/>
              </a:solidFill>
            </a:endParaRPr>
          </a:p>
          <a:p>
            <a:pPr marL="0" indent="0">
              <a:buNone/>
            </a:pP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5</a:t>
            </a:fld>
            <a:endParaRPr lang="en-US">
              <a:solidFill>
                <a:prstClr val="black">
                  <a:tint val="75000"/>
                </a:prstClr>
              </a:solidFill>
            </a:endParaRPr>
          </a:p>
        </p:txBody>
      </p:sp>
      <p:pic>
        <p:nvPicPr>
          <p:cNvPr id="7"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2170" y="1828800"/>
            <a:ext cx="5995444" cy="394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449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114"/>
            <a:ext cx="8969829" cy="1600200"/>
          </a:xfrm>
        </p:spPr>
        <p:txBody>
          <a:bodyPr anchor="ctr" anchorCtr="0"/>
          <a:lstStyle/>
          <a:p>
            <a:r>
              <a:rPr lang="en-GB" sz="4400" b="1" dirty="0" smtClean="0"/>
              <a:t>Group activity:</a:t>
            </a:r>
            <a:br>
              <a:rPr lang="en-GB" sz="4400" b="1" dirty="0" smtClean="0"/>
            </a:br>
            <a:r>
              <a:rPr lang="en-GB" sz="4400" b="1" dirty="0" smtClean="0"/>
              <a:t>Contemporary burden of disease in the Caribbean context</a:t>
            </a:r>
            <a:endParaRPr lang="en-GB" sz="4400" b="1" dirty="0"/>
          </a:p>
        </p:txBody>
      </p:sp>
      <p:sp>
        <p:nvSpPr>
          <p:cNvPr id="3" name="Content Placeholder 2"/>
          <p:cNvSpPr>
            <a:spLocks noGrp="1"/>
          </p:cNvSpPr>
          <p:nvPr>
            <p:ph idx="1"/>
          </p:nvPr>
        </p:nvSpPr>
        <p:spPr>
          <a:xfrm>
            <a:off x="457200" y="2337904"/>
            <a:ext cx="8229600" cy="3828370"/>
          </a:xfrm>
        </p:spPr>
        <p:txBody>
          <a:bodyPr/>
          <a:lstStyle/>
          <a:p>
            <a:r>
              <a:rPr lang="en-GB" dirty="0" smtClean="0">
                <a:solidFill>
                  <a:schemeClr val="tx1"/>
                </a:solidFill>
              </a:rPr>
              <a:t>Handout 2.1 The changing burden of disease in the Caribbean context</a:t>
            </a:r>
          </a:p>
          <a:p>
            <a:pPr marL="0" indent="0">
              <a:buNone/>
            </a:pP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6</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44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5" y="87910"/>
            <a:ext cx="8969829" cy="1600200"/>
          </a:xfrm>
        </p:spPr>
        <p:txBody>
          <a:bodyPr anchor="ctr" anchorCtr="0"/>
          <a:lstStyle/>
          <a:p>
            <a:r>
              <a:rPr lang="en-GB" sz="4400" b="1" dirty="0"/>
              <a:t>B</a:t>
            </a:r>
            <a:r>
              <a:rPr lang="en-GB" sz="4400" b="1" dirty="0" smtClean="0"/>
              <a:t>urden of disease</a:t>
            </a:r>
            <a:endParaRPr lang="en-GB" sz="4400" b="1" dirty="0"/>
          </a:p>
        </p:txBody>
      </p:sp>
      <p:sp>
        <p:nvSpPr>
          <p:cNvPr id="3" name="Content Placeholder 2"/>
          <p:cNvSpPr>
            <a:spLocks noGrp="1"/>
          </p:cNvSpPr>
          <p:nvPr>
            <p:ph idx="1"/>
          </p:nvPr>
        </p:nvSpPr>
        <p:spPr>
          <a:xfrm>
            <a:off x="439620" y="1300411"/>
            <a:ext cx="8229600" cy="3828370"/>
          </a:xfrm>
        </p:spPr>
        <p:txBody>
          <a:bodyPr/>
          <a:lstStyle/>
          <a:p>
            <a:r>
              <a:rPr lang="en-GB" dirty="0" smtClean="0">
                <a:solidFill>
                  <a:schemeClr val="tx1"/>
                </a:solidFill>
              </a:rPr>
              <a:t>A measurement </a:t>
            </a:r>
            <a:r>
              <a:rPr lang="en-GB" dirty="0">
                <a:solidFill>
                  <a:schemeClr val="tx1"/>
                </a:solidFill>
              </a:rPr>
              <a:t>of the gap between a population’s current health and the optimal state where all people attain full life expectancy without suffering major ill-health. </a:t>
            </a:r>
            <a:endParaRPr lang="en-GB" dirty="0" smtClean="0">
              <a:solidFill>
                <a:schemeClr val="tx1"/>
              </a:solidFill>
            </a:endParaRPr>
          </a:p>
          <a:p>
            <a:r>
              <a:rPr lang="en-GB" dirty="0" smtClean="0">
                <a:solidFill>
                  <a:schemeClr val="tx1"/>
                </a:solidFill>
              </a:rPr>
              <a:t>Disability-adjusted </a:t>
            </a:r>
            <a:r>
              <a:rPr lang="en-GB" dirty="0">
                <a:solidFill>
                  <a:schemeClr val="tx1"/>
                </a:solidFill>
              </a:rPr>
              <a:t>life year (DALY) is one measure of overall disease burden, expressed as the number of years lost due to ill-health, disability or early death </a:t>
            </a:r>
            <a:endParaRPr lang="en-GB" dirty="0" smtClean="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7</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7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8</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0629" y="931987"/>
            <a:ext cx="8915400" cy="436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285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p-White_ENG (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9f24c05539021c337d1988349d2b613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D8107-431C-4763-9F93-B5AE9D575CC3}"/>
</file>

<file path=customXml/itemProps2.xml><?xml version="1.0" encoding="utf-8"?>
<ds:datastoreItem xmlns:ds="http://schemas.openxmlformats.org/officeDocument/2006/customXml" ds:itemID="{6AE6933C-3156-4692-914A-97350A1CB974}"/>
</file>

<file path=customXml/itemProps3.xml><?xml version="1.0" encoding="utf-8"?>
<ds:datastoreItem xmlns:ds="http://schemas.openxmlformats.org/officeDocument/2006/customXml" ds:itemID="{C3872E9B-05AD-4F9F-854D-B3AE0EE5E286}"/>
</file>

<file path=docProps/app.xml><?xml version="1.0" encoding="utf-8"?>
<Properties xmlns="http://schemas.openxmlformats.org/officeDocument/2006/extended-properties" xmlns:vt="http://schemas.openxmlformats.org/officeDocument/2006/docPropsVTypes">
  <Template/>
  <TotalTime>1120</TotalTime>
  <Words>1382</Words>
  <Application>Microsoft Office PowerPoint</Application>
  <PresentationFormat>On-screen Show (4:3)</PresentationFormat>
  <Paragraphs>132</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Map-White_ENG (1)</vt:lpstr>
      <vt:lpstr>PowerPoint Presentation</vt:lpstr>
      <vt:lpstr>21st Century Health Dynamics and Inequality</vt:lpstr>
      <vt:lpstr>Session structure</vt:lpstr>
      <vt:lpstr>Learning objectives</vt:lpstr>
      <vt:lpstr>Recap of session 1.4</vt:lpstr>
      <vt:lpstr>Video</vt:lpstr>
      <vt:lpstr>Group activity: Contemporary burden of disease in the Caribbean context</vt:lpstr>
      <vt:lpstr>Burden of disease</vt:lpstr>
      <vt:lpstr>PowerPoint Presentation</vt:lpstr>
      <vt:lpstr>PowerPoint Presentation</vt:lpstr>
      <vt:lpstr>Points to consider</vt:lpstr>
      <vt:lpstr>Lecture: Global challenges and health dynamics</vt:lpstr>
      <vt:lpstr>Globalization: trade, migration and industrialization</vt:lpstr>
      <vt:lpstr>Economic growth, poverty and governance </vt:lpstr>
      <vt:lpstr>Socioeconomic inequality</vt:lpstr>
      <vt:lpstr>Environmental degradation </vt:lpstr>
      <vt:lpstr>Group activity: Health inequalities in the Caribbean context</vt:lpstr>
      <vt:lpstr>Points to consider</vt:lpstr>
      <vt:lpstr>Points to consider</vt:lpstr>
      <vt:lpstr>Suriname equity profiles</vt:lpstr>
      <vt:lpstr>Questions and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2 - 21st Century Health Dynamics and Inequality - Emily Henderson</dc:title>
  <dc:creator>Karijopawiro, Ms Monique(SUR)</dc:creator>
  <cp:lastModifiedBy>HENDERSON E.</cp:lastModifiedBy>
  <cp:revision>171</cp:revision>
  <dcterms:created xsi:type="dcterms:W3CDTF">2015-04-02T14:52:36Z</dcterms:created>
  <dcterms:modified xsi:type="dcterms:W3CDTF">2015-05-06T16:50:53Z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