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90" r:id="rId2"/>
    <p:sldId id="297" r:id="rId3"/>
    <p:sldId id="298" r:id="rId4"/>
    <p:sldId id="300" r:id="rId5"/>
    <p:sldId id="299" r:id="rId6"/>
    <p:sldId id="301" r:id="rId7"/>
    <p:sldId id="277" r:id="rId8"/>
    <p:sldId id="278" r:id="rId9"/>
    <p:sldId id="303" r:id="rId10"/>
    <p:sldId id="281" r:id="rId11"/>
    <p:sldId id="280" r:id="rId12"/>
    <p:sldId id="283" r:id="rId13"/>
    <p:sldId id="288" r:id="rId14"/>
    <p:sldId id="284" r:id="rId15"/>
    <p:sldId id="285" r:id="rId16"/>
    <p:sldId id="286" r:id="rId17"/>
    <p:sldId id="287" r:id="rId18"/>
    <p:sldId id="296" r:id="rId19"/>
    <p:sldId id="279" r:id="rId20"/>
    <p:sldId id="295" r:id="rId21"/>
    <p:sldId id="291" r:id="rId22"/>
    <p:sldId id="293" r:id="rId23"/>
    <p:sldId id="294" r:id="rId24"/>
    <p:sldId id="304" r:id="rId25"/>
    <p:sldId id="27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7603"/>
    <a:srgbClr val="F50538"/>
    <a:srgbClr val="C51565"/>
    <a:srgbClr val="F913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2384" y="-1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1" Type="http://schemas.openxmlformats.org/officeDocument/2006/relationships/slide" Target="slides/slide20.xml"/><Relationship Id="rId3" Type="http://schemas.openxmlformats.org/officeDocument/2006/relationships/slide" Target="slides/slide2.xml"/><Relationship Id="rId34" Type="http://schemas.openxmlformats.org/officeDocument/2006/relationships/customXml" Target="../customXml/item2.xml"/><Relationship Id="rId25" Type="http://schemas.openxmlformats.org/officeDocument/2006/relationships/slide" Target="slides/slide2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7" Type="http://schemas.openxmlformats.org/officeDocument/2006/relationships/slide" Target="slides/slide6.xml"/><Relationship Id="rId33" Type="http://schemas.openxmlformats.org/officeDocument/2006/relationships/customXml" Target="../customXml/item1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printerSettings" Target="printerSettings/printerSettings1.bin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3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9" Type="http://schemas.openxmlformats.org/officeDocument/2006/relationships/slide" Target="slides/slide8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39458-ECCF-4985-87E2-D237A99EA06E}" type="datetimeFigureOut">
              <a:rPr lang="en-IN" smtClean="0"/>
              <a:t>04/12/15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BFCAE0-986F-4E3D-A174-B110D656A3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8157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800000"/>
                </a:solidFill>
              </a:rPr>
              <a:t>Level 1 – Highly Capable Individual:</a:t>
            </a:r>
            <a:r>
              <a:rPr lang="en-US" dirty="0" smtClean="0"/>
              <a:t>  Makes productive contributions through talent, knowledge, skills, and good work habits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800000"/>
                </a:solidFill>
              </a:rPr>
              <a:t>Level 2 – Contributing Team Member:</a:t>
            </a:r>
            <a:r>
              <a:rPr lang="en-US" dirty="0" smtClean="0"/>
              <a:t> Contributes to the achievement of group objectives; works effectively with others in a group setting.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800000"/>
                </a:solidFill>
              </a:rPr>
              <a:t>Level 3 – Competent Manager:</a:t>
            </a:r>
            <a:r>
              <a:rPr lang="en-US" dirty="0" smtClean="0"/>
              <a:t> Organizes people and resources toward effective and efficient pursuit of predetermined objectives.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800000"/>
                </a:solidFill>
              </a:rPr>
              <a:t>Level 4 – Effective Leader:</a:t>
            </a:r>
            <a:r>
              <a:rPr lang="en-US" dirty="0" smtClean="0"/>
              <a:t> Catalyzes commitment to and vigorous pursuit of a clear and compelling vision; stimulates the group to high performance and standards.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800000"/>
                </a:solidFill>
              </a:rPr>
              <a:t>Level 5 – Level 5 Executive:</a:t>
            </a:r>
            <a:r>
              <a:rPr lang="en-US" dirty="0" smtClean="0"/>
              <a:t> Builds </a:t>
            </a:r>
            <a:r>
              <a:rPr lang="en-US" dirty="0" smtClean="0">
                <a:solidFill>
                  <a:srgbClr val="FF6600"/>
                </a:solidFill>
              </a:rPr>
              <a:t>enduring</a:t>
            </a:r>
            <a:r>
              <a:rPr lang="en-US" dirty="0" smtClean="0"/>
              <a:t> greatness through a paradoxical combination of </a:t>
            </a:r>
            <a:r>
              <a:rPr lang="en-US" dirty="0" smtClean="0">
                <a:solidFill>
                  <a:srgbClr val="FF6600"/>
                </a:solidFill>
              </a:rPr>
              <a:t>personal humility</a:t>
            </a:r>
            <a:r>
              <a:rPr lang="en-US" dirty="0" smtClean="0"/>
              <a:t> plus </a:t>
            </a:r>
            <a:r>
              <a:rPr lang="en-US" dirty="0" smtClean="0">
                <a:solidFill>
                  <a:srgbClr val="FF6600"/>
                </a:solidFill>
              </a:rPr>
              <a:t>professional will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B6FB5-B7BE-421F-9956-75EF4DF6237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129295-52E7-47E8-AB6F-F9AD0131F723}" type="slidenum">
              <a:rPr lang="en-US"/>
              <a:pPr/>
              <a:t>14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B7C4E52-17CA-4168-ABA4-CF4D22840FD4}" type="slidenum">
              <a:rPr lang="en-GB" sz="1200">
                <a:latin typeface="Times New Roman" pitchFamily="18" charset="0"/>
              </a:rPr>
              <a:pPr eaLnBrk="1" hangingPunct="1"/>
              <a:t>16</a:t>
            </a:fld>
            <a:endParaRPr lang="en-GB" sz="1200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a</a:t>
            </a:r>
            <a:r>
              <a:rPr lang="en-US" baseline="0" dirty="0" smtClean="0"/>
              <a:t> manager moves into leadership role his network must move itself externally and towards future.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41BB6-FF0A-4A72-968E-5E50E7302DB0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E261-2CE9-4901-BF52-960F4CAB663A}" type="datetime1">
              <a:rPr lang="en-US" smtClean="0"/>
              <a:t>04/12/15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 Sanjiv Kumar Leadership Role of Health Sector  in HiAP WHO AFRO Meeting 01-04 Dec 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2611-A2EC-4857-AE40-448587709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76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93C22-6155-4C87-97AE-A4940F8B4125}" type="datetime1">
              <a:rPr lang="en-US" smtClean="0"/>
              <a:t>04/12/15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 Sanjiv Kumar Leadership Role of Health Sector  in HiAP WHO AFRO Meeting 01-04 Dec 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2611-A2EC-4857-AE40-448587709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3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7F14-81B4-43E8-8D3D-8FEB0DAFB6A9}" type="datetime1">
              <a:rPr lang="en-US" smtClean="0"/>
              <a:t>04/12/15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 Sanjiv Kumar Leadership Role of Health Sector  in HiAP WHO AFRO Meeting 01-04 Dec 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2611-A2EC-4857-AE40-448587709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5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0821D-E5EE-4540-806C-F46F79D0AD19}" type="datetime1">
              <a:rPr lang="en-US" smtClean="0"/>
              <a:t>04/12/15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 Sanjiv Kumar Leadership Role of Health Sector  in HiAP WHO AFRO Meeting 01-04 Dec 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2611-A2EC-4857-AE40-448587709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7B29-B891-4C6F-B5EF-84D29B22B1AF}" type="datetime1">
              <a:rPr lang="en-US" smtClean="0"/>
              <a:t>04/12/15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 Sanjiv Kumar Leadership Role of Health Sector  in HiAP WHO AFRO Meeting 01-04 Dec 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2611-A2EC-4857-AE40-448587709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199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BA79-33A0-4675-BB87-478C90A81053}" type="datetime1">
              <a:rPr lang="en-US" smtClean="0"/>
              <a:t>04/12/15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 Sanjiv Kumar Leadership Role of Health Sector  in HiAP WHO AFRO Meeting 01-04 Dec 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2611-A2EC-4857-AE40-448587709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8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8D5C2-E915-43F2-AD2E-79C8E4E26686}" type="datetime1">
              <a:rPr lang="en-US" smtClean="0"/>
              <a:t>04/12/15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 Sanjiv Kumar Leadership Role of Health Sector  in HiAP WHO AFRO Meeting 01-04 Dec 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2611-A2EC-4857-AE40-448587709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20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7942E-9512-4C2F-8546-703F4AF50DBB}" type="datetime1">
              <a:rPr lang="en-US" smtClean="0"/>
              <a:t>04/12/15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 Sanjiv Kumar Leadership Role of Health Sector  in HiAP WHO AFRO Meeting 01-04 Dec 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2611-A2EC-4857-AE40-448587709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1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7B3A-BBB1-4FD2-B4B3-EF80D444839A}" type="datetime1">
              <a:rPr lang="en-US" smtClean="0"/>
              <a:t>04/12/15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 Sanjiv Kumar Leadership Role of Health Sector  in HiAP WHO AFRO Meeting 01-04 Dec 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2611-A2EC-4857-AE40-448587709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2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DBC4-D920-4001-B221-818F0F7522B8}" type="datetime1">
              <a:rPr lang="en-US" smtClean="0"/>
              <a:t>04/12/15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 Sanjiv Kumar Leadership Role of Health Sector  in HiAP WHO AFRO Meeting 01-04 Dec 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2611-A2EC-4857-AE40-448587709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240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1A59-42EF-48A8-B1C1-9C981221FBCB}" type="datetime1">
              <a:rPr lang="en-US" smtClean="0"/>
              <a:t>04/12/15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 Sanjiv Kumar Leadership Role of Health Sector  in HiAP WHO AFRO Meeting 01-04 Dec 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2611-A2EC-4857-AE40-448587709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615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A381B-0860-48D1-9D85-EBA92696496E}" type="datetime1">
              <a:rPr lang="en-US" smtClean="0"/>
              <a:t>04/12/15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Dr Sanjiv Kumar Leadership Role of Health Sector  in HiAP WHO AFRO Meeting 01-04 Dec 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D2611-A2EC-4857-AE40-448587709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51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dreads.com/work/quotes/6277" TargetMode="External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dreads.com/author/show/1538.Stephen_R_Covey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Module 11: The Leadership Role of Health Sector in Health in All Policies </a:t>
            </a:r>
            <a:br>
              <a:rPr lang="en-US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0" y="5236309"/>
            <a:ext cx="8001000" cy="1621692"/>
          </a:xfrm>
        </p:spPr>
        <p:txBody>
          <a:bodyPr/>
          <a:lstStyle/>
          <a:p>
            <a:r>
              <a:rPr lang="en-IN" smtClean="0">
                <a:solidFill>
                  <a:srgbClr val="002060"/>
                </a:solidFill>
              </a:rPr>
              <a:t>Dr Sanjiv Kumar Leadership Role of Health Sector  in HiAP WHO AFRO Meeting 01-04 Dec  2015</a:t>
            </a:r>
            <a:endParaRPr lang="en-US" sz="1000" dirty="0">
              <a:solidFill>
                <a:srgbClr val="00206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828800"/>
            <a:ext cx="2286000" cy="3331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3566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1. Listening Skills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“Most people do not listen with the intent to understand; they listen with the intent to reply.” </a:t>
            </a:r>
            <a:r>
              <a:rPr lang="en-US" sz="2000" dirty="0" smtClean="0">
                <a:hlinkClick r:id="rId2"/>
              </a:rPr>
              <a:t>Stephen </a:t>
            </a:r>
            <a:r>
              <a:rPr lang="en-US" sz="2000" dirty="0">
                <a:hlinkClick r:id="rId2"/>
              </a:rPr>
              <a:t>R. Covey</a:t>
            </a:r>
            <a:r>
              <a:rPr lang="en-US" sz="2000" dirty="0"/>
              <a:t>, </a:t>
            </a:r>
            <a:r>
              <a:rPr lang="en-US" sz="2000" i="1" dirty="0">
                <a:hlinkClick r:id="rId3"/>
              </a:rPr>
              <a:t>The 7 Habits of Highly Effective People: Powerful Lessons in Personal </a:t>
            </a:r>
            <a:r>
              <a:rPr lang="en-US" sz="2000" i="1" dirty="0" smtClean="0">
                <a:hlinkClick r:id="rId3"/>
              </a:rPr>
              <a:t>Change</a:t>
            </a:r>
            <a:endParaRPr lang="en-US" sz="2000" i="1" dirty="0" smtClean="0"/>
          </a:p>
        </p:txBody>
      </p:sp>
      <p:pic>
        <p:nvPicPr>
          <p:cNvPr id="4" name="Picture 2" descr="http://t1.gstatic.com/images?q=tbn:ANd9GcRzbx0DSpT8LFY9hk036tNOlh8Veafw6_q7_w8ATfV5TeCeVzF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848" y="2743201"/>
            <a:ext cx="4750352" cy="408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56350"/>
            <a:ext cx="8305800" cy="365125"/>
          </a:xfrm>
        </p:spPr>
        <p:txBody>
          <a:bodyPr/>
          <a:lstStyle/>
          <a:p>
            <a:r>
              <a:rPr lang="en-IN" dirty="0" smtClean="0"/>
              <a:t>Dr </a:t>
            </a:r>
            <a:r>
              <a:rPr lang="en-IN" dirty="0" err="1" smtClean="0"/>
              <a:t>Sanjiv</a:t>
            </a:r>
            <a:r>
              <a:rPr lang="en-IN" dirty="0" smtClean="0"/>
              <a:t> Kumar Leadership Role of Health Sector  in </a:t>
            </a:r>
            <a:r>
              <a:rPr lang="en-IN" dirty="0" err="1" smtClean="0"/>
              <a:t>HiAP</a:t>
            </a:r>
            <a:r>
              <a:rPr lang="en-IN" dirty="0" smtClean="0"/>
              <a:t> WHO AFRO Meeting 01-04 Dec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98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state.gov/cms_images/chineselet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5867400" cy="6806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077200" cy="365125"/>
          </a:xfrm>
        </p:spPr>
        <p:txBody>
          <a:bodyPr/>
          <a:lstStyle/>
          <a:p>
            <a:r>
              <a:rPr lang="en-IN" smtClean="0"/>
              <a:t>Dr Sanjiv Kumar Leadership Role of Health Sector  in HiAP WHO AFRO Meeting 01-04 Dec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94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Seven simple ways to enhance listening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Face </a:t>
            </a:r>
            <a:r>
              <a:rPr lang="en-GB" dirty="0"/>
              <a:t>the speaker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Maintain eye contact 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Focus </a:t>
            </a:r>
            <a:r>
              <a:rPr lang="en-GB" dirty="0"/>
              <a:t>solely on what the speaker is saying 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Keep </a:t>
            </a:r>
            <a:r>
              <a:rPr lang="en-GB" dirty="0"/>
              <a:t>an open </a:t>
            </a:r>
            <a:r>
              <a:rPr lang="en-GB" dirty="0" smtClean="0"/>
              <a:t>mind 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Avoid tell the speaker how you handled similar </a:t>
            </a:r>
            <a:r>
              <a:rPr lang="en-GB" dirty="0" smtClean="0"/>
              <a:t>situation 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Even if speaker is complaining, wait until he </a:t>
            </a:r>
            <a:r>
              <a:rPr lang="en-GB" dirty="0" smtClean="0"/>
              <a:t>finishes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Engage </a:t>
            </a:r>
            <a:r>
              <a:rPr lang="en-GB" dirty="0" smtClean="0"/>
              <a:t>yourself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8153400" cy="365125"/>
          </a:xfrm>
        </p:spPr>
        <p:txBody>
          <a:bodyPr/>
          <a:lstStyle/>
          <a:p>
            <a:r>
              <a:rPr lang="en-IN" smtClean="0"/>
              <a:t>Dr Sanjiv Kumar Leadership Role of Health Sector  in HiAP WHO AFRO Meeting 01-04 Dec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00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2. Advocacy Skills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/>
              <a:t>The act of pleading or arguing in </a:t>
            </a:r>
            <a:r>
              <a:rPr lang="en-IN" dirty="0" smtClean="0"/>
              <a:t>favour </a:t>
            </a:r>
            <a:r>
              <a:rPr lang="en-IN" dirty="0"/>
              <a:t>of </a:t>
            </a:r>
            <a:r>
              <a:rPr lang="en-IN" dirty="0" smtClean="0"/>
              <a:t>something</a:t>
            </a:r>
          </a:p>
          <a:p>
            <a:endParaRPr lang="en-IN" dirty="0" smtClean="0"/>
          </a:p>
          <a:p>
            <a:r>
              <a:rPr lang="en-IN" dirty="0"/>
              <a:t>Highlights to change the “what is” into a “what should be</a:t>
            </a:r>
            <a:r>
              <a:rPr lang="en-IN" dirty="0" smtClean="0"/>
              <a:t>”</a:t>
            </a:r>
          </a:p>
          <a:p>
            <a:endParaRPr lang="en-IN" dirty="0"/>
          </a:p>
          <a:p>
            <a:r>
              <a:rPr lang="en-IN" dirty="0" smtClean="0"/>
              <a:t>A process </a:t>
            </a:r>
            <a:r>
              <a:rPr lang="en-IN" dirty="0"/>
              <a:t>by an individual or group which aims to </a:t>
            </a:r>
            <a:r>
              <a:rPr lang="en-IN" dirty="0" smtClean="0"/>
              <a:t>influence policy </a:t>
            </a:r>
            <a:r>
              <a:rPr lang="en-IN" dirty="0"/>
              <a:t>and resource allocation decisions within political, economic, and social systems and </a:t>
            </a:r>
            <a:r>
              <a:rPr lang="en-IN" dirty="0" smtClean="0"/>
              <a:t>institutions</a:t>
            </a:r>
          </a:p>
          <a:p>
            <a:pPr marL="0" indent="0">
              <a:buNone/>
            </a:pPr>
            <a:r>
              <a:rPr lang="en-IN" dirty="0" smtClean="0"/>
              <a:t> </a:t>
            </a:r>
            <a:endParaRPr lang="en-IN" dirty="0"/>
          </a:p>
          <a:p>
            <a:r>
              <a:rPr lang="en-IN" dirty="0"/>
              <a:t>Advocacy can include many activities that a person or organization undertakes including media campaigns, public speaking</a:t>
            </a:r>
            <a:r>
              <a:rPr lang="en-IN" dirty="0" smtClean="0"/>
              <a:t>, </a:t>
            </a:r>
            <a:r>
              <a:rPr lang="en-IN" dirty="0"/>
              <a:t>publishing </a:t>
            </a:r>
            <a:r>
              <a:rPr lang="en-IN" dirty="0" smtClean="0"/>
              <a:t>research </a:t>
            </a:r>
            <a:r>
              <a:rPr lang="en-IN" dirty="0" err="1" smtClean="0"/>
              <a:t>etc</a:t>
            </a: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7848600" cy="365125"/>
          </a:xfrm>
        </p:spPr>
        <p:txBody>
          <a:bodyPr/>
          <a:lstStyle/>
          <a:p>
            <a:r>
              <a:rPr lang="en-IN" smtClean="0"/>
              <a:t>Dr Sanjiv Kumar Leadership Role of Health Sector  in HiAP WHO AFRO Meeting 01-04 Dec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628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rial" charset="0"/>
              </a:rPr>
              <a:t>Documents for advocacy</a:t>
            </a:r>
            <a:endParaRPr lang="en-US" sz="3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659313" y="1981200"/>
            <a:ext cx="4484687" cy="3581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Arial" charset="0"/>
              </a:rPr>
              <a:t>Press </a:t>
            </a:r>
            <a:r>
              <a:rPr lang="en-US" sz="2800" dirty="0" smtClean="0">
                <a:latin typeface="Arial" charset="0"/>
              </a:rPr>
              <a:t>Release</a:t>
            </a:r>
            <a:endParaRPr lang="en-US" sz="2800" dirty="0">
              <a:latin typeface="Arial" charset="0"/>
            </a:endParaRPr>
          </a:p>
          <a:p>
            <a:r>
              <a:rPr lang="en-US" sz="2800" dirty="0">
                <a:latin typeface="Arial" charset="0"/>
              </a:rPr>
              <a:t>Fact </a:t>
            </a:r>
            <a:r>
              <a:rPr lang="en-US" sz="2800" dirty="0" smtClean="0">
                <a:latin typeface="Arial" charset="0"/>
              </a:rPr>
              <a:t>Sheet</a:t>
            </a:r>
          </a:p>
          <a:p>
            <a:r>
              <a:rPr lang="en-US" sz="2800" dirty="0" smtClean="0">
                <a:latin typeface="Arial" charset="0"/>
              </a:rPr>
              <a:t>Power Point</a:t>
            </a:r>
            <a:endParaRPr lang="en-US" sz="2800" dirty="0">
              <a:latin typeface="Arial" charset="0"/>
            </a:endParaRPr>
          </a:p>
          <a:p>
            <a:r>
              <a:rPr lang="en-US" sz="2800" dirty="0" smtClean="0">
                <a:latin typeface="Arial" charset="0"/>
              </a:rPr>
              <a:t>Website/Internet</a:t>
            </a:r>
            <a:endParaRPr lang="en-US" sz="2800" dirty="0">
              <a:latin typeface="Arial" charset="0"/>
            </a:endParaRPr>
          </a:p>
          <a:p>
            <a:r>
              <a:rPr lang="en-US" sz="2800" dirty="0">
                <a:latin typeface="Arial" charset="0"/>
              </a:rPr>
              <a:t>Television/ Radio spots</a:t>
            </a:r>
          </a:p>
          <a:p>
            <a:r>
              <a:rPr lang="en-US" sz="2800" dirty="0">
                <a:latin typeface="Arial" charset="0"/>
              </a:rPr>
              <a:t>Article in newspapers</a:t>
            </a:r>
          </a:p>
          <a:p>
            <a:r>
              <a:rPr lang="en-US" sz="2800" dirty="0" smtClean="0">
                <a:latin typeface="Arial" charset="0"/>
              </a:rPr>
              <a:t>Article in magazines</a:t>
            </a:r>
            <a:endParaRPr lang="en-US" sz="2800" dirty="0">
              <a:latin typeface="Arial" charset="0"/>
            </a:endParaRPr>
          </a:p>
        </p:txBody>
      </p:sp>
      <p:sp>
        <p:nvSpPr>
          <p:cNvPr id="63496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981200"/>
            <a:ext cx="4332288" cy="4724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Research </a:t>
            </a:r>
            <a:r>
              <a:rPr lang="en-US" sz="2800" dirty="0">
                <a:latin typeface="Arial" charset="0"/>
              </a:rPr>
              <a:t>Update</a:t>
            </a:r>
          </a:p>
          <a:p>
            <a:r>
              <a:rPr lang="en-US" sz="2800" dirty="0">
                <a:latin typeface="Arial" charset="0"/>
              </a:rPr>
              <a:t>Abstract</a:t>
            </a:r>
          </a:p>
          <a:p>
            <a:r>
              <a:rPr lang="en-US" sz="2800" dirty="0">
                <a:latin typeface="Arial" charset="0"/>
              </a:rPr>
              <a:t>Policy </a:t>
            </a:r>
            <a:r>
              <a:rPr lang="en-US" sz="2800" dirty="0" smtClean="0">
                <a:latin typeface="Arial" charset="0"/>
              </a:rPr>
              <a:t>Brief</a:t>
            </a:r>
          </a:p>
          <a:p>
            <a:r>
              <a:rPr lang="en-US" sz="2800" dirty="0" smtClean="0">
                <a:latin typeface="Arial" charset="0"/>
              </a:rPr>
              <a:t>Talking Points</a:t>
            </a:r>
            <a:endParaRPr lang="en-US" sz="2800" dirty="0">
              <a:latin typeface="Arial" charset="0"/>
            </a:endParaRPr>
          </a:p>
          <a:p>
            <a:r>
              <a:rPr lang="en-US" sz="2800" dirty="0" smtClean="0">
                <a:latin typeface="Arial" charset="0"/>
              </a:rPr>
              <a:t>Research </a:t>
            </a:r>
            <a:r>
              <a:rPr lang="en-US" sz="2800" dirty="0">
                <a:latin typeface="Arial" charset="0"/>
              </a:rPr>
              <a:t>Summary </a:t>
            </a:r>
          </a:p>
          <a:p>
            <a:r>
              <a:rPr lang="en-US" sz="2800" dirty="0" smtClean="0">
                <a:latin typeface="Arial" charset="0"/>
              </a:rPr>
              <a:t>Report</a:t>
            </a:r>
          </a:p>
          <a:p>
            <a:r>
              <a:rPr lang="en-US" sz="2800" dirty="0" smtClean="0">
                <a:latin typeface="Arial" charset="0"/>
              </a:rPr>
              <a:t>Publication in Journal</a:t>
            </a:r>
            <a:endParaRPr lang="en-US" sz="2800" dirty="0">
              <a:latin typeface="Arial" charset="0"/>
            </a:endParaRPr>
          </a:p>
          <a:p>
            <a:pPr marL="0" indent="0">
              <a:buNone/>
            </a:pPr>
            <a:endParaRPr lang="en-US" sz="2800" dirty="0">
              <a:latin typeface="Arial" charset="0"/>
            </a:endParaRPr>
          </a:p>
          <a:p>
            <a:endParaRPr lang="en-US" sz="3200" dirty="0"/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762000" y="5562600"/>
            <a:ext cx="7083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i="1" dirty="0">
                <a:latin typeface="Arial" charset="0"/>
              </a:rPr>
              <a:t>and many others...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8610600" cy="365125"/>
          </a:xfrm>
        </p:spPr>
        <p:txBody>
          <a:bodyPr/>
          <a:lstStyle/>
          <a:p>
            <a:r>
              <a:rPr lang="en-IN" smtClean="0"/>
              <a:t>Dr Sanjiv Kumar Leadership Role of Health Sector  in HiAP WHO AFRO Meeting 01-04 Dec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891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5" grpId="0" build="p"/>
      <p:bldP spid="6349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1" dirty="0" smtClean="0"/>
              <a:t>KEY ACTOR</a:t>
            </a:r>
            <a:r>
              <a:rPr lang="en-US" sz="4400" b="1" dirty="0" smtClean="0"/>
              <a:t>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i="1" dirty="0"/>
              <a:t>Think Tanks</a:t>
            </a:r>
          </a:p>
          <a:p>
            <a:r>
              <a:rPr lang="en-US" sz="3600" i="1" dirty="0" smtClean="0"/>
              <a:t>Policy Champions</a:t>
            </a:r>
          </a:p>
          <a:p>
            <a:r>
              <a:rPr lang="en-US" sz="3600" i="1" dirty="0" smtClean="0"/>
              <a:t>Peers</a:t>
            </a:r>
          </a:p>
          <a:p>
            <a:r>
              <a:rPr lang="en-US" sz="3600" i="1" dirty="0" smtClean="0"/>
              <a:t>Bureaucracy</a:t>
            </a:r>
            <a:endParaRPr lang="en-US" sz="3600" i="1" dirty="0"/>
          </a:p>
          <a:p>
            <a:r>
              <a:rPr lang="en-US" sz="3600" i="1" dirty="0" smtClean="0"/>
              <a:t>Media </a:t>
            </a:r>
          </a:p>
          <a:p>
            <a:r>
              <a:rPr lang="en-US" sz="3600" i="1" dirty="0" smtClean="0"/>
              <a:t>Civil Society </a:t>
            </a:r>
          </a:p>
          <a:p>
            <a:r>
              <a:rPr lang="en-US" sz="3600" i="1" dirty="0"/>
              <a:t>Political Class </a:t>
            </a:r>
            <a:endParaRPr lang="en-US" sz="3600" i="1" dirty="0" smtClean="0"/>
          </a:p>
          <a:p>
            <a:r>
              <a:rPr lang="en-US" sz="3600" i="1" dirty="0" smtClean="0"/>
              <a:t>Judiciary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8077200" cy="365125"/>
          </a:xfrm>
        </p:spPr>
        <p:txBody>
          <a:bodyPr/>
          <a:lstStyle/>
          <a:p>
            <a:r>
              <a:rPr lang="en-IN" smtClean="0"/>
              <a:t>Dr Sanjiv Kumar Leadership Role of Health Sector  in HiAP WHO AFRO Meeting 01-04 Dec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538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latin typeface="Tahoma" pitchFamily="34" charset="0"/>
              </a:rPr>
              <a:t>Techniques and Tactics</a:t>
            </a:r>
            <a:endParaRPr lang="en-GB" b="1" smtClean="0">
              <a:solidFill>
                <a:srgbClr val="0000FF"/>
              </a:solidFill>
            </a:endParaRPr>
          </a:p>
        </p:txBody>
      </p:sp>
      <p:graphicFrame>
        <p:nvGraphicFramePr>
          <p:cNvPr id="51309" name="Group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904255"/>
              </p:ext>
            </p:extLst>
          </p:nvPr>
        </p:nvGraphicFramePr>
        <p:xfrm>
          <a:off x="152402" y="1424550"/>
          <a:ext cx="8610598" cy="5151173"/>
        </p:xfrm>
        <a:graphic>
          <a:graphicData uri="http://schemas.openxmlformats.org/drawingml/2006/table">
            <a:tbl>
              <a:tblPr/>
              <a:tblGrid>
                <a:gridCol w="1659497"/>
                <a:gridCol w="1659497"/>
                <a:gridCol w="1659497"/>
                <a:gridCol w="1659497"/>
                <a:gridCol w="1972610"/>
              </a:tblGrid>
              <a:tr h="33914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Advocacy techniques and tactics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Audience/Stakeholder Category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5213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Beneficiaries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Partners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Adversaries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Decisionmakers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Sensitization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350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350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350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350E"/>
                    </a:solidFill>
                  </a:tcPr>
                </a:tc>
              </a:tr>
              <a:tr h="325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Mobilization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350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350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Dialoguing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350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350E"/>
                    </a:solidFill>
                  </a:tcPr>
                </a:tc>
              </a:tr>
              <a:tr h="325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Debating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350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Negotiating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350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350E"/>
                    </a:solidFill>
                  </a:tcPr>
                </a:tc>
              </a:tr>
              <a:tr h="325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Lobbying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350E"/>
                    </a:solidFill>
                  </a:tcPr>
                </a:tc>
              </a:tr>
              <a:tr h="325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Petitioning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350E"/>
                    </a:solidFill>
                  </a:tcPr>
                </a:tc>
              </a:tr>
              <a:tr h="325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Pressuring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350E"/>
                    </a:solidFill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52400" y="6553200"/>
            <a:ext cx="8763000" cy="168275"/>
          </a:xfrm>
        </p:spPr>
        <p:txBody>
          <a:bodyPr/>
          <a:lstStyle/>
          <a:p>
            <a:r>
              <a:rPr lang="en-IN" smtClean="0"/>
              <a:t>Dr Sanjiv Kumar Leadership Role of Health Sector  in HiAP WHO AFRO Meeting 01-04 Dec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79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3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/>
              <a:t>When Opportunity Knocks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A one-minute message </a:t>
            </a:r>
            <a:r>
              <a:rPr lang="en-IN" dirty="0" smtClean="0"/>
              <a:t>includes:</a:t>
            </a:r>
            <a:endParaRPr lang="en-IN" dirty="0"/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The </a:t>
            </a:r>
            <a:r>
              <a:rPr lang="en-IN" dirty="0"/>
              <a:t>statement of </a:t>
            </a:r>
            <a:r>
              <a:rPr lang="en-IN" b="1" dirty="0"/>
              <a:t>the </a:t>
            </a:r>
            <a:r>
              <a:rPr lang="en-IN" b="1" dirty="0" smtClean="0"/>
              <a:t>issue</a:t>
            </a:r>
          </a:p>
          <a:p>
            <a:pPr marL="514350" indent="-514350">
              <a:buFont typeface="+mj-lt"/>
              <a:buAutoNum type="arabicPeriod"/>
            </a:pPr>
            <a:r>
              <a:rPr lang="en-IN" b="1" dirty="0" smtClean="0"/>
              <a:t>Evidence</a:t>
            </a:r>
            <a:r>
              <a:rPr lang="en-IN" dirty="0" smtClean="0"/>
              <a:t> </a:t>
            </a:r>
            <a:r>
              <a:rPr lang="en-IN" dirty="0"/>
              <a:t>to support the </a:t>
            </a:r>
            <a:r>
              <a:rPr lang="en-IN" dirty="0" smtClean="0"/>
              <a:t>issue</a:t>
            </a:r>
          </a:p>
          <a:p>
            <a:pPr marL="514350" indent="-514350">
              <a:buFont typeface="+mj-lt"/>
              <a:buAutoNum type="arabicPeriod"/>
            </a:pPr>
            <a:r>
              <a:rPr lang="en-IN" b="1" dirty="0" smtClean="0"/>
              <a:t>An </a:t>
            </a:r>
            <a:r>
              <a:rPr lang="en-IN" b="1" dirty="0"/>
              <a:t>example of the </a:t>
            </a:r>
            <a:r>
              <a:rPr lang="en-IN" b="1" dirty="0" smtClean="0"/>
              <a:t>problem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The </a:t>
            </a:r>
            <a:r>
              <a:rPr lang="en-IN" b="1" dirty="0"/>
              <a:t>desired policy </a:t>
            </a:r>
            <a:r>
              <a:rPr lang="en-IN" b="1" dirty="0" smtClean="0"/>
              <a:t>action</a:t>
            </a:r>
          </a:p>
          <a:p>
            <a:pPr marL="0" lvl="0" indent="0">
              <a:buClr>
                <a:srgbClr val="FE8637"/>
              </a:buClr>
              <a:buNone/>
            </a:pPr>
            <a:r>
              <a:rPr lang="en-IN" dirty="0" smtClean="0">
                <a:solidFill>
                  <a:prstClr val="black"/>
                </a:solidFill>
              </a:rPr>
              <a:t>Ideally</a:t>
            </a:r>
            <a:r>
              <a:rPr lang="en-IN" dirty="0">
                <a:solidFill>
                  <a:prstClr val="black"/>
                </a:solidFill>
              </a:rPr>
              <a:t>, </a:t>
            </a:r>
            <a:r>
              <a:rPr lang="en-IN" b="1" dirty="0">
                <a:solidFill>
                  <a:prstClr val="black"/>
                </a:solidFill>
              </a:rPr>
              <a:t>only one main point </a:t>
            </a:r>
            <a:r>
              <a:rPr lang="en-IN" dirty="0">
                <a:solidFill>
                  <a:prstClr val="black"/>
                </a:solidFill>
              </a:rPr>
              <a:t>should be communicated </a:t>
            </a:r>
            <a:r>
              <a:rPr lang="en-IN" sz="2800" dirty="0" smtClean="0">
                <a:solidFill>
                  <a:prstClr val="black"/>
                </a:solidFill>
              </a:rPr>
              <a:t>(or</a:t>
            </a:r>
            <a:r>
              <a:rPr lang="en-IN" sz="2800" dirty="0">
                <a:solidFill>
                  <a:prstClr val="black"/>
                </a:solidFill>
              </a:rPr>
              <a:t>, if that is not possible, two or three points at the </a:t>
            </a:r>
            <a:r>
              <a:rPr lang="en-IN" sz="2800" dirty="0" smtClean="0">
                <a:solidFill>
                  <a:prstClr val="black"/>
                </a:solidFill>
              </a:rPr>
              <a:t>most)</a:t>
            </a:r>
            <a:endParaRPr lang="en-IN" sz="2800" dirty="0">
              <a:solidFill>
                <a:prstClr val="black"/>
              </a:solidFill>
            </a:endParaRPr>
          </a:p>
          <a:p>
            <a:pPr>
              <a:buFont typeface="Symbol"/>
              <a:buChar char=" "/>
            </a:pP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7543800" cy="365125"/>
          </a:xfrm>
        </p:spPr>
        <p:txBody>
          <a:bodyPr/>
          <a:lstStyle/>
          <a:p>
            <a:r>
              <a:rPr lang="en-IN" smtClean="0"/>
              <a:t>Dr Sanjiv Kumar Leadership Role of Health Sector  in HiAP WHO AFRO Meeting 01-04 Dec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38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783336"/>
          </a:xfrm>
        </p:spPr>
        <p:txBody>
          <a:bodyPr/>
          <a:lstStyle/>
          <a:p>
            <a:pPr algn="ctr"/>
            <a:r>
              <a:rPr lang="en-US" dirty="0" smtClean="0"/>
              <a:t>3. Networking Skills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5136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What is networking</a:t>
            </a:r>
          </a:p>
          <a:p>
            <a:r>
              <a:rPr lang="en-US" sz="2400" dirty="0" smtClean="0"/>
              <a:t>Cultivation </a:t>
            </a:r>
            <a:r>
              <a:rPr lang="en-US" sz="2400" dirty="0"/>
              <a:t>of </a:t>
            </a:r>
            <a:r>
              <a:rPr lang="en-US" sz="2400" b="1" dirty="0"/>
              <a:t>productive relationships </a:t>
            </a:r>
            <a:r>
              <a:rPr lang="en-US" sz="2400" dirty="0"/>
              <a:t>for employment or </a:t>
            </a:r>
            <a:r>
              <a:rPr lang="en-US" sz="2400" dirty="0" smtClean="0"/>
              <a:t>business</a:t>
            </a:r>
            <a:endParaRPr lang="en-US" sz="2400" dirty="0"/>
          </a:p>
          <a:p>
            <a:r>
              <a:rPr lang="en-US" sz="2400" dirty="0" smtClean="0"/>
              <a:t>A force multiplier in advocacy efforts to achieve professional and personal goals 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In today’s world</a:t>
            </a:r>
          </a:p>
          <a:p>
            <a:r>
              <a:rPr lang="en-US" sz="2400" b="1" dirty="0" smtClean="0"/>
              <a:t>Virtual Networking: </a:t>
            </a:r>
            <a:r>
              <a:rPr lang="en-US" sz="2400" dirty="0" smtClean="0"/>
              <a:t>Various professional and social networking sites need to be used effectively to reach out those in your contact easily and fast to communicate and mobilize like-minded persons and groups</a:t>
            </a:r>
          </a:p>
          <a:p>
            <a:r>
              <a:rPr lang="en-US" sz="2400" b="1" dirty="0" smtClean="0"/>
              <a:t>Face to face networking: </a:t>
            </a:r>
            <a:r>
              <a:rPr lang="en-US" sz="2400" dirty="0" smtClean="0"/>
              <a:t>strong way of making new contacts and effectively maintaining old contacts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356350"/>
            <a:ext cx="8458200" cy="365125"/>
          </a:xfrm>
        </p:spPr>
        <p:txBody>
          <a:bodyPr/>
          <a:lstStyle/>
          <a:p>
            <a:r>
              <a:rPr lang="en-IN" smtClean="0"/>
              <a:t>Dr Sanjiv Kumar Leadership Role of Health Sector  in HiAP WHO AFRO Meeting 01-04 Dec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668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868662"/>
              </p:ext>
            </p:extLst>
          </p:nvPr>
        </p:nvGraphicFramePr>
        <p:xfrm>
          <a:off x="609600" y="990600"/>
          <a:ext cx="8153400" cy="5097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Form</a:t>
                      </a:r>
                    </a:p>
                    <a:p>
                      <a:r>
                        <a:rPr lang="en-US" sz="2000" dirty="0" smtClean="0"/>
                        <a:t>     Characteristics </a:t>
                      </a:r>
                      <a:endParaRPr lang="en-US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Operational</a:t>
                      </a:r>
                      <a:endParaRPr lang="en-US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Personal</a:t>
                      </a:r>
                      <a:endParaRPr lang="en-US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Strategic</a:t>
                      </a:r>
                      <a:endParaRPr lang="en-US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05071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Purpose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Work done effectively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personal &amp;</a:t>
                      </a:r>
                      <a:r>
                        <a:rPr lang="en-US" sz="2000" baseline="0" dirty="0" smtClean="0"/>
                        <a:t> professional development</a:t>
                      </a:r>
                      <a:r>
                        <a:rPr lang="en-US" sz="2000" dirty="0" smtClean="0"/>
                        <a:t> 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Future priorities</a:t>
                      </a:r>
                      <a:r>
                        <a:rPr lang="en-US" sz="2000" baseline="0" dirty="0" smtClean="0"/>
                        <a:t> and </a:t>
                      </a:r>
                      <a:r>
                        <a:rPr lang="en-US" sz="2000" dirty="0" smtClean="0"/>
                        <a:t>challenges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5071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Temporality</a:t>
                      </a:r>
                      <a:endParaRPr lang="en-US" sz="20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Mainly internal Current demand</a:t>
                      </a:r>
                    </a:p>
                    <a:p>
                      <a:endParaRPr lang="en-US" sz="20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Mostly</a:t>
                      </a:r>
                      <a:r>
                        <a:rPr lang="en-US" sz="2000" baseline="0" dirty="0" smtClean="0"/>
                        <a:t> external</a:t>
                      </a:r>
                      <a:endParaRPr lang="en-US" sz="20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Internal &amp; external,</a:t>
                      </a:r>
                      <a:r>
                        <a:rPr lang="en-US" sz="2000" baseline="0" dirty="0" smtClean="0"/>
                        <a:t> </a:t>
                      </a:r>
                    </a:p>
                    <a:p>
                      <a:r>
                        <a:rPr lang="en-US" sz="2000" baseline="0" dirty="0" smtClean="0"/>
                        <a:t>future </a:t>
                      </a:r>
                      <a:r>
                        <a:rPr lang="en-US" sz="2000" dirty="0" smtClean="0"/>
                        <a:t>oriented</a:t>
                      </a:r>
                      <a:endParaRPr lang="en-US" sz="20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3231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Context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Prescribed by task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Prescribed by task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Strategic context and environment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3231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Network Attributes</a:t>
                      </a:r>
                      <a:endParaRPr lang="en-US" sz="20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Depth</a:t>
                      </a:r>
                      <a:endParaRPr lang="en-US" sz="20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Breadth</a:t>
                      </a:r>
                      <a:endParaRPr lang="en-US" sz="20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Leverage</a:t>
                      </a:r>
                      <a:endParaRPr lang="en-US" sz="20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2991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Key Behavior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Building strong</a:t>
                      </a:r>
                      <a:r>
                        <a:rPr lang="en-US" sz="2000" baseline="0" dirty="0" smtClean="0"/>
                        <a:t> relationship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Contacts &amp;</a:t>
                      </a:r>
                      <a:r>
                        <a:rPr lang="en-US" sz="2000" baseline="0" dirty="0" smtClean="0"/>
                        <a:t> referrals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Inside &amp; outside linkages 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152400"/>
            <a:ext cx="50033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Forms of Networking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5943601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Three Forms of Networking, Ibarra H and  Hunter M Hon, Leaders Create and Use Networks, HBR Jan 2007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85800" y="6477000"/>
            <a:ext cx="8153400" cy="244475"/>
          </a:xfrm>
        </p:spPr>
        <p:txBody>
          <a:bodyPr/>
          <a:lstStyle/>
          <a:p>
            <a:r>
              <a:rPr lang="en-IN" smtClean="0"/>
              <a:t>Dr Sanjiv Kumar Leadership Role of Health Sector  in HiAP WHO AFRO Meeting 01-04 Dec  2015</a:t>
            </a:r>
            <a:endParaRPr lang="en-US" dirty="0"/>
          </a:p>
        </p:txBody>
      </p:sp>
      <p:sp>
        <p:nvSpPr>
          <p:cNvPr id="6" name="Notched Right Arrow 5"/>
          <p:cNvSpPr/>
          <p:nvPr/>
        </p:nvSpPr>
        <p:spPr>
          <a:xfrm flipV="1">
            <a:off x="1828800" y="1187191"/>
            <a:ext cx="685800" cy="4571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Down Arrow 8"/>
          <p:cNvSpPr/>
          <p:nvPr/>
        </p:nvSpPr>
        <p:spPr>
          <a:xfrm>
            <a:off x="761238" y="1232910"/>
            <a:ext cx="45719" cy="4080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3123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Learning Objectives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Explain the leadership role of Health Sector in </a:t>
            </a:r>
            <a:r>
              <a:rPr lang="en-IN" dirty="0" err="1" smtClean="0"/>
              <a:t>HiAP</a:t>
            </a:r>
            <a:endParaRPr lang="en-IN" dirty="0" smtClean="0"/>
          </a:p>
          <a:p>
            <a:r>
              <a:rPr lang="en-IN" dirty="0" smtClean="0"/>
              <a:t>Describe role of WHO and other partners</a:t>
            </a:r>
          </a:p>
          <a:p>
            <a:r>
              <a:rPr lang="en-IN" dirty="0" smtClean="0"/>
              <a:t>Apply the knowledge &amp; Skills by outlining a contemporary Health ministry</a:t>
            </a:r>
          </a:p>
          <a:p>
            <a:r>
              <a:rPr lang="en-IN" dirty="0" smtClean="0"/>
              <a:t>Identify key skills for </a:t>
            </a:r>
            <a:r>
              <a:rPr lang="en-IN" dirty="0"/>
              <a:t>Health </a:t>
            </a:r>
            <a:r>
              <a:rPr lang="en-IN" dirty="0" smtClean="0"/>
              <a:t>professionals for promoting </a:t>
            </a:r>
            <a:r>
              <a:rPr lang="en-IN" dirty="0" err="1" smtClean="0"/>
              <a:t>HiAP</a:t>
            </a:r>
            <a:endParaRPr lang="en-IN" dirty="0"/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8001000" cy="365125"/>
          </a:xfrm>
        </p:spPr>
        <p:txBody>
          <a:bodyPr/>
          <a:lstStyle/>
          <a:p>
            <a:r>
              <a:rPr lang="en-IN" dirty="0" smtClean="0"/>
              <a:t>Dr </a:t>
            </a:r>
            <a:r>
              <a:rPr lang="en-IN" dirty="0" err="1" smtClean="0"/>
              <a:t>Sanjiv</a:t>
            </a:r>
            <a:r>
              <a:rPr lang="en-IN" dirty="0" smtClean="0"/>
              <a:t> Kumar Leadership Role of Health Sector  in </a:t>
            </a:r>
            <a:r>
              <a:rPr lang="en-IN" dirty="0" err="1" smtClean="0"/>
              <a:t>HiAP</a:t>
            </a:r>
            <a:r>
              <a:rPr lang="en-IN" dirty="0" smtClean="0"/>
              <a:t> WHO AFRO Meeting 01-04 Dec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888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4. Emotional Competencies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060160"/>
          </a:xfrm>
        </p:spPr>
        <p:txBody>
          <a:bodyPr>
            <a:noAutofit/>
          </a:bodyPr>
          <a:lstStyle/>
          <a:p>
            <a:pPr marL="457200" indent="-457200"/>
            <a:r>
              <a:rPr lang="en-US" dirty="0"/>
              <a:t>Emotional Intelligence </a:t>
            </a:r>
            <a:r>
              <a:rPr lang="en-US" dirty="0" smtClean="0"/>
              <a:t>(</a:t>
            </a:r>
            <a:r>
              <a:rPr lang="en-US" dirty="0" err="1" smtClean="0"/>
              <a:t>Salovey</a:t>
            </a:r>
            <a:r>
              <a:rPr lang="en-US" dirty="0" smtClean="0"/>
              <a:t> &amp; Meyers) “a </a:t>
            </a:r>
            <a:r>
              <a:rPr lang="en-US" dirty="0"/>
              <a:t>type of social intelligence that involves the ability to monitor one’s own and others’ emotions, to discriminate among them, and to use this information to guide one’s thinking and </a:t>
            </a:r>
            <a:r>
              <a:rPr lang="en-US" dirty="0" smtClean="0"/>
              <a:t>actions”</a:t>
            </a:r>
            <a:endParaRPr lang="en-US" dirty="0"/>
          </a:p>
          <a:p>
            <a:pPr marL="457200" indent="-457200"/>
            <a:r>
              <a:rPr lang="en-US" dirty="0" smtClean="0"/>
              <a:t>4 X </a:t>
            </a:r>
            <a:r>
              <a:rPr lang="en-US" dirty="0"/>
              <a:t>more important than </a:t>
            </a:r>
            <a:r>
              <a:rPr lang="en-US" dirty="0" smtClean="0"/>
              <a:t>IQ </a:t>
            </a:r>
            <a:r>
              <a:rPr lang="en-US" dirty="0"/>
              <a:t>in </a:t>
            </a:r>
            <a:r>
              <a:rPr lang="en-US" dirty="0" smtClean="0"/>
              <a:t>determining </a:t>
            </a:r>
            <a:r>
              <a:rPr lang="en-US" dirty="0"/>
              <a:t>professional </a:t>
            </a:r>
            <a:r>
              <a:rPr lang="en-US" dirty="0" smtClean="0"/>
              <a:t>success</a:t>
            </a:r>
          </a:p>
          <a:p>
            <a:pPr marL="457200" indent="-457200"/>
            <a:r>
              <a:rPr lang="en-US" dirty="0" smtClean="0"/>
              <a:t>High </a:t>
            </a:r>
            <a:r>
              <a:rPr lang="en-US" dirty="0"/>
              <a:t>emotional intelligence </a:t>
            </a:r>
            <a:r>
              <a:rPr lang="en-US" dirty="0" smtClean="0"/>
              <a:t>has a </a:t>
            </a:r>
            <a:r>
              <a:rPr lang="en-US" dirty="0"/>
              <a:t>relationship to strong job </a:t>
            </a:r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8153400" cy="365125"/>
          </a:xfrm>
        </p:spPr>
        <p:txBody>
          <a:bodyPr/>
          <a:lstStyle/>
          <a:p>
            <a:r>
              <a:rPr lang="en-IN" smtClean="0"/>
              <a:t>Dr Sanjiv Kumar Leadership Role of Health Sector  in HiAP WHO AFRO Meeting 01-04 Dec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076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>Four areas of </a:t>
            </a:r>
            <a:r>
              <a:rPr lang="en-US" sz="4000" b="1" dirty="0"/>
              <a:t>Emotional </a:t>
            </a:r>
            <a:r>
              <a:rPr lang="en-US" sz="4000" b="1" dirty="0" smtClean="0"/>
              <a:t>Competencies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5679139"/>
              </p:ext>
            </p:extLst>
          </p:nvPr>
        </p:nvGraphicFramePr>
        <p:xfrm>
          <a:off x="457200" y="1295400"/>
          <a:ext cx="8534400" cy="542435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844800"/>
                <a:gridCol w="2844800"/>
                <a:gridCol w="2844800"/>
              </a:tblGrid>
              <a:tr h="7034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Competencies/ Skills</a:t>
                      </a:r>
                      <a:endParaRPr lang="en-US" sz="24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Self </a:t>
                      </a:r>
                      <a:endParaRPr lang="en-US" sz="36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Others</a:t>
                      </a:r>
                      <a:endParaRPr lang="en-US" sz="3600" dirty="0"/>
                    </a:p>
                  </a:txBody>
                  <a:tcPr marL="86360" marR="86360"/>
                </a:tc>
              </a:tr>
              <a:tr h="21104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kern="1200" dirty="0" smtClean="0">
                          <a:effectLst/>
                        </a:rPr>
                        <a:t>Awareness</a:t>
                      </a:r>
                    </a:p>
                    <a:p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effectLst/>
                        </a:rPr>
                        <a:t>Perceive one’s emotions </a:t>
                      </a:r>
                    </a:p>
                    <a:p>
                      <a:r>
                        <a:rPr lang="en-US" sz="2400" kern="1200" dirty="0" smtClean="0">
                          <a:effectLst/>
                        </a:rPr>
                        <a:t>Early. identify triggers which generate them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effectLst/>
                        </a:rPr>
                        <a:t>Reading emotions </a:t>
                      </a:r>
                    </a:p>
                    <a:p>
                      <a:r>
                        <a:rPr lang="en-US" sz="2400" kern="1200" dirty="0" smtClean="0">
                          <a:effectLst/>
                        </a:rPr>
                        <a:t>of others around us</a:t>
                      </a:r>
                    </a:p>
                    <a:p>
                      <a:endParaRPr lang="en-US" sz="2400" dirty="0"/>
                    </a:p>
                  </a:txBody>
                  <a:tcPr marL="86360" marR="86360"/>
                </a:tc>
              </a:tr>
              <a:tr h="261038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Managing</a:t>
                      </a:r>
                      <a:endParaRPr lang="en-US" sz="32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effectLst/>
                        </a:rPr>
                        <a:t>Not behaving under the </a:t>
                      </a:r>
                    </a:p>
                    <a:p>
                      <a:r>
                        <a:rPr lang="en-US" sz="2400" kern="1200" dirty="0" smtClean="0">
                          <a:effectLst/>
                        </a:rPr>
                        <a:t>influence of emotions i.e. </a:t>
                      </a:r>
                    </a:p>
                    <a:p>
                      <a:r>
                        <a:rPr lang="en-US" sz="2400" kern="1200" dirty="0" smtClean="0">
                          <a:effectLst/>
                        </a:rPr>
                        <a:t>not letting emotions hijack one’s behavior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effectLst/>
                        </a:rPr>
                        <a:t>Managing emotions </a:t>
                      </a:r>
                    </a:p>
                    <a:p>
                      <a:r>
                        <a:rPr lang="en-US" sz="2400" kern="1200" dirty="0" smtClean="0">
                          <a:effectLst/>
                        </a:rPr>
                        <a:t>of others around us </a:t>
                      </a:r>
                    </a:p>
                    <a:p>
                      <a:r>
                        <a:rPr lang="en-US" sz="2400" kern="1200" dirty="0" smtClean="0">
                          <a:effectLst/>
                        </a:rPr>
                        <a:t>to achieve results</a:t>
                      </a:r>
                    </a:p>
                    <a:p>
                      <a:endParaRPr lang="en-US" sz="2400" dirty="0"/>
                    </a:p>
                  </a:txBody>
                  <a:tcPr marL="86360" marR="86360"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7467600" cy="365125"/>
          </a:xfrm>
        </p:spPr>
        <p:txBody>
          <a:bodyPr/>
          <a:lstStyle/>
          <a:p>
            <a:r>
              <a:rPr lang="en-IN" smtClean="0"/>
              <a:t>Dr Sanjiv Kumar Leadership Role of Health Sector  in HiAP WHO AFRO Meeting 01-04 Dec 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735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5. Working with Difficult Persons/Behaviors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5136360"/>
          </a:xfrm>
        </p:spPr>
        <p:txBody>
          <a:bodyPr>
            <a:normAutofit/>
          </a:bodyPr>
          <a:lstStyle/>
          <a:p>
            <a:r>
              <a:rPr lang="en-US" dirty="0" smtClean="0"/>
              <a:t>A difficult person is anyone who causes irritation, upset, stress or anxiety </a:t>
            </a:r>
          </a:p>
          <a:p>
            <a:r>
              <a:rPr lang="en-US" dirty="0" smtClean="0"/>
              <a:t>It is difficult ‘behavior’ rather than ‘person’ </a:t>
            </a:r>
          </a:p>
          <a:p>
            <a:r>
              <a:rPr lang="en-US" dirty="0" smtClean="0"/>
              <a:t>There are three levels of difficult persons: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US" sz="2600" dirty="0" smtClean="0"/>
              <a:t>Difficult some of the times. includes almost everyone 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US" sz="2600" dirty="0" smtClean="0"/>
              <a:t>When a person’s behavior affects more than one person on a regular basis 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US" sz="2600" dirty="0"/>
              <a:t>I</a:t>
            </a:r>
            <a:r>
              <a:rPr lang="en-US" sz="2600" dirty="0" smtClean="0"/>
              <a:t>nclude persons who purposely hurt or harm others through their behavior </a:t>
            </a: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400" y="6356350"/>
            <a:ext cx="7772400" cy="365125"/>
          </a:xfrm>
        </p:spPr>
        <p:txBody>
          <a:bodyPr/>
          <a:lstStyle/>
          <a:p>
            <a:r>
              <a:rPr lang="en-IN" smtClean="0"/>
              <a:t>Dr Sanjiv Kumar Leadership Role of Health Sector  in HiAP WHO AFRO Meeting 01-04 Dec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487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Three skills to deal with difficult Persons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Keep </a:t>
            </a:r>
            <a:r>
              <a:rPr lang="en-US" dirty="0"/>
              <a:t>your focus on the problem </a:t>
            </a:r>
            <a:r>
              <a:rPr lang="en-US" dirty="0" smtClean="0"/>
              <a:t>and </a:t>
            </a:r>
            <a:r>
              <a:rPr lang="en-US" dirty="0"/>
              <a:t>not on the </a:t>
            </a:r>
            <a:r>
              <a:rPr lang="en-US" dirty="0" smtClean="0"/>
              <a:t>person, otherwise, </a:t>
            </a:r>
            <a:r>
              <a:rPr lang="en-US" dirty="0"/>
              <a:t>even non issues will become </a:t>
            </a:r>
            <a:r>
              <a:rPr lang="en-US" dirty="0" smtClean="0"/>
              <a:t>issues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Agree </a:t>
            </a:r>
            <a:r>
              <a:rPr lang="en-US" dirty="0"/>
              <a:t>with the person what are the issues that need to be </a:t>
            </a:r>
            <a:r>
              <a:rPr lang="en-US" dirty="0" smtClean="0"/>
              <a:t>addressed. </a:t>
            </a:r>
            <a:r>
              <a:rPr lang="en-US" dirty="0"/>
              <a:t>Focus your conversation on logic and </a:t>
            </a:r>
            <a:r>
              <a:rPr lang="en-US" dirty="0" smtClean="0"/>
              <a:t>issues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Look for option </a:t>
            </a:r>
            <a:r>
              <a:rPr lang="en-US" dirty="0" smtClean="0"/>
              <a:t>agreeable </a:t>
            </a:r>
            <a:r>
              <a:rPr lang="en-US" dirty="0"/>
              <a:t>to both of </a:t>
            </a:r>
            <a:r>
              <a:rPr lang="en-US" dirty="0" smtClean="0"/>
              <a:t>you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90600" y="6356350"/>
            <a:ext cx="7086600" cy="365125"/>
          </a:xfrm>
        </p:spPr>
        <p:txBody>
          <a:bodyPr/>
          <a:lstStyle/>
          <a:p>
            <a:r>
              <a:rPr lang="en-IN" smtClean="0"/>
              <a:t>Dr Sanjiv Kumar Leadership Role of Health Sector  in HiAP WHO AFRO Meeting 01-04 Dec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009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Sum up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sz="3600" dirty="0" smtClean="0"/>
              <a:t>Health Sector professionals have to take a leadership role for leading </a:t>
            </a:r>
            <a:r>
              <a:rPr lang="en-IN" sz="3600" dirty="0" err="1" smtClean="0"/>
              <a:t>HiAP</a:t>
            </a:r>
            <a:endParaRPr lang="en-IN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IN" sz="3600" dirty="0" smtClean="0"/>
              <a:t>Challenges in leading </a:t>
            </a:r>
            <a:r>
              <a:rPr lang="en-IN" sz="3600" dirty="0" err="1" smtClean="0"/>
              <a:t>HiAP</a:t>
            </a:r>
            <a:endParaRPr lang="en-IN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IN" sz="3600" dirty="0" smtClean="0"/>
              <a:t>WHO is committed to support country efforts to promote </a:t>
            </a:r>
            <a:r>
              <a:rPr lang="en-IN" sz="3600" dirty="0" err="1" smtClean="0"/>
              <a:t>HiAP</a:t>
            </a:r>
            <a:endParaRPr lang="en-IN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IN" sz="3600" dirty="0" smtClean="0"/>
              <a:t>Five main skills for </a:t>
            </a:r>
            <a:r>
              <a:rPr lang="en-IN" sz="3600" dirty="0"/>
              <a:t>Health </a:t>
            </a:r>
            <a:r>
              <a:rPr lang="en-IN" sz="3600" dirty="0" smtClean="0"/>
              <a:t>professionals for promoting </a:t>
            </a:r>
            <a:r>
              <a:rPr lang="en-IN" sz="3600" dirty="0" err="1" smtClean="0"/>
              <a:t>HiAP</a:t>
            </a:r>
            <a:endParaRPr lang="en-IN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8001000" cy="365125"/>
          </a:xfrm>
        </p:spPr>
        <p:txBody>
          <a:bodyPr/>
          <a:lstStyle/>
          <a:p>
            <a:r>
              <a:rPr lang="en-IN" dirty="0" smtClean="0"/>
              <a:t>Dr </a:t>
            </a:r>
            <a:r>
              <a:rPr lang="en-IN" dirty="0" err="1" smtClean="0"/>
              <a:t>Sanjiv</a:t>
            </a:r>
            <a:r>
              <a:rPr lang="en-IN" dirty="0" smtClean="0"/>
              <a:t> Kumar Leadership Role of Health Sector  in </a:t>
            </a:r>
            <a:r>
              <a:rPr lang="en-IN" dirty="0" err="1" smtClean="0"/>
              <a:t>HiAP</a:t>
            </a:r>
            <a:r>
              <a:rPr lang="en-IN" dirty="0" smtClean="0"/>
              <a:t> WHO AFRO Meeting 01-04 Dec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511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Thank You</a:t>
            </a:r>
            <a:endParaRPr lang="en-IN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400800" cy="365125"/>
          </a:xfrm>
        </p:spPr>
        <p:txBody>
          <a:bodyPr/>
          <a:lstStyle/>
          <a:p>
            <a:r>
              <a:rPr lang="en-IN" smtClean="0"/>
              <a:t>Dr Sanjiv Kumar Leadership Role of Health Sector  in HiAP WHO AFRO Meeting 01-04 Dec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027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Major roles of health authorities in </a:t>
            </a:r>
            <a:r>
              <a:rPr lang="en-IN" b="1" dirty="0" err="1" smtClean="0"/>
              <a:t>HiAP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Government has ultimate responsibility for health of the people</a:t>
            </a:r>
          </a:p>
          <a:p>
            <a:r>
              <a:rPr lang="en-IN" dirty="0" smtClean="0"/>
              <a:t>Health authorities (professionals) are key actors</a:t>
            </a:r>
          </a:p>
          <a:p>
            <a:r>
              <a:rPr lang="en-IN" dirty="0" smtClean="0"/>
              <a:t>Evidence based identification, definition &amp; prioritization of health issues</a:t>
            </a:r>
          </a:p>
          <a:p>
            <a:r>
              <a:rPr lang="en-IN" dirty="0" smtClean="0"/>
              <a:t>Use/Establish mechanisms of dialogue across government &amp; whole of society</a:t>
            </a:r>
          </a:p>
          <a:p>
            <a:r>
              <a:rPr lang="en-IN" dirty="0" smtClean="0"/>
              <a:t>Implement, monitor &amp; evaluate policies &amp; their implementation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6553200" cy="365125"/>
          </a:xfrm>
        </p:spPr>
        <p:txBody>
          <a:bodyPr/>
          <a:lstStyle/>
          <a:p>
            <a:r>
              <a:rPr lang="en-IN" dirty="0" smtClean="0"/>
              <a:t>Dr </a:t>
            </a:r>
            <a:r>
              <a:rPr lang="en-IN" dirty="0" err="1" smtClean="0"/>
              <a:t>Sanjiv</a:t>
            </a:r>
            <a:r>
              <a:rPr lang="en-IN" dirty="0" smtClean="0"/>
              <a:t> Kumar Leadership Role of Health Sector  in </a:t>
            </a:r>
            <a:r>
              <a:rPr lang="en-IN" dirty="0" err="1" smtClean="0"/>
              <a:t>HiAP</a:t>
            </a:r>
            <a:r>
              <a:rPr lang="en-IN" dirty="0" smtClean="0"/>
              <a:t> WHO AFRO Meeting 01-04 Dec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829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Role of Health Authorities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4525963"/>
          </a:xfrm>
        </p:spPr>
        <p:txBody>
          <a:bodyPr>
            <a:normAutofit/>
          </a:bodyPr>
          <a:lstStyle/>
          <a:p>
            <a:r>
              <a:rPr lang="en-IN" dirty="0" smtClean="0"/>
              <a:t>Collaborate &amp; Partner with other ministries, stake holders &amp; CSOs</a:t>
            </a:r>
          </a:p>
          <a:p>
            <a:r>
              <a:rPr lang="en-IN" dirty="0" smtClean="0"/>
              <a:t>Strengthen capacity to </a:t>
            </a:r>
            <a:r>
              <a:rPr lang="en-IN" dirty="0"/>
              <a:t> use </a:t>
            </a:r>
            <a:r>
              <a:rPr lang="en-IN" dirty="0" smtClean="0"/>
              <a:t>&amp; generate </a:t>
            </a:r>
            <a:r>
              <a:rPr lang="en-IN" dirty="0"/>
              <a:t>evidence</a:t>
            </a:r>
            <a:endParaRPr lang="en-IN" dirty="0" smtClean="0"/>
          </a:p>
          <a:p>
            <a:r>
              <a:rPr lang="en-IN" dirty="0" smtClean="0"/>
              <a:t>Promote understanding of social determinants of health and health inequity</a:t>
            </a:r>
          </a:p>
          <a:p>
            <a:r>
              <a:rPr lang="en-IN" dirty="0" smtClean="0"/>
              <a:t>Manage, negotiate competing interests</a:t>
            </a:r>
          </a:p>
          <a:p>
            <a:r>
              <a:rPr lang="en-IN" dirty="0" smtClean="0"/>
              <a:t>Support development, implementation, monitoring &amp; evaluation of </a:t>
            </a:r>
            <a:r>
              <a:rPr lang="en-IN" dirty="0" err="1" smtClean="0"/>
              <a:t>HiAP</a:t>
            </a:r>
            <a:r>
              <a:rPr lang="en-IN" dirty="0" smtClean="0"/>
              <a:t> </a:t>
            </a:r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5400" y="6356350"/>
            <a:ext cx="6705600" cy="365125"/>
          </a:xfrm>
        </p:spPr>
        <p:txBody>
          <a:bodyPr/>
          <a:lstStyle/>
          <a:p>
            <a:r>
              <a:rPr lang="en-IN" dirty="0" smtClean="0"/>
              <a:t>Dr </a:t>
            </a:r>
            <a:r>
              <a:rPr lang="en-IN" dirty="0" err="1" smtClean="0"/>
              <a:t>Sanjiv</a:t>
            </a:r>
            <a:r>
              <a:rPr lang="en-IN" dirty="0" smtClean="0"/>
              <a:t> Kumar Leadership Role of Health Sector  in </a:t>
            </a:r>
            <a:r>
              <a:rPr lang="en-IN" dirty="0" err="1" smtClean="0"/>
              <a:t>HiAP</a:t>
            </a:r>
            <a:r>
              <a:rPr lang="en-IN" dirty="0" smtClean="0"/>
              <a:t> WHO AFRO Meeting 01-04 Dec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468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Challenges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>
            <a:normAutofit/>
          </a:bodyPr>
          <a:lstStyle/>
          <a:p>
            <a:r>
              <a:rPr lang="en-IN" dirty="0" smtClean="0"/>
              <a:t>Access to &amp; ability to influence politicians</a:t>
            </a:r>
          </a:p>
          <a:p>
            <a:r>
              <a:rPr lang="en-IN" dirty="0"/>
              <a:t>Political commitment and discontinuity</a:t>
            </a:r>
          </a:p>
          <a:p>
            <a:r>
              <a:rPr lang="en-IN" dirty="0"/>
              <a:t>Politicization of </a:t>
            </a:r>
            <a:r>
              <a:rPr lang="en-IN" dirty="0" smtClean="0"/>
              <a:t>bureaucracy &amp; corruption</a:t>
            </a:r>
            <a:endParaRPr lang="en-IN" dirty="0"/>
          </a:p>
          <a:p>
            <a:r>
              <a:rPr lang="en-IN" dirty="0"/>
              <a:t>Difficulty in gathering and disseminating evidence</a:t>
            </a:r>
          </a:p>
          <a:p>
            <a:r>
              <a:rPr lang="en-IN" dirty="0" smtClean="0"/>
              <a:t>Limited resources including leadership skills among public health professionals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7391400" cy="365125"/>
          </a:xfrm>
        </p:spPr>
        <p:txBody>
          <a:bodyPr/>
          <a:lstStyle/>
          <a:p>
            <a:r>
              <a:rPr lang="en-IN" dirty="0" smtClean="0"/>
              <a:t>Dr </a:t>
            </a:r>
            <a:r>
              <a:rPr lang="en-IN" dirty="0" err="1" smtClean="0"/>
              <a:t>Sanjiv</a:t>
            </a:r>
            <a:r>
              <a:rPr lang="en-IN" dirty="0" smtClean="0"/>
              <a:t> Kumar Leadership Role of Health Sector  in </a:t>
            </a:r>
            <a:r>
              <a:rPr lang="en-IN" dirty="0" err="1" smtClean="0"/>
              <a:t>HiAP</a:t>
            </a:r>
            <a:r>
              <a:rPr lang="en-IN" dirty="0" smtClean="0"/>
              <a:t> WHO AFRO Meeting 01-04 Dec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233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Role of WHO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Brings Health consideration into global, regional &amp; national policy making</a:t>
            </a:r>
          </a:p>
          <a:p>
            <a:r>
              <a:rPr lang="en-IN" dirty="0" smtClean="0"/>
              <a:t>Support policies for health promotion &amp; protection</a:t>
            </a:r>
          </a:p>
          <a:p>
            <a:r>
              <a:rPr lang="en-IN" dirty="0" smtClean="0"/>
              <a:t>Share good practices and lessons learned</a:t>
            </a:r>
          </a:p>
          <a:p>
            <a:r>
              <a:rPr lang="en-IN" dirty="0" smtClean="0"/>
              <a:t>Technical assistance to countries for </a:t>
            </a:r>
            <a:r>
              <a:rPr lang="en-IN" dirty="0" err="1" smtClean="0"/>
              <a:t>HiAP</a:t>
            </a:r>
            <a:endParaRPr lang="en-IN" dirty="0" smtClean="0"/>
          </a:p>
          <a:p>
            <a:r>
              <a:rPr lang="en-IN" dirty="0" smtClean="0"/>
              <a:t>Capacity building of health professionals &amp; civil servants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43000" y="6356350"/>
            <a:ext cx="7010400" cy="365125"/>
          </a:xfrm>
        </p:spPr>
        <p:txBody>
          <a:bodyPr/>
          <a:lstStyle/>
          <a:p>
            <a:r>
              <a:rPr lang="en-IN" dirty="0" smtClean="0"/>
              <a:t>Dr </a:t>
            </a:r>
            <a:r>
              <a:rPr lang="en-IN" dirty="0" err="1" smtClean="0"/>
              <a:t>Sanjiv</a:t>
            </a:r>
            <a:r>
              <a:rPr lang="en-IN" dirty="0" smtClean="0"/>
              <a:t> Kumar Leadership Role of Health Sector  in </a:t>
            </a:r>
            <a:r>
              <a:rPr lang="en-IN" dirty="0" err="1" smtClean="0"/>
              <a:t>HiAP</a:t>
            </a:r>
            <a:r>
              <a:rPr lang="en-IN" dirty="0" smtClean="0"/>
              <a:t> WHO AFRO Meeting 01-04 Dec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681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Description: http://rajeshtedla.com/wp-content/uploads/2010/10/5_level_leadership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838200"/>
            <a:ext cx="8001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6200" y="0"/>
            <a:ext cx="105956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Leadership among Health Professionals </a:t>
            </a:r>
          </a:p>
          <a:p>
            <a:r>
              <a:rPr lang="en-US" sz="2000" dirty="0" smtClean="0"/>
              <a:t>Jim Collins 5 levels of Leadership</a:t>
            </a:r>
            <a:endParaRPr lang="en-IN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81000" y="6356350"/>
            <a:ext cx="7696200" cy="365125"/>
          </a:xfrm>
        </p:spPr>
        <p:txBody>
          <a:bodyPr/>
          <a:lstStyle/>
          <a:p>
            <a:r>
              <a:rPr lang="en-IN" dirty="0" smtClean="0"/>
              <a:t>Dr </a:t>
            </a:r>
            <a:r>
              <a:rPr lang="en-IN" dirty="0" err="1" smtClean="0"/>
              <a:t>Sanjiv</a:t>
            </a:r>
            <a:r>
              <a:rPr lang="en-IN" dirty="0" smtClean="0"/>
              <a:t> Kumar Leadership Role of Health Sector  in </a:t>
            </a:r>
            <a:r>
              <a:rPr lang="en-IN" dirty="0" err="1" smtClean="0"/>
              <a:t>HiAP</a:t>
            </a:r>
            <a:r>
              <a:rPr lang="en-IN" dirty="0" smtClean="0"/>
              <a:t> WHO AFRO Meeting 01-04 Dec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534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458200" cy="6553200"/>
          </a:xfrm>
        </p:spPr>
        <p:txBody>
          <a:bodyPr>
            <a:normAutofit fontScale="92500" lnSpcReduction="10000"/>
          </a:bodyPr>
          <a:lstStyle/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900" b="1" dirty="0" smtClean="0"/>
          </a:p>
          <a:p>
            <a:pPr marL="0" indent="0">
              <a:buNone/>
            </a:pPr>
            <a:r>
              <a:rPr lang="en-US" sz="1300" b="1" dirty="0" smtClean="0"/>
              <a:t>The </a:t>
            </a:r>
            <a:r>
              <a:rPr lang="en-US" sz="1300" b="1" dirty="0"/>
              <a:t>Three Circles Leadership </a:t>
            </a:r>
            <a:r>
              <a:rPr lang="en-US" sz="1300" b="1" dirty="0" smtClean="0"/>
              <a:t>Model </a:t>
            </a:r>
            <a:r>
              <a:rPr lang="en-US" sz="900" b="1" dirty="0" smtClean="0"/>
              <a:t>(Ref </a:t>
            </a:r>
            <a:r>
              <a:rPr lang="en-IN" sz="900" dirty="0"/>
              <a:t>Kumar S, </a:t>
            </a:r>
            <a:r>
              <a:rPr lang="en-IN" sz="900" dirty="0" err="1"/>
              <a:t>Adhish</a:t>
            </a:r>
            <a:r>
              <a:rPr lang="en-IN" sz="900" dirty="0"/>
              <a:t> VS, </a:t>
            </a:r>
            <a:r>
              <a:rPr lang="en-IN" sz="900" dirty="0" err="1"/>
              <a:t>Deoki</a:t>
            </a:r>
            <a:r>
              <a:rPr lang="en-IN" sz="900" dirty="0"/>
              <a:t> N. Making </a:t>
            </a:r>
            <a:r>
              <a:rPr lang="en-IN" sz="900" dirty="0" smtClean="0"/>
              <a:t>sense of </a:t>
            </a:r>
            <a:r>
              <a:rPr lang="en-IN" sz="900" dirty="0"/>
              <a:t>theories of leadership for capacity building. Indian J Community </a:t>
            </a:r>
            <a:r>
              <a:rPr lang="en-IN" sz="900" dirty="0" smtClean="0"/>
              <a:t>Med 2014;39:82-6.)</a:t>
            </a:r>
            <a:endParaRPr lang="en-US" sz="900" dirty="0"/>
          </a:p>
        </p:txBody>
      </p:sp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381000" y="152400"/>
            <a:ext cx="8382000" cy="6096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600" b="1" dirty="0"/>
              <a:t>Keeps an eye on external world and benefiting the society:</a:t>
            </a:r>
            <a:r>
              <a:rPr lang="en-US" sz="1600" dirty="0"/>
              <a:t> Keeps in touch with what is happening in the external environment. Ensures that the organization contributes to the good of the society through its products and social welfare activities</a:t>
            </a:r>
          </a:p>
        </p:txBody>
      </p:sp>
      <p:sp>
        <p:nvSpPr>
          <p:cNvPr id="6" name="Oval 5"/>
          <p:cNvSpPr/>
          <p:nvPr/>
        </p:nvSpPr>
        <p:spPr>
          <a:xfrm>
            <a:off x="1104900" y="2070100"/>
            <a:ext cx="6096000" cy="419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362200" y="2360712"/>
            <a:ext cx="3581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Enables the organization by developing individuals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Execution of the vision by coaching, Motivation, Delegation, right person in right job, see their role in the vision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628900" y="3962400"/>
            <a:ext cx="3733800" cy="2209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The Leader</a:t>
            </a:r>
            <a:r>
              <a:rPr lang="en-US" dirty="0" smtClean="0"/>
              <a:t> has vision, charisma, integrity, self awareness, strong commitment and change, social, emotional and intellectual intelligence</a:t>
            </a:r>
            <a:endParaRPr lang="en-US" dirty="0"/>
          </a:p>
        </p:txBody>
      </p:sp>
      <p:sp>
        <p:nvSpPr>
          <p:cNvPr id="11" name="Left-Right Arrow 10"/>
          <p:cNvSpPr/>
          <p:nvPr/>
        </p:nvSpPr>
        <p:spPr>
          <a:xfrm>
            <a:off x="2286000" y="5181600"/>
            <a:ext cx="762000" cy="152400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-Right Arrow 11"/>
          <p:cNvSpPr/>
          <p:nvPr/>
        </p:nvSpPr>
        <p:spPr>
          <a:xfrm>
            <a:off x="6096000" y="5334000"/>
            <a:ext cx="762000" cy="152400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76400" y="6477000"/>
            <a:ext cx="6400800" cy="381000"/>
          </a:xfrm>
        </p:spPr>
        <p:txBody>
          <a:bodyPr/>
          <a:lstStyle/>
          <a:p>
            <a:r>
              <a:rPr lang="en-IN" dirty="0" smtClean="0"/>
              <a:t>Dr </a:t>
            </a:r>
            <a:r>
              <a:rPr lang="en-IN" dirty="0" err="1" smtClean="0"/>
              <a:t>Sanjiv</a:t>
            </a:r>
            <a:r>
              <a:rPr lang="en-IN" dirty="0" smtClean="0"/>
              <a:t> Kumar Leadership Role of Health Sector  in </a:t>
            </a:r>
            <a:r>
              <a:rPr lang="en-IN" dirty="0" err="1" smtClean="0"/>
              <a:t>HiAP</a:t>
            </a:r>
            <a:r>
              <a:rPr lang="en-IN" dirty="0" smtClean="0"/>
              <a:t> WHO AFRO Meeting 01-04 Dec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93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0" y="2209800"/>
            <a:ext cx="4800600" cy="1143000"/>
          </a:xfrm>
        </p:spPr>
        <p:txBody>
          <a:bodyPr>
            <a:noAutofit/>
          </a:bodyPr>
          <a:lstStyle/>
          <a:p>
            <a:endParaRPr lang="en-US" sz="5400" b="1" dirty="0">
              <a:solidFill>
                <a:srgbClr val="FFFF00"/>
              </a:solidFill>
            </a:endParaRPr>
          </a:p>
        </p:txBody>
      </p:sp>
      <p:pic>
        <p:nvPicPr>
          <p:cNvPr id="2050" name="Picture 2" descr="The Pursuit of Happines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19200"/>
            <a:ext cx="5181600" cy="5466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8200" y="14478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 </a:t>
            </a:r>
          </a:p>
          <a:p>
            <a:r>
              <a:rPr lang="en-US" b="1" dirty="0"/>
              <a:t>The </a:t>
            </a:r>
            <a:r>
              <a:rPr lang="en-US" b="1" dirty="0" smtClean="0"/>
              <a:t>Skills required for Pursuit </a:t>
            </a:r>
            <a:r>
              <a:rPr lang="en-US" b="1" dirty="0"/>
              <a:t>of </a:t>
            </a:r>
            <a:r>
              <a:rPr lang="en-US" b="1" dirty="0" smtClean="0"/>
              <a:t>Health in All policies or Happiness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3677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BEA3C98D2D134E99E440D91A17ED27" ma:contentTypeVersion="0" ma:contentTypeDescription="Create a new document." ma:contentTypeScope="" ma:versionID="3cd76cbb663f0e427635d5a7ab5f7f5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F08A759-8055-4CDF-A234-58FFDB5E9EC1}"/>
</file>

<file path=customXml/itemProps2.xml><?xml version="1.0" encoding="utf-8"?>
<ds:datastoreItem xmlns:ds="http://schemas.openxmlformats.org/officeDocument/2006/customXml" ds:itemID="{4851B31B-A8D9-4785-A88E-7C838CDD7BD9}"/>
</file>

<file path=customXml/itemProps3.xml><?xml version="1.0" encoding="utf-8"?>
<ds:datastoreItem xmlns:ds="http://schemas.openxmlformats.org/officeDocument/2006/customXml" ds:itemID="{A07187D4-BF02-40A7-BC05-4E84A7EBC0C7}"/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1668</Words>
  <Application>Microsoft Macintosh PowerPoint</Application>
  <PresentationFormat>On-screen Show (4:3)</PresentationFormat>
  <Paragraphs>240</Paragraphs>
  <Slides>25</Slides>
  <Notes>4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Module 11: The Leadership Role of Health Sector in Health in All Policies  </vt:lpstr>
      <vt:lpstr>Learning Objectives</vt:lpstr>
      <vt:lpstr>Major roles of health authorities in HiAP</vt:lpstr>
      <vt:lpstr>Role of Health Authorities</vt:lpstr>
      <vt:lpstr>Challenges</vt:lpstr>
      <vt:lpstr>Role of WHO</vt:lpstr>
      <vt:lpstr>PowerPoint Presentation</vt:lpstr>
      <vt:lpstr>PowerPoint Presentation</vt:lpstr>
      <vt:lpstr>PowerPoint Presentation</vt:lpstr>
      <vt:lpstr>1. Listening Skills</vt:lpstr>
      <vt:lpstr>PowerPoint Presentation</vt:lpstr>
      <vt:lpstr>Seven simple ways to enhance listening</vt:lpstr>
      <vt:lpstr>2. Advocacy Skills</vt:lpstr>
      <vt:lpstr>PowerPoint Presentation</vt:lpstr>
      <vt:lpstr>KEY ACTORS</vt:lpstr>
      <vt:lpstr>Techniques and Tactics</vt:lpstr>
      <vt:lpstr>When Opportunity Knocks</vt:lpstr>
      <vt:lpstr>3. Networking Skills </vt:lpstr>
      <vt:lpstr>PowerPoint Presentation</vt:lpstr>
      <vt:lpstr>4. Emotional Competencies</vt:lpstr>
      <vt:lpstr>Four areas of Emotional Competencies</vt:lpstr>
      <vt:lpstr>5. Working with Difficult Persons/Behaviors</vt:lpstr>
      <vt:lpstr>Three skills to deal with difficult Persons</vt:lpstr>
      <vt:lpstr>Sum up </vt:lpstr>
      <vt:lpstr>Thank You</vt:lpstr>
    </vt:vector>
  </TitlesOfParts>
  <Company>Wipro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Customer</dc:creator>
  <cp:lastModifiedBy>Aleksandra Kuzmanovic</cp:lastModifiedBy>
  <cp:revision>78</cp:revision>
  <dcterms:created xsi:type="dcterms:W3CDTF">2015-07-13T11:55:23Z</dcterms:created>
  <dcterms:modified xsi:type="dcterms:W3CDTF">2015-12-04T08:43:57Z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0x010100C2BEA3C98D2D134E99E440D91A17ED27</vt:lpwstr>
  </property>
</Properties>
</file>