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2"/>
  </p:notesMasterIdLst>
  <p:handoutMasterIdLst>
    <p:handoutMasterId r:id="rId13"/>
  </p:handoutMasterIdLst>
  <p:sldIdLst>
    <p:sldId id="256" r:id="rId2"/>
    <p:sldId id="497" r:id="rId3"/>
    <p:sldId id="499" r:id="rId4"/>
    <p:sldId id="505" r:id="rId5"/>
    <p:sldId id="504" r:id="rId6"/>
    <p:sldId id="501" r:id="rId7"/>
    <p:sldId id="502" r:id="rId8"/>
    <p:sldId id="494" r:id="rId9"/>
    <p:sldId id="495" r:id="rId10"/>
    <p:sldId id="503" r:id="rId11"/>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F4E96"/>
    <a:srgbClr val="0E4D96"/>
    <a:srgbClr val="FEC20F"/>
    <a:srgbClr val="FFE18B"/>
    <a:srgbClr val="FFFF66"/>
    <a:srgbClr val="DC92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1886" autoAdjust="0"/>
  </p:normalViewPr>
  <p:slideViewPr>
    <p:cSldViewPr snapToGrid="0">
      <p:cViewPr>
        <p:scale>
          <a:sx n="75" d="100"/>
          <a:sy n="75" d="100"/>
        </p:scale>
        <p:origin x="106" y="6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402" y="-8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3" name="Date Placeholder 2"/>
          <p:cNvSpPr>
            <a:spLocks noGrp="1"/>
          </p:cNvSpPr>
          <p:nvPr>
            <p:ph type="dt" sz="quarter"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spcBef>
                <a:spcPct val="20000"/>
              </a:spcBef>
              <a:buFont typeface="Wingdings" pitchFamily="2" charset="2"/>
              <a:buChar char="•"/>
              <a:defRPr sz="1200"/>
            </a:lvl1pPr>
          </a:lstStyle>
          <a:p>
            <a:pPr>
              <a:defRPr/>
            </a:pPr>
            <a:fld id="{B3B7B030-15DB-4A41-98DF-1223E9A73C96}" type="datetimeFigureOut">
              <a:rPr lang="en-US"/>
              <a:pPr>
                <a:defRPr/>
              </a:pPr>
              <a:t>2/16/2016</a:t>
            </a:fld>
            <a:endParaRPr lang="en-NZ" dirty="0"/>
          </a:p>
        </p:txBody>
      </p:sp>
      <p:sp>
        <p:nvSpPr>
          <p:cNvPr id="4" name="Footer Placeholder 3"/>
          <p:cNvSpPr>
            <a:spLocks noGrp="1"/>
          </p:cNvSpPr>
          <p:nvPr>
            <p:ph type="ftr" sz="quarter" idx="2"/>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5" name="Slide Number Placeholder 4"/>
          <p:cNvSpPr>
            <a:spLocks noGrp="1"/>
          </p:cNvSpPr>
          <p:nvPr>
            <p:ph type="sldNum" sz="quarter" idx="3"/>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spcBef>
                <a:spcPct val="20000"/>
              </a:spcBef>
              <a:buFont typeface="Wingdings" pitchFamily="2" charset="2"/>
              <a:buChar char="•"/>
              <a:defRPr sz="1200"/>
            </a:lvl1pPr>
          </a:lstStyle>
          <a:p>
            <a:pPr>
              <a:defRPr/>
            </a:pPr>
            <a:fld id="{252012FB-066F-4914-A382-3C66BAD226EF}" type="slidenum">
              <a:rPr lang="en-NZ"/>
              <a:pPr>
                <a:defRPr/>
              </a:pPr>
              <a:t>‹#›</a:t>
            </a:fld>
            <a:endParaRPr lang="en-NZ" dirty="0"/>
          </a:p>
        </p:txBody>
      </p:sp>
    </p:spTree>
    <p:extLst>
      <p:ext uri="{BB962C8B-B14F-4D97-AF65-F5344CB8AC3E}">
        <p14:creationId xmlns:p14="http://schemas.microsoft.com/office/powerpoint/2010/main" val="367875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defRPr sz="1200"/>
            </a:lvl1pPr>
          </a:lstStyle>
          <a:p>
            <a:pPr>
              <a:defRPr/>
            </a:pPr>
            <a:endParaRPr lang="en-US" dirty="0"/>
          </a:p>
        </p:txBody>
      </p:sp>
      <p:sp>
        <p:nvSpPr>
          <p:cNvPr id="136195" name="Rectangle 3"/>
          <p:cNvSpPr>
            <a:spLocks noGrp="1" noChangeArrowheads="1"/>
          </p:cNvSpPr>
          <p:nvPr>
            <p:ph type="dt"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defRPr sz="1200"/>
            </a:lvl1pPr>
          </a:lstStyle>
          <a:p>
            <a:pPr>
              <a:defRPr/>
            </a:pPr>
            <a:endParaRPr lang="en-US" dirty="0"/>
          </a:p>
        </p:txBody>
      </p:sp>
      <p:sp>
        <p:nvSpPr>
          <p:cNvPr id="785412" name="Rectangle 4"/>
          <p:cNvSpPr>
            <a:spLocks noGrp="1" noRot="1" noChangeAspect="1" noChangeArrowheads="1" noTextEdit="1"/>
          </p:cNvSpPr>
          <p:nvPr>
            <p:ph type="sldImg" idx="2"/>
          </p:nvPr>
        </p:nvSpPr>
        <p:spPr bwMode="auto">
          <a:xfrm>
            <a:off x="900113" y="738188"/>
            <a:ext cx="4935537" cy="3702050"/>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673577" y="4687133"/>
            <a:ext cx="5388610" cy="4439527"/>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6198" name="Rectangle 6"/>
          <p:cNvSpPr>
            <a:spLocks noGrp="1" noChangeArrowheads="1"/>
          </p:cNvSpPr>
          <p:nvPr>
            <p:ph type="ftr" sz="quarter" idx="4"/>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defRPr sz="1200"/>
            </a:lvl1pPr>
          </a:lstStyle>
          <a:p>
            <a:pPr>
              <a:defRPr/>
            </a:pPr>
            <a:endParaRPr lang="en-US" dirty="0"/>
          </a:p>
        </p:txBody>
      </p:sp>
      <p:sp>
        <p:nvSpPr>
          <p:cNvPr id="136199" name="Rectangle 7"/>
          <p:cNvSpPr>
            <a:spLocks noGrp="1" noChangeArrowheads="1"/>
          </p:cNvSpPr>
          <p:nvPr>
            <p:ph type="sldNum" sz="quarter" idx="5"/>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defRPr sz="1200"/>
            </a:lvl1pPr>
          </a:lstStyle>
          <a:p>
            <a:pPr>
              <a:defRPr/>
            </a:pPr>
            <a:fld id="{DBE93594-2CAC-46CD-8FAA-7D377AA9474A}" type="slidenum">
              <a:rPr lang="en-GB"/>
              <a:pPr>
                <a:defRPr/>
              </a:pPr>
              <a:t>‹#›</a:t>
            </a:fld>
            <a:endParaRPr lang="en-GB" dirty="0"/>
          </a:p>
        </p:txBody>
      </p:sp>
    </p:spTree>
    <p:extLst>
      <p:ext uri="{BB962C8B-B14F-4D97-AF65-F5344CB8AC3E}">
        <p14:creationId xmlns:p14="http://schemas.microsoft.com/office/powerpoint/2010/main" val="160526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93594-2CAC-46CD-8FAA-7D377AA9474A}" type="slidenum">
              <a:rPr lang="en-GB" smtClean="0"/>
              <a:pPr>
                <a:defRPr/>
              </a:pPr>
              <a:t>1</a:t>
            </a:fld>
            <a:endParaRPr lang="en-GB" dirty="0"/>
          </a:p>
        </p:txBody>
      </p:sp>
    </p:spTree>
    <p:extLst>
      <p:ext uri="{BB962C8B-B14F-4D97-AF65-F5344CB8AC3E}">
        <p14:creationId xmlns:p14="http://schemas.microsoft.com/office/powerpoint/2010/main" val="3389987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Text Box 29"/>
          <p:cNvSpPr txBox="1">
            <a:spLocks noChangeArrowheads="1"/>
          </p:cNvSpPr>
          <p:nvPr userDrawn="1"/>
        </p:nvSpPr>
        <p:spPr bwMode="auto">
          <a:xfrm>
            <a:off x="250825" y="4797425"/>
            <a:ext cx="5834063" cy="579438"/>
          </a:xfrm>
          <a:prstGeom prst="rect">
            <a:avLst/>
          </a:prstGeom>
          <a:noFill/>
          <a:ln w="9525">
            <a:noFill/>
            <a:miter lim="800000"/>
            <a:headEnd/>
            <a:tailEnd/>
          </a:ln>
          <a:effectLst/>
        </p:spPr>
        <p:txBody>
          <a:bodyPr>
            <a:spAutoFit/>
          </a:bodyPr>
          <a:lstStyle/>
          <a:p>
            <a:pPr>
              <a:spcBef>
                <a:spcPct val="50000"/>
              </a:spcBef>
              <a:defRPr/>
            </a:pPr>
            <a:endParaRPr lang="en-US" sz="3200" dirty="0">
              <a:solidFill>
                <a:srgbClr val="0F4E96"/>
              </a:solidFill>
              <a:latin typeface="Times New Roman" pitchFamily="18" charset="0"/>
            </a:endParaRPr>
          </a:p>
        </p:txBody>
      </p:sp>
      <p:sp>
        <p:nvSpPr>
          <p:cNvPr id="6" name="Text Box 29"/>
          <p:cNvSpPr txBox="1">
            <a:spLocks noChangeArrowheads="1"/>
          </p:cNvSpPr>
          <p:nvPr userDrawn="1"/>
        </p:nvSpPr>
        <p:spPr bwMode="auto">
          <a:xfrm>
            <a:off x="250825" y="4797425"/>
            <a:ext cx="583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dirty="0">
              <a:solidFill>
                <a:srgbClr val="0F4E96"/>
              </a:solidFill>
              <a:latin typeface="Times New Roman" pitchFamily="18" charset="0"/>
            </a:endParaRPr>
          </a:p>
        </p:txBody>
      </p:sp>
      <p:pic>
        <p:nvPicPr>
          <p:cNvPr id="5" name="Picture 4" descr="WN-SS PP Intro Convenor Slide 1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45" y="154639"/>
            <a:ext cx="8726012" cy="6543587"/>
          </a:xfrm>
          <a:prstGeom prst="rect">
            <a:avLst/>
          </a:prstGeom>
        </p:spPr>
      </p:pic>
      <p:sp>
        <p:nvSpPr>
          <p:cNvPr id="10" name="TextBox 9"/>
          <p:cNvSpPr txBox="1"/>
          <p:nvPr userDrawn="1"/>
        </p:nvSpPr>
        <p:spPr>
          <a:xfrm>
            <a:off x="1196076" y="6069721"/>
            <a:ext cx="5078841" cy="461665"/>
          </a:xfrm>
          <a:prstGeom prst="rect">
            <a:avLst/>
          </a:prstGeom>
          <a:noFill/>
        </p:spPr>
        <p:txBody>
          <a:bodyPr wrap="square" rtlCol="0">
            <a:spAutoFit/>
          </a:bodyPr>
          <a:lstStyle/>
          <a:p>
            <a:r>
              <a:rPr lang="en-US" sz="2400" kern="600" dirty="0" smtClean="0">
                <a:solidFill>
                  <a:srgbClr val="0070C0"/>
                </a:solidFill>
                <a:latin typeface="Open Sans Light"/>
                <a:cs typeface="Open Sans Light"/>
              </a:rPr>
              <a:t>otago.ac.nz/uowsummerschool</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Light"/>
              </a:defRPr>
            </a:lvl1pPr>
          </a:lstStyle>
          <a:p>
            <a:r>
              <a:rPr lang="en-US" dirty="0" smtClean="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0"/>
            <a:ext cx="2051050" cy="65976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68313" y="0"/>
            <a:ext cx="6003925" cy="659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8207375"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68313" y="3973513"/>
            <a:ext cx="8207375"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Text Placeholder 2"/>
          <p:cNvSpPr>
            <a:spLocks noGrp="1"/>
          </p:cNvSpPr>
          <p:nvPr>
            <p:ph type="body" sz="half" idx="1"/>
          </p:nvPr>
        </p:nvSpPr>
        <p:spPr>
          <a:xfrm>
            <a:off x="468313" y="1196975"/>
            <a:ext cx="4027487"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050" y="50800"/>
            <a:ext cx="6624638" cy="955675"/>
          </a:xfrm>
        </p:spPr>
        <p:txBody>
          <a:bodyPr/>
          <a:lstStyle>
            <a:lvl1pPr>
              <a:defRPr sz="400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40274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1000" y="0"/>
            <a:ext cx="7213600" cy="10668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Slide Number Placeholder 6"/>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Slide Number Placeholder 2"/>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4200" y="0"/>
            <a:ext cx="6807200" cy="1066800"/>
          </a:xfrm>
        </p:spPr>
        <p:txBody>
          <a:bodyPr anchor="ctr"/>
          <a:lstStyle>
            <a:lvl1pPr algn="l">
              <a:defRPr sz="4000" b="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a:xfrm>
            <a:off x="3575050" y="1460500"/>
            <a:ext cx="5111750" cy="4665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8" name="Rectangle 6"/>
          <p:cNvSpPr>
            <a:spLocks noChangeArrowheads="1"/>
          </p:cNvSpPr>
          <p:nvPr/>
        </p:nvSpPr>
        <p:spPr bwMode="auto">
          <a:xfrm>
            <a:off x="1619250" y="0"/>
            <a:ext cx="7524750" cy="1057275"/>
          </a:xfrm>
          <a:prstGeom prst="rect">
            <a:avLst/>
          </a:prstGeom>
          <a:gradFill rotWithShape="0">
            <a:gsLst>
              <a:gs pos="0">
                <a:srgbClr val="FEC20F"/>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803843" name="Rectangle 14"/>
          <p:cNvSpPr>
            <a:spLocks noGrp="1" noChangeArrowheads="1"/>
          </p:cNvSpPr>
          <p:nvPr>
            <p:ph type="title"/>
          </p:nvPr>
        </p:nvSpPr>
        <p:spPr bwMode="auto">
          <a:xfrm>
            <a:off x="1885950" y="50800"/>
            <a:ext cx="6624638" cy="955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03844" name="Rectangle 15"/>
          <p:cNvSpPr>
            <a:spLocks noGrp="1" noChangeArrowheads="1"/>
          </p:cNvSpPr>
          <p:nvPr>
            <p:ph type="body" idx="1"/>
          </p:nvPr>
        </p:nvSpPr>
        <p:spPr bwMode="auto">
          <a:xfrm>
            <a:off x="468313" y="1196975"/>
            <a:ext cx="82073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803845" name="Picture 55"/>
          <p:cNvPicPr>
            <a:picLocks noChangeAspect="1" noChangeArrowheads="1"/>
          </p:cNvPicPr>
          <p:nvPr/>
        </p:nvPicPr>
        <p:blipFill>
          <a:blip r:embed="rId15" cstate="print"/>
          <a:srcRect/>
          <a:stretch>
            <a:fillRect/>
          </a:stretch>
        </p:blipFill>
        <p:spPr bwMode="auto">
          <a:xfrm>
            <a:off x="0" y="0"/>
            <a:ext cx="1619250" cy="1060450"/>
          </a:xfrm>
          <a:prstGeom prst="rect">
            <a:avLst/>
          </a:prstGeom>
          <a:noFill/>
          <a:ln w="9525">
            <a:noFill/>
            <a:miter lim="800000"/>
            <a:headEnd/>
            <a:tailEnd/>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FF4AC-F6A7-4059-A554-9883295A2B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5"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600" b="0" i="0" baseline="0">
          <a:solidFill>
            <a:schemeClr val="tx1"/>
          </a:solidFill>
          <a:latin typeface="Open Sans Light"/>
          <a:ea typeface="+mj-ea"/>
          <a:cs typeface="+mj-cs"/>
        </a:defRPr>
      </a:lvl1pPr>
      <a:lvl2pPr algn="l" rtl="0" eaLnBrk="1" fontAlgn="base" hangingPunct="1">
        <a:spcBef>
          <a:spcPct val="0"/>
        </a:spcBef>
        <a:spcAft>
          <a:spcPct val="0"/>
        </a:spcAft>
        <a:defRPr sz="4000">
          <a:solidFill>
            <a:srgbClr val="0E4D96"/>
          </a:solidFill>
          <a:latin typeface="Arial" charset="0"/>
        </a:defRPr>
      </a:lvl2pPr>
      <a:lvl3pPr algn="l" rtl="0" eaLnBrk="1" fontAlgn="base" hangingPunct="1">
        <a:spcBef>
          <a:spcPct val="0"/>
        </a:spcBef>
        <a:spcAft>
          <a:spcPct val="0"/>
        </a:spcAft>
        <a:defRPr sz="4000">
          <a:solidFill>
            <a:srgbClr val="0E4D96"/>
          </a:solidFill>
          <a:latin typeface="Arial" charset="0"/>
        </a:defRPr>
      </a:lvl3pPr>
      <a:lvl4pPr algn="l" rtl="0" eaLnBrk="1" fontAlgn="base" hangingPunct="1">
        <a:spcBef>
          <a:spcPct val="0"/>
        </a:spcBef>
        <a:spcAft>
          <a:spcPct val="0"/>
        </a:spcAft>
        <a:defRPr sz="4000">
          <a:solidFill>
            <a:srgbClr val="0E4D96"/>
          </a:solidFill>
          <a:latin typeface="Arial" charset="0"/>
        </a:defRPr>
      </a:lvl4pPr>
      <a:lvl5pPr algn="l" rtl="0" eaLnBrk="1" fontAlgn="base" hangingPunct="1">
        <a:spcBef>
          <a:spcPct val="0"/>
        </a:spcBef>
        <a:spcAft>
          <a:spcPct val="0"/>
        </a:spcAft>
        <a:defRPr sz="4000">
          <a:solidFill>
            <a:srgbClr val="0E4D96"/>
          </a:solidFill>
          <a:latin typeface="Arial" charset="0"/>
        </a:defRPr>
      </a:lvl5pPr>
      <a:lvl6pPr marL="457200" algn="l" rtl="0" eaLnBrk="1" fontAlgn="base" hangingPunct="1">
        <a:spcBef>
          <a:spcPct val="0"/>
        </a:spcBef>
        <a:spcAft>
          <a:spcPct val="0"/>
        </a:spcAft>
        <a:defRPr sz="4400">
          <a:solidFill>
            <a:srgbClr val="0E4D96"/>
          </a:solidFill>
          <a:latin typeface="Arial" charset="0"/>
        </a:defRPr>
      </a:lvl6pPr>
      <a:lvl7pPr marL="914400" algn="l" rtl="0" eaLnBrk="1" fontAlgn="base" hangingPunct="1">
        <a:spcBef>
          <a:spcPct val="0"/>
        </a:spcBef>
        <a:spcAft>
          <a:spcPct val="0"/>
        </a:spcAft>
        <a:defRPr sz="4400">
          <a:solidFill>
            <a:srgbClr val="0E4D96"/>
          </a:solidFill>
          <a:latin typeface="Arial" charset="0"/>
        </a:defRPr>
      </a:lvl7pPr>
      <a:lvl8pPr marL="1371600" algn="l" rtl="0" eaLnBrk="1" fontAlgn="base" hangingPunct="1">
        <a:spcBef>
          <a:spcPct val="0"/>
        </a:spcBef>
        <a:spcAft>
          <a:spcPct val="0"/>
        </a:spcAft>
        <a:defRPr sz="4400">
          <a:solidFill>
            <a:srgbClr val="0E4D96"/>
          </a:solidFill>
          <a:latin typeface="Arial" charset="0"/>
        </a:defRPr>
      </a:lvl8pPr>
      <a:lvl9pPr marL="1828800" algn="l" rtl="0" eaLnBrk="1" fontAlgn="base" hangingPunct="1">
        <a:spcBef>
          <a:spcPct val="0"/>
        </a:spcBef>
        <a:spcAft>
          <a:spcPct val="0"/>
        </a:spcAft>
        <a:defRPr sz="4400">
          <a:solidFill>
            <a:srgbClr val="0E4D96"/>
          </a:solidFill>
          <a:latin typeface="Arial" charset="0"/>
        </a:defRPr>
      </a:lvl9pPr>
    </p:titleStyle>
    <p:bodyStyle>
      <a:lvl1pPr marL="342900" indent="-342900" algn="l" rtl="0" eaLnBrk="1" fontAlgn="base" hangingPunct="1">
        <a:spcBef>
          <a:spcPct val="20000"/>
        </a:spcBef>
        <a:spcAft>
          <a:spcPct val="0"/>
        </a:spcAft>
        <a:buClrTx/>
        <a:buSzPct val="75000"/>
        <a:buFont typeface="Arial" panose="020B0604020202020204" pitchFamily="34" charset="0"/>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Tx/>
        <a:buSzPct val="80000"/>
        <a:buFont typeface="Calibri" panose="020F0502020204030204" pitchFamily="34" charset="0"/>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Tx/>
        <a:buSzPct val="65000"/>
        <a:buFont typeface="Arial" panose="020B0604020202020204" pitchFamily="34" charset="0"/>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lrTx/>
        <a:buSzPct val="70000"/>
        <a:buFont typeface="Calibri" panose="020F0502020204030204" pitchFamily="34" charset="0"/>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lrTx/>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GPRH9nJNah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168400" y="2489200"/>
            <a:ext cx="5829300" cy="1569660"/>
          </a:xfrm>
          <a:prstGeom prst="rect">
            <a:avLst/>
          </a:prstGeom>
          <a:noFill/>
        </p:spPr>
        <p:txBody>
          <a:bodyPr wrap="square" rtlCol="0">
            <a:spAutoFit/>
          </a:bodyPr>
          <a:lstStyle/>
          <a:p>
            <a:r>
              <a:rPr lang="en-US" sz="4800" dirty="0" smtClean="0"/>
              <a:t>11. The Leadership Role in </a:t>
            </a:r>
            <a:r>
              <a:rPr lang="en-US" sz="4800" dirty="0" err="1" smtClean="0"/>
              <a:t>HiAP</a:t>
            </a:r>
            <a:r>
              <a:rPr lang="en-US" sz="4800" dirty="0" smtClean="0"/>
              <a:t> </a:t>
            </a:r>
            <a:endParaRPr lang="en-US" sz="4800" dirty="0">
              <a:latin typeface="Open Sans Light"/>
            </a:endParaRPr>
          </a:p>
        </p:txBody>
      </p:sp>
      <p:sp>
        <p:nvSpPr>
          <p:cNvPr id="4" name="TextBox 3"/>
          <p:cNvSpPr txBox="1"/>
          <p:nvPr/>
        </p:nvSpPr>
        <p:spPr>
          <a:xfrm>
            <a:off x="1193800" y="4152900"/>
            <a:ext cx="5829300" cy="1815882"/>
          </a:xfrm>
          <a:prstGeom prst="rect">
            <a:avLst/>
          </a:prstGeom>
          <a:noFill/>
        </p:spPr>
        <p:txBody>
          <a:bodyPr wrap="square" rtlCol="0">
            <a:spAutoFit/>
          </a:bodyPr>
          <a:lstStyle/>
          <a:p>
            <a:r>
              <a:rPr lang="en-NZ" sz="2800" dirty="0" smtClean="0">
                <a:latin typeface="Open Sans Light"/>
              </a:rPr>
              <a:t>Carmel Williams, Manager</a:t>
            </a:r>
          </a:p>
          <a:p>
            <a:r>
              <a:rPr lang="en-NZ" sz="2800" dirty="0" smtClean="0">
                <a:latin typeface="Open Sans Light"/>
              </a:rPr>
              <a:t>Strategic Partnerships</a:t>
            </a:r>
          </a:p>
          <a:p>
            <a:r>
              <a:rPr lang="en-NZ" sz="2800" dirty="0" smtClean="0">
                <a:latin typeface="Open Sans Light"/>
              </a:rPr>
              <a:t>Public Health Services</a:t>
            </a:r>
          </a:p>
          <a:p>
            <a:r>
              <a:rPr lang="en-NZ" sz="2800" dirty="0" smtClean="0">
                <a:latin typeface="Open Sans Light"/>
              </a:rPr>
              <a:t>SA Health</a:t>
            </a:r>
            <a:endParaRPr lang="en-US" sz="2800" dirty="0">
              <a:latin typeface="Open Sans Light"/>
            </a:endParaRPr>
          </a:p>
        </p:txBody>
      </p:sp>
      <p:sp>
        <p:nvSpPr>
          <p:cNvPr id="5" name="TextBox 4"/>
          <p:cNvSpPr txBox="1"/>
          <p:nvPr/>
        </p:nvSpPr>
        <p:spPr>
          <a:xfrm>
            <a:off x="241300" y="317500"/>
            <a:ext cx="5829300" cy="369332"/>
          </a:xfrm>
          <a:prstGeom prst="rect">
            <a:avLst/>
          </a:prstGeom>
          <a:noFill/>
        </p:spPr>
        <p:txBody>
          <a:bodyPr wrap="square" rtlCol="0">
            <a:spAutoFit/>
          </a:bodyPr>
          <a:lstStyle/>
          <a:p>
            <a:r>
              <a:rPr lang="en-NZ" dirty="0" smtClean="0">
                <a:solidFill>
                  <a:srgbClr val="0070C0"/>
                </a:solidFill>
                <a:latin typeface="Open Sans Light"/>
              </a:rPr>
              <a:t>Public Health Summer School</a:t>
            </a:r>
            <a:endParaRPr lang="en-US" dirty="0">
              <a:solidFill>
                <a:srgbClr val="0070C0"/>
              </a:solidFill>
              <a:latin typeface="Open Sans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Building HiAP Capacity</a:t>
            </a:r>
            <a:endParaRPr lang="en-AU" b="1" dirty="0">
              <a:solidFill>
                <a:srgbClr val="FF0000"/>
              </a:solidFill>
            </a:endParaRPr>
          </a:p>
        </p:txBody>
      </p:sp>
      <p:sp>
        <p:nvSpPr>
          <p:cNvPr id="3" name="Content Placeholder 2"/>
          <p:cNvSpPr>
            <a:spLocks noGrp="1"/>
          </p:cNvSpPr>
          <p:nvPr>
            <p:ph idx="1"/>
          </p:nvPr>
        </p:nvSpPr>
        <p:spPr/>
        <p:txBody>
          <a:bodyPr/>
          <a:lstStyle/>
          <a:p>
            <a:endParaRPr lang="en-AU" u="sng" dirty="0" smtClean="0">
              <a:hlinkClick r:id="rId2"/>
            </a:endParaRPr>
          </a:p>
          <a:p>
            <a:endParaRPr lang="en-AU" u="sng" dirty="0">
              <a:hlinkClick r:id="rId2"/>
            </a:endParaRPr>
          </a:p>
          <a:p>
            <a:endParaRPr lang="en-AU" u="sng" dirty="0">
              <a:hlinkClick r:id="rId2"/>
            </a:endParaRPr>
          </a:p>
          <a:p>
            <a:endParaRPr lang="en-AU" u="sng" dirty="0" smtClean="0">
              <a:hlinkClick r:id="rId2"/>
            </a:endParaRPr>
          </a:p>
          <a:p>
            <a:endParaRPr lang="en-AU" u="sng" dirty="0">
              <a:hlinkClick r:id="rId2"/>
            </a:endParaRPr>
          </a:p>
          <a:p>
            <a:endParaRPr lang="en-AU" u="sng" dirty="0" smtClean="0">
              <a:hlinkClick r:id="rId2"/>
            </a:endParaRPr>
          </a:p>
          <a:p>
            <a:endParaRPr lang="en-AU" sz="2400" u="sng" dirty="0" smtClean="0">
              <a:hlinkClick r:id="rId2"/>
            </a:endParaRPr>
          </a:p>
          <a:p>
            <a:r>
              <a:rPr lang="en-AU" sz="2400" u="sng" dirty="0" smtClean="0">
                <a:hlinkClick r:id="rId2"/>
              </a:rPr>
              <a:t>https</a:t>
            </a:r>
            <a:r>
              <a:rPr lang="en-AU" sz="2400" u="sng" dirty="0">
                <a:hlinkClick r:id="rId2"/>
              </a:rPr>
              <a:t>://www.youtube.com/watch?v=GPRH9nJNahA</a:t>
            </a:r>
            <a:endParaRPr lang="en-AU" sz="2400" dirty="0"/>
          </a:p>
        </p:txBody>
      </p:sp>
      <p:sp>
        <p:nvSpPr>
          <p:cNvPr id="4" name="Slide Number Placeholder 3"/>
          <p:cNvSpPr>
            <a:spLocks noGrp="1"/>
          </p:cNvSpPr>
          <p:nvPr>
            <p:ph type="sldNum" sz="quarter" idx="10"/>
          </p:nvPr>
        </p:nvSpPr>
        <p:spPr/>
        <p:txBody>
          <a:bodyPr/>
          <a:lstStyle/>
          <a:p>
            <a:fld id="{9C8FF4AC-F6A7-4059-A554-9883295A2BE7}" type="slidenum">
              <a:rPr lang="en-US" smtClean="0"/>
              <a:t>10</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3022599"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015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260350"/>
            <a:ext cx="8229600" cy="1143000"/>
          </a:xfrm>
        </p:spPr>
        <p:txBody>
          <a:bodyPr/>
          <a:lstStyle/>
          <a:p>
            <a:pPr algn="ctr" eaLnBrk="1" hangingPunct="1"/>
            <a:r>
              <a:rPr lang="en-US" sz="3200" b="1" dirty="0" smtClean="0">
                <a:solidFill>
                  <a:srgbClr val="C00000"/>
                </a:solidFill>
              </a:rPr>
              <a:t>Changing Role for MOH</a:t>
            </a:r>
          </a:p>
        </p:txBody>
      </p:sp>
      <p:sp>
        <p:nvSpPr>
          <p:cNvPr id="45059" name="Content Placeholder 2"/>
          <p:cNvSpPr>
            <a:spLocks noGrp="1"/>
          </p:cNvSpPr>
          <p:nvPr>
            <p:ph sz="half" idx="1"/>
          </p:nvPr>
        </p:nvSpPr>
        <p:spPr>
          <a:xfrm>
            <a:off x="457200" y="1600200"/>
            <a:ext cx="4114800" cy="4708525"/>
          </a:xfrm>
          <a:solidFill>
            <a:schemeClr val="accent1"/>
          </a:solidFill>
        </p:spPr>
        <p:txBody>
          <a:bodyPr/>
          <a:lstStyle/>
          <a:p>
            <a:pPr eaLnBrk="1" hangingPunct="1"/>
            <a:r>
              <a:rPr lang="en-US" sz="2000" b="1" dirty="0" smtClean="0"/>
              <a:t>PUT HEALTH FIRST</a:t>
            </a:r>
          </a:p>
          <a:p>
            <a:pPr eaLnBrk="1" hangingPunct="1"/>
            <a:endParaRPr lang="en-US" sz="2000" b="1" dirty="0" smtClean="0"/>
          </a:p>
          <a:p>
            <a:pPr eaLnBrk="1" hangingPunct="1"/>
            <a:r>
              <a:rPr lang="en-US" sz="2000" b="1" dirty="0" smtClean="0"/>
              <a:t>HEALTH AS THE GOAL</a:t>
            </a:r>
          </a:p>
          <a:p>
            <a:pPr eaLnBrk="1" hangingPunct="1"/>
            <a:endParaRPr lang="en-US" sz="2000" b="1" dirty="0" smtClean="0"/>
          </a:p>
          <a:p>
            <a:pPr eaLnBrk="1" hangingPunct="1"/>
            <a:r>
              <a:rPr lang="en-US" sz="2000" b="1" dirty="0" smtClean="0"/>
              <a:t>HEALTH IN THE LEAD</a:t>
            </a:r>
          </a:p>
          <a:p>
            <a:pPr eaLnBrk="1" hangingPunct="1"/>
            <a:endParaRPr lang="en-US" sz="2000" b="1" dirty="0" smtClean="0">
              <a:solidFill>
                <a:srgbClr val="FF0000"/>
              </a:solidFill>
            </a:endParaRPr>
          </a:p>
          <a:p>
            <a:pPr eaLnBrk="1" hangingPunct="1"/>
            <a:endParaRPr lang="en-US" sz="2000" b="1" dirty="0" smtClean="0"/>
          </a:p>
          <a:p>
            <a:pPr eaLnBrk="1" hangingPunct="1"/>
            <a:r>
              <a:rPr lang="en-US" sz="2000" b="1" dirty="0" smtClean="0"/>
              <a:t>HIERARCHICAL  STATE FOCUSED</a:t>
            </a:r>
          </a:p>
          <a:p>
            <a:pPr eaLnBrk="1" hangingPunct="1"/>
            <a:endParaRPr lang="en-US" sz="2000" b="1" dirty="0" smtClean="0"/>
          </a:p>
          <a:p>
            <a:pPr eaLnBrk="1" hangingPunct="1"/>
            <a:r>
              <a:rPr lang="en-US" sz="2000" b="1" dirty="0" smtClean="0"/>
              <a:t>TECHNICAL POLICY FOCUS</a:t>
            </a:r>
          </a:p>
        </p:txBody>
      </p:sp>
      <p:sp>
        <p:nvSpPr>
          <p:cNvPr id="45060" name="Content Placeholder 3"/>
          <p:cNvSpPr>
            <a:spLocks noGrp="1"/>
          </p:cNvSpPr>
          <p:nvPr>
            <p:ph sz="half" idx="2"/>
          </p:nvPr>
        </p:nvSpPr>
        <p:spPr>
          <a:xfrm>
            <a:off x="4648200" y="1600200"/>
            <a:ext cx="4100513" cy="4708525"/>
          </a:xfrm>
          <a:solidFill>
            <a:srgbClr val="CCFF66"/>
          </a:solidFill>
        </p:spPr>
        <p:txBody>
          <a:bodyPr/>
          <a:lstStyle/>
          <a:p>
            <a:pPr eaLnBrk="1" hangingPunct="1"/>
            <a:r>
              <a:rPr lang="en-US" sz="2000" b="1" dirty="0" smtClean="0">
                <a:solidFill>
                  <a:srgbClr val="FF0000"/>
                </a:solidFill>
              </a:rPr>
              <a:t>HEALTH part of the SOLUTION</a:t>
            </a:r>
          </a:p>
          <a:p>
            <a:pPr eaLnBrk="1" hangingPunct="1"/>
            <a:endParaRPr lang="en-US" sz="2000" b="1" dirty="0" smtClean="0">
              <a:solidFill>
                <a:srgbClr val="FF0000"/>
              </a:solidFill>
            </a:endParaRPr>
          </a:p>
          <a:p>
            <a:r>
              <a:rPr lang="en-US" sz="2000" b="1" dirty="0" smtClean="0">
                <a:solidFill>
                  <a:srgbClr val="FF0000"/>
                </a:solidFill>
              </a:rPr>
              <a:t>HEALTH AND HEALTH EQUITY AS A </a:t>
            </a:r>
            <a:r>
              <a:rPr lang="en-US" sz="2000" b="1" dirty="0">
                <a:solidFill>
                  <a:srgbClr val="FF0000"/>
                </a:solidFill>
              </a:rPr>
              <a:t>SHARED </a:t>
            </a:r>
            <a:r>
              <a:rPr lang="en-US" sz="2000" b="1" dirty="0" smtClean="0">
                <a:solidFill>
                  <a:srgbClr val="FF0000"/>
                </a:solidFill>
              </a:rPr>
              <a:t>GOAL</a:t>
            </a:r>
          </a:p>
          <a:p>
            <a:endParaRPr lang="en-US" sz="2000" b="1" dirty="0">
              <a:solidFill>
                <a:srgbClr val="FF0000"/>
              </a:solidFill>
            </a:endParaRPr>
          </a:p>
          <a:p>
            <a:r>
              <a:rPr lang="en-US" sz="2000" b="1" dirty="0" smtClean="0">
                <a:solidFill>
                  <a:srgbClr val="FF0000"/>
                </a:solidFill>
              </a:rPr>
              <a:t>SMART GOVERNANCE</a:t>
            </a:r>
            <a:endParaRPr lang="en-US" sz="2000" dirty="0" smtClean="0"/>
          </a:p>
          <a:p>
            <a:pPr eaLnBrk="1" hangingPunct="1"/>
            <a:endParaRPr lang="en-US" sz="2000" dirty="0" smtClean="0"/>
          </a:p>
          <a:p>
            <a:r>
              <a:rPr lang="en-US" sz="2000" b="1" dirty="0">
                <a:solidFill>
                  <a:srgbClr val="FF0000"/>
                </a:solidFill>
              </a:rPr>
              <a:t>JOINED UP POLICY MAKING</a:t>
            </a:r>
          </a:p>
          <a:p>
            <a:pPr eaLnBrk="1" hangingPunct="1"/>
            <a:endParaRPr lang="en-US" sz="2000" b="1" dirty="0">
              <a:solidFill>
                <a:srgbClr val="FF0000"/>
              </a:solidFill>
            </a:endParaRPr>
          </a:p>
          <a:p>
            <a:pPr eaLnBrk="1" hangingPunct="1"/>
            <a:r>
              <a:rPr lang="en-US" sz="2000" b="1" dirty="0" smtClean="0">
                <a:solidFill>
                  <a:srgbClr val="FF0000"/>
                </a:solidFill>
              </a:rPr>
              <a:t>TACTICAL AND TECHNICAL FOCUS</a:t>
            </a:r>
          </a:p>
          <a:p>
            <a:pPr eaLnBrk="1" hangingPunct="1"/>
            <a:endParaRPr lang="en-US" sz="2000" b="1" dirty="0">
              <a:solidFill>
                <a:srgbClr val="FF0000"/>
              </a:solidFill>
            </a:endParaRPr>
          </a:p>
          <a:p>
            <a:pPr eaLnBrk="1" hangingPunct="1"/>
            <a:endParaRPr lang="en-US" sz="2000" dirty="0"/>
          </a:p>
          <a:p>
            <a:pPr eaLnBrk="1" hangingPunct="1"/>
            <a:endParaRPr lang="en-US" sz="2000" dirty="0" smtClean="0"/>
          </a:p>
          <a:p>
            <a:pPr lvl="0">
              <a:buNone/>
            </a:pPr>
            <a:endParaRPr lang="de-CH" sz="1050" b="1" dirty="0" smtClean="0">
              <a:solidFill>
                <a:schemeClr val="accent1">
                  <a:lumMod val="25000"/>
                </a:schemeClr>
              </a:solidFill>
            </a:endParaRPr>
          </a:p>
          <a:p>
            <a:pPr lvl="0">
              <a:buNone/>
            </a:pPr>
            <a:r>
              <a:rPr lang="de-CH" sz="1050" b="1" dirty="0" smtClean="0">
                <a:solidFill>
                  <a:schemeClr val="accent1">
                    <a:lumMod val="25000"/>
                  </a:schemeClr>
                </a:solidFill>
              </a:rPr>
              <a:t>Based on South Australian Health in All Policies Summer School  2011</a:t>
            </a:r>
          </a:p>
          <a:p>
            <a:pPr eaLnBrk="1" hangingPunct="1">
              <a:buNone/>
            </a:pPr>
            <a:endParaRPr lang="en-US" sz="2000" dirty="0" smtClean="0"/>
          </a:p>
          <a:p>
            <a:pPr eaLnBrk="1" hangingPunct="1">
              <a:buNone/>
            </a:pPr>
            <a:endParaRPr lang="en-US" sz="2000" dirty="0" smtClean="0"/>
          </a:p>
        </p:txBody>
      </p:sp>
      <p:sp>
        <p:nvSpPr>
          <p:cNvPr id="7" name="TextBox 6"/>
          <p:cNvSpPr txBox="1"/>
          <p:nvPr/>
        </p:nvSpPr>
        <p:spPr>
          <a:xfrm>
            <a:off x="468313" y="6453336"/>
            <a:ext cx="1655415" cy="530915"/>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sz="1050" b="1" dirty="0" smtClean="0">
              <a:solidFill>
                <a:schemeClr val="accent1">
                  <a:lumMod val="25000"/>
                </a:schemeClr>
              </a:solidFill>
            </a:endParaRPr>
          </a:p>
          <a:p>
            <a:endParaRPr lang="en-AU" dirty="0"/>
          </a:p>
        </p:txBody>
      </p:sp>
    </p:spTree>
    <p:extLst>
      <p:ext uri="{BB962C8B-B14F-4D97-AF65-F5344CB8AC3E}">
        <p14:creationId xmlns:p14="http://schemas.microsoft.com/office/powerpoint/2010/main" val="1466374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Shift </a:t>
            </a:r>
            <a:r>
              <a:rPr lang="en-AU" dirty="0"/>
              <a:t>in perspective so that all actors consider improved health and wellbeing as an overarching social goal that requires shared action</a:t>
            </a:r>
          </a:p>
          <a:p>
            <a:r>
              <a:rPr lang="en-AU" dirty="0" smtClean="0"/>
              <a:t>Health is a precondition, outcome and indicator of a sustainable society</a:t>
            </a:r>
          </a:p>
          <a:p>
            <a:r>
              <a:rPr lang="en-AU" dirty="0" smtClean="0"/>
              <a:t>Health is a social goal of governments</a:t>
            </a:r>
            <a:endParaRPr lang="en-AU"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3F14C391-2C02-4FB7-9C00-89F74528E6ED}" type="slidenum">
              <a:rPr lang="fi-FI" smtClean="0"/>
              <a:pPr/>
              <a:t>3</a:t>
            </a:fld>
            <a:endParaRPr lang="fi-FI"/>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78" t="31129" r="6514" b="34435"/>
          <a:stretch/>
        </p:blipFill>
        <p:spPr bwMode="auto">
          <a:xfrm>
            <a:off x="4191000" y="5308600"/>
            <a:ext cx="43180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b="1" dirty="0">
                <a:solidFill>
                  <a:srgbClr val="FF0000"/>
                </a:solidFill>
              </a:rPr>
              <a:t>Values and Perspectives</a:t>
            </a:r>
            <a:endParaRPr lang="en-AU" dirty="0"/>
          </a:p>
        </p:txBody>
      </p:sp>
    </p:spTree>
    <p:extLst>
      <p:ext uri="{BB962C8B-B14F-4D97-AF65-F5344CB8AC3E}">
        <p14:creationId xmlns:p14="http://schemas.microsoft.com/office/powerpoint/2010/main" val="96631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Goal</a:t>
            </a:r>
            <a:endParaRPr lang="en-AU" b="1" dirty="0">
              <a:solidFill>
                <a:srgbClr val="FF0000"/>
              </a:solidFill>
            </a:endParaRPr>
          </a:p>
        </p:txBody>
      </p:sp>
      <p:sp>
        <p:nvSpPr>
          <p:cNvPr id="3" name="Content Placeholder 2"/>
          <p:cNvSpPr>
            <a:spLocks noGrp="1"/>
          </p:cNvSpPr>
          <p:nvPr>
            <p:ph idx="1"/>
          </p:nvPr>
        </p:nvSpPr>
        <p:spPr>
          <a:xfrm>
            <a:off x="457200" y="1600200"/>
            <a:ext cx="4724400" cy="4525963"/>
          </a:xfrm>
        </p:spPr>
        <p:txBody>
          <a:bodyPr/>
          <a:lstStyle/>
          <a:p>
            <a:r>
              <a:rPr lang="en-AU" sz="2400" dirty="0" smtClean="0"/>
              <a:t>Multiply effort to create public value through a connected and collaborative government</a:t>
            </a:r>
          </a:p>
          <a:p>
            <a:endParaRPr lang="en-AU" sz="2400" dirty="0" smtClean="0"/>
          </a:p>
          <a:p>
            <a:r>
              <a:rPr lang="en-AU" sz="2400" dirty="0" smtClean="0"/>
              <a:t>Benefits that accrue to the whole of government</a:t>
            </a:r>
          </a:p>
          <a:p>
            <a:endParaRPr lang="en-AU" sz="2400" dirty="0"/>
          </a:p>
          <a:p>
            <a:r>
              <a:rPr lang="en-AU" sz="2400" dirty="0" smtClean="0"/>
              <a:t>“One Government”</a:t>
            </a:r>
            <a:endParaRPr lang="en-AU" sz="24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3F14C391-2C02-4FB7-9C00-89F74528E6ED}" type="slidenum">
              <a:rPr lang="fi-FI" smtClean="0"/>
              <a:pPr/>
              <a:t>4</a:t>
            </a:fld>
            <a:endParaRPr lang="fi-FI"/>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55" t="16342" r="28809" b="9038"/>
          <a:stretch/>
        </p:blipFill>
        <p:spPr bwMode="auto">
          <a:xfrm>
            <a:off x="5329382" y="1417638"/>
            <a:ext cx="3158836" cy="455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0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None/>
            </a:pPr>
            <a:endParaRPr lang="en-GB" sz="2200" dirty="0" smtClean="0"/>
          </a:p>
          <a:p>
            <a:pPr eaLnBrk="1" hangingPunct="1">
              <a:lnSpc>
                <a:spcPct val="80000"/>
              </a:lnSpc>
            </a:pPr>
            <a:r>
              <a:rPr lang="en-GB" sz="2200" dirty="0" smtClean="0"/>
              <a:t>Leaders can be seen as </a:t>
            </a:r>
            <a:r>
              <a:rPr lang="en-GB" sz="2200" dirty="0" smtClean="0">
                <a:solidFill>
                  <a:schemeClr val="accent1">
                    <a:lumMod val="25000"/>
                  </a:schemeClr>
                </a:solidFill>
              </a:rPr>
              <a:t>policy entrepreneurs </a:t>
            </a:r>
            <a:r>
              <a:rPr lang="en-GB" sz="2200" dirty="0" smtClean="0"/>
              <a:t>– they help with the understanding of an issue, they frame it and act as facilitators. Leaders today are not always individuals, they can also be </a:t>
            </a:r>
            <a:r>
              <a:rPr lang="en-GB" sz="2200" dirty="0" smtClean="0">
                <a:solidFill>
                  <a:schemeClr val="accent1">
                    <a:lumMod val="25000"/>
                  </a:schemeClr>
                </a:solidFill>
              </a:rPr>
              <a:t>organizations and movements </a:t>
            </a:r>
            <a:r>
              <a:rPr lang="en-GB" sz="2200" dirty="0" smtClean="0"/>
              <a:t>that exert pressure to act on politicians and policy makers – and they can be politicians. </a:t>
            </a:r>
          </a:p>
          <a:p>
            <a:pPr eaLnBrk="1" hangingPunct="1">
              <a:lnSpc>
                <a:spcPct val="80000"/>
              </a:lnSpc>
            </a:pPr>
            <a:endParaRPr lang="en-GB" sz="2200" dirty="0" smtClean="0"/>
          </a:p>
          <a:p>
            <a:pPr eaLnBrk="1" hangingPunct="1">
              <a:lnSpc>
                <a:spcPct val="80000"/>
              </a:lnSpc>
            </a:pPr>
            <a:endParaRPr lang="en-GB" sz="2200" dirty="0" smtClean="0"/>
          </a:p>
          <a:p>
            <a:pPr eaLnBrk="1" hangingPunct="1">
              <a:lnSpc>
                <a:spcPct val="80000"/>
              </a:lnSpc>
            </a:pPr>
            <a:endParaRPr lang="en-GB" sz="2200" dirty="0" smtClean="0"/>
          </a:p>
          <a:p>
            <a:pPr marL="0" indent="0" eaLnBrk="1" hangingPunct="1">
              <a:lnSpc>
                <a:spcPct val="80000"/>
              </a:lnSpc>
              <a:buNone/>
            </a:pPr>
            <a:endParaRPr lang="en-GB" sz="2200" dirty="0" smtClean="0"/>
          </a:p>
          <a:p>
            <a:pPr eaLnBrk="1" hangingPunct="1">
              <a:lnSpc>
                <a:spcPct val="80000"/>
              </a:lnSpc>
            </a:pPr>
            <a:r>
              <a:rPr lang="en-GB" sz="2200" dirty="0" smtClean="0"/>
              <a:t>In the health arena we have many examples of such leadership through social movements such as the women’s health movement and the HIV aids movement. They are is developing new dimensions through </a:t>
            </a:r>
            <a:r>
              <a:rPr lang="en-GB" sz="2200" dirty="0" smtClean="0">
                <a:solidFill>
                  <a:schemeClr val="accent1">
                    <a:lumMod val="25000"/>
                  </a:schemeClr>
                </a:solidFill>
              </a:rPr>
              <a:t>technology and social networks  and social business.</a:t>
            </a:r>
          </a:p>
        </p:txBody>
      </p:sp>
      <p:sp>
        <p:nvSpPr>
          <p:cNvPr id="23556" name="AutoShape 4" descr="Z"/>
          <p:cNvSpPr>
            <a:spLocks noChangeAspect="1" noChangeArrowheads="1"/>
          </p:cNvSpPr>
          <p:nvPr/>
        </p:nvSpPr>
        <p:spPr bwMode="auto">
          <a:xfrm>
            <a:off x="77788" y="-25400"/>
            <a:ext cx="2257425" cy="1266825"/>
          </a:xfrm>
          <a:prstGeom prst="rect">
            <a:avLst/>
          </a:prstGeom>
          <a:noFill/>
          <a:ln w="9525">
            <a:noFill/>
            <a:miter lim="800000"/>
            <a:headEnd/>
            <a:tailEnd/>
          </a:ln>
        </p:spPr>
        <p:txBody>
          <a:bodyPr/>
          <a:lstStyle/>
          <a:p>
            <a:pPr defTabSz="457200"/>
            <a:endParaRPr lang="de-CH">
              <a:solidFill>
                <a:srgbClr val="000000"/>
              </a:solidFill>
            </a:endParaRPr>
          </a:p>
        </p:txBody>
      </p:sp>
      <p:sp>
        <p:nvSpPr>
          <p:cNvPr id="23557" name="AutoShape 5" descr="Z"/>
          <p:cNvSpPr>
            <a:spLocks noChangeAspect="1" noChangeArrowheads="1"/>
          </p:cNvSpPr>
          <p:nvPr/>
        </p:nvSpPr>
        <p:spPr bwMode="auto">
          <a:xfrm>
            <a:off x="77788" y="-25400"/>
            <a:ext cx="2257425" cy="1266825"/>
          </a:xfrm>
          <a:prstGeom prst="rect">
            <a:avLst/>
          </a:prstGeom>
          <a:noFill/>
          <a:ln w="9525">
            <a:noFill/>
            <a:miter lim="800000"/>
            <a:headEnd/>
            <a:tailEnd/>
          </a:ln>
        </p:spPr>
        <p:txBody>
          <a:bodyPr/>
          <a:lstStyle/>
          <a:p>
            <a:pPr defTabSz="457200"/>
            <a:endParaRPr lang="de-CH">
              <a:solidFill>
                <a:srgbClr val="000000"/>
              </a:solidFill>
            </a:endParaRPr>
          </a:p>
        </p:txBody>
      </p:sp>
      <p:pic>
        <p:nvPicPr>
          <p:cNvPr id="23559" name="Picture 7" descr="hiv_aids"/>
          <p:cNvPicPr>
            <a:picLocks noChangeAspect="1" noChangeArrowheads="1"/>
          </p:cNvPicPr>
          <p:nvPr/>
        </p:nvPicPr>
        <p:blipFill>
          <a:blip r:embed="rId2"/>
          <a:srcRect/>
          <a:stretch>
            <a:fillRect/>
          </a:stretch>
        </p:blipFill>
        <p:spPr bwMode="auto">
          <a:xfrm>
            <a:off x="1604814" y="3152328"/>
            <a:ext cx="962025" cy="920750"/>
          </a:xfrm>
          <a:prstGeom prst="rect">
            <a:avLst/>
          </a:prstGeom>
          <a:noFill/>
          <a:ln w="9525">
            <a:noFill/>
            <a:miter lim="800000"/>
            <a:headEnd/>
            <a:tailEnd/>
          </a:ln>
        </p:spPr>
      </p:pic>
      <p:pic>
        <p:nvPicPr>
          <p:cNvPr id="23561" name="Picture 9" descr="whlhead"/>
          <p:cNvPicPr>
            <a:picLocks noChangeAspect="1" noChangeArrowheads="1"/>
          </p:cNvPicPr>
          <p:nvPr/>
        </p:nvPicPr>
        <p:blipFill>
          <a:blip r:embed="rId3"/>
          <a:srcRect/>
          <a:stretch>
            <a:fillRect/>
          </a:stretch>
        </p:blipFill>
        <p:spPr bwMode="auto">
          <a:xfrm>
            <a:off x="5481588" y="3124770"/>
            <a:ext cx="1458317" cy="975866"/>
          </a:xfrm>
          <a:prstGeom prst="rect">
            <a:avLst/>
          </a:prstGeom>
          <a:noFill/>
          <a:ln w="9525">
            <a:noFill/>
            <a:miter lim="800000"/>
            <a:headEnd/>
            <a:tailEnd/>
          </a:ln>
        </p:spPr>
      </p:pic>
      <p:sp>
        <p:nvSpPr>
          <p:cNvPr id="12" name="TextBox 11"/>
          <p:cNvSpPr txBox="1"/>
          <p:nvPr/>
        </p:nvSpPr>
        <p:spPr>
          <a:xfrm>
            <a:off x="77788" y="6309320"/>
            <a:ext cx="3054052" cy="415498"/>
          </a:xfrm>
          <a:prstGeom prst="rect">
            <a:avLst/>
          </a:prstGeom>
          <a:noFill/>
        </p:spPr>
        <p:txBody>
          <a:bodyPr wrap="square" rtlCol="0">
            <a:spAutoFit/>
          </a:bodyPr>
          <a:lstStyle/>
          <a:p>
            <a:pPr defTabSz="457200"/>
            <a:r>
              <a:rPr lang="en-US" sz="1050" b="1" dirty="0">
                <a:solidFill>
                  <a:srgbClr val="9999FF">
                    <a:lumMod val="25000"/>
                  </a:srgbClr>
                </a:solidFill>
              </a:rPr>
              <a:t>Kickbusch 2013</a:t>
            </a:r>
            <a:endParaRPr lang="en-AU" sz="1050" b="1" dirty="0">
              <a:solidFill>
                <a:srgbClr val="9999FF">
                  <a:lumMod val="25000"/>
                </a:srgbClr>
              </a:solidFill>
            </a:endParaRPr>
          </a:p>
          <a:p>
            <a:pPr defTabSz="457200"/>
            <a:endParaRPr lang="en-AU" sz="1050" dirty="0">
              <a:solidFill>
                <a:srgbClr val="000000"/>
              </a:solidFill>
            </a:endParaRPr>
          </a:p>
        </p:txBody>
      </p:sp>
      <p:sp>
        <p:nvSpPr>
          <p:cNvPr id="13" name="Rectangle 12"/>
          <p:cNvSpPr/>
          <p:nvPr/>
        </p:nvSpPr>
        <p:spPr>
          <a:xfrm>
            <a:off x="3563888" y="6343734"/>
            <a:ext cx="5059412" cy="253916"/>
          </a:xfrm>
          <a:prstGeom prst="rect">
            <a:avLst/>
          </a:prstGeom>
        </p:spPr>
        <p:txBody>
          <a:bodyPr wrap="square">
            <a:spAutoFit/>
          </a:bodyPr>
          <a:lstStyle/>
          <a:p>
            <a:pPr defTabSz="457200">
              <a:defRPr/>
            </a:pPr>
            <a:r>
              <a:rPr lang="de-CH" sz="1050" b="1" dirty="0">
                <a:solidFill>
                  <a:srgbClr val="9999FF">
                    <a:lumMod val="25000"/>
                  </a:srgbClr>
                </a:solidFill>
              </a:rPr>
              <a:t>Based </a:t>
            </a:r>
            <a:r>
              <a:rPr lang="de-CH" sz="1050" b="1" dirty="0" smtClean="0">
                <a:solidFill>
                  <a:srgbClr val="9999FF">
                    <a:lumMod val="25000"/>
                  </a:srgbClr>
                </a:solidFill>
              </a:rPr>
              <a:t>on South </a:t>
            </a:r>
            <a:r>
              <a:rPr lang="de-CH" sz="1050" b="1" dirty="0">
                <a:solidFill>
                  <a:srgbClr val="9999FF">
                    <a:lumMod val="25000"/>
                  </a:srgbClr>
                </a:solidFill>
              </a:rPr>
              <a:t>Australian Health in All Policies Summer School  2011</a:t>
            </a:r>
          </a:p>
        </p:txBody>
      </p:sp>
      <p:sp>
        <p:nvSpPr>
          <p:cNvPr id="14" name="TextBox 13"/>
          <p:cNvSpPr txBox="1"/>
          <p:nvPr/>
        </p:nvSpPr>
        <p:spPr>
          <a:xfrm>
            <a:off x="2627784" y="404664"/>
            <a:ext cx="5328592" cy="584775"/>
          </a:xfrm>
          <a:prstGeom prst="rect">
            <a:avLst/>
          </a:prstGeom>
          <a:noFill/>
        </p:spPr>
        <p:txBody>
          <a:bodyPr wrap="square" rtlCol="0">
            <a:spAutoFit/>
          </a:bodyPr>
          <a:lstStyle/>
          <a:p>
            <a:pPr algn="ctr" defTabSz="457200"/>
            <a:r>
              <a:rPr lang="en-US" sz="3200" b="1" dirty="0" smtClean="0">
                <a:solidFill>
                  <a:srgbClr val="FF0000"/>
                </a:solidFill>
              </a:rPr>
              <a:t>Leadership and HiAP</a:t>
            </a:r>
            <a:endParaRPr lang="en-AU" sz="3200" b="1" dirty="0">
              <a:solidFill>
                <a:srgbClr val="FF0000"/>
              </a:solidFill>
            </a:endParaRPr>
          </a:p>
        </p:txBody>
      </p:sp>
    </p:spTree>
    <p:extLst>
      <p:ext uri="{BB962C8B-B14F-4D97-AF65-F5344CB8AC3E}">
        <p14:creationId xmlns:p14="http://schemas.microsoft.com/office/powerpoint/2010/main" val="1004179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HiAP Skills</a:t>
            </a:r>
            <a:endParaRPr lang="en-AU" b="1" dirty="0">
              <a:solidFill>
                <a:srgbClr val="FF0000"/>
              </a:solidFill>
            </a:endParaRPr>
          </a:p>
        </p:txBody>
      </p:sp>
      <p:sp>
        <p:nvSpPr>
          <p:cNvPr id="3" name="Content Placeholder 2"/>
          <p:cNvSpPr>
            <a:spLocks noGrp="1"/>
          </p:cNvSpPr>
          <p:nvPr>
            <p:ph idx="1"/>
          </p:nvPr>
        </p:nvSpPr>
        <p:spPr/>
        <p:txBody>
          <a:bodyPr/>
          <a:lstStyle/>
          <a:p>
            <a:r>
              <a:rPr lang="en-AU" sz="2800" dirty="0" smtClean="0"/>
              <a:t>Solution seeking ways of thinking</a:t>
            </a:r>
          </a:p>
          <a:p>
            <a:r>
              <a:rPr lang="en-AU" sz="2800" dirty="0" smtClean="0"/>
              <a:t>Invent/identify options for mutual gain</a:t>
            </a:r>
          </a:p>
          <a:p>
            <a:r>
              <a:rPr lang="en-AU" sz="2800" dirty="0" smtClean="0"/>
              <a:t>Focus on interests not positions</a:t>
            </a:r>
          </a:p>
          <a:p>
            <a:r>
              <a:rPr lang="en-AU" sz="2800" dirty="0" smtClean="0"/>
              <a:t>High levels of inter-personal and organisational sensitivity</a:t>
            </a:r>
          </a:p>
          <a:p>
            <a:r>
              <a:rPr lang="en-AU" sz="2800" dirty="0" smtClean="0"/>
              <a:t>To deal with differences and manage difficult trade-offs</a:t>
            </a:r>
          </a:p>
          <a:p>
            <a:r>
              <a:rPr lang="en-AU" sz="2800" dirty="0" smtClean="0"/>
              <a:t>Capacity to acknowledge others’ contribution</a:t>
            </a:r>
          </a:p>
          <a:p>
            <a:r>
              <a:rPr lang="en-AU" sz="2800" dirty="0" smtClean="0"/>
              <a:t>Act </a:t>
            </a:r>
            <a:r>
              <a:rPr lang="en-AU" sz="2800" i="1" dirty="0" smtClean="0">
                <a:solidFill>
                  <a:srgbClr val="FF0000"/>
                </a:solidFill>
              </a:rPr>
              <a:t>	brokers, facilitators, translators</a:t>
            </a:r>
            <a:endParaRPr lang="en-AU" sz="2800" i="1" dirty="0">
              <a:solidFill>
                <a:srgbClr val="FF0000"/>
              </a:solidFill>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3F14C391-2C02-4FB7-9C00-89F74528E6ED}" type="slidenum">
              <a:rPr lang="fi-FI" smtClean="0"/>
              <a:pPr/>
              <a:t>6</a:t>
            </a:fld>
            <a:endParaRPr lang="fi-FI"/>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801" y="524741"/>
            <a:ext cx="168592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04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88900"/>
            <a:ext cx="7337136" cy="1028700"/>
          </a:xfrm>
        </p:spPr>
        <p:txBody>
          <a:bodyPr/>
          <a:lstStyle/>
          <a:p>
            <a:r>
              <a:rPr lang="en-AU" sz="3200" b="1" dirty="0" smtClean="0">
                <a:solidFill>
                  <a:srgbClr val="FF0000"/>
                </a:solidFill>
              </a:rPr>
              <a:t>Negotiate co-benefits – mutual gain</a:t>
            </a:r>
            <a:endParaRPr lang="en-AU" sz="3200" b="1" dirty="0">
              <a:solidFill>
                <a:srgbClr val="FF0000"/>
              </a:solidFill>
            </a:endParaRPr>
          </a:p>
        </p:txBody>
      </p:sp>
      <p:sp>
        <p:nvSpPr>
          <p:cNvPr id="3" name="Content Placeholder 2"/>
          <p:cNvSpPr>
            <a:spLocks noGrp="1"/>
          </p:cNvSpPr>
          <p:nvPr>
            <p:ph idx="1"/>
          </p:nvPr>
        </p:nvSpPr>
        <p:spPr>
          <a:xfrm>
            <a:off x="457200" y="1600200"/>
            <a:ext cx="8492836" cy="4525963"/>
          </a:xfrm>
        </p:spPr>
        <p:txBody>
          <a:bodyPr/>
          <a:lstStyle/>
          <a:p>
            <a:r>
              <a:rPr lang="en-AU" dirty="0" smtClean="0"/>
              <a:t>Understand context</a:t>
            </a:r>
          </a:p>
          <a:p>
            <a:r>
              <a:rPr lang="en-AU" dirty="0" smtClean="0"/>
              <a:t>Build relationships – build trust – be flexible</a:t>
            </a:r>
          </a:p>
          <a:p>
            <a:r>
              <a:rPr lang="en-AU" dirty="0" smtClean="0"/>
              <a:t>Assume good intentions</a:t>
            </a:r>
          </a:p>
          <a:p>
            <a:r>
              <a:rPr lang="en-AU" dirty="0" smtClean="0"/>
              <a:t>Create reciprocity – share – give credit</a:t>
            </a:r>
          </a:p>
          <a:p>
            <a:r>
              <a:rPr lang="en-AU" dirty="0" smtClean="0"/>
              <a:t>Discover shared values</a:t>
            </a:r>
          </a:p>
          <a:p>
            <a:r>
              <a:rPr lang="en-AU" dirty="0" smtClean="0"/>
              <a:t>Create common language</a:t>
            </a:r>
          </a:p>
          <a:p>
            <a:r>
              <a:rPr lang="en-AU" dirty="0" smtClean="0"/>
              <a:t>Harmonize policy goals</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3F14C391-2C02-4FB7-9C00-89F74528E6ED}" type="slidenum">
              <a:rPr lang="fi-FI" smtClean="0"/>
              <a:pPr/>
              <a:t>7</a:t>
            </a:fld>
            <a:endParaRPr lang="fi-FI"/>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349" y="4100513"/>
            <a:ext cx="1662978" cy="1662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85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Policy Champions</a:t>
            </a:r>
            <a:endParaRPr lang="en-AU" b="1" dirty="0">
              <a:solidFill>
                <a:srgbClr val="C00000"/>
              </a:solidFill>
            </a:endParaRP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sz="4000" b="1" dirty="0" smtClean="0">
                <a:solidFill>
                  <a:schemeClr val="accent1">
                    <a:lumMod val="25000"/>
                  </a:schemeClr>
                </a:solidFill>
              </a:rPr>
              <a:t>Policy Champions</a:t>
            </a:r>
          </a:p>
          <a:p>
            <a:pPr>
              <a:buNone/>
            </a:pPr>
            <a:endParaRPr lang="en-AU" sz="4000" b="1" dirty="0">
              <a:solidFill>
                <a:schemeClr val="accent1">
                  <a:lumMod val="25000"/>
                </a:schemeClr>
              </a:solidFill>
            </a:endParaRPr>
          </a:p>
        </p:txBody>
      </p:sp>
    </p:spTree>
    <p:extLst>
      <p:ext uri="{BB962C8B-B14F-4D97-AF65-F5344CB8AC3E}">
        <p14:creationId xmlns:p14="http://schemas.microsoft.com/office/powerpoint/2010/main" val="39157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769422" cy="955675"/>
          </a:xfrm>
        </p:spPr>
        <p:txBody>
          <a:bodyPr/>
          <a:lstStyle/>
          <a:p>
            <a:r>
              <a:rPr lang="en-US" sz="3600" b="1" dirty="0" smtClean="0">
                <a:solidFill>
                  <a:srgbClr val="C00000"/>
                </a:solidFill>
              </a:rPr>
              <a:t>What is a Policy Champion</a:t>
            </a:r>
            <a:endParaRPr lang="en-AU" sz="3600" b="1" dirty="0">
              <a:solidFill>
                <a:srgbClr val="C00000"/>
              </a:solidFill>
            </a:endParaRPr>
          </a:p>
        </p:txBody>
      </p:sp>
      <p:sp>
        <p:nvSpPr>
          <p:cNvPr id="3" name="Content Placeholder 2"/>
          <p:cNvSpPr>
            <a:spLocks noGrp="1"/>
          </p:cNvSpPr>
          <p:nvPr>
            <p:ph idx="1"/>
          </p:nvPr>
        </p:nvSpPr>
        <p:spPr>
          <a:xfrm>
            <a:off x="468313" y="1196975"/>
            <a:ext cx="8207375" cy="4824313"/>
          </a:xfrm>
        </p:spPr>
        <p:txBody>
          <a:bodyPr>
            <a:normAutofit fontScale="92500" lnSpcReduction="20000"/>
          </a:bodyPr>
          <a:lstStyle/>
          <a:p>
            <a:pPr>
              <a:buNone/>
            </a:pPr>
            <a:r>
              <a:rPr lang="en-US" dirty="0" smtClean="0"/>
              <a:t>Policy Champions are person or teams:</a:t>
            </a:r>
          </a:p>
          <a:p>
            <a:pPr>
              <a:buNone/>
            </a:pPr>
            <a:endParaRPr lang="en-US" dirty="0" smtClean="0"/>
          </a:p>
          <a:p>
            <a:r>
              <a:rPr lang="en-US" dirty="0" smtClean="0"/>
              <a:t>Willing and able to lead and manage the policy process</a:t>
            </a:r>
          </a:p>
          <a:p>
            <a:r>
              <a:rPr lang="en-US" dirty="0" smtClean="0"/>
              <a:t>Proactively promote policy reforms</a:t>
            </a:r>
          </a:p>
          <a:p>
            <a:r>
              <a:rPr lang="en-US" dirty="0" smtClean="0"/>
              <a:t>Publicly support the policies and foster support in others</a:t>
            </a:r>
          </a:p>
          <a:p>
            <a:r>
              <a:rPr lang="en-US" dirty="0" smtClean="0"/>
              <a:t>Frame the discussion of the issue</a:t>
            </a:r>
          </a:p>
          <a:p>
            <a:r>
              <a:rPr lang="en-US" dirty="0" smtClean="0"/>
              <a:t>Build consensus, attract resources</a:t>
            </a:r>
          </a:p>
          <a:p>
            <a:r>
              <a:rPr lang="en-US" dirty="0" smtClean="0"/>
              <a:t>Seize and create opportunities to move the process forward. </a:t>
            </a:r>
          </a:p>
          <a:p>
            <a:endParaRPr lang="en-US" dirty="0" smtClean="0"/>
          </a:p>
          <a:p>
            <a:endParaRPr lang="en-US" dirty="0" smtClean="0"/>
          </a:p>
          <a:p>
            <a:endParaRPr lang="en-AU" dirty="0"/>
          </a:p>
        </p:txBody>
      </p:sp>
      <p:sp>
        <p:nvSpPr>
          <p:cNvPr id="4" name="TextBox 3"/>
          <p:cNvSpPr txBox="1"/>
          <p:nvPr/>
        </p:nvSpPr>
        <p:spPr>
          <a:xfrm>
            <a:off x="77788" y="6309320"/>
            <a:ext cx="3054052" cy="415498"/>
          </a:xfrm>
          <a:prstGeom prst="rect">
            <a:avLst/>
          </a:prstGeom>
          <a:noFill/>
        </p:spPr>
        <p:txBody>
          <a:bodyPr wrap="square" rtlCol="0">
            <a:spAutoFit/>
          </a:bodyPr>
          <a:lstStyle/>
          <a:p>
            <a:pPr defTabSz="457200"/>
            <a:r>
              <a:rPr lang="en-US" sz="1050" b="1" dirty="0">
                <a:solidFill>
                  <a:srgbClr val="9999FF">
                    <a:lumMod val="25000"/>
                  </a:srgbClr>
                </a:solidFill>
              </a:rPr>
              <a:t>Kickbusch 2013</a:t>
            </a:r>
            <a:endParaRPr lang="en-AU" sz="1050" b="1" dirty="0">
              <a:solidFill>
                <a:srgbClr val="9999FF">
                  <a:lumMod val="25000"/>
                </a:srgbClr>
              </a:solidFill>
            </a:endParaRPr>
          </a:p>
          <a:p>
            <a:pPr defTabSz="457200"/>
            <a:endParaRPr lang="en-AU" sz="1050" dirty="0">
              <a:solidFill>
                <a:srgbClr val="000000"/>
              </a:solidFill>
            </a:endParaRPr>
          </a:p>
        </p:txBody>
      </p:sp>
      <p:sp>
        <p:nvSpPr>
          <p:cNvPr id="5" name="TextBox 4"/>
          <p:cNvSpPr txBox="1"/>
          <p:nvPr/>
        </p:nvSpPr>
        <p:spPr>
          <a:xfrm>
            <a:off x="3635896" y="6309320"/>
            <a:ext cx="5139804" cy="253916"/>
          </a:xfrm>
          <a:prstGeom prst="rect">
            <a:avLst/>
          </a:prstGeom>
          <a:noFill/>
        </p:spPr>
        <p:txBody>
          <a:bodyPr wrap="square" rtlCol="0">
            <a:spAutoFit/>
          </a:bodyPr>
          <a:lstStyle/>
          <a:p>
            <a:pPr defTabSz="457200"/>
            <a:r>
              <a:rPr lang="de-CH" sz="1050" b="1" dirty="0">
                <a:solidFill>
                  <a:srgbClr val="9999FF">
                    <a:lumMod val="25000"/>
                  </a:srgbClr>
                </a:solidFill>
              </a:rPr>
              <a:t>Based </a:t>
            </a:r>
            <a:r>
              <a:rPr lang="de-CH" sz="1050" b="1" dirty="0" smtClean="0">
                <a:solidFill>
                  <a:srgbClr val="9999FF">
                    <a:lumMod val="25000"/>
                  </a:srgbClr>
                </a:solidFill>
              </a:rPr>
              <a:t>on South </a:t>
            </a:r>
            <a:r>
              <a:rPr lang="de-CH" sz="1050" b="1" dirty="0">
                <a:solidFill>
                  <a:srgbClr val="9999FF">
                    <a:lumMod val="25000"/>
                  </a:srgbClr>
                </a:solidFill>
              </a:rPr>
              <a:t>Australian Health in All Policies Summer School  2011</a:t>
            </a:r>
            <a:endParaRPr lang="en-AU" dirty="0">
              <a:solidFill>
                <a:srgbClr val="000000"/>
              </a:solidFill>
            </a:endParaRPr>
          </a:p>
        </p:txBody>
      </p:sp>
    </p:spTree>
    <p:extLst>
      <p:ext uri="{BB962C8B-B14F-4D97-AF65-F5344CB8AC3E}">
        <p14:creationId xmlns:p14="http://schemas.microsoft.com/office/powerpoint/2010/main" val="3344076296"/>
      </p:ext>
    </p:extLst>
  </p:cSld>
  <p:clrMapOvr>
    <a:masterClrMapping/>
  </p:clrMapOvr>
</p:sld>
</file>

<file path=ppt/theme/theme1.xml><?xml version="1.0" encoding="utf-8"?>
<a:theme xmlns:a="http://schemas.openxmlformats.org/drawingml/2006/main" name="PHSS template 2015 - Course overview slide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6C973A15EBF4987576045D572D064" ma:contentTypeVersion="0" ma:contentTypeDescription="Create a new document." ma:contentTypeScope="" ma:versionID="4949d9522351240d84bbb7b5299a62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134E42-766D-4EB3-B1AB-984A4E079DD4}"/>
</file>

<file path=customXml/itemProps2.xml><?xml version="1.0" encoding="utf-8"?>
<ds:datastoreItem xmlns:ds="http://schemas.openxmlformats.org/officeDocument/2006/customXml" ds:itemID="{D5C84941-D70A-4EE8-A186-04DA1128AB99}"/>
</file>

<file path=customXml/itemProps3.xml><?xml version="1.0" encoding="utf-8"?>
<ds:datastoreItem xmlns:ds="http://schemas.openxmlformats.org/officeDocument/2006/customXml" ds:itemID="{F0D65BEC-FD5E-41DB-A8CB-DE6E2FC58DD5}"/>
</file>

<file path=docProps/app.xml><?xml version="1.0" encoding="utf-8"?>
<Properties xmlns="http://schemas.openxmlformats.org/officeDocument/2006/extended-properties" xmlns:vt="http://schemas.openxmlformats.org/officeDocument/2006/docPropsVTypes">
  <Template/>
  <TotalTime>223</TotalTime>
  <Words>418</Words>
  <Application>Microsoft Office PowerPoint</Application>
  <PresentationFormat>On-screen Show (4:3)</PresentationFormat>
  <Paragraphs>100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PHSS template 2015 - Course overview slides</vt:lpstr>
      <vt:lpstr>PowerPoint Presentation</vt:lpstr>
      <vt:lpstr>Changing Role for MOH</vt:lpstr>
      <vt:lpstr>Values and Perspectives</vt:lpstr>
      <vt:lpstr>Goal</vt:lpstr>
      <vt:lpstr>PowerPoint Presentation</vt:lpstr>
      <vt:lpstr>HiAP Skills</vt:lpstr>
      <vt:lpstr>Negotiate co-benefits – mutual gain</vt:lpstr>
      <vt:lpstr>Policy Champions</vt:lpstr>
      <vt:lpstr>What is a Policy Champion</vt:lpstr>
      <vt:lpstr>Building HiAP Capacity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11 - Leadership in HiAP - Carmel Williams</dc:title>
  <dc:creator>Glen</dc:creator>
  <cp:lastModifiedBy>Louise Signal</cp:lastModifiedBy>
  <cp:revision>38</cp:revision>
  <cp:lastPrinted>2016-02-16T05:07:00Z</cp:lastPrinted>
  <dcterms:created xsi:type="dcterms:W3CDTF">2015-01-20T08:19:04Z</dcterms:created>
  <dcterms:modified xsi:type="dcterms:W3CDTF">2016-02-16T05:07:19Z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y fmtid="{D5CDD505-2E9C-101B-9397-08002B2CF9AE}" pid="3" name="ContentTypeId">
    <vt:lpwstr>0x01010028A6C973A15EBF4987576045D572D064</vt:lpwstr>
  </property>
</Properties>
</file>