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30"/>
  </p:notesMasterIdLst>
  <p:sldIdLst>
    <p:sldId id="269" r:id="rId5"/>
    <p:sldId id="268" r:id="rId6"/>
    <p:sldId id="271" r:id="rId7"/>
    <p:sldId id="272" r:id="rId8"/>
    <p:sldId id="273" r:id="rId9"/>
    <p:sldId id="274" r:id="rId10"/>
    <p:sldId id="275" r:id="rId11"/>
    <p:sldId id="278" r:id="rId12"/>
    <p:sldId id="280" r:id="rId13"/>
    <p:sldId id="281" r:id="rId14"/>
    <p:sldId id="279" r:id="rId15"/>
    <p:sldId id="276" r:id="rId16"/>
    <p:sldId id="284" r:id="rId17"/>
    <p:sldId id="285" r:id="rId18"/>
    <p:sldId id="282" r:id="rId19"/>
    <p:sldId id="283" r:id="rId20"/>
    <p:sldId id="286" r:id="rId21"/>
    <p:sldId id="294" r:id="rId22"/>
    <p:sldId id="287" r:id="rId23"/>
    <p:sldId id="289" r:id="rId24"/>
    <p:sldId id="288" r:id="rId25"/>
    <p:sldId id="290" r:id="rId26"/>
    <p:sldId id="291" r:id="rId27"/>
    <p:sldId id="292" r:id="rId28"/>
    <p:sldId id="29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33E198C-5A6E-4EA9-9BE5-6A3C3A1FC49D}">
          <p14:sldIdLst>
            <p14:sldId id="269"/>
            <p14:sldId id="268"/>
            <p14:sldId id="271"/>
            <p14:sldId id="272"/>
            <p14:sldId id="273"/>
            <p14:sldId id="274"/>
            <p14:sldId id="275"/>
            <p14:sldId id="278"/>
            <p14:sldId id="280"/>
            <p14:sldId id="281"/>
            <p14:sldId id="279"/>
            <p14:sldId id="276"/>
            <p14:sldId id="284"/>
            <p14:sldId id="285"/>
            <p14:sldId id="282"/>
            <p14:sldId id="283"/>
            <p14:sldId id="286"/>
            <p14:sldId id="294"/>
            <p14:sldId id="287"/>
            <p14:sldId id="289"/>
            <p14:sldId id="288"/>
            <p14:sldId id="290"/>
            <p14:sldId id="291"/>
            <p14:sldId id="292"/>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0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07328-6B04-4E79-B1A5-64B736E4C0A0}"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B3EA2-B186-4FE4-8D00-258498A8F2A7}" type="slidenum">
              <a:rPr lang="en-US" smtClean="0"/>
              <a:t>‹#›</a:t>
            </a:fld>
            <a:endParaRPr lang="en-US"/>
          </a:p>
        </p:txBody>
      </p:sp>
    </p:spTree>
    <p:extLst>
      <p:ext uri="{BB962C8B-B14F-4D97-AF65-F5344CB8AC3E}">
        <p14:creationId xmlns:p14="http://schemas.microsoft.com/office/powerpoint/2010/main" val="396213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3</a:t>
            </a:fld>
            <a:endParaRPr lang="en-US"/>
          </a:p>
        </p:txBody>
      </p:sp>
    </p:spTree>
    <p:extLst>
      <p:ext uri="{BB962C8B-B14F-4D97-AF65-F5344CB8AC3E}">
        <p14:creationId xmlns:p14="http://schemas.microsoft.com/office/powerpoint/2010/main" val="3934881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5"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1101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274767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72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42016" y="5715000"/>
            <a:ext cx="3886200" cy="1143000"/>
          </a:xfrm>
          <a:prstGeom prst="rect">
            <a:avLst/>
          </a:prstGeom>
        </p:spPr>
      </p:pic>
      <p:sp>
        <p:nvSpPr>
          <p:cNvPr id="2" name="Title 1"/>
          <p:cNvSpPr>
            <a:spLocks noGrp="1"/>
          </p:cNvSpPr>
          <p:nvPr>
            <p:ph type="title"/>
          </p:nvPr>
        </p:nvSpPr>
        <p:spPr>
          <a:xfrm>
            <a:off x="457200" y="142504"/>
            <a:ext cx="8229600" cy="1056904"/>
          </a:xfrm>
        </p:spPr>
        <p:txBody>
          <a:bodyPr/>
          <a:lstStyle>
            <a:lvl1pPr>
              <a:defRPr sz="4400" b="1"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84416"/>
            <a:ext cx="8229600" cy="3633849"/>
          </a:xfrm>
        </p:spPr>
        <p:txBody>
          <a:bodyPr/>
          <a:lstStyle>
            <a:lvl1pPr marL="0" indent="0">
              <a:buNone/>
              <a:defRPr sz="2800">
                <a:latin typeface="+mj-lt"/>
              </a:defRPr>
            </a:lvl1pPr>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0"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35416" y="5987144"/>
            <a:ext cx="1506600" cy="78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37556" y="5987145"/>
            <a:ext cx="1365663" cy="78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61538" y="5987143"/>
            <a:ext cx="1597891" cy="78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20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130962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7"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8"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17008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2"/>
          <p:cNvSpPr>
            <a:spLocks noGrp="1"/>
          </p:cNvSpPr>
          <p:nvPr>
            <p:ph type="ftr" sz="quarter" idx="15"/>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5"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07823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6"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22471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370582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34513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5053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260124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4"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0" r:id="rId4"/>
    <p:sldLayoutId id="2147483773" r:id="rId5"/>
    <p:sldLayoutId id="2147483775" r:id="rId6"/>
    <p:sldLayoutId id="2147483776" r:id="rId7"/>
    <p:sldLayoutId id="2147483777" r:id="rId8"/>
    <p:sldLayoutId id="2147483778" r:id="rId9"/>
    <p:sldLayoutId id="2147483779" r:id="rId10"/>
    <p:sldLayoutId id="2147483774" r:id="rId11"/>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Logo I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650" y="228600"/>
            <a:ext cx="2029659" cy="936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6371" y="307181"/>
            <a:ext cx="1671297" cy="865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Logo CPP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97601" y="282007"/>
            <a:ext cx="1772859" cy="122022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630" y="228600"/>
            <a:ext cx="1681616" cy="14066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6"/>
          <p:cNvSpPr>
            <a:spLocks noChangeArrowheads="1"/>
          </p:cNvSpPr>
          <p:nvPr/>
        </p:nvSpPr>
        <p:spPr bwMode="auto">
          <a:xfrm>
            <a:off x="215900" y="408288"/>
            <a:ext cx="8726219"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tabLst>
                <a:tab pos="2343150" algn="l"/>
              </a:tabLst>
              <a:defRPr>
                <a:solidFill>
                  <a:schemeClr val="tx1"/>
                </a:solidFill>
                <a:latin typeface="Arial" pitchFamily="34" charset="0"/>
                <a:cs typeface="Arial" pitchFamily="34" charset="0"/>
              </a:defRPr>
            </a:lvl1pPr>
            <a:lvl2pPr>
              <a:tabLst>
                <a:tab pos="2343150" algn="l"/>
              </a:tabLst>
              <a:defRPr>
                <a:solidFill>
                  <a:schemeClr val="tx1"/>
                </a:solidFill>
                <a:latin typeface="Arial" pitchFamily="34" charset="0"/>
                <a:cs typeface="Arial" pitchFamily="34" charset="0"/>
              </a:defRPr>
            </a:lvl2pPr>
            <a:lvl3pPr>
              <a:tabLst>
                <a:tab pos="2343150" algn="l"/>
              </a:tabLst>
              <a:defRPr>
                <a:solidFill>
                  <a:schemeClr val="tx1"/>
                </a:solidFill>
                <a:latin typeface="Arial" pitchFamily="34" charset="0"/>
                <a:cs typeface="Arial" pitchFamily="34" charset="0"/>
              </a:defRPr>
            </a:lvl3pPr>
            <a:lvl4pPr>
              <a:tabLst>
                <a:tab pos="2343150" algn="l"/>
              </a:tabLst>
              <a:defRPr>
                <a:solidFill>
                  <a:schemeClr val="tx1"/>
                </a:solidFill>
                <a:latin typeface="Arial" pitchFamily="34" charset="0"/>
                <a:cs typeface="Arial" pitchFamily="34" charset="0"/>
              </a:defRPr>
            </a:lvl4pPr>
            <a:lvl5pPr>
              <a:tabLst>
                <a:tab pos="2343150" algn="l"/>
              </a:tabLst>
              <a:defRPr>
                <a:solidFill>
                  <a:schemeClr val="tx1"/>
                </a:solidFill>
                <a:latin typeface="Arial" pitchFamily="34" charset="0"/>
                <a:cs typeface="Arial" pitchFamily="34" charset="0"/>
              </a:defRPr>
            </a:lvl5pPr>
            <a:lvl6pPr fontAlgn="base">
              <a:spcBef>
                <a:spcPct val="0"/>
              </a:spcBef>
              <a:spcAft>
                <a:spcPct val="0"/>
              </a:spcAft>
              <a:tabLst>
                <a:tab pos="2343150" algn="l"/>
              </a:tabLst>
              <a:defRPr>
                <a:solidFill>
                  <a:schemeClr val="tx1"/>
                </a:solidFill>
                <a:latin typeface="Arial" pitchFamily="34" charset="0"/>
                <a:cs typeface="Arial" pitchFamily="34" charset="0"/>
              </a:defRPr>
            </a:lvl6pPr>
            <a:lvl7pPr fontAlgn="base">
              <a:spcBef>
                <a:spcPct val="0"/>
              </a:spcBef>
              <a:spcAft>
                <a:spcPct val="0"/>
              </a:spcAft>
              <a:tabLst>
                <a:tab pos="2343150" algn="l"/>
              </a:tabLst>
              <a:defRPr>
                <a:solidFill>
                  <a:schemeClr val="tx1"/>
                </a:solidFill>
                <a:latin typeface="Arial" pitchFamily="34" charset="0"/>
                <a:cs typeface="Arial" pitchFamily="34" charset="0"/>
              </a:defRPr>
            </a:lvl7pPr>
            <a:lvl8pPr fontAlgn="base">
              <a:spcBef>
                <a:spcPct val="0"/>
              </a:spcBef>
              <a:spcAft>
                <a:spcPct val="0"/>
              </a:spcAft>
              <a:tabLst>
                <a:tab pos="2343150" algn="l"/>
              </a:tabLst>
              <a:defRPr>
                <a:solidFill>
                  <a:schemeClr val="tx1"/>
                </a:solidFill>
                <a:latin typeface="Arial" pitchFamily="34" charset="0"/>
                <a:cs typeface="Arial" pitchFamily="34" charset="0"/>
              </a:defRPr>
            </a:lvl8pPr>
            <a:lvl9pPr fontAlgn="base">
              <a:spcBef>
                <a:spcPct val="0"/>
              </a:spcBef>
              <a:spcAft>
                <a:spcPct val="0"/>
              </a:spcAft>
              <a:tabLst>
                <a:tab pos="2343150" algn="l"/>
              </a:tabLs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tab pos="2343150" algn="l"/>
              </a:tabLst>
            </a:pPr>
            <a:endParaRPr kumimoji="0" lang="en-GB" altLang="zh-CN" sz="3200" b="1" i="0" u="none" strike="noStrike" cap="none" normalizeH="0" baseline="0" dirty="0" smtClean="0">
              <a:ln>
                <a:noFill/>
              </a:ln>
              <a:solidFill>
                <a:schemeClr val="tx1"/>
              </a:solidFill>
              <a:effectLst/>
              <a:latin typeface="+mn-lt"/>
              <a:ea typeface="SimSun" pitchFamily="2" charset="-122"/>
              <a:cs typeface="Times New Roman" pitchFamily="18" charset="0"/>
            </a:endParaRPr>
          </a:p>
          <a:p>
            <a:pPr marR="0" lvl="0" indent="0" algn="ctr" defTabSz="914400" rtl="0" eaLnBrk="1" fontAlgn="base" latinLnBrk="0" hangingPunct="1">
              <a:lnSpc>
                <a:spcPct val="100000"/>
              </a:lnSpc>
              <a:spcBef>
                <a:spcPct val="0"/>
              </a:spcBef>
              <a:spcAft>
                <a:spcPct val="0"/>
              </a:spcAft>
              <a:buClrTx/>
              <a:buSzTx/>
              <a:buFontTx/>
              <a:buNone/>
              <a:tabLst>
                <a:tab pos="2343150" algn="l"/>
              </a:tabLst>
            </a:pPr>
            <a:endParaRPr kumimoji="0" lang="en-GB" altLang="zh-CN" sz="3600" b="1" i="0" u="none" strike="noStrike" cap="none" normalizeH="0" baseline="0" dirty="0" smtClean="0">
              <a:ln>
                <a:noFill/>
              </a:ln>
              <a:solidFill>
                <a:schemeClr val="tx1"/>
              </a:solidFill>
              <a:effectLst/>
              <a:latin typeface="+mn-lt"/>
              <a:ea typeface="SimSun" pitchFamily="2" charset="-122"/>
              <a:cs typeface="Times New Roman" pitchFamily="18" charset="0"/>
            </a:endParaRPr>
          </a:p>
          <a:p>
            <a:pPr marR="0" lvl="0" indent="0" algn="ctr" defTabSz="914400" rtl="0" eaLnBrk="1" fontAlgn="base" latinLnBrk="0" hangingPunct="1">
              <a:lnSpc>
                <a:spcPct val="100000"/>
              </a:lnSpc>
              <a:spcBef>
                <a:spcPct val="0"/>
              </a:spcBef>
              <a:spcAft>
                <a:spcPct val="0"/>
              </a:spcAft>
              <a:buClrTx/>
              <a:buSzTx/>
              <a:buFontTx/>
              <a:buNone/>
              <a:tabLst>
                <a:tab pos="2343150" algn="l"/>
              </a:tabLst>
            </a:pPr>
            <a:endParaRPr lang="en-GB" altLang="zh-CN" sz="3600" b="1" dirty="0">
              <a:latin typeface="+mn-lt"/>
              <a:ea typeface="SimSun" pitchFamily="2" charset="-122"/>
              <a:cs typeface="Times New Roman" pitchFamily="18" charset="0"/>
            </a:endParaRPr>
          </a:p>
          <a:p>
            <a:pPr marR="0" lvl="0" indent="0" algn="ctr" defTabSz="914400" rtl="0" eaLnBrk="1" fontAlgn="base" latinLnBrk="0" hangingPunct="1">
              <a:lnSpc>
                <a:spcPct val="100000"/>
              </a:lnSpc>
              <a:spcBef>
                <a:spcPct val="0"/>
              </a:spcBef>
              <a:spcAft>
                <a:spcPct val="0"/>
              </a:spcAft>
              <a:buClrTx/>
              <a:buSzTx/>
              <a:buFontTx/>
              <a:buNone/>
              <a:tabLst>
                <a:tab pos="2343150" algn="l"/>
              </a:tabLst>
            </a:pPr>
            <a:r>
              <a:rPr kumimoji="0" lang="en-GB" altLang="zh-CN" sz="3600" b="1" i="0" u="none" strike="noStrike" cap="none" normalizeH="0" baseline="0" dirty="0" smtClean="0">
                <a:ln>
                  <a:noFill/>
                </a:ln>
                <a:solidFill>
                  <a:schemeClr val="tx1"/>
                </a:solidFill>
                <a:effectLst/>
                <a:latin typeface="+mn-lt"/>
                <a:ea typeface="SimSun" pitchFamily="2" charset="-122"/>
                <a:cs typeface="Times New Roman" pitchFamily="18" charset="0"/>
              </a:rPr>
              <a:t>Health in All Policies (</a:t>
            </a:r>
            <a:r>
              <a:rPr kumimoji="0" lang="en-GB" altLang="zh-CN" sz="3600" b="1" i="0" u="none" strike="noStrike" cap="none" normalizeH="0" baseline="0" dirty="0" err="1" smtClean="0">
                <a:ln>
                  <a:noFill/>
                </a:ln>
                <a:solidFill>
                  <a:schemeClr val="tx1"/>
                </a:solidFill>
                <a:effectLst/>
                <a:latin typeface="+mn-lt"/>
                <a:ea typeface="SimSun" pitchFamily="2" charset="-122"/>
                <a:cs typeface="Times New Roman" pitchFamily="18" charset="0"/>
              </a:rPr>
              <a:t>HiAP</a:t>
            </a:r>
            <a:r>
              <a:rPr kumimoji="0" lang="en-GB" altLang="zh-CN" sz="3600" b="1" i="0" u="none" strike="noStrike" cap="none" normalizeH="0" baseline="0" dirty="0" smtClean="0">
                <a:ln>
                  <a:noFill/>
                </a:ln>
                <a:solidFill>
                  <a:schemeClr val="tx1"/>
                </a:solidFill>
                <a:effectLst/>
                <a:latin typeface="+mn-lt"/>
                <a:ea typeface="SimSun" pitchFamily="2" charset="-122"/>
                <a:cs typeface="Times New Roman" pitchFamily="18" charset="0"/>
              </a:rPr>
              <a:t>) Workshop</a:t>
            </a:r>
            <a:endParaRPr kumimoji="0" lang="en-GB" altLang="zh-CN" sz="3600" b="1"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endParaRPr kumimoji="0" lang="en-GB" altLang="zh-CN" sz="3200" b="0" i="1" u="none" strike="noStrike" cap="none" normalizeH="0" baseline="0" dirty="0" smtClean="0">
              <a:ln>
                <a:noFill/>
              </a:ln>
              <a:solidFill>
                <a:schemeClr val="tx1"/>
              </a:solidFill>
              <a:effectLst/>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lang="en-GB" altLang="zh-CN" sz="4000" b="1" dirty="0" smtClean="0">
                <a:latin typeface="+mn-lt"/>
                <a:ea typeface="SimSun" pitchFamily="2" charset="-122"/>
                <a:cs typeface="Times New Roman" pitchFamily="18" charset="0"/>
              </a:rPr>
              <a:t>The Leadership Role in </a:t>
            </a:r>
            <a:r>
              <a:rPr lang="en-GB" altLang="zh-CN" sz="4000" b="1" dirty="0" err="1" smtClean="0">
                <a:latin typeface="+mn-lt"/>
                <a:ea typeface="SimSun" pitchFamily="2" charset="-122"/>
                <a:cs typeface="Times New Roman" pitchFamily="18" charset="0"/>
              </a:rPr>
              <a:t>HiAP</a:t>
            </a:r>
            <a:endParaRPr lang="en-GB" altLang="zh-CN" sz="4000" b="1" dirty="0" smtClean="0">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endParaRPr lang="en-GB" altLang="zh-CN" sz="3200" b="1" dirty="0">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lang="en-GB" altLang="zh-CN" sz="2800" b="1" dirty="0" smtClean="0">
                <a:latin typeface="+mn-lt"/>
                <a:ea typeface="SimSun" pitchFamily="2" charset="-122"/>
                <a:cs typeface="Times New Roman" pitchFamily="18" charset="0"/>
              </a:rPr>
              <a:t>Dr Catherine </a:t>
            </a:r>
            <a:r>
              <a:rPr lang="en-GB" altLang="zh-CN" sz="2800" b="1" dirty="0" err="1" smtClean="0">
                <a:latin typeface="+mn-lt"/>
                <a:ea typeface="SimSun" pitchFamily="2" charset="-122"/>
                <a:cs typeface="Times New Roman" pitchFamily="18" charset="0"/>
              </a:rPr>
              <a:t>Hannaway</a:t>
            </a:r>
            <a:endParaRPr lang="en-GB" altLang="zh-CN" sz="2800" b="1" dirty="0" smtClean="0">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lang="en-GB" altLang="zh-CN" sz="2800" b="1" dirty="0" smtClean="0">
                <a:latin typeface="+mn-lt"/>
                <a:ea typeface="SimSun" pitchFamily="2" charset="-122"/>
                <a:cs typeface="Times New Roman" pitchFamily="18" charset="0"/>
              </a:rPr>
              <a:t>Durham University</a:t>
            </a:r>
            <a:endParaRPr kumimoji="0" lang="en-GB" altLang="zh-CN" sz="2800" b="0" i="1" u="none" strike="noStrike" cap="none" normalizeH="0" baseline="0" dirty="0" smtClean="0">
              <a:ln>
                <a:noFill/>
              </a:ln>
              <a:solidFill>
                <a:schemeClr val="tx1"/>
              </a:solidFill>
              <a:effectLst/>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endParaRPr lang="en-GB" altLang="zh-CN" sz="2800" i="1" dirty="0">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2800" b="0" i="1" u="none" strike="noStrike" cap="none" normalizeH="0" baseline="0" dirty="0" smtClean="0">
                <a:ln>
                  <a:noFill/>
                </a:ln>
                <a:solidFill>
                  <a:schemeClr val="tx1"/>
                </a:solidFill>
                <a:effectLst/>
                <a:latin typeface="+mn-lt"/>
                <a:ea typeface="SimSun" pitchFamily="2" charset="-122"/>
                <a:cs typeface="Times New Roman" pitchFamily="18" charset="0"/>
              </a:rPr>
              <a:t>6 May 2015</a:t>
            </a:r>
            <a:endParaRPr lang="en-GB" altLang="zh-CN" sz="2800" i="1" dirty="0">
              <a:latin typeface="+mn-lt"/>
              <a:ea typeface="SimSun" pitchFamily="2" charset="-122"/>
              <a:cs typeface="Times New Roman" pitchFamily="18" charset="0"/>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endParaRPr kumimoji="0" lang="en-GB" altLang="zh-CN"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30050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0" indent="-342900" algn="just">
              <a:buFont typeface="Wingdings" panose="05000000000000000000" pitchFamily="2" charset="2"/>
              <a:buChar char="§"/>
            </a:pPr>
            <a:r>
              <a:rPr lang="en-GB" sz="2000" dirty="0">
                <a:solidFill>
                  <a:schemeClr val="tx1"/>
                </a:solidFill>
              </a:rPr>
              <a:t>Old notions of leadership as dynamic, decisive, authoritarian and competitive are not well suited to the complexities of implementing </a:t>
            </a:r>
            <a:r>
              <a:rPr lang="en-GB" sz="2000" dirty="0" err="1">
                <a:solidFill>
                  <a:schemeClr val="tx1"/>
                </a:solidFill>
              </a:rPr>
              <a:t>HiAP</a:t>
            </a:r>
            <a:endParaRPr lang="en-GB" sz="2000" dirty="0">
              <a:solidFill>
                <a:schemeClr val="tx1"/>
              </a:solidFill>
            </a:endParaRPr>
          </a:p>
          <a:p>
            <a:pPr lvl="0" algn="just">
              <a:buFont typeface="Arial" charset="0"/>
              <a:buChar char="•"/>
            </a:pPr>
            <a:endParaRPr lang="en-GB" sz="900" dirty="0">
              <a:solidFill>
                <a:schemeClr val="tx1"/>
              </a:solidFill>
            </a:endParaRPr>
          </a:p>
          <a:p>
            <a:pPr marL="342900" lvl="0" indent="-342900" algn="just">
              <a:buFont typeface="Wingdings" panose="05000000000000000000" pitchFamily="2" charset="2"/>
              <a:buChar char="§"/>
            </a:pPr>
            <a:r>
              <a:rPr lang="en-GB" sz="2000" dirty="0">
                <a:solidFill>
                  <a:schemeClr val="tx1"/>
                </a:solidFill>
              </a:rPr>
              <a:t>Systems leadership requires a ‘distributed’ approach, with well-developed skills of negotiation and consultation to enable collaborative direction-setting and decision-making with other stakeholders</a:t>
            </a:r>
          </a:p>
          <a:p>
            <a:pPr lvl="0" algn="just">
              <a:buFont typeface="Arial" charset="0"/>
              <a:buChar char="•"/>
            </a:pPr>
            <a:endParaRPr lang="en-GB" sz="900" dirty="0">
              <a:solidFill>
                <a:schemeClr val="tx1"/>
              </a:solidFill>
            </a:endParaRPr>
          </a:p>
          <a:p>
            <a:pPr marL="342900" lvl="0" indent="-342900" algn="just">
              <a:buFont typeface="Wingdings" panose="05000000000000000000" pitchFamily="2" charset="2"/>
              <a:buChar char="§"/>
            </a:pPr>
            <a:r>
              <a:rPr lang="en-GB" sz="2000" dirty="0">
                <a:solidFill>
                  <a:schemeClr val="tx1"/>
                </a:solidFill>
              </a:rPr>
              <a:t>Good leadership is not only about the individual qualities of the leader but also about enabling the whole system to be supportive of innovation, an awareness and understanding of complexity and an appreciation of the perspectives of different stakeholders.</a:t>
            </a:r>
          </a:p>
          <a:p>
            <a:endParaRPr lang="en-GB" dirty="0"/>
          </a:p>
        </p:txBody>
      </p:sp>
      <p:sp>
        <p:nvSpPr>
          <p:cNvPr id="5" name="Title 1"/>
          <p:cNvSpPr>
            <a:spLocks noGrp="1"/>
          </p:cNvSpPr>
          <p:nvPr>
            <p:ph type="title"/>
          </p:nvPr>
        </p:nvSpPr>
        <p:spPr>
          <a:xfrm>
            <a:off x="457200" y="296883"/>
            <a:ext cx="8229600" cy="1056904"/>
          </a:xfrm>
        </p:spPr>
        <p:txBody>
          <a:bodyPr/>
          <a:lstStyle/>
          <a:p>
            <a:pPr algn="ctr">
              <a:lnSpc>
                <a:spcPct val="100000"/>
              </a:lnSpc>
            </a:pPr>
            <a:r>
              <a:rPr lang="en-GB" altLang="en-US" sz="4000" b="1" dirty="0" smtClean="0">
                <a:solidFill>
                  <a:schemeClr val="tx1"/>
                </a:solidFill>
                <a:effectLst/>
              </a:rPr>
              <a:t>Systems Leadership: </a:t>
            </a:r>
            <a:br>
              <a:rPr lang="en-GB" altLang="en-US" sz="4000" b="1" dirty="0" smtClean="0">
                <a:solidFill>
                  <a:schemeClr val="tx1"/>
                </a:solidFill>
                <a:effectLst/>
              </a:rPr>
            </a:br>
            <a:r>
              <a:rPr lang="en-GB" altLang="en-US" sz="4000" b="1" dirty="0" err="1" smtClean="0">
                <a:solidFill>
                  <a:schemeClr val="tx1"/>
                </a:solidFill>
                <a:effectLst/>
              </a:rPr>
              <a:t>HiAP</a:t>
            </a:r>
            <a:r>
              <a:rPr lang="en-GB" altLang="en-US" sz="4000" b="1" dirty="0" smtClean="0">
                <a:solidFill>
                  <a:schemeClr val="tx1"/>
                </a:solidFill>
                <a:effectLst/>
              </a:rPr>
              <a:t> Crossing Boundaries</a:t>
            </a:r>
            <a:endParaRPr lang="en-US" altLang="en-US" sz="4000" b="1" dirty="0" smtClean="0">
              <a:solidFill>
                <a:schemeClr val="tx1"/>
              </a:solidFill>
              <a:effectLst/>
            </a:endParaRPr>
          </a:p>
        </p:txBody>
      </p:sp>
    </p:spTree>
    <p:extLst>
      <p:ext uri="{BB962C8B-B14F-4D97-AF65-F5344CB8AC3E}">
        <p14:creationId xmlns:p14="http://schemas.microsoft.com/office/powerpoint/2010/main" val="22252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2544"/>
            <a:ext cx="8229600" cy="3716977"/>
          </a:xfrm>
        </p:spPr>
        <p:txBody>
          <a:bodyPr/>
          <a:lstStyle/>
          <a:p>
            <a:pPr marL="457200" lvl="0" indent="-457200">
              <a:buFont typeface="Wingdings" panose="05000000000000000000" pitchFamily="2" charset="2"/>
              <a:buChar char="§"/>
            </a:pPr>
            <a:r>
              <a:rPr lang="en-GB" dirty="0">
                <a:solidFill>
                  <a:schemeClr val="tx1"/>
                </a:solidFill>
              </a:rPr>
              <a:t>Existence of ‘wicked problems’</a:t>
            </a:r>
          </a:p>
          <a:p>
            <a:pPr marL="457200" lvl="0" indent="-457200">
              <a:buFont typeface="Wingdings" panose="05000000000000000000" pitchFamily="2" charset="2"/>
              <a:buChar char="§"/>
            </a:pPr>
            <a:r>
              <a:rPr lang="en-GB" dirty="0">
                <a:solidFill>
                  <a:schemeClr val="tx1"/>
                </a:solidFill>
              </a:rPr>
              <a:t>Value of a whole systems                           approach</a:t>
            </a:r>
          </a:p>
          <a:p>
            <a:pPr marL="457200" lvl="0" indent="-457200">
              <a:buFont typeface="Wingdings" panose="05000000000000000000" pitchFamily="2" charset="2"/>
              <a:buChar char="§"/>
            </a:pPr>
            <a:r>
              <a:rPr lang="en-GB" dirty="0">
                <a:solidFill>
                  <a:schemeClr val="tx1"/>
                </a:solidFill>
              </a:rPr>
              <a:t>Political nature of complex                                             systems</a:t>
            </a:r>
            <a:r>
              <a:rPr lang="en-GB" dirty="0" smtClean="0">
                <a:solidFill>
                  <a:schemeClr val="tx1"/>
                </a:solidFill>
              </a:rPr>
              <a:t>.</a:t>
            </a:r>
          </a:p>
          <a:p>
            <a:pPr marL="457200" lvl="0" indent="-457200">
              <a:buFont typeface="Wingdings" panose="05000000000000000000" pitchFamily="2" charset="2"/>
              <a:buChar char="§"/>
            </a:pPr>
            <a:endParaRPr lang="en-GB" dirty="0">
              <a:solidFill>
                <a:schemeClr val="tx1"/>
              </a:solidFill>
            </a:endParaRPr>
          </a:p>
          <a:p>
            <a:pPr marL="457200" lvl="0" indent="-457200">
              <a:buFont typeface="Wingdings" panose="05000000000000000000" pitchFamily="2" charset="2"/>
              <a:buChar char="§"/>
            </a:pPr>
            <a:endParaRPr lang="en-GB" dirty="0" smtClean="0">
              <a:solidFill>
                <a:schemeClr val="tx1"/>
              </a:solidFill>
            </a:endParaRPr>
          </a:p>
          <a:p>
            <a:endParaRPr lang="en-GB" sz="1600" i="1" dirty="0" smtClean="0"/>
          </a:p>
          <a:p>
            <a:r>
              <a:rPr lang="en-GB" sz="1600" i="1" dirty="0" smtClean="0">
                <a:solidFill>
                  <a:schemeClr val="tx1"/>
                </a:solidFill>
              </a:rPr>
              <a:t>David </a:t>
            </a:r>
            <a:r>
              <a:rPr lang="en-GB" sz="1600" i="1" dirty="0">
                <a:solidFill>
                  <a:schemeClr val="tx1"/>
                </a:solidFill>
              </a:rPr>
              <a:t>Hunter, Professor of Health Policy &amp; Management, Durham University</a:t>
            </a:r>
          </a:p>
          <a:p>
            <a:endParaRPr lang="en-GB" dirty="0"/>
          </a:p>
        </p:txBody>
      </p:sp>
      <p:sp>
        <p:nvSpPr>
          <p:cNvPr id="5" name="Title 1"/>
          <p:cNvSpPr>
            <a:spLocks noGrp="1"/>
          </p:cNvSpPr>
          <p:nvPr>
            <p:ph type="title"/>
          </p:nvPr>
        </p:nvSpPr>
        <p:spPr>
          <a:xfrm>
            <a:off x="457200" y="463138"/>
            <a:ext cx="8229600" cy="1056904"/>
          </a:xfrm>
        </p:spPr>
        <p:txBody>
          <a:bodyPr/>
          <a:lstStyle/>
          <a:p>
            <a:pPr marL="342900" lvl="0" indent="-342900" algn="ctr">
              <a:lnSpc>
                <a:spcPct val="100000"/>
              </a:lnSpc>
              <a:spcBef>
                <a:spcPts val="0"/>
              </a:spcBef>
            </a:pPr>
            <a:r>
              <a:rPr lang="en-GB" altLang="en-US" sz="4000" b="1" dirty="0" smtClean="0">
                <a:solidFill>
                  <a:schemeClr val="tx1"/>
                </a:solidFill>
              </a:rPr>
              <a:t>The Leadership Challenge for </a:t>
            </a:r>
            <a:r>
              <a:rPr lang="en-GB" altLang="en-US" sz="4000" b="1" dirty="0" err="1" smtClean="0">
                <a:solidFill>
                  <a:schemeClr val="tx1"/>
                </a:solidFill>
              </a:rPr>
              <a:t>HiAP</a:t>
            </a:r>
            <a:r>
              <a:rPr lang="en-GB" altLang="en-US" sz="4000" b="1" dirty="0" smtClean="0">
                <a:solidFill>
                  <a:schemeClr val="tx1"/>
                </a:solidFill>
              </a:rPr>
              <a:t> </a:t>
            </a:r>
            <a:r>
              <a:rPr lang="en-GB" sz="4000" b="1" dirty="0">
                <a:solidFill>
                  <a:srgbClr val="000000"/>
                </a:solidFill>
                <a:ea typeface="+mn-ea"/>
                <a:cs typeface="+mn-cs"/>
              </a:rPr>
              <a:t>Acknowledges:</a:t>
            </a:r>
          </a:p>
        </p:txBody>
      </p:sp>
    </p:spTree>
    <p:extLst>
      <p:ext uri="{BB962C8B-B14F-4D97-AF65-F5344CB8AC3E}">
        <p14:creationId xmlns:p14="http://schemas.microsoft.com/office/powerpoint/2010/main" val="35963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71802" y="1819997"/>
            <a:ext cx="20605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t>11</a:t>
            </a:fld>
            <a:endParaRPr lang="en-US"/>
          </a:p>
        </p:txBody>
      </p:sp>
      <p:sp>
        <p:nvSpPr>
          <p:cNvPr id="3" name="Content Placeholder 2"/>
          <p:cNvSpPr>
            <a:spLocks noGrp="1"/>
          </p:cNvSpPr>
          <p:nvPr>
            <p:ph idx="1"/>
          </p:nvPr>
        </p:nvSpPr>
        <p:spPr/>
        <p:txBody>
          <a:bodyPr/>
          <a:lstStyle/>
          <a:p>
            <a:pPr marL="457200" lvl="0" indent="-457200">
              <a:buFont typeface="Wingdings" panose="05000000000000000000" pitchFamily="2" charset="2"/>
              <a:buChar char="§"/>
            </a:pPr>
            <a:r>
              <a:rPr lang="en-GB" dirty="0">
                <a:solidFill>
                  <a:schemeClr val="tx1"/>
                </a:solidFill>
              </a:rPr>
              <a:t>Manages context and relationships</a:t>
            </a:r>
          </a:p>
          <a:p>
            <a:pPr marL="457200" lvl="0" indent="-457200">
              <a:buFont typeface="Wingdings" panose="05000000000000000000" pitchFamily="2" charset="2"/>
              <a:buChar char="§"/>
            </a:pPr>
            <a:r>
              <a:rPr lang="en-GB" dirty="0">
                <a:solidFill>
                  <a:schemeClr val="tx1"/>
                </a:solidFill>
              </a:rPr>
              <a:t>Understands the culture of                              the organisations </a:t>
            </a:r>
          </a:p>
          <a:p>
            <a:pPr marL="457200" lvl="0" indent="-457200">
              <a:buFont typeface="Wingdings" panose="05000000000000000000" pitchFamily="2" charset="2"/>
              <a:buChar char="§"/>
            </a:pPr>
            <a:r>
              <a:rPr lang="en-GB" dirty="0">
                <a:solidFill>
                  <a:schemeClr val="tx1"/>
                </a:solidFill>
              </a:rPr>
              <a:t>Creates conditions that favour                 emergence and self-organisation</a:t>
            </a:r>
          </a:p>
          <a:p>
            <a:pPr marL="457200" lvl="0" indent="-457200">
              <a:buFont typeface="Wingdings" panose="05000000000000000000" pitchFamily="2" charset="2"/>
              <a:buChar char="§"/>
            </a:pPr>
            <a:r>
              <a:rPr lang="en-GB" dirty="0">
                <a:solidFill>
                  <a:schemeClr val="tx1"/>
                </a:solidFill>
              </a:rPr>
              <a:t>Works with a notion that complex outcomes can emerge from good enough vision and minimum </a:t>
            </a:r>
            <a:r>
              <a:rPr lang="en-GB" dirty="0" smtClean="0">
                <a:solidFill>
                  <a:schemeClr val="tx1"/>
                </a:solidFill>
              </a:rPr>
              <a:t>specifications.</a:t>
            </a:r>
            <a:endParaRPr lang="en-GB" dirty="0">
              <a:solidFill>
                <a:schemeClr val="tx1"/>
              </a:solidFill>
            </a:endParaRPr>
          </a:p>
          <a:p>
            <a:pPr>
              <a:defRPr/>
            </a:pPr>
            <a:endParaRPr lang="en-GB" sz="1100" i="1" dirty="0">
              <a:solidFill>
                <a:schemeClr val="tx1"/>
              </a:solidFill>
            </a:endParaRPr>
          </a:p>
          <a:p>
            <a:pPr>
              <a:defRPr/>
            </a:pPr>
            <a:r>
              <a:rPr lang="en-GB" sz="1600" i="1" dirty="0">
                <a:solidFill>
                  <a:schemeClr val="tx1"/>
                </a:solidFill>
              </a:rPr>
              <a:t>David Hunter, Professor of Health Policy &amp; Management, Durham University</a:t>
            </a:r>
          </a:p>
          <a:p>
            <a:endParaRPr lang="en-GB" dirty="0"/>
          </a:p>
        </p:txBody>
      </p:sp>
      <p:sp>
        <p:nvSpPr>
          <p:cNvPr id="7" name="Title 1"/>
          <p:cNvSpPr>
            <a:spLocks noGrp="1"/>
          </p:cNvSpPr>
          <p:nvPr>
            <p:ph type="title"/>
          </p:nvPr>
        </p:nvSpPr>
        <p:spPr>
          <a:xfrm>
            <a:off x="457200" y="332509"/>
            <a:ext cx="8229600" cy="1056904"/>
          </a:xfrm>
        </p:spPr>
        <p:txBody>
          <a:bodyPr/>
          <a:lstStyle/>
          <a:p>
            <a:pPr algn="ctr">
              <a:lnSpc>
                <a:spcPct val="100000"/>
              </a:lnSpc>
            </a:pPr>
            <a:r>
              <a:rPr lang="en-GB" altLang="en-US" sz="4000" b="1" dirty="0" smtClean="0">
                <a:solidFill>
                  <a:schemeClr val="tx1"/>
                </a:solidFill>
                <a:effectLst/>
              </a:rPr>
              <a:t>The </a:t>
            </a:r>
            <a:r>
              <a:rPr lang="en-GB" altLang="en-US" sz="4000" b="1" dirty="0" err="1" smtClean="0">
                <a:solidFill>
                  <a:schemeClr val="tx1"/>
                </a:solidFill>
                <a:effectLst/>
              </a:rPr>
              <a:t>HiAP</a:t>
            </a:r>
            <a:r>
              <a:rPr lang="en-GB" altLang="en-US" sz="4000" b="1" dirty="0" smtClean="0">
                <a:solidFill>
                  <a:schemeClr val="tx1"/>
                </a:solidFill>
                <a:effectLst/>
              </a:rPr>
              <a:t> (Complex Adaptive) Leader </a:t>
            </a:r>
          </a:p>
        </p:txBody>
      </p:sp>
    </p:spTree>
    <p:extLst>
      <p:ext uri="{BB962C8B-B14F-4D97-AF65-F5344CB8AC3E}">
        <p14:creationId xmlns:p14="http://schemas.microsoft.com/office/powerpoint/2010/main" val="5747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639"/>
            <a:ext cx="8229600" cy="1056904"/>
          </a:xfrm>
        </p:spPr>
        <p:txBody>
          <a:bodyPr/>
          <a:lstStyle/>
          <a:p>
            <a:r>
              <a:rPr lang="en-GB" altLang="en-US" dirty="0">
                <a:solidFill>
                  <a:prstClr val="black"/>
                </a:solidFill>
                <a:effectLst/>
              </a:rPr>
              <a:t>Rethinking Leadership</a:t>
            </a:r>
            <a:br>
              <a:rPr lang="en-GB" altLang="en-US" dirty="0">
                <a:solidFill>
                  <a:prstClr val="black"/>
                </a:solidFill>
                <a:effectLst/>
              </a:rPr>
            </a:br>
            <a:r>
              <a:rPr lang="en-GB" altLang="en-US" dirty="0">
                <a:solidFill>
                  <a:prstClr val="black"/>
                </a:solidFill>
                <a:effectLst/>
              </a:rPr>
              <a:t> for </a:t>
            </a:r>
            <a:r>
              <a:rPr lang="en-GB" altLang="en-US" dirty="0" err="1">
                <a:solidFill>
                  <a:prstClr val="black"/>
                </a:solidFill>
                <a:effectLst/>
              </a:rPr>
              <a:t>HiAP</a:t>
            </a:r>
            <a:endParaRPr lang="en-GB" dirty="0"/>
          </a:p>
        </p:txBody>
      </p:sp>
      <p:sp>
        <p:nvSpPr>
          <p:cNvPr id="3" name="Content Placeholder 2"/>
          <p:cNvSpPr>
            <a:spLocks noGrp="1"/>
          </p:cNvSpPr>
          <p:nvPr>
            <p:ph idx="1"/>
          </p:nvPr>
        </p:nvSpPr>
        <p:spPr>
          <a:xfrm>
            <a:off x="457200" y="1686295"/>
            <a:ext cx="8229600" cy="3336967"/>
          </a:xfrm>
        </p:spPr>
        <p:txBody>
          <a:bodyPr/>
          <a:lstStyle/>
          <a:p>
            <a:pPr marL="342900" lvl="0" indent="-342900">
              <a:buFont typeface="Wingdings" pitchFamily="2" charset="2"/>
              <a:buChar char="§"/>
              <a:defRPr/>
            </a:pPr>
            <a:r>
              <a:rPr lang="en-GB" sz="2400" dirty="0">
                <a:solidFill>
                  <a:prstClr val="black"/>
                </a:solidFill>
              </a:rPr>
              <a:t>Collective intelligence, not individual genius </a:t>
            </a:r>
          </a:p>
          <a:p>
            <a:pPr marL="342900" lvl="0" indent="-342900">
              <a:buFont typeface="Wingdings" pitchFamily="2" charset="2"/>
              <a:buChar char="§"/>
              <a:defRPr/>
            </a:pPr>
            <a:r>
              <a:rPr lang="en-GB" sz="2400" dirty="0">
                <a:solidFill>
                  <a:prstClr val="black"/>
                </a:solidFill>
              </a:rPr>
              <a:t>From targets to a systems approach</a:t>
            </a:r>
          </a:p>
          <a:p>
            <a:pPr marL="342900" lvl="0" indent="-342900">
              <a:buFont typeface="Wingdings" pitchFamily="2" charset="2"/>
              <a:buChar char="§"/>
              <a:defRPr/>
            </a:pPr>
            <a:r>
              <a:rPr lang="en-GB" sz="2400" dirty="0">
                <a:solidFill>
                  <a:prstClr val="black"/>
                </a:solidFill>
              </a:rPr>
              <a:t>Accept the reality of ‘wicked problems’</a:t>
            </a:r>
          </a:p>
          <a:p>
            <a:pPr marL="342900" lvl="0" indent="-342900">
              <a:buFont typeface="Wingdings" pitchFamily="2" charset="2"/>
              <a:buChar char="§"/>
              <a:defRPr/>
            </a:pPr>
            <a:r>
              <a:rPr lang="en-GB" sz="2400" dirty="0">
                <a:solidFill>
                  <a:prstClr val="black"/>
                </a:solidFill>
              </a:rPr>
              <a:t>Work with uncertainty</a:t>
            </a:r>
          </a:p>
          <a:p>
            <a:pPr marL="342900" lvl="0" indent="-342900">
              <a:buFont typeface="Wingdings" pitchFamily="2" charset="2"/>
              <a:buChar char="§"/>
              <a:defRPr/>
            </a:pPr>
            <a:r>
              <a:rPr lang="en-GB" sz="2400" dirty="0">
                <a:solidFill>
                  <a:prstClr val="black"/>
                </a:solidFill>
              </a:rPr>
              <a:t>Shift from providing answers to asking </a:t>
            </a:r>
          </a:p>
          <a:p>
            <a:pPr lvl="0">
              <a:defRPr/>
            </a:pPr>
            <a:r>
              <a:rPr lang="en-GB" sz="2400" dirty="0">
                <a:solidFill>
                  <a:prstClr val="black"/>
                </a:solidFill>
              </a:rPr>
              <a:t>    the questions</a:t>
            </a:r>
          </a:p>
          <a:p>
            <a:pPr marL="342900" lvl="0" indent="-342900">
              <a:buFont typeface="Wingdings" pitchFamily="2" charset="2"/>
              <a:buChar char="§"/>
              <a:defRPr/>
            </a:pPr>
            <a:r>
              <a:rPr lang="en-GB" sz="2400" dirty="0">
                <a:solidFill>
                  <a:prstClr val="black"/>
                </a:solidFill>
              </a:rPr>
              <a:t>Acknowledge limits of the ‘can do’ culture</a:t>
            </a:r>
          </a:p>
          <a:p>
            <a:pPr marL="342900" lvl="0" indent="-342900">
              <a:buFont typeface="Wingdings" pitchFamily="2" charset="2"/>
              <a:buChar char="§"/>
              <a:defRPr/>
            </a:pPr>
            <a:r>
              <a:rPr lang="en-GB" sz="2400" dirty="0">
                <a:solidFill>
                  <a:prstClr val="black"/>
                </a:solidFill>
              </a:rPr>
              <a:t>Encourage positive deviance in place of negativity.</a:t>
            </a:r>
          </a:p>
          <a:p>
            <a:pPr lvl="0">
              <a:spcBef>
                <a:spcPct val="0"/>
              </a:spcBef>
            </a:pPr>
            <a:endParaRPr lang="en-GB" sz="1800" i="1" dirty="0" smtClean="0">
              <a:solidFill>
                <a:prstClr val="black"/>
              </a:solidFill>
            </a:endParaRPr>
          </a:p>
          <a:p>
            <a:pPr lvl="0">
              <a:spcBef>
                <a:spcPct val="0"/>
              </a:spcBef>
            </a:pPr>
            <a:r>
              <a:rPr lang="en-GB" sz="1800" i="1" dirty="0" smtClean="0">
                <a:solidFill>
                  <a:prstClr val="black"/>
                </a:solidFill>
              </a:rPr>
              <a:t>David </a:t>
            </a:r>
            <a:r>
              <a:rPr lang="en-GB" sz="1800" i="1" dirty="0">
                <a:solidFill>
                  <a:prstClr val="black"/>
                </a:solidFill>
              </a:rPr>
              <a:t>Hunter, Professor of Health Policy </a:t>
            </a:r>
            <a:r>
              <a:rPr lang="en-GB" sz="1800" i="1" dirty="0" smtClean="0">
                <a:solidFill>
                  <a:prstClr val="black"/>
                </a:solidFill>
              </a:rPr>
              <a:t>&amp;  </a:t>
            </a:r>
            <a:r>
              <a:rPr lang="en-GB" sz="1800" i="1" dirty="0">
                <a:solidFill>
                  <a:prstClr val="black"/>
                </a:solidFill>
              </a:rPr>
              <a:t>Management, Durham University</a:t>
            </a:r>
          </a:p>
          <a:p>
            <a:endParaRPr lang="en-GB" dirty="0"/>
          </a:p>
        </p:txBody>
      </p:sp>
    </p:spTree>
    <p:extLst>
      <p:ext uri="{BB962C8B-B14F-4D97-AF65-F5344CB8AC3E}">
        <p14:creationId xmlns:p14="http://schemas.microsoft.com/office/powerpoint/2010/main" val="31028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36914"/>
            <a:ext cx="8496795" cy="1056905"/>
          </a:xfrm>
        </p:spPr>
        <p:txBody>
          <a:bodyPr/>
          <a:lstStyle/>
          <a:p>
            <a:pPr>
              <a:lnSpc>
                <a:spcPct val="100000"/>
              </a:lnSpc>
            </a:pPr>
            <a:r>
              <a:rPr lang="en-GB" sz="4000" dirty="0">
                <a:effectLst/>
              </a:rPr>
              <a:t>How can leadership of </a:t>
            </a:r>
            <a:r>
              <a:rPr lang="en-GB" sz="4000" dirty="0" err="1" smtClean="0">
                <a:effectLst/>
              </a:rPr>
              <a:t>HiAP</a:t>
            </a:r>
            <a:r>
              <a:rPr lang="en-GB" sz="4000" dirty="0" smtClean="0">
                <a:effectLst/>
              </a:rPr>
              <a:t> </a:t>
            </a:r>
            <a:r>
              <a:rPr lang="en-GB" sz="4000" dirty="0">
                <a:effectLst/>
              </a:rPr>
              <a:t>have the best chance of succeeding</a:t>
            </a:r>
            <a:r>
              <a:rPr lang="en-GB" sz="4000" dirty="0" smtClean="0">
                <a:effectLst/>
              </a:rPr>
              <a:t>? </a:t>
            </a:r>
            <a:endParaRPr lang="en-GB" sz="40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3292021"/>
            <a:ext cx="82296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65722"/>
            <a:ext cx="3360717" cy="523220"/>
          </a:xfrm>
          <a:prstGeom prst="rect">
            <a:avLst/>
          </a:prstGeom>
          <a:noFill/>
        </p:spPr>
        <p:txBody>
          <a:bodyPr wrap="square" rtlCol="0">
            <a:spAutoFit/>
          </a:bodyPr>
          <a:lstStyle/>
          <a:p>
            <a:r>
              <a:rPr lang="en-GB" sz="2800" b="1" dirty="0" smtClean="0"/>
              <a:t>Question 1:</a:t>
            </a:r>
            <a:endParaRPr lang="en-GB" sz="2800" b="1" dirty="0"/>
          </a:p>
        </p:txBody>
      </p:sp>
      <p:sp>
        <p:nvSpPr>
          <p:cNvPr id="7" name="TextBox 6"/>
          <p:cNvSpPr txBox="1"/>
          <p:nvPr/>
        </p:nvSpPr>
        <p:spPr>
          <a:xfrm>
            <a:off x="457200" y="2908179"/>
            <a:ext cx="3360717" cy="523220"/>
          </a:xfrm>
          <a:prstGeom prst="rect">
            <a:avLst/>
          </a:prstGeom>
          <a:noFill/>
        </p:spPr>
        <p:txBody>
          <a:bodyPr wrap="square" rtlCol="0">
            <a:spAutoFit/>
          </a:bodyPr>
          <a:lstStyle/>
          <a:p>
            <a:r>
              <a:rPr lang="en-GB" sz="2800" b="1" dirty="0" smtClean="0"/>
              <a:t>Question 2:</a:t>
            </a:r>
            <a:endParaRPr lang="en-GB" sz="2800" b="1" dirty="0"/>
          </a:p>
        </p:txBody>
      </p:sp>
    </p:spTree>
    <p:extLst>
      <p:ext uri="{BB962C8B-B14F-4D97-AF65-F5344CB8AC3E}">
        <p14:creationId xmlns:p14="http://schemas.microsoft.com/office/powerpoint/2010/main" val="196619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427511"/>
            <a:ext cx="8496795" cy="1056905"/>
          </a:xfrm>
        </p:spPr>
        <p:txBody>
          <a:bodyPr/>
          <a:lstStyle/>
          <a:p>
            <a:pPr>
              <a:lnSpc>
                <a:spcPct val="100000"/>
              </a:lnSpc>
            </a:pPr>
            <a:r>
              <a:rPr lang="en-GB" sz="4000" dirty="0">
                <a:effectLst/>
              </a:rPr>
              <a:t>How can leadership of </a:t>
            </a:r>
            <a:r>
              <a:rPr lang="en-GB" sz="4000" dirty="0" err="1" smtClean="0">
                <a:effectLst/>
              </a:rPr>
              <a:t>HiAP</a:t>
            </a:r>
            <a:r>
              <a:rPr lang="en-GB" sz="4000" dirty="0" smtClean="0">
                <a:effectLst/>
              </a:rPr>
              <a:t> </a:t>
            </a:r>
            <a:r>
              <a:rPr lang="en-GB" sz="4000" dirty="0">
                <a:effectLst/>
              </a:rPr>
              <a:t>have the best chance of succeeding? </a:t>
            </a:r>
            <a:endParaRPr lang="en-GB" sz="4000" dirty="0"/>
          </a:p>
        </p:txBody>
      </p:sp>
      <p:sp>
        <p:nvSpPr>
          <p:cNvPr id="3" name="Content Placeholder 2"/>
          <p:cNvSpPr>
            <a:spLocks noGrp="1"/>
          </p:cNvSpPr>
          <p:nvPr>
            <p:ph idx="1"/>
          </p:nvPr>
        </p:nvSpPr>
        <p:spPr>
          <a:xfrm>
            <a:off x="457200" y="1626919"/>
            <a:ext cx="8229600" cy="3491346"/>
          </a:xfrm>
        </p:spPr>
        <p:txBody>
          <a:bodyPr/>
          <a:lstStyle/>
          <a:p>
            <a:pPr marL="342900" lvl="0" indent="-342900">
              <a:buFont typeface="Wingdings" panose="05000000000000000000" pitchFamily="2" charset="2"/>
              <a:buChar char="§"/>
            </a:pPr>
            <a:r>
              <a:rPr lang="en-GB" dirty="0">
                <a:solidFill>
                  <a:prstClr val="black"/>
                </a:solidFill>
              </a:rPr>
              <a:t>Shared vision </a:t>
            </a:r>
          </a:p>
          <a:p>
            <a:pPr marL="342900" lvl="0" indent="-342900">
              <a:buFont typeface="Wingdings" panose="05000000000000000000" pitchFamily="2" charset="2"/>
              <a:buChar char="§"/>
            </a:pPr>
            <a:r>
              <a:rPr lang="en-GB" dirty="0">
                <a:solidFill>
                  <a:prstClr val="black"/>
                </a:solidFill>
              </a:rPr>
              <a:t>Realistic goals and objectives </a:t>
            </a:r>
          </a:p>
          <a:p>
            <a:pPr marL="342900" lvl="0" indent="-342900">
              <a:buFont typeface="Wingdings" panose="05000000000000000000" pitchFamily="2" charset="2"/>
              <a:buChar char="§"/>
            </a:pPr>
            <a:r>
              <a:rPr lang="en-GB" dirty="0">
                <a:solidFill>
                  <a:prstClr val="black"/>
                </a:solidFill>
              </a:rPr>
              <a:t>Resist over-engineering structures </a:t>
            </a:r>
          </a:p>
          <a:p>
            <a:pPr marL="342900" lvl="0" indent="-342900">
              <a:buFont typeface="Wingdings" panose="05000000000000000000" pitchFamily="2" charset="2"/>
              <a:buChar char="§"/>
            </a:pPr>
            <a:r>
              <a:rPr lang="en-GB" dirty="0">
                <a:solidFill>
                  <a:prstClr val="black"/>
                </a:solidFill>
              </a:rPr>
              <a:t>Invest in relationship development </a:t>
            </a:r>
          </a:p>
          <a:p>
            <a:pPr marL="342900" lvl="0" indent="-342900">
              <a:buFont typeface="Wingdings" panose="05000000000000000000" pitchFamily="2" charset="2"/>
              <a:buChar char="§"/>
            </a:pPr>
            <a:r>
              <a:rPr lang="en-GB" dirty="0">
                <a:solidFill>
                  <a:prstClr val="black"/>
                </a:solidFill>
              </a:rPr>
              <a:t>Ability to have honest dialogue</a:t>
            </a:r>
          </a:p>
          <a:p>
            <a:endParaRPr lang="en-GB" dirty="0"/>
          </a:p>
        </p:txBody>
      </p:sp>
    </p:spTree>
    <p:extLst>
      <p:ext uri="{BB962C8B-B14F-4D97-AF65-F5344CB8AC3E}">
        <p14:creationId xmlns:p14="http://schemas.microsoft.com/office/powerpoint/2010/main" val="6201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639"/>
            <a:ext cx="8229600" cy="1056904"/>
          </a:xfrm>
        </p:spPr>
        <p:txBody>
          <a:bodyPr/>
          <a:lstStyle/>
          <a:p>
            <a:pPr>
              <a:lnSpc>
                <a:spcPct val="100000"/>
              </a:lnSpc>
            </a:pPr>
            <a:r>
              <a:rPr lang="en-GB" dirty="0">
                <a:effectLst/>
              </a:rPr>
              <a:t>Why might leadership </a:t>
            </a:r>
            <a:br>
              <a:rPr lang="en-GB" dirty="0">
                <a:effectLst/>
              </a:rPr>
            </a:br>
            <a:r>
              <a:rPr lang="en-GB" dirty="0">
                <a:effectLst/>
              </a:rPr>
              <a:t>of </a:t>
            </a:r>
            <a:r>
              <a:rPr lang="en-GB" dirty="0" err="1">
                <a:effectLst/>
              </a:rPr>
              <a:t>HiAP</a:t>
            </a:r>
            <a:r>
              <a:rPr lang="en-GB" dirty="0">
                <a:effectLst/>
              </a:rPr>
              <a:t> fail?</a:t>
            </a:r>
          </a:p>
        </p:txBody>
      </p:sp>
      <p:sp>
        <p:nvSpPr>
          <p:cNvPr id="3" name="Content Placeholder 2"/>
          <p:cNvSpPr>
            <a:spLocks noGrp="1"/>
          </p:cNvSpPr>
          <p:nvPr>
            <p:ph idx="1"/>
          </p:nvPr>
        </p:nvSpPr>
        <p:spPr>
          <a:xfrm>
            <a:off x="457200" y="1674421"/>
            <a:ext cx="8437418" cy="3443844"/>
          </a:xfrm>
        </p:spPr>
        <p:txBody>
          <a:bodyPr/>
          <a:lstStyle/>
          <a:p>
            <a:pPr marL="457200" lvl="0" indent="-457200">
              <a:buFont typeface="Wingdings" pitchFamily="2" charset="2"/>
              <a:buChar char="§"/>
            </a:pPr>
            <a:r>
              <a:rPr lang="en-GB" sz="2400" dirty="0">
                <a:solidFill>
                  <a:prstClr val="black"/>
                </a:solidFill>
              </a:rPr>
              <a:t>Conflict about goals and objectives</a:t>
            </a:r>
          </a:p>
          <a:p>
            <a:pPr marL="457200" lvl="0" indent="-457200">
              <a:buFont typeface="Wingdings" pitchFamily="2" charset="2"/>
              <a:buChar char="§"/>
            </a:pPr>
            <a:r>
              <a:rPr lang="en-GB" sz="2400" dirty="0">
                <a:solidFill>
                  <a:prstClr val="black"/>
                </a:solidFill>
              </a:rPr>
              <a:t>Philosophical differences among partners</a:t>
            </a:r>
          </a:p>
          <a:p>
            <a:pPr marL="457200" lvl="0" indent="-457200">
              <a:buFont typeface="Wingdings" pitchFamily="2" charset="2"/>
              <a:buChar char="§"/>
            </a:pPr>
            <a:r>
              <a:rPr lang="en-GB" sz="2400" dirty="0">
                <a:solidFill>
                  <a:prstClr val="black"/>
                </a:solidFill>
              </a:rPr>
              <a:t>High transaction costs – building trust and consensus take time</a:t>
            </a:r>
          </a:p>
          <a:p>
            <a:pPr marL="457200" lvl="0" indent="-457200">
              <a:buFont typeface="Wingdings" pitchFamily="2" charset="2"/>
              <a:buChar char="§"/>
            </a:pPr>
            <a:r>
              <a:rPr lang="en-GB" sz="2400" dirty="0">
                <a:solidFill>
                  <a:prstClr val="black"/>
                </a:solidFill>
              </a:rPr>
              <a:t>Weak accountability among partners </a:t>
            </a:r>
          </a:p>
          <a:p>
            <a:pPr lvl="0"/>
            <a:r>
              <a:rPr lang="en-GB" sz="2400" dirty="0">
                <a:solidFill>
                  <a:prstClr val="black"/>
                </a:solidFill>
              </a:rPr>
              <a:t>     for success or failure</a:t>
            </a:r>
          </a:p>
          <a:p>
            <a:pPr marL="457200" lvl="0" indent="-457200">
              <a:buFont typeface="Wingdings" pitchFamily="2" charset="2"/>
              <a:buChar char="§"/>
            </a:pPr>
            <a:r>
              <a:rPr lang="en-GB" sz="2400" dirty="0">
                <a:solidFill>
                  <a:prstClr val="black"/>
                </a:solidFill>
              </a:rPr>
              <a:t>Pull of policy and structural silos</a:t>
            </a:r>
          </a:p>
          <a:p>
            <a:pPr marL="457200" lvl="0" indent="-457200">
              <a:buFont typeface="Wingdings" pitchFamily="2" charset="2"/>
              <a:buChar char="§"/>
            </a:pPr>
            <a:r>
              <a:rPr lang="en-GB" sz="2400" dirty="0">
                <a:solidFill>
                  <a:prstClr val="black"/>
                </a:solidFill>
              </a:rPr>
              <a:t>Tribalism and territorialism – the collaboration seen as detracting from mainstream </a:t>
            </a:r>
            <a:r>
              <a:rPr lang="en-GB" sz="2400" dirty="0" smtClean="0">
                <a:solidFill>
                  <a:prstClr val="black"/>
                </a:solidFill>
              </a:rPr>
              <a:t>initiatives  </a:t>
            </a:r>
          </a:p>
          <a:p>
            <a:pPr lvl="0"/>
            <a:r>
              <a:rPr lang="en-GB" sz="2400" dirty="0">
                <a:solidFill>
                  <a:prstClr val="black"/>
                </a:solidFill>
              </a:rPr>
              <a:t>	</a:t>
            </a:r>
            <a:r>
              <a:rPr lang="en-GB" sz="2400" dirty="0" smtClean="0">
                <a:solidFill>
                  <a:prstClr val="black"/>
                </a:solidFill>
              </a:rPr>
              <a:t>					          </a:t>
            </a:r>
            <a:r>
              <a:rPr lang="en-GB" sz="2000" i="1" dirty="0" smtClean="0">
                <a:solidFill>
                  <a:prstClr val="black"/>
                </a:solidFill>
              </a:rPr>
              <a:t>Continued….</a:t>
            </a:r>
            <a:endParaRPr lang="en-GB" sz="2000" i="1" dirty="0">
              <a:solidFill>
                <a:prstClr val="black"/>
              </a:solidFill>
            </a:endParaRPr>
          </a:p>
          <a:p>
            <a:endParaRPr lang="en-GB" dirty="0"/>
          </a:p>
        </p:txBody>
      </p:sp>
    </p:spTree>
    <p:extLst>
      <p:ext uri="{BB962C8B-B14F-4D97-AF65-F5344CB8AC3E}">
        <p14:creationId xmlns:p14="http://schemas.microsoft.com/office/powerpoint/2010/main" val="418770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dirty="0" smtClean="0">
                <a:effectLst/>
              </a:rPr>
              <a:t>Continued.</a:t>
            </a:r>
            <a:endParaRPr lang="en-GB" sz="2800" dirty="0">
              <a:effectLst/>
            </a:endParaRPr>
          </a:p>
        </p:txBody>
      </p:sp>
      <p:sp>
        <p:nvSpPr>
          <p:cNvPr id="3" name="Content Placeholder 2"/>
          <p:cNvSpPr>
            <a:spLocks noGrp="1"/>
          </p:cNvSpPr>
          <p:nvPr>
            <p:ph idx="1"/>
          </p:nvPr>
        </p:nvSpPr>
        <p:spPr/>
        <p:txBody>
          <a:bodyPr/>
          <a:lstStyle/>
          <a:p>
            <a:pPr marL="342900" lvl="0" indent="-342900">
              <a:buFont typeface="Wingdings" panose="05000000000000000000" pitchFamily="2" charset="2"/>
              <a:buChar char="§"/>
            </a:pPr>
            <a:r>
              <a:rPr lang="en-GB" sz="2400" dirty="0">
                <a:solidFill>
                  <a:prstClr val="black"/>
                </a:solidFill>
              </a:rPr>
              <a:t>Optimum number and mix of members </a:t>
            </a:r>
          </a:p>
          <a:p>
            <a:pPr marL="342900" lvl="0" indent="-342900">
              <a:buFont typeface="Wingdings" panose="05000000000000000000" pitchFamily="2" charset="2"/>
              <a:buChar char="§"/>
            </a:pPr>
            <a:r>
              <a:rPr lang="en-GB" sz="2400" dirty="0">
                <a:solidFill>
                  <a:prstClr val="black"/>
                </a:solidFill>
              </a:rPr>
              <a:t>Importance of 'boundary spanners' </a:t>
            </a:r>
          </a:p>
          <a:p>
            <a:pPr marL="342900" lvl="0" indent="-342900">
              <a:buFont typeface="Wingdings" panose="05000000000000000000" pitchFamily="2" charset="2"/>
              <a:buChar char="§"/>
            </a:pPr>
            <a:r>
              <a:rPr lang="en-GB" sz="2400" dirty="0">
                <a:solidFill>
                  <a:prstClr val="black"/>
                </a:solidFill>
              </a:rPr>
              <a:t>Collaborative leadership style </a:t>
            </a:r>
          </a:p>
          <a:p>
            <a:pPr marL="342900" lvl="0" indent="-342900">
              <a:buFont typeface="Wingdings" panose="05000000000000000000" pitchFamily="2" charset="2"/>
              <a:buChar char="§"/>
            </a:pPr>
            <a:r>
              <a:rPr lang="en-GB" sz="2400" dirty="0">
                <a:solidFill>
                  <a:prstClr val="black"/>
                </a:solidFill>
              </a:rPr>
              <a:t>Joint ownership of decisions and collective responsibility </a:t>
            </a:r>
          </a:p>
          <a:p>
            <a:pPr marL="342900" lvl="0" indent="-342900">
              <a:buFont typeface="Wingdings" panose="05000000000000000000" pitchFamily="2" charset="2"/>
              <a:buChar char="§"/>
            </a:pPr>
            <a:r>
              <a:rPr lang="en-GB" sz="2400" dirty="0">
                <a:solidFill>
                  <a:prstClr val="black"/>
                </a:solidFill>
              </a:rPr>
              <a:t>Focus on outcomes. </a:t>
            </a:r>
          </a:p>
          <a:p>
            <a:endParaRPr lang="en-GB" dirty="0"/>
          </a:p>
        </p:txBody>
      </p:sp>
    </p:spTree>
    <p:extLst>
      <p:ext uri="{BB962C8B-B14F-4D97-AF65-F5344CB8AC3E}">
        <p14:creationId xmlns:p14="http://schemas.microsoft.com/office/powerpoint/2010/main" val="41879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04"/>
            <a:ext cx="8229600" cy="843148"/>
          </a:xfrm>
        </p:spPr>
        <p:txBody>
          <a:bodyPr/>
          <a:lstStyle/>
          <a:p>
            <a:r>
              <a:rPr lang="en-GB" dirty="0"/>
              <a:t>Lessons from Existing Research</a:t>
            </a:r>
          </a:p>
        </p:txBody>
      </p:sp>
      <p:sp>
        <p:nvSpPr>
          <p:cNvPr id="3" name="Content Placeholder 2"/>
          <p:cNvSpPr>
            <a:spLocks noGrp="1"/>
          </p:cNvSpPr>
          <p:nvPr>
            <p:ph idx="1"/>
          </p:nvPr>
        </p:nvSpPr>
        <p:spPr>
          <a:xfrm>
            <a:off x="457200" y="985652"/>
            <a:ext cx="8330540" cy="4132613"/>
          </a:xfrm>
        </p:spPr>
        <p:txBody>
          <a:bodyPr/>
          <a:lstStyle/>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1000" dirty="0" smtClean="0">
              <a:solidFill>
                <a:prstClr val="black"/>
              </a:solidFill>
            </a:endParaRPr>
          </a:p>
          <a:p>
            <a:pPr lvl="0">
              <a:spcBef>
                <a:spcPct val="0"/>
              </a:spcBef>
            </a:pPr>
            <a:endParaRPr lang="en-GB" sz="1000" dirty="0">
              <a:solidFill>
                <a:prstClr val="black"/>
              </a:solidFill>
            </a:endParaRPr>
          </a:p>
          <a:p>
            <a:pPr lvl="0">
              <a:spcBef>
                <a:spcPct val="0"/>
              </a:spcBef>
            </a:pPr>
            <a:endParaRPr lang="en-GB" sz="2000" i="1" kern="0" dirty="0" smtClean="0">
              <a:solidFill>
                <a:prstClr val="black"/>
              </a:solidFill>
            </a:endParaRPr>
          </a:p>
          <a:p>
            <a:pPr lvl="0">
              <a:spcBef>
                <a:spcPct val="0"/>
              </a:spcBef>
            </a:pPr>
            <a:endParaRPr lang="en-GB" sz="2000" i="1" kern="0" dirty="0">
              <a:solidFill>
                <a:prstClr val="black"/>
              </a:solidFill>
            </a:endParaRPr>
          </a:p>
          <a:p>
            <a:pPr lvl="0">
              <a:spcBef>
                <a:spcPct val="0"/>
              </a:spcBef>
            </a:pPr>
            <a:r>
              <a:rPr lang="en-GB" sz="2000" i="1" kern="0" dirty="0" smtClean="0">
                <a:solidFill>
                  <a:prstClr val="black"/>
                </a:solidFill>
              </a:rPr>
              <a:t>David </a:t>
            </a:r>
            <a:r>
              <a:rPr lang="en-GB" sz="2000" i="1" kern="0" dirty="0">
                <a:solidFill>
                  <a:prstClr val="black"/>
                </a:solidFill>
              </a:rPr>
              <a:t>Hunter, Professor of Health Policy &amp; </a:t>
            </a:r>
            <a:r>
              <a:rPr lang="en-GB" sz="2000" i="1" kern="0" dirty="0" smtClean="0">
                <a:solidFill>
                  <a:prstClr val="black"/>
                </a:solidFill>
              </a:rPr>
              <a:t>Management, </a:t>
            </a:r>
          </a:p>
          <a:p>
            <a:pPr lvl="0">
              <a:spcBef>
                <a:spcPct val="0"/>
              </a:spcBef>
            </a:pPr>
            <a:r>
              <a:rPr lang="en-GB" sz="2000" i="1" kern="0" dirty="0" smtClean="0">
                <a:solidFill>
                  <a:prstClr val="black"/>
                </a:solidFill>
              </a:rPr>
              <a:t>Durham </a:t>
            </a:r>
            <a:r>
              <a:rPr lang="en-GB" sz="2000" i="1" kern="0" dirty="0">
                <a:solidFill>
                  <a:prstClr val="black"/>
                </a:solidFill>
              </a:rPr>
              <a:t>University</a:t>
            </a:r>
          </a:p>
          <a:p>
            <a:endParaRPr lang="en-GB"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686650">
            <a:off x="2811323" y="1215665"/>
            <a:ext cx="2810975" cy="356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04"/>
            <a:ext cx="8229600" cy="843148"/>
          </a:xfrm>
        </p:spPr>
        <p:txBody>
          <a:bodyPr/>
          <a:lstStyle/>
          <a:p>
            <a:r>
              <a:rPr lang="en-GB" dirty="0"/>
              <a:t>Lessons from Existing Research</a:t>
            </a:r>
          </a:p>
        </p:txBody>
      </p:sp>
      <p:sp>
        <p:nvSpPr>
          <p:cNvPr id="3" name="Content Placeholder 2"/>
          <p:cNvSpPr>
            <a:spLocks noGrp="1"/>
          </p:cNvSpPr>
          <p:nvPr>
            <p:ph idx="1"/>
          </p:nvPr>
        </p:nvSpPr>
        <p:spPr>
          <a:xfrm>
            <a:off x="457200" y="985652"/>
            <a:ext cx="8330540" cy="4132613"/>
          </a:xfrm>
        </p:spPr>
        <p:txBody>
          <a:bodyPr/>
          <a:lstStyle/>
          <a:p>
            <a:pPr marL="342900" lvl="0" indent="-342900">
              <a:spcBef>
                <a:spcPct val="0"/>
              </a:spcBef>
              <a:buFont typeface="Wingdings" panose="05000000000000000000" pitchFamily="2" charset="2"/>
              <a:buChar char="§"/>
            </a:pPr>
            <a:r>
              <a:rPr lang="en-GB" sz="2200" dirty="0">
                <a:solidFill>
                  <a:prstClr val="black"/>
                </a:solidFill>
              </a:rPr>
              <a:t>Policies and procedures need to be more </a:t>
            </a:r>
            <a:r>
              <a:rPr lang="en-GB" sz="2200" dirty="0" smtClean="0">
                <a:solidFill>
                  <a:prstClr val="black"/>
                </a:solidFill>
              </a:rPr>
              <a:t>stream-lined,  </a:t>
            </a:r>
            <a:r>
              <a:rPr lang="en-GB" sz="2200" dirty="0">
                <a:solidFill>
                  <a:prstClr val="black"/>
                </a:solidFill>
              </a:rPr>
              <a:t>focus on outcomes not merely process and structure</a:t>
            </a:r>
          </a:p>
          <a:p>
            <a:pPr marL="342900" lvl="0" indent="-342900">
              <a:spcBef>
                <a:spcPct val="0"/>
              </a:spcBef>
              <a:buFont typeface="Wingdings" panose="05000000000000000000" pitchFamily="2" charset="2"/>
              <a:buChar char="§"/>
            </a:pPr>
            <a:r>
              <a:rPr lang="en-GB" sz="2200" dirty="0">
                <a:solidFill>
                  <a:prstClr val="black"/>
                </a:solidFill>
              </a:rPr>
              <a:t>Those at higher strategic levels could learn from frontline practices which operate in a more organic and integrated way</a:t>
            </a:r>
          </a:p>
          <a:p>
            <a:pPr marL="342900" lvl="0" indent="-342900">
              <a:spcBef>
                <a:spcPct val="0"/>
              </a:spcBef>
              <a:buFont typeface="Wingdings" panose="05000000000000000000" pitchFamily="2" charset="2"/>
              <a:buChar char="§"/>
            </a:pPr>
            <a:r>
              <a:rPr lang="en-GB" sz="2200" dirty="0">
                <a:solidFill>
                  <a:prstClr val="black"/>
                </a:solidFill>
              </a:rPr>
              <a:t>Partnerships in practice can be rather messy constructs</a:t>
            </a:r>
          </a:p>
          <a:p>
            <a:pPr marL="342900" lvl="0" indent="-342900">
              <a:spcBef>
                <a:spcPct val="0"/>
              </a:spcBef>
              <a:buFont typeface="Wingdings" panose="05000000000000000000" pitchFamily="2" charset="2"/>
              <a:buChar char="§"/>
            </a:pPr>
            <a:r>
              <a:rPr lang="en-GB" sz="2200" dirty="0">
                <a:solidFill>
                  <a:prstClr val="black"/>
                </a:solidFill>
              </a:rPr>
              <a:t>Tendency to over-engineer partnerships, often to the exclusion of being clear about purpose and achievement       </a:t>
            </a:r>
          </a:p>
          <a:p>
            <a:pPr marL="342900" lvl="0" indent="-342900">
              <a:spcBef>
                <a:spcPct val="0"/>
              </a:spcBef>
              <a:buFont typeface="Wingdings" panose="05000000000000000000" pitchFamily="2" charset="2"/>
              <a:buChar char="§"/>
            </a:pPr>
            <a:r>
              <a:rPr lang="en-GB" sz="2200" dirty="0">
                <a:solidFill>
                  <a:prstClr val="black"/>
                </a:solidFill>
              </a:rPr>
              <a:t>Structures are less important than relational factors such as </a:t>
            </a:r>
            <a:r>
              <a:rPr lang="en-GB" sz="2200" b="1" dirty="0">
                <a:solidFill>
                  <a:prstClr val="black"/>
                </a:solidFill>
              </a:rPr>
              <a:t>trust</a:t>
            </a:r>
            <a:r>
              <a:rPr lang="en-GB" sz="2200" dirty="0">
                <a:solidFill>
                  <a:prstClr val="black"/>
                </a:solidFill>
              </a:rPr>
              <a:t> and </a:t>
            </a:r>
            <a:r>
              <a:rPr lang="en-GB" sz="2200" b="1" dirty="0">
                <a:solidFill>
                  <a:prstClr val="black"/>
                </a:solidFill>
              </a:rPr>
              <a:t>goodwill</a:t>
            </a:r>
          </a:p>
          <a:p>
            <a:pPr marL="342900" lvl="0" indent="-342900">
              <a:spcBef>
                <a:spcPct val="0"/>
              </a:spcBef>
              <a:buFont typeface="Wingdings" panose="05000000000000000000" pitchFamily="2" charset="2"/>
              <a:buChar char="§"/>
            </a:pPr>
            <a:r>
              <a:rPr lang="en-GB" sz="2200" dirty="0">
                <a:solidFill>
                  <a:prstClr val="black"/>
                </a:solidFill>
              </a:rPr>
              <a:t>Importance of leadership styles – collaborative, integrative and adaptive</a:t>
            </a:r>
            <a:r>
              <a:rPr lang="en-GB" sz="2200" dirty="0" smtClean="0">
                <a:solidFill>
                  <a:prstClr val="black"/>
                </a:solidFill>
              </a:rPr>
              <a:t>.</a:t>
            </a:r>
          </a:p>
          <a:p>
            <a:pPr lvl="0">
              <a:spcBef>
                <a:spcPct val="0"/>
              </a:spcBef>
            </a:pPr>
            <a:endParaRPr lang="en-GB" sz="1000" dirty="0">
              <a:solidFill>
                <a:prstClr val="black"/>
              </a:solidFill>
            </a:endParaRPr>
          </a:p>
          <a:p>
            <a:pPr lvl="0">
              <a:spcBef>
                <a:spcPct val="0"/>
              </a:spcBef>
            </a:pPr>
            <a:r>
              <a:rPr lang="en-GB" sz="2000" i="1" kern="0" dirty="0">
                <a:solidFill>
                  <a:prstClr val="black"/>
                </a:solidFill>
              </a:rPr>
              <a:t>David Hunter, Professor of Health Policy &amp; </a:t>
            </a:r>
            <a:r>
              <a:rPr lang="en-GB" sz="2000" i="1" kern="0" dirty="0" smtClean="0">
                <a:solidFill>
                  <a:prstClr val="black"/>
                </a:solidFill>
              </a:rPr>
              <a:t>Management, Durham </a:t>
            </a:r>
            <a:r>
              <a:rPr lang="en-GB" sz="2000" i="1" kern="0" dirty="0">
                <a:solidFill>
                  <a:prstClr val="black"/>
                </a:solidFill>
              </a:rPr>
              <a:t>University</a:t>
            </a:r>
          </a:p>
          <a:p>
            <a:endParaRPr lang="en-GB" dirty="0"/>
          </a:p>
        </p:txBody>
      </p:sp>
    </p:spTree>
    <p:extLst>
      <p:ext uri="{BB962C8B-B14F-4D97-AF65-F5344CB8AC3E}">
        <p14:creationId xmlns:p14="http://schemas.microsoft.com/office/powerpoint/2010/main" val="95781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73150"/>
          </a:xfrm>
        </p:spPr>
        <p:txBody>
          <a:bodyPr anchor="ctr" anchorCtr="0"/>
          <a:lstStyle/>
          <a:p>
            <a:pPr>
              <a:lnSpc>
                <a:spcPct val="100000"/>
              </a:lnSpc>
            </a:pPr>
            <a:r>
              <a:rPr lang="en-GB" sz="4400" b="1" dirty="0" smtClean="0">
                <a:solidFill>
                  <a:schemeClr val="tx1"/>
                </a:solidFill>
                <a:effectLst/>
              </a:rPr>
              <a:t>Leadership Roles in </a:t>
            </a:r>
            <a:r>
              <a:rPr lang="en-GB" sz="4400" b="1" dirty="0" err="1" smtClean="0">
                <a:solidFill>
                  <a:schemeClr val="tx1"/>
                </a:solidFill>
                <a:effectLst/>
              </a:rPr>
              <a:t>HiAP</a:t>
            </a:r>
            <a:endParaRPr lang="en-GB" sz="4400" b="1" dirty="0">
              <a:solidFill>
                <a:schemeClr val="tx1"/>
              </a:solidFill>
              <a:effectLst/>
            </a:endParaRPr>
          </a:p>
        </p:txBody>
      </p:sp>
      <p:sp>
        <p:nvSpPr>
          <p:cNvPr id="3" name="Content Placeholder 2"/>
          <p:cNvSpPr>
            <a:spLocks noGrp="1"/>
          </p:cNvSpPr>
          <p:nvPr>
            <p:ph idx="1"/>
          </p:nvPr>
        </p:nvSpPr>
        <p:spPr/>
        <p:txBody>
          <a:bodyPr/>
          <a:lstStyle/>
          <a:p>
            <a:r>
              <a:rPr lang="en-GB" sz="3000" b="1" dirty="0">
                <a:solidFill>
                  <a:schemeClr val="tx1"/>
                </a:solidFill>
              </a:rPr>
              <a:t>Who needs to lead </a:t>
            </a:r>
            <a:r>
              <a:rPr lang="en-GB" sz="3000" b="1" dirty="0" err="1">
                <a:solidFill>
                  <a:schemeClr val="tx1"/>
                </a:solidFill>
              </a:rPr>
              <a:t>HiAP</a:t>
            </a:r>
            <a:r>
              <a:rPr lang="en-GB" sz="3000" b="1" dirty="0">
                <a:solidFill>
                  <a:schemeClr val="tx1"/>
                </a:solidFill>
              </a:rPr>
              <a:t>?</a:t>
            </a:r>
          </a:p>
          <a:p>
            <a:endParaRPr lang="en-GB" sz="1600" dirty="0">
              <a:solidFill>
                <a:schemeClr val="tx1"/>
              </a:solidFill>
            </a:endParaRPr>
          </a:p>
          <a:p>
            <a:pPr marL="457200" indent="-457200">
              <a:buFont typeface="Arial" panose="020B0604020202020204" pitchFamily="34" charset="0"/>
              <a:buChar char="•"/>
            </a:pPr>
            <a:r>
              <a:rPr lang="en-GB" dirty="0">
                <a:solidFill>
                  <a:schemeClr val="tx1"/>
                </a:solidFill>
              </a:rPr>
              <a:t>The role of the Health Sector</a:t>
            </a:r>
          </a:p>
          <a:p>
            <a:pPr marL="457200" indent="-457200">
              <a:buFont typeface="Arial" panose="020B0604020202020204" pitchFamily="34" charset="0"/>
              <a:buChar char="•"/>
            </a:pPr>
            <a:r>
              <a:rPr lang="en-GB" dirty="0">
                <a:solidFill>
                  <a:schemeClr val="tx1"/>
                </a:solidFill>
              </a:rPr>
              <a:t>The leadership role of other government departments</a:t>
            </a:r>
          </a:p>
          <a:p>
            <a:pPr marL="457200" indent="-457200">
              <a:buFont typeface="Arial" panose="020B0604020202020204" pitchFamily="34" charset="0"/>
              <a:buChar char="•"/>
            </a:pPr>
            <a:r>
              <a:rPr lang="en-GB" dirty="0">
                <a:solidFill>
                  <a:schemeClr val="tx1"/>
                </a:solidFill>
              </a:rPr>
              <a:t>The leadership role of NGOs and other stakeholders</a:t>
            </a:r>
          </a:p>
          <a:p>
            <a:pPr marL="457200" indent="-457200">
              <a:buFont typeface="Arial" panose="020B0604020202020204" pitchFamily="34" charset="0"/>
              <a:buChar char="•"/>
            </a:pPr>
            <a:r>
              <a:rPr lang="en-GB" dirty="0">
                <a:solidFill>
                  <a:schemeClr val="tx1"/>
                </a:solidFill>
              </a:rPr>
              <a:t>The leadership role of the WHO.</a:t>
            </a:r>
          </a:p>
          <a:p>
            <a:endParaRPr lang="en-GB" dirty="0"/>
          </a:p>
        </p:txBody>
      </p:sp>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40425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512"/>
            <a:ext cx="8229600" cy="1056904"/>
          </a:xfrm>
        </p:spPr>
        <p:txBody>
          <a:bodyPr/>
          <a:lstStyle/>
          <a:p>
            <a:pPr>
              <a:lnSpc>
                <a:spcPct val="100000"/>
              </a:lnSpc>
            </a:pPr>
            <a:r>
              <a:rPr lang="en-GB" dirty="0">
                <a:solidFill>
                  <a:prstClr val="black"/>
                </a:solidFill>
                <a:effectLst/>
              </a:rPr>
              <a:t>What Really Matters in </a:t>
            </a:r>
            <a:br>
              <a:rPr lang="en-GB" dirty="0">
                <a:solidFill>
                  <a:prstClr val="black"/>
                </a:solidFill>
                <a:effectLst/>
              </a:rPr>
            </a:br>
            <a:r>
              <a:rPr lang="en-GB" dirty="0" err="1">
                <a:solidFill>
                  <a:prstClr val="black"/>
                </a:solidFill>
                <a:effectLst/>
              </a:rPr>
              <a:t>HiAP</a:t>
            </a:r>
            <a:r>
              <a:rPr lang="en-GB" dirty="0">
                <a:solidFill>
                  <a:prstClr val="black"/>
                </a:solidFill>
                <a:effectLst/>
              </a:rPr>
              <a:t> Leadership?</a:t>
            </a:r>
            <a:endParaRPr lang="en-GB" dirty="0"/>
          </a:p>
        </p:txBody>
      </p:sp>
      <p:sp>
        <p:nvSpPr>
          <p:cNvPr id="3" name="Content Placeholder 2"/>
          <p:cNvSpPr>
            <a:spLocks noGrp="1"/>
          </p:cNvSpPr>
          <p:nvPr>
            <p:ph idx="1"/>
          </p:nvPr>
        </p:nvSpPr>
        <p:spPr>
          <a:xfrm>
            <a:off x="457200" y="1793174"/>
            <a:ext cx="8229600" cy="3325091"/>
          </a:xfrm>
        </p:spPr>
        <p:txBody>
          <a:bodyPr/>
          <a:lstStyle/>
          <a:p>
            <a:pPr marL="342900" lvl="0" indent="-342900">
              <a:buFont typeface="Wingdings" panose="05000000000000000000" pitchFamily="2" charset="2"/>
              <a:buChar char="§"/>
            </a:pPr>
            <a:r>
              <a:rPr lang="en-GB" sz="2400" dirty="0">
                <a:solidFill>
                  <a:prstClr val="black"/>
                </a:solidFill>
              </a:rPr>
              <a:t>What matters is how you lead</a:t>
            </a:r>
            <a:r>
              <a:rPr lang="en-GB" sz="2400" dirty="0" smtClean="0">
                <a:solidFill>
                  <a:prstClr val="black"/>
                </a:solidFill>
              </a:rPr>
              <a:t>;</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What matters is what you say, what you do and how you </a:t>
            </a:r>
            <a:r>
              <a:rPr lang="en-GB" sz="2400" dirty="0" smtClean="0">
                <a:solidFill>
                  <a:prstClr val="black"/>
                </a:solidFill>
              </a:rPr>
              <a:t>behave</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The core idea is quite simple – authentic, ethical leaders who trust one another and want to follow – are servants first (Robert Greenleaf,  Servant Leadership).</a:t>
            </a:r>
          </a:p>
          <a:p>
            <a:endParaRPr lang="en-GB" dirty="0"/>
          </a:p>
        </p:txBody>
      </p:sp>
    </p:spTree>
    <p:extLst>
      <p:ext uri="{BB962C8B-B14F-4D97-AF65-F5344CB8AC3E}">
        <p14:creationId xmlns:p14="http://schemas.microsoft.com/office/powerpoint/2010/main" val="3992659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8754"/>
            <a:ext cx="8461169" cy="914400"/>
          </a:xfrm>
        </p:spPr>
        <p:txBody>
          <a:bodyPr/>
          <a:lstStyle/>
          <a:p>
            <a:pPr>
              <a:lnSpc>
                <a:spcPct val="100000"/>
              </a:lnSpc>
            </a:pPr>
            <a:r>
              <a:rPr lang="en-GB" dirty="0">
                <a:effectLst/>
              </a:rPr>
              <a:t>The Role of the </a:t>
            </a:r>
            <a:r>
              <a:rPr lang="en-GB" dirty="0" smtClean="0">
                <a:effectLst/>
              </a:rPr>
              <a:t>Health </a:t>
            </a:r>
            <a:r>
              <a:rPr lang="en-GB" dirty="0">
                <a:effectLst/>
              </a:rPr>
              <a:t>Ministry</a:t>
            </a:r>
            <a:endParaRPr lang="en-GB" dirty="0"/>
          </a:p>
        </p:txBody>
      </p:sp>
      <p:sp>
        <p:nvSpPr>
          <p:cNvPr id="3" name="Content Placeholder 2"/>
          <p:cNvSpPr>
            <a:spLocks noGrp="1"/>
          </p:cNvSpPr>
          <p:nvPr>
            <p:ph idx="1"/>
          </p:nvPr>
        </p:nvSpPr>
        <p:spPr>
          <a:xfrm>
            <a:off x="332509" y="1045029"/>
            <a:ext cx="8443356" cy="3930733"/>
          </a:xfrm>
        </p:spPr>
        <p:txBody>
          <a:bodyPr/>
          <a:lstStyle/>
          <a:p>
            <a:pPr lvl="0"/>
            <a:r>
              <a:rPr lang="en-GB" sz="2400" b="1" dirty="0">
                <a:solidFill>
                  <a:prstClr val="black"/>
                </a:solidFill>
              </a:rPr>
              <a:t>For the health ministry to play a leading role in </a:t>
            </a:r>
            <a:r>
              <a:rPr lang="en-GB" sz="2400" b="1" dirty="0" err="1">
                <a:solidFill>
                  <a:prstClr val="black"/>
                </a:solidFill>
              </a:rPr>
              <a:t>HiAP</a:t>
            </a:r>
            <a:r>
              <a:rPr lang="en-GB" sz="2400" b="1" dirty="0">
                <a:solidFill>
                  <a:prstClr val="black"/>
                </a:solidFill>
              </a:rPr>
              <a:t>, </a:t>
            </a:r>
            <a:endParaRPr lang="en-GB" sz="2400" b="1" dirty="0" smtClean="0">
              <a:solidFill>
                <a:prstClr val="black"/>
              </a:solidFill>
            </a:endParaRPr>
          </a:p>
          <a:p>
            <a:pPr lvl="0"/>
            <a:r>
              <a:rPr lang="en-GB" sz="2400" b="1" dirty="0" smtClean="0">
                <a:solidFill>
                  <a:prstClr val="black"/>
                </a:solidFill>
              </a:rPr>
              <a:t>it </a:t>
            </a:r>
            <a:r>
              <a:rPr lang="en-GB" sz="2400" b="1" dirty="0">
                <a:solidFill>
                  <a:prstClr val="black"/>
                </a:solidFill>
              </a:rPr>
              <a:t>is crucial to:</a:t>
            </a:r>
          </a:p>
          <a:p>
            <a:pPr marL="342900" lvl="0" indent="-342900">
              <a:buFont typeface="Wingdings" panose="05000000000000000000" pitchFamily="2" charset="2"/>
              <a:buChar char="§"/>
            </a:pPr>
            <a:r>
              <a:rPr lang="en-GB" sz="2300" dirty="0">
                <a:solidFill>
                  <a:prstClr val="black"/>
                </a:solidFill>
              </a:rPr>
              <a:t>Promote close collaboration within the </a:t>
            </a:r>
            <a:r>
              <a:rPr lang="en-GB" sz="2300" dirty="0" smtClean="0">
                <a:solidFill>
                  <a:prstClr val="black"/>
                </a:solidFill>
              </a:rPr>
              <a:t>ministry</a:t>
            </a:r>
            <a:endParaRPr lang="en-GB" sz="2300" dirty="0">
              <a:solidFill>
                <a:prstClr val="black"/>
              </a:solidFill>
            </a:endParaRPr>
          </a:p>
          <a:p>
            <a:pPr marL="342900" lvl="0" indent="-342900">
              <a:buFont typeface="Wingdings" panose="05000000000000000000" pitchFamily="2" charset="2"/>
              <a:buChar char="§"/>
            </a:pPr>
            <a:r>
              <a:rPr lang="en-GB" sz="2300" dirty="0">
                <a:solidFill>
                  <a:prstClr val="black"/>
                </a:solidFill>
              </a:rPr>
              <a:t>Strengthen capacity to generate and use evidence on health </a:t>
            </a:r>
            <a:r>
              <a:rPr lang="en-GB" sz="2300" dirty="0" smtClean="0">
                <a:solidFill>
                  <a:prstClr val="black"/>
                </a:solidFill>
              </a:rPr>
              <a:t>impacts</a:t>
            </a:r>
            <a:endParaRPr lang="en-GB" sz="2300" dirty="0">
              <a:solidFill>
                <a:prstClr val="black"/>
              </a:solidFill>
            </a:endParaRPr>
          </a:p>
          <a:p>
            <a:pPr marL="342900" lvl="0" indent="-342900">
              <a:buFont typeface="Wingdings" panose="05000000000000000000" pitchFamily="2" charset="2"/>
              <a:buChar char="§"/>
            </a:pPr>
            <a:r>
              <a:rPr lang="en-GB" sz="2300" dirty="0">
                <a:solidFill>
                  <a:prstClr val="black"/>
                </a:solidFill>
              </a:rPr>
              <a:t>Look outward and work in partnership with other sectors and </a:t>
            </a:r>
            <a:r>
              <a:rPr lang="en-GB" sz="2300" dirty="0" smtClean="0">
                <a:solidFill>
                  <a:prstClr val="black"/>
                </a:solidFill>
              </a:rPr>
              <a:t>stakeholders</a:t>
            </a:r>
            <a:endParaRPr lang="en-GB" sz="2300" dirty="0">
              <a:solidFill>
                <a:prstClr val="black"/>
              </a:solidFill>
            </a:endParaRPr>
          </a:p>
          <a:p>
            <a:pPr marL="342900" lvl="0" indent="-342900">
              <a:buFont typeface="Wingdings" panose="05000000000000000000" pitchFamily="2" charset="2"/>
              <a:buChar char="§"/>
            </a:pPr>
            <a:r>
              <a:rPr lang="en-GB" sz="2300" dirty="0">
                <a:solidFill>
                  <a:prstClr val="black"/>
                </a:solidFill>
              </a:rPr>
              <a:t>Increase discussion of the social determinants of health and health </a:t>
            </a:r>
            <a:r>
              <a:rPr lang="en-GB" sz="2300" dirty="0" smtClean="0">
                <a:solidFill>
                  <a:prstClr val="black"/>
                </a:solidFill>
              </a:rPr>
              <a:t>inequity</a:t>
            </a:r>
            <a:endParaRPr lang="en-GB" sz="2300" dirty="0">
              <a:solidFill>
                <a:prstClr val="black"/>
              </a:solidFill>
            </a:endParaRPr>
          </a:p>
          <a:p>
            <a:pPr marL="342900" lvl="0" indent="-342900">
              <a:buFont typeface="Wingdings" panose="05000000000000000000" pitchFamily="2" charset="2"/>
              <a:buChar char="§"/>
            </a:pPr>
            <a:r>
              <a:rPr lang="en-GB" sz="2300" dirty="0">
                <a:solidFill>
                  <a:prstClr val="black"/>
                </a:solidFill>
              </a:rPr>
              <a:t>Manage and negotiate competing interests;</a:t>
            </a:r>
          </a:p>
          <a:p>
            <a:pPr marL="342900" lvl="0" indent="-342900">
              <a:buFont typeface="Wingdings" panose="05000000000000000000" pitchFamily="2" charset="2"/>
              <a:buChar char="§"/>
            </a:pPr>
            <a:r>
              <a:rPr lang="en-GB" sz="2300" dirty="0">
                <a:solidFill>
                  <a:prstClr val="black"/>
                </a:solidFill>
              </a:rPr>
              <a:t>Enforce the implementation of policies and monitor their results.</a:t>
            </a:r>
          </a:p>
          <a:p>
            <a:endParaRPr lang="en-GB" dirty="0"/>
          </a:p>
        </p:txBody>
      </p:sp>
    </p:spTree>
    <p:extLst>
      <p:ext uri="{BB962C8B-B14F-4D97-AF65-F5344CB8AC3E}">
        <p14:creationId xmlns:p14="http://schemas.microsoft.com/office/powerpoint/2010/main" val="26718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513"/>
            <a:ext cx="8229600" cy="1056904"/>
          </a:xfrm>
        </p:spPr>
        <p:txBody>
          <a:bodyPr/>
          <a:lstStyle/>
          <a:p>
            <a:pPr>
              <a:lnSpc>
                <a:spcPct val="100000"/>
              </a:lnSpc>
            </a:pPr>
            <a:r>
              <a:rPr lang="en-GB" dirty="0" err="1">
                <a:effectLst/>
              </a:rPr>
              <a:t>HiAP</a:t>
            </a:r>
            <a:r>
              <a:rPr lang="en-GB" dirty="0">
                <a:effectLst/>
              </a:rPr>
              <a:t> Leadership Challenges for the Health Ministry</a:t>
            </a:r>
          </a:p>
        </p:txBody>
      </p:sp>
      <p:sp>
        <p:nvSpPr>
          <p:cNvPr id="3" name="Content Placeholder 2"/>
          <p:cNvSpPr>
            <a:spLocks noGrp="1"/>
          </p:cNvSpPr>
          <p:nvPr>
            <p:ph idx="1"/>
          </p:nvPr>
        </p:nvSpPr>
        <p:spPr>
          <a:xfrm>
            <a:off x="457200" y="1484417"/>
            <a:ext cx="8425543" cy="3633849"/>
          </a:xfrm>
        </p:spPr>
        <p:txBody>
          <a:bodyPr/>
          <a:lstStyle/>
          <a:p>
            <a:pPr marL="342900" lvl="0" indent="-342900">
              <a:buFont typeface="Wingdings" panose="05000000000000000000" pitchFamily="2" charset="2"/>
              <a:buChar char="§"/>
            </a:pPr>
            <a:r>
              <a:rPr lang="en-GB" sz="2400" dirty="0">
                <a:solidFill>
                  <a:prstClr val="black"/>
                </a:solidFill>
              </a:rPr>
              <a:t>Limited political </a:t>
            </a:r>
            <a:r>
              <a:rPr lang="en-GB" sz="2400" dirty="0" smtClean="0">
                <a:solidFill>
                  <a:prstClr val="black"/>
                </a:solidFill>
              </a:rPr>
              <a:t>influence</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Constrained resources and staff </a:t>
            </a:r>
            <a:r>
              <a:rPr lang="en-GB" sz="2400" dirty="0" smtClean="0">
                <a:solidFill>
                  <a:prstClr val="black"/>
                </a:solidFill>
              </a:rPr>
              <a:t>turnover</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Working in vertical, fragmented </a:t>
            </a:r>
            <a:r>
              <a:rPr lang="en-GB" sz="2400" dirty="0" smtClean="0">
                <a:solidFill>
                  <a:prstClr val="black"/>
                </a:solidFill>
              </a:rPr>
              <a:t>units</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Difficulty gathering and disseminating </a:t>
            </a:r>
            <a:r>
              <a:rPr lang="en-GB" sz="2400" dirty="0" smtClean="0">
                <a:solidFill>
                  <a:prstClr val="black"/>
                </a:solidFill>
              </a:rPr>
              <a:t>evidence</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Politicisation of the bureaucracy, corruption and</a:t>
            </a:r>
          </a:p>
          <a:p>
            <a:pPr lvl="0"/>
            <a:r>
              <a:rPr lang="en-GB" sz="2400" dirty="0">
                <a:solidFill>
                  <a:prstClr val="black"/>
                </a:solidFill>
              </a:rPr>
              <a:t>    </a:t>
            </a:r>
            <a:r>
              <a:rPr lang="en-GB" sz="2400" dirty="0" smtClean="0">
                <a:solidFill>
                  <a:prstClr val="black"/>
                </a:solidFill>
              </a:rPr>
              <a:t>capture</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political commitment and discontinuity.</a:t>
            </a:r>
          </a:p>
          <a:p>
            <a:pPr lvl="0"/>
            <a:r>
              <a:rPr lang="en-GB" sz="1800" dirty="0">
                <a:solidFill>
                  <a:prstClr val="black"/>
                </a:solidFill>
              </a:rPr>
              <a:t>Given the important leadership and coordination role by the health sector, any dysfunction or ineffectiveness of a health ministry can have a grave impact on a population’s health. This highlights the importance of governance and politics as social determinants of health.</a:t>
            </a:r>
          </a:p>
          <a:p>
            <a:endParaRPr lang="en-GB" dirty="0"/>
          </a:p>
        </p:txBody>
      </p:sp>
    </p:spTree>
    <p:extLst>
      <p:ext uri="{BB962C8B-B14F-4D97-AF65-F5344CB8AC3E}">
        <p14:creationId xmlns:p14="http://schemas.microsoft.com/office/powerpoint/2010/main" val="1843798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388"/>
            <a:ext cx="8229600" cy="1056904"/>
          </a:xfrm>
        </p:spPr>
        <p:txBody>
          <a:bodyPr/>
          <a:lstStyle/>
          <a:p>
            <a:pPr>
              <a:lnSpc>
                <a:spcPct val="100000"/>
              </a:lnSpc>
            </a:pPr>
            <a:r>
              <a:rPr lang="en-GB" dirty="0">
                <a:solidFill>
                  <a:prstClr val="black"/>
                </a:solidFill>
                <a:effectLst/>
              </a:rPr>
              <a:t>The Leadership Role for the WHO in </a:t>
            </a:r>
            <a:r>
              <a:rPr lang="en-GB" dirty="0" err="1">
                <a:solidFill>
                  <a:prstClr val="black"/>
                </a:solidFill>
                <a:effectLst/>
              </a:rPr>
              <a:t>HiAP</a:t>
            </a:r>
            <a:endParaRPr lang="en-GB" dirty="0"/>
          </a:p>
        </p:txBody>
      </p:sp>
      <p:sp>
        <p:nvSpPr>
          <p:cNvPr id="3" name="Content Placeholder 2"/>
          <p:cNvSpPr>
            <a:spLocks noGrp="1"/>
          </p:cNvSpPr>
          <p:nvPr>
            <p:ph idx="1"/>
          </p:nvPr>
        </p:nvSpPr>
        <p:spPr>
          <a:xfrm>
            <a:off x="457200" y="1615044"/>
            <a:ext cx="8229600" cy="3503221"/>
          </a:xfrm>
        </p:spPr>
        <p:txBody>
          <a:bodyPr/>
          <a:lstStyle/>
          <a:p>
            <a:pPr marL="342900" lvl="0" indent="-342900">
              <a:buFont typeface="Wingdings" panose="05000000000000000000" pitchFamily="2" charset="2"/>
              <a:buChar char="§"/>
            </a:pPr>
            <a:r>
              <a:rPr lang="en-GB" sz="2400" dirty="0">
                <a:solidFill>
                  <a:prstClr val="black"/>
                </a:solidFill>
              </a:rPr>
              <a:t>Bringing health considerations into global and regional </a:t>
            </a:r>
            <a:r>
              <a:rPr lang="en-GB" sz="2400" dirty="0" smtClean="0">
                <a:solidFill>
                  <a:prstClr val="black"/>
                </a:solidFill>
              </a:rPr>
              <a:t>policy-making</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Supporting policies for global health protection and health </a:t>
            </a:r>
            <a:r>
              <a:rPr lang="en-GB" sz="2400" dirty="0" smtClean="0">
                <a:solidFill>
                  <a:prstClr val="black"/>
                </a:solidFill>
              </a:rPr>
              <a:t>promotion</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Compiling experiences of best practice as well as challenges to </a:t>
            </a:r>
            <a:r>
              <a:rPr lang="en-GB" sz="2400" dirty="0" err="1" smtClean="0">
                <a:solidFill>
                  <a:prstClr val="black"/>
                </a:solidFill>
              </a:rPr>
              <a:t>HiAP</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Providing technical assistance to countries in their efforts to apply </a:t>
            </a:r>
            <a:r>
              <a:rPr lang="en-GB" sz="2400" dirty="0" err="1" smtClean="0">
                <a:solidFill>
                  <a:prstClr val="black"/>
                </a:solidFill>
              </a:rPr>
              <a:t>HiAP</a:t>
            </a:r>
            <a:r>
              <a:rPr lang="en-GB" sz="2400" dirty="0" smtClean="0">
                <a:solidFill>
                  <a:prstClr val="black"/>
                </a:solidFill>
              </a:rPr>
              <a:t> </a:t>
            </a:r>
            <a:endParaRPr lang="en-GB" sz="2400" dirty="0">
              <a:solidFill>
                <a:prstClr val="black"/>
              </a:solidFill>
            </a:endParaRPr>
          </a:p>
          <a:p>
            <a:pPr marL="342900" lvl="0" indent="-342900">
              <a:buFont typeface="Wingdings" panose="05000000000000000000" pitchFamily="2" charset="2"/>
              <a:buChar char="§"/>
            </a:pPr>
            <a:r>
              <a:rPr lang="en-GB" sz="2400" dirty="0">
                <a:solidFill>
                  <a:prstClr val="black"/>
                </a:solidFill>
              </a:rPr>
              <a:t>Training health professionals and civil servants in </a:t>
            </a:r>
            <a:r>
              <a:rPr lang="en-GB" sz="2400" dirty="0" err="1">
                <a:solidFill>
                  <a:prstClr val="black"/>
                </a:solidFill>
              </a:rPr>
              <a:t>HiAP</a:t>
            </a:r>
            <a:r>
              <a:rPr lang="en-GB" sz="2400" dirty="0">
                <a:solidFill>
                  <a:prstClr val="black"/>
                </a:solidFill>
              </a:rPr>
              <a:t>.</a:t>
            </a:r>
          </a:p>
          <a:p>
            <a:endParaRPr lang="en-GB" dirty="0"/>
          </a:p>
        </p:txBody>
      </p:sp>
    </p:spTree>
    <p:extLst>
      <p:ext uri="{BB962C8B-B14F-4D97-AF65-F5344CB8AC3E}">
        <p14:creationId xmlns:p14="http://schemas.microsoft.com/office/powerpoint/2010/main" val="3603355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3"/>
            <a:ext cx="8229600" cy="807523"/>
          </a:xfrm>
        </p:spPr>
        <p:txBody>
          <a:bodyPr/>
          <a:lstStyle/>
          <a:p>
            <a:r>
              <a:rPr lang="en-GB" dirty="0">
                <a:solidFill>
                  <a:prstClr val="black"/>
                </a:solidFill>
                <a:effectLst/>
              </a:rPr>
              <a:t>Top Take-Away Messages</a:t>
            </a:r>
            <a:endParaRPr lang="en-GB" dirty="0"/>
          </a:p>
        </p:txBody>
      </p:sp>
      <p:sp>
        <p:nvSpPr>
          <p:cNvPr id="3" name="Content Placeholder 2"/>
          <p:cNvSpPr>
            <a:spLocks noGrp="1"/>
          </p:cNvSpPr>
          <p:nvPr>
            <p:ph idx="1"/>
          </p:nvPr>
        </p:nvSpPr>
        <p:spPr>
          <a:xfrm>
            <a:off x="457200" y="1151907"/>
            <a:ext cx="8229600" cy="3633849"/>
          </a:xfrm>
        </p:spPr>
        <p:txBody>
          <a:bodyPr/>
          <a:lstStyle/>
          <a:p>
            <a:pPr marL="457200" lvl="0" indent="-457200">
              <a:buFont typeface="+mj-lt"/>
              <a:buAutoNum type="arabicPeriod"/>
            </a:pPr>
            <a:r>
              <a:rPr lang="en-GB" sz="2200" dirty="0">
                <a:solidFill>
                  <a:prstClr val="black"/>
                </a:solidFill>
              </a:rPr>
              <a:t>The complexity of the </a:t>
            </a:r>
            <a:r>
              <a:rPr lang="en-GB" sz="2200" dirty="0" err="1">
                <a:solidFill>
                  <a:prstClr val="black"/>
                </a:solidFill>
              </a:rPr>
              <a:t>HiAP</a:t>
            </a:r>
            <a:r>
              <a:rPr lang="en-GB" sz="2200" dirty="0">
                <a:solidFill>
                  <a:prstClr val="black"/>
                </a:solidFill>
              </a:rPr>
              <a:t> agenda require systems leadership approaches and networked responses at all levels to force a move beyond silo working;</a:t>
            </a:r>
          </a:p>
          <a:p>
            <a:pPr marL="457200" lvl="0" indent="-457200">
              <a:buFont typeface="+mj-lt"/>
              <a:buAutoNum type="arabicPeriod"/>
            </a:pPr>
            <a:r>
              <a:rPr lang="en-GB" sz="2200" dirty="0">
                <a:solidFill>
                  <a:prstClr val="black"/>
                </a:solidFill>
              </a:rPr>
              <a:t>Wicked problems require innovative, comprehensive solutions that can be modified in the light of experience and on-the-ground feedback;</a:t>
            </a:r>
            <a:endParaRPr lang="en-GB" sz="2200" b="1" dirty="0">
              <a:solidFill>
                <a:prstClr val="black"/>
              </a:solidFill>
            </a:endParaRPr>
          </a:p>
          <a:p>
            <a:pPr marL="457200" lvl="0" indent="-457200">
              <a:buFont typeface="+mj-lt"/>
              <a:buAutoNum type="arabicPeriod"/>
            </a:pPr>
            <a:r>
              <a:rPr lang="en-GB" sz="2200" b="1" dirty="0">
                <a:solidFill>
                  <a:prstClr val="black"/>
                </a:solidFill>
              </a:rPr>
              <a:t>Shared purpose matters;</a:t>
            </a:r>
          </a:p>
          <a:p>
            <a:pPr marL="457200" lvl="0" indent="-457200">
              <a:buFont typeface="+mj-lt"/>
              <a:buAutoNum type="arabicPeriod"/>
            </a:pPr>
            <a:r>
              <a:rPr lang="en-GB" sz="2200" b="1" dirty="0">
                <a:solidFill>
                  <a:prstClr val="black"/>
                </a:solidFill>
              </a:rPr>
              <a:t>Relationships matters </a:t>
            </a:r>
            <a:r>
              <a:rPr lang="en-GB" sz="2200" dirty="0">
                <a:solidFill>
                  <a:prstClr val="black"/>
                </a:solidFill>
              </a:rPr>
              <a:t>– allows difficult discussions to happen and builds trust;</a:t>
            </a:r>
          </a:p>
          <a:p>
            <a:pPr marL="457200" lvl="0" indent="-457200">
              <a:buFont typeface="+mj-lt"/>
              <a:buAutoNum type="arabicPeriod"/>
            </a:pPr>
            <a:r>
              <a:rPr lang="en-GB" sz="2200" b="1" dirty="0">
                <a:solidFill>
                  <a:prstClr val="black"/>
                </a:solidFill>
              </a:rPr>
              <a:t>Trust matters </a:t>
            </a:r>
            <a:r>
              <a:rPr lang="en-GB" sz="2200" dirty="0">
                <a:solidFill>
                  <a:prstClr val="black"/>
                </a:solidFill>
              </a:rPr>
              <a:t>– without trust, stakeholders will continue to approach things from separate organisational perspectives.</a:t>
            </a:r>
          </a:p>
          <a:p>
            <a:endParaRPr lang="en-GB" dirty="0"/>
          </a:p>
        </p:txBody>
      </p:sp>
    </p:spTree>
    <p:extLst>
      <p:ext uri="{BB962C8B-B14F-4D97-AF65-F5344CB8AC3E}">
        <p14:creationId xmlns:p14="http://schemas.microsoft.com/office/powerpoint/2010/main" val="1439585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gn="ctr">
              <a:spcBef>
                <a:spcPct val="0"/>
              </a:spcBef>
            </a:pPr>
            <a:endParaRPr lang="en-GB" altLang="zh-CN" sz="4000" b="1" dirty="0" smtClean="0">
              <a:solidFill>
                <a:prstClr val="black"/>
              </a:solidFill>
              <a:latin typeface="Palatino Linotype"/>
              <a:ea typeface="SimSun" pitchFamily="2" charset="-122"/>
              <a:cs typeface="Times New Roman" pitchFamily="18" charset="0"/>
            </a:endParaRPr>
          </a:p>
          <a:p>
            <a:pPr lvl="0" algn="ctr">
              <a:spcBef>
                <a:spcPct val="0"/>
              </a:spcBef>
            </a:pPr>
            <a:r>
              <a:rPr lang="en-GB" altLang="zh-CN" sz="4000" b="1" dirty="0" smtClean="0">
                <a:solidFill>
                  <a:prstClr val="black"/>
                </a:solidFill>
                <a:latin typeface="Palatino Linotype"/>
                <a:ea typeface="SimSun" pitchFamily="2" charset="-122"/>
                <a:cs typeface="Times New Roman" pitchFamily="18" charset="0"/>
              </a:rPr>
              <a:t>The </a:t>
            </a:r>
            <a:r>
              <a:rPr lang="en-GB" altLang="zh-CN" sz="4000" b="1" dirty="0">
                <a:solidFill>
                  <a:prstClr val="black"/>
                </a:solidFill>
                <a:latin typeface="Palatino Linotype"/>
                <a:ea typeface="SimSun" pitchFamily="2" charset="-122"/>
                <a:cs typeface="Times New Roman" pitchFamily="18" charset="0"/>
              </a:rPr>
              <a:t>Leadership Role in</a:t>
            </a:r>
          </a:p>
          <a:p>
            <a:pPr lvl="0" algn="ctr">
              <a:spcBef>
                <a:spcPct val="0"/>
              </a:spcBef>
            </a:pPr>
            <a:r>
              <a:rPr lang="en-GB" altLang="zh-CN" sz="4000" b="1" dirty="0">
                <a:solidFill>
                  <a:prstClr val="black"/>
                </a:solidFill>
                <a:latin typeface="Palatino Linotype"/>
                <a:ea typeface="SimSun" pitchFamily="2" charset="-122"/>
                <a:cs typeface="Times New Roman" pitchFamily="18" charset="0"/>
              </a:rPr>
              <a:t>Health in All Policies (</a:t>
            </a:r>
            <a:r>
              <a:rPr lang="en-GB" altLang="zh-CN" sz="4000" b="1" dirty="0" err="1">
                <a:solidFill>
                  <a:prstClr val="black"/>
                </a:solidFill>
                <a:latin typeface="Palatino Linotype"/>
                <a:ea typeface="SimSun" pitchFamily="2" charset="-122"/>
                <a:cs typeface="Times New Roman" pitchFamily="18" charset="0"/>
              </a:rPr>
              <a:t>HiAP</a:t>
            </a:r>
            <a:r>
              <a:rPr lang="en-GB" altLang="zh-CN" sz="4000" b="1" dirty="0">
                <a:solidFill>
                  <a:prstClr val="black"/>
                </a:solidFill>
                <a:latin typeface="Palatino Linotype"/>
                <a:ea typeface="SimSun" pitchFamily="2" charset="-122"/>
                <a:cs typeface="Times New Roman" pitchFamily="18" charset="0"/>
              </a:rPr>
              <a:t>)</a:t>
            </a:r>
          </a:p>
          <a:p>
            <a:pPr lvl="0" algn="ctr">
              <a:spcBef>
                <a:spcPct val="0"/>
              </a:spcBef>
            </a:pPr>
            <a:endParaRPr lang="en-GB" altLang="zh-CN" sz="3200" b="1" dirty="0">
              <a:solidFill>
                <a:prstClr val="black"/>
              </a:solidFill>
              <a:latin typeface="Palatino Linotype"/>
              <a:ea typeface="SimSun" pitchFamily="2" charset="-122"/>
              <a:cs typeface="Times New Roman" pitchFamily="18" charset="0"/>
            </a:endParaRPr>
          </a:p>
          <a:p>
            <a:pPr lvl="0" algn="ctr">
              <a:spcBef>
                <a:spcPct val="0"/>
              </a:spcBef>
            </a:pPr>
            <a:r>
              <a:rPr lang="en-GB" altLang="zh-CN" sz="2000" b="1" dirty="0">
                <a:solidFill>
                  <a:prstClr val="black"/>
                </a:solidFill>
                <a:latin typeface="Palatino Linotype"/>
                <a:ea typeface="SimSun" pitchFamily="2" charset="-122"/>
                <a:cs typeface="Times New Roman" pitchFamily="18" charset="0"/>
              </a:rPr>
              <a:t>Dr Catherine </a:t>
            </a:r>
            <a:r>
              <a:rPr lang="en-GB" altLang="zh-CN" sz="2000" b="1" dirty="0" err="1">
                <a:solidFill>
                  <a:prstClr val="black"/>
                </a:solidFill>
                <a:latin typeface="Palatino Linotype"/>
                <a:ea typeface="SimSun" pitchFamily="2" charset="-122"/>
                <a:cs typeface="Times New Roman" pitchFamily="18" charset="0"/>
              </a:rPr>
              <a:t>Hannaway</a:t>
            </a:r>
            <a:endParaRPr lang="en-GB" altLang="zh-CN" sz="2000" b="1" dirty="0">
              <a:solidFill>
                <a:prstClr val="black"/>
              </a:solidFill>
              <a:latin typeface="Palatino Linotype"/>
              <a:ea typeface="SimSun" pitchFamily="2" charset="-122"/>
              <a:cs typeface="Times New Roman" pitchFamily="18" charset="0"/>
            </a:endParaRPr>
          </a:p>
          <a:p>
            <a:pPr lvl="0" algn="ctr">
              <a:spcBef>
                <a:spcPct val="0"/>
              </a:spcBef>
            </a:pPr>
            <a:r>
              <a:rPr lang="en-GB" altLang="zh-CN" sz="2000" b="1" dirty="0">
                <a:solidFill>
                  <a:prstClr val="black"/>
                </a:solidFill>
                <a:latin typeface="Palatino Linotype"/>
                <a:ea typeface="SimSun" pitchFamily="2" charset="-122"/>
                <a:cs typeface="Times New Roman" pitchFamily="18" charset="0"/>
              </a:rPr>
              <a:t>Durham </a:t>
            </a:r>
            <a:r>
              <a:rPr lang="en-GB" altLang="zh-CN" sz="2000" b="1" dirty="0" smtClean="0">
                <a:solidFill>
                  <a:prstClr val="black"/>
                </a:solidFill>
                <a:latin typeface="Palatino Linotype"/>
                <a:ea typeface="SimSun" pitchFamily="2" charset="-122"/>
                <a:cs typeface="Times New Roman" pitchFamily="18" charset="0"/>
              </a:rPr>
              <a:t>University, UK</a:t>
            </a:r>
            <a:endParaRPr lang="en-GB" altLang="zh-CN" sz="2000" b="1" dirty="0">
              <a:solidFill>
                <a:prstClr val="black"/>
              </a:solidFill>
              <a:latin typeface="Palatino Linotype"/>
              <a:ea typeface="SimSun" pitchFamily="2" charset="-122"/>
              <a:cs typeface="Times New Roman" pitchFamily="18" charset="0"/>
            </a:endParaRPr>
          </a:p>
          <a:p>
            <a:pPr lvl="0" algn="ctr">
              <a:spcBef>
                <a:spcPct val="0"/>
              </a:spcBef>
            </a:pPr>
            <a:endParaRPr lang="en-GB" altLang="zh-CN" sz="3200" b="1" dirty="0">
              <a:solidFill>
                <a:prstClr val="black"/>
              </a:solidFill>
              <a:latin typeface="Palatino Linotype"/>
              <a:ea typeface="SimSun" pitchFamily="2" charset="-122"/>
              <a:cs typeface="Times New Roman" pitchFamily="18" charset="0"/>
            </a:endParaRPr>
          </a:p>
          <a:p>
            <a:pPr lvl="0">
              <a:spcBef>
                <a:spcPct val="0"/>
              </a:spcBef>
            </a:pPr>
            <a:r>
              <a:rPr lang="en-GB" altLang="zh-CN" sz="1600" b="1" dirty="0" smtClean="0">
                <a:solidFill>
                  <a:prstClr val="black"/>
                </a:solidFill>
                <a:latin typeface="Palatino Linotype"/>
                <a:ea typeface="SimSun" pitchFamily="2" charset="-122"/>
                <a:cs typeface="Times New Roman" pitchFamily="18" charset="0"/>
              </a:rPr>
              <a:t>c.j.hannaway@durham.ac.uk</a:t>
            </a:r>
            <a:endParaRPr lang="en-GB" altLang="zh-CN" sz="1600" b="1" dirty="0">
              <a:solidFill>
                <a:prstClr val="black"/>
              </a:solidFill>
              <a:latin typeface="Palatino Linotype"/>
              <a:ea typeface="SimSun" pitchFamily="2" charset="-122"/>
              <a:cs typeface="Times New Roman" pitchFamily="18" charset="0"/>
            </a:endParaRPr>
          </a:p>
          <a:p>
            <a:endParaRPr lang="en-GB" dirty="0"/>
          </a:p>
        </p:txBody>
      </p:sp>
    </p:spTree>
    <p:extLst>
      <p:ext uri="{BB962C8B-B14F-4D97-AF65-F5344CB8AC3E}">
        <p14:creationId xmlns:p14="http://schemas.microsoft.com/office/powerpoint/2010/main" val="428178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4395"/>
            <a:ext cx="8229600" cy="2505694"/>
          </a:xfrm>
        </p:spPr>
        <p:txBody>
          <a:bodyPr/>
          <a:lstStyle/>
          <a:p>
            <a:pPr>
              <a:lnSpc>
                <a:spcPct val="100000"/>
              </a:lnSpc>
            </a:pPr>
            <a:r>
              <a:rPr lang="en-GB" sz="2800" b="0" dirty="0">
                <a:effectLst/>
                <a:latin typeface="+mj-lt"/>
              </a:rPr>
              <a:t>Although government as a whole bears the ultimate responsibility for the health of their citizens, health ministries and authorities at all levels (national, regional and local) are key in promoting, implementing &amp; sustaining </a:t>
            </a:r>
            <a:r>
              <a:rPr lang="en-GB" sz="2800" b="0" dirty="0" err="1">
                <a:effectLst/>
                <a:latin typeface="+mj-lt"/>
              </a:rPr>
              <a:t>HiAP</a:t>
            </a:r>
            <a:r>
              <a:rPr lang="en-GB" sz="2800" b="0" dirty="0" smtClean="0">
                <a:effectLst/>
                <a:latin typeface="+mj-lt"/>
              </a:rPr>
              <a:t>.</a:t>
            </a:r>
            <a:endParaRPr lang="en-GB" sz="2800" b="0" dirty="0">
              <a:effectLst/>
              <a:latin typeface="+mj-lt"/>
            </a:endParaRPr>
          </a:p>
        </p:txBody>
      </p:sp>
      <p:sp>
        <p:nvSpPr>
          <p:cNvPr id="3" name="Content Placeholder 2"/>
          <p:cNvSpPr>
            <a:spLocks noGrp="1"/>
          </p:cNvSpPr>
          <p:nvPr>
            <p:ph idx="1"/>
          </p:nvPr>
        </p:nvSpPr>
        <p:spPr>
          <a:xfrm>
            <a:off x="457200" y="3788227"/>
            <a:ext cx="8229600" cy="1508167"/>
          </a:xfrm>
        </p:spPr>
        <p:txBody>
          <a:bodyPr/>
          <a:lstStyle/>
          <a:p>
            <a:pPr algn="ctr"/>
            <a:r>
              <a:rPr lang="en-GB" sz="3200" b="1" dirty="0">
                <a:solidFill>
                  <a:schemeClr val="tx1"/>
                </a:solidFill>
              </a:rPr>
              <a:t>What kind of leadership is required by the health sector for </a:t>
            </a:r>
            <a:r>
              <a:rPr lang="en-GB" sz="3200" b="1" dirty="0" err="1">
                <a:solidFill>
                  <a:schemeClr val="tx1"/>
                </a:solidFill>
              </a:rPr>
              <a:t>HiAP</a:t>
            </a:r>
            <a:r>
              <a:rPr lang="en-GB" sz="3200" b="1" dirty="0">
                <a:solidFill>
                  <a:schemeClr val="tx1"/>
                </a:solidFill>
              </a:rPr>
              <a:t> </a:t>
            </a:r>
            <a:br>
              <a:rPr lang="en-GB" sz="3200" b="1" dirty="0">
                <a:solidFill>
                  <a:schemeClr val="tx1"/>
                </a:solidFill>
              </a:rPr>
            </a:br>
            <a:r>
              <a:rPr lang="en-GB" sz="3200" b="1" dirty="0">
                <a:solidFill>
                  <a:schemeClr val="tx1"/>
                </a:solidFill>
              </a:rPr>
              <a:t>to flourish?</a:t>
            </a:r>
          </a:p>
        </p:txBody>
      </p:sp>
      <p:sp>
        <p:nvSpPr>
          <p:cNvPr id="4" name="Footer Placeholder 3"/>
          <p:cNvSpPr>
            <a:spLocks noGrp="1"/>
          </p:cNvSpPr>
          <p:nvPr>
            <p:ph type="ftr" sz="quarter" idx="4294967295"/>
          </p:nvPr>
        </p:nvSpPr>
        <p:spPr>
          <a:xfrm>
            <a:off x="983902" y="6155388"/>
            <a:ext cx="2895600" cy="365125"/>
          </a:xfrm>
        </p:spPr>
        <p:txBody>
          <a:bodyPr/>
          <a:lstStyle/>
          <a:p>
            <a:r>
              <a:rPr lang="en-US" smtClean="0"/>
              <a:t>Title of the Presentation</a:t>
            </a:r>
            <a:endParaRPr lang="en-US" dirty="0"/>
          </a:p>
        </p:txBody>
      </p:sp>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t>2</a:t>
            </a:fld>
            <a:endParaRPr lang="en-US"/>
          </a:p>
        </p:txBody>
      </p:sp>
    </p:spTree>
    <p:extLst>
      <p:ext uri="{BB962C8B-B14F-4D97-AF65-F5344CB8AC3E}">
        <p14:creationId xmlns:p14="http://schemas.microsoft.com/office/powerpoint/2010/main" val="165646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Typology of Problems</a:t>
            </a:r>
            <a:endParaRPr lang="en-GB" dirty="0">
              <a:effectLst/>
            </a:endParaRPr>
          </a:p>
        </p:txBody>
      </p:sp>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t>3</a:t>
            </a:fld>
            <a:endParaRPr lang="en-US"/>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solidFill>
                  <a:schemeClr val="tx1"/>
                </a:solidFill>
              </a:rPr>
              <a:t>Tame</a:t>
            </a:r>
          </a:p>
          <a:p>
            <a:pPr marL="457200" indent="-457200">
              <a:buFont typeface="Arial" panose="020B0604020202020204" pitchFamily="34" charset="0"/>
              <a:buChar char="•"/>
            </a:pPr>
            <a:r>
              <a:rPr lang="en-GB" dirty="0">
                <a:solidFill>
                  <a:schemeClr val="tx1"/>
                </a:solidFill>
              </a:rPr>
              <a:t>Complicated </a:t>
            </a:r>
          </a:p>
          <a:p>
            <a:pPr marL="457200" indent="-457200">
              <a:buFont typeface="Arial" panose="020B0604020202020204" pitchFamily="34" charset="0"/>
              <a:buChar char="•"/>
            </a:pPr>
            <a:r>
              <a:rPr lang="en-GB" b="1" dirty="0">
                <a:solidFill>
                  <a:schemeClr val="tx1"/>
                </a:solidFill>
              </a:rPr>
              <a:t>Complex (Wicked)</a:t>
            </a:r>
          </a:p>
          <a:p>
            <a:endParaRPr lang="en-GB" dirty="0"/>
          </a:p>
        </p:txBody>
      </p:sp>
    </p:spTree>
    <p:extLst>
      <p:ext uri="{BB962C8B-B14F-4D97-AF65-F5344CB8AC3E}">
        <p14:creationId xmlns:p14="http://schemas.microsoft.com/office/powerpoint/2010/main" val="39390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t>4</a:t>
            </a:fld>
            <a:endParaRPr lang="en-US"/>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674421"/>
            <a:ext cx="8229600" cy="408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391782"/>
            <a:ext cx="8229600" cy="1187636"/>
          </a:xfrm>
        </p:spPr>
        <p:txBody>
          <a:bodyPr/>
          <a:lstStyle/>
          <a:p>
            <a:pPr algn="ctr">
              <a:lnSpc>
                <a:spcPct val="100000"/>
              </a:lnSpc>
            </a:pPr>
            <a:r>
              <a:rPr lang="en-GB" altLang="en-US" dirty="0" smtClean="0"/>
              <a:t>‘</a:t>
            </a:r>
            <a:r>
              <a:rPr lang="en-GB" altLang="en-US" b="1" dirty="0" smtClean="0">
                <a:solidFill>
                  <a:schemeClr val="tx1"/>
                </a:solidFill>
              </a:rPr>
              <a:t>Wicked Problems’: </a:t>
            </a:r>
            <a:br>
              <a:rPr lang="en-GB" altLang="en-US" b="1" dirty="0" smtClean="0">
                <a:solidFill>
                  <a:schemeClr val="tx1"/>
                </a:solidFill>
              </a:rPr>
            </a:br>
            <a:r>
              <a:rPr lang="en-GB" altLang="en-US" b="1" dirty="0" smtClean="0">
                <a:solidFill>
                  <a:schemeClr val="tx1"/>
                </a:solidFill>
              </a:rPr>
              <a:t>Defining Features (1)</a:t>
            </a:r>
          </a:p>
        </p:txBody>
      </p:sp>
    </p:spTree>
    <p:extLst>
      <p:ext uri="{BB962C8B-B14F-4D97-AF65-F5344CB8AC3E}">
        <p14:creationId xmlns:p14="http://schemas.microsoft.com/office/powerpoint/2010/main" val="38372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512"/>
            <a:ext cx="8229600" cy="1056904"/>
          </a:xfrm>
        </p:spPr>
        <p:txBody>
          <a:bodyPr/>
          <a:lstStyle/>
          <a:p>
            <a:pPr>
              <a:lnSpc>
                <a:spcPct val="100000"/>
              </a:lnSpc>
            </a:pPr>
            <a:r>
              <a:rPr lang="en-GB" altLang="en-US" dirty="0">
                <a:effectLst/>
              </a:rPr>
              <a:t>‘Wicked Problems’: </a:t>
            </a:r>
            <a:br>
              <a:rPr lang="en-GB" altLang="en-US" dirty="0">
                <a:effectLst/>
              </a:rPr>
            </a:br>
            <a:r>
              <a:rPr lang="en-GB" altLang="en-US" dirty="0">
                <a:effectLst/>
              </a:rPr>
              <a:t>Defining Features (2)</a:t>
            </a:r>
            <a:endParaRPr lang="en-GB" dirty="0">
              <a:effectLst/>
            </a:endParaRPr>
          </a:p>
        </p:txBody>
      </p:sp>
      <p:sp>
        <p:nvSpPr>
          <p:cNvPr id="3" name="Content Placeholder 2"/>
          <p:cNvSpPr>
            <a:spLocks noGrp="1"/>
          </p:cNvSpPr>
          <p:nvPr>
            <p:ph idx="1"/>
          </p:nvPr>
        </p:nvSpPr>
        <p:spPr>
          <a:xfrm>
            <a:off x="457200" y="1567543"/>
            <a:ext cx="8229600" cy="3550722"/>
          </a:xfrm>
        </p:spPr>
        <p:txBody>
          <a:bodyPr/>
          <a:lstStyle/>
          <a:p>
            <a:pPr marL="457200" lvl="0" indent="-457200">
              <a:buFont typeface="Wingdings" panose="05000000000000000000" pitchFamily="2" charset="2"/>
              <a:buChar char="§"/>
            </a:pPr>
            <a:r>
              <a:rPr lang="en-GB" dirty="0">
                <a:solidFill>
                  <a:prstClr val="black"/>
                </a:solidFill>
              </a:rPr>
              <a:t>Solutions may have unforeseen consequences</a:t>
            </a:r>
          </a:p>
          <a:p>
            <a:pPr marL="457200" lvl="0" indent="-457200">
              <a:buFont typeface="Wingdings" panose="05000000000000000000" pitchFamily="2" charset="2"/>
              <a:buChar char="§"/>
            </a:pPr>
            <a:r>
              <a:rPr lang="en-GB" dirty="0">
                <a:solidFill>
                  <a:prstClr val="black"/>
                </a:solidFill>
              </a:rPr>
              <a:t>Unstable</a:t>
            </a:r>
          </a:p>
          <a:p>
            <a:pPr marL="457200" lvl="0" indent="-457200">
              <a:buFont typeface="Wingdings" panose="05000000000000000000" pitchFamily="2" charset="2"/>
              <a:buChar char="§"/>
            </a:pPr>
            <a:r>
              <a:rPr lang="en-GB" dirty="0">
                <a:solidFill>
                  <a:prstClr val="black"/>
                </a:solidFill>
              </a:rPr>
              <a:t>Socially complex</a:t>
            </a:r>
          </a:p>
          <a:p>
            <a:pPr marL="457200" lvl="0" indent="-457200">
              <a:buFont typeface="Wingdings" panose="05000000000000000000" pitchFamily="2" charset="2"/>
              <a:buChar char="§"/>
            </a:pPr>
            <a:r>
              <a:rPr lang="en-GB" dirty="0">
                <a:solidFill>
                  <a:prstClr val="black"/>
                </a:solidFill>
              </a:rPr>
              <a:t>Solutions are better or worse, not right or wrong</a:t>
            </a:r>
          </a:p>
          <a:p>
            <a:pPr marL="457200" lvl="0" indent="-457200">
              <a:buFont typeface="Wingdings" panose="05000000000000000000" pitchFamily="2" charset="2"/>
              <a:buChar char="§"/>
            </a:pPr>
            <a:r>
              <a:rPr lang="en-GB" dirty="0">
                <a:solidFill>
                  <a:prstClr val="black"/>
                </a:solidFill>
              </a:rPr>
              <a:t>Context is all-important</a:t>
            </a:r>
          </a:p>
          <a:p>
            <a:pPr marL="457200" lvl="0" indent="-457200">
              <a:buFont typeface="Wingdings" panose="05000000000000000000" pitchFamily="2" charset="2"/>
              <a:buChar char="§"/>
            </a:pPr>
            <a:r>
              <a:rPr lang="en-GB" dirty="0">
                <a:solidFill>
                  <a:prstClr val="black"/>
                </a:solidFill>
              </a:rPr>
              <a:t>Involve changing behaviour.</a:t>
            </a:r>
          </a:p>
          <a:p>
            <a:pPr lvl="0">
              <a:buFont typeface="Arial" charset="0"/>
              <a:buChar char="•"/>
            </a:pPr>
            <a:endParaRPr lang="en-GB" sz="1000" dirty="0"/>
          </a:p>
          <a:p>
            <a:pPr lvl="0"/>
            <a:r>
              <a:rPr lang="en-GB" sz="1600" i="1" dirty="0">
                <a:solidFill>
                  <a:prstClr val="black"/>
                </a:solidFill>
              </a:rPr>
              <a:t>David Hunter, Professor of Health Policy &amp; Management, Durham University</a:t>
            </a:r>
          </a:p>
          <a:p>
            <a:endParaRPr lang="en-GB" dirty="0"/>
          </a:p>
        </p:txBody>
      </p:sp>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t>5</a:t>
            </a:fld>
            <a:endParaRPr lang="en-US"/>
          </a:p>
        </p:txBody>
      </p:sp>
    </p:spTree>
    <p:extLst>
      <p:ext uri="{BB962C8B-B14F-4D97-AF65-F5344CB8AC3E}">
        <p14:creationId xmlns:p14="http://schemas.microsoft.com/office/powerpoint/2010/main" val="257928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6260"/>
            <a:ext cx="8229600" cy="4762006"/>
          </a:xfrm>
        </p:spPr>
        <p:txBody>
          <a:bodyPr/>
          <a:lstStyle/>
          <a:p>
            <a:pPr lvl="0"/>
            <a:r>
              <a:rPr lang="en-GB" altLang="en-US" sz="2400" dirty="0">
                <a:solidFill>
                  <a:prstClr val="black"/>
                </a:solidFill>
              </a:rPr>
              <a:t>“People often think of </a:t>
            </a:r>
            <a:r>
              <a:rPr lang="en-GB" altLang="en-US" sz="2400" b="1" dirty="0">
                <a:solidFill>
                  <a:prstClr val="black"/>
                </a:solidFill>
              </a:rPr>
              <a:t>‘leadership’ </a:t>
            </a:r>
            <a:r>
              <a:rPr lang="en-GB" altLang="en-US" sz="2400" dirty="0">
                <a:solidFill>
                  <a:prstClr val="black"/>
                </a:solidFill>
              </a:rPr>
              <a:t>in terms of personality characteristics, usually as something they call charisma. Since few people have great charisma, this leads logically to the conclusion that few people can provide leadership, which gets us into increasing trouble. Leadership is entirely different. It is associated with taking an organization into the future, and in an ever-faster-moving world, leadership is increasingly needed from more and more people, no matter where they are in a hierarchy. The notion that a few extraordinary people at the top can provide all the leadership needed today is ridiculous, and it’s a recipe for failure.”</a:t>
            </a:r>
          </a:p>
          <a:p>
            <a:pPr lvl="0"/>
            <a:endParaRPr lang="en-GB" altLang="en-US" sz="1400" dirty="0"/>
          </a:p>
          <a:p>
            <a:pPr lvl="0"/>
            <a:r>
              <a:rPr lang="en-GB" altLang="en-US" sz="1800" i="1" dirty="0"/>
              <a:t>John P Kotter (2013) Harvard Business Review Blog</a:t>
            </a:r>
            <a:endParaRPr lang="en-US" altLang="en-US" sz="1800" i="1" dirty="0"/>
          </a:p>
        </p:txBody>
      </p:sp>
      <p:sp>
        <p:nvSpPr>
          <p:cNvPr id="5" name="Slide Number Placeholder 4"/>
          <p:cNvSpPr>
            <a:spLocks noGrp="1"/>
          </p:cNvSpPr>
          <p:nvPr>
            <p:ph type="sldNum" sz="quarter" idx="4294967295"/>
          </p:nvPr>
        </p:nvSpPr>
        <p:spPr>
          <a:xfrm>
            <a:off x="457200" y="6155388"/>
            <a:ext cx="410308" cy="365125"/>
          </a:xfrm>
        </p:spPr>
        <p:txBody>
          <a:bodyPr/>
          <a:lstStyle/>
          <a:p>
            <a:fld id="{7698B45C-09C7-497B-9261-07F290CB2D4C}" type="slidenum">
              <a:rPr lang="en-US" smtClean="0"/>
              <a:t>6</a:t>
            </a:fld>
            <a:endParaRPr lang="en-US"/>
          </a:p>
        </p:txBody>
      </p:sp>
    </p:spTree>
    <p:extLst>
      <p:ext uri="{BB962C8B-B14F-4D97-AF65-F5344CB8AC3E}">
        <p14:creationId xmlns:p14="http://schemas.microsoft.com/office/powerpoint/2010/main" val="1030202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03"/>
            <a:ext cx="8229600" cy="2090057"/>
          </a:xfrm>
        </p:spPr>
        <p:txBody>
          <a:bodyPr/>
          <a:lstStyle/>
          <a:p>
            <a:pPr>
              <a:lnSpc>
                <a:spcPct val="100000"/>
              </a:lnSpc>
            </a:pPr>
            <a:r>
              <a:rPr lang="en-GB" sz="4000" dirty="0">
                <a:solidFill>
                  <a:prstClr val="black"/>
                </a:solidFill>
                <a:effectLst/>
                <a:cs typeface="Arial" panose="020B0604020202020204" pitchFamily="34" charset="0"/>
              </a:rPr>
              <a:t>What are the Leadership Qualities Needed to Successfully </a:t>
            </a:r>
            <a:br>
              <a:rPr lang="en-GB" sz="4000" dirty="0">
                <a:solidFill>
                  <a:prstClr val="black"/>
                </a:solidFill>
                <a:effectLst/>
                <a:cs typeface="Arial" panose="020B0604020202020204" pitchFamily="34" charset="0"/>
              </a:rPr>
            </a:br>
            <a:r>
              <a:rPr lang="en-GB" sz="4000" dirty="0">
                <a:solidFill>
                  <a:prstClr val="black"/>
                </a:solidFill>
                <a:effectLst/>
                <a:cs typeface="Arial" panose="020B0604020202020204" pitchFamily="34" charset="0"/>
              </a:rPr>
              <a:t>Develop and Implement </a:t>
            </a:r>
            <a:r>
              <a:rPr lang="en-GB" sz="4000" dirty="0" err="1" smtClean="0">
                <a:solidFill>
                  <a:prstClr val="black"/>
                </a:solidFill>
                <a:effectLst/>
                <a:cs typeface="Arial" panose="020B0604020202020204" pitchFamily="34" charset="0"/>
              </a:rPr>
              <a:t>HiAP</a:t>
            </a:r>
            <a:r>
              <a:rPr lang="en-GB" sz="4000" dirty="0" smtClean="0">
                <a:solidFill>
                  <a:prstClr val="black"/>
                </a:solidFill>
                <a:effectLst/>
                <a:cs typeface="Arial" panose="020B0604020202020204" pitchFamily="34" charset="0"/>
              </a:rPr>
              <a:t>?</a:t>
            </a:r>
            <a:endParaRPr lang="en-GB" dirty="0"/>
          </a:p>
        </p:txBody>
      </p:sp>
      <p:sp>
        <p:nvSpPr>
          <p:cNvPr id="3" name="Content Placeholder 2"/>
          <p:cNvSpPr>
            <a:spLocks noGrp="1"/>
          </p:cNvSpPr>
          <p:nvPr>
            <p:ph idx="1"/>
          </p:nvPr>
        </p:nvSpPr>
        <p:spPr>
          <a:xfrm>
            <a:off x="457200" y="2600695"/>
            <a:ext cx="8229600" cy="2517569"/>
          </a:xfrm>
        </p:spPr>
        <p:txBody>
          <a:bodyPr/>
          <a:lstStyle/>
          <a:p>
            <a:pPr lvl="1">
              <a:buFontTx/>
              <a:buChar char="-"/>
            </a:pPr>
            <a:r>
              <a:rPr lang="en-GB" sz="3200" dirty="0">
                <a:solidFill>
                  <a:schemeClr val="tx1"/>
                </a:solidFill>
                <a:latin typeface="Arial" panose="020B0604020202020204" pitchFamily="34" charset="0"/>
                <a:cs typeface="Arial" panose="020B0604020202020204" pitchFamily="34" charset="0"/>
              </a:rPr>
              <a:t>Leader</a:t>
            </a:r>
          </a:p>
          <a:p>
            <a:pPr lvl="1">
              <a:buFontTx/>
              <a:buChar char="-"/>
            </a:pPr>
            <a:r>
              <a:rPr lang="en-GB" sz="3200" dirty="0">
                <a:solidFill>
                  <a:schemeClr val="tx1"/>
                </a:solidFill>
                <a:latin typeface="Arial" panose="020B0604020202020204" pitchFamily="34" charset="0"/>
                <a:cs typeface="Arial" panose="020B0604020202020204" pitchFamily="34" charset="0"/>
              </a:rPr>
              <a:t>Leadership</a:t>
            </a:r>
          </a:p>
        </p:txBody>
      </p:sp>
    </p:spTree>
    <p:extLst>
      <p:ext uri="{BB962C8B-B14F-4D97-AF65-F5344CB8AC3E}">
        <p14:creationId xmlns:p14="http://schemas.microsoft.com/office/powerpoint/2010/main" val="99143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26"/>
            <a:ext cx="8229600" cy="1341912"/>
          </a:xfrm>
        </p:spPr>
        <p:txBody>
          <a:bodyPr/>
          <a:lstStyle/>
          <a:p>
            <a:pPr>
              <a:lnSpc>
                <a:spcPct val="100000"/>
              </a:lnSpc>
            </a:pPr>
            <a:r>
              <a:rPr lang="en-GB" sz="4000" dirty="0">
                <a:solidFill>
                  <a:prstClr val="black"/>
                </a:solidFill>
                <a:effectLst/>
              </a:rPr>
              <a:t>The Leadership Qualities Needed to Successfully Implement </a:t>
            </a:r>
            <a:r>
              <a:rPr lang="en-GB" sz="4000" dirty="0" err="1" smtClean="0">
                <a:solidFill>
                  <a:prstClr val="black"/>
                </a:solidFill>
                <a:effectLst/>
              </a:rPr>
              <a:t>HiAP</a:t>
            </a:r>
            <a:endParaRPr lang="en-GB" dirty="0"/>
          </a:p>
        </p:txBody>
      </p:sp>
      <p:sp>
        <p:nvSpPr>
          <p:cNvPr id="3" name="Content Placeholder 2"/>
          <p:cNvSpPr>
            <a:spLocks noGrp="1"/>
          </p:cNvSpPr>
          <p:nvPr>
            <p:ph idx="1"/>
          </p:nvPr>
        </p:nvSpPr>
        <p:spPr>
          <a:xfrm>
            <a:off x="457200" y="1377538"/>
            <a:ext cx="8229600" cy="3633849"/>
          </a:xfrm>
        </p:spPr>
        <p:txBody>
          <a:bodyPr/>
          <a:lstStyle/>
          <a:p>
            <a:pPr marL="342900" lvl="0" indent="-342900">
              <a:buFont typeface="Arial" charset="0"/>
              <a:buChar char="•"/>
            </a:pPr>
            <a:r>
              <a:rPr lang="en-GB" sz="2400" dirty="0">
                <a:solidFill>
                  <a:prstClr val="black"/>
                </a:solidFill>
              </a:rPr>
              <a:t>Vision</a:t>
            </a:r>
          </a:p>
          <a:p>
            <a:pPr marL="342900" lvl="0" indent="-342900">
              <a:buFont typeface="Arial" charset="0"/>
              <a:buChar char="•"/>
            </a:pPr>
            <a:r>
              <a:rPr lang="en-GB" sz="2400" dirty="0">
                <a:solidFill>
                  <a:prstClr val="black"/>
                </a:solidFill>
              </a:rPr>
              <a:t>Strategic thinking</a:t>
            </a:r>
          </a:p>
          <a:p>
            <a:pPr marL="342900" lvl="0" indent="-342900">
              <a:buFont typeface="Arial" charset="0"/>
              <a:buChar char="•"/>
            </a:pPr>
            <a:r>
              <a:rPr lang="en-GB" sz="2400" dirty="0">
                <a:solidFill>
                  <a:prstClr val="black"/>
                </a:solidFill>
              </a:rPr>
              <a:t>Creativity</a:t>
            </a:r>
          </a:p>
          <a:p>
            <a:pPr marL="342900" lvl="0" indent="-342900">
              <a:buFont typeface="Arial" charset="0"/>
              <a:buChar char="•"/>
            </a:pPr>
            <a:r>
              <a:rPr lang="en-GB" sz="2400" dirty="0">
                <a:solidFill>
                  <a:prstClr val="black"/>
                </a:solidFill>
              </a:rPr>
              <a:t>Passion</a:t>
            </a:r>
          </a:p>
          <a:p>
            <a:pPr marL="342900" lvl="0" indent="-342900">
              <a:buFont typeface="Arial" charset="0"/>
              <a:buChar char="•"/>
            </a:pPr>
            <a:r>
              <a:rPr lang="en-GB" sz="2400" dirty="0">
                <a:solidFill>
                  <a:prstClr val="black"/>
                </a:solidFill>
              </a:rPr>
              <a:t>Courage</a:t>
            </a:r>
          </a:p>
          <a:p>
            <a:pPr marL="342900" lvl="0" indent="-342900">
              <a:buFont typeface="Arial" charset="0"/>
              <a:buChar char="•"/>
            </a:pPr>
            <a:r>
              <a:rPr lang="en-GB" sz="2400" dirty="0">
                <a:solidFill>
                  <a:prstClr val="black"/>
                </a:solidFill>
              </a:rPr>
              <a:t>Political Astuteness</a:t>
            </a:r>
          </a:p>
          <a:p>
            <a:pPr marL="342900" lvl="0" indent="-342900">
              <a:buFont typeface="Arial" charset="0"/>
              <a:buChar char="•"/>
            </a:pPr>
            <a:r>
              <a:rPr lang="en-GB" sz="2400" dirty="0">
                <a:solidFill>
                  <a:prstClr val="black"/>
                </a:solidFill>
              </a:rPr>
              <a:t>Understanding multiple disciplines, not just health</a:t>
            </a:r>
          </a:p>
          <a:p>
            <a:pPr marL="342900" lvl="0" indent="-342900">
              <a:buFont typeface="Arial" charset="0"/>
              <a:buChar char="•"/>
            </a:pPr>
            <a:r>
              <a:rPr lang="en-GB" sz="2400" dirty="0">
                <a:solidFill>
                  <a:prstClr val="black"/>
                </a:solidFill>
              </a:rPr>
              <a:t>Good Communication and listening skills</a:t>
            </a:r>
          </a:p>
          <a:p>
            <a:pPr marL="342900" lvl="0" indent="-342900">
              <a:buFont typeface="Arial" charset="0"/>
              <a:buChar char="•"/>
            </a:pPr>
            <a:r>
              <a:rPr lang="en-GB" sz="2400" dirty="0">
                <a:solidFill>
                  <a:prstClr val="black"/>
                </a:solidFill>
              </a:rPr>
              <a:t>Accountability</a:t>
            </a:r>
          </a:p>
          <a:p>
            <a:pPr marL="342900" lvl="0" indent="-342900">
              <a:buFont typeface="Arial" charset="0"/>
              <a:buChar char="•"/>
            </a:pPr>
            <a:r>
              <a:rPr lang="en-GB" sz="2400" dirty="0">
                <a:solidFill>
                  <a:prstClr val="black"/>
                </a:solidFill>
              </a:rPr>
              <a:t>Fair, Trustworthy, Open, Honest</a:t>
            </a:r>
          </a:p>
          <a:p>
            <a:endParaRPr lang="en-GB" dirty="0"/>
          </a:p>
        </p:txBody>
      </p:sp>
    </p:spTree>
    <p:extLst>
      <p:ext uri="{BB962C8B-B14F-4D97-AF65-F5344CB8AC3E}">
        <p14:creationId xmlns:p14="http://schemas.microsoft.com/office/powerpoint/2010/main" val="137435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p-White_ENG (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9f24c05539021c337d1988349d2b613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1EC17-460F-4BEC-93AB-678C50C4ABFD}"/>
</file>

<file path=customXml/itemProps2.xml><?xml version="1.0" encoding="utf-8"?>
<ds:datastoreItem xmlns:ds="http://schemas.openxmlformats.org/officeDocument/2006/customXml" ds:itemID="{6AE6933C-3156-4692-914A-97350A1CB974}"/>
</file>

<file path=customXml/itemProps3.xml><?xml version="1.0" encoding="utf-8"?>
<ds:datastoreItem xmlns:ds="http://schemas.openxmlformats.org/officeDocument/2006/customXml" ds:itemID="{C3872E9B-05AD-4F9F-854D-B3AE0EE5E286}"/>
</file>

<file path=docProps/app.xml><?xml version="1.0" encoding="utf-8"?>
<Properties xmlns="http://schemas.openxmlformats.org/officeDocument/2006/extended-properties" xmlns:vt="http://schemas.openxmlformats.org/officeDocument/2006/docPropsVTypes">
  <Template/>
  <TotalTime>241</TotalTime>
  <Words>1203</Words>
  <Application>Microsoft Office PowerPoint</Application>
  <PresentationFormat>On-screen Show (4:3)</PresentationFormat>
  <Paragraphs>194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Map-White_ENG (1)</vt:lpstr>
      <vt:lpstr>PowerPoint Presentation</vt:lpstr>
      <vt:lpstr>Leadership Roles in HiAP</vt:lpstr>
      <vt:lpstr>Although government as a whole bears the ultimate responsibility for the health of their citizens, health ministries and authorities at all levels (national, regional and local) are key in promoting, implementing &amp; sustaining HiAP.</vt:lpstr>
      <vt:lpstr>Typology of Problems</vt:lpstr>
      <vt:lpstr>‘Wicked Problems’:  Defining Features (1)</vt:lpstr>
      <vt:lpstr>‘Wicked Problems’:  Defining Features (2)</vt:lpstr>
      <vt:lpstr>PowerPoint Presentation</vt:lpstr>
      <vt:lpstr>What are the Leadership Qualities Needed to Successfully  Develop and Implement HiAP?</vt:lpstr>
      <vt:lpstr>The Leadership Qualities Needed to Successfully Implement HiAP</vt:lpstr>
      <vt:lpstr>Systems Leadership:  HiAP Crossing Boundaries</vt:lpstr>
      <vt:lpstr>The Leadership Challenge for HiAP Acknowledges:</vt:lpstr>
      <vt:lpstr>The HiAP (Complex Adaptive) Leader </vt:lpstr>
      <vt:lpstr>Rethinking Leadership  for HiAP</vt:lpstr>
      <vt:lpstr>How can leadership of HiAP have the best chance of succeeding? </vt:lpstr>
      <vt:lpstr>How can leadership of HiAP have the best chance of succeeding? </vt:lpstr>
      <vt:lpstr>Why might leadership  of HiAP fail?</vt:lpstr>
      <vt:lpstr>Continued.</vt:lpstr>
      <vt:lpstr>Lessons from Existing Research</vt:lpstr>
      <vt:lpstr>Lessons from Existing Research</vt:lpstr>
      <vt:lpstr>What Really Matters in  HiAP Leadership?</vt:lpstr>
      <vt:lpstr>The Role of the Health Ministry</vt:lpstr>
      <vt:lpstr>HiAP Leadership Challenges for the Health Ministry</vt:lpstr>
      <vt:lpstr>The Leadership Role for the WHO in HiAP</vt:lpstr>
      <vt:lpstr>Top Take-Away Messages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11 - Leadership Role in HiAP - Catherine Hannaway</dc:title>
  <dc:creator>Catherine Hannaway</dc:creator>
  <cp:lastModifiedBy>sqtb93</cp:lastModifiedBy>
  <cp:revision>49</cp:revision>
  <dcterms:created xsi:type="dcterms:W3CDTF">2015-04-02T14:52:36Z</dcterms:created>
  <dcterms:modified xsi:type="dcterms:W3CDTF">2015-05-20T21:29:20Z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