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0"/>
  </p:notesMasterIdLst>
  <p:sldIdLst>
    <p:sldId id="290" r:id="rId5"/>
    <p:sldId id="297" r:id="rId6"/>
    <p:sldId id="298" r:id="rId7"/>
    <p:sldId id="300" r:id="rId8"/>
    <p:sldId id="299" r:id="rId9"/>
    <p:sldId id="301" r:id="rId10"/>
    <p:sldId id="277" r:id="rId11"/>
    <p:sldId id="278" r:id="rId12"/>
    <p:sldId id="303" r:id="rId13"/>
    <p:sldId id="281" r:id="rId14"/>
    <p:sldId id="280" r:id="rId15"/>
    <p:sldId id="283" r:id="rId16"/>
    <p:sldId id="288" r:id="rId17"/>
    <p:sldId id="284" r:id="rId18"/>
    <p:sldId id="285" r:id="rId19"/>
    <p:sldId id="286" r:id="rId20"/>
    <p:sldId id="287" r:id="rId21"/>
    <p:sldId id="296" r:id="rId22"/>
    <p:sldId id="279" r:id="rId23"/>
    <p:sldId id="295" r:id="rId24"/>
    <p:sldId id="291" r:id="rId25"/>
    <p:sldId id="293" r:id="rId26"/>
    <p:sldId id="294" r:id="rId27"/>
    <p:sldId id="304" r:id="rId28"/>
    <p:sldId id="27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7603"/>
    <a:srgbClr val="F50538"/>
    <a:srgbClr val="C51565"/>
    <a:srgbClr val="F913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7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EECB1D-8C41-4810-B1C1-4F5B83A9F8C9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368F48E2-C4E1-4A75-959D-121D2AB86684}">
      <dgm:prSet phldrT="[Texte]" custT="1"/>
      <dgm:spPr/>
      <dgm:t>
        <a:bodyPr/>
        <a:lstStyle/>
        <a:p>
          <a:r>
            <a:rPr lang="fr-FR" sz="1400" b="1" dirty="0" smtClean="0"/>
            <a:t>Niveau 5 EXÉCUTIF </a:t>
          </a:r>
        </a:p>
        <a:p>
          <a:r>
            <a:rPr lang="fr-FR" sz="1400" dirty="0" smtClean="0"/>
            <a:t>Bâtit une grandeur durable par une combinaison paradoxale d'humilité personnelle ainsi que la volonté professionnelle.</a:t>
          </a:r>
          <a:endParaRPr lang="fr-CH" sz="1400" dirty="0"/>
        </a:p>
      </dgm:t>
    </dgm:pt>
    <dgm:pt modelId="{70272F72-4D57-4D82-9F8D-B2C83CC267ED}" type="parTrans" cxnId="{EF0D7680-50DB-45FE-9E15-FC63C6D37E28}">
      <dgm:prSet/>
      <dgm:spPr/>
      <dgm:t>
        <a:bodyPr/>
        <a:lstStyle/>
        <a:p>
          <a:endParaRPr lang="fr-CH"/>
        </a:p>
      </dgm:t>
    </dgm:pt>
    <dgm:pt modelId="{3253A03F-B354-40FD-9418-41F2A7135C40}" type="sibTrans" cxnId="{EF0D7680-50DB-45FE-9E15-FC63C6D37E28}">
      <dgm:prSet/>
      <dgm:spPr/>
      <dgm:t>
        <a:bodyPr/>
        <a:lstStyle/>
        <a:p>
          <a:endParaRPr lang="fr-CH"/>
        </a:p>
      </dgm:t>
    </dgm:pt>
    <dgm:pt modelId="{9108E162-FD29-4A36-A3F6-AB3ADB363A7A}">
      <dgm:prSet phldrT="[Texte]" custT="1"/>
      <dgm:spPr/>
      <dgm:t>
        <a:bodyPr/>
        <a:lstStyle/>
        <a:p>
          <a:r>
            <a:rPr lang="fr-FR" sz="1400" b="1" dirty="0" smtClean="0"/>
            <a:t>CONTRIBUTION DES MEMBRES DE L'ÉQUIPE</a:t>
          </a:r>
        </a:p>
        <a:p>
          <a:r>
            <a:rPr lang="fr-FR" sz="1400" dirty="0" smtClean="0"/>
            <a:t>Contribue à la réalisation des objectifs du groupe ; fonctionne efficacement avec les autres dans un contexte de groupe.</a:t>
          </a:r>
          <a:endParaRPr lang="fr-CH" sz="1400" dirty="0"/>
        </a:p>
      </dgm:t>
    </dgm:pt>
    <dgm:pt modelId="{76D320ED-D2FC-48ED-8E36-67515A5B22A9}" type="parTrans" cxnId="{0944CF4E-EBE2-4D03-9113-122CE07BA552}">
      <dgm:prSet/>
      <dgm:spPr/>
      <dgm:t>
        <a:bodyPr/>
        <a:lstStyle/>
        <a:p>
          <a:endParaRPr lang="fr-CH"/>
        </a:p>
      </dgm:t>
    </dgm:pt>
    <dgm:pt modelId="{5510966A-7A9B-4963-A679-1D6C5CB79D21}" type="sibTrans" cxnId="{0944CF4E-EBE2-4D03-9113-122CE07BA552}">
      <dgm:prSet/>
      <dgm:spPr/>
      <dgm:t>
        <a:bodyPr/>
        <a:lstStyle/>
        <a:p>
          <a:endParaRPr lang="fr-CH"/>
        </a:p>
      </dgm:t>
    </dgm:pt>
    <dgm:pt modelId="{0F560EE9-8286-42FA-9C17-414868D8807E}">
      <dgm:prSet phldrT="[Texte]" custT="1"/>
      <dgm:spPr/>
      <dgm:t>
        <a:bodyPr/>
        <a:lstStyle/>
        <a:p>
          <a:r>
            <a:rPr lang="fr-FR" sz="1400" b="1" dirty="0" smtClean="0"/>
            <a:t>INDIVIDU TRÈS CAPABLE</a:t>
          </a:r>
        </a:p>
        <a:p>
          <a:r>
            <a:rPr lang="fr-FR" sz="1400" dirty="0" smtClean="0"/>
            <a:t>Fait </a:t>
          </a:r>
          <a:r>
            <a:rPr lang="fr-FR" sz="1400" dirty="0" smtClean="0"/>
            <a:t>des contributions productives à travers talent, connaissances, et bonnes habitudes de travail</a:t>
          </a:r>
          <a:endParaRPr lang="fr-CH" sz="1400" dirty="0"/>
        </a:p>
      </dgm:t>
    </dgm:pt>
    <dgm:pt modelId="{E31EF0B0-3D4A-4380-A832-E69233B33BB3}" type="parTrans" cxnId="{12F6AA4E-6C56-4D3F-B629-82FF7884427D}">
      <dgm:prSet/>
      <dgm:spPr/>
      <dgm:t>
        <a:bodyPr/>
        <a:lstStyle/>
        <a:p>
          <a:endParaRPr lang="fr-CH"/>
        </a:p>
      </dgm:t>
    </dgm:pt>
    <dgm:pt modelId="{059F1CAE-9266-4EFE-BC45-EF0EE9F8A457}" type="sibTrans" cxnId="{12F6AA4E-6C56-4D3F-B629-82FF7884427D}">
      <dgm:prSet/>
      <dgm:spPr/>
      <dgm:t>
        <a:bodyPr/>
        <a:lstStyle/>
        <a:p>
          <a:endParaRPr lang="fr-CH"/>
        </a:p>
      </dgm:t>
    </dgm:pt>
    <dgm:pt modelId="{58E19BBC-5333-47E9-B25B-D10CA2AE5234}">
      <dgm:prSet phldrT="[Texte]" custT="1"/>
      <dgm:spPr/>
      <dgm:t>
        <a:bodyPr/>
        <a:lstStyle/>
        <a:p>
          <a:r>
            <a:rPr lang="fr-FR" sz="1400" b="1" dirty="0" smtClean="0"/>
            <a:t>LEADER EFFICACE </a:t>
          </a:r>
        </a:p>
        <a:p>
          <a:r>
            <a:rPr lang="fr-FR" sz="1400" dirty="0" smtClean="0"/>
            <a:t>Catalyse l'engagement et la poursuite vigoureuse d'une vision claire et convaincante ; stimule le groupe à la haute performance et aux normes.</a:t>
          </a:r>
          <a:endParaRPr lang="fr-CH" sz="1400" dirty="0"/>
        </a:p>
      </dgm:t>
    </dgm:pt>
    <dgm:pt modelId="{69DDA3B0-947A-413E-8FAA-E2DD8EDD5BC8}" type="parTrans" cxnId="{11FA2C1A-D1F1-4EDD-92AB-CC4C2B2EDE0B}">
      <dgm:prSet/>
      <dgm:spPr/>
      <dgm:t>
        <a:bodyPr/>
        <a:lstStyle/>
        <a:p>
          <a:endParaRPr lang="fr-CH"/>
        </a:p>
      </dgm:t>
    </dgm:pt>
    <dgm:pt modelId="{747E3DD6-036E-4ECF-9A90-85ED0B013DAB}" type="sibTrans" cxnId="{11FA2C1A-D1F1-4EDD-92AB-CC4C2B2EDE0B}">
      <dgm:prSet/>
      <dgm:spPr/>
      <dgm:t>
        <a:bodyPr/>
        <a:lstStyle/>
        <a:p>
          <a:endParaRPr lang="fr-CH"/>
        </a:p>
      </dgm:t>
    </dgm:pt>
    <dgm:pt modelId="{104B9313-1DA5-49DC-8A81-213C38862DAD}">
      <dgm:prSet phldrT="[Texte]" custT="1"/>
      <dgm:spPr/>
      <dgm:t>
        <a:bodyPr/>
        <a:lstStyle/>
        <a:p>
          <a:r>
            <a:rPr lang="fr-FR" sz="1400" b="1" dirty="0" smtClean="0"/>
            <a:t>GESTIONNAIRE COMPÉTENT</a:t>
          </a:r>
        </a:p>
        <a:p>
          <a:r>
            <a:rPr lang="fr-FR" sz="1400" dirty="0" smtClean="0"/>
            <a:t>Organise les personnes et les ressources vers la poursuite efficace et efficiente des objectifs prédéterminés.</a:t>
          </a:r>
          <a:endParaRPr lang="fr-CH" sz="1400" dirty="0"/>
        </a:p>
      </dgm:t>
    </dgm:pt>
    <dgm:pt modelId="{ABD7962C-8E9D-478B-A666-D15D11B79EBC}" type="parTrans" cxnId="{2C53FF11-9CB7-48D3-A5B5-CAC0C3093F9E}">
      <dgm:prSet/>
      <dgm:spPr/>
      <dgm:t>
        <a:bodyPr/>
        <a:lstStyle/>
        <a:p>
          <a:endParaRPr lang="fr-CH"/>
        </a:p>
      </dgm:t>
    </dgm:pt>
    <dgm:pt modelId="{1763E976-9F25-4F15-A865-C057913B86D9}" type="sibTrans" cxnId="{2C53FF11-9CB7-48D3-A5B5-CAC0C3093F9E}">
      <dgm:prSet/>
      <dgm:spPr/>
      <dgm:t>
        <a:bodyPr/>
        <a:lstStyle/>
        <a:p>
          <a:endParaRPr lang="fr-CH"/>
        </a:p>
      </dgm:t>
    </dgm:pt>
    <dgm:pt modelId="{0D384530-1665-44BB-818C-7D25307BF183}" type="pres">
      <dgm:prSet presAssocID="{57EECB1D-8C41-4810-B1C1-4F5B83A9F8C9}" presName="compositeShape" presStyleCnt="0">
        <dgm:presLayoutVars>
          <dgm:dir/>
          <dgm:resizeHandles/>
        </dgm:presLayoutVars>
      </dgm:prSet>
      <dgm:spPr/>
    </dgm:pt>
    <dgm:pt modelId="{2258653F-6148-4383-A5CD-FEE68B2105D7}" type="pres">
      <dgm:prSet presAssocID="{57EECB1D-8C41-4810-B1C1-4F5B83A9F8C9}" presName="pyramid" presStyleLbl="node1" presStyleIdx="0" presStyleCnt="1" custScaleX="120602"/>
      <dgm:spPr>
        <a:solidFill>
          <a:schemeClr val="accent3">
            <a:lumMod val="75000"/>
          </a:schemeClr>
        </a:solidFill>
      </dgm:spPr>
    </dgm:pt>
    <dgm:pt modelId="{AE9239F1-8148-4C4A-8024-BDD5E288F291}" type="pres">
      <dgm:prSet presAssocID="{57EECB1D-8C41-4810-B1C1-4F5B83A9F8C9}" presName="theList" presStyleCnt="0"/>
      <dgm:spPr/>
    </dgm:pt>
    <dgm:pt modelId="{6E3CF5A1-25EE-4D14-8E94-3087F162811F}" type="pres">
      <dgm:prSet presAssocID="{368F48E2-C4E1-4A75-959D-121D2AB86684}" presName="aNode" presStyleLbl="fgAcc1" presStyleIdx="0" presStyleCnt="5" custScaleX="182376" custScaleY="271070" custLinFactY="-69982" custLinFactNeighborX="9538" custLinFactNeighborY="-100000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C258B740-D339-4858-B759-33F13D79A6EC}" type="pres">
      <dgm:prSet presAssocID="{368F48E2-C4E1-4A75-959D-121D2AB86684}" presName="aSpace" presStyleCnt="0"/>
      <dgm:spPr/>
    </dgm:pt>
    <dgm:pt modelId="{E9E60837-8A24-4D29-9BBE-3AE8427B62B2}" type="pres">
      <dgm:prSet presAssocID="{58E19BBC-5333-47E9-B25B-D10CA2AE5234}" presName="aNode" presStyleLbl="fgAcc1" presStyleIdx="1" presStyleCnt="5" custScaleX="182104" custScaleY="258234" custLinFactY="-24612" custLinFactNeighborX="9402" custLinFactNeighborY="-100000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AD43A9CB-9684-4BBB-9EE1-CCA34CAE0500}" type="pres">
      <dgm:prSet presAssocID="{58E19BBC-5333-47E9-B25B-D10CA2AE5234}" presName="aSpace" presStyleCnt="0"/>
      <dgm:spPr/>
    </dgm:pt>
    <dgm:pt modelId="{E202B5C8-28B4-4775-825B-0195ED9E8DFB}" type="pres">
      <dgm:prSet presAssocID="{104B9313-1DA5-49DC-8A81-213C38862DAD}" presName="aNode" presStyleLbl="fgAcc1" presStyleIdx="2" presStyleCnt="5" custScaleX="182426" custScaleY="319028" custLinFactNeighborX="9563" custLinFactNeighborY="-8684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AAB6217E-B34D-4A88-A26E-0134B584DF2B}" type="pres">
      <dgm:prSet presAssocID="{104B9313-1DA5-49DC-8A81-213C38862DAD}" presName="aSpace" presStyleCnt="0"/>
      <dgm:spPr/>
    </dgm:pt>
    <dgm:pt modelId="{FD89B359-2D80-4696-AF2C-83BA7D5552E1}" type="pres">
      <dgm:prSet presAssocID="{9108E162-FD29-4A36-A3F6-AB3ADB363A7A}" presName="aNode" presStyleLbl="fgAcc1" presStyleIdx="3" presStyleCnt="5" custScaleX="179492" custScaleY="316348" custLinFactY="13876" custLinFactNeighborX="8096" custLinFactNeighborY="100000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9C0C0596-52D6-4882-B17C-4631E13B9A0F}" type="pres">
      <dgm:prSet presAssocID="{9108E162-FD29-4A36-A3F6-AB3ADB363A7A}" presName="aSpace" presStyleCnt="0"/>
      <dgm:spPr/>
    </dgm:pt>
    <dgm:pt modelId="{0AD7D129-9FB1-48B1-9EC3-EE00960DBA69}" type="pres">
      <dgm:prSet presAssocID="{0F560EE9-8286-42FA-9C17-414868D8807E}" presName="aNode" presStyleLbl="fgAcc1" presStyleIdx="4" presStyleCnt="5" custScaleX="178838" custScaleY="315777" custLinFactY="53057" custLinFactNeighborX="7769" custLinFactNeighborY="100000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57ADF2F1-CE55-4713-94A3-996C055194F1}" type="pres">
      <dgm:prSet presAssocID="{0F560EE9-8286-42FA-9C17-414868D8807E}" presName="aSpace" presStyleCnt="0"/>
      <dgm:spPr/>
    </dgm:pt>
  </dgm:ptLst>
  <dgm:cxnLst>
    <dgm:cxn modelId="{2C53FF11-9CB7-48D3-A5B5-CAC0C3093F9E}" srcId="{57EECB1D-8C41-4810-B1C1-4F5B83A9F8C9}" destId="{104B9313-1DA5-49DC-8A81-213C38862DAD}" srcOrd="2" destOrd="0" parTransId="{ABD7962C-8E9D-478B-A666-D15D11B79EBC}" sibTransId="{1763E976-9F25-4F15-A865-C057913B86D9}"/>
    <dgm:cxn modelId="{73D5597A-0AC0-40C0-9204-09C203406B4C}" type="presOf" srcId="{9108E162-FD29-4A36-A3F6-AB3ADB363A7A}" destId="{FD89B359-2D80-4696-AF2C-83BA7D5552E1}" srcOrd="0" destOrd="0" presId="urn:microsoft.com/office/officeart/2005/8/layout/pyramid2"/>
    <dgm:cxn modelId="{EF0D7680-50DB-45FE-9E15-FC63C6D37E28}" srcId="{57EECB1D-8C41-4810-B1C1-4F5B83A9F8C9}" destId="{368F48E2-C4E1-4A75-959D-121D2AB86684}" srcOrd="0" destOrd="0" parTransId="{70272F72-4D57-4D82-9F8D-B2C83CC267ED}" sibTransId="{3253A03F-B354-40FD-9418-41F2A7135C40}"/>
    <dgm:cxn modelId="{953813F8-B395-498F-832D-5B5CF6A0BF52}" type="presOf" srcId="{0F560EE9-8286-42FA-9C17-414868D8807E}" destId="{0AD7D129-9FB1-48B1-9EC3-EE00960DBA69}" srcOrd="0" destOrd="0" presId="urn:microsoft.com/office/officeart/2005/8/layout/pyramid2"/>
    <dgm:cxn modelId="{1B192856-5421-4B15-9192-33D74458FDEB}" type="presOf" srcId="{368F48E2-C4E1-4A75-959D-121D2AB86684}" destId="{6E3CF5A1-25EE-4D14-8E94-3087F162811F}" srcOrd="0" destOrd="0" presId="urn:microsoft.com/office/officeart/2005/8/layout/pyramid2"/>
    <dgm:cxn modelId="{12F6AA4E-6C56-4D3F-B629-82FF7884427D}" srcId="{57EECB1D-8C41-4810-B1C1-4F5B83A9F8C9}" destId="{0F560EE9-8286-42FA-9C17-414868D8807E}" srcOrd="4" destOrd="0" parTransId="{E31EF0B0-3D4A-4380-A832-E69233B33BB3}" sibTransId="{059F1CAE-9266-4EFE-BC45-EF0EE9F8A457}"/>
    <dgm:cxn modelId="{DF065917-8A00-4B1D-AB68-36CE249821C3}" type="presOf" srcId="{57EECB1D-8C41-4810-B1C1-4F5B83A9F8C9}" destId="{0D384530-1665-44BB-818C-7D25307BF183}" srcOrd="0" destOrd="0" presId="urn:microsoft.com/office/officeart/2005/8/layout/pyramid2"/>
    <dgm:cxn modelId="{2F0EC3DB-53B1-4937-BA5B-1DC58EB6C38A}" type="presOf" srcId="{58E19BBC-5333-47E9-B25B-D10CA2AE5234}" destId="{E9E60837-8A24-4D29-9BBE-3AE8427B62B2}" srcOrd="0" destOrd="0" presId="urn:microsoft.com/office/officeart/2005/8/layout/pyramid2"/>
    <dgm:cxn modelId="{11FA2C1A-D1F1-4EDD-92AB-CC4C2B2EDE0B}" srcId="{57EECB1D-8C41-4810-B1C1-4F5B83A9F8C9}" destId="{58E19BBC-5333-47E9-B25B-D10CA2AE5234}" srcOrd="1" destOrd="0" parTransId="{69DDA3B0-947A-413E-8FAA-E2DD8EDD5BC8}" sibTransId="{747E3DD6-036E-4ECF-9A90-85ED0B013DAB}"/>
    <dgm:cxn modelId="{8981CB1D-588B-46A6-B88B-70E10586BA0A}" type="presOf" srcId="{104B9313-1DA5-49DC-8A81-213C38862DAD}" destId="{E202B5C8-28B4-4775-825B-0195ED9E8DFB}" srcOrd="0" destOrd="0" presId="urn:microsoft.com/office/officeart/2005/8/layout/pyramid2"/>
    <dgm:cxn modelId="{0944CF4E-EBE2-4D03-9113-122CE07BA552}" srcId="{57EECB1D-8C41-4810-B1C1-4F5B83A9F8C9}" destId="{9108E162-FD29-4A36-A3F6-AB3ADB363A7A}" srcOrd="3" destOrd="0" parTransId="{76D320ED-D2FC-48ED-8E36-67515A5B22A9}" sibTransId="{5510966A-7A9B-4963-A679-1D6C5CB79D21}"/>
    <dgm:cxn modelId="{9C677336-3F0F-43C6-9267-B95B9BB8EF1D}" type="presParOf" srcId="{0D384530-1665-44BB-818C-7D25307BF183}" destId="{2258653F-6148-4383-A5CD-FEE68B2105D7}" srcOrd="0" destOrd="0" presId="urn:microsoft.com/office/officeart/2005/8/layout/pyramid2"/>
    <dgm:cxn modelId="{9DE19710-FE34-482F-8393-42EC6175551C}" type="presParOf" srcId="{0D384530-1665-44BB-818C-7D25307BF183}" destId="{AE9239F1-8148-4C4A-8024-BDD5E288F291}" srcOrd="1" destOrd="0" presId="urn:microsoft.com/office/officeart/2005/8/layout/pyramid2"/>
    <dgm:cxn modelId="{B246161E-F0DC-4337-B656-7E9390FDF1F1}" type="presParOf" srcId="{AE9239F1-8148-4C4A-8024-BDD5E288F291}" destId="{6E3CF5A1-25EE-4D14-8E94-3087F162811F}" srcOrd="0" destOrd="0" presId="urn:microsoft.com/office/officeart/2005/8/layout/pyramid2"/>
    <dgm:cxn modelId="{2058AD7C-6A72-4D3B-962D-E361371B12BD}" type="presParOf" srcId="{AE9239F1-8148-4C4A-8024-BDD5E288F291}" destId="{C258B740-D339-4858-B759-33F13D79A6EC}" srcOrd="1" destOrd="0" presId="urn:microsoft.com/office/officeart/2005/8/layout/pyramid2"/>
    <dgm:cxn modelId="{22000486-C18A-4B95-93E4-1461FB2E1F23}" type="presParOf" srcId="{AE9239F1-8148-4C4A-8024-BDD5E288F291}" destId="{E9E60837-8A24-4D29-9BBE-3AE8427B62B2}" srcOrd="2" destOrd="0" presId="urn:microsoft.com/office/officeart/2005/8/layout/pyramid2"/>
    <dgm:cxn modelId="{A01FEA6C-3149-45C9-80AA-8A069A65460D}" type="presParOf" srcId="{AE9239F1-8148-4C4A-8024-BDD5E288F291}" destId="{AD43A9CB-9684-4BBB-9EE1-CCA34CAE0500}" srcOrd="3" destOrd="0" presId="urn:microsoft.com/office/officeart/2005/8/layout/pyramid2"/>
    <dgm:cxn modelId="{A1EDD493-0EED-4599-9D6F-BB0577EDA5C6}" type="presParOf" srcId="{AE9239F1-8148-4C4A-8024-BDD5E288F291}" destId="{E202B5C8-28B4-4775-825B-0195ED9E8DFB}" srcOrd="4" destOrd="0" presId="urn:microsoft.com/office/officeart/2005/8/layout/pyramid2"/>
    <dgm:cxn modelId="{FBEB0E53-57A5-4677-AA7C-AB995BC8A76D}" type="presParOf" srcId="{AE9239F1-8148-4C4A-8024-BDD5E288F291}" destId="{AAB6217E-B34D-4A88-A26E-0134B584DF2B}" srcOrd="5" destOrd="0" presId="urn:microsoft.com/office/officeart/2005/8/layout/pyramid2"/>
    <dgm:cxn modelId="{FDCCD007-D60A-4F07-A9E0-2EA8330ECFED}" type="presParOf" srcId="{AE9239F1-8148-4C4A-8024-BDD5E288F291}" destId="{FD89B359-2D80-4696-AF2C-83BA7D5552E1}" srcOrd="6" destOrd="0" presId="urn:microsoft.com/office/officeart/2005/8/layout/pyramid2"/>
    <dgm:cxn modelId="{C6459B2B-B756-41E6-80DD-FAFA283E6FA3}" type="presParOf" srcId="{AE9239F1-8148-4C4A-8024-BDD5E288F291}" destId="{9C0C0596-52D6-4882-B17C-4631E13B9A0F}" srcOrd="7" destOrd="0" presId="urn:microsoft.com/office/officeart/2005/8/layout/pyramid2"/>
    <dgm:cxn modelId="{546548D3-03D5-462F-BD58-15DEFB9A9EE0}" type="presParOf" srcId="{AE9239F1-8148-4C4A-8024-BDD5E288F291}" destId="{0AD7D129-9FB1-48B1-9EC3-EE00960DBA69}" srcOrd="8" destOrd="0" presId="urn:microsoft.com/office/officeart/2005/8/layout/pyramid2"/>
    <dgm:cxn modelId="{63CB4AC9-7659-411D-BE14-EC86AD060E56}" type="presParOf" srcId="{AE9239F1-8148-4C4A-8024-BDD5E288F291}" destId="{57ADF2F1-CE55-4713-94A3-996C055194F1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58653F-6148-4383-A5CD-FEE68B2105D7}">
      <dsp:nvSpPr>
        <dsp:cNvPr id="0" name=""/>
        <dsp:cNvSpPr/>
      </dsp:nvSpPr>
      <dsp:spPr>
        <a:xfrm>
          <a:off x="403222" y="0"/>
          <a:ext cx="5946744" cy="4930884"/>
        </a:xfrm>
        <a:prstGeom prst="triangl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3CF5A1-25EE-4D14-8E94-3087F162811F}">
      <dsp:nvSpPr>
        <dsp:cNvPr id="0" name=""/>
        <dsp:cNvSpPr/>
      </dsp:nvSpPr>
      <dsp:spPr>
        <a:xfrm>
          <a:off x="2362189" y="286034"/>
          <a:ext cx="5845286" cy="6918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Niveau 5 EXÉCUTIF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Bâtit une grandeur durable par une combinaison paradoxale d'humilité personnelle ainsi que la volonté professionnelle.</a:t>
          </a:r>
          <a:endParaRPr lang="fr-CH" sz="1400" kern="1200" dirty="0"/>
        </a:p>
      </dsp:txBody>
      <dsp:txXfrm>
        <a:off x="2395960" y="319805"/>
        <a:ext cx="5777744" cy="624260"/>
      </dsp:txXfrm>
    </dsp:sp>
    <dsp:sp modelId="{E9E60837-8A24-4D29-9BBE-3AE8427B62B2}">
      <dsp:nvSpPr>
        <dsp:cNvPr id="0" name=""/>
        <dsp:cNvSpPr/>
      </dsp:nvSpPr>
      <dsp:spPr>
        <a:xfrm>
          <a:off x="2362189" y="1125527"/>
          <a:ext cx="5836569" cy="6590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LEADER EFFICACE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Catalyse l'engagement et la poursuite vigoureuse d'une vision claire et convaincante ; stimule le groupe à la haute performance et aux normes.</a:t>
          </a:r>
          <a:endParaRPr lang="fr-CH" sz="1400" kern="1200" dirty="0"/>
        </a:p>
      </dsp:txBody>
      <dsp:txXfrm>
        <a:off x="2394361" y="1157699"/>
        <a:ext cx="5772225" cy="594699"/>
      </dsp:txXfrm>
    </dsp:sp>
    <dsp:sp modelId="{E202B5C8-28B4-4775-825B-0195ED9E8DFB}">
      <dsp:nvSpPr>
        <dsp:cNvPr id="0" name=""/>
        <dsp:cNvSpPr/>
      </dsp:nvSpPr>
      <dsp:spPr>
        <a:xfrm>
          <a:off x="2362189" y="1908416"/>
          <a:ext cx="5846889" cy="81419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GESTIONNAIRE COMPÉTENT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Organise les personnes et les ressources vers la poursuite efficace et efficiente des objectifs prédéterminés.</a:t>
          </a:r>
          <a:endParaRPr lang="fr-CH" sz="1400" kern="1200" dirty="0"/>
        </a:p>
      </dsp:txBody>
      <dsp:txXfrm>
        <a:off x="2401935" y="1948162"/>
        <a:ext cx="5767397" cy="734705"/>
      </dsp:txXfrm>
    </dsp:sp>
    <dsp:sp modelId="{FD89B359-2D80-4696-AF2C-83BA7D5552E1}">
      <dsp:nvSpPr>
        <dsp:cNvPr id="0" name=""/>
        <dsp:cNvSpPr/>
      </dsp:nvSpPr>
      <dsp:spPr>
        <a:xfrm>
          <a:off x="2362189" y="2824600"/>
          <a:ext cx="5752852" cy="8073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CONTRIBUTION DES MEMBRES DE L'ÉQUIPE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Contribue à la réalisation des objectifs du groupe ; fonctionne efficacement avec les autres dans un contexte de groupe.</a:t>
          </a:r>
          <a:endParaRPr lang="fr-CH" sz="1400" kern="1200" dirty="0"/>
        </a:p>
      </dsp:txBody>
      <dsp:txXfrm>
        <a:off x="2401601" y="2864012"/>
        <a:ext cx="5674028" cy="728533"/>
      </dsp:txXfrm>
    </dsp:sp>
    <dsp:sp modelId="{0AD7D129-9FB1-48B1-9EC3-EE00960DBA69}">
      <dsp:nvSpPr>
        <dsp:cNvPr id="0" name=""/>
        <dsp:cNvSpPr/>
      </dsp:nvSpPr>
      <dsp:spPr>
        <a:xfrm>
          <a:off x="2362189" y="3763853"/>
          <a:ext cx="5731891" cy="8059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INDIVIDU TRÈS CAPABLE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Fait </a:t>
          </a:r>
          <a:r>
            <a:rPr lang="fr-FR" sz="1400" kern="1200" dirty="0" smtClean="0"/>
            <a:t>des contributions productives à travers talent, connaissances, et bonnes habitudes de travail</a:t>
          </a:r>
          <a:endParaRPr lang="fr-CH" sz="1400" kern="1200" dirty="0"/>
        </a:p>
      </dsp:txBody>
      <dsp:txXfrm>
        <a:off x="2401530" y="3803194"/>
        <a:ext cx="5653209" cy="727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39458-ECCF-4985-87E2-D237A99EA06E}" type="datetimeFigureOut">
              <a:rPr lang="en-IN" smtClean="0"/>
              <a:t>13-08-2016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FCAE0-986F-4E3D-A174-B110D656A322}" type="slidenum">
              <a:rPr lang="en-IN" smtClean="0"/>
              <a:t>‹N°›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8157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FCAE0-986F-4E3D-A174-B110D656A322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22973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FCAE0-986F-4E3D-A174-B110D656A322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20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FCAE0-986F-4E3D-A174-B110D656A322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64049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FCAE0-986F-4E3D-A174-B110D656A322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82720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FCAE0-986F-4E3D-A174-B110D656A322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51612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129295-52E7-47E8-AB6F-F9AD0131F723}" type="slidenum">
              <a:rPr lang="en-US"/>
              <a:pPr/>
              <a:t>14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5068674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Judiciaire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FCAE0-986F-4E3D-A174-B110D656A322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04685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B7C4E52-17CA-4168-ABA4-CF4D22840FD4}" type="slidenum">
              <a:rPr lang="en-GB" sz="1200">
                <a:latin typeface="Times New Roman" pitchFamily="18" charset="0"/>
              </a:rPr>
              <a:pPr eaLnBrk="1" hangingPunct="1"/>
              <a:t>16</a:t>
            </a:fld>
            <a:endParaRPr lang="en-GB" sz="120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27412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FCAE0-986F-4E3D-A174-B110D656A322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43437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FCAE0-986F-4E3D-A174-B110D656A322}" type="slidenum">
              <a:rPr lang="en-IN" smtClean="0"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5994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Pendant qu’un gestionnaire tend à prendre le rôle de leadership, son réseau doit se déplacer à l'extérieur et tourné vers l'avenir.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41BB6-FF0A-4A72-968E-5E50E7302DB0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028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FCAE0-986F-4E3D-A174-B110D656A322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78855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FCAE0-986F-4E3D-A174-B110D656A322}" type="slidenum">
              <a:rPr lang="en-IN" smtClean="0"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8400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FCAE0-986F-4E3D-A174-B110D656A322}" type="slidenum">
              <a:rPr lang="en-IN" smtClean="0"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81410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FCAE0-986F-4E3D-A174-B110D656A322}" type="slidenum">
              <a:rPr lang="en-IN" smtClean="0"/>
              <a:t>22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4618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FCAE0-986F-4E3D-A174-B110D656A322}" type="slidenum">
              <a:rPr lang="en-IN" smtClean="0"/>
              <a:t>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67990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FCAE0-986F-4E3D-A174-B110D656A322}" type="slidenum">
              <a:rPr lang="en-IN" smtClean="0"/>
              <a:t>24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4724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FCAE0-986F-4E3D-A174-B110D656A322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0493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FCAE0-986F-4E3D-A174-B110D656A322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5819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FCAE0-986F-4E3D-A174-B110D656A322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3281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FCAE0-986F-4E3D-A174-B110D656A322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8957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noProof="0" dirty="0" smtClean="0"/>
              <a:t>Niveau</a:t>
            </a:r>
            <a:r>
              <a:rPr lang="en-US" dirty="0" smtClean="0"/>
              <a:t> 1 : </a:t>
            </a:r>
            <a:r>
              <a:rPr lang="fr-FR" sz="1200" b="1" dirty="0" smtClean="0"/>
              <a:t>INDIVIDU TRÈS CAPABLE : </a:t>
            </a:r>
            <a:r>
              <a:rPr lang="fr-FR" sz="1200" dirty="0" smtClean="0"/>
              <a:t>Fait </a:t>
            </a:r>
            <a:r>
              <a:rPr lang="fr-FR" sz="1200" dirty="0" smtClean="0"/>
              <a:t>des contributions productives à travers talent, connaissances, compétences et bonnes habitudes de travail</a:t>
            </a:r>
            <a:endParaRPr lang="fr-CH" sz="1200" b="1" dirty="0" smtClean="0"/>
          </a:p>
          <a:p>
            <a:pPr lvl="0"/>
            <a:r>
              <a:rPr lang="fr-FR" noProof="0" dirty="0" smtClean="0"/>
              <a:t>Niveau</a:t>
            </a:r>
            <a:r>
              <a:rPr lang="en-US" dirty="0" smtClean="0"/>
              <a:t> 2 : </a:t>
            </a:r>
            <a:r>
              <a:rPr lang="fr-FR" sz="1200" b="1" dirty="0" smtClean="0"/>
              <a:t>CONTRIBUTION DES MEMBRES DE L'ÉQUIPE : </a:t>
            </a:r>
            <a:r>
              <a:rPr lang="fr-FR" sz="1200" dirty="0" smtClean="0"/>
              <a:t>Contribue à la réalisation des objectifs du groupe ; fonctionne efficacement avec les autres dans un contexte de groupe.</a:t>
            </a:r>
            <a:endParaRPr lang="fr-CH" sz="1200" b="1" dirty="0" smtClean="0"/>
          </a:p>
          <a:p>
            <a:pPr lvl="0"/>
            <a:r>
              <a:rPr lang="fr-FR" sz="1200" b="0" dirty="0" smtClean="0"/>
              <a:t>Niveau 3 : </a:t>
            </a:r>
            <a:r>
              <a:rPr lang="fr-FR" sz="1200" b="1" dirty="0" smtClean="0"/>
              <a:t>GESTIONNAIRE COMPÉTENT : </a:t>
            </a:r>
            <a:r>
              <a:rPr lang="fr-FR" sz="1200" dirty="0" smtClean="0"/>
              <a:t>Organise les personnes et les ressources vers la poursuite efficace et efficiente des objectifs prédéterminés.</a:t>
            </a:r>
            <a:endParaRPr lang="fr-CH" sz="1200" b="1" dirty="0" smtClean="0"/>
          </a:p>
          <a:p>
            <a:pPr>
              <a:lnSpc>
                <a:spcPct val="90000"/>
              </a:lnSpc>
            </a:pPr>
            <a:r>
              <a:rPr lang="fr-FR" dirty="0" smtClean="0"/>
              <a:t>Niveau 4 : </a:t>
            </a:r>
            <a:r>
              <a:rPr lang="fr-FR" b="1" dirty="0" smtClean="0"/>
              <a:t>LEADER EFFICACE :</a:t>
            </a:r>
            <a:r>
              <a:rPr lang="fr-FR" dirty="0" smtClean="0"/>
              <a:t> Catalyse l'engagement et la poursuite vigoureuse d'une vision claire et convaincante ; stimule le groupe à la</a:t>
            </a:r>
            <a:r>
              <a:rPr lang="fr-FR" baseline="0" dirty="0" smtClean="0"/>
              <a:t> </a:t>
            </a:r>
            <a:r>
              <a:rPr lang="fr-FR" dirty="0" smtClean="0"/>
              <a:t>haute performance et aux normes.</a:t>
            </a:r>
          </a:p>
          <a:p>
            <a:pPr lvl="0"/>
            <a:r>
              <a:rPr lang="fr-FR" dirty="0" smtClean="0"/>
              <a:t>Niveau 5 : </a:t>
            </a:r>
            <a:r>
              <a:rPr lang="fr-FR" sz="1200" b="1" dirty="0" smtClean="0"/>
              <a:t>Niveau 5 EXÉCUTIF : </a:t>
            </a:r>
            <a:r>
              <a:rPr lang="fr-FR" sz="1200" dirty="0" smtClean="0"/>
              <a:t>Bâtit une grandeur durable par une combinaison paradoxale d'humilité personnelle ainsi que la volonté professionnelle.</a:t>
            </a:r>
            <a:endParaRPr lang="fr-CH" sz="1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B6FB5-B7BE-421F-9956-75EF4DF6237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8869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FCAE0-986F-4E3D-A174-B110D656A322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0138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BONHEUR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FCAE0-986F-4E3D-A174-B110D656A322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1664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E261-2CE9-4901-BF52-960F4CAB663A}" type="datetime1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2611-A2EC-4857-AE40-44858770910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7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93C22-6155-4C87-97AE-A4940F8B4125}" type="datetime1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2611-A2EC-4857-AE40-44858770910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3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7F14-81B4-43E8-8D3D-8FEB0DAFB6A9}" type="datetime1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2611-A2EC-4857-AE40-44858770910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5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821D-E5EE-4540-806C-F46F79D0AD19}" type="datetime1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2611-A2EC-4857-AE40-44858770910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7B29-B891-4C6F-B5EF-84D29B22B1AF}" type="datetime1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2611-A2EC-4857-AE40-44858770910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99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BA79-33A0-4675-BB87-478C90A81053}" type="datetime1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2611-A2EC-4857-AE40-44858770910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D5C2-E915-43F2-AD2E-79C8E4E26686}" type="datetime1">
              <a:rPr lang="en-US" smtClean="0"/>
              <a:t>8/13/2016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2611-A2EC-4857-AE40-44858770910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2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7942E-9512-4C2F-8546-703F4AF50DBB}" type="datetime1">
              <a:rPr lang="en-US" smtClean="0"/>
              <a:t>8/13/2016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2611-A2EC-4857-AE40-44858770910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7B3A-BBB1-4FD2-B4B3-EF80D444839A}" type="datetime1">
              <a:rPr lang="en-US" smtClean="0"/>
              <a:t>8/13/2016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2611-A2EC-4857-AE40-44858770910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2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DBC4-D920-4001-B221-818F0F7522B8}" type="datetime1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2611-A2EC-4857-AE40-44858770910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240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1A59-42EF-48A8-B1C1-9C981221FBCB}" type="datetime1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2611-A2EC-4857-AE40-44858770910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1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A381B-0860-48D1-9D85-EBA92696496E}" type="datetime1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Dr Sanjiv Kumar Leadership Role of Health Sector  in HiAP WHO AFRO Meeting 01-04 Dec 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D2611-A2EC-4857-AE40-44858770910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5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133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Module </a:t>
            </a:r>
            <a:r>
              <a:rPr lang="en-US" b="1" dirty="0" smtClean="0"/>
              <a:t>11 </a:t>
            </a:r>
            <a:r>
              <a:rPr lang="en-US" b="1" dirty="0"/>
              <a:t>: </a:t>
            </a:r>
            <a:r>
              <a:rPr lang="fr-FR" b="1" dirty="0"/>
              <a:t>Le rôle de </a:t>
            </a:r>
            <a:r>
              <a:rPr lang="fr-FR" b="1" dirty="0" smtClean="0"/>
              <a:t>chef de file </a:t>
            </a:r>
            <a:r>
              <a:rPr lang="fr-FR" b="1" dirty="0"/>
              <a:t>du secteur de la santé en matière de la santé dans toutes les </a:t>
            </a:r>
            <a:r>
              <a:rPr lang="fr-FR" b="1" dirty="0" smtClean="0"/>
              <a:t>politiques</a:t>
            </a:r>
            <a:endParaRPr lang="en-IN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0" y="6354763"/>
            <a:ext cx="8001000" cy="350837"/>
          </a:xfrm>
        </p:spPr>
        <p:txBody>
          <a:bodyPr/>
          <a:lstStyle/>
          <a:p>
            <a:r>
              <a:rPr lang="en-IN" dirty="0" smtClean="0">
                <a:solidFill>
                  <a:srgbClr val="002060"/>
                </a:solidFill>
              </a:rPr>
              <a:t>Dr </a:t>
            </a:r>
            <a:r>
              <a:rPr lang="en-IN" dirty="0" err="1" smtClean="0">
                <a:solidFill>
                  <a:srgbClr val="002060"/>
                </a:solidFill>
              </a:rPr>
              <a:t>Sanjiv</a:t>
            </a:r>
            <a:r>
              <a:rPr lang="en-IN" dirty="0" smtClean="0">
                <a:solidFill>
                  <a:srgbClr val="002060"/>
                </a:solidFill>
              </a:rPr>
              <a:t> Kumar, </a:t>
            </a:r>
            <a:r>
              <a:rPr lang="fr-FR" dirty="0">
                <a:solidFill>
                  <a:srgbClr val="002060"/>
                </a:solidFill>
              </a:rPr>
              <a:t>Le rôle de leadership du secteur de la santé en matière de la </a:t>
            </a:r>
            <a:r>
              <a:rPr lang="fr-FR" dirty="0" err="1" smtClean="0">
                <a:solidFill>
                  <a:srgbClr val="002060"/>
                </a:solidFill>
              </a:rPr>
              <a:t>SdT</a:t>
            </a:r>
            <a:r>
              <a:rPr lang="en-IN" dirty="0" smtClean="0">
                <a:solidFill>
                  <a:srgbClr val="002060"/>
                </a:solidFill>
              </a:rPr>
              <a:t>P, Atelier OMS AFRO, Dakar, </a:t>
            </a:r>
            <a:r>
              <a:rPr lang="en-IN" dirty="0" err="1" smtClean="0">
                <a:solidFill>
                  <a:srgbClr val="002060"/>
                </a:solidFill>
              </a:rPr>
              <a:t>oct.</a:t>
            </a:r>
            <a:r>
              <a:rPr lang="en-IN" dirty="0" smtClean="0">
                <a:solidFill>
                  <a:srgbClr val="002060"/>
                </a:solidFill>
              </a:rPr>
              <a:t> 2015</a:t>
            </a:r>
            <a:endParaRPr lang="en-US" sz="1000" dirty="0">
              <a:solidFill>
                <a:srgbClr val="00206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438400"/>
            <a:ext cx="2286000" cy="3331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356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545"/>
            <a:ext cx="8229600" cy="1020762"/>
          </a:xfrm>
        </p:spPr>
        <p:txBody>
          <a:bodyPr>
            <a:normAutofit/>
          </a:bodyPr>
          <a:lstStyle/>
          <a:p>
            <a:r>
              <a:rPr lang="en-IN" b="1" dirty="0" smtClean="0"/>
              <a:t>1. </a:t>
            </a:r>
            <a:r>
              <a:rPr lang="fr-FR" b="1" dirty="0"/>
              <a:t>La capacité </a:t>
            </a:r>
            <a:r>
              <a:rPr lang="fr-FR" b="1" dirty="0" smtClean="0"/>
              <a:t>d'écoute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0308"/>
            <a:ext cx="8229600" cy="49458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2000" dirty="0" smtClean="0"/>
              <a:t>« La </a:t>
            </a:r>
            <a:r>
              <a:rPr lang="fr-FR" sz="2000" dirty="0"/>
              <a:t>plupart des gens </a:t>
            </a:r>
            <a:r>
              <a:rPr lang="fr-FR" sz="2000" dirty="0" smtClean="0"/>
              <a:t>n'écoutent </a:t>
            </a:r>
            <a:r>
              <a:rPr lang="fr-FR" sz="2000" dirty="0"/>
              <a:t>pas avec l'intention de </a:t>
            </a:r>
            <a:r>
              <a:rPr lang="fr-FR" sz="2000" dirty="0" smtClean="0"/>
              <a:t>comprendre ; </a:t>
            </a:r>
            <a:r>
              <a:rPr lang="fr-FR" sz="2000" dirty="0"/>
              <a:t>ils écoutent avec l'intention de </a:t>
            </a:r>
            <a:r>
              <a:rPr lang="fr-FR" sz="2000" dirty="0" smtClean="0"/>
              <a:t>répondre </a:t>
            </a:r>
            <a:r>
              <a:rPr lang="fr-FR" sz="2000" dirty="0" smtClean="0"/>
              <a:t>».</a:t>
            </a:r>
            <a:r>
              <a:rPr lang="fr-FR" sz="2000" dirty="0" smtClean="0"/>
              <a:t> Stephen </a:t>
            </a:r>
            <a:r>
              <a:rPr lang="fr-FR" sz="2000" dirty="0"/>
              <a:t>R. </a:t>
            </a:r>
            <a:r>
              <a:rPr lang="fr-FR" sz="2000" dirty="0" err="1"/>
              <a:t>Covey</a:t>
            </a:r>
            <a:r>
              <a:rPr lang="fr-FR" sz="2000" dirty="0"/>
              <a:t>, Les 7 habitudes des gens très </a:t>
            </a:r>
            <a:r>
              <a:rPr lang="fr-FR" sz="2000" dirty="0" smtClean="0"/>
              <a:t>efficaces : </a:t>
            </a:r>
            <a:r>
              <a:rPr lang="fr-FR" sz="2000" dirty="0"/>
              <a:t>Leçons puissantes dans le changement </a:t>
            </a:r>
            <a:r>
              <a:rPr lang="fr-FR" sz="2000" dirty="0" smtClean="0"/>
              <a:t>personnel</a:t>
            </a:r>
            <a:endParaRPr lang="fr-FR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8305800" cy="365125"/>
          </a:xfrm>
        </p:spPr>
        <p:txBody>
          <a:bodyPr/>
          <a:lstStyle/>
          <a:p>
            <a:r>
              <a:rPr lang="en-IN" dirty="0">
                <a:solidFill>
                  <a:srgbClr val="002060"/>
                </a:solidFill>
              </a:rPr>
              <a:t>Dr </a:t>
            </a:r>
            <a:r>
              <a:rPr lang="en-IN" dirty="0" err="1">
                <a:solidFill>
                  <a:srgbClr val="002060"/>
                </a:solidFill>
              </a:rPr>
              <a:t>Sanjiv</a:t>
            </a:r>
            <a:r>
              <a:rPr lang="en-IN" dirty="0">
                <a:solidFill>
                  <a:srgbClr val="002060"/>
                </a:solidFill>
              </a:rPr>
              <a:t> Kumar, </a:t>
            </a:r>
            <a:r>
              <a:rPr lang="fr-FR" dirty="0">
                <a:solidFill>
                  <a:srgbClr val="002060"/>
                </a:solidFill>
              </a:rPr>
              <a:t>Le rôle de leadership du secteur de la santé en matière de la </a:t>
            </a:r>
            <a:r>
              <a:rPr lang="fr-FR" dirty="0" err="1">
                <a:solidFill>
                  <a:srgbClr val="002060"/>
                </a:solidFill>
              </a:rPr>
              <a:t>SdT</a:t>
            </a:r>
            <a:r>
              <a:rPr lang="en-IN" dirty="0">
                <a:solidFill>
                  <a:srgbClr val="002060"/>
                </a:solidFill>
              </a:rPr>
              <a:t>P, Atelier OMS AFRO, Dakar, </a:t>
            </a:r>
            <a:r>
              <a:rPr lang="en-IN" dirty="0" err="1">
                <a:solidFill>
                  <a:srgbClr val="002060"/>
                </a:solidFill>
              </a:rPr>
              <a:t>oct.</a:t>
            </a:r>
            <a:r>
              <a:rPr lang="en-IN" dirty="0">
                <a:solidFill>
                  <a:srgbClr val="002060"/>
                </a:solidFill>
              </a:rPr>
              <a:t> 2015</a:t>
            </a:r>
            <a:endParaRPr lang="en-US" sz="1000" dirty="0">
              <a:solidFill>
                <a:srgbClr val="002060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5975" y="2241550"/>
            <a:ext cx="489585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98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077200" cy="365125"/>
          </a:xfrm>
        </p:spPr>
        <p:txBody>
          <a:bodyPr/>
          <a:lstStyle/>
          <a:p>
            <a:r>
              <a:rPr lang="en-IN" dirty="0">
                <a:solidFill>
                  <a:srgbClr val="002060"/>
                </a:solidFill>
              </a:rPr>
              <a:t>Dr </a:t>
            </a:r>
            <a:r>
              <a:rPr lang="en-IN" dirty="0" err="1">
                <a:solidFill>
                  <a:srgbClr val="002060"/>
                </a:solidFill>
              </a:rPr>
              <a:t>Sanjiv</a:t>
            </a:r>
            <a:r>
              <a:rPr lang="en-IN" dirty="0">
                <a:solidFill>
                  <a:srgbClr val="002060"/>
                </a:solidFill>
              </a:rPr>
              <a:t> Kumar, </a:t>
            </a:r>
            <a:r>
              <a:rPr lang="fr-FR" dirty="0">
                <a:solidFill>
                  <a:srgbClr val="002060"/>
                </a:solidFill>
              </a:rPr>
              <a:t>Le rôle de leadership du secteur de la santé en matière de la </a:t>
            </a:r>
            <a:r>
              <a:rPr lang="fr-FR" dirty="0" err="1">
                <a:solidFill>
                  <a:srgbClr val="002060"/>
                </a:solidFill>
              </a:rPr>
              <a:t>SdT</a:t>
            </a:r>
            <a:r>
              <a:rPr lang="en-IN" dirty="0">
                <a:solidFill>
                  <a:srgbClr val="002060"/>
                </a:solidFill>
              </a:rPr>
              <a:t>P, Atelier OMS AFRO, Dakar, </a:t>
            </a:r>
            <a:r>
              <a:rPr lang="en-IN" dirty="0" err="1">
                <a:solidFill>
                  <a:srgbClr val="002060"/>
                </a:solidFill>
              </a:rPr>
              <a:t>oct.</a:t>
            </a:r>
            <a:r>
              <a:rPr lang="en-IN" dirty="0">
                <a:solidFill>
                  <a:srgbClr val="002060"/>
                </a:solidFill>
              </a:rPr>
              <a:t> 2015</a:t>
            </a:r>
            <a:endParaRPr lang="en-US" sz="1000" dirty="0">
              <a:solidFill>
                <a:srgbClr val="00206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444" y="34572"/>
            <a:ext cx="8372475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9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Sept façons simples pour améliorer l'écoute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Faire face à </a:t>
            </a:r>
            <a:r>
              <a:rPr lang="fr-FR" dirty="0" smtClean="0"/>
              <a:t>l’orateur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CH" dirty="0" smtClean="0"/>
              <a:t>Maintenir</a:t>
            </a:r>
            <a:r>
              <a:rPr lang="en-GB" dirty="0" smtClean="0"/>
              <a:t> le </a:t>
            </a:r>
            <a:r>
              <a:rPr lang="en-GB" dirty="0"/>
              <a:t>contact </a:t>
            </a:r>
            <a:r>
              <a:rPr lang="fr-CH" dirty="0" smtClean="0"/>
              <a:t>visuel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dirty="0"/>
              <a:t>Se concentrer uniquement sur ce que dit </a:t>
            </a:r>
            <a:r>
              <a:rPr lang="fr-FR" dirty="0" smtClean="0"/>
              <a:t>l'orateur</a:t>
            </a:r>
            <a:r>
              <a:rPr lang="en-GB" dirty="0" smtClean="0"/>
              <a:t>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fr-FR" dirty="0" smtClean="0"/>
              <a:t>Garder </a:t>
            </a:r>
            <a:r>
              <a:rPr lang="fr-FR" dirty="0"/>
              <a:t>l'esprit ouvert</a:t>
            </a:r>
            <a:r>
              <a:rPr lang="en-GB" dirty="0" smtClean="0"/>
              <a:t>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fr-FR" dirty="0"/>
              <a:t>Évitez de dire à l’orateur comment vous avez géré une pareille situation</a:t>
            </a:r>
            <a:r>
              <a:rPr lang="en-GB" dirty="0" smtClean="0"/>
              <a:t>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fr-FR" dirty="0"/>
              <a:t>Même si l’orateur se plaint, attendre jusqu'à ce qu'il </a:t>
            </a:r>
            <a:r>
              <a:rPr lang="fr-FR" dirty="0" smtClean="0"/>
              <a:t>termine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fr-CH" dirty="0" smtClean="0"/>
              <a:t>Engagez-vous</a:t>
            </a:r>
            <a:endParaRPr lang="fr-C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8153400" cy="365125"/>
          </a:xfrm>
        </p:spPr>
        <p:txBody>
          <a:bodyPr/>
          <a:lstStyle/>
          <a:p>
            <a:r>
              <a:rPr lang="en-IN" dirty="0">
                <a:solidFill>
                  <a:srgbClr val="002060"/>
                </a:solidFill>
              </a:rPr>
              <a:t>Dr </a:t>
            </a:r>
            <a:r>
              <a:rPr lang="en-IN" dirty="0" err="1">
                <a:solidFill>
                  <a:srgbClr val="002060"/>
                </a:solidFill>
              </a:rPr>
              <a:t>Sanjiv</a:t>
            </a:r>
            <a:r>
              <a:rPr lang="en-IN" dirty="0">
                <a:solidFill>
                  <a:srgbClr val="002060"/>
                </a:solidFill>
              </a:rPr>
              <a:t> Kumar, </a:t>
            </a:r>
            <a:r>
              <a:rPr lang="fr-FR" dirty="0">
                <a:solidFill>
                  <a:srgbClr val="002060"/>
                </a:solidFill>
              </a:rPr>
              <a:t>Le rôle de leadership du secteur de la santé en matière de la </a:t>
            </a:r>
            <a:r>
              <a:rPr lang="fr-FR" dirty="0" err="1">
                <a:solidFill>
                  <a:srgbClr val="002060"/>
                </a:solidFill>
              </a:rPr>
              <a:t>SdT</a:t>
            </a:r>
            <a:r>
              <a:rPr lang="en-IN" dirty="0">
                <a:solidFill>
                  <a:srgbClr val="002060"/>
                </a:solidFill>
              </a:rPr>
              <a:t>P, Atelier OMS AFRO, Dakar, </a:t>
            </a:r>
            <a:r>
              <a:rPr lang="en-IN" dirty="0" err="1">
                <a:solidFill>
                  <a:srgbClr val="002060"/>
                </a:solidFill>
              </a:rPr>
              <a:t>oct.</a:t>
            </a:r>
            <a:r>
              <a:rPr lang="en-IN" dirty="0">
                <a:solidFill>
                  <a:srgbClr val="002060"/>
                </a:solidFill>
              </a:rPr>
              <a:t> 2015</a:t>
            </a:r>
            <a:endParaRPr lang="en-US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40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IN" b="1" dirty="0" smtClean="0"/>
              <a:t>2. </a:t>
            </a:r>
            <a:r>
              <a:rPr lang="fr-CH" b="1" dirty="0"/>
              <a:t>Compétences de plaidoyer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69111" cy="5060950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1200"/>
              </a:spcBef>
            </a:pPr>
            <a:r>
              <a:rPr lang="fr-FR" dirty="0"/>
              <a:t>L'acte de plaider ou d'argumenter en faveur de quelque chose</a:t>
            </a:r>
            <a:endParaRPr lang="en-IN" dirty="0" smtClean="0"/>
          </a:p>
          <a:p>
            <a:pPr>
              <a:spcBef>
                <a:spcPts val="1200"/>
              </a:spcBef>
            </a:pPr>
            <a:r>
              <a:rPr lang="fr-FR" dirty="0" smtClean="0"/>
              <a:t>Met en exergue le changement de « ce </a:t>
            </a:r>
            <a:r>
              <a:rPr lang="fr-FR" dirty="0"/>
              <a:t>qui </a:t>
            </a:r>
            <a:r>
              <a:rPr lang="fr-FR" dirty="0" smtClean="0"/>
              <a:t>est » </a:t>
            </a:r>
            <a:r>
              <a:rPr lang="fr-FR" dirty="0"/>
              <a:t>en </a:t>
            </a:r>
            <a:r>
              <a:rPr lang="fr-FR" dirty="0" smtClean="0"/>
              <a:t>« ce </a:t>
            </a:r>
            <a:r>
              <a:rPr lang="fr-FR" dirty="0"/>
              <a:t>qui devrait </a:t>
            </a:r>
            <a:r>
              <a:rPr lang="fr-FR" dirty="0" smtClean="0"/>
              <a:t>être »</a:t>
            </a:r>
            <a:endParaRPr lang="en-IN" dirty="0" smtClean="0"/>
          </a:p>
          <a:p>
            <a:pPr>
              <a:spcBef>
                <a:spcPts val="1200"/>
              </a:spcBef>
            </a:pPr>
            <a:r>
              <a:rPr lang="fr-FR" dirty="0"/>
              <a:t>Un processus </a:t>
            </a:r>
            <a:r>
              <a:rPr lang="fr-FR" dirty="0" smtClean="0"/>
              <a:t>mené par </a:t>
            </a:r>
            <a:r>
              <a:rPr lang="fr-FR" dirty="0"/>
              <a:t>un individu ou un groupe qui vise à influencer les décisions politiques et d'allocation des ressources au sein des systèmes politiques, économiques et sociaux et des institutions </a:t>
            </a:r>
            <a:endParaRPr lang="fr-FR" dirty="0" smtClean="0"/>
          </a:p>
          <a:p>
            <a:pPr>
              <a:spcBef>
                <a:spcPts val="1200"/>
              </a:spcBef>
            </a:pPr>
            <a:r>
              <a:rPr lang="fr-FR" dirty="0"/>
              <a:t>Le plaidoyer peut inclure de nombreuses activités qu'une personne ou une organisation engage notamment des campagnes médiatiques, des meetings publiques, la publication de </a:t>
            </a:r>
            <a:r>
              <a:rPr lang="fr-FR" dirty="0" smtClean="0"/>
              <a:t>recherches, </a:t>
            </a:r>
            <a:r>
              <a:rPr lang="fr-FR" dirty="0"/>
              <a:t>etc</a:t>
            </a:r>
            <a:r>
              <a:rPr lang="fr-FR" dirty="0" smtClean="0"/>
              <a:t>.</a:t>
            </a:r>
            <a:endParaRPr lang="fr-C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7848600" cy="365125"/>
          </a:xfrm>
        </p:spPr>
        <p:txBody>
          <a:bodyPr/>
          <a:lstStyle/>
          <a:p>
            <a:r>
              <a:rPr lang="en-IN" dirty="0">
                <a:solidFill>
                  <a:srgbClr val="002060"/>
                </a:solidFill>
              </a:rPr>
              <a:t>Dr </a:t>
            </a:r>
            <a:r>
              <a:rPr lang="en-IN" dirty="0" err="1">
                <a:solidFill>
                  <a:srgbClr val="002060"/>
                </a:solidFill>
              </a:rPr>
              <a:t>Sanjiv</a:t>
            </a:r>
            <a:r>
              <a:rPr lang="en-IN" dirty="0">
                <a:solidFill>
                  <a:srgbClr val="002060"/>
                </a:solidFill>
              </a:rPr>
              <a:t> Kumar, </a:t>
            </a:r>
            <a:r>
              <a:rPr lang="fr-FR" dirty="0">
                <a:solidFill>
                  <a:srgbClr val="002060"/>
                </a:solidFill>
              </a:rPr>
              <a:t>Le rôle de leadership du secteur de la santé en matière de la </a:t>
            </a:r>
            <a:r>
              <a:rPr lang="fr-FR" dirty="0" err="1">
                <a:solidFill>
                  <a:srgbClr val="002060"/>
                </a:solidFill>
              </a:rPr>
              <a:t>SdT</a:t>
            </a:r>
            <a:r>
              <a:rPr lang="en-IN" dirty="0">
                <a:solidFill>
                  <a:srgbClr val="002060"/>
                </a:solidFill>
              </a:rPr>
              <a:t>P, Atelier OMS AFRO, Dakar, </a:t>
            </a:r>
            <a:r>
              <a:rPr lang="en-IN" dirty="0" err="1">
                <a:solidFill>
                  <a:srgbClr val="002060"/>
                </a:solidFill>
              </a:rPr>
              <a:t>oct.</a:t>
            </a:r>
            <a:r>
              <a:rPr lang="en-IN" dirty="0">
                <a:solidFill>
                  <a:srgbClr val="002060"/>
                </a:solidFill>
              </a:rPr>
              <a:t> 2015</a:t>
            </a:r>
            <a:endParaRPr lang="en-US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62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rial" charset="0"/>
              </a:rPr>
              <a:t>Documents pour le </a:t>
            </a:r>
            <a:r>
              <a:rPr lang="fr-FR" sz="3600" dirty="0" smtClean="0">
                <a:solidFill>
                  <a:schemeClr val="bg1"/>
                </a:solidFill>
                <a:latin typeface="Arial" charset="0"/>
              </a:rPr>
              <a:t>plaidoyer</a:t>
            </a:r>
            <a:endParaRPr lang="fr-FR" sz="3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59313" y="1981200"/>
            <a:ext cx="4484687" cy="35814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/>
          </a:bodyPr>
          <a:lstStyle/>
          <a:p>
            <a:r>
              <a:rPr lang="fr-FR" dirty="0">
                <a:latin typeface="Arial" charset="0"/>
              </a:rPr>
              <a:t>Communiqué de presse</a:t>
            </a:r>
            <a:endParaRPr lang="en-US" dirty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Fiche descriptive</a:t>
            </a:r>
          </a:p>
          <a:p>
            <a:r>
              <a:rPr lang="fr-CH" sz="2800" dirty="0" smtClean="0">
                <a:latin typeface="Arial" charset="0"/>
              </a:rPr>
              <a:t>Présentations</a:t>
            </a:r>
            <a:r>
              <a:rPr lang="en-US" sz="2800" dirty="0" smtClean="0">
                <a:latin typeface="Arial" charset="0"/>
              </a:rPr>
              <a:t> Power Point</a:t>
            </a:r>
            <a:endParaRPr lang="en-US" sz="2800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Site Web/</a:t>
            </a:r>
            <a:r>
              <a:rPr lang="en-US" sz="2800" dirty="0" smtClean="0">
                <a:latin typeface="Arial" charset="0"/>
              </a:rPr>
              <a:t>Internet</a:t>
            </a:r>
            <a:endParaRPr lang="en-US" sz="2800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Spots </a:t>
            </a:r>
            <a:r>
              <a:rPr lang="fr-CH" sz="2800" dirty="0" smtClean="0">
                <a:latin typeface="Arial" charset="0"/>
              </a:rPr>
              <a:t>Télévision/Radio</a:t>
            </a:r>
          </a:p>
          <a:p>
            <a:r>
              <a:rPr lang="en-US" sz="2800" dirty="0" smtClean="0">
                <a:latin typeface="Arial" charset="0"/>
              </a:rPr>
              <a:t>Article </a:t>
            </a:r>
            <a:r>
              <a:rPr lang="fr-CH" sz="2800" dirty="0" smtClean="0">
                <a:latin typeface="Arial" charset="0"/>
              </a:rPr>
              <a:t>dans</a:t>
            </a:r>
            <a:r>
              <a:rPr lang="en-US" sz="2800" dirty="0" smtClean="0">
                <a:latin typeface="Arial" charset="0"/>
              </a:rPr>
              <a:t> les </a:t>
            </a:r>
            <a:r>
              <a:rPr lang="fr-CH" sz="2800" dirty="0" smtClean="0">
                <a:latin typeface="Arial" charset="0"/>
              </a:rPr>
              <a:t>journaux</a:t>
            </a:r>
          </a:p>
          <a:p>
            <a:r>
              <a:rPr lang="en-US" sz="2800" dirty="0" smtClean="0">
                <a:latin typeface="Arial" charset="0"/>
              </a:rPr>
              <a:t>Article </a:t>
            </a:r>
            <a:r>
              <a:rPr lang="fr-CH" sz="2800" dirty="0" smtClean="0">
                <a:latin typeface="Arial" charset="0"/>
              </a:rPr>
              <a:t>dans</a:t>
            </a:r>
            <a:r>
              <a:rPr lang="en-US" sz="2800" dirty="0" smtClean="0">
                <a:latin typeface="Arial" charset="0"/>
              </a:rPr>
              <a:t> les magazines</a:t>
            </a:r>
            <a:endParaRPr lang="en-US" sz="2800" dirty="0">
              <a:latin typeface="Arial" charset="0"/>
            </a:endParaRPr>
          </a:p>
        </p:txBody>
      </p:sp>
      <p:sp>
        <p:nvSpPr>
          <p:cNvPr id="63496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81200"/>
            <a:ext cx="4332288" cy="47244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r>
              <a:rPr lang="fr-FR" dirty="0">
                <a:latin typeface="Arial" charset="0"/>
              </a:rPr>
              <a:t>Mise à jour de la recherche</a:t>
            </a:r>
            <a:endParaRPr lang="en-US" dirty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Résumé</a:t>
            </a:r>
            <a:endParaRPr lang="en-US" sz="2800" dirty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Note </a:t>
            </a:r>
            <a:r>
              <a:rPr lang="fr-CH" sz="2800" dirty="0" smtClean="0">
                <a:latin typeface="Arial" charset="0"/>
              </a:rPr>
              <a:t>d’orientation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fr-CH" sz="2800" dirty="0" smtClean="0">
                <a:latin typeface="Arial" charset="0"/>
              </a:rPr>
              <a:t>politique</a:t>
            </a:r>
          </a:p>
          <a:p>
            <a:r>
              <a:rPr lang="fr-CH" sz="2800" dirty="0" smtClean="0">
                <a:latin typeface="Arial" charset="0"/>
              </a:rPr>
              <a:t>Mises</a:t>
            </a:r>
            <a:r>
              <a:rPr lang="en-US" sz="2800" dirty="0" smtClean="0">
                <a:latin typeface="Arial" charset="0"/>
              </a:rPr>
              <a:t> au point</a:t>
            </a:r>
            <a:endParaRPr lang="en-US" sz="2800" dirty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Résumé de </a:t>
            </a:r>
            <a:r>
              <a:rPr lang="fr-CH" sz="2800" dirty="0" smtClean="0">
                <a:latin typeface="Arial" charset="0"/>
              </a:rPr>
              <a:t>recherche</a:t>
            </a:r>
            <a:r>
              <a:rPr lang="en-US" sz="2800" dirty="0" smtClean="0">
                <a:latin typeface="Arial" charset="0"/>
              </a:rPr>
              <a:t> </a:t>
            </a:r>
            <a:endParaRPr lang="en-US" sz="2800" dirty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Rapport</a:t>
            </a:r>
          </a:p>
          <a:p>
            <a:r>
              <a:rPr lang="en-US" sz="2800" dirty="0" smtClean="0">
                <a:latin typeface="Arial" charset="0"/>
              </a:rPr>
              <a:t>Publication </a:t>
            </a:r>
            <a:r>
              <a:rPr lang="fr-CH" sz="2800" dirty="0" smtClean="0">
                <a:latin typeface="Arial" charset="0"/>
              </a:rPr>
              <a:t>dans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fr-CH" sz="2800" dirty="0" smtClean="0">
                <a:latin typeface="Arial" charset="0"/>
              </a:rPr>
              <a:t>une</a:t>
            </a:r>
            <a:r>
              <a:rPr lang="en-US" sz="2800" dirty="0" smtClean="0">
                <a:latin typeface="Arial" charset="0"/>
              </a:rPr>
              <a:t> revue</a:t>
            </a:r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endParaRPr lang="en-US" sz="3200" dirty="0"/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4484687" y="5592707"/>
            <a:ext cx="3668713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i="1" dirty="0">
                <a:latin typeface="Arial" charset="0"/>
              </a:rPr>
              <a:t>e</a:t>
            </a:r>
            <a:r>
              <a:rPr lang="en-US" b="1" i="1" dirty="0" smtClean="0">
                <a:latin typeface="Arial" charset="0"/>
              </a:rPr>
              <a:t>t </a:t>
            </a:r>
            <a:r>
              <a:rPr lang="fr-CH" b="1" i="1" dirty="0" smtClean="0">
                <a:latin typeface="Arial" charset="0"/>
              </a:rPr>
              <a:t>plein</a:t>
            </a:r>
            <a:r>
              <a:rPr lang="en-US" b="1" i="1" dirty="0" smtClean="0">
                <a:latin typeface="Arial" charset="0"/>
              </a:rPr>
              <a:t> </a:t>
            </a:r>
            <a:r>
              <a:rPr lang="fr-CH" b="1" i="1" dirty="0" smtClean="0">
                <a:latin typeface="Arial" charset="0"/>
              </a:rPr>
              <a:t>d’autres</a:t>
            </a:r>
            <a:r>
              <a:rPr lang="en-US" b="1" i="1" dirty="0" smtClean="0">
                <a:latin typeface="Arial" charset="0"/>
              </a:rPr>
              <a:t> ...</a:t>
            </a:r>
            <a:endParaRPr lang="en-US" b="1" i="1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610600" cy="365125"/>
          </a:xfrm>
        </p:spPr>
        <p:txBody>
          <a:bodyPr/>
          <a:lstStyle/>
          <a:p>
            <a:r>
              <a:rPr lang="en-IN" dirty="0">
                <a:solidFill>
                  <a:srgbClr val="002060"/>
                </a:solidFill>
              </a:rPr>
              <a:t>Dr </a:t>
            </a:r>
            <a:r>
              <a:rPr lang="en-IN" dirty="0" err="1">
                <a:solidFill>
                  <a:srgbClr val="002060"/>
                </a:solidFill>
              </a:rPr>
              <a:t>Sanjiv</a:t>
            </a:r>
            <a:r>
              <a:rPr lang="en-IN" dirty="0">
                <a:solidFill>
                  <a:srgbClr val="002060"/>
                </a:solidFill>
              </a:rPr>
              <a:t> Kumar, </a:t>
            </a:r>
            <a:r>
              <a:rPr lang="fr-FR" dirty="0">
                <a:solidFill>
                  <a:srgbClr val="002060"/>
                </a:solidFill>
              </a:rPr>
              <a:t>Le rôle de leadership du secteur de la santé en matière de la </a:t>
            </a:r>
            <a:r>
              <a:rPr lang="fr-FR" dirty="0" err="1">
                <a:solidFill>
                  <a:srgbClr val="002060"/>
                </a:solidFill>
              </a:rPr>
              <a:t>SdT</a:t>
            </a:r>
            <a:r>
              <a:rPr lang="en-IN" dirty="0">
                <a:solidFill>
                  <a:srgbClr val="002060"/>
                </a:solidFill>
              </a:rPr>
              <a:t>P, Atelier OMS AFRO, Dakar, </a:t>
            </a:r>
            <a:r>
              <a:rPr lang="en-IN" dirty="0" err="1">
                <a:solidFill>
                  <a:srgbClr val="002060"/>
                </a:solidFill>
              </a:rPr>
              <a:t>oct.</a:t>
            </a:r>
            <a:r>
              <a:rPr lang="en-IN" dirty="0">
                <a:solidFill>
                  <a:srgbClr val="002060"/>
                </a:solidFill>
              </a:rPr>
              <a:t> 2015</a:t>
            </a:r>
            <a:endParaRPr lang="en-US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89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5" grpId="0" build="p"/>
      <p:bldP spid="6349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1" dirty="0" smtClean="0"/>
              <a:t>ACTEUR</a:t>
            </a:r>
            <a:r>
              <a:rPr lang="en-US" sz="4400" b="1" dirty="0" smtClean="0"/>
              <a:t>S CLES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3600" i="1" dirty="0"/>
              <a:t>Groupes de </a:t>
            </a:r>
            <a:r>
              <a:rPr lang="fr-FR" sz="3600" i="1" dirty="0" smtClean="0"/>
              <a:t>réflexion</a:t>
            </a:r>
            <a:endParaRPr lang="en-US" sz="3600" i="1" dirty="0"/>
          </a:p>
          <a:p>
            <a:r>
              <a:rPr lang="en-US" sz="3600" i="1" dirty="0" smtClean="0"/>
              <a:t>Champions de la </a:t>
            </a:r>
            <a:r>
              <a:rPr lang="fr-FR" sz="3600" i="1" dirty="0" smtClean="0"/>
              <a:t>politique</a:t>
            </a:r>
          </a:p>
          <a:p>
            <a:r>
              <a:rPr lang="en-US" sz="3600" i="1" dirty="0" smtClean="0"/>
              <a:t>Pairs</a:t>
            </a:r>
          </a:p>
          <a:p>
            <a:r>
              <a:rPr lang="en-US" sz="3600" i="1" dirty="0" smtClean="0"/>
              <a:t>Administration</a:t>
            </a:r>
            <a:endParaRPr lang="en-US" sz="3600" i="1" dirty="0"/>
          </a:p>
          <a:p>
            <a:r>
              <a:rPr lang="fr-FR" sz="3600" i="1" dirty="0" smtClean="0"/>
              <a:t>Médias</a:t>
            </a:r>
          </a:p>
          <a:p>
            <a:r>
              <a:rPr lang="fr-CH" sz="3600" i="1" dirty="0" smtClean="0"/>
              <a:t>Société</a:t>
            </a:r>
            <a:r>
              <a:rPr lang="en-US" sz="3600" i="1" dirty="0" smtClean="0"/>
              <a:t> </a:t>
            </a:r>
            <a:r>
              <a:rPr lang="fr-CH" sz="3600" i="1" dirty="0" smtClean="0"/>
              <a:t>civile</a:t>
            </a:r>
            <a:r>
              <a:rPr lang="en-US" sz="3600" i="1" dirty="0" smtClean="0"/>
              <a:t> </a:t>
            </a:r>
          </a:p>
          <a:p>
            <a:r>
              <a:rPr lang="fr-CH" sz="3600" i="1" dirty="0" smtClean="0"/>
              <a:t>Classe</a:t>
            </a:r>
            <a:r>
              <a:rPr lang="en-US" sz="3600" i="1" dirty="0" smtClean="0"/>
              <a:t> </a:t>
            </a:r>
            <a:r>
              <a:rPr lang="fr-CH" sz="3600" i="1" dirty="0" smtClean="0"/>
              <a:t>politique</a:t>
            </a:r>
          </a:p>
          <a:p>
            <a:r>
              <a:rPr lang="fr-FR" sz="3600" i="1" dirty="0" smtClean="0"/>
              <a:t>Juges/magistrats</a:t>
            </a:r>
            <a:r>
              <a:rPr lang="en-US" sz="3600" i="1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8077200" cy="365125"/>
          </a:xfrm>
        </p:spPr>
        <p:txBody>
          <a:bodyPr/>
          <a:lstStyle/>
          <a:p>
            <a:r>
              <a:rPr lang="en-IN" dirty="0">
                <a:solidFill>
                  <a:srgbClr val="002060"/>
                </a:solidFill>
              </a:rPr>
              <a:t>Dr </a:t>
            </a:r>
            <a:r>
              <a:rPr lang="en-IN" dirty="0" err="1">
                <a:solidFill>
                  <a:srgbClr val="002060"/>
                </a:solidFill>
              </a:rPr>
              <a:t>Sanjiv</a:t>
            </a:r>
            <a:r>
              <a:rPr lang="en-IN" dirty="0">
                <a:solidFill>
                  <a:srgbClr val="002060"/>
                </a:solidFill>
              </a:rPr>
              <a:t> Kumar, </a:t>
            </a:r>
            <a:r>
              <a:rPr lang="fr-FR" dirty="0">
                <a:solidFill>
                  <a:srgbClr val="002060"/>
                </a:solidFill>
              </a:rPr>
              <a:t>Le rôle de leadership du secteur de la santé en matière de la </a:t>
            </a:r>
            <a:r>
              <a:rPr lang="fr-FR" dirty="0" err="1">
                <a:solidFill>
                  <a:srgbClr val="002060"/>
                </a:solidFill>
              </a:rPr>
              <a:t>SdT</a:t>
            </a:r>
            <a:r>
              <a:rPr lang="en-IN" dirty="0">
                <a:solidFill>
                  <a:srgbClr val="002060"/>
                </a:solidFill>
              </a:rPr>
              <a:t>P, Atelier OMS AFRO, Dakar, </a:t>
            </a:r>
            <a:r>
              <a:rPr lang="en-IN" dirty="0" err="1">
                <a:solidFill>
                  <a:srgbClr val="002060"/>
                </a:solidFill>
              </a:rPr>
              <a:t>oct.</a:t>
            </a:r>
            <a:r>
              <a:rPr lang="en-IN" dirty="0">
                <a:solidFill>
                  <a:srgbClr val="002060"/>
                </a:solidFill>
              </a:rPr>
              <a:t> 2015</a:t>
            </a:r>
            <a:endParaRPr lang="en-US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53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solidFill>
                  <a:srgbClr val="0000FF"/>
                </a:solidFill>
                <a:latin typeface="Tahoma" pitchFamily="34" charset="0"/>
              </a:rPr>
              <a:t>Techniques et </a:t>
            </a:r>
            <a:r>
              <a:rPr lang="fr-FR" b="1" dirty="0" smtClean="0">
                <a:solidFill>
                  <a:srgbClr val="0000FF"/>
                </a:solidFill>
                <a:latin typeface="Tahoma" pitchFamily="34" charset="0"/>
              </a:rPr>
              <a:t>tactiques</a:t>
            </a:r>
            <a:endParaRPr lang="fr-FR" b="1" dirty="0" smtClean="0">
              <a:solidFill>
                <a:srgbClr val="0000FF"/>
              </a:solidFill>
            </a:endParaRPr>
          </a:p>
        </p:txBody>
      </p:sp>
      <p:graphicFrame>
        <p:nvGraphicFramePr>
          <p:cNvPr id="51309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601031"/>
              </p:ext>
            </p:extLst>
          </p:nvPr>
        </p:nvGraphicFramePr>
        <p:xfrm>
          <a:off x="152402" y="1424550"/>
          <a:ext cx="8610598" cy="5059734"/>
        </p:xfrm>
        <a:graphic>
          <a:graphicData uri="http://schemas.openxmlformats.org/drawingml/2006/table">
            <a:tbl>
              <a:tblPr/>
              <a:tblGrid>
                <a:gridCol w="1659497"/>
                <a:gridCol w="1659497"/>
                <a:gridCol w="1659497"/>
                <a:gridCol w="1659497"/>
                <a:gridCol w="1972610"/>
              </a:tblGrid>
              <a:tr h="33914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Techniques et </a:t>
                      </a:r>
                      <a:r>
                        <a:rPr kumimoji="0" lang="fr-CH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tactiques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de </a:t>
                      </a:r>
                      <a:r>
                        <a:rPr kumimoji="0" lang="fr-CH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plaidoyer</a:t>
                      </a:r>
                      <a:endParaRPr kumimoji="0" lang="fr-CH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CH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Audience/Catégorie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des parties </a:t>
                      </a:r>
                      <a:r>
                        <a:rPr kumimoji="0" lang="fr-CH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prenantes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5213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CH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Bénéficiaires</a:t>
                      </a:r>
                      <a:endParaRPr kumimoji="0" lang="fr-CH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Partenaires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CH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Adversaires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CH" sz="20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Décideurs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Sensibilisation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350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350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350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350E"/>
                    </a:solidFill>
                  </a:tcPr>
                </a:tc>
              </a:tr>
              <a:tr h="325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CH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Mobilisation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350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350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Dialogue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350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350E"/>
                    </a:solidFill>
                  </a:tcPr>
                </a:tc>
              </a:tr>
              <a:tr h="325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CH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Débat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350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CH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Négociation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350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350E"/>
                    </a:solidFill>
                  </a:tcPr>
                </a:tc>
              </a:tr>
              <a:tr h="325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Lobbying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350E"/>
                    </a:solidFill>
                  </a:tcPr>
                </a:tc>
              </a:tr>
              <a:tr h="325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CH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Pétition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350E"/>
                    </a:solidFill>
                  </a:tcPr>
                </a:tc>
              </a:tr>
              <a:tr h="325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CH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Pression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350E"/>
                    </a:solidFill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52400" y="6553200"/>
            <a:ext cx="8763000" cy="168275"/>
          </a:xfrm>
        </p:spPr>
        <p:txBody>
          <a:bodyPr/>
          <a:lstStyle/>
          <a:p>
            <a:r>
              <a:rPr lang="en-IN" dirty="0">
                <a:solidFill>
                  <a:srgbClr val="002060"/>
                </a:solidFill>
              </a:rPr>
              <a:t>Dr </a:t>
            </a:r>
            <a:r>
              <a:rPr lang="en-IN" dirty="0" err="1">
                <a:solidFill>
                  <a:srgbClr val="002060"/>
                </a:solidFill>
              </a:rPr>
              <a:t>Sanjiv</a:t>
            </a:r>
            <a:r>
              <a:rPr lang="en-IN" dirty="0">
                <a:solidFill>
                  <a:srgbClr val="002060"/>
                </a:solidFill>
              </a:rPr>
              <a:t> Kumar, </a:t>
            </a:r>
            <a:r>
              <a:rPr lang="fr-FR" dirty="0">
                <a:solidFill>
                  <a:srgbClr val="002060"/>
                </a:solidFill>
              </a:rPr>
              <a:t>Le rôle de leadership du secteur de la santé en matière de la </a:t>
            </a:r>
            <a:r>
              <a:rPr lang="fr-FR" dirty="0" err="1">
                <a:solidFill>
                  <a:srgbClr val="002060"/>
                </a:solidFill>
              </a:rPr>
              <a:t>SdT</a:t>
            </a:r>
            <a:r>
              <a:rPr lang="en-IN" dirty="0">
                <a:solidFill>
                  <a:srgbClr val="002060"/>
                </a:solidFill>
              </a:rPr>
              <a:t>P, Atelier OMS AFRO, Dakar, </a:t>
            </a:r>
            <a:r>
              <a:rPr lang="en-IN" dirty="0" err="1">
                <a:solidFill>
                  <a:srgbClr val="002060"/>
                </a:solidFill>
              </a:rPr>
              <a:t>oct.</a:t>
            </a:r>
            <a:r>
              <a:rPr lang="en-IN" dirty="0">
                <a:solidFill>
                  <a:srgbClr val="002060"/>
                </a:solidFill>
              </a:rPr>
              <a:t> 2015</a:t>
            </a:r>
            <a:endParaRPr lang="en-US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79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3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18104"/>
          </a:xfrm>
        </p:spPr>
        <p:txBody>
          <a:bodyPr>
            <a:normAutofit/>
          </a:bodyPr>
          <a:lstStyle/>
          <a:p>
            <a:r>
              <a:rPr lang="fr-CH" b="1" i="1" dirty="0" smtClean="0"/>
              <a:t>Quand l’opportunité se présente</a:t>
            </a:r>
            <a:endParaRPr lang="fr-C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1"/>
            <a:ext cx="8534400" cy="506095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fr-FR" dirty="0"/>
              <a:t>Un message d'une minute </a:t>
            </a:r>
            <a:r>
              <a:rPr lang="fr-FR" dirty="0" smtClean="0"/>
              <a:t>comprend :</a:t>
            </a:r>
            <a:endParaRPr lang="en-IN" dirty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fr-FR" dirty="0"/>
              <a:t>L'énoncé de la </a:t>
            </a:r>
            <a:r>
              <a:rPr lang="fr-FR" b="1" dirty="0"/>
              <a:t>question</a:t>
            </a:r>
            <a:endParaRPr lang="en-IN" b="1" dirty="0" smtClean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fr-FR" b="1" dirty="0" smtClean="0"/>
              <a:t>Les preuves</a:t>
            </a:r>
            <a:r>
              <a:rPr lang="fr-FR" dirty="0" smtClean="0"/>
              <a:t> </a:t>
            </a:r>
            <a:r>
              <a:rPr lang="fr-FR" dirty="0"/>
              <a:t>à l'appui de la question</a:t>
            </a:r>
            <a:endParaRPr lang="en-IN" dirty="0" smtClean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fr-FR" b="1" dirty="0"/>
              <a:t>Un exemple du </a:t>
            </a:r>
            <a:r>
              <a:rPr lang="fr-FR" b="1" dirty="0" smtClean="0"/>
              <a:t>problème</a:t>
            </a:r>
            <a:endParaRPr lang="en-IN" b="1" dirty="0" smtClean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fr-FR" b="1" dirty="0"/>
              <a:t>L'action </a:t>
            </a:r>
            <a:r>
              <a:rPr lang="fr-FR" b="1" dirty="0" smtClean="0"/>
              <a:t>politique souhaitée</a:t>
            </a:r>
            <a:endParaRPr lang="en-IN" b="1" dirty="0" smtClean="0"/>
          </a:p>
          <a:p>
            <a:pPr marL="0" indent="0">
              <a:spcBef>
                <a:spcPts val="1200"/>
              </a:spcBef>
              <a:buClr>
                <a:srgbClr val="FE8637"/>
              </a:buClr>
              <a:buNone/>
            </a:pPr>
            <a:r>
              <a:rPr lang="fr-FR" dirty="0"/>
              <a:t>Idéalement, </a:t>
            </a:r>
            <a:r>
              <a:rPr lang="fr-FR" b="1" dirty="0"/>
              <a:t>un seul point principal </a:t>
            </a:r>
            <a:r>
              <a:rPr lang="fr-FR" dirty="0"/>
              <a:t>doit être communiqué (ou, si cela est impossible, deux ou trois points au maximum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7543800" cy="365125"/>
          </a:xfrm>
        </p:spPr>
        <p:txBody>
          <a:bodyPr/>
          <a:lstStyle/>
          <a:p>
            <a:r>
              <a:rPr lang="en-IN" dirty="0">
                <a:solidFill>
                  <a:srgbClr val="002060"/>
                </a:solidFill>
              </a:rPr>
              <a:t>Dr </a:t>
            </a:r>
            <a:r>
              <a:rPr lang="en-IN" dirty="0" err="1">
                <a:solidFill>
                  <a:srgbClr val="002060"/>
                </a:solidFill>
              </a:rPr>
              <a:t>Sanjiv</a:t>
            </a:r>
            <a:r>
              <a:rPr lang="en-IN" dirty="0">
                <a:solidFill>
                  <a:srgbClr val="002060"/>
                </a:solidFill>
              </a:rPr>
              <a:t> Kumar, </a:t>
            </a:r>
            <a:r>
              <a:rPr lang="fr-FR" dirty="0">
                <a:solidFill>
                  <a:srgbClr val="002060"/>
                </a:solidFill>
              </a:rPr>
              <a:t>Le rôle de leadership du secteur de la santé en matière de la </a:t>
            </a:r>
            <a:r>
              <a:rPr lang="fr-FR" dirty="0" err="1">
                <a:solidFill>
                  <a:srgbClr val="002060"/>
                </a:solidFill>
              </a:rPr>
              <a:t>SdT</a:t>
            </a:r>
            <a:r>
              <a:rPr lang="en-IN" dirty="0">
                <a:solidFill>
                  <a:srgbClr val="002060"/>
                </a:solidFill>
              </a:rPr>
              <a:t>P, Atelier OMS AFRO, Dakar, </a:t>
            </a:r>
            <a:r>
              <a:rPr lang="en-IN" dirty="0" err="1">
                <a:solidFill>
                  <a:srgbClr val="002060"/>
                </a:solidFill>
              </a:rPr>
              <a:t>oct.</a:t>
            </a:r>
            <a:r>
              <a:rPr lang="en-IN" dirty="0">
                <a:solidFill>
                  <a:srgbClr val="002060"/>
                </a:solidFill>
              </a:rPr>
              <a:t> 2015</a:t>
            </a:r>
            <a:endParaRPr lang="en-US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63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783336"/>
          </a:xfrm>
        </p:spPr>
        <p:txBody>
          <a:bodyPr>
            <a:normAutofit/>
          </a:bodyPr>
          <a:lstStyle/>
          <a:p>
            <a:r>
              <a:rPr lang="en-US" b="1" dirty="0" smtClean="0"/>
              <a:t>3. </a:t>
            </a:r>
            <a:r>
              <a:rPr lang="fr-FR" b="1" dirty="0"/>
              <a:t>Compétences de </a:t>
            </a:r>
            <a:r>
              <a:rPr lang="fr-FR" b="1" dirty="0" smtClean="0"/>
              <a:t>réseautage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212560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fr-FR" sz="2400" b="1" dirty="0"/>
              <a:t>Qu'est-ce que la mise en </a:t>
            </a:r>
            <a:r>
              <a:rPr lang="fr-FR" sz="2400" b="1" dirty="0" smtClean="0"/>
              <a:t>réseau 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fr-FR" sz="2400" dirty="0"/>
              <a:t>La culture des relations productives pour l'emploi ou </a:t>
            </a:r>
            <a:r>
              <a:rPr lang="fr-FR" sz="2400" dirty="0" smtClean="0"/>
              <a:t>l'entreprise</a:t>
            </a:r>
            <a:endParaRPr lang="en-US" sz="2400" dirty="0"/>
          </a:p>
          <a:p>
            <a:pPr>
              <a:spcBef>
                <a:spcPts val="1800"/>
              </a:spcBef>
            </a:pPr>
            <a:r>
              <a:rPr lang="fr-FR" sz="2400" dirty="0"/>
              <a:t>Un multiplicateur de force dans les efforts de plaidoyer pour atteindre les objectifs professionnels et </a:t>
            </a:r>
            <a:r>
              <a:rPr lang="fr-FR" sz="2400" dirty="0" smtClean="0"/>
              <a:t>personnels</a:t>
            </a:r>
            <a:r>
              <a:rPr lang="en-US" sz="2400" dirty="0" smtClean="0"/>
              <a:t> </a:t>
            </a:r>
            <a:endParaRPr lang="en-US" sz="2400" b="1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fr-FR" sz="2400" b="1" dirty="0"/>
              <a:t>Dans le monde d'aujourd'hui</a:t>
            </a:r>
            <a:endParaRPr lang="en-US" sz="2400" b="1" dirty="0" smtClean="0"/>
          </a:p>
          <a:p>
            <a:pPr>
              <a:spcBef>
                <a:spcPts val="1800"/>
              </a:spcBef>
            </a:pPr>
            <a:r>
              <a:rPr lang="fr-FR" sz="2400" b="1" dirty="0"/>
              <a:t>Réseau </a:t>
            </a:r>
            <a:r>
              <a:rPr lang="fr-FR" sz="2400" b="1" dirty="0" smtClean="0"/>
              <a:t>virtuel </a:t>
            </a:r>
            <a:r>
              <a:rPr lang="en-US" sz="2400" b="1" dirty="0" smtClean="0"/>
              <a:t>: </a:t>
            </a:r>
            <a:r>
              <a:rPr lang="fr-FR" sz="2400" dirty="0"/>
              <a:t>Divers sites de réseautage professionnel et social doivent être utilisés efficacement pour atteindre ceux de vos contacts facilement et rapidement pour communiquer et mobiliser des personnes et des </a:t>
            </a:r>
            <a:r>
              <a:rPr lang="fr-FR" sz="2400" dirty="0" smtClean="0"/>
              <a:t>groupes du même bord que vous.</a:t>
            </a:r>
            <a:endParaRPr lang="en-US" sz="2400" dirty="0" smtClean="0"/>
          </a:p>
          <a:p>
            <a:pPr>
              <a:spcBef>
                <a:spcPts val="1800"/>
              </a:spcBef>
            </a:pPr>
            <a:r>
              <a:rPr lang="fr-FR" sz="2400" b="1" dirty="0" smtClean="0"/>
              <a:t>Réseau</a:t>
            </a:r>
            <a:r>
              <a:rPr lang="en-US" sz="2400" b="1" dirty="0" smtClean="0"/>
              <a:t> </a:t>
            </a:r>
            <a:r>
              <a:rPr lang="fr-FR" sz="2400" b="1" dirty="0" smtClean="0"/>
              <a:t>présentiel</a:t>
            </a:r>
            <a:r>
              <a:rPr lang="en-US" sz="2400" b="1" dirty="0" smtClean="0"/>
              <a:t> : </a:t>
            </a:r>
            <a:r>
              <a:rPr lang="fr-FR" sz="2400" dirty="0" smtClean="0"/>
              <a:t>meilleure façon </a:t>
            </a:r>
            <a:r>
              <a:rPr lang="fr-FR" sz="2400" dirty="0"/>
              <a:t>de faire de nouveaux contacts et de maintenir efficacement les </a:t>
            </a:r>
            <a:r>
              <a:rPr lang="fr-FR" sz="2400" dirty="0" smtClean="0"/>
              <a:t>anciens contacts.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8458200" cy="365125"/>
          </a:xfrm>
        </p:spPr>
        <p:txBody>
          <a:bodyPr/>
          <a:lstStyle/>
          <a:p>
            <a:r>
              <a:rPr lang="en-IN" dirty="0">
                <a:solidFill>
                  <a:srgbClr val="002060"/>
                </a:solidFill>
              </a:rPr>
              <a:t>Dr </a:t>
            </a:r>
            <a:r>
              <a:rPr lang="en-IN" dirty="0" err="1">
                <a:solidFill>
                  <a:srgbClr val="002060"/>
                </a:solidFill>
              </a:rPr>
              <a:t>Sanjiv</a:t>
            </a:r>
            <a:r>
              <a:rPr lang="en-IN" dirty="0">
                <a:solidFill>
                  <a:srgbClr val="002060"/>
                </a:solidFill>
              </a:rPr>
              <a:t> Kumar, </a:t>
            </a:r>
            <a:r>
              <a:rPr lang="fr-FR" dirty="0">
                <a:solidFill>
                  <a:srgbClr val="002060"/>
                </a:solidFill>
              </a:rPr>
              <a:t>Le rôle de leadership du secteur de la santé en matière de la </a:t>
            </a:r>
            <a:r>
              <a:rPr lang="fr-FR" dirty="0" err="1">
                <a:solidFill>
                  <a:srgbClr val="002060"/>
                </a:solidFill>
              </a:rPr>
              <a:t>SdT</a:t>
            </a:r>
            <a:r>
              <a:rPr lang="en-IN" dirty="0">
                <a:solidFill>
                  <a:srgbClr val="002060"/>
                </a:solidFill>
              </a:rPr>
              <a:t>P, Atelier OMS AFRO, Dakar, </a:t>
            </a:r>
            <a:r>
              <a:rPr lang="en-IN" dirty="0" err="1">
                <a:solidFill>
                  <a:srgbClr val="002060"/>
                </a:solidFill>
              </a:rPr>
              <a:t>oct.</a:t>
            </a:r>
            <a:r>
              <a:rPr lang="en-IN" dirty="0">
                <a:solidFill>
                  <a:srgbClr val="002060"/>
                </a:solidFill>
              </a:rPr>
              <a:t> 2015</a:t>
            </a:r>
            <a:endParaRPr lang="en-US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66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166812"/>
              </p:ext>
            </p:extLst>
          </p:nvPr>
        </p:nvGraphicFramePr>
        <p:xfrm>
          <a:off x="152400" y="846585"/>
          <a:ext cx="8839199" cy="5097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133600"/>
                <a:gridCol w="2209800"/>
                <a:gridCol w="2438399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</a:t>
                      </a:r>
                      <a:r>
                        <a:rPr lang="fr-FR" sz="2000" noProof="0" dirty="0" smtClean="0"/>
                        <a:t>Formes</a:t>
                      </a:r>
                    </a:p>
                    <a:p>
                      <a:r>
                        <a:rPr lang="en-US" sz="2000" dirty="0" smtClean="0"/>
                        <a:t>  </a:t>
                      </a:r>
                      <a:r>
                        <a:rPr lang="fr-CH" sz="2000" noProof="0" dirty="0" smtClean="0"/>
                        <a:t>Caractéristiques</a:t>
                      </a: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noProof="0" dirty="0" smtClean="0"/>
                        <a:t>Opérationnel</a:t>
                      </a:r>
                      <a:endParaRPr lang="fr-CH" sz="2000" noProof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noProof="0" dirty="0" smtClean="0"/>
                        <a:t>Personnel</a:t>
                      </a:r>
                      <a:endParaRPr lang="fr-CH" sz="2000" noProof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noProof="0" dirty="0" smtClean="0"/>
                        <a:t>Stratégique</a:t>
                      </a:r>
                      <a:endParaRPr lang="fr-CH" sz="2000" noProof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050714">
                <a:tc>
                  <a:txBody>
                    <a:bodyPr/>
                    <a:lstStyle/>
                    <a:p>
                      <a:r>
                        <a:rPr lang="fr-CH" sz="2000" noProof="0" dirty="0" smtClean="0"/>
                        <a:t>Objectif</a:t>
                      </a:r>
                      <a:endParaRPr lang="fr-CH" sz="2000" noProof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Travail fait effacement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2000" baseline="0" noProof="0" dirty="0" smtClean="0"/>
                        <a:t>Développement</a:t>
                      </a:r>
                      <a:r>
                        <a:rPr lang="en-US" sz="2000" dirty="0" smtClean="0"/>
                        <a:t> personnel et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fr-CH" sz="2000" baseline="0" noProof="0" dirty="0" smtClean="0"/>
                        <a:t>professionnel</a:t>
                      </a:r>
                      <a:endParaRPr lang="fr-CH" sz="2000" noProof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2000" noProof="0" dirty="0" smtClean="0"/>
                        <a:t>Priorités</a:t>
                      </a:r>
                      <a:r>
                        <a:rPr lang="en-US" sz="2000" baseline="0" dirty="0" smtClean="0"/>
                        <a:t> et </a:t>
                      </a:r>
                      <a:r>
                        <a:rPr lang="fr-CH" sz="2000" noProof="0" dirty="0" smtClean="0"/>
                        <a:t>défis</a:t>
                      </a:r>
                      <a:r>
                        <a:rPr lang="en-US" sz="2000" dirty="0" smtClean="0"/>
                        <a:t> </a:t>
                      </a:r>
                      <a:r>
                        <a:rPr lang="fr-CH" sz="2000" noProof="0" dirty="0" smtClean="0"/>
                        <a:t>futurs</a:t>
                      </a: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50714">
                <a:tc>
                  <a:txBody>
                    <a:bodyPr/>
                    <a:lstStyle/>
                    <a:p>
                      <a:r>
                        <a:rPr lang="fr-CH" sz="2000" noProof="0" dirty="0" smtClean="0"/>
                        <a:t>Temporalité</a:t>
                      </a:r>
                      <a:endParaRPr lang="fr-CH" sz="2000" noProof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2000" noProof="0" dirty="0" smtClean="0"/>
                        <a:t>Principalement</a:t>
                      </a:r>
                      <a:r>
                        <a:rPr lang="en-US" sz="2000" dirty="0" smtClean="0"/>
                        <a:t> interne </a:t>
                      </a:r>
                    </a:p>
                    <a:p>
                      <a:r>
                        <a:rPr lang="fr-CH" sz="2000" noProof="0" dirty="0" smtClean="0"/>
                        <a:t>Demande</a:t>
                      </a:r>
                      <a:r>
                        <a:rPr lang="en-US" sz="2000" dirty="0" smtClean="0"/>
                        <a:t> </a:t>
                      </a:r>
                      <a:r>
                        <a:rPr lang="fr-CH" sz="2000" noProof="0" dirty="0" smtClean="0"/>
                        <a:t>actuelle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 </a:t>
                      </a:r>
                      <a:r>
                        <a:rPr lang="fr-CH" sz="2000" noProof="0" dirty="0" smtClean="0"/>
                        <a:t>plupart</a:t>
                      </a:r>
                      <a:r>
                        <a:rPr lang="en-US" sz="2000" dirty="0" smtClean="0"/>
                        <a:t> du temps </a:t>
                      </a:r>
                      <a:r>
                        <a:rPr lang="fr-CH" sz="2000" baseline="0" noProof="0" dirty="0" smtClean="0"/>
                        <a:t>externe</a:t>
                      </a:r>
                      <a:endParaRPr lang="fr-CH" sz="2000" noProof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Interne &amp; </a:t>
                      </a:r>
                      <a:r>
                        <a:rPr lang="fr-CH" sz="2000" noProof="0" dirty="0" smtClean="0"/>
                        <a:t>externe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baseline="0" dirty="0" smtClean="0"/>
                        <a:t> </a:t>
                      </a:r>
                    </a:p>
                    <a:p>
                      <a:r>
                        <a:rPr lang="fr-CH" sz="2000" baseline="0" noProof="0" dirty="0" smtClean="0"/>
                        <a:t>tourné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fr-CH" sz="2000" baseline="0" noProof="0" dirty="0" smtClean="0"/>
                        <a:t>vers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fr-CH" sz="2000" baseline="0" noProof="0" dirty="0" smtClean="0"/>
                        <a:t>l’avenir</a:t>
                      </a:r>
                      <a:endParaRPr lang="fr-CH" sz="2000" noProof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32316">
                <a:tc>
                  <a:txBody>
                    <a:bodyPr/>
                    <a:lstStyle/>
                    <a:p>
                      <a:r>
                        <a:rPr lang="fr-CH" sz="2000" noProof="0" dirty="0" smtClean="0"/>
                        <a:t>Contexte</a:t>
                      </a:r>
                      <a:endParaRPr lang="fr-CH" sz="2000" noProof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2000" noProof="0" dirty="0" smtClean="0"/>
                        <a:t>Prescrit</a:t>
                      </a:r>
                      <a:r>
                        <a:rPr lang="en-US" sz="2000" dirty="0" smtClean="0"/>
                        <a:t> par </a:t>
                      </a:r>
                      <a:r>
                        <a:rPr lang="fr-CH" sz="2000" noProof="0" dirty="0" smtClean="0"/>
                        <a:t>tache</a:t>
                      </a:r>
                      <a:endParaRPr lang="fr-CH" sz="2000" noProof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2000" noProof="0" dirty="0" smtClean="0"/>
                        <a:t>Prescrit</a:t>
                      </a:r>
                      <a:r>
                        <a:rPr lang="en-US" sz="2000" dirty="0" smtClean="0"/>
                        <a:t> par </a:t>
                      </a:r>
                      <a:r>
                        <a:rPr lang="fr-CH" sz="2000" noProof="0" dirty="0" smtClean="0"/>
                        <a:t>tache</a:t>
                      </a:r>
                      <a:endParaRPr lang="fr-CH" sz="2000" noProof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2000" noProof="0" dirty="0" smtClean="0"/>
                        <a:t>Contexte</a:t>
                      </a:r>
                      <a:r>
                        <a:rPr lang="en-US" sz="2000" dirty="0" smtClean="0"/>
                        <a:t> </a:t>
                      </a:r>
                      <a:r>
                        <a:rPr lang="fr-CH" sz="2000" noProof="0" dirty="0" smtClean="0"/>
                        <a:t>stratégique</a:t>
                      </a:r>
                      <a:r>
                        <a:rPr lang="en-US" sz="2000" dirty="0" smtClean="0"/>
                        <a:t> et </a:t>
                      </a:r>
                      <a:r>
                        <a:rPr lang="fr-CH" sz="2000" noProof="0" dirty="0" smtClean="0"/>
                        <a:t>environnement</a:t>
                      </a:r>
                      <a:endParaRPr lang="fr-CH" sz="2000" noProof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32316">
                <a:tc>
                  <a:txBody>
                    <a:bodyPr/>
                    <a:lstStyle/>
                    <a:p>
                      <a:r>
                        <a:rPr lang="fr-CH" sz="2000" noProof="0" dirty="0" smtClean="0"/>
                        <a:t>Attributs</a:t>
                      </a:r>
                      <a:r>
                        <a:rPr lang="en-US" sz="2000" dirty="0" smtClean="0"/>
                        <a:t> de </a:t>
                      </a:r>
                      <a:r>
                        <a:rPr lang="fr-FR" sz="2000" noProof="0" dirty="0" smtClean="0"/>
                        <a:t>réseau</a:t>
                      </a:r>
                      <a:endParaRPr lang="fr-FR" sz="2000" noProof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2000" noProof="0" dirty="0" smtClean="0"/>
                        <a:t>Profondeur</a:t>
                      </a: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2000" noProof="0" dirty="0" smtClean="0"/>
                        <a:t>Largeur</a:t>
                      </a:r>
                      <a:endParaRPr lang="fr-CH" sz="2000" noProof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Influence</a:t>
                      </a:r>
                      <a:endParaRPr lang="en-US" sz="2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29916">
                <a:tc>
                  <a:txBody>
                    <a:bodyPr/>
                    <a:lstStyle/>
                    <a:p>
                      <a:r>
                        <a:rPr lang="fr-CH" sz="2000" noProof="0" dirty="0" smtClean="0"/>
                        <a:t>Comportements</a:t>
                      </a:r>
                      <a:r>
                        <a:rPr lang="en-US" sz="2000" dirty="0" smtClean="0"/>
                        <a:t> </a:t>
                      </a:r>
                      <a:r>
                        <a:rPr lang="fr-CH" sz="2000" noProof="0" dirty="0" smtClean="0"/>
                        <a:t>clés</a:t>
                      </a:r>
                      <a:endParaRPr lang="fr-CH" sz="2000" noProof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2000" noProof="0" dirty="0" smtClean="0"/>
                        <a:t>Construire</a:t>
                      </a:r>
                      <a:r>
                        <a:rPr lang="en-US" sz="2000" dirty="0" smtClean="0"/>
                        <a:t> des </a:t>
                      </a:r>
                      <a:r>
                        <a:rPr lang="en-US" sz="2000" baseline="0" dirty="0" smtClean="0"/>
                        <a:t>relations </a:t>
                      </a:r>
                      <a:r>
                        <a:rPr lang="fr-CH" sz="2000" baseline="0" noProof="0" dirty="0" smtClean="0"/>
                        <a:t>solides</a:t>
                      </a:r>
                      <a:endParaRPr lang="fr-CH" sz="2000" noProof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Contacts et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fr-CH" sz="2000" baseline="0" noProof="0" dirty="0" smtClean="0"/>
                        <a:t>références</a:t>
                      </a:r>
                      <a:endParaRPr lang="fr-CH" sz="2000" noProof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Liens </a:t>
                      </a:r>
                      <a:r>
                        <a:rPr lang="fr-FR" sz="2000" noProof="0" dirty="0" smtClean="0"/>
                        <a:t>intérieurs</a:t>
                      </a:r>
                      <a:r>
                        <a:rPr lang="en-US" sz="2000" dirty="0" smtClean="0"/>
                        <a:t> et </a:t>
                      </a:r>
                      <a:r>
                        <a:rPr lang="fr-CH" sz="2000" noProof="0" dirty="0" smtClean="0"/>
                        <a:t>extérieurs</a:t>
                      </a:r>
                      <a:endParaRPr lang="fr-CH" sz="2000" noProof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5332" y="19756"/>
            <a:ext cx="61245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4400" b="1" dirty="0" smtClean="0"/>
              <a:t>Les formes de réseautage</a:t>
            </a:r>
            <a:endParaRPr lang="fr-CH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5943601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u="sng" dirty="0" smtClean="0"/>
              <a:t>Source</a:t>
            </a:r>
            <a:r>
              <a:rPr lang="fr-CH" dirty="0" smtClean="0"/>
              <a:t> : Les trois formes de réseautage, Ibarra H et Hunter M Hon, Les leaders créent et utilisent des réseaux, HBR Jan 2007</a:t>
            </a:r>
            <a:r>
              <a:rPr lang="fr-CH" sz="1400" dirty="0" smtClean="0"/>
              <a:t>.</a:t>
            </a:r>
            <a:endParaRPr lang="fr-CH" sz="1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5800" y="6477000"/>
            <a:ext cx="8153400" cy="244475"/>
          </a:xfrm>
        </p:spPr>
        <p:txBody>
          <a:bodyPr/>
          <a:lstStyle/>
          <a:p>
            <a:r>
              <a:rPr lang="en-IN" dirty="0">
                <a:solidFill>
                  <a:srgbClr val="002060"/>
                </a:solidFill>
              </a:rPr>
              <a:t>Dr </a:t>
            </a:r>
            <a:r>
              <a:rPr lang="en-IN" dirty="0" err="1">
                <a:solidFill>
                  <a:srgbClr val="002060"/>
                </a:solidFill>
              </a:rPr>
              <a:t>Sanjiv</a:t>
            </a:r>
            <a:r>
              <a:rPr lang="en-IN" dirty="0">
                <a:solidFill>
                  <a:srgbClr val="002060"/>
                </a:solidFill>
              </a:rPr>
              <a:t> Kumar, </a:t>
            </a:r>
            <a:r>
              <a:rPr lang="fr-FR" dirty="0">
                <a:solidFill>
                  <a:srgbClr val="002060"/>
                </a:solidFill>
              </a:rPr>
              <a:t>Le rôle de leadership du secteur de la santé en matière de la </a:t>
            </a:r>
            <a:r>
              <a:rPr lang="fr-FR" dirty="0" err="1">
                <a:solidFill>
                  <a:srgbClr val="002060"/>
                </a:solidFill>
              </a:rPr>
              <a:t>SdT</a:t>
            </a:r>
            <a:r>
              <a:rPr lang="en-IN" dirty="0">
                <a:solidFill>
                  <a:srgbClr val="002060"/>
                </a:solidFill>
              </a:rPr>
              <a:t>P, Atelier OMS </a:t>
            </a:r>
            <a:r>
              <a:rPr lang="en-IN" dirty="0" smtClean="0">
                <a:solidFill>
                  <a:srgbClr val="002060"/>
                </a:solidFill>
              </a:rPr>
              <a:t>AFRO</a:t>
            </a:r>
            <a:r>
              <a:rPr lang="en-IN" dirty="0">
                <a:solidFill>
                  <a:srgbClr val="002060"/>
                </a:solidFill>
              </a:rPr>
              <a:t>, Dakar, </a:t>
            </a:r>
            <a:r>
              <a:rPr lang="en-IN" dirty="0" err="1">
                <a:solidFill>
                  <a:srgbClr val="002060"/>
                </a:solidFill>
              </a:rPr>
              <a:t>oct.</a:t>
            </a:r>
            <a:r>
              <a:rPr lang="en-IN" dirty="0">
                <a:solidFill>
                  <a:srgbClr val="002060"/>
                </a:solidFill>
              </a:rPr>
              <a:t> 2015</a:t>
            </a:r>
            <a:endParaRPr lang="en-US" sz="1000" dirty="0">
              <a:solidFill>
                <a:srgbClr val="002060"/>
              </a:solidFill>
            </a:endParaRPr>
          </a:p>
        </p:txBody>
      </p:sp>
      <p:sp>
        <p:nvSpPr>
          <p:cNvPr id="6" name="Notched Right Arrow 5"/>
          <p:cNvSpPr/>
          <p:nvPr/>
        </p:nvSpPr>
        <p:spPr>
          <a:xfrm flipV="1">
            <a:off x="1447800" y="1043940"/>
            <a:ext cx="685800" cy="457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Down Arrow 8"/>
          <p:cNvSpPr/>
          <p:nvPr/>
        </p:nvSpPr>
        <p:spPr>
          <a:xfrm>
            <a:off x="304800" y="1043940"/>
            <a:ext cx="45719" cy="4080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312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fr-CH" b="1" dirty="0" smtClean="0"/>
              <a:t>Objectifs d’apprentissage</a:t>
            </a:r>
            <a:endParaRPr lang="fr-C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fr-FR" dirty="0"/>
              <a:t>Expliquer le rôle de chef de file du secteur de la santé en matière de la </a:t>
            </a:r>
            <a:r>
              <a:rPr lang="fr-FR" dirty="0" err="1"/>
              <a:t>SdTP</a:t>
            </a:r>
            <a:endParaRPr lang="en-IN" dirty="0" smtClean="0"/>
          </a:p>
          <a:p>
            <a:r>
              <a:rPr lang="fr-FR" dirty="0"/>
              <a:t>Décrire le rôle de l'OMS et des autres </a:t>
            </a:r>
            <a:r>
              <a:rPr lang="fr-FR" dirty="0" smtClean="0"/>
              <a:t>partenaires</a:t>
            </a:r>
            <a:endParaRPr lang="en-IN" dirty="0" smtClean="0"/>
          </a:p>
          <a:p>
            <a:r>
              <a:rPr lang="fr-FR" dirty="0"/>
              <a:t>Appliquer les connaissances et compétences en décrivant un ministère de la santé </a:t>
            </a:r>
            <a:r>
              <a:rPr lang="fr-FR" dirty="0" smtClean="0"/>
              <a:t>contemporain </a:t>
            </a:r>
            <a:endParaRPr lang="en-IN" dirty="0" smtClean="0"/>
          </a:p>
          <a:p>
            <a:r>
              <a:rPr lang="fr-FR" dirty="0"/>
              <a:t>Identifier les compétences clés pour les professionnels de la santé en vue de la promotion de </a:t>
            </a:r>
            <a:r>
              <a:rPr lang="fr-FR" dirty="0" smtClean="0"/>
              <a:t>la </a:t>
            </a:r>
            <a:r>
              <a:rPr lang="fr-FR" dirty="0" err="1" smtClean="0"/>
              <a:t>SdTP</a:t>
            </a:r>
            <a:endParaRPr lang="fr-C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8001000" cy="365125"/>
          </a:xfrm>
        </p:spPr>
        <p:txBody>
          <a:bodyPr/>
          <a:lstStyle/>
          <a:p>
            <a:r>
              <a:rPr lang="en-IN" dirty="0">
                <a:solidFill>
                  <a:srgbClr val="002060"/>
                </a:solidFill>
              </a:rPr>
              <a:t>Dr </a:t>
            </a:r>
            <a:r>
              <a:rPr lang="en-IN" dirty="0" err="1">
                <a:solidFill>
                  <a:srgbClr val="002060"/>
                </a:solidFill>
              </a:rPr>
              <a:t>Sanjiv</a:t>
            </a:r>
            <a:r>
              <a:rPr lang="en-IN" dirty="0">
                <a:solidFill>
                  <a:srgbClr val="002060"/>
                </a:solidFill>
              </a:rPr>
              <a:t> Kumar, </a:t>
            </a:r>
            <a:r>
              <a:rPr lang="fr-FR" dirty="0">
                <a:solidFill>
                  <a:srgbClr val="002060"/>
                </a:solidFill>
              </a:rPr>
              <a:t>Le rôle de leadership du secteur de la santé en matière de la </a:t>
            </a:r>
            <a:r>
              <a:rPr lang="fr-FR" dirty="0" err="1">
                <a:solidFill>
                  <a:srgbClr val="002060"/>
                </a:solidFill>
              </a:rPr>
              <a:t>SdT</a:t>
            </a:r>
            <a:r>
              <a:rPr lang="en-IN" dirty="0">
                <a:solidFill>
                  <a:srgbClr val="002060"/>
                </a:solidFill>
              </a:rPr>
              <a:t>P, Atelier OMS AFRO, Dakar, </a:t>
            </a:r>
            <a:r>
              <a:rPr lang="en-IN" dirty="0" err="1">
                <a:solidFill>
                  <a:srgbClr val="002060"/>
                </a:solidFill>
              </a:rPr>
              <a:t>oct.</a:t>
            </a:r>
            <a:r>
              <a:rPr lang="en-IN" dirty="0">
                <a:solidFill>
                  <a:srgbClr val="002060"/>
                </a:solidFill>
              </a:rPr>
              <a:t> 2015</a:t>
            </a:r>
            <a:endParaRPr lang="en-US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88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4. </a:t>
            </a:r>
            <a:r>
              <a:rPr lang="fr-FR" b="1" dirty="0"/>
              <a:t>Compétences </a:t>
            </a:r>
            <a:r>
              <a:rPr lang="fr-FR" b="1" dirty="0" smtClean="0"/>
              <a:t>émotionnelles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060160"/>
          </a:xfrm>
        </p:spPr>
        <p:txBody>
          <a:bodyPr>
            <a:noAutofit/>
          </a:bodyPr>
          <a:lstStyle/>
          <a:p>
            <a:pPr marL="457200" indent="-457200"/>
            <a:r>
              <a:rPr lang="fr-FR" dirty="0"/>
              <a:t>L'intelligence émotionnelle </a:t>
            </a:r>
            <a:r>
              <a:rPr lang="en-US" dirty="0" smtClean="0"/>
              <a:t>(</a:t>
            </a:r>
            <a:r>
              <a:rPr lang="en-US" dirty="0" err="1" smtClean="0"/>
              <a:t>Salovey</a:t>
            </a:r>
            <a:r>
              <a:rPr lang="en-US" dirty="0" smtClean="0"/>
              <a:t> &amp; Meyers) </a:t>
            </a:r>
            <a:r>
              <a:rPr lang="fr-FR" dirty="0"/>
              <a:t>"un type d'intelligence sociale qui implique la capacité de surveiller ses propres émotions et celles des autres, à discriminer entre elles, et à utiliser cette information pour guider sa réflexion et ses actions</a:t>
            </a:r>
            <a:r>
              <a:rPr lang="fr-FR" dirty="0" smtClean="0"/>
              <a:t>"</a:t>
            </a:r>
            <a:endParaRPr lang="en-US" dirty="0"/>
          </a:p>
          <a:p>
            <a:pPr marL="457200" indent="-457200"/>
            <a:r>
              <a:rPr lang="fr-FR" dirty="0"/>
              <a:t>4 X plus </a:t>
            </a:r>
            <a:r>
              <a:rPr lang="fr-FR" dirty="0" smtClean="0"/>
              <a:t>importante </a:t>
            </a:r>
            <a:r>
              <a:rPr lang="fr-FR" dirty="0"/>
              <a:t>que le QI dans la détermination de la réussite professionnelle</a:t>
            </a:r>
            <a:endParaRPr lang="en-US" dirty="0" smtClean="0"/>
          </a:p>
          <a:p>
            <a:pPr marL="457200" indent="-457200"/>
            <a:r>
              <a:rPr lang="fr-FR" dirty="0" smtClean="0"/>
              <a:t>L'intelligence </a:t>
            </a:r>
            <a:r>
              <a:rPr lang="fr-FR" dirty="0"/>
              <a:t>émotionnelle élevée a une relation à la performance solide de </a:t>
            </a:r>
            <a:r>
              <a:rPr lang="fr-FR" dirty="0" smtClean="0"/>
              <a:t>l'emploi</a:t>
            </a:r>
            <a:endParaRPr lang="fr-C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8153400" cy="365125"/>
          </a:xfrm>
        </p:spPr>
        <p:txBody>
          <a:bodyPr/>
          <a:lstStyle/>
          <a:p>
            <a:r>
              <a:rPr lang="en-IN" dirty="0">
                <a:solidFill>
                  <a:srgbClr val="002060"/>
                </a:solidFill>
              </a:rPr>
              <a:t>Dr </a:t>
            </a:r>
            <a:r>
              <a:rPr lang="en-IN" dirty="0" err="1">
                <a:solidFill>
                  <a:srgbClr val="002060"/>
                </a:solidFill>
              </a:rPr>
              <a:t>Sanjiv</a:t>
            </a:r>
            <a:r>
              <a:rPr lang="en-IN" dirty="0">
                <a:solidFill>
                  <a:srgbClr val="002060"/>
                </a:solidFill>
              </a:rPr>
              <a:t> Kumar, </a:t>
            </a:r>
            <a:r>
              <a:rPr lang="fr-FR" dirty="0">
                <a:solidFill>
                  <a:srgbClr val="002060"/>
                </a:solidFill>
              </a:rPr>
              <a:t>Le rôle de leadership du secteur de la santé en matière de la </a:t>
            </a:r>
            <a:r>
              <a:rPr lang="fr-FR" dirty="0" err="1">
                <a:solidFill>
                  <a:srgbClr val="002060"/>
                </a:solidFill>
              </a:rPr>
              <a:t>SdT</a:t>
            </a:r>
            <a:r>
              <a:rPr lang="en-IN" dirty="0">
                <a:solidFill>
                  <a:srgbClr val="002060"/>
                </a:solidFill>
              </a:rPr>
              <a:t>P, Atelier OMS AFRO, Dakar, </a:t>
            </a:r>
            <a:r>
              <a:rPr lang="en-IN" dirty="0" err="1">
                <a:solidFill>
                  <a:srgbClr val="002060"/>
                </a:solidFill>
              </a:rPr>
              <a:t>oct.</a:t>
            </a:r>
            <a:r>
              <a:rPr lang="en-IN" dirty="0">
                <a:solidFill>
                  <a:srgbClr val="002060"/>
                </a:solidFill>
              </a:rPr>
              <a:t> 2015</a:t>
            </a:r>
            <a:endParaRPr lang="en-US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07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/>
              <a:t>Les quatre </a:t>
            </a:r>
            <a:r>
              <a:rPr lang="fr-FR" sz="3600" b="1" dirty="0"/>
              <a:t>domaines de compétences émotionnelles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639088"/>
              </p:ext>
            </p:extLst>
          </p:nvPr>
        </p:nvGraphicFramePr>
        <p:xfrm>
          <a:off x="76200" y="1143000"/>
          <a:ext cx="8915400" cy="557675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200400"/>
                <a:gridCol w="2819400"/>
                <a:gridCol w="2895600"/>
              </a:tblGrid>
              <a:tr h="723258">
                <a:tc>
                  <a:txBody>
                    <a:bodyPr/>
                    <a:lstStyle/>
                    <a:p>
                      <a:r>
                        <a:rPr lang="fr-CH" sz="2400" noProof="0" dirty="0" smtClean="0"/>
                        <a:t>Compétences</a:t>
                      </a:r>
                      <a:r>
                        <a:rPr lang="en-US" sz="2400" dirty="0" smtClean="0"/>
                        <a:t>/expertise</a:t>
                      </a:r>
                      <a:endParaRPr lang="en-US" sz="24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fr-CH" sz="3600" noProof="0" dirty="0" smtClean="0"/>
                        <a:t>Soi</a:t>
                      </a:r>
                      <a:r>
                        <a:rPr lang="en-US" sz="3600" dirty="0" smtClean="0"/>
                        <a:t> </a:t>
                      </a:r>
                      <a:endParaRPr lang="en-US" sz="36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Les </a:t>
                      </a:r>
                      <a:r>
                        <a:rPr lang="fr-CH" sz="3600" noProof="0" dirty="0" smtClean="0"/>
                        <a:t>autres</a:t>
                      </a:r>
                      <a:endParaRPr lang="fr-CH" sz="3600" noProof="0" dirty="0"/>
                    </a:p>
                  </a:txBody>
                  <a:tcPr marL="86360" marR="86360"/>
                </a:tc>
              </a:tr>
              <a:tr h="21697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 smtClean="0">
                          <a:effectLst/>
                        </a:rPr>
                        <a:t>Conscience</a:t>
                      </a:r>
                    </a:p>
                    <a:p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/>
                        <a:t>Percevoir ses émotions tôt. Identifier les déclencheurs qui les génèrent </a:t>
                      </a:r>
                      <a:endParaRPr lang="fr-CH" sz="2400" dirty="0" smtClean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Lire les émotions des autres autour de nous</a:t>
                      </a:r>
                      <a:endParaRPr lang="en-US" sz="2400" dirty="0"/>
                    </a:p>
                  </a:txBody>
                  <a:tcPr marL="86360" marR="86360"/>
                </a:tc>
              </a:tr>
              <a:tr h="2683724">
                <a:tc>
                  <a:txBody>
                    <a:bodyPr/>
                    <a:lstStyle/>
                    <a:p>
                      <a:r>
                        <a:rPr lang="fr-CH" sz="3600" noProof="0" dirty="0" smtClean="0"/>
                        <a:t>Gérant</a:t>
                      </a:r>
                      <a:endParaRPr lang="fr-CH" sz="3200" noProof="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Ne se comporte pas sous l'influence des </a:t>
                      </a:r>
                      <a:r>
                        <a:rPr lang="fr-FR" sz="2400" dirty="0" smtClean="0"/>
                        <a:t>émotions, </a:t>
                      </a:r>
                      <a:r>
                        <a:rPr lang="fr-FR" sz="2400" dirty="0" smtClean="0"/>
                        <a:t>c’est-à-dire ne laisse pas les émotions détourner son comportement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fr-CH" sz="2400" dirty="0" smtClean="0"/>
                        <a:t>Gérer les émotions des autres autour de nous pour obtenir des résultats</a:t>
                      </a:r>
                      <a:endParaRPr lang="en-US" sz="2400" dirty="0"/>
                    </a:p>
                  </a:txBody>
                  <a:tcPr marL="86360" marR="86360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7848600" cy="365125"/>
          </a:xfrm>
        </p:spPr>
        <p:txBody>
          <a:bodyPr/>
          <a:lstStyle/>
          <a:p>
            <a:r>
              <a:rPr lang="en-IN" dirty="0">
                <a:solidFill>
                  <a:srgbClr val="002060"/>
                </a:solidFill>
              </a:rPr>
              <a:t>Dr </a:t>
            </a:r>
            <a:r>
              <a:rPr lang="en-IN" dirty="0" err="1">
                <a:solidFill>
                  <a:srgbClr val="002060"/>
                </a:solidFill>
              </a:rPr>
              <a:t>Sanjiv</a:t>
            </a:r>
            <a:r>
              <a:rPr lang="en-IN" dirty="0">
                <a:solidFill>
                  <a:srgbClr val="002060"/>
                </a:solidFill>
              </a:rPr>
              <a:t> Kumar, </a:t>
            </a:r>
            <a:r>
              <a:rPr lang="fr-FR" dirty="0">
                <a:solidFill>
                  <a:srgbClr val="002060"/>
                </a:solidFill>
              </a:rPr>
              <a:t>Le rôle de leadership du secteur de la santé en matière de la </a:t>
            </a:r>
            <a:r>
              <a:rPr lang="fr-FR" dirty="0" err="1">
                <a:solidFill>
                  <a:srgbClr val="002060"/>
                </a:solidFill>
              </a:rPr>
              <a:t>SdT</a:t>
            </a:r>
            <a:r>
              <a:rPr lang="en-IN" dirty="0">
                <a:solidFill>
                  <a:srgbClr val="002060"/>
                </a:solidFill>
              </a:rPr>
              <a:t>P, Atelier OMS AFRO, Dakar, </a:t>
            </a:r>
            <a:r>
              <a:rPr lang="en-IN" dirty="0" err="1">
                <a:solidFill>
                  <a:srgbClr val="002060"/>
                </a:solidFill>
              </a:rPr>
              <a:t>oct.</a:t>
            </a:r>
            <a:r>
              <a:rPr lang="en-IN" dirty="0">
                <a:solidFill>
                  <a:srgbClr val="002060"/>
                </a:solidFill>
              </a:rPr>
              <a:t> 2015</a:t>
            </a:r>
            <a:endParaRPr lang="en-US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73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805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5. </a:t>
            </a:r>
            <a:r>
              <a:rPr lang="fr-FR" sz="3200" b="1" dirty="0"/>
              <a:t>Travailler avec des personnes difficiles/les comportements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8805"/>
            <a:ext cx="8153400" cy="5136360"/>
          </a:xfrm>
        </p:spPr>
        <p:txBody>
          <a:bodyPr>
            <a:normAutofit lnSpcReduction="10000"/>
          </a:bodyPr>
          <a:lstStyle/>
          <a:p>
            <a:r>
              <a:rPr lang="fr-FR" dirty="0"/>
              <a:t>Une personne difficile est une personne qui provoque </a:t>
            </a:r>
            <a:r>
              <a:rPr lang="fr-FR" dirty="0" smtClean="0"/>
              <a:t>irritation</a:t>
            </a:r>
            <a:r>
              <a:rPr lang="fr-FR" dirty="0"/>
              <a:t>, colère, </a:t>
            </a:r>
            <a:r>
              <a:rPr lang="fr-FR" dirty="0" smtClean="0"/>
              <a:t>stress </a:t>
            </a:r>
            <a:r>
              <a:rPr lang="fr-FR" dirty="0"/>
              <a:t>ou </a:t>
            </a:r>
            <a:r>
              <a:rPr lang="fr-FR" dirty="0" smtClean="0"/>
              <a:t>anxiété</a:t>
            </a:r>
            <a:endParaRPr lang="en-US" dirty="0" smtClean="0"/>
          </a:p>
          <a:p>
            <a:r>
              <a:rPr lang="en-US" dirty="0" smtClean="0"/>
              <a:t>Il </a:t>
            </a:r>
            <a:r>
              <a:rPr lang="fr-CH" dirty="0" smtClean="0"/>
              <a:t>s’agit</a:t>
            </a:r>
            <a:r>
              <a:rPr lang="en-US" dirty="0" smtClean="0"/>
              <a:t> de “</a:t>
            </a:r>
            <a:r>
              <a:rPr lang="fr-CH" dirty="0" smtClean="0"/>
              <a:t>comportements</a:t>
            </a:r>
            <a:r>
              <a:rPr lang="en-US" dirty="0" smtClean="0"/>
              <a:t>” </a:t>
            </a:r>
            <a:r>
              <a:rPr lang="fr-CH" dirty="0" smtClean="0"/>
              <a:t>difficiles</a:t>
            </a:r>
            <a:r>
              <a:rPr lang="en-US" dirty="0" smtClean="0"/>
              <a:t> </a:t>
            </a:r>
            <a:r>
              <a:rPr lang="fr-CH" dirty="0" smtClean="0"/>
              <a:t>plutôt</a:t>
            </a:r>
            <a:r>
              <a:rPr lang="en-US" dirty="0" smtClean="0"/>
              <a:t> </a:t>
            </a:r>
            <a:r>
              <a:rPr lang="fr-CH" dirty="0" smtClean="0"/>
              <a:t>que</a:t>
            </a:r>
            <a:r>
              <a:rPr lang="en-US" dirty="0" smtClean="0"/>
              <a:t> de “</a:t>
            </a:r>
            <a:r>
              <a:rPr lang="fr-CH" dirty="0" smtClean="0"/>
              <a:t>personnes</a:t>
            </a:r>
            <a:r>
              <a:rPr lang="en-US" dirty="0" smtClean="0"/>
              <a:t>” </a:t>
            </a:r>
            <a:r>
              <a:rPr lang="fr-CH" dirty="0" smtClean="0"/>
              <a:t>difficiles</a:t>
            </a:r>
            <a:r>
              <a:rPr lang="en-US" dirty="0" smtClean="0"/>
              <a:t> </a:t>
            </a:r>
          </a:p>
          <a:p>
            <a:r>
              <a:rPr lang="fr-FR" dirty="0"/>
              <a:t>Il existe trois niveaux de personnes </a:t>
            </a:r>
            <a:r>
              <a:rPr lang="fr-FR" dirty="0" smtClean="0"/>
              <a:t>difficiles :</a:t>
            </a:r>
            <a:endParaRPr lang="en-US" dirty="0" smtClean="0"/>
          </a:p>
          <a:p>
            <a:pPr marL="1028700" lvl="1" indent="-571500">
              <a:buFont typeface="+mj-lt"/>
              <a:buAutoNum type="romanUcPeriod"/>
            </a:pPr>
            <a:r>
              <a:rPr lang="fr-CH" sz="2600" dirty="0" smtClean="0"/>
              <a:t>Difficile à certains moments, y compris avec presque tout le monde </a:t>
            </a:r>
          </a:p>
          <a:p>
            <a:pPr marL="1028700" lvl="1" indent="-571500">
              <a:buFont typeface="+mj-lt"/>
              <a:buAutoNum type="romanUcPeriod"/>
            </a:pPr>
            <a:r>
              <a:rPr lang="fr-FR" sz="2400" dirty="0"/>
              <a:t>Lorsque le comportement </a:t>
            </a:r>
            <a:r>
              <a:rPr lang="fr-FR" sz="2400" dirty="0" smtClean="0"/>
              <a:t>de quelqu’un affecte </a:t>
            </a:r>
            <a:r>
              <a:rPr lang="fr-FR" sz="2400" dirty="0"/>
              <a:t>plus d'une personne sur une base </a:t>
            </a:r>
            <a:r>
              <a:rPr lang="fr-FR" sz="2400" dirty="0" smtClean="0"/>
              <a:t>régulière</a:t>
            </a:r>
            <a:r>
              <a:rPr lang="en-US" sz="2600" dirty="0" smtClean="0"/>
              <a:t> 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sz="2600" dirty="0" smtClean="0"/>
              <a:t>Y </a:t>
            </a:r>
            <a:r>
              <a:rPr lang="fr-CH" sz="2600" dirty="0" smtClean="0"/>
              <a:t>compris</a:t>
            </a:r>
            <a:r>
              <a:rPr lang="en-US" sz="2600" dirty="0" smtClean="0"/>
              <a:t> les </a:t>
            </a:r>
            <a:r>
              <a:rPr lang="fr-CH" sz="2600" dirty="0" smtClean="0"/>
              <a:t>personnes</a:t>
            </a:r>
            <a:r>
              <a:rPr lang="en-US" sz="2600" dirty="0" smtClean="0"/>
              <a:t> </a:t>
            </a:r>
            <a:r>
              <a:rPr lang="fr-FR" sz="2400" dirty="0"/>
              <a:t>qui délibérément </a:t>
            </a:r>
            <a:r>
              <a:rPr lang="fr-FR" sz="2400" dirty="0" smtClean="0"/>
              <a:t>blessent </a:t>
            </a:r>
            <a:r>
              <a:rPr lang="fr-FR" sz="2400" dirty="0"/>
              <a:t>ou </a:t>
            </a:r>
            <a:r>
              <a:rPr lang="fr-FR" sz="2400" dirty="0" smtClean="0"/>
              <a:t>nuisent </a:t>
            </a:r>
            <a:r>
              <a:rPr lang="fr-FR" sz="2400" dirty="0"/>
              <a:t>à autrui par leur </a:t>
            </a:r>
            <a:r>
              <a:rPr lang="fr-FR" sz="2400" dirty="0" smtClean="0"/>
              <a:t>comportement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356350"/>
            <a:ext cx="7772400" cy="365125"/>
          </a:xfrm>
        </p:spPr>
        <p:txBody>
          <a:bodyPr/>
          <a:lstStyle/>
          <a:p>
            <a:r>
              <a:rPr lang="en-IN" dirty="0">
                <a:solidFill>
                  <a:srgbClr val="002060"/>
                </a:solidFill>
              </a:rPr>
              <a:t>Dr </a:t>
            </a:r>
            <a:r>
              <a:rPr lang="en-IN" dirty="0" err="1">
                <a:solidFill>
                  <a:srgbClr val="002060"/>
                </a:solidFill>
              </a:rPr>
              <a:t>Sanjiv</a:t>
            </a:r>
            <a:r>
              <a:rPr lang="en-IN" dirty="0">
                <a:solidFill>
                  <a:srgbClr val="002060"/>
                </a:solidFill>
              </a:rPr>
              <a:t> Kumar, </a:t>
            </a:r>
            <a:r>
              <a:rPr lang="fr-FR" dirty="0">
                <a:solidFill>
                  <a:srgbClr val="002060"/>
                </a:solidFill>
              </a:rPr>
              <a:t>Le rôle de leadership du secteur de la santé en matière de la </a:t>
            </a:r>
            <a:r>
              <a:rPr lang="fr-FR" dirty="0" err="1">
                <a:solidFill>
                  <a:srgbClr val="002060"/>
                </a:solidFill>
              </a:rPr>
              <a:t>SdT</a:t>
            </a:r>
            <a:r>
              <a:rPr lang="en-IN" dirty="0">
                <a:solidFill>
                  <a:srgbClr val="002060"/>
                </a:solidFill>
              </a:rPr>
              <a:t>P, Atelier OMS AFRO, Dakar, </a:t>
            </a:r>
            <a:r>
              <a:rPr lang="en-IN" dirty="0" err="1">
                <a:solidFill>
                  <a:srgbClr val="002060"/>
                </a:solidFill>
              </a:rPr>
              <a:t>oct.</a:t>
            </a:r>
            <a:r>
              <a:rPr lang="en-IN" dirty="0">
                <a:solidFill>
                  <a:srgbClr val="002060"/>
                </a:solidFill>
              </a:rPr>
              <a:t> 2015</a:t>
            </a:r>
            <a:endParaRPr lang="en-US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48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0813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Trois compétences pour faire face aux personnes </a:t>
            </a:r>
            <a:r>
              <a:rPr lang="fr-FR" b="1" dirty="0" smtClean="0"/>
              <a:t>difficiles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4832350"/>
          </a:xfrm>
        </p:spPr>
        <p:txBody>
          <a:bodyPr>
            <a:noAutofit/>
          </a:bodyPr>
          <a:lstStyle/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fr-FR" dirty="0"/>
              <a:t>Gardez votre attention sur le problème et non </a:t>
            </a:r>
            <a:r>
              <a:rPr lang="fr-FR" dirty="0" smtClean="0"/>
              <a:t>sur </a:t>
            </a:r>
            <a:r>
              <a:rPr lang="fr-FR" dirty="0"/>
              <a:t>la personne, sinon, même les </a:t>
            </a:r>
            <a:r>
              <a:rPr lang="fr-FR" dirty="0" smtClean="0"/>
              <a:t>situations simples deviendront des problèmes</a:t>
            </a:r>
            <a:endParaRPr lang="en-US" dirty="0"/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fr-FR" dirty="0" smtClean="0"/>
              <a:t>Se mettre d'accord </a:t>
            </a:r>
            <a:r>
              <a:rPr lang="fr-FR" dirty="0"/>
              <a:t>avec la personne </a:t>
            </a:r>
            <a:r>
              <a:rPr lang="fr-FR" dirty="0" smtClean="0"/>
              <a:t>sur les </a:t>
            </a:r>
            <a:r>
              <a:rPr lang="fr-FR" dirty="0"/>
              <a:t>questions qui doivent être abordées. Concentrez votre conversation sur la logique et les </a:t>
            </a:r>
            <a:r>
              <a:rPr lang="fr-FR" dirty="0" smtClean="0"/>
              <a:t>questions</a:t>
            </a:r>
            <a:r>
              <a:rPr lang="en-US" dirty="0" smtClean="0"/>
              <a:t> </a:t>
            </a:r>
            <a:endParaRPr lang="en-US" dirty="0"/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fr-FR" dirty="0"/>
              <a:t>Cherchez l'option </a:t>
            </a:r>
            <a:r>
              <a:rPr lang="fr-FR" dirty="0" smtClean="0"/>
              <a:t>qui vous arrange tous deux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IN" dirty="0">
                <a:solidFill>
                  <a:srgbClr val="002060"/>
                </a:solidFill>
              </a:rPr>
              <a:t>Dr </a:t>
            </a:r>
            <a:r>
              <a:rPr lang="en-IN" dirty="0" err="1">
                <a:solidFill>
                  <a:srgbClr val="002060"/>
                </a:solidFill>
              </a:rPr>
              <a:t>Sanjiv</a:t>
            </a:r>
            <a:r>
              <a:rPr lang="en-IN" dirty="0">
                <a:solidFill>
                  <a:srgbClr val="002060"/>
                </a:solidFill>
              </a:rPr>
              <a:t> Kumar, </a:t>
            </a:r>
            <a:r>
              <a:rPr lang="fr-FR" dirty="0">
                <a:solidFill>
                  <a:srgbClr val="002060"/>
                </a:solidFill>
              </a:rPr>
              <a:t>Le rôle de leadership du secteur de la santé en matière de la </a:t>
            </a:r>
            <a:r>
              <a:rPr lang="fr-FR" dirty="0" err="1">
                <a:solidFill>
                  <a:srgbClr val="002060"/>
                </a:solidFill>
              </a:rPr>
              <a:t>SdT</a:t>
            </a:r>
            <a:r>
              <a:rPr lang="en-IN" dirty="0">
                <a:solidFill>
                  <a:srgbClr val="002060"/>
                </a:solidFill>
              </a:rPr>
              <a:t>P, Atelier OMS AFRO, Dakar, </a:t>
            </a:r>
            <a:r>
              <a:rPr lang="en-IN" dirty="0" err="1">
                <a:solidFill>
                  <a:srgbClr val="002060"/>
                </a:solidFill>
              </a:rPr>
              <a:t>oct.</a:t>
            </a:r>
            <a:r>
              <a:rPr lang="en-IN" dirty="0">
                <a:solidFill>
                  <a:srgbClr val="002060"/>
                </a:solidFill>
              </a:rPr>
              <a:t> 2015</a:t>
            </a:r>
            <a:endParaRPr lang="en-US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00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En </a:t>
            </a:r>
            <a:r>
              <a:rPr lang="fr-CH" b="1" dirty="0" smtClean="0"/>
              <a:t>somme</a:t>
            </a:r>
            <a:r>
              <a:rPr lang="en-IN" b="1" dirty="0" smtClean="0"/>
              <a:t>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3600" dirty="0" smtClean="0"/>
              <a:t>Les </a:t>
            </a:r>
            <a:r>
              <a:rPr lang="fr-FR" sz="3600" dirty="0"/>
              <a:t>professionnels du secteur de la santé doivent jouer un rôle de chef de file pour mener </a:t>
            </a:r>
            <a:r>
              <a:rPr lang="fr-FR" sz="3600" dirty="0" smtClean="0"/>
              <a:t>la </a:t>
            </a:r>
            <a:r>
              <a:rPr lang="fr-FR" sz="3600" dirty="0" err="1" smtClean="0"/>
              <a:t>SdTP</a:t>
            </a:r>
            <a:endParaRPr lang="en-IN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IN" sz="3600" dirty="0" smtClean="0"/>
              <a:t>Les </a:t>
            </a:r>
            <a:r>
              <a:rPr lang="fr-FR" sz="3600" dirty="0" smtClean="0"/>
              <a:t>défis</a:t>
            </a:r>
            <a:r>
              <a:rPr lang="en-IN" sz="3600" dirty="0" smtClean="0"/>
              <a:t> de la coordination de la </a:t>
            </a:r>
            <a:r>
              <a:rPr lang="en-IN" sz="3600" dirty="0" err="1" smtClean="0"/>
              <a:t>SdTP</a:t>
            </a:r>
            <a:endParaRPr lang="en-IN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3600" dirty="0"/>
              <a:t>L'OMS est engagée à soutenir les efforts des pays pour promouvoir </a:t>
            </a:r>
            <a:r>
              <a:rPr lang="fr-FR" sz="3600" dirty="0" smtClean="0"/>
              <a:t>la </a:t>
            </a:r>
            <a:r>
              <a:rPr lang="fr-FR" sz="3600" dirty="0" err="1" smtClean="0"/>
              <a:t>SdTP</a:t>
            </a:r>
            <a:endParaRPr lang="en-IN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3600" dirty="0"/>
              <a:t>Cinq principales compétences pour les professionnels de la santé </a:t>
            </a:r>
            <a:r>
              <a:rPr lang="fr-FR" sz="3600" dirty="0" smtClean="0"/>
              <a:t>en vue de la </a:t>
            </a:r>
            <a:r>
              <a:rPr lang="fr-FR" sz="3600" dirty="0"/>
              <a:t>promotion </a:t>
            </a:r>
            <a:r>
              <a:rPr lang="fr-FR" sz="3600" dirty="0" smtClean="0"/>
              <a:t>de la </a:t>
            </a:r>
            <a:r>
              <a:rPr lang="fr-FR" sz="3600" dirty="0" err="1" smtClean="0"/>
              <a:t>SdTP</a:t>
            </a:r>
            <a:endParaRPr lang="fr-CH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8001000" cy="365125"/>
          </a:xfrm>
        </p:spPr>
        <p:txBody>
          <a:bodyPr/>
          <a:lstStyle/>
          <a:p>
            <a:r>
              <a:rPr lang="en-IN" dirty="0">
                <a:solidFill>
                  <a:srgbClr val="002060"/>
                </a:solidFill>
              </a:rPr>
              <a:t>Dr </a:t>
            </a:r>
            <a:r>
              <a:rPr lang="en-IN" dirty="0" err="1">
                <a:solidFill>
                  <a:srgbClr val="002060"/>
                </a:solidFill>
              </a:rPr>
              <a:t>Sanjiv</a:t>
            </a:r>
            <a:r>
              <a:rPr lang="en-IN" dirty="0">
                <a:solidFill>
                  <a:srgbClr val="002060"/>
                </a:solidFill>
              </a:rPr>
              <a:t> Kumar, </a:t>
            </a:r>
            <a:r>
              <a:rPr lang="fr-FR" dirty="0">
                <a:solidFill>
                  <a:srgbClr val="002060"/>
                </a:solidFill>
              </a:rPr>
              <a:t>Le rôle de leadership du secteur de la santé en matière de la </a:t>
            </a:r>
            <a:r>
              <a:rPr lang="fr-FR" dirty="0" err="1">
                <a:solidFill>
                  <a:srgbClr val="002060"/>
                </a:solidFill>
              </a:rPr>
              <a:t>SdT</a:t>
            </a:r>
            <a:r>
              <a:rPr lang="en-IN" dirty="0">
                <a:solidFill>
                  <a:srgbClr val="002060"/>
                </a:solidFill>
              </a:rPr>
              <a:t>P, Atelier OMS AFRO, Dakar, </a:t>
            </a:r>
            <a:r>
              <a:rPr lang="en-IN" dirty="0" err="1">
                <a:solidFill>
                  <a:srgbClr val="002060"/>
                </a:solidFill>
              </a:rPr>
              <a:t>oct.</a:t>
            </a:r>
            <a:r>
              <a:rPr lang="en-IN" dirty="0">
                <a:solidFill>
                  <a:srgbClr val="002060"/>
                </a:solidFill>
              </a:rPr>
              <a:t> 2015</a:t>
            </a:r>
            <a:endParaRPr lang="en-US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51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Merci</a:t>
            </a:r>
            <a:endParaRPr lang="en-IN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IN" dirty="0">
                <a:solidFill>
                  <a:srgbClr val="002060"/>
                </a:solidFill>
              </a:rPr>
              <a:t>Dr </a:t>
            </a:r>
            <a:r>
              <a:rPr lang="en-IN" dirty="0" err="1">
                <a:solidFill>
                  <a:srgbClr val="002060"/>
                </a:solidFill>
              </a:rPr>
              <a:t>Sanjiv</a:t>
            </a:r>
            <a:r>
              <a:rPr lang="en-IN" dirty="0">
                <a:solidFill>
                  <a:srgbClr val="002060"/>
                </a:solidFill>
              </a:rPr>
              <a:t> Kumar, </a:t>
            </a:r>
            <a:r>
              <a:rPr lang="fr-FR" dirty="0">
                <a:solidFill>
                  <a:srgbClr val="002060"/>
                </a:solidFill>
              </a:rPr>
              <a:t>Le rôle de leadership du secteur de la santé en matière de la </a:t>
            </a:r>
            <a:r>
              <a:rPr lang="fr-FR" dirty="0" err="1">
                <a:solidFill>
                  <a:srgbClr val="002060"/>
                </a:solidFill>
              </a:rPr>
              <a:t>SdT</a:t>
            </a:r>
            <a:r>
              <a:rPr lang="en-IN" dirty="0">
                <a:solidFill>
                  <a:srgbClr val="002060"/>
                </a:solidFill>
              </a:rPr>
              <a:t>P, Atelier OMS AFRO, Dakar, </a:t>
            </a:r>
            <a:r>
              <a:rPr lang="en-IN" dirty="0" err="1">
                <a:solidFill>
                  <a:srgbClr val="002060"/>
                </a:solidFill>
              </a:rPr>
              <a:t>oct.</a:t>
            </a:r>
            <a:r>
              <a:rPr lang="en-IN" dirty="0">
                <a:solidFill>
                  <a:srgbClr val="002060"/>
                </a:solidFill>
              </a:rPr>
              <a:t> 2015</a:t>
            </a:r>
            <a:endParaRPr lang="en-US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0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7475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Les principaux rôles des autorités sanitaires en matière de la </a:t>
            </a:r>
            <a:r>
              <a:rPr lang="fr-FR" b="1" dirty="0" err="1" smtClean="0"/>
              <a:t>SdTP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7831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fr-FR" dirty="0"/>
              <a:t>Le gouvernement a la responsabilité ultime </a:t>
            </a:r>
            <a:r>
              <a:rPr lang="fr-FR" dirty="0" smtClean="0"/>
              <a:t>de la </a:t>
            </a:r>
            <a:r>
              <a:rPr lang="fr-FR" dirty="0"/>
              <a:t>santé de la </a:t>
            </a:r>
            <a:r>
              <a:rPr lang="fr-FR" dirty="0" smtClean="0"/>
              <a:t>population</a:t>
            </a:r>
            <a:endParaRPr lang="en-IN" dirty="0" smtClean="0"/>
          </a:p>
          <a:p>
            <a:pPr>
              <a:spcBef>
                <a:spcPts val="1200"/>
              </a:spcBef>
            </a:pPr>
            <a:r>
              <a:rPr lang="fr-FR" dirty="0"/>
              <a:t>Les autorités sanitaires (professionnels) sont des acteurs </a:t>
            </a:r>
            <a:r>
              <a:rPr lang="fr-FR" dirty="0" smtClean="0"/>
              <a:t>clés</a:t>
            </a:r>
            <a:endParaRPr lang="en-IN" dirty="0" smtClean="0"/>
          </a:p>
          <a:p>
            <a:pPr>
              <a:spcBef>
                <a:spcPts val="1200"/>
              </a:spcBef>
            </a:pPr>
            <a:r>
              <a:rPr lang="fr-FR" dirty="0"/>
              <a:t>Identification basée sur de preuves, définition et hiérarchisation des problèmes de santé</a:t>
            </a:r>
            <a:endParaRPr lang="en-IN" dirty="0" smtClean="0"/>
          </a:p>
          <a:p>
            <a:pPr>
              <a:spcBef>
                <a:spcPts val="1200"/>
              </a:spcBef>
            </a:pPr>
            <a:r>
              <a:rPr lang="fr-FR" dirty="0"/>
              <a:t>Utiliser/Mettre en place des mécanismes de dialogue entre le gouvernement et l'ensemble de la </a:t>
            </a:r>
            <a:r>
              <a:rPr lang="fr-FR" dirty="0" smtClean="0"/>
              <a:t>société</a:t>
            </a:r>
            <a:endParaRPr lang="en-IN" dirty="0" smtClean="0"/>
          </a:p>
          <a:p>
            <a:pPr>
              <a:spcBef>
                <a:spcPts val="1200"/>
              </a:spcBef>
            </a:pPr>
            <a:r>
              <a:rPr lang="fr-FR" dirty="0"/>
              <a:t>Mettre en œuvre, suivre et évaluer les politiques et leur mise en œuvre</a:t>
            </a:r>
            <a:endParaRPr lang="fr-C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90600" y="6461831"/>
            <a:ext cx="7543800" cy="365125"/>
          </a:xfrm>
        </p:spPr>
        <p:txBody>
          <a:bodyPr/>
          <a:lstStyle/>
          <a:p>
            <a:r>
              <a:rPr lang="en-IN" dirty="0">
                <a:solidFill>
                  <a:srgbClr val="002060"/>
                </a:solidFill>
              </a:rPr>
              <a:t>Dr </a:t>
            </a:r>
            <a:r>
              <a:rPr lang="en-IN" dirty="0" err="1">
                <a:solidFill>
                  <a:srgbClr val="002060"/>
                </a:solidFill>
              </a:rPr>
              <a:t>Sanjiv</a:t>
            </a:r>
            <a:r>
              <a:rPr lang="en-IN" dirty="0">
                <a:solidFill>
                  <a:srgbClr val="002060"/>
                </a:solidFill>
              </a:rPr>
              <a:t> Kumar, </a:t>
            </a:r>
            <a:r>
              <a:rPr lang="fr-FR" dirty="0">
                <a:solidFill>
                  <a:srgbClr val="002060"/>
                </a:solidFill>
              </a:rPr>
              <a:t>Le rôle de leadership du secteur de la santé en matière de la </a:t>
            </a:r>
            <a:r>
              <a:rPr lang="fr-FR" dirty="0" err="1">
                <a:solidFill>
                  <a:srgbClr val="002060"/>
                </a:solidFill>
              </a:rPr>
              <a:t>SdT</a:t>
            </a:r>
            <a:r>
              <a:rPr lang="en-IN" dirty="0">
                <a:solidFill>
                  <a:srgbClr val="002060"/>
                </a:solidFill>
              </a:rPr>
              <a:t>P, Atelier OMS AFRO, Dakar, </a:t>
            </a:r>
            <a:r>
              <a:rPr lang="en-IN" dirty="0" err="1">
                <a:solidFill>
                  <a:srgbClr val="002060"/>
                </a:solidFill>
              </a:rPr>
              <a:t>oct.</a:t>
            </a:r>
            <a:r>
              <a:rPr lang="en-IN" dirty="0">
                <a:solidFill>
                  <a:srgbClr val="002060"/>
                </a:solidFill>
              </a:rPr>
              <a:t> 2015</a:t>
            </a:r>
            <a:endParaRPr lang="en-US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82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621" y="76200"/>
            <a:ext cx="8229600" cy="1143000"/>
          </a:xfrm>
        </p:spPr>
        <p:txBody>
          <a:bodyPr/>
          <a:lstStyle/>
          <a:p>
            <a:r>
              <a:rPr lang="fr-CH" b="1" dirty="0" smtClean="0"/>
              <a:t>Rôle des autorités sanitaires</a:t>
            </a:r>
            <a:endParaRPr lang="fr-C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219200"/>
            <a:ext cx="8686799" cy="5117747"/>
          </a:xfrm>
        </p:spPr>
        <p:txBody>
          <a:bodyPr>
            <a:normAutofit lnSpcReduction="10000"/>
          </a:bodyPr>
          <a:lstStyle/>
          <a:p>
            <a:r>
              <a:rPr lang="fr-CH" dirty="0" smtClean="0"/>
              <a:t>Collaborer et nouer de partenariats avec les autres ministères, parties prenantes et les OSC</a:t>
            </a:r>
          </a:p>
          <a:p>
            <a:r>
              <a:rPr lang="fr-FR" dirty="0"/>
              <a:t>Renforcer la capacité d'utiliser et de produire des </a:t>
            </a:r>
            <a:r>
              <a:rPr lang="fr-FR" dirty="0" smtClean="0"/>
              <a:t>données probantes</a:t>
            </a:r>
          </a:p>
          <a:p>
            <a:r>
              <a:rPr lang="fr-FR" dirty="0"/>
              <a:t>Promouvoir la compréhension des déterminants sociaux de la santé et des inégalités sociales de santé </a:t>
            </a:r>
            <a:endParaRPr lang="fr-CH" dirty="0" smtClean="0"/>
          </a:p>
          <a:p>
            <a:r>
              <a:rPr lang="fr-FR" dirty="0"/>
              <a:t>Gérer, négocier les intérêts divergents</a:t>
            </a:r>
            <a:endParaRPr lang="fr-CH" dirty="0" smtClean="0"/>
          </a:p>
          <a:p>
            <a:r>
              <a:rPr lang="fr-FR" dirty="0"/>
              <a:t>Soutenir le développement, la mise en œuvre, le suivi et l'évaluation de la </a:t>
            </a:r>
            <a:r>
              <a:rPr lang="fr-FR" dirty="0" err="1" smtClean="0"/>
              <a:t>SdTP</a:t>
            </a:r>
            <a:r>
              <a:rPr lang="fr-CH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189" y="6336947"/>
            <a:ext cx="7673622" cy="365125"/>
          </a:xfrm>
        </p:spPr>
        <p:txBody>
          <a:bodyPr/>
          <a:lstStyle/>
          <a:p>
            <a:r>
              <a:rPr lang="en-IN" dirty="0">
                <a:solidFill>
                  <a:srgbClr val="002060"/>
                </a:solidFill>
              </a:rPr>
              <a:t>Dr </a:t>
            </a:r>
            <a:r>
              <a:rPr lang="en-IN" dirty="0" err="1">
                <a:solidFill>
                  <a:srgbClr val="002060"/>
                </a:solidFill>
              </a:rPr>
              <a:t>Sanjiv</a:t>
            </a:r>
            <a:r>
              <a:rPr lang="en-IN" dirty="0">
                <a:solidFill>
                  <a:srgbClr val="002060"/>
                </a:solidFill>
              </a:rPr>
              <a:t> Kumar, </a:t>
            </a:r>
            <a:r>
              <a:rPr lang="fr-FR" dirty="0">
                <a:solidFill>
                  <a:srgbClr val="002060"/>
                </a:solidFill>
              </a:rPr>
              <a:t>Le rôle de leadership du secteur de la santé en matière de la </a:t>
            </a:r>
            <a:r>
              <a:rPr lang="fr-FR" dirty="0" err="1">
                <a:solidFill>
                  <a:srgbClr val="002060"/>
                </a:solidFill>
              </a:rPr>
              <a:t>SdT</a:t>
            </a:r>
            <a:r>
              <a:rPr lang="en-IN" dirty="0">
                <a:solidFill>
                  <a:srgbClr val="002060"/>
                </a:solidFill>
              </a:rPr>
              <a:t>P, Atelier OMS AFRO, Dakar, </a:t>
            </a:r>
            <a:r>
              <a:rPr lang="en-IN" dirty="0" err="1">
                <a:solidFill>
                  <a:srgbClr val="002060"/>
                </a:solidFill>
              </a:rPr>
              <a:t>oct.</a:t>
            </a:r>
            <a:r>
              <a:rPr lang="en-IN" dirty="0">
                <a:solidFill>
                  <a:srgbClr val="002060"/>
                </a:solidFill>
              </a:rPr>
              <a:t> 2015</a:t>
            </a:r>
            <a:endParaRPr lang="en-US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46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fr-CH" b="1" dirty="0" smtClean="0"/>
              <a:t>Les défis</a:t>
            </a:r>
            <a:endParaRPr lang="fr-C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21335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fr-FR" dirty="0"/>
              <a:t>L'accès </a:t>
            </a:r>
            <a:r>
              <a:rPr lang="fr-FR" dirty="0" smtClean="0"/>
              <a:t>aux politiciens et </a:t>
            </a:r>
            <a:r>
              <a:rPr lang="fr-FR" dirty="0"/>
              <a:t>la capacité </a:t>
            </a:r>
            <a:r>
              <a:rPr lang="fr-FR" dirty="0" smtClean="0"/>
              <a:t>de les influencer</a:t>
            </a:r>
            <a:endParaRPr lang="en-IN" dirty="0" smtClean="0"/>
          </a:p>
          <a:p>
            <a:pPr>
              <a:spcBef>
                <a:spcPts val="1200"/>
              </a:spcBef>
            </a:pPr>
            <a:r>
              <a:rPr lang="fr-FR" dirty="0"/>
              <a:t>L'engagement politique et la discontinuité</a:t>
            </a:r>
            <a:endParaRPr lang="en-IN" dirty="0"/>
          </a:p>
          <a:p>
            <a:pPr>
              <a:spcBef>
                <a:spcPts val="1200"/>
              </a:spcBef>
            </a:pPr>
            <a:r>
              <a:rPr lang="fr-FR" dirty="0"/>
              <a:t>Politisation de </a:t>
            </a:r>
            <a:r>
              <a:rPr lang="fr-FR" dirty="0" smtClean="0"/>
              <a:t>l’administration </a:t>
            </a:r>
            <a:r>
              <a:rPr lang="fr-FR" dirty="0"/>
              <a:t>et la </a:t>
            </a:r>
            <a:r>
              <a:rPr lang="fr-FR" dirty="0" smtClean="0"/>
              <a:t>corruption</a:t>
            </a:r>
          </a:p>
          <a:p>
            <a:pPr>
              <a:spcBef>
                <a:spcPts val="1200"/>
              </a:spcBef>
            </a:pPr>
            <a:r>
              <a:rPr lang="fr-FR" dirty="0"/>
              <a:t>Difficulté dans la collecte et la diffusion de </a:t>
            </a:r>
            <a:r>
              <a:rPr lang="fr-FR" dirty="0" smtClean="0"/>
              <a:t>preuves</a:t>
            </a:r>
            <a:endParaRPr lang="en-IN" dirty="0"/>
          </a:p>
          <a:p>
            <a:pPr>
              <a:spcBef>
                <a:spcPts val="1200"/>
              </a:spcBef>
            </a:pPr>
            <a:r>
              <a:rPr lang="fr-FR" dirty="0"/>
              <a:t>Ressources limitées dont les compétences en leadership chez les professionnels de la santé </a:t>
            </a:r>
            <a:r>
              <a:rPr lang="fr-FR" dirty="0" smtClean="0"/>
              <a:t>publique</a:t>
            </a:r>
            <a:endParaRPr lang="fr-C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153400" cy="365125"/>
          </a:xfrm>
        </p:spPr>
        <p:txBody>
          <a:bodyPr/>
          <a:lstStyle/>
          <a:p>
            <a:r>
              <a:rPr lang="en-IN" dirty="0">
                <a:solidFill>
                  <a:srgbClr val="002060"/>
                </a:solidFill>
              </a:rPr>
              <a:t>Dr </a:t>
            </a:r>
            <a:r>
              <a:rPr lang="en-IN" dirty="0" err="1">
                <a:solidFill>
                  <a:srgbClr val="002060"/>
                </a:solidFill>
              </a:rPr>
              <a:t>Sanjiv</a:t>
            </a:r>
            <a:r>
              <a:rPr lang="en-IN" dirty="0">
                <a:solidFill>
                  <a:srgbClr val="002060"/>
                </a:solidFill>
              </a:rPr>
              <a:t> Kumar, </a:t>
            </a:r>
            <a:r>
              <a:rPr lang="fr-FR" dirty="0">
                <a:solidFill>
                  <a:srgbClr val="002060"/>
                </a:solidFill>
              </a:rPr>
              <a:t>Le rôle de leadership du secteur de la santé en matière de la </a:t>
            </a:r>
            <a:r>
              <a:rPr lang="fr-FR" dirty="0" err="1">
                <a:solidFill>
                  <a:srgbClr val="002060"/>
                </a:solidFill>
              </a:rPr>
              <a:t>SdT</a:t>
            </a:r>
            <a:r>
              <a:rPr lang="en-IN" dirty="0">
                <a:solidFill>
                  <a:srgbClr val="002060"/>
                </a:solidFill>
              </a:rPr>
              <a:t>P, Atelier OMS AFRO, Dakar, </a:t>
            </a:r>
            <a:r>
              <a:rPr lang="en-IN" dirty="0" err="1">
                <a:solidFill>
                  <a:srgbClr val="002060"/>
                </a:solidFill>
              </a:rPr>
              <a:t>oct.</a:t>
            </a:r>
            <a:r>
              <a:rPr lang="en-IN" dirty="0">
                <a:solidFill>
                  <a:srgbClr val="002060"/>
                </a:solidFill>
              </a:rPr>
              <a:t> 2015</a:t>
            </a:r>
            <a:endParaRPr lang="en-US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23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fr-CH" b="1" dirty="0" smtClean="0"/>
              <a:t>Rôle de l’OMS</a:t>
            </a:r>
            <a:endParaRPr lang="fr-C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13350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Apporte la prise en compte de la santé dans l'élaboration des politiques aux niveaux mondiale, régionale et nationale</a:t>
            </a:r>
            <a:endParaRPr lang="en-IN" dirty="0" smtClean="0"/>
          </a:p>
          <a:p>
            <a:r>
              <a:rPr lang="fr-FR" dirty="0" smtClean="0"/>
              <a:t>Politiques </a:t>
            </a:r>
            <a:r>
              <a:rPr lang="fr-FR" dirty="0"/>
              <a:t>de soutien à la promotion et la protection de la santé</a:t>
            </a:r>
            <a:endParaRPr lang="en-IN" dirty="0" smtClean="0"/>
          </a:p>
          <a:p>
            <a:r>
              <a:rPr lang="fr-FR" dirty="0"/>
              <a:t>Partager les bonnes pratiques et les leçons </a:t>
            </a:r>
            <a:r>
              <a:rPr lang="fr-FR" dirty="0" smtClean="0"/>
              <a:t>apprises</a:t>
            </a:r>
            <a:endParaRPr lang="en-IN" dirty="0" smtClean="0"/>
          </a:p>
          <a:p>
            <a:r>
              <a:rPr lang="fr-FR" dirty="0"/>
              <a:t>Assistance technique aux pays en matière de la </a:t>
            </a:r>
            <a:r>
              <a:rPr lang="fr-FR" dirty="0" err="1" smtClean="0"/>
              <a:t>SdTP</a:t>
            </a:r>
            <a:endParaRPr lang="en-IN" dirty="0" smtClean="0"/>
          </a:p>
          <a:p>
            <a:r>
              <a:rPr lang="fr-FR" dirty="0"/>
              <a:t>Renforcement des capacités des professionnels de la santé et des </a:t>
            </a:r>
            <a:r>
              <a:rPr lang="fr-FR" dirty="0" smtClean="0"/>
              <a:t>fonctionnaires</a:t>
            </a:r>
            <a:endParaRPr lang="fr-C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7772400" cy="365125"/>
          </a:xfrm>
        </p:spPr>
        <p:txBody>
          <a:bodyPr/>
          <a:lstStyle/>
          <a:p>
            <a:r>
              <a:rPr lang="en-IN" dirty="0">
                <a:solidFill>
                  <a:srgbClr val="002060"/>
                </a:solidFill>
              </a:rPr>
              <a:t>Dr </a:t>
            </a:r>
            <a:r>
              <a:rPr lang="en-IN" dirty="0" err="1">
                <a:solidFill>
                  <a:srgbClr val="002060"/>
                </a:solidFill>
              </a:rPr>
              <a:t>Sanjiv</a:t>
            </a:r>
            <a:r>
              <a:rPr lang="en-IN" dirty="0">
                <a:solidFill>
                  <a:srgbClr val="002060"/>
                </a:solidFill>
              </a:rPr>
              <a:t> Kumar, </a:t>
            </a:r>
            <a:r>
              <a:rPr lang="fr-FR" dirty="0">
                <a:solidFill>
                  <a:srgbClr val="002060"/>
                </a:solidFill>
              </a:rPr>
              <a:t>Le rôle de leadership du secteur de la santé en matière de la </a:t>
            </a:r>
            <a:r>
              <a:rPr lang="fr-FR" dirty="0" err="1">
                <a:solidFill>
                  <a:srgbClr val="002060"/>
                </a:solidFill>
              </a:rPr>
              <a:t>SdT</a:t>
            </a:r>
            <a:r>
              <a:rPr lang="en-IN" dirty="0">
                <a:solidFill>
                  <a:srgbClr val="002060"/>
                </a:solidFill>
              </a:rPr>
              <a:t>P, Atelier OMS AFRO, Dakar, </a:t>
            </a:r>
            <a:r>
              <a:rPr lang="en-IN" dirty="0" err="1">
                <a:solidFill>
                  <a:srgbClr val="002060"/>
                </a:solidFill>
              </a:rPr>
              <a:t>oct.</a:t>
            </a:r>
            <a:r>
              <a:rPr lang="en-IN" dirty="0">
                <a:solidFill>
                  <a:srgbClr val="002060"/>
                </a:solidFill>
              </a:rPr>
              <a:t> 2015</a:t>
            </a:r>
            <a:endParaRPr lang="en-US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68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44" y="-21084"/>
            <a:ext cx="91383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smtClean="0"/>
              <a:t>Leadership au sein des professionnels de la santé </a:t>
            </a:r>
            <a:r>
              <a:rPr lang="fr-FR" sz="4400" dirty="0" smtClean="0"/>
              <a:t>			</a:t>
            </a:r>
            <a:r>
              <a:rPr lang="fr-FR" sz="2000" dirty="0" smtClean="0"/>
              <a:t>Jim </a:t>
            </a:r>
            <a:r>
              <a:rPr lang="fr-FR" sz="2000" dirty="0" smtClean="0"/>
              <a:t>Collins, </a:t>
            </a:r>
            <a:r>
              <a:rPr lang="fr-FR" sz="2000" dirty="0" smtClean="0"/>
              <a:t>5 niveaux de leadership</a:t>
            </a:r>
            <a:endParaRPr lang="fr-FR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8305800" cy="365125"/>
          </a:xfrm>
        </p:spPr>
        <p:txBody>
          <a:bodyPr/>
          <a:lstStyle/>
          <a:p>
            <a:r>
              <a:rPr lang="en-IN" dirty="0">
                <a:solidFill>
                  <a:srgbClr val="002060"/>
                </a:solidFill>
              </a:rPr>
              <a:t>Dr </a:t>
            </a:r>
            <a:r>
              <a:rPr lang="en-IN" dirty="0" err="1">
                <a:solidFill>
                  <a:srgbClr val="002060"/>
                </a:solidFill>
              </a:rPr>
              <a:t>Sanjiv</a:t>
            </a:r>
            <a:r>
              <a:rPr lang="en-IN" dirty="0">
                <a:solidFill>
                  <a:srgbClr val="002060"/>
                </a:solidFill>
              </a:rPr>
              <a:t> Kumar, </a:t>
            </a:r>
            <a:r>
              <a:rPr lang="fr-FR" dirty="0">
                <a:solidFill>
                  <a:srgbClr val="002060"/>
                </a:solidFill>
              </a:rPr>
              <a:t>Le rôle de leadership du secteur de la santé en matière de la </a:t>
            </a:r>
            <a:r>
              <a:rPr lang="fr-FR" dirty="0" err="1">
                <a:solidFill>
                  <a:srgbClr val="002060"/>
                </a:solidFill>
              </a:rPr>
              <a:t>SdT</a:t>
            </a:r>
            <a:r>
              <a:rPr lang="en-IN" dirty="0">
                <a:solidFill>
                  <a:srgbClr val="002060"/>
                </a:solidFill>
              </a:rPr>
              <a:t>P, Atelier OMS AFRO, Dakar, </a:t>
            </a:r>
            <a:r>
              <a:rPr lang="en-IN" dirty="0" err="1">
                <a:solidFill>
                  <a:srgbClr val="002060"/>
                </a:solidFill>
              </a:rPr>
              <a:t>oct.</a:t>
            </a:r>
            <a:r>
              <a:rPr lang="en-IN" dirty="0">
                <a:solidFill>
                  <a:srgbClr val="002060"/>
                </a:solidFill>
              </a:rPr>
              <a:t> 2015</a:t>
            </a:r>
            <a:endParaRPr lang="en-US" sz="1000" dirty="0">
              <a:solidFill>
                <a:srgbClr val="002060"/>
              </a:solidFill>
            </a:endParaRP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776791532"/>
              </p:ext>
            </p:extLst>
          </p:nvPr>
        </p:nvGraphicFramePr>
        <p:xfrm>
          <a:off x="381000" y="1425466"/>
          <a:ext cx="8305800" cy="4930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à coins arrondis 5"/>
          <p:cNvSpPr/>
          <p:nvPr/>
        </p:nvSpPr>
        <p:spPr>
          <a:xfrm>
            <a:off x="685800" y="1676400"/>
            <a:ext cx="16764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b="1" dirty="0" smtClean="0"/>
              <a:t>Niveau 5</a:t>
            </a:r>
            <a:endParaRPr lang="fr-CH" b="1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680155" y="2507897"/>
            <a:ext cx="16764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b="1" dirty="0" smtClean="0"/>
              <a:t>Niveau 4</a:t>
            </a:r>
            <a:endParaRPr lang="fr-CH" b="1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680156" y="3379842"/>
            <a:ext cx="16764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b="1" dirty="0" smtClean="0"/>
              <a:t>Niveau 3</a:t>
            </a:r>
            <a:endParaRPr lang="fr-CH" b="1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680156" y="4285429"/>
            <a:ext cx="16764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b="1" dirty="0" smtClean="0"/>
              <a:t>Niveau 2</a:t>
            </a:r>
            <a:endParaRPr lang="fr-CH" b="1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716844" y="5191016"/>
            <a:ext cx="16764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b="1" dirty="0" smtClean="0"/>
              <a:t>Niveau 1</a:t>
            </a:r>
            <a:endParaRPr lang="fr-CH" b="1" dirty="0"/>
          </a:p>
        </p:txBody>
      </p:sp>
    </p:spTree>
    <p:extLst>
      <p:ext uri="{BB962C8B-B14F-4D97-AF65-F5344CB8AC3E}">
        <p14:creationId xmlns:p14="http://schemas.microsoft.com/office/powerpoint/2010/main" val="408953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458200" cy="6553200"/>
          </a:xfrm>
        </p:spPr>
        <p:txBody>
          <a:bodyPr>
            <a:normAutofit fontScale="92500" lnSpcReduction="10000"/>
          </a:bodyPr>
          <a:lstStyle/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900" b="1" dirty="0" smtClean="0"/>
          </a:p>
          <a:p>
            <a:pPr marL="0" indent="0" algn="ctr">
              <a:buNone/>
            </a:pPr>
            <a:r>
              <a:rPr lang="fr-FR" sz="1400" b="1" dirty="0"/>
              <a:t>Les trois cercles du modèle de leadership</a:t>
            </a:r>
            <a:r>
              <a:rPr lang="fr-FR" sz="1400" dirty="0"/>
              <a:t> </a:t>
            </a:r>
            <a:r>
              <a:rPr lang="en-US" sz="900" b="1" dirty="0" smtClean="0"/>
              <a:t>(Ref </a:t>
            </a:r>
            <a:r>
              <a:rPr lang="en-IN" sz="900" dirty="0"/>
              <a:t>Kumar S, </a:t>
            </a:r>
            <a:r>
              <a:rPr lang="en-IN" sz="900" dirty="0" err="1"/>
              <a:t>Adhish</a:t>
            </a:r>
            <a:r>
              <a:rPr lang="en-IN" sz="900" dirty="0"/>
              <a:t> VS, </a:t>
            </a:r>
            <a:r>
              <a:rPr lang="en-IN" sz="900" dirty="0" err="1"/>
              <a:t>Deoki</a:t>
            </a:r>
            <a:r>
              <a:rPr lang="en-IN" sz="900" dirty="0"/>
              <a:t> N. </a:t>
            </a:r>
            <a:r>
              <a:rPr lang="fr-FR" sz="900" dirty="0"/>
              <a:t>Donner du sens aux théories de leadership pour le renforcement des </a:t>
            </a:r>
            <a:r>
              <a:rPr lang="fr-FR" sz="900" dirty="0" smtClean="0"/>
              <a:t>capacités</a:t>
            </a:r>
            <a:r>
              <a:rPr lang="en-IN" sz="900" dirty="0" smtClean="0"/>
              <a:t>. </a:t>
            </a:r>
            <a:r>
              <a:rPr lang="en-IN" sz="900" dirty="0"/>
              <a:t>Indian J Community </a:t>
            </a:r>
            <a:r>
              <a:rPr lang="en-IN" sz="900" dirty="0" smtClean="0"/>
              <a:t>Med 2014;39:82-6.)</a:t>
            </a:r>
            <a:endParaRPr lang="en-US" sz="900" dirty="0"/>
          </a:p>
        </p:txBody>
      </p:sp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381000" y="152400"/>
            <a:ext cx="8382000" cy="6096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600" b="1" dirty="0"/>
              <a:t>Garde un œil sur le monde extérieur et au profit de la société </a:t>
            </a:r>
            <a:r>
              <a:rPr lang="fr-FR" sz="1600" dirty="0"/>
              <a:t>: reste en contact avec ce qui se passe dans l'environnement externe. Veille à ce que l'organisation contribue au bien de la société par ses produits et activités de protection sociale </a:t>
            </a:r>
            <a:endParaRPr lang="fr-CH" sz="1600" dirty="0"/>
          </a:p>
        </p:txBody>
      </p:sp>
      <p:sp>
        <p:nvSpPr>
          <p:cNvPr id="6" name="Oval 5"/>
          <p:cNvSpPr/>
          <p:nvPr/>
        </p:nvSpPr>
        <p:spPr>
          <a:xfrm>
            <a:off x="1104900" y="2070100"/>
            <a:ext cx="6096000" cy="419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362200" y="2316540"/>
            <a:ext cx="3581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1600" b="1" dirty="0"/>
              <a:t>Permet l'organisation par des individus en développement</a:t>
            </a: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/>
              <a:t>Exécution de la vision par le coaching, la motivation, la délégation, la bonne personne à la bonne place, voir leur rôle dans la vision</a:t>
            </a:r>
          </a:p>
        </p:txBody>
      </p:sp>
      <p:sp>
        <p:nvSpPr>
          <p:cNvPr id="10" name="Oval 9"/>
          <p:cNvSpPr/>
          <p:nvPr/>
        </p:nvSpPr>
        <p:spPr>
          <a:xfrm>
            <a:off x="2628900" y="3962400"/>
            <a:ext cx="3733800" cy="2209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b="1" dirty="0"/>
              <a:t>Le leader </a:t>
            </a:r>
            <a:r>
              <a:rPr lang="fr-FR" dirty="0"/>
              <a:t>a une vision, le charisme, l'intégrité, la conscience de soi, un engagement fort et le changement, est social, émotionnel et a de l'intelligence intellectuelle</a:t>
            </a:r>
            <a:endParaRPr lang="fr-CH" dirty="0"/>
          </a:p>
        </p:txBody>
      </p:sp>
      <p:sp>
        <p:nvSpPr>
          <p:cNvPr id="11" name="Left-Right Arrow 10"/>
          <p:cNvSpPr/>
          <p:nvPr/>
        </p:nvSpPr>
        <p:spPr>
          <a:xfrm>
            <a:off x="2349500" y="5334000"/>
            <a:ext cx="762000" cy="152400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-Right Arrow 11"/>
          <p:cNvSpPr/>
          <p:nvPr/>
        </p:nvSpPr>
        <p:spPr>
          <a:xfrm>
            <a:off x="6096000" y="5334000"/>
            <a:ext cx="762000" cy="15240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1000" y="6477000"/>
            <a:ext cx="8382000" cy="381000"/>
          </a:xfrm>
        </p:spPr>
        <p:txBody>
          <a:bodyPr/>
          <a:lstStyle/>
          <a:p>
            <a:r>
              <a:rPr lang="en-IN" dirty="0">
                <a:solidFill>
                  <a:srgbClr val="002060"/>
                </a:solidFill>
              </a:rPr>
              <a:t>Dr </a:t>
            </a:r>
            <a:r>
              <a:rPr lang="en-IN" dirty="0" err="1">
                <a:solidFill>
                  <a:srgbClr val="002060"/>
                </a:solidFill>
              </a:rPr>
              <a:t>Sanjiv</a:t>
            </a:r>
            <a:r>
              <a:rPr lang="en-IN" dirty="0">
                <a:solidFill>
                  <a:srgbClr val="002060"/>
                </a:solidFill>
              </a:rPr>
              <a:t> Kumar, </a:t>
            </a:r>
            <a:r>
              <a:rPr lang="fr-FR" dirty="0">
                <a:solidFill>
                  <a:srgbClr val="002060"/>
                </a:solidFill>
              </a:rPr>
              <a:t>Le rôle de leadership du secteur de la santé en matière de la </a:t>
            </a:r>
            <a:r>
              <a:rPr lang="fr-FR" dirty="0" err="1">
                <a:solidFill>
                  <a:srgbClr val="002060"/>
                </a:solidFill>
              </a:rPr>
              <a:t>SdT</a:t>
            </a:r>
            <a:r>
              <a:rPr lang="en-IN" dirty="0">
                <a:solidFill>
                  <a:srgbClr val="002060"/>
                </a:solidFill>
              </a:rPr>
              <a:t>P, Atelier OMS AFRO, Dakar, </a:t>
            </a:r>
            <a:r>
              <a:rPr lang="en-IN" dirty="0" err="1">
                <a:solidFill>
                  <a:srgbClr val="002060"/>
                </a:solidFill>
              </a:rPr>
              <a:t>oct.</a:t>
            </a:r>
            <a:r>
              <a:rPr lang="en-IN" dirty="0">
                <a:solidFill>
                  <a:srgbClr val="002060"/>
                </a:solidFill>
              </a:rPr>
              <a:t> 2015</a:t>
            </a:r>
            <a:endParaRPr lang="en-US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93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04800"/>
            <a:ext cx="899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dirty="0" smtClean="0"/>
              <a:t>Les </a:t>
            </a:r>
            <a:r>
              <a:rPr lang="fr-CH" sz="2800" b="1" dirty="0"/>
              <a:t>compétences requises pour la poursuite de la santé dans toutes les politiques ou Bonheur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1" y="1371600"/>
            <a:ext cx="7086600" cy="54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67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BEA3C98D2D134E99E440D91A17ED27" ma:contentTypeVersion="0" ma:contentTypeDescription="Create a new document." ma:contentTypeScope="" ma:versionID="3cd76cbb663f0e427635d5a7ab5f7f5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3ECC9C-E08F-47D9-A486-8AA7DF6346B7}"/>
</file>

<file path=customXml/itemProps2.xml><?xml version="1.0" encoding="utf-8"?>
<ds:datastoreItem xmlns:ds="http://schemas.openxmlformats.org/officeDocument/2006/customXml" ds:itemID="{BF08A759-8055-4CDF-A234-58FFDB5E9E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7187D4-BF02-40A7-BC05-4E84A7EBC0C7}">
  <ds:schemaRefs>
    <ds:schemaRef ds:uri="http://www.w3.org/XML/1998/namespace"/>
    <ds:schemaRef ds:uri="http://purl.org/dc/terms/"/>
    <ds:schemaRef ds:uri="210551d0-f186-474e-97f0-1ddc31552bf4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1754</TotalTime>
  <Words>2222</Words>
  <Application>Microsoft Office PowerPoint</Application>
  <PresentationFormat>Affichage à l'écran (4:3)</PresentationFormat>
  <Paragraphs>261</Paragraphs>
  <Slides>25</Slides>
  <Notes>24</Notes>
  <HiddenSlides>1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1" baseType="lpstr">
      <vt:lpstr>Arial</vt:lpstr>
      <vt:lpstr>Calibri</vt:lpstr>
      <vt:lpstr>Tahoma</vt:lpstr>
      <vt:lpstr>Times New Roman</vt:lpstr>
      <vt:lpstr>Wingdings</vt:lpstr>
      <vt:lpstr>Office Theme</vt:lpstr>
      <vt:lpstr>Module 11 : Le rôle de chef de file du secteur de la santé en matière de la santé dans toutes les politiques</vt:lpstr>
      <vt:lpstr>Objectifs d’apprentissage</vt:lpstr>
      <vt:lpstr>Les principaux rôles des autorités sanitaires en matière de la SdTP</vt:lpstr>
      <vt:lpstr>Rôle des autorités sanitaires</vt:lpstr>
      <vt:lpstr>Les défis</vt:lpstr>
      <vt:lpstr>Rôle de l’OMS</vt:lpstr>
      <vt:lpstr>Présentation PowerPoint</vt:lpstr>
      <vt:lpstr>Présentation PowerPoint</vt:lpstr>
      <vt:lpstr>Présentation PowerPoint</vt:lpstr>
      <vt:lpstr>1. La capacité d'écoute</vt:lpstr>
      <vt:lpstr>Présentation PowerPoint</vt:lpstr>
      <vt:lpstr>Sept façons simples pour améliorer l'écoute</vt:lpstr>
      <vt:lpstr>2. Compétences de plaidoyer</vt:lpstr>
      <vt:lpstr>Présentation PowerPoint</vt:lpstr>
      <vt:lpstr>ACTEURS CLES</vt:lpstr>
      <vt:lpstr>Techniques et tactiques</vt:lpstr>
      <vt:lpstr>Quand l’opportunité se présente</vt:lpstr>
      <vt:lpstr>3. Compétences de réseautage</vt:lpstr>
      <vt:lpstr>Présentation PowerPoint</vt:lpstr>
      <vt:lpstr>4. Compétences émotionnelles</vt:lpstr>
      <vt:lpstr>Les quatre domaines de compétences émotionnelles</vt:lpstr>
      <vt:lpstr>5. Travailler avec des personnes difficiles/les comportements</vt:lpstr>
      <vt:lpstr>Trois compétences pour faire face aux personnes difficiles</vt:lpstr>
      <vt:lpstr>En somme </vt:lpstr>
      <vt:lpstr>Merci</vt:lpstr>
    </vt:vector>
  </TitlesOfParts>
  <Company>Wipro Limited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Customer</dc:creator>
  <cp:lastModifiedBy>Utilisateur</cp:lastModifiedBy>
  <cp:revision>266</cp:revision>
  <dcterms:created xsi:type="dcterms:W3CDTF">2015-07-13T11:55:23Z</dcterms:created>
  <dcterms:modified xsi:type="dcterms:W3CDTF">2016-08-13T11:41:19Z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0x010100C2BEA3C98D2D134E99E440D91A17ED27</vt:lpwstr>
  </property>
</Properties>
</file>