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19.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0.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theme/theme1.xml" ContentType="application/vnd.openxmlformats-officedocument.theme+xml"/>
  <Override PartName="/ppt/diagrams/layout1.xml" ContentType="application/vnd.openxmlformats-officedocument.drawingml.diagramLayout+xml"/>
  <Override PartName="/ppt/notesMasters/notesMaster1.xml" ContentType="application/vnd.openxmlformats-officedocument.presentationml.notesMaster+xml"/>
  <Override PartName="/ppt/diagrams/quickStyle1.xml" ContentType="application/vnd.openxmlformats-officedocument.drawingml.diagramStyle+xml"/>
  <Override PartName="/ppt/theme/theme2.xml" ContentType="application/vnd.openxmlformats-officedocument.theme+xml"/>
  <Override PartName="/ppt/diagrams/colors1.xml" ContentType="application/vnd.openxmlformats-officedocument.drawingml.diagramColors+xml"/>
  <Override PartName="/ppt/diagrams/drawing1.xml" ContentType="application/vnd.ms-office.drawingml.diagramDrawing+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sldIdLst>
    <p:sldId id="280" r:id="rId2"/>
    <p:sldId id="257" r:id="rId3"/>
    <p:sldId id="281" r:id="rId4"/>
    <p:sldId id="298" r:id="rId5"/>
    <p:sldId id="283" r:id="rId6"/>
    <p:sldId id="284" r:id="rId7"/>
    <p:sldId id="296" r:id="rId8"/>
    <p:sldId id="297" r:id="rId9"/>
    <p:sldId id="285" r:id="rId10"/>
    <p:sldId id="286" r:id="rId11"/>
    <p:sldId id="287" r:id="rId12"/>
    <p:sldId id="288" r:id="rId13"/>
    <p:sldId id="289" r:id="rId14"/>
    <p:sldId id="290" r:id="rId15"/>
    <p:sldId id="291" r:id="rId16"/>
    <p:sldId id="292" r:id="rId17"/>
    <p:sldId id="293" r:id="rId18"/>
    <p:sldId id="294" r:id="rId19"/>
    <p:sldId id="295" r:id="rId20"/>
    <p:sldId id="27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76" y="4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54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customXml" Target="../customXml/item1.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14BB47-CED5-4A2C-B213-4D73F0D291BE}" type="doc">
      <dgm:prSet loTypeId="urn:microsoft.com/office/officeart/2005/8/layout/matrix1" loCatId="matrix" qsTypeId="urn:microsoft.com/office/officeart/2005/8/quickstyle/simple1" qsCatId="simple" csTypeId="urn:microsoft.com/office/officeart/2005/8/colors/accent1_3" csCatId="accent1" phldr="1"/>
      <dgm:spPr/>
      <dgm:t>
        <a:bodyPr/>
        <a:lstStyle/>
        <a:p>
          <a:endParaRPr lang="en-US"/>
        </a:p>
      </dgm:t>
    </dgm:pt>
    <dgm:pt modelId="{4D495FFD-91C4-4922-9553-27CA3DCFC114}">
      <dgm:prSet custT="1"/>
      <dgm:spPr>
        <a:solidFill>
          <a:schemeClr val="bg2">
            <a:lumMod val="90000"/>
          </a:schemeClr>
        </a:solidFill>
      </dgm:spPr>
      <dgm:t>
        <a:bodyPr/>
        <a:lstStyle/>
        <a:p>
          <a:pPr marL="114300" indent="0" algn="l" defTabSz="622300">
            <a:lnSpc>
              <a:spcPct val="90000"/>
            </a:lnSpc>
            <a:spcBef>
              <a:spcPct val="0"/>
            </a:spcBef>
            <a:spcAft>
              <a:spcPct val="15000"/>
            </a:spcAft>
            <a:buNone/>
          </a:pPr>
          <a:r>
            <a:rPr lang="fr-FR" sz="1600" noProof="0" dirty="0" smtClean="0">
              <a:latin typeface="+mj-lt"/>
            </a:rPr>
            <a:t> </a:t>
          </a:r>
          <a:r>
            <a:rPr lang="fr-FR" sz="1400" noProof="0" dirty="0" smtClean="0">
              <a:solidFill>
                <a:schemeClr val="bg1">
                  <a:lumMod val="85000"/>
                </a:schemeClr>
              </a:solidFill>
              <a:latin typeface="+mj-lt"/>
            </a:rPr>
            <a:t>Négocier</a:t>
          </a:r>
          <a:endParaRPr lang="fr-FR" sz="1400" noProof="0" dirty="0">
            <a:solidFill>
              <a:schemeClr val="bg1">
                <a:lumMod val="85000"/>
              </a:schemeClr>
            </a:solidFill>
            <a:latin typeface="+mj-lt"/>
          </a:endParaRPr>
        </a:p>
      </dgm:t>
    </dgm:pt>
    <dgm:pt modelId="{4F3810C1-C46B-41A8-B072-882CF3CCFCA6}" type="sibTrans" cxnId="{9D085C7B-86EF-4FE6-99F7-0939F35369E1}">
      <dgm:prSet/>
      <dgm:spPr/>
      <dgm:t>
        <a:bodyPr/>
        <a:lstStyle/>
        <a:p>
          <a:endParaRPr lang="en-US">
            <a:latin typeface="+mj-lt"/>
          </a:endParaRPr>
        </a:p>
      </dgm:t>
    </dgm:pt>
    <dgm:pt modelId="{4B809D02-980F-4DFE-97B0-02D966C9809D}" type="parTrans" cxnId="{9D085C7B-86EF-4FE6-99F7-0939F35369E1}">
      <dgm:prSet/>
      <dgm:spPr/>
      <dgm:t>
        <a:bodyPr/>
        <a:lstStyle/>
        <a:p>
          <a:endParaRPr lang="en-US">
            <a:latin typeface="+mj-lt"/>
          </a:endParaRPr>
        </a:p>
      </dgm:t>
    </dgm:pt>
    <dgm:pt modelId="{DDBCAB8B-55FB-4BE3-955A-E72D792F98A8}">
      <dgm:prSet/>
      <dgm:spPr>
        <a:solidFill>
          <a:schemeClr val="bg2">
            <a:lumMod val="90000"/>
          </a:schemeClr>
        </a:solidFill>
      </dgm:spPr>
      <dgm:t>
        <a:bodyPr/>
        <a:lstStyle/>
        <a:p>
          <a:pPr algn="l" defTabSz="800100">
            <a:lnSpc>
              <a:spcPct val="90000"/>
            </a:lnSpc>
            <a:spcBef>
              <a:spcPct val="0"/>
            </a:spcBef>
            <a:spcAft>
              <a:spcPct val="35000"/>
            </a:spcAft>
          </a:pPr>
          <a:endParaRPr lang="en-US" sz="1600" dirty="0">
            <a:latin typeface="+mj-lt"/>
          </a:endParaRPr>
        </a:p>
      </dgm:t>
    </dgm:pt>
    <dgm:pt modelId="{A396DEFB-7617-419E-81E5-B2C7AB5E383A}" type="sibTrans" cxnId="{88C94C38-47DE-42DA-B62A-F19D20EC2692}">
      <dgm:prSet/>
      <dgm:spPr/>
      <dgm:t>
        <a:bodyPr/>
        <a:lstStyle/>
        <a:p>
          <a:endParaRPr lang="en-US">
            <a:latin typeface="+mj-lt"/>
          </a:endParaRPr>
        </a:p>
      </dgm:t>
    </dgm:pt>
    <dgm:pt modelId="{E891C0E8-BCC7-4864-84A8-936C6D55165E}" type="parTrans" cxnId="{88C94C38-47DE-42DA-B62A-F19D20EC2692}">
      <dgm:prSet/>
      <dgm:spPr/>
      <dgm:t>
        <a:bodyPr/>
        <a:lstStyle/>
        <a:p>
          <a:endParaRPr lang="en-US">
            <a:latin typeface="+mj-lt"/>
          </a:endParaRPr>
        </a:p>
      </dgm:t>
    </dgm:pt>
    <dgm:pt modelId="{CD8566FB-02CB-4567-A395-7D2983E6C09C}">
      <dgm:prSet/>
      <dgm:spPr>
        <a:solidFill>
          <a:schemeClr val="bg2">
            <a:lumMod val="75000"/>
          </a:schemeClr>
        </a:solidFill>
      </dgm:spPr>
      <dgm:t>
        <a:bodyPr/>
        <a:lstStyle/>
        <a:p>
          <a:pPr marL="0" marR="0" indent="0" algn="l" defTabSz="914400" eaLnBrk="1" fontAlgn="auto" latinLnBrk="0" hangingPunct="1">
            <a:lnSpc>
              <a:spcPct val="100000"/>
            </a:lnSpc>
            <a:spcBef>
              <a:spcPts val="0"/>
            </a:spcBef>
            <a:spcAft>
              <a:spcPts val="0"/>
            </a:spcAft>
            <a:buClrTx/>
            <a:buSzTx/>
            <a:buFontTx/>
            <a:buNone/>
            <a:tabLst/>
            <a:defRPr/>
          </a:pPr>
          <a:r>
            <a:rPr lang="es-ES" sz="1200" dirty="0" smtClean="0">
              <a:latin typeface="+mj-lt"/>
            </a:rPr>
            <a:t> </a:t>
          </a:r>
          <a:r>
            <a:rPr lang="fr-FR" sz="1200" noProof="0" dirty="0" smtClean="0">
              <a:solidFill>
                <a:schemeClr val="bg1">
                  <a:lumMod val="85000"/>
                </a:schemeClr>
              </a:solidFill>
              <a:latin typeface="+mj-lt"/>
            </a:rPr>
            <a:t>Mettre</a:t>
          </a:r>
          <a:r>
            <a:rPr lang="es-ES" sz="1200" dirty="0" smtClean="0">
              <a:solidFill>
                <a:schemeClr val="bg1">
                  <a:lumMod val="85000"/>
                </a:schemeClr>
              </a:solidFill>
              <a:latin typeface="+mj-lt"/>
            </a:rPr>
            <a:t> en </a:t>
          </a:r>
          <a:r>
            <a:rPr lang="fr-FR" sz="1200" noProof="0" dirty="0" smtClean="0">
              <a:solidFill>
                <a:schemeClr val="bg1">
                  <a:lumMod val="85000"/>
                </a:schemeClr>
              </a:solidFill>
              <a:latin typeface="+mj-lt"/>
            </a:rPr>
            <a:t>œuvre</a:t>
          </a:r>
          <a:r>
            <a:rPr lang="es-ES" sz="1200" dirty="0" smtClean="0">
              <a:solidFill>
                <a:schemeClr val="bg1">
                  <a:lumMod val="85000"/>
                </a:schemeClr>
              </a:solidFill>
              <a:latin typeface="+mj-lt"/>
            </a:rPr>
            <a:t> la </a:t>
          </a:r>
          <a:r>
            <a:rPr lang="fr-FR" sz="1200" noProof="0" dirty="0" smtClean="0">
              <a:solidFill>
                <a:schemeClr val="bg1">
                  <a:lumMod val="85000"/>
                </a:schemeClr>
              </a:solidFill>
              <a:latin typeface="+mj-lt"/>
            </a:rPr>
            <a:t>politique</a:t>
          </a:r>
          <a:endParaRPr lang="fr-FR" sz="1200" noProof="0" dirty="0">
            <a:solidFill>
              <a:schemeClr val="bg1">
                <a:lumMod val="85000"/>
              </a:schemeClr>
            </a:solidFill>
            <a:latin typeface="+mj-lt"/>
          </a:endParaRPr>
        </a:p>
      </dgm:t>
    </dgm:pt>
    <dgm:pt modelId="{76FE829C-7077-4612-AF1B-BB65A0CA30F4}" type="sibTrans" cxnId="{50AE0ED8-D2E7-43BB-83B1-33A255EED32D}">
      <dgm:prSet/>
      <dgm:spPr/>
      <dgm:t>
        <a:bodyPr/>
        <a:lstStyle/>
        <a:p>
          <a:endParaRPr lang="en-US">
            <a:latin typeface="+mj-lt"/>
          </a:endParaRPr>
        </a:p>
      </dgm:t>
    </dgm:pt>
    <dgm:pt modelId="{F45DC25A-EC36-4E8A-B273-5D2BCCAF0493}" type="parTrans" cxnId="{50AE0ED8-D2E7-43BB-83B1-33A255EED32D}">
      <dgm:prSet/>
      <dgm:spPr/>
      <dgm:t>
        <a:bodyPr/>
        <a:lstStyle/>
        <a:p>
          <a:endParaRPr lang="en-US">
            <a:latin typeface="+mj-lt"/>
          </a:endParaRPr>
        </a:p>
      </dgm:t>
    </dgm:pt>
    <dgm:pt modelId="{50772FC0-A315-4FFD-AF42-31188DFB3C41}">
      <dgm:prSet/>
      <dgm:spPr>
        <a:solidFill>
          <a:schemeClr val="bg2">
            <a:lumMod val="75000"/>
          </a:schemeClr>
        </a:solidFill>
      </dgm:spPr>
      <dgm:t>
        <a:bodyPr/>
        <a:lstStyle/>
        <a:p>
          <a:pPr algn="l" defTabSz="800100">
            <a:lnSpc>
              <a:spcPct val="90000"/>
            </a:lnSpc>
            <a:spcBef>
              <a:spcPct val="0"/>
            </a:spcBef>
            <a:spcAft>
              <a:spcPct val="35000"/>
            </a:spcAft>
          </a:pPr>
          <a:endParaRPr lang="en-US" sz="1600" dirty="0">
            <a:latin typeface="+mj-lt"/>
          </a:endParaRPr>
        </a:p>
      </dgm:t>
    </dgm:pt>
    <dgm:pt modelId="{CEF1B9DC-B263-4407-85B0-45E41B7C0F61}" type="sibTrans" cxnId="{C34BFDD3-C3D9-4C39-B335-A3BD62949E40}">
      <dgm:prSet/>
      <dgm:spPr/>
      <dgm:t>
        <a:bodyPr/>
        <a:lstStyle/>
        <a:p>
          <a:endParaRPr lang="en-US">
            <a:latin typeface="+mj-lt"/>
          </a:endParaRPr>
        </a:p>
      </dgm:t>
    </dgm:pt>
    <dgm:pt modelId="{1766EDD1-1B83-4EDC-8ED8-375DCDA5EC84}" type="parTrans" cxnId="{C34BFDD3-C3D9-4C39-B335-A3BD62949E40}">
      <dgm:prSet/>
      <dgm:spPr/>
      <dgm:t>
        <a:bodyPr/>
        <a:lstStyle/>
        <a:p>
          <a:endParaRPr lang="en-US">
            <a:latin typeface="+mj-lt"/>
          </a:endParaRPr>
        </a:p>
      </dgm:t>
    </dgm:pt>
    <dgm:pt modelId="{3EB3A95F-9BA6-4C74-B062-CFFB561F8040}">
      <dgm:prSet phldrT="[Texto]"/>
      <dgm:spPr>
        <a:solidFill>
          <a:srgbClr val="00B0F0"/>
        </a:solidFill>
      </dgm:spPr>
      <dgm:t>
        <a:bodyPr/>
        <a:lstStyle/>
        <a:p>
          <a:r>
            <a:rPr lang="fr-FR" sz="1400" noProof="0" dirty="0" smtClean="0">
              <a:solidFill>
                <a:schemeClr val="bg1">
                  <a:lumMod val="85000"/>
                </a:schemeClr>
              </a:solidFill>
              <a:latin typeface="+mj-lt"/>
            </a:rPr>
            <a:t>Etablir</a:t>
          </a:r>
          <a:r>
            <a:rPr lang="es-ES" sz="1400" dirty="0" smtClean="0">
              <a:solidFill>
                <a:schemeClr val="bg1">
                  <a:lumMod val="85000"/>
                </a:schemeClr>
              </a:solidFill>
              <a:latin typeface="+mj-lt"/>
            </a:rPr>
            <a:t> </a:t>
          </a:r>
          <a:r>
            <a:rPr lang="fr-FR" sz="1400" noProof="0" dirty="0" smtClean="0">
              <a:solidFill>
                <a:schemeClr val="bg1">
                  <a:lumMod val="85000"/>
                </a:schemeClr>
              </a:solidFill>
              <a:latin typeface="+mj-lt"/>
            </a:rPr>
            <a:t>l’agenda</a:t>
          </a:r>
          <a:endParaRPr lang="fr-FR" sz="1400" noProof="0" dirty="0">
            <a:solidFill>
              <a:schemeClr val="bg1">
                <a:lumMod val="85000"/>
              </a:schemeClr>
            </a:solidFill>
            <a:latin typeface="+mj-lt"/>
          </a:endParaRPr>
        </a:p>
      </dgm:t>
    </dgm:pt>
    <dgm:pt modelId="{3EC8BEB9-B74F-495C-911D-34F55B42C790}" type="sibTrans" cxnId="{6282426E-CED9-4419-A3ED-AEBE7A893337}">
      <dgm:prSet/>
      <dgm:spPr/>
      <dgm:t>
        <a:bodyPr/>
        <a:lstStyle/>
        <a:p>
          <a:endParaRPr lang="en-US">
            <a:latin typeface="+mj-lt"/>
          </a:endParaRPr>
        </a:p>
      </dgm:t>
    </dgm:pt>
    <dgm:pt modelId="{A9E3104B-3F32-4B73-9A81-861A405AB03B}" type="parTrans" cxnId="{6282426E-CED9-4419-A3ED-AEBE7A893337}">
      <dgm:prSet/>
      <dgm:spPr/>
      <dgm:t>
        <a:bodyPr/>
        <a:lstStyle/>
        <a:p>
          <a:endParaRPr lang="en-US">
            <a:latin typeface="+mj-lt"/>
          </a:endParaRPr>
        </a:p>
      </dgm:t>
    </dgm:pt>
    <dgm:pt modelId="{9945EC6A-B577-468A-80C9-17BBACDC91D9}">
      <dgm:prSet phldrT="[Texto]"/>
      <dgm:spPr>
        <a:solidFill>
          <a:srgbClr val="00B0F0"/>
        </a:solidFill>
      </dgm:spPr>
      <dgm:t>
        <a:bodyPr/>
        <a:lstStyle/>
        <a:p>
          <a:r>
            <a:rPr lang="fr-FR" sz="1400" noProof="0" dirty="0" smtClean="0">
              <a:solidFill>
                <a:schemeClr val="bg1">
                  <a:lumMod val="85000"/>
                </a:schemeClr>
              </a:solidFill>
              <a:latin typeface="+mj-lt"/>
            </a:rPr>
            <a:t>Recherche</a:t>
          </a:r>
          <a:endParaRPr lang="fr-FR" sz="1400" noProof="0" dirty="0">
            <a:solidFill>
              <a:schemeClr val="bg1">
                <a:lumMod val="85000"/>
              </a:schemeClr>
            </a:solidFill>
            <a:latin typeface="+mj-lt"/>
          </a:endParaRPr>
        </a:p>
      </dgm:t>
    </dgm:pt>
    <dgm:pt modelId="{BBF7CF4C-E25C-4E7A-BC90-F619F60C40D7}" type="sibTrans" cxnId="{FB104454-6E45-490F-844B-CB12515002E3}">
      <dgm:prSet/>
      <dgm:spPr/>
      <dgm:t>
        <a:bodyPr/>
        <a:lstStyle/>
        <a:p>
          <a:endParaRPr lang="en-US">
            <a:latin typeface="+mj-lt"/>
          </a:endParaRPr>
        </a:p>
      </dgm:t>
    </dgm:pt>
    <dgm:pt modelId="{80B48ACC-15EF-4A22-91F9-2AA76CCEE9DB}" type="parTrans" cxnId="{FB104454-6E45-490F-844B-CB12515002E3}">
      <dgm:prSet/>
      <dgm:spPr/>
      <dgm:t>
        <a:bodyPr/>
        <a:lstStyle/>
        <a:p>
          <a:endParaRPr lang="en-US">
            <a:latin typeface="+mj-lt"/>
          </a:endParaRPr>
        </a:p>
      </dgm:t>
    </dgm:pt>
    <dgm:pt modelId="{2A36A9A1-6A03-4EFE-A29B-2357C7B01DA5}">
      <dgm:prSet phldrT="[Texto]"/>
      <dgm:spPr>
        <a:solidFill>
          <a:srgbClr val="00B0F0"/>
        </a:solidFill>
      </dgm:spPr>
      <dgm:t>
        <a:bodyPr/>
        <a:lstStyle/>
        <a:p>
          <a:r>
            <a:rPr lang="fr-FR" sz="1400" noProof="0" dirty="0" smtClean="0">
              <a:solidFill>
                <a:schemeClr val="bg1">
                  <a:lumMod val="85000"/>
                </a:schemeClr>
              </a:solidFill>
              <a:latin typeface="+mj-lt"/>
            </a:rPr>
            <a:t>Identification</a:t>
          </a:r>
          <a:r>
            <a:rPr lang="es-ES" sz="1400" dirty="0" smtClean="0">
              <a:solidFill>
                <a:schemeClr val="bg1">
                  <a:lumMod val="85000"/>
                </a:schemeClr>
              </a:solidFill>
              <a:latin typeface="+mj-lt"/>
            </a:rPr>
            <a:t> du </a:t>
          </a:r>
          <a:r>
            <a:rPr lang="fr-FR" sz="1400" noProof="0" dirty="0" smtClean="0">
              <a:solidFill>
                <a:schemeClr val="bg1">
                  <a:lumMod val="85000"/>
                </a:schemeClr>
              </a:solidFill>
              <a:latin typeface="+mj-lt"/>
            </a:rPr>
            <a:t>problème</a:t>
          </a:r>
          <a:endParaRPr lang="fr-FR" sz="1400" noProof="0" dirty="0">
            <a:solidFill>
              <a:schemeClr val="bg1">
                <a:lumMod val="85000"/>
              </a:schemeClr>
            </a:solidFill>
            <a:latin typeface="+mj-lt"/>
          </a:endParaRPr>
        </a:p>
      </dgm:t>
    </dgm:pt>
    <dgm:pt modelId="{4F10FA1D-725E-40D6-876D-0B260DDF5645}" type="sibTrans" cxnId="{23190B90-8A8A-4FEB-9DD9-3E573F8CE0A1}">
      <dgm:prSet/>
      <dgm:spPr/>
      <dgm:t>
        <a:bodyPr/>
        <a:lstStyle/>
        <a:p>
          <a:endParaRPr lang="en-US">
            <a:latin typeface="+mj-lt"/>
          </a:endParaRPr>
        </a:p>
      </dgm:t>
    </dgm:pt>
    <dgm:pt modelId="{FE42A1DF-B0B9-4B95-ABF1-B7F1915A10F4}" type="parTrans" cxnId="{23190B90-8A8A-4FEB-9DD9-3E573F8CE0A1}">
      <dgm:prSet/>
      <dgm:spPr/>
      <dgm:t>
        <a:bodyPr/>
        <a:lstStyle/>
        <a:p>
          <a:endParaRPr lang="en-US">
            <a:latin typeface="+mj-lt"/>
          </a:endParaRPr>
        </a:p>
      </dgm:t>
    </dgm:pt>
    <dgm:pt modelId="{EC0B0756-4784-4924-9A0B-307A69166D6E}">
      <dgm:prSet phldrT="[Texto]" custT="1"/>
      <dgm:spPr>
        <a:solidFill>
          <a:srgbClr val="00B0F0"/>
        </a:solidFill>
      </dgm:spPr>
      <dgm:t>
        <a:bodyPr/>
        <a:lstStyle/>
        <a:p>
          <a:r>
            <a:rPr lang="es-ES" sz="1400" b="0" dirty="0" smtClean="0">
              <a:solidFill>
                <a:schemeClr val="accent5">
                  <a:lumMod val="40000"/>
                  <a:lumOff val="60000"/>
                </a:schemeClr>
              </a:solidFill>
              <a:latin typeface="+mj-lt"/>
            </a:rPr>
            <a:t>MISE À </a:t>
          </a:r>
          <a:r>
            <a:rPr lang="fr-FR" sz="1400" b="0" noProof="0" dirty="0" smtClean="0">
              <a:solidFill>
                <a:schemeClr val="accent5">
                  <a:lumMod val="40000"/>
                  <a:lumOff val="60000"/>
                </a:schemeClr>
              </a:solidFill>
              <a:latin typeface="+mj-lt"/>
            </a:rPr>
            <a:t>L’AGENDA</a:t>
          </a:r>
          <a:endParaRPr lang="fr-FR" sz="1400" b="0" noProof="0" dirty="0">
            <a:solidFill>
              <a:schemeClr val="accent5">
                <a:lumMod val="40000"/>
                <a:lumOff val="60000"/>
              </a:schemeClr>
            </a:solidFill>
            <a:latin typeface="+mj-lt"/>
          </a:endParaRPr>
        </a:p>
      </dgm:t>
    </dgm:pt>
    <dgm:pt modelId="{70148F23-3473-414F-9F51-3BAAF35AE3E6}" type="sibTrans" cxnId="{C8323129-CEE1-414C-8395-C903C32DE97A}">
      <dgm:prSet/>
      <dgm:spPr/>
      <dgm:t>
        <a:bodyPr/>
        <a:lstStyle/>
        <a:p>
          <a:endParaRPr lang="en-US">
            <a:latin typeface="+mj-lt"/>
          </a:endParaRPr>
        </a:p>
      </dgm:t>
    </dgm:pt>
    <dgm:pt modelId="{592A944D-D8E1-4BBB-BB78-83AA71497BDF}" type="parTrans" cxnId="{C8323129-CEE1-414C-8395-C903C32DE97A}">
      <dgm:prSet/>
      <dgm:spPr/>
      <dgm:t>
        <a:bodyPr/>
        <a:lstStyle/>
        <a:p>
          <a:endParaRPr lang="en-US">
            <a:latin typeface="+mj-lt"/>
          </a:endParaRPr>
        </a:p>
      </dgm:t>
    </dgm:pt>
    <dgm:pt modelId="{65320DBF-E15C-4647-BAC5-E962C5A62F2E}">
      <dgm:prSet custT="1"/>
      <dgm:spPr>
        <a:solidFill>
          <a:schemeClr val="bg2">
            <a:lumMod val="50000"/>
          </a:schemeClr>
        </a:solidFill>
      </dgm:spPr>
      <dgm:t>
        <a:bodyPr/>
        <a:lstStyle/>
        <a:p>
          <a:r>
            <a:rPr lang="fr-FR" sz="1600" noProof="0" dirty="0" smtClean="0">
              <a:latin typeface="+mj-lt"/>
            </a:rPr>
            <a:t>   Surveillance</a:t>
          </a:r>
          <a:endParaRPr lang="fr-FR" sz="1600" noProof="0" dirty="0">
            <a:latin typeface="+mj-lt"/>
          </a:endParaRPr>
        </a:p>
      </dgm:t>
    </dgm:pt>
    <dgm:pt modelId="{BD9D5722-2917-46AE-AF8F-8A19621DCF3B}" type="sibTrans" cxnId="{1D97F7D6-E26B-40CF-815D-1032FEC85C4E}">
      <dgm:prSet/>
      <dgm:spPr/>
      <dgm:t>
        <a:bodyPr/>
        <a:lstStyle/>
        <a:p>
          <a:endParaRPr lang="en-US">
            <a:latin typeface="+mj-lt"/>
          </a:endParaRPr>
        </a:p>
      </dgm:t>
    </dgm:pt>
    <dgm:pt modelId="{92715838-4981-484C-BA4C-29CC126859C8}" type="parTrans" cxnId="{1D97F7D6-E26B-40CF-815D-1032FEC85C4E}">
      <dgm:prSet/>
      <dgm:spPr/>
      <dgm:t>
        <a:bodyPr/>
        <a:lstStyle/>
        <a:p>
          <a:endParaRPr lang="en-US">
            <a:latin typeface="+mj-lt"/>
          </a:endParaRPr>
        </a:p>
      </dgm:t>
    </dgm:pt>
    <dgm:pt modelId="{DC64B9BC-843E-407B-BE3A-8CB34926210B}">
      <dgm:prSet custT="1"/>
      <dgm:spPr>
        <a:solidFill>
          <a:schemeClr val="bg2">
            <a:lumMod val="50000"/>
          </a:schemeClr>
        </a:solidFill>
      </dgm:spPr>
      <dgm:t>
        <a:bodyPr/>
        <a:lstStyle/>
        <a:p>
          <a:r>
            <a:rPr lang="fr-FR" sz="1600" noProof="0" dirty="0" smtClean="0">
              <a:solidFill>
                <a:schemeClr val="bg1"/>
              </a:solidFill>
              <a:latin typeface="+mj-lt"/>
            </a:rPr>
            <a:t>   Evaluation</a:t>
          </a:r>
          <a:endParaRPr lang="fr-FR" sz="1600" noProof="0" dirty="0">
            <a:solidFill>
              <a:schemeClr val="bg1"/>
            </a:solidFill>
            <a:latin typeface="+mj-lt"/>
          </a:endParaRPr>
        </a:p>
      </dgm:t>
    </dgm:pt>
    <dgm:pt modelId="{CE8A4CE3-D3E2-43D6-BDCA-74FA59A9CFD6}" type="sibTrans" cxnId="{78B7FAD5-B18E-4FB6-A599-0ABBB1BF98C7}">
      <dgm:prSet/>
      <dgm:spPr/>
      <dgm:t>
        <a:bodyPr/>
        <a:lstStyle/>
        <a:p>
          <a:endParaRPr lang="en-US">
            <a:latin typeface="+mj-lt"/>
          </a:endParaRPr>
        </a:p>
      </dgm:t>
    </dgm:pt>
    <dgm:pt modelId="{955B6232-0E33-4037-8BFC-B83E1A8B4644}" type="parTrans" cxnId="{78B7FAD5-B18E-4FB6-A599-0ABBB1BF98C7}">
      <dgm:prSet/>
      <dgm:spPr/>
      <dgm:t>
        <a:bodyPr/>
        <a:lstStyle/>
        <a:p>
          <a:endParaRPr lang="en-US">
            <a:latin typeface="+mj-lt"/>
          </a:endParaRPr>
        </a:p>
      </dgm:t>
    </dgm:pt>
    <dgm:pt modelId="{94D34C13-89F5-4E66-8E54-65DFAE90DA87}">
      <dgm:prSet custT="1"/>
      <dgm:spPr>
        <a:solidFill>
          <a:schemeClr val="bg2">
            <a:lumMod val="50000"/>
          </a:schemeClr>
        </a:solidFill>
      </dgm:spPr>
      <dgm:t>
        <a:bodyPr/>
        <a:lstStyle/>
        <a:p>
          <a:r>
            <a:rPr lang="fr-FR" sz="1600" noProof="0" dirty="0" smtClean="0">
              <a:solidFill>
                <a:schemeClr val="bg1"/>
              </a:solidFill>
              <a:latin typeface="+mj-lt"/>
            </a:rPr>
            <a:t>   Rapport</a:t>
          </a:r>
          <a:endParaRPr lang="fr-FR" sz="1600" noProof="0" dirty="0">
            <a:solidFill>
              <a:schemeClr val="bg1"/>
            </a:solidFill>
            <a:latin typeface="+mj-lt"/>
          </a:endParaRPr>
        </a:p>
      </dgm:t>
    </dgm:pt>
    <dgm:pt modelId="{8ACD5A2A-E244-4BDF-8E3B-0778AFE6BFB8}" type="sibTrans" cxnId="{E40E053A-9529-4C5F-AA19-B5BC9106CD4D}">
      <dgm:prSet/>
      <dgm:spPr/>
      <dgm:t>
        <a:bodyPr/>
        <a:lstStyle/>
        <a:p>
          <a:endParaRPr lang="en-US">
            <a:latin typeface="+mj-lt"/>
          </a:endParaRPr>
        </a:p>
      </dgm:t>
    </dgm:pt>
    <dgm:pt modelId="{6481B516-DF8A-4242-AD99-F2C1387D9FA7}" type="parTrans" cxnId="{E40E053A-9529-4C5F-AA19-B5BC9106CD4D}">
      <dgm:prSet/>
      <dgm:spPr/>
      <dgm:t>
        <a:bodyPr/>
        <a:lstStyle/>
        <a:p>
          <a:endParaRPr lang="en-US">
            <a:latin typeface="+mj-lt"/>
          </a:endParaRPr>
        </a:p>
      </dgm:t>
    </dgm:pt>
    <dgm:pt modelId="{0456E35F-2640-4935-AF9F-A2AC34B929A2}">
      <dgm:prSet custT="1"/>
      <dgm:spPr>
        <a:solidFill>
          <a:schemeClr val="bg2">
            <a:lumMod val="50000"/>
          </a:schemeClr>
        </a:solidFill>
      </dgm:spPr>
      <dgm:t>
        <a:bodyPr/>
        <a:lstStyle/>
        <a:p>
          <a:r>
            <a:rPr lang="es-ES" sz="1800" b="1" dirty="0" smtClean="0">
              <a:solidFill>
                <a:schemeClr val="bg1"/>
              </a:solidFill>
              <a:latin typeface="+mj-lt"/>
            </a:rPr>
            <a:t>EXAMEN</a:t>
          </a:r>
          <a:endParaRPr lang="en-US" sz="1800" b="1" dirty="0">
            <a:solidFill>
              <a:schemeClr val="bg1"/>
            </a:solidFill>
            <a:latin typeface="+mj-lt"/>
          </a:endParaRPr>
        </a:p>
      </dgm:t>
    </dgm:pt>
    <dgm:pt modelId="{0B6C4ADC-4020-4B1F-B3A2-381B65EF0E7A}" type="sibTrans" cxnId="{55BE2385-F201-4376-9CBB-71FF1C6EB2A6}">
      <dgm:prSet/>
      <dgm:spPr/>
      <dgm:t>
        <a:bodyPr/>
        <a:lstStyle/>
        <a:p>
          <a:endParaRPr lang="en-US">
            <a:latin typeface="+mj-lt"/>
          </a:endParaRPr>
        </a:p>
      </dgm:t>
    </dgm:pt>
    <dgm:pt modelId="{9559CFCC-6099-45B3-B93E-DA47F3096518}" type="parTrans" cxnId="{55BE2385-F201-4376-9CBB-71FF1C6EB2A6}">
      <dgm:prSet/>
      <dgm:spPr/>
      <dgm:t>
        <a:bodyPr/>
        <a:lstStyle/>
        <a:p>
          <a:endParaRPr lang="en-US">
            <a:latin typeface="+mj-lt"/>
          </a:endParaRPr>
        </a:p>
      </dgm:t>
    </dgm:pt>
    <dgm:pt modelId="{B3F9AEA3-2CF3-40C6-9F35-DC5F26FEB02E}">
      <dgm:prSet phldrT="[Texto]" phldr="1"/>
      <dgm:spPr>
        <a:solidFill>
          <a:schemeClr val="accent6">
            <a:lumMod val="20000"/>
            <a:lumOff val="80000"/>
          </a:schemeClr>
        </a:solidFill>
      </dgm:spPr>
      <dgm:t>
        <a:bodyPr/>
        <a:lstStyle/>
        <a:p>
          <a:endParaRPr lang="en-US" dirty="0">
            <a:latin typeface="+mj-lt"/>
          </a:endParaRPr>
        </a:p>
      </dgm:t>
    </dgm:pt>
    <dgm:pt modelId="{DC1FD023-533C-471D-B707-76511EB830D8}" type="sibTrans" cxnId="{E8A363CE-9A3C-4C67-BAF4-02EC016F8820}">
      <dgm:prSet/>
      <dgm:spPr/>
      <dgm:t>
        <a:bodyPr/>
        <a:lstStyle/>
        <a:p>
          <a:endParaRPr lang="en-US">
            <a:latin typeface="+mj-lt"/>
          </a:endParaRPr>
        </a:p>
      </dgm:t>
    </dgm:pt>
    <dgm:pt modelId="{6CA71F96-19FB-496D-9C52-3D9D65ABAEB5}" type="parTrans" cxnId="{E8A363CE-9A3C-4C67-BAF4-02EC016F8820}">
      <dgm:prSet/>
      <dgm:spPr/>
      <dgm:t>
        <a:bodyPr/>
        <a:lstStyle/>
        <a:p>
          <a:endParaRPr lang="en-US">
            <a:latin typeface="+mj-lt"/>
          </a:endParaRPr>
        </a:p>
      </dgm:t>
    </dgm:pt>
    <dgm:pt modelId="{A2E47DF6-A28C-4A93-B72D-4987296B2579}">
      <dgm:prSet custT="1"/>
      <dgm:spPr>
        <a:solidFill>
          <a:schemeClr val="bg2">
            <a:lumMod val="75000"/>
          </a:schemeClr>
        </a:solidFill>
      </dgm:spPr>
      <dgm:t>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dirty="0" smtClean="0">
              <a:solidFill>
                <a:schemeClr val="bg1">
                  <a:lumMod val="85000"/>
                </a:schemeClr>
              </a:solidFill>
              <a:latin typeface="+mj-lt"/>
            </a:rPr>
            <a:t> </a:t>
          </a:r>
          <a:r>
            <a:rPr lang="fr-FR" sz="1200" noProof="0" dirty="0" smtClean="0">
              <a:solidFill>
                <a:schemeClr val="bg1">
                  <a:lumMod val="85000"/>
                </a:schemeClr>
              </a:solidFill>
              <a:latin typeface="+mj-lt"/>
            </a:rPr>
            <a:t>Renforcer</a:t>
          </a:r>
          <a:r>
            <a:rPr lang="en-US" sz="1200" dirty="0" smtClean="0">
              <a:solidFill>
                <a:schemeClr val="bg1">
                  <a:lumMod val="85000"/>
                </a:schemeClr>
              </a:solidFill>
              <a:latin typeface="+mj-lt"/>
            </a:rPr>
            <a:t> la </a:t>
          </a:r>
          <a:r>
            <a:rPr lang="fr-FR" sz="1200" noProof="0" dirty="0" smtClean="0">
              <a:solidFill>
                <a:schemeClr val="bg1">
                  <a:lumMod val="85000"/>
                </a:schemeClr>
              </a:solidFill>
              <a:latin typeface="+mj-lt"/>
            </a:rPr>
            <a:t>politique</a:t>
          </a:r>
          <a:endParaRPr lang="fr-FR" sz="1200" noProof="0" dirty="0">
            <a:solidFill>
              <a:schemeClr val="bg1">
                <a:lumMod val="85000"/>
              </a:schemeClr>
            </a:solidFill>
            <a:latin typeface="+mj-lt"/>
          </a:endParaRPr>
        </a:p>
      </dgm:t>
    </dgm:pt>
    <dgm:pt modelId="{9715026D-A996-4B8B-AF7A-873FDF0F7568}" type="parTrans" cxnId="{1806FB28-E159-4A62-8C22-5282EEA4C302}">
      <dgm:prSet/>
      <dgm:spPr/>
      <dgm:t>
        <a:bodyPr/>
        <a:lstStyle/>
        <a:p>
          <a:endParaRPr lang="fr-CH"/>
        </a:p>
      </dgm:t>
    </dgm:pt>
    <dgm:pt modelId="{A9B127AA-C954-4109-9164-638DE8CFF886}" type="sibTrans" cxnId="{1806FB28-E159-4A62-8C22-5282EEA4C302}">
      <dgm:prSet/>
      <dgm:spPr/>
      <dgm:t>
        <a:bodyPr/>
        <a:lstStyle/>
        <a:p>
          <a:endParaRPr lang="fr-CH"/>
        </a:p>
      </dgm:t>
    </dgm:pt>
    <dgm:pt modelId="{E720689D-B11A-4FC0-BEB3-42DDAC5D0B03}">
      <dgm:prSet custT="1"/>
      <dgm:spPr>
        <a:solidFill>
          <a:schemeClr val="bg2">
            <a:lumMod val="90000"/>
          </a:schemeClr>
        </a:solidFill>
      </dgm:spPr>
      <dgm:t>
        <a:bodyPr/>
        <a:lstStyle/>
        <a:p>
          <a:pPr marL="114300" indent="0" algn="l" defTabSz="622300">
            <a:lnSpc>
              <a:spcPct val="90000"/>
            </a:lnSpc>
            <a:spcBef>
              <a:spcPct val="0"/>
            </a:spcBef>
            <a:spcAft>
              <a:spcPct val="15000"/>
            </a:spcAft>
            <a:buNone/>
          </a:pPr>
          <a:r>
            <a:rPr lang="es-ES" sz="1200" dirty="0" smtClean="0">
              <a:latin typeface="+mj-lt"/>
            </a:rPr>
            <a:t> </a:t>
          </a:r>
          <a:r>
            <a:rPr lang="fr-FR" sz="1400" noProof="0" dirty="0" smtClean="0">
              <a:solidFill>
                <a:schemeClr val="bg1">
                  <a:lumMod val="85000"/>
                </a:schemeClr>
              </a:solidFill>
              <a:latin typeface="+mj-lt"/>
            </a:rPr>
            <a:t>Développer</a:t>
          </a:r>
          <a:r>
            <a:rPr lang="es-ES" sz="1600" dirty="0" smtClean="0">
              <a:latin typeface="+mj-lt"/>
            </a:rPr>
            <a:t> </a:t>
          </a:r>
          <a:r>
            <a:rPr lang="es-ES" sz="1400" dirty="0" smtClean="0">
              <a:solidFill>
                <a:schemeClr val="bg1">
                  <a:lumMod val="85000"/>
                </a:schemeClr>
              </a:solidFill>
              <a:latin typeface="+mj-lt"/>
            </a:rPr>
            <a:t>les</a:t>
          </a:r>
          <a:r>
            <a:rPr lang="es-ES" sz="1600" dirty="0" smtClean="0">
              <a:latin typeface="+mj-lt"/>
            </a:rPr>
            <a:t> </a:t>
          </a:r>
          <a:r>
            <a:rPr lang="fr-FR" sz="1200" noProof="0" dirty="0" smtClean="0">
              <a:solidFill>
                <a:schemeClr val="bg1">
                  <a:lumMod val="85000"/>
                </a:schemeClr>
              </a:solidFill>
              <a:latin typeface="+mj-lt"/>
            </a:rPr>
            <a:t>options</a:t>
          </a:r>
          <a:r>
            <a:rPr lang="es-ES" sz="1600" dirty="0" smtClean="0">
              <a:latin typeface="+mj-lt"/>
            </a:rPr>
            <a:t> </a:t>
          </a:r>
          <a:r>
            <a:rPr lang="es-ES" sz="1400" dirty="0" smtClean="0">
              <a:solidFill>
                <a:schemeClr val="bg1">
                  <a:lumMod val="85000"/>
                </a:schemeClr>
              </a:solidFill>
              <a:latin typeface="+mj-lt"/>
            </a:rPr>
            <a:t>et</a:t>
          </a:r>
          <a:r>
            <a:rPr lang="es-ES" sz="1600" dirty="0" smtClean="0">
              <a:latin typeface="+mj-lt"/>
            </a:rPr>
            <a:t> </a:t>
          </a:r>
          <a:r>
            <a:rPr lang="es-ES" sz="1400" dirty="0" smtClean="0">
              <a:solidFill>
                <a:schemeClr val="bg1">
                  <a:lumMod val="85000"/>
                </a:schemeClr>
              </a:solidFill>
              <a:latin typeface="+mj-lt"/>
            </a:rPr>
            <a:t>les</a:t>
          </a:r>
          <a:r>
            <a:rPr lang="es-ES" sz="1600" dirty="0" smtClean="0">
              <a:latin typeface="+mj-lt"/>
            </a:rPr>
            <a:t> </a:t>
          </a:r>
          <a:r>
            <a:rPr lang="fr-FR" sz="1400" noProof="0" dirty="0" smtClean="0">
              <a:solidFill>
                <a:schemeClr val="bg1">
                  <a:lumMod val="85000"/>
                </a:schemeClr>
              </a:solidFill>
              <a:latin typeface="+mj-lt"/>
            </a:rPr>
            <a:t>stratégies</a:t>
          </a:r>
          <a:endParaRPr lang="fr-FR" sz="1400" noProof="0" dirty="0">
            <a:solidFill>
              <a:schemeClr val="bg1">
                <a:lumMod val="85000"/>
              </a:schemeClr>
            </a:solidFill>
            <a:latin typeface="+mj-lt"/>
          </a:endParaRPr>
        </a:p>
      </dgm:t>
    </dgm:pt>
    <dgm:pt modelId="{3C4F4C8F-6207-4A90-9D4C-745E38320E8A}" type="sibTrans" cxnId="{574DE661-5A65-4ADC-AD41-FF17FEE43D5E}">
      <dgm:prSet/>
      <dgm:spPr/>
      <dgm:t>
        <a:bodyPr/>
        <a:lstStyle/>
        <a:p>
          <a:endParaRPr lang="en-US">
            <a:latin typeface="+mj-lt"/>
          </a:endParaRPr>
        </a:p>
      </dgm:t>
    </dgm:pt>
    <dgm:pt modelId="{AAC47F03-133D-4C2E-92BC-B9CFBF8B7A9F}" type="parTrans" cxnId="{574DE661-5A65-4ADC-AD41-FF17FEE43D5E}">
      <dgm:prSet/>
      <dgm:spPr/>
      <dgm:t>
        <a:bodyPr/>
        <a:lstStyle/>
        <a:p>
          <a:endParaRPr lang="en-US">
            <a:latin typeface="+mj-lt"/>
          </a:endParaRPr>
        </a:p>
      </dgm:t>
    </dgm:pt>
    <dgm:pt modelId="{2D6AD0AA-710C-485B-9B29-2859A8B1F924}">
      <dgm:prSet custT="1"/>
      <dgm:spPr>
        <a:solidFill>
          <a:schemeClr val="bg2">
            <a:lumMod val="75000"/>
          </a:schemeClr>
        </a:solidFill>
      </dgm:spPr>
      <dgm:t>
        <a:bodyPr/>
        <a:lstStyle/>
        <a:p>
          <a:pPr marL="0" marR="0" indent="0" algn="l" defTabSz="914400" eaLnBrk="1" fontAlgn="auto" latinLnBrk="0" hangingPunct="1">
            <a:lnSpc>
              <a:spcPct val="100000"/>
            </a:lnSpc>
            <a:spcBef>
              <a:spcPts val="0"/>
            </a:spcBef>
            <a:spcAft>
              <a:spcPts val="0"/>
            </a:spcAft>
            <a:buClrTx/>
            <a:buSzTx/>
            <a:buFontTx/>
            <a:buNone/>
            <a:tabLst/>
            <a:defRPr/>
          </a:pPr>
          <a:endParaRPr lang="es-ES" sz="1200" dirty="0" smtClean="0">
            <a:solidFill>
              <a:schemeClr val="bg1">
                <a:lumMod val="85000"/>
              </a:schemeClr>
            </a:solidFill>
            <a:latin typeface="+mj-lt"/>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1400" b="1" dirty="0" smtClean="0">
              <a:solidFill>
                <a:schemeClr val="bg1">
                  <a:lumMod val="85000"/>
                </a:schemeClr>
              </a:solidFill>
              <a:latin typeface="+mj-lt"/>
            </a:rPr>
            <a:t>MISE EN OEUVRE</a:t>
          </a:r>
          <a:endParaRPr lang="fr-FR" sz="1200" noProof="0" dirty="0">
            <a:solidFill>
              <a:schemeClr val="bg1">
                <a:lumMod val="85000"/>
              </a:schemeClr>
            </a:solidFill>
            <a:latin typeface="+mj-lt"/>
          </a:endParaRPr>
        </a:p>
      </dgm:t>
    </dgm:pt>
    <dgm:pt modelId="{E480A3E0-D29B-4FD9-9A8E-2C782F1EEB98}" type="parTrans" cxnId="{0F20365D-CA8F-40D1-BA0E-08A05761F2D6}">
      <dgm:prSet/>
      <dgm:spPr/>
      <dgm:t>
        <a:bodyPr/>
        <a:lstStyle/>
        <a:p>
          <a:endParaRPr lang="fr-CH"/>
        </a:p>
      </dgm:t>
    </dgm:pt>
    <dgm:pt modelId="{F69CEE1C-4587-4B6B-97F3-8ABBD13E0A3A}" type="sibTrans" cxnId="{0F20365D-CA8F-40D1-BA0E-08A05761F2D6}">
      <dgm:prSet/>
      <dgm:spPr/>
      <dgm:t>
        <a:bodyPr/>
        <a:lstStyle/>
        <a:p>
          <a:endParaRPr lang="fr-CH"/>
        </a:p>
      </dgm:t>
    </dgm:pt>
    <dgm:pt modelId="{36BBB598-8CD1-498D-B2E4-F1E8C58EC159}">
      <dgm:prSet custT="1"/>
      <dgm:spPr>
        <a:solidFill>
          <a:schemeClr val="bg2">
            <a:lumMod val="90000"/>
          </a:schemeClr>
        </a:solidFill>
      </dgm:spPr>
      <dgm:t>
        <a:bodyPr/>
        <a:lstStyle/>
        <a:p>
          <a:pPr marL="93663" marR="0" indent="0" algn="l" defTabSz="914400" eaLnBrk="1" fontAlgn="auto" latinLnBrk="0" hangingPunct="1">
            <a:lnSpc>
              <a:spcPct val="100000"/>
            </a:lnSpc>
            <a:spcBef>
              <a:spcPts val="0"/>
            </a:spcBef>
            <a:spcAft>
              <a:spcPts val="0"/>
            </a:spcAft>
            <a:buClrTx/>
            <a:buSzTx/>
            <a:buFontTx/>
            <a:buNone/>
            <a:tabLst/>
            <a:defRPr/>
          </a:pPr>
          <a:r>
            <a:rPr lang="fr-FR" sz="1400" noProof="0" dirty="0" smtClean="0">
              <a:solidFill>
                <a:schemeClr val="bg1">
                  <a:lumMod val="85000"/>
                </a:schemeClr>
              </a:solidFill>
              <a:latin typeface="+mj-lt"/>
            </a:rPr>
            <a:t>Formuler</a:t>
          </a:r>
          <a:r>
            <a:rPr lang="fr-FR" sz="1600" noProof="0" dirty="0" smtClean="0">
              <a:solidFill>
                <a:schemeClr val="bg1"/>
              </a:solidFill>
              <a:latin typeface="+mj-lt"/>
            </a:rPr>
            <a:t> </a:t>
          </a:r>
          <a:r>
            <a:rPr lang="fr-FR" sz="1400" noProof="0" dirty="0" smtClean="0">
              <a:solidFill>
                <a:schemeClr val="bg1">
                  <a:lumMod val="85000"/>
                </a:schemeClr>
              </a:solidFill>
              <a:latin typeface="+mj-lt"/>
            </a:rPr>
            <a:t>la</a:t>
          </a:r>
          <a:r>
            <a:rPr lang="fr-FR" sz="1600" noProof="0" dirty="0" smtClean="0">
              <a:solidFill>
                <a:schemeClr val="bg1"/>
              </a:solidFill>
              <a:latin typeface="+mj-lt"/>
            </a:rPr>
            <a:t> </a:t>
          </a:r>
          <a:r>
            <a:rPr lang="fr-FR" sz="1400" noProof="0" dirty="0" smtClean="0">
              <a:solidFill>
                <a:schemeClr val="bg1">
                  <a:lumMod val="85000"/>
                </a:schemeClr>
              </a:solidFill>
              <a:latin typeface="+mj-lt"/>
            </a:rPr>
            <a:t>politique</a:t>
          </a:r>
          <a:endParaRPr lang="es-ES" sz="1400" dirty="0" smtClean="0">
            <a:solidFill>
              <a:schemeClr val="bg1">
                <a:lumMod val="85000"/>
              </a:schemeClr>
            </a:solidFill>
            <a:latin typeface="+mj-lt"/>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1400" b="0" dirty="0" smtClean="0">
              <a:solidFill>
                <a:schemeClr val="accent5">
                  <a:lumMod val="40000"/>
                  <a:lumOff val="60000"/>
                </a:schemeClr>
              </a:solidFill>
              <a:latin typeface="+mj-lt"/>
            </a:rPr>
            <a:t>FORMULATION</a:t>
          </a:r>
          <a:endParaRPr lang="fr-FR" sz="1400" b="0" noProof="0" dirty="0">
            <a:solidFill>
              <a:schemeClr val="accent5">
                <a:lumMod val="40000"/>
                <a:lumOff val="60000"/>
              </a:schemeClr>
            </a:solidFill>
            <a:latin typeface="+mj-lt"/>
          </a:endParaRPr>
        </a:p>
      </dgm:t>
    </dgm:pt>
    <dgm:pt modelId="{FEAB1742-793A-4089-93F4-8E6BF8AD17BC}" type="parTrans" cxnId="{0A156A5B-4A08-4BA4-BF6E-450088AC621A}">
      <dgm:prSet/>
      <dgm:spPr/>
      <dgm:t>
        <a:bodyPr/>
        <a:lstStyle/>
        <a:p>
          <a:endParaRPr lang="fr-CH"/>
        </a:p>
      </dgm:t>
    </dgm:pt>
    <dgm:pt modelId="{40B2E96C-221A-4D2D-ADE4-2B52CD3EB2D6}" type="sibTrans" cxnId="{0A156A5B-4A08-4BA4-BF6E-450088AC621A}">
      <dgm:prSet/>
      <dgm:spPr/>
      <dgm:t>
        <a:bodyPr/>
        <a:lstStyle/>
        <a:p>
          <a:endParaRPr lang="fr-CH"/>
        </a:p>
      </dgm:t>
    </dgm:pt>
    <dgm:pt modelId="{1270F0B4-1CB9-4FD0-A66C-208B5D498FBF}" type="pres">
      <dgm:prSet presAssocID="{FC14BB47-CED5-4A2C-B213-4D73F0D291BE}" presName="diagram" presStyleCnt="0">
        <dgm:presLayoutVars>
          <dgm:chMax val="1"/>
          <dgm:dir/>
          <dgm:animLvl val="ctr"/>
          <dgm:resizeHandles val="exact"/>
        </dgm:presLayoutVars>
      </dgm:prSet>
      <dgm:spPr/>
      <dgm:t>
        <a:bodyPr/>
        <a:lstStyle/>
        <a:p>
          <a:endParaRPr lang="es-MX"/>
        </a:p>
      </dgm:t>
    </dgm:pt>
    <dgm:pt modelId="{182AE2D3-0C2B-474D-81C5-35616DE2EE16}" type="pres">
      <dgm:prSet presAssocID="{FC14BB47-CED5-4A2C-B213-4D73F0D291BE}" presName="matrix" presStyleCnt="0"/>
      <dgm:spPr/>
    </dgm:pt>
    <dgm:pt modelId="{56A4A258-683C-4A69-BC82-0BD20B2B749B}" type="pres">
      <dgm:prSet presAssocID="{FC14BB47-CED5-4A2C-B213-4D73F0D291BE}" presName="tile1" presStyleLbl="node1" presStyleIdx="0" presStyleCnt="4" custLinFactNeighborX="-257" custLinFactNeighborY="-949"/>
      <dgm:spPr/>
      <dgm:t>
        <a:bodyPr/>
        <a:lstStyle/>
        <a:p>
          <a:endParaRPr lang="en-US"/>
        </a:p>
      </dgm:t>
    </dgm:pt>
    <dgm:pt modelId="{E5CE5990-1771-44F1-9A77-B169BA2B1992}" type="pres">
      <dgm:prSet presAssocID="{FC14BB47-CED5-4A2C-B213-4D73F0D291BE}" presName="tile1text" presStyleLbl="node1" presStyleIdx="0" presStyleCnt="4">
        <dgm:presLayoutVars>
          <dgm:chMax val="0"/>
          <dgm:chPref val="0"/>
          <dgm:bulletEnabled val="1"/>
        </dgm:presLayoutVars>
      </dgm:prSet>
      <dgm:spPr/>
      <dgm:t>
        <a:bodyPr/>
        <a:lstStyle/>
        <a:p>
          <a:endParaRPr lang="en-US"/>
        </a:p>
      </dgm:t>
    </dgm:pt>
    <dgm:pt modelId="{5C7E4957-551E-485E-BAB2-F4695B47CE7D}" type="pres">
      <dgm:prSet presAssocID="{FC14BB47-CED5-4A2C-B213-4D73F0D291BE}" presName="tile2" presStyleLbl="node1" presStyleIdx="1" presStyleCnt="4"/>
      <dgm:spPr/>
      <dgm:t>
        <a:bodyPr/>
        <a:lstStyle/>
        <a:p>
          <a:endParaRPr lang="en-US"/>
        </a:p>
      </dgm:t>
    </dgm:pt>
    <dgm:pt modelId="{7E97D0A2-03C2-442B-B1AD-872896DAD37E}" type="pres">
      <dgm:prSet presAssocID="{FC14BB47-CED5-4A2C-B213-4D73F0D291BE}" presName="tile2text" presStyleLbl="node1" presStyleIdx="1" presStyleCnt="4">
        <dgm:presLayoutVars>
          <dgm:chMax val="0"/>
          <dgm:chPref val="0"/>
          <dgm:bulletEnabled val="1"/>
        </dgm:presLayoutVars>
      </dgm:prSet>
      <dgm:spPr/>
      <dgm:t>
        <a:bodyPr/>
        <a:lstStyle/>
        <a:p>
          <a:endParaRPr lang="en-US"/>
        </a:p>
      </dgm:t>
    </dgm:pt>
    <dgm:pt modelId="{6F9D7221-FBBE-43D7-8534-1C57C8CB2BCE}" type="pres">
      <dgm:prSet presAssocID="{FC14BB47-CED5-4A2C-B213-4D73F0D291BE}" presName="tile3" presStyleLbl="node1" presStyleIdx="2" presStyleCnt="4" custScaleY="109934"/>
      <dgm:spPr/>
      <dgm:t>
        <a:bodyPr/>
        <a:lstStyle/>
        <a:p>
          <a:endParaRPr lang="en-US"/>
        </a:p>
      </dgm:t>
    </dgm:pt>
    <dgm:pt modelId="{36EC9109-F9D6-4E68-B19C-8BE2261EA405}" type="pres">
      <dgm:prSet presAssocID="{FC14BB47-CED5-4A2C-B213-4D73F0D291BE}" presName="tile3text" presStyleLbl="node1" presStyleIdx="2" presStyleCnt="4">
        <dgm:presLayoutVars>
          <dgm:chMax val="0"/>
          <dgm:chPref val="0"/>
          <dgm:bulletEnabled val="1"/>
        </dgm:presLayoutVars>
      </dgm:prSet>
      <dgm:spPr/>
      <dgm:t>
        <a:bodyPr/>
        <a:lstStyle/>
        <a:p>
          <a:endParaRPr lang="en-US"/>
        </a:p>
      </dgm:t>
    </dgm:pt>
    <dgm:pt modelId="{15ED9C6F-5B25-4B3E-9B61-BC188CD75EC1}" type="pres">
      <dgm:prSet presAssocID="{FC14BB47-CED5-4A2C-B213-4D73F0D291BE}" presName="tile4" presStyleLbl="node1" presStyleIdx="3" presStyleCnt="4" custScaleY="111098" custLinFactNeighborX="-566" custLinFactNeighborY="-3132"/>
      <dgm:spPr/>
      <dgm:t>
        <a:bodyPr/>
        <a:lstStyle/>
        <a:p>
          <a:endParaRPr lang="en-US"/>
        </a:p>
      </dgm:t>
    </dgm:pt>
    <dgm:pt modelId="{99C47EB1-0ED3-42BB-B848-5C2AADCF4F8A}" type="pres">
      <dgm:prSet presAssocID="{FC14BB47-CED5-4A2C-B213-4D73F0D291BE}" presName="tile4text" presStyleLbl="node1" presStyleIdx="3" presStyleCnt="4">
        <dgm:presLayoutVars>
          <dgm:chMax val="0"/>
          <dgm:chPref val="0"/>
          <dgm:bulletEnabled val="1"/>
        </dgm:presLayoutVars>
      </dgm:prSet>
      <dgm:spPr/>
      <dgm:t>
        <a:bodyPr/>
        <a:lstStyle/>
        <a:p>
          <a:endParaRPr lang="en-US"/>
        </a:p>
      </dgm:t>
    </dgm:pt>
    <dgm:pt modelId="{6E0014EC-EF92-4914-9A5F-7018B003FCF9}" type="pres">
      <dgm:prSet presAssocID="{FC14BB47-CED5-4A2C-B213-4D73F0D291BE}" presName="centerTile" presStyleLbl="fgShp" presStyleIdx="0" presStyleCnt="1" custLinFactNeighborX="742">
        <dgm:presLayoutVars>
          <dgm:chMax val="0"/>
          <dgm:chPref val="0"/>
        </dgm:presLayoutVars>
      </dgm:prSet>
      <dgm:spPr/>
      <dgm:t>
        <a:bodyPr/>
        <a:lstStyle/>
        <a:p>
          <a:endParaRPr lang="es-MX"/>
        </a:p>
      </dgm:t>
    </dgm:pt>
  </dgm:ptLst>
  <dgm:cxnLst>
    <dgm:cxn modelId="{9A903B55-F303-47D7-AEBF-3E403254C84F}" type="presOf" srcId="{2A36A9A1-6A03-4EFE-A29B-2357C7B01DA5}" destId="{5C7E4957-551E-485E-BAB2-F4695B47CE7D}" srcOrd="0" destOrd="1" presId="urn:microsoft.com/office/officeart/2005/8/layout/matrix1"/>
    <dgm:cxn modelId="{1806FB28-E159-4A62-8C22-5282EEA4C302}" srcId="{50772FC0-A315-4FFD-AF42-31188DFB3C41}" destId="{A2E47DF6-A28C-4A93-B72D-4987296B2579}" srcOrd="1" destOrd="0" parTransId="{9715026D-A996-4B8B-AF7A-873FDF0F7568}" sibTransId="{A9B127AA-C954-4109-9164-638DE8CFF886}"/>
    <dgm:cxn modelId="{50AE0ED8-D2E7-43BB-83B1-33A255EED32D}" srcId="{50772FC0-A315-4FFD-AF42-31188DFB3C41}" destId="{CD8566FB-02CB-4567-A395-7D2983E6C09C}" srcOrd="0" destOrd="0" parTransId="{F45DC25A-EC36-4E8A-B273-5D2BCCAF0493}" sibTransId="{76FE829C-7077-4612-AF1B-BB65A0CA30F4}"/>
    <dgm:cxn modelId="{FB104454-6E45-490F-844B-CB12515002E3}" srcId="{EC0B0756-4784-4924-9A0B-307A69166D6E}" destId="{9945EC6A-B577-468A-80C9-17BBACDC91D9}" srcOrd="1" destOrd="0" parTransId="{80B48ACC-15EF-4A22-91F9-2AA76CCEE9DB}" sibTransId="{BBF7CF4C-E25C-4E7A-BC90-F619F60C40D7}"/>
    <dgm:cxn modelId="{68DF5327-4F1B-427E-9437-0A4C92432106}" type="presOf" srcId="{50772FC0-A315-4FFD-AF42-31188DFB3C41}" destId="{6F9D7221-FBBE-43D7-8534-1C57C8CB2BCE}" srcOrd="0" destOrd="0" presId="urn:microsoft.com/office/officeart/2005/8/layout/matrix1"/>
    <dgm:cxn modelId="{F2D3B916-E48A-415F-BC36-EAFE6E6634E1}" type="presOf" srcId="{E720689D-B11A-4FC0-BEB3-42DDAC5D0B03}" destId="{15ED9C6F-5B25-4B3E-9B61-BC188CD75EC1}" srcOrd="0" destOrd="1" presId="urn:microsoft.com/office/officeart/2005/8/layout/matrix1"/>
    <dgm:cxn modelId="{ADE6F31A-BCDC-4036-B84B-4573314E5CA9}" type="presOf" srcId="{2D6AD0AA-710C-485B-9B29-2859A8B1F924}" destId="{36EC9109-F9D6-4E68-B19C-8BE2261EA405}" srcOrd="1" destOrd="3" presId="urn:microsoft.com/office/officeart/2005/8/layout/matrix1"/>
    <dgm:cxn modelId="{E8A363CE-9A3C-4C67-BAF4-02EC016F8820}" srcId="{FC14BB47-CED5-4A2C-B213-4D73F0D291BE}" destId="{B3F9AEA3-2CF3-40C6-9F35-DC5F26FEB02E}" srcOrd="0" destOrd="0" parTransId="{6CA71F96-19FB-496D-9C52-3D9D65ABAEB5}" sibTransId="{DC1FD023-533C-471D-B707-76511EB830D8}"/>
    <dgm:cxn modelId="{85717299-4D4B-4E51-9E2F-FA4F99B6AD0E}" type="presOf" srcId="{DDBCAB8B-55FB-4BE3-955A-E72D792F98A8}" destId="{99C47EB1-0ED3-42BB-B848-5C2AADCF4F8A}" srcOrd="1" destOrd="0" presId="urn:microsoft.com/office/officeart/2005/8/layout/matrix1"/>
    <dgm:cxn modelId="{AF301F1E-B161-433A-9C66-E92FC2FFF9BD}" type="presOf" srcId="{CD8566FB-02CB-4567-A395-7D2983E6C09C}" destId="{36EC9109-F9D6-4E68-B19C-8BE2261EA405}" srcOrd="1" destOrd="1" presId="urn:microsoft.com/office/officeart/2005/8/layout/matrix1"/>
    <dgm:cxn modelId="{96BD8F87-8837-4C5E-BD98-08A7E03D0623}" type="presOf" srcId="{DDBCAB8B-55FB-4BE3-955A-E72D792F98A8}" destId="{15ED9C6F-5B25-4B3E-9B61-BC188CD75EC1}" srcOrd="0" destOrd="0" presId="urn:microsoft.com/office/officeart/2005/8/layout/matrix1"/>
    <dgm:cxn modelId="{917D573E-9D8A-4861-9B53-C02CC87ADF00}" type="presOf" srcId="{65320DBF-E15C-4647-BAC5-E962C5A62F2E}" destId="{E5CE5990-1771-44F1-9A77-B169BA2B1992}" srcOrd="1" destOrd="3" presId="urn:microsoft.com/office/officeart/2005/8/layout/matrix1"/>
    <dgm:cxn modelId="{CF0B9806-AE95-414E-AA03-EC648346C2E6}" type="presOf" srcId="{0456E35F-2640-4935-AF9F-A2AC34B929A2}" destId="{E5CE5990-1771-44F1-9A77-B169BA2B1992}" srcOrd="1" destOrd="0" presId="urn:microsoft.com/office/officeart/2005/8/layout/matrix1"/>
    <dgm:cxn modelId="{55BE2385-F201-4376-9CBB-71FF1C6EB2A6}" srcId="{B3F9AEA3-2CF3-40C6-9F35-DC5F26FEB02E}" destId="{0456E35F-2640-4935-AF9F-A2AC34B929A2}" srcOrd="0" destOrd="0" parTransId="{9559CFCC-6099-45B3-B93E-DA47F3096518}" sibTransId="{0B6C4ADC-4020-4B1F-B3A2-381B65EF0E7A}"/>
    <dgm:cxn modelId="{5006DB6C-36DC-4F96-B668-06A4D63B504F}" type="presOf" srcId="{EC0B0756-4784-4924-9A0B-307A69166D6E}" destId="{7E97D0A2-03C2-442B-B1AD-872896DAD37E}" srcOrd="1" destOrd="0" presId="urn:microsoft.com/office/officeart/2005/8/layout/matrix1"/>
    <dgm:cxn modelId="{8A6D4E96-310C-403F-A0F8-684F01FA5EB1}" type="presOf" srcId="{9945EC6A-B577-468A-80C9-17BBACDC91D9}" destId="{7E97D0A2-03C2-442B-B1AD-872896DAD37E}" srcOrd="1" destOrd="2" presId="urn:microsoft.com/office/officeart/2005/8/layout/matrix1"/>
    <dgm:cxn modelId="{849023B3-B5D6-447F-9213-E079FE236327}" type="presOf" srcId="{50772FC0-A315-4FFD-AF42-31188DFB3C41}" destId="{36EC9109-F9D6-4E68-B19C-8BE2261EA405}" srcOrd="1" destOrd="0" presId="urn:microsoft.com/office/officeart/2005/8/layout/matrix1"/>
    <dgm:cxn modelId="{E2D83C97-19A5-491D-9AD2-F6FE2E2B8C2F}" type="presOf" srcId="{65320DBF-E15C-4647-BAC5-E962C5A62F2E}" destId="{56A4A258-683C-4A69-BC82-0BD20B2B749B}" srcOrd="0" destOrd="3" presId="urn:microsoft.com/office/officeart/2005/8/layout/matrix1"/>
    <dgm:cxn modelId="{C8323129-CEE1-414C-8395-C903C32DE97A}" srcId="{B3F9AEA3-2CF3-40C6-9F35-DC5F26FEB02E}" destId="{EC0B0756-4784-4924-9A0B-307A69166D6E}" srcOrd="1" destOrd="0" parTransId="{592A944D-D8E1-4BBB-BB78-83AA71497BDF}" sibTransId="{70148F23-3473-414F-9F51-3BAAF35AE3E6}"/>
    <dgm:cxn modelId="{D49B3D4D-7CEE-4053-8A39-E48774F8772C}" type="presOf" srcId="{A2E47DF6-A28C-4A93-B72D-4987296B2579}" destId="{6F9D7221-FBBE-43D7-8534-1C57C8CB2BCE}" srcOrd="0" destOrd="2" presId="urn:microsoft.com/office/officeart/2005/8/layout/matrix1"/>
    <dgm:cxn modelId="{88C94C38-47DE-42DA-B62A-F19D20EC2692}" srcId="{B3F9AEA3-2CF3-40C6-9F35-DC5F26FEB02E}" destId="{DDBCAB8B-55FB-4BE3-955A-E72D792F98A8}" srcOrd="3" destOrd="0" parTransId="{E891C0E8-BCC7-4864-84A8-936C6D55165E}" sibTransId="{A396DEFB-7617-419E-81E5-B2C7AB5E383A}"/>
    <dgm:cxn modelId="{9D085C7B-86EF-4FE6-99F7-0939F35369E1}" srcId="{DDBCAB8B-55FB-4BE3-955A-E72D792F98A8}" destId="{4D495FFD-91C4-4922-9553-27CA3DCFC114}" srcOrd="1" destOrd="0" parTransId="{4B809D02-980F-4DFE-97B0-02D966C9809D}" sibTransId="{4F3810C1-C46B-41A8-B072-882CF3CCFCA6}"/>
    <dgm:cxn modelId="{A137870D-13CC-4C2D-AAE3-31D48B3FBF30}" type="presOf" srcId="{4D495FFD-91C4-4922-9553-27CA3DCFC114}" destId="{15ED9C6F-5B25-4B3E-9B61-BC188CD75EC1}" srcOrd="0" destOrd="2" presId="urn:microsoft.com/office/officeart/2005/8/layout/matrix1"/>
    <dgm:cxn modelId="{2E55593D-6C4F-458B-8FFE-7CD7F7A85B07}" type="presOf" srcId="{94D34C13-89F5-4E66-8E54-65DFAE90DA87}" destId="{56A4A258-683C-4A69-BC82-0BD20B2B749B}" srcOrd="0" destOrd="1" presId="urn:microsoft.com/office/officeart/2005/8/layout/matrix1"/>
    <dgm:cxn modelId="{564CD421-4820-4C38-9822-C90727655B99}" type="presOf" srcId="{36BBB598-8CD1-498D-B2E4-F1E8C58EC159}" destId="{99C47EB1-0ED3-42BB-B848-5C2AADCF4F8A}" srcOrd="1" destOrd="3" presId="urn:microsoft.com/office/officeart/2005/8/layout/matrix1"/>
    <dgm:cxn modelId="{4990D5FB-EE79-485E-8FED-239427D04D2E}" type="presOf" srcId="{DC64B9BC-843E-407B-BE3A-8CB34926210B}" destId="{56A4A258-683C-4A69-BC82-0BD20B2B749B}" srcOrd="0" destOrd="2" presId="urn:microsoft.com/office/officeart/2005/8/layout/matrix1"/>
    <dgm:cxn modelId="{1FE5056A-3767-451B-B5E4-E87F197B5EF6}" type="presOf" srcId="{36BBB598-8CD1-498D-B2E4-F1E8C58EC159}" destId="{15ED9C6F-5B25-4B3E-9B61-BC188CD75EC1}" srcOrd="0" destOrd="3" presId="urn:microsoft.com/office/officeart/2005/8/layout/matrix1"/>
    <dgm:cxn modelId="{4BC7A6C7-E791-4DC2-85D0-DC61BB6A94E1}" type="presOf" srcId="{EC0B0756-4784-4924-9A0B-307A69166D6E}" destId="{5C7E4957-551E-485E-BAB2-F4695B47CE7D}" srcOrd="0" destOrd="0" presId="urn:microsoft.com/office/officeart/2005/8/layout/matrix1"/>
    <dgm:cxn modelId="{F52E6571-A6A7-46E3-99DD-4E73A2B497C1}" type="presOf" srcId="{CD8566FB-02CB-4567-A395-7D2983E6C09C}" destId="{6F9D7221-FBBE-43D7-8534-1C57C8CB2BCE}" srcOrd="0" destOrd="1" presId="urn:microsoft.com/office/officeart/2005/8/layout/matrix1"/>
    <dgm:cxn modelId="{23190B90-8A8A-4FEB-9DD9-3E573F8CE0A1}" srcId="{EC0B0756-4784-4924-9A0B-307A69166D6E}" destId="{2A36A9A1-6A03-4EFE-A29B-2357C7B01DA5}" srcOrd="0" destOrd="0" parTransId="{FE42A1DF-B0B9-4B95-ABF1-B7F1915A10F4}" sibTransId="{4F10FA1D-725E-40D6-876D-0B260DDF5645}"/>
    <dgm:cxn modelId="{E40E053A-9529-4C5F-AA19-B5BC9106CD4D}" srcId="{0456E35F-2640-4935-AF9F-A2AC34B929A2}" destId="{94D34C13-89F5-4E66-8E54-65DFAE90DA87}" srcOrd="0" destOrd="0" parTransId="{6481B516-DF8A-4242-AD99-F2C1387D9FA7}" sibTransId="{8ACD5A2A-E244-4BDF-8E3B-0778AFE6BFB8}"/>
    <dgm:cxn modelId="{D5AC925F-A9C9-489F-A21D-4FD80848606A}" type="presOf" srcId="{94D34C13-89F5-4E66-8E54-65DFAE90DA87}" destId="{E5CE5990-1771-44F1-9A77-B169BA2B1992}" srcOrd="1" destOrd="1" presId="urn:microsoft.com/office/officeart/2005/8/layout/matrix1"/>
    <dgm:cxn modelId="{1ACAC93D-F935-4B9E-A283-B79CD36C192C}" type="presOf" srcId="{3EB3A95F-9BA6-4C74-B062-CFFB561F8040}" destId="{7E97D0A2-03C2-442B-B1AD-872896DAD37E}" srcOrd="1" destOrd="3" presId="urn:microsoft.com/office/officeart/2005/8/layout/matrix1"/>
    <dgm:cxn modelId="{EE51D0CD-B2D1-4968-B36A-F888EFE07FDF}" type="presOf" srcId="{E720689D-B11A-4FC0-BEB3-42DDAC5D0B03}" destId="{99C47EB1-0ED3-42BB-B848-5C2AADCF4F8A}" srcOrd="1" destOrd="1" presId="urn:microsoft.com/office/officeart/2005/8/layout/matrix1"/>
    <dgm:cxn modelId="{C34BFDD3-C3D9-4C39-B335-A3BD62949E40}" srcId="{B3F9AEA3-2CF3-40C6-9F35-DC5F26FEB02E}" destId="{50772FC0-A315-4FFD-AF42-31188DFB3C41}" srcOrd="2" destOrd="0" parTransId="{1766EDD1-1B83-4EDC-8ED8-375DCDA5EC84}" sibTransId="{CEF1B9DC-B263-4407-85B0-45E41B7C0F61}"/>
    <dgm:cxn modelId="{93657F35-D259-4AB2-BDF9-39C24AEE6C5F}" type="presOf" srcId="{3EB3A95F-9BA6-4C74-B062-CFFB561F8040}" destId="{5C7E4957-551E-485E-BAB2-F4695B47CE7D}" srcOrd="0" destOrd="3" presId="urn:microsoft.com/office/officeart/2005/8/layout/matrix1"/>
    <dgm:cxn modelId="{AFBB3573-0DF8-4E33-8548-7CAC095D06CC}" type="presOf" srcId="{9945EC6A-B577-468A-80C9-17BBACDC91D9}" destId="{5C7E4957-551E-485E-BAB2-F4695B47CE7D}" srcOrd="0" destOrd="2" presId="urn:microsoft.com/office/officeart/2005/8/layout/matrix1"/>
    <dgm:cxn modelId="{F44CC604-C945-4A6E-A018-924DBEB37B21}" type="presOf" srcId="{B3F9AEA3-2CF3-40C6-9F35-DC5F26FEB02E}" destId="{6E0014EC-EF92-4914-9A5F-7018B003FCF9}" srcOrd="0" destOrd="0" presId="urn:microsoft.com/office/officeart/2005/8/layout/matrix1"/>
    <dgm:cxn modelId="{AC77FB04-F3BD-40C8-B9E9-4F08A9472D6B}" type="presOf" srcId="{2D6AD0AA-710C-485B-9B29-2859A8B1F924}" destId="{6F9D7221-FBBE-43D7-8534-1C57C8CB2BCE}" srcOrd="0" destOrd="3" presId="urn:microsoft.com/office/officeart/2005/8/layout/matrix1"/>
    <dgm:cxn modelId="{0F20365D-CA8F-40D1-BA0E-08A05761F2D6}" srcId="{50772FC0-A315-4FFD-AF42-31188DFB3C41}" destId="{2D6AD0AA-710C-485B-9B29-2859A8B1F924}" srcOrd="2" destOrd="0" parTransId="{E480A3E0-D29B-4FD9-9A8E-2C782F1EEB98}" sibTransId="{F69CEE1C-4587-4B6B-97F3-8ABBD13E0A3A}"/>
    <dgm:cxn modelId="{3A5A980F-0561-49F1-A5B2-513057871361}" type="presOf" srcId="{FC14BB47-CED5-4A2C-B213-4D73F0D291BE}" destId="{1270F0B4-1CB9-4FD0-A66C-208B5D498FBF}" srcOrd="0" destOrd="0" presId="urn:microsoft.com/office/officeart/2005/8/layout/matrix1"/>
    <dgm:cxn modelId="{78B7FAD5-B18E-4FB6-A599-0ABBB1BF98C7}" srcId="{0456E35F-2640-4935-AF9F-A2AC34B929A2}" destId="{DC64B9BC-843E-407B-BE3A-8CB34926210B}" srcOrd="1" destOrd="0" parTransId="{955B6232-0E33-4037-8BFC-B83E1A8B4644}" sibTransId="{CE8A4CE3-D3E2-43D6-BDCA-74FA59A9CFD6}"/>
    <dgm:cxn modelId="{0A156A5B-4A08-4BA4-BF6E-450088AC621A}" srcId="{DDBCAB8B-55FB-4BE3-955A-E72D792F98A8}" destId="{36BBB598-8CD1-498D-B2E4-F1E8C58EC159}" srcOrd="2" destOrd="0" parTransId="{FEAB1742-793A-4089-93F4-8E6BF8AD17BC}" sibTransId="{40B2E96C-221A-4D2D-ADE4-2B52CD3EB2D6}"/>
    <dgm:cxn modelId="{40F68DF8-59E0-4617-8B49-5FB85BFED832}" type="presOf" srcId="{DC64B9BC-843E-407B-BE3A-8CB34926210B}" destId="{E5CE5990-1771-44F1-9A77-B169BA2B1992}" srcOrd="1" destOrd="2" presId="urn:microsoft.com/office/officeart/2005/8/layout/matrix1"/>
    <dgm:cxn modelId="{6FFBC874-66CE-45CC-9D85-13C192F70F07}" type="presOf" srcId="{0456E35F-2640-4935-AF9F-A2AC34B929A2}" destId="{56A4A258-683C-4A69-BC82-0BD20B2B749B}" srcOrd="0" destOrd="0" presId="urn:microsoft.com/office/officeart/2005/8/layout/matrix1"/>
    <dgm:cxn modelId="{8085A95E-60E2-4102-9C28-C6443743ED0A}" type="presOf" srcId="{4D495FFD-91C4-4922-9553-27CA3DCFC114}" destId="{99C47EB1-0ED3-42BB-B848-5C2AADCF4F8A}" srcOrd="1" destOrd="2" presId="urn:microsoft.com/office/officeart/2005/8/layout/matrix1"/>
    <dgm:cxn modelId="{6282426E-CED9-4419-A3ED-AEBE7A893337}" srcId="{EC0B0756-4784-4924-9A0B-307A69166D6E}" destId="{3EB3A95F-9BA6-4C74-B062-CFFB561F8040}" srcOrd="2" destOrd="0" parTransId="{A9E3104B-3F32-4B73-9A81-861A405AB03B}" sibTransId="{3EC8BEB9-B74F-495C-911D-34F55B42C790}"/>
    <dgm:cxn modelId="{395E38A2-7945-425F-9AA6-111760FB13C0}" type="presOf" srcId="{A2E47DF6-A28C-4A93-B72D-4987296B2579}" destId="{36EC9109-F9D6-4E68-B19C-8BE2261EA405}" srcOrd="1" destOrd="2" presId="urn:microsoft.com/office/officeart/2005/8/layout/matrix1"/>
    <dgm:cxn modelId="{AA938CD4-A6BC-480C-B7F7-B4B6759626F3}" type="presOf" srcId="{2A36A9A1-6A03-4EFE-A29B-2357C7B01DA5}" destId="{7E97D0A2-03C2-442B-B1AD-872896DAD37E}" srcOrd="1" destOrd="1" presId="urn:microsoft.com/office/officeart/2005/8/layout/matrix1"/>
    <dgm:cxn modelId="{1D97F7D6-E26B-40CF-815D-1032FEC85C4E}" srcId="{0456E35F-2640-4935-AF9F-A2AC34B929A2}" destId="{65320DBF-E15C-4647-BAC5-E962C5A62F2E}" srcOrd="2" destOrd="0" parTransId="{92715838-4981-484C-BA4C-29CC126859C8}" sibTransId="{BD9D5722-2917-46AE-AF8F-8A19621DCF3B}"/>
    <dgm:cxn modelId="{574DE661-5A65-4ADC-AD41-FF17FEE43D5E}" srcId="{DDBCAB8B-55FB-4BE3-955A-E72D792F98A8}" destId="{E720689D-B11A-4FC0-BEB3-42DDAC5D0B03}" srcOrd="0" destOrd="0" parTransId="{AAC47F03-133D-4C2E-92BC-B9CFBF8B7A9F}" sibTransId="{3C4F4C8F-6207-4A90-9D4C-745E38320E8A}"/>
    <dgm:cxn modelId="{DFECF305-2AA1-4625-ADBA-D79B5570F657}" type="presParOf" srcId="{1270F0B4-1CB9-4FD0-A66C-208B5D498FBF}" destId="{182AE2D3-0C2B-474D-81C5-35616DE2EE16}" srcOrd="0" destOrd="0" presId="urn:microsoft.com/office/officeart/2005/8/layout/matrix1"/>
    <dgm:cxn modelId="{AA8648A9-36FD-4CF9-9D80-E6FB49C47A1D}" type="presParOf" srcId="{182AE2D3-0C2B-474D-81C5-35616DE2EE16}" destId="{56A4A258-683C-4A69-BC82-0BD20B2B749B}" srcOrd="0" destOrd="0" presId="urn:microsoft.com/office/officeart/2005/8/layout/matrix1"/>
    <dgm:cxn modelId="{9C3407F0-A99B-40E5-AF3A-2BADFAFFDF9F}" type="presParOf" srcId="{182AE2D3-0C2B-474D-81C5-35616DE2EE16}" destId="{E5CE5990-1771-44F1-9A77-B169BA2B1992}" srcOrd="1" destOrd="0" presId="urn:microsoft.com/office/officeart/2005/8/layout/matrix1"/>
    <dgm:cxn modelId="{6DFAECEE-A632-4388-BDC0-08846AF3D6CA}" type="presParOf" srcId="{182AE2D3-0C2B-474D-81C5-35616DE2EE16}" destId="{5C7E4957-551E-485E-BAB2-F4695B47CE7D}" srcOrd="2" destOrd="0" presId="urn:microsoft.com/office/officeart/2005/8/layout/matrix1"/>
    <dgm:cxn modelId="{FB5643F7-EF60-4555-86B5-2AB62AA91F65}" type="presParOf" srcId="{182AE2D3-0C2B-474D-81C5-35616DE2EE16}" destId="{7E97D0A2-03C2-442B-B1AD-872896DAD37E}" srcOrd="3" destOrd="0" presId="urn:microsoft.com/office/officeart/2005/8/layout/matrix1"/>
    <dgm:cxn modelId="{2A254FF1-99D0-4751-9440-8E768AC3BC58}" type="presParOf" srcId="{182AE2D3-0C2B-474D-81C5-35616DE2EE16}" destId="{6F9D7221-FBBE-43D7-8534-1C57C8CB2BCE}" srcOrd="4" destOrd="0" presId="urn:microsoft.com/office/officeart/2005/8/layout/matrix1"/>
    <dgm:cxn modelId="{7F04E1F2-6868-4642-B14C-2F5118A652D9}" type="presParOf" srcId="{182AE2D3-0C2B-474D-81C5-35616DE2EE16}" destId="{36EC9109-F9D6-4E68-B19C-8BE2261EA405}" srcOrd="5" destOrd="0" presId="urn:microsoft.com/office/officeart/2005/8/layout/matrix1"/>
    <dgm:cxn modelId="{165585CC-2AD1-4565-9C7E-BE415FC851A9}" type="presParOf" srcId="{182AE2D3-0C2B-474D-81C5-35616DE2EE16}" destId="{15ED9C6F-5B25-4B3E-9B61-BC188CD75EC1}" srcOrd="6" destOrd="0" presId="urn:microsoft.com/office/officeart/2005/8/layout/matrix1"/>
    <dgm:cxn modelId="{6E924D28-EFD0-4A70-9F6D-D9D30AE1DD0B}" type="presParOf" srcId="{182AE2D3-0C2B-474D-81C5-35616DE2EE16}" destId="{99C47EB1-0ED3-42BB-B848-5C2AADCF4F8A}" srcOrd="7" destOrd="0" presId="urn:microsoft.com/office/officeart/2005/8/layout/matrix1"/>
    <dgm:cxn modelId="{05437381-838A-47E5-A513-A61C0BD2A186}" type="presParOf" srcId="{1270F0B4-1CB9-4FD0-A66C-208B5D498FBF}" destId="{6E0014EC-EF92-4914-9A5F-7018B003FCF9}"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A4A258-683C-4A69-BC82-0BD20B2B749B}">
      <dsp:nvSpPr>
        <dsp:cNvPr id="0" name=""/>
        <dsp:cNvSpPr/>
      </dsp:nvSpPr>
      <dsp:spPr>
        <a:xfrm rot="16200000">
          <a:off x="309695" y="-368620"/>
          <a:ext cx="2123810" cy="2743200"/>
        </a:xfrm>
        <a:prstGeom prst="round1Rect">
          <a:avLst/>
        </a:prstGeom>
        <a:solidFill>
          <a:schemeClr val="bg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t" anchorCtr="0">
          <a:noAutofit/>
        </a:bodyPr>
        <a:lstStyle/>
        <a:p>
          <a:pPr lvl="0" algn="l" defTabSz="800100">
            <a:lnSpc>
              <a:spcPct val="90000"/>
            </a:lnSpc>
            <a:spcBef>
              <a:spcPct val="0"/>
            </a:spcBef>
            <a:spcAft>
              <a:spcPct val="35000"/>
            </a:spcAft>
          </a:pPr>
          <a:r>
            <a:rPr lang="es-ES" sz="1800" b="1" kern="1200" dirty="0" smtClean="0">
              <a:solidFill>
                <a:schemeClr val="bg1"/>
              </a:solidFill>
              <a:latin typeface="+mj-lt"/>
            </a:rPr>
            <a:t>EXAMEN</a:t>
          </a:r>
          <a:endParaRPr lang="en-US" sz="1800" b="1" kern="1200" dirty="0">
            <a:solidFill>
              <a:schemeClr val="bg1"/>
            </a:solidFill>
            <a:latin typeface="+mj-lt"/>
          </a:endParaRPr>
        </a:p>
        <a:p>
          <a:pPr marL="171450" lvl="1" indent="-171450" algn="l" defTabSz="711200">
            <a:lnSpc>
              <a:spcPct val="90000"/>
            </a:lnSpc>
            <a:spcBef>
              <a:spcPct val="0"/>
            </a:spcBef>
            <a:spcAft>
              <a:spcPct val="15000"/>
            </a:spcAft>
            <a:buChar char="••"/>
          </a:pPr>
          <a:r>
            <a:rPr lang="fr-FR" sz="1600" kern="1200" noProof="0" dirty="0" smtClean="0">
              <a:solidFill>
                <a:schemeClr val="bg1"/>
              </a:solidFill>
              <a:latin typeface="+mj-lt"/>
            </a:rPr>
            <a:t>   Rapport</a:t>
          </a:r>
          <a:endParaRPr lang="fr-FR" sz="1600" kern="1200" noProof="0" dirty="0">
            <a:solidFill>
              <a:schemeClr val="bg1"/>
            </a:solidFill>
            <a:latin typeface="+mj-lt"/>
          </a:endParaRPr>
        </a:p>
        <a:p>
          <a:pPr marL="171450" lvl="1" indent="-171450" algn="l" defTabSz="711200">
            <a:lnSpc>
              <a:spcPct val="90000"/>
            </a:lnSpc>
            <a:spcBef>
              <a:spcPct val="0"/>
            </a:spcBef>
            <a:spcAft>
              <a:spcPct val="15000"/>
            </a:spcAft>
            <a:buChar char="••"/>
          </a:pPr>
          <a:r>
            <a:rPr lang="fr-FR" sz="1600" kern="1200" noProof="0" dirty="0" smtClean="0">
              <a:solidFill>
                <a:schemeClr val="bg1"/>
              </a:solidFill>
              <a:latin typeface="+mj-lt"/>
            </a:rPr>
            <a:t>   Evaluation</a:t>
          </a:r>
          <a:endParaRPr lang="fr-FR" sz="1600" kern="1200" noProof="0" dirty="0">
            <a:solidFill>
              <a:schemeClr val="bg1"/>
            </a:solidFill>
            <a:latin typeface="+mj-lt"/>
          </a:endParaRPr>
        </a:p>
        <a:p>
          <a:pPr marL="171450" lvl="1" indent="-171450" algn="l" defTabSz="711200">
            <a:lnSpc>
              <a:spcPct val="90000"/>
            </a:lnSpc>
            <a:spcBef>
              <a:spcPct val="0"/>
            </a:spcBef>
            <a:spcAft>
              <a:spcPct val="15000"/>
            </a:spcAft>
            <a:buChar char="••"/>
          </a:pPr>
          <a:r>
            <a:rPr lang="fr-FR" sz="1600" kern="1200" noProof="0" dirty="0" smtClean="0">
              <a:latin typeface="+mj-lt"/>
            </a:rPr>
            <a:t>   Surveillance</a:t>
          </a:r>
          <a:endParaRPr lang="fr-FR" sz="1600" kern="1200" noProof="0" dirty="0">
            <a:latin typeface="+mj-lt"/>
          </a:endParaRPr>
        </a:p>
      </dsp:txBody>
      <dsp:txXfrm rot="5400000">
        <a:off x="0" y="-58925"/>
        <a:ext cx="2743200" cy="1592857"/>
      </dsp:txXfrm>
    </dsp:sp>
    <dsp:sp modelId="{5C7E4957-551E-485E-BAB2-F4695B47CE7D}">
      <dsp:nvSpPr>
        <dsp:cNvPr id="0" name=""/>
        <dsp:cNvSpPr/>
      </dsp:nvSpPr>
      <dsp:spPr>
        <a:xfrm>
          <a:off x="2743200" y="-58925"/>
          <a:ext cx="2743200" cy="2123810"/>
        </a:xfrm>
        <a:prstGeom prst="round1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t" anchorCtr="0">
          <a:noAutofit/>
        </a:bodyPr>
        <a:lstStyle/>
        <a:p>
          <a:pPr lvl="0" algn="l" defTabSz="622300">
            <a:lnSpc>
              <a:spcPct val="90000"/>
            </a:lnSpc>
            <a:spcBef>
              <a:spcPct val="0"/>
            </a:spcBef>
            <a:spcAft>
              <a:spcPct val="35000"/>
            </a:spcAft>
          </a:pPr>
          <a:r>
            <a:rPr lang="es-ES" sz="1400" b="0" kern="1200" dirty="0" smtClean="0">
              <a:solidFill>
                <a:schemeClr val="accent5">
                  <a:lumMod val="40000"/>
                  <a:lumOff val="60000"/>
                </a:schemeClr>
              </a:solidFill>
              <a:latin typeface="+mj-lt"/>
            </a:rPr>
            <a:t>MISE À </a:t>
          </a:r>
          <a:r>
            <a:rPr lang="fr-FR" sz="1400" b="0" kern="1200" noProof="0" dirty="0" smtClean="0">
              <a:solidFill>
                <a:schemeClr val="accent5">
                  <a:lumMod val="40000"/>
                  <a:lumOff val="60000"/>
                </a:schemeClr>
              </a:solidFill>
              <a:latin typeface="+mj-lt"/>
            </a:rPr>
            <a:t>L’AGENDA</a:t>
          </a:r>
          <a:endParaRPr lang="fr-FR" sz="1400" b="0" kern="1200" noProof="0" dirty="0">
            <a:solidFill>
              <a:schemeClr val="accent5">
                <a:lumMod val="40000"/>
                <a:lumOff val="60000"/>
              </a:schemeClr>
            </a:solidFill>
            <a:latin typeface="+mj-lt"/>
          </a:endParaRPr>
        </a:p>
        <a:p>
          <a:pPr marL="114300" lvl="1" indent="-114300" algn="l" defTabSz="622300">
            <a:lnSpc>
              <a:spcPct val="90000"/>
            </a:lnSpc>
            <a:spcBef>
              <a:spcPct val="0"/>
            </a:spcBef>
            <a:spcAft>
              <a:spcPct val="15000"/>
            </a:spcAft>
            <a:buChar char="••"/>
          </a:pPr>
          <a:r>
            <a:rPr lang="fr-FR" sz="1400" kern="1200" noProof="0" dirty="0" smtClean="0">
              <a:solidFill>
                <a:schemeClr val="bg1">
                  <a:lumMod val="85000"/>
                </a:schemeClr>
              </a:solidFill>
              <a:latin typeface="+mj-lt"/>
            </a:rPr>
            <a:t>Identification</a:t>
          </a:r>
          <a:r>
            <a:rPr lang="es-ES" sz="1400" kern="1200" dirty="0" smtClean="0">
              <a:solidFill>
                <a:schemeClr val="bg1">
                  <a:lumMod val="85000"/>
                </a:schemeClr>
              </a:solidFill>
              <a:latin typeface="+mj-lt"/>
            </a:rPr>
            <a:t> du </a:t>
          </a:r>
          <a:r>
            <a:rPr lang="fr-FR" sz="1400" kern="1200" noProof="0" dirty="0" smtClean="0">
              <a:solidFill>
                <a:schemeClr val="bg1">
                  <a:lumMod val="85000"/>
                </a:schemeClr>
              </a:solidFill>
              <a:latin typeface="+mj-lt"/>
            </a:rPr>
            <a:t>problème</a:t>
          </a:r>
          <a:endParaRPr lang="fr-FR" sz="1400" kern="1200" noProof="0" dirty="0">
            <a:solidFill>
              <a:schemeClr val="bg1">
                <a:lumMod val="85000"/>
              </a:schemeClr>
            </a:solidFill>
            <a:latin typeface="+mj-lt"/>
          </a:endParaRPr>
        </a:p>
        <a:p>
          <a:pPr marL="114300" lvl="1" indent="-114300" algn="l" defTabSz="622300">
            <a:lnSpc>
              <a:spcPct val="90000"/>
            </a:lnSpc>
            <a:spcBef>
              <a:spcPct val="0"/>
            </a:spcBef>
            <a:spcAft>
              <a:spcPct val="15000"/>
            </a:spcAft>
            <a:buChar char="••"/>
          </a:pPr>
          <a:r>
            <a:rPr lang="fr-FR" sz="1400" kern="1200" noProof="0" dirty="0" smtClean="0">
              <a:solidFill>
                <a:schemeClr val="bg1">
                  <a:lumMod val="85000"/>
                </a:schemeClr>
              </a:solidFill>
              <a:latin typeface="+mj-lt"/>
            </a:rPr>
            <a:t>Recherche</a:t>
          </a:r>
          <a:endParaRPr lang="fr-FR" sz="1400" kern="1200" noProof="0" dirty="0">
            <a:solidFill>
              <a:schemeClr val="bg1">
                <a:lumMod val="85000"/>
              </a:schemeClr>
            </a:solidFill>
            <a:latin typeface="+mj-lt"/>
          </a:endParaRPr>
        </a:p>
        <a:p>
          <a:pPr marL="114300" lvl="1" indent="-114300" algn="l" defTabSz="622300">
            <a:lnSpc>
              <a:spcPct val="90000"/>
            </a:lnSpc>
            <a:spcBef>
              <a:spcPct val="0"/>
            </a:spcBef>
            <a:spcAft>
              <a:spcPct val="15000"/>
            </a:spcAft>
            <a:buChar char="••"/>
          </a:pPr>
          <a:r>
            <a:rPr lang="fr-FR" sz="1400" kern="1200" noProof="0" dirty="0" smtClean="0">
              <a:solidFill>
                <a:schemeClr val="bg1">
                  <a:lumMod val="85000"/>
                </a:schemeClr>
              </a:solidFill>
              <a:latin typeface="+mj-lt"/>
            </a:rPr>
            <a:t>Etablir</a:t>
          </a:r>
          <a:r>
            <a:rPr lang="es-ES" sz="1400" kern="1200" dirty="0" smtClean="0">
              <a:solidFill>
                <a:schemeClr val="bg1">
                  <a:lumMod val="85000"/>
                </a:schemeClr>
              </a:solidFill>
              <a:latin typeface="+mj-lt"/>
            </a:rPr>
            <a:t> </a:t>
          </a:r>
          <a:r>
            <a:rPr lang="fr-FR" sz="1400" kern="1200" noProof="0" dirty="0" smtClean="0">
              <a:solidFill>
                <a:schemeClr val="bg1">
                  <a:lumMod val="85000"/>
                </a:schemeClr>
              </a:solidFill>
              <a:latin typeface="+mj-lt"/>
            </a:rPr>
            <a:t>l’agenda</a:t>
          </a:r>
          <a:endParaRPr lang="fr-FR" sz="1400" kern="1200" noProof="0" dirty="0">
            <a:solidFill>
              <a:schemeClr val="bg1">
                <a:lumMod val="85000"/>
              </a:schemeClr>
            </a:solidFill>
            <a:latin typeface="+mj-lt"/>
          </a:endParaRPr>
        </a:p>
      </dsp:txBody>
      <dsp:txXfrm>
        <a:off x="2743200" y="-58925"/>
        <a:ext cx="2743200" cy="1592857"/>
      </dsp:txXfrm>
    </dsp:sp>
    <dsp:sp modelId="{6F9D7221-FBBE-43D7-8534-1C57C8CB2BCE}">
      <dsp:nvSpPr>
        <dsp:cNvPr id="0" name=""/>
        <dsp:cNvSpPr/>
      </dsp:nvSpPr>
      <dsp:spPr>
        <a:xfrm rot="10800000">
          <a:off x="0" y="1959395"/>
          <a:ext cx="2743200" cy="2334789"/>
        </a:xfrm>
        <a:prstGeom prst="round1Rect">
          <a:avLst/>
        </a:prstGeom>
        <a:solidFill>
          <a:schemeClr val="bg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t" anchorCtr="0">
          <a:noAutofit/>
        </a:bodyPr>
        <a:lstStyle/>
        <a:p>
          <a:pPr lvl="0" algn="l" defTabSz="800100">
            <a:lnSpc>
              <a:spcPct val="90000"/>
            </a:lnSpc>
            <a:spcBef>
              <a:spcPct val="0"/>
            </a:spcBef>
            <a:spcAft>
              <a:spcPct val="35000"/>
            </a:spcAft>
          </a:pPr>
          <a:endParaRPr lang="en-US" sz="1600" kern="1200" dirty="0">
            <a:latin typeface="+mj-lt"/>
          </a:endParaRPr>
        </a:p>
        <a:p>
          <a:pPr marL="0" marR="0" lvl="1" indent="0" algn="l" defTabSz="914400" eaLnBrk="1" fontAlgn="auto" latinLnBrk="0" hangingPunct="1">
            <a:lnSpc>
              <a:spcPct val="100000"/>
            </a:lnSpc>
            <a:spcBef>
              <a:spcPct val="0"/>
            </a:spcBef>
            <a:spcAft>
              <a:spcPts val="0"/>
            </a:spcAft>
            <a:buClrTx/>
            <a:buSzTx/>
            <a:buFontTx/>
            <a:buChar char="••"/>
            <a:tabLst/>
            <a:defRPr/>
          </a:pPr>
          <a:r>
            <a:rPr lang="es-ES" sz="1200" kern="1200" dirty="0" smtClean="0">
              <a:latin typeface="+mj-lt"/>
            </a:rPr>
            <a:t> </a:t>
          </a:r>
          <a:r>
            <a:rPr lang="fr-FR" sz="1200" kern="1200" noProof="0" dirty="0" smtClean="0">
              <a:solidFill>
                <a:schemeClr val="bg1">
                  <a:lumMod val="85000"/>
                </a:schemeClr>
              </a:solidFill>
              <a:latin typeface="+mj-lt"/>
            </a:rPr>
            <a:t>Mettre</a:t>
          </a:r>
          <a:r>
            <a:rPr lang="es-ES" sz="1200" kern="1200" dirty="0" smtClean="0">
              <a:solidFill>
                <a:schemeClr val="bg1">
                  <a:lumMod val="85000"/>
                </a:schemeClr>
              </a:solidFill>
              <a:latin typeface="+mj-lt"/>
            </a:rPr>
            <a:t> en </a:t>
          </a:r>
          <a:r>
            <a:rPr lang="fr-FR" sz="1200" kern="1200" noProof="0" dirty="0" smtClean="0">
              <a:solidFill>
                <a:schemeClr val="bg1">
                  <a:lumMod val="85000"/>
                </a:schemeClr>
              </a:solidFill>
              <a:latin typeface="+mj-lt"/>
            </a:rPr>
            <a:t>œuvre</a:t>
          </a:r>
          <a:r>
            <a:rPr lang="es-ES" sz="1200" kern="1200" dirty="0" smtClean="0">
              <a:solidFill>
                <a:schemeClr val="bg1">
                  <a:lumMod val="85000"/>
                </a:schemeClr>
              </a:solidFill>
              <a:latin typeface="+mj-lt"/>
            </a:rPr>
            <a:t> la </a:t>
          </a:r>
          <a:r>
            <a:rPr lang="fr-FR" sz="1200" kern="1200" noProof="0" dirty="0" smtClean="0">
              <a:solidFill>
                <a:schemeClr val="bg1">
                  <a:lumMod val="85000"/>
                </a:schemeClr>
              </a:solidFill>
              <a:latin typeface="+mj-lt"/>
            </a:rPr>
            <a:t>politique</a:t>
          </a:r>
          <a:endParaRPr lang="fr-FR" sz="1200" kern="1200" noProof="0" dirty="0">
            <a:solidFill>
              <a:schemeClr val="bg1">
                <a:lumMod val="85000"/>
              </a:schemeClr>
            </a:solidFill>
            <a:latin typeface="+mj-lt"/>
          </a:endParaRPr>
        </a:p>
        <a:p>
          <a:pPr marL="0" marR="0" lvl="1" indent="0" algn="l" defTabSz="914400" eaLnBrk="1" fontAlgn="auto" latinLnBrk="0" hangingPunct="1">
            <a:lnSpc>
              <a:spcPct val="100000"/>
            </a:lnSpc>
            <a:spcBef>
              <a:spcPct val="0"/>
            </a:spcBef>
            <a:spcAft>
              <a:spcPts val="0"/>
            </a:spcAft>
            <a:buClrTx/>
            <a:buSzTx/>
            <a:buFontTx/>
            <a:buChar char="••"/>
            <a:tabLst/>
            <a:defRPr/>
          </a:pPr>
          <a:r>
            <a:rPr lang="en-US" sz="1200" kern="1200" dirty="0" smtClean="0">
              <a:solidFill>
                <a:schemeClr val="bg1">
                  <a:lumMod val="85000"/>
                </a:schemeClr>
              </a:solidFill>
              <a:latin typeface="+mj-lt"/>
            </a:rPr>
            <a:t> </a:t>
          </a:r>
          <a:r>
            <a:rPr lang="fr-FR" sz="1200" kern="1200" noProof="0" dirty="0" smtClean="0">
              <a:solidFill>
                <a:schemeClr val="bg1">
                  <a:lumMod val="85000"/>
                </a:schemeClr>
              </a:solidFill>
              <a:latin typeface="+mj-lt"/>
            </a:rPr>
            <a:t>Renforcer</a:t>
          </a:r>
          <a:r>
            <a:rPr lang="en-US" sz="1200" kern="1200" dirty="0" smtClean="0">
              <a:solidFill>
                <a:schemeClr val="bg1">
                  <a:lumMod val="85000"/>
                </a:schemeClr>
              </a:solidFill>
              <a:latin typeface="+mj-lt"/>
            </a:rPr>
            <a:t> la </a:t>
          </a:r>
          <a:r>
            <a:rPr lang="fr-FR" sz="1200" kern="1200" noProof="0" dirty="0" smtClean="0">
              <a:solidFill>
                <a:schemeClr val="bg1">
                  <a:lumMod val="85000"/>
                </a:schemeClr>
              </a:solidFill>
              <a:latin typeface="+mj-lt"/>
            </a:rPr>
            <a:t>politique</a:t>
          </a:r>
          <a:endParaRPr lang="fr-FR" sz="1200" kern="1200" noProof="0" dirty="0">
            <a:solidFill>
              <a:schemeClr val="bg1">
                <a:lumMod val="85000"/>
              </a:schemeClr>
            </a:solidFill>
            <a:latin typeface="+mj-lt"/>
          </a:endParaRPr>
        </a:p>
        <a:p>
          <a:pPr marL="0" marR="0" lvl="1" indent="0" algn="l" defTabSz="914400" eaLnBrk="1" fontAlgn="auto" latinLnBrk="0" hangingPunct="1">
            <a:lnSpc>
              <a:spcPct val="100000"/>
            </a:lnSpc>
            <a:spcBef>
              <a:spcPct val="0"/>
            </a:spcBef>
            <a:spcAft>
              <a:spcPts val="0"/>
            </a:spcAft>
            <a:buClrTx/>
            <a:buSzTx/>
            <a:buFontTx/>
            <a:buChar char="••"/>
            <a:tabLst/>
            <a:defRPr/>
          </a:pPr>
          <a:endParaRPr lang="es-ES" sz="1200" kern="1200" dirty="0" smtClean="0">
            <a:solidFill>
              <a:schemeClr val="bg1">
                <a:lumMod val="85000"/>
              </a:schemeClr>
            </a:solidFill>
            <a:latin typeface="+mj-lt"/>
          </a:endParaRPr>
        </a:p>
        <a:p>
          <a:pPr marL="0" marR="0" lvl="1" indent="0" algn="ctr" defTabSz="914400" eaLnBrk="1" fontAlgn="auto" latinLnBrk="0" hangingPunct="1">
            <a:lnSpc>
              <a:spcPct val="100000"/>
            </a:lnSpc>
            <a:spcBef>
              <a:spcPct val="0"/>
            </a:spcBef>
            <a:spcAft>
              <a:spcPts val="0"/>
            </a:spcAft>
            <a:buClrTx/>
            <a:buSzTx/>
            <a:buFontTx/>
            <a:buChar char="••"/>
            <a:tabLst/>
            <a:defRPr/>
          </a:pPr>
          <a:r>
            <a:rPr lang="en-US" sz="1400" b="1" kern="1200" dirty="0" smtClean="0">
              <a:solidFill>
                <a:schemeClr val="bg1">
                  <a:lumMod val="85000"/>
                </a:schemeClr>
              </a:solidFill>
              <a:latin typeface="+mj-lt"/>
            </a:rPr>
            <a:t>MISE EN OEUVRE</a:t>
          </a:r>
          <a:endParaRPr lang="fr-FR" sz="1200" kern="1200" noProof="0" dirty="0">
            <a:solidFill>
              <a:schemeClr val="bg1">
                <a:lumMod val="85000"/>
              </a:schemeClr>
            </a:solidFill>
            <a:latin typeface="+mj-lt"/>
          </a:endParaRPr>
        </a:p>
      </dsp:txBody>
      <dsp:txXfrm rot="10800000">
        <a:off x="0" y="2543092"/>
        <a:ext cx="2743200" cy="1751091"/>
      </dsp:txXfrm>
    </dsp:sp>
    <dsp:sp modelId="{15ED9C6F-5B25-4B3E-9B61-BC188CD75EC1}">
      <dsp:nvSpPr>
        <dsp:cNvPr id="0" name=""/>
        <dsp:cNvSpPr/>
      </dsp:nvSpPr>
      <dsp:spPr>
        <a:xfrm rot="5400000">
          <a:off x="2919518" y="1688672"/>
          <a:ext cx="2359510" cy="2743200"/>
        </a:xfrm>
        <a:prstGeom prst="round1Rect">
          <a:avLst/>
        </a:prstGeom>
        <a:solidFill>
          <a:schemeClr val="bg2">
            <a:lumMod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t" anchorCtr="0">
          <a:noAutofit/>
        </a:bodyPr>
        <a:lstStyle/>
        <a:p>
          <a:pPr lvl="0" algn="l" defTabSz="800100">
            <a:lnSpc>
              <a:spcPct val="90000"/>
            </a:lnSpc>
            <a:spcBef>
              <a:spcPct val="0"/>
            </a:spcBef>
            <a:spcAft>
              <a:spcPct val="35000"/>
            </a:spcAft>
          </a:pPr>
          <a:endParaRPr lang="en-US" sz="1600" kern="1200" dirty="0">
            <a:latin typeface="+mj-lt"/>
          </a:endParaRPr>
        </a:p>
        <a:p>
          <a:pPr marL="114300" lvl="1" indent="0" algn="l" defTabSz="622300">
            <a:lnSpc>
              <a:spcPct val="90000"/>
            </a:lnSpc>
            <a:spcBef>
              <a:spcPct val="0"/>
            </a:spcBef>
            <a:spcAft>
              <a:spcPct val="15000"/>
            </a:spcAft>
            <a:buChar char="••"/>
          </a:pPr>
          <a:r>
            <a:rPr lang="es-ES" sz="1200" kern="1200" dirty="0" smtClean="0">
              <a:latin typeface="+mj-lt"/>
            </a:rPr>
            <a:t> </a:t>
          </a:r>
          <a:r>
            <a:rPr lang="fr-FR" sz="1400" kern="1200" noProof="0" dirty="0" smtClean="0">
              <a:solidFill>
                <a:schemeClr val="bg1">
                  <a:lumMod val="85000"/>
                </a:schemeClr>
              </a:solidFill>
              <a:latin typeface="+mj-lt"/>
            </a:rPr>
            <a:t>Développer</a:t>
          </a:r>
          <a:r>
            <a:rPr lang="es-ES" sz="1600" kern="1200" dirty="0" smtClean="0">
              <a:latin typeface="+mj-lt"/>
            </a:rPr>
            <a:t> </a:t>
          </a:r>
          <a:r>
            <a:rPr lang="es-ES" sz="1400" kern="1200" dirty="0" smtClean="0">
              <a:solidFill>
                <a:schemeClr val="bg1">
                  <a:lumMod val="85000"/>
                </a:schemeClr>
              </a:solidFill>
              <a:latin typeface="+mj-lt"/>
            </a:rPr>
            <a:t>les</a:t>
          </a:r>
          <a:r>
            <a:rPr lang="es-ES" sz="1600" kern="1200" dirty="0" smtClean="0">
              <a:latin typeface="+mj-lt"/>
            </a:rPr>
            <a:t> </a:t>
          </a:r>
          <a:r>
            <a:rPr lang="fr-FR" sz="1200" kern="1200" noProof="0" dirty="0" smtClean="0">
              <a:solidFill>
                <a:schemeClr val="bg1">
                  <a:lumMod val="85000"/>
                </a:schemeClr>
              </a:solidFill>
              <a:latin typeface="+mj-lt"/>
            </a:rPr>
            <a:t>options</a:t>
          </a:r>
          <a:r>
            <a:rPr lang="es-ES" sz="1600" kern="1200" dirty="0" smtClean="0">
              <a:latin typeface="+mj-lt"/>
            </a:rPr>
            <a:t> </a:t>
          </a:r>
          <a:r>
            <a:rPr lang="es-ES" sz="1400" kern="1200" dirty="0" smtClean="0">
              <a:solidFill>
                <a:schemeClr val="bg1">
                  <a:lumMod val="85000"/>
                </a:schemeClr>
              </a:solidFill>
              <a:latin typeface="+mj-lt"/>
            </a:rPr>
            <a:t>et</a:t>
          </a:r>
          <a:r>
            <a:rPr lang="es-ES" sz="1600" kern="1200" dirty="0" smtClean="0">
              <a:latin typeface="+mj-lt"/>
            </a:rPr>
            <a:t> </a:t>
          </a:r>
          <a:r>
            <a:rPr lang="es-ES" sz="1400" kern="1200" dirty="0" smtClean="0">
              <a:solidFill>
                <a:schemeClr val="bg1">
                  <a:lumMod val="85000"/>
                </a:schemeClr>
              </a:solidFill>
              <a:latin typeface="+mj-lt"/>
            </a:rPr>
            <a:t>les</a:t>
          </a:r>
          <a:r>
            <a:rPr lang="es-ES" sz="1600" kern="1200" dirty="0" smtClean="0">
              <a:latin typeface="+mj-lt"/>
            </a:rPr>
            <a:t> </a:t>
          </a:r>
          <a:r>
            <a:rPr lang="fr-FR" sz="1400" kern="1200" noProof="0" dirty="0" smtClean="0">
              <a:solidFill>
                <a:schemeClr val="bg1">
                  <a:lumMod val="85000"/>
                </a:schemeClr>
              </a:solidFill>
              <a:latin typeface="+mj-lt"/>
            </a:rPr>
            <a:t>stratégies</a:t>
          </a:r>
          <a:endParaRPr lang="fr-FR" sz="1400" kern="1200" noProof="0" dirty="0">
            <a:solidFill>
              <a:schemeClr val="bg1">
                <a:lumMod val="85000"/>
              </a:schemeClr>
            </a:solidFill>
            <a:latin typeface="+mj-lt"/>
          </a:endParaRPr>
        </a:p>
        <a:p>
          <a:pPr marL="114300" lvl="1" indent="0" algn="l" defTabSz="622300">
            <a:lnSpc>
              <a:spcPct val="90000"/>
            </a:lnSpc>
            <a:spcBef>
              <a:spcPct val="0"/>
            </a:spcBef>
            <a:spcAft>
              <a:spcPct val="15000"/>
            </a:spcAft>
            <a:buChar char="••"/>
          </a:pPr>
          <a:r>
            <a:rPr lang="fr-FR" sz="1600" kern="1200" noProof="0" dirty="0" smtClean="0">
              <a:latin typeface="+mj-lt"/>
            </a:rPr>
            <a:t> </a:t>
          </a:r>
          <a:r>
            <a:rPr lang="fr-FR" sz="1400" kern="1200" noProof="0" dirty="0" smtClean="0">
              <a:solidFill>
                <a:schemeClr val="bg1">
                  <a:lumMod val="85000"/>
                </a:schemeClr>
              </a:solidFill>
              <a:latin typeface="+mj-lt"/>
            </a:rPr>
            <a:t>Négocier</a:t>
          </a:r>
          <a:endParaRPr lang="fr-FR" sz="1400" kern="1200" noProof="0" dirty="0">
            <a:solidFill>
              <a:schemeClr val="bg1">
                <a:lumMod val="85000"/>
              </a:schemeClr>
            </a:solidFill>
            <a:latin typeface="+mj-lt"/>
          </a:endParaRPr>
        </a:p>
        <a:p>
          <a:pPr marL="93663" marR="0" lvl="1" indent="0" algn="l" defTabSz="914400" eaLnBrk="1" fontAlgn="auto" latinLnBrk="0" hangingPunct="1">
            <a:lnSpc>
              <a:spcPct val="100000"/>
            </a:lnSpc>
            <a:spcBef>
              <a:spcPct val="0"/>
            </a:spcBef>
            <a:spcAft>
              <a:spcPts val="0"/>
            </a:spcAft>
            <a:buClrTx/>
            <a:buSzTx/>
            <a:buFontTx/>
            <a:buChar char="••"/>
            <a:tabLst/>
            <a:defRPr/>
          </a:pPr>
          <a:r>
            <a:rPr lang="fr-FR" sz="1400" kern="1200" noProof="0" dirty="0" smtClean="0">
              <a:solidFill>
                <a:schemeClr val="bg1">
                  <a:lumMod val="85000"/>
                </a:schemeClr>
              </a:solidFill>
              <a:latin typeface="+mj-lt"/>
            </a:rPr>
            <a:t>Formuler</a:t>
          </a:r>
          <a:r>
            <a:rPr lang="fr-FR" sz="1600" kern="1200" noProof="0" dirty="0" smtClean="0">
              <a:solidFill>
                <a:schemeClr val="bg1"/>
              </a:solidFill>
              <a:latin typeface="+mj-lt"/>
            </a:rPr>
            <a:t> </a:t>
          </a:r>
          <a:r>
            <a:rPr lang="fr-FR" sz="1400" kern="1200" noProof="0" dirty="0" smtClean="0">
              <a:solidFill>
                <a:schemeClr val="bg1">
                  <a:lumMod val="85000"/>
                </a:schemeClr>
              </a:solidFill>
              <a:latin typeface="+mj-lt"/>
            </a:rPr>
            <a:t>la</a:t>
          </a:r>
          <a:r>
            <a:rPr lang="fr-FR" sz="1600" kern="1200" noProof="0" dirty="0" smtClean="0">
              <a:solidFill>
                <a:schemeClr val="bg1"/>
              </a:solidFill>
              <a:latin typeface="+mj-lt"/>
            </a:rPr>
            <a:t> </a:t>
          </a:r>
          <a:r>
            <a:rPr lang="fr-FR" sz="1400" kern="1200" noProof="0" dirty="0" smtClean="0">
              <a:solidFill>
                <a:schemeClr val="bg1">
                  <a:lumMod val="85000"/>
                </a:schemeClr>
              </a:solidFill>
              <a:latin typeface="+mj-lt"/>
            </a:rPr>
            <a:t>politique</a:t>
          </a:r>
          <a:endParaRPr lang="es-ES" sz="1400" kern="1200" dirty="0" smtClean="0">
            <a:solidFill>
              <a:schemeClr val="bg1">
                <a:lumMod val="85000"/>
              </a:schemeClr>
            </a:solidFill>
            <a:latin typeface="+mj-lt"/>
          </a:endParaRPr>
        </a:p>
        <a:p>
          <a:pPr marL="0" marR="0" lvl="1" indent="0" algn="ctr" defTabSz="914400" eaLnBrk="1" fontAlgn="auto" latinLnBrk="0" hangingPunct="1">
            <a:lnSpc>
              <a:spcPct val="100000"/>
            </a:lnSpc>
            <a:spcBef>
              <a:spcPct val="0"/>
            </a:spcBef>
            <a:spcAft>
              <a:spcPts val="0"/>
            </a:spcAft>
            <a:buClrTx/>
            <a:buSzTx/>
            <a:buFontTx/>
            <a:buChar char="••"/>
            <a:tabLst/>
            <a:defRPr/>
          </a:pPr>
          <a:r>
            <a:rPr lang="en-US" sz="1400" b="0" kern="1200" dirty="0" smtClean="0">
              <a:solidFill>
                <a:schemeClr val="accent5">
                  <a:lumMod val="40000"/>
                  <a:lumOff val="60000"/>
                </a:schemeClr>
              </a:solidFill>
              <a:latin typeface="+mj-lt"/>
            </a:rPr>
            <a:t>FORMULATION</a:t>
          </a:r>
          <a:endParaRPr lang="fr-FR" sz="1400" b="0" kern="1200" noProof="0" dirty="0">
            <a:solidFill>
              <a:schemeClr val="accent5">
                <a:lumMod val="40000"/>
                <a:lumOff val="60000"/>
              </a:schemeClr>
            </a:solidFill>
            <a:latin typeface="+mj-lt"/>
          </a:endParaRPr>
        </a:p>
      </dsp:txBody>
      <dsp:txXfrm rot="-5400000">
        <a:off x="2727673" y="2470394"/>
        <a:ext cx="2743200" cy="1769632"/>
      </dsp:txXfrm>
    </dsp:sp>
    <dsp:sp modelId="{6E0014EC-EF92-4914-9A5F-7018B003FCF9}">
      <dsp:nvSpPr>
        <dsp:cNvPr id="0" name=""/>
        <dsp:cNvSpPr/>
      </dsp:nvSpPr>
      <dsp:spPr>
        <a:xfrm>
          <a:off x="1932452" y="1592857"/>
          <a:ext cx="1645920" cy="1061905"/>
        </a:xfrm>
        <a:prstGeom prst="roundRect">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endParaRPr lang="en-US" sz="3500" kern="1200" dirty="0">
            <a:latin typeface="+mj-lt"/>
          </a:endParaRPr>
        </a:p>
      </dsp:txBody>
      <dsp:txXfrm>
        <a:off x="1984290" y="1644695"/>
        <a:ext cx="1542244" cy="958229"/>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C32CCA-3F99-4DBE-9175-EE005DCD3F58}" type="datetimeFigureOut">
              <a:rPr lang="en-US" smtClean="0"/>
              <a:t>12/15/2016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138A93-5AF8-4C7C-8721-B7CED653CD4C}" type="slidenum">
              <a:rPr lang="en-US" smtClean="0"/>
              <a:t>‹N°›</a:t>
            </a:fld>
            <a:endParaRPr lang="en-US"/>
          </a:p>
        </p:txBody>
      </p:sp>
    </p:spTree>
    <p:extLst>
      <p:ext uri="{BB962C8B-B14F-4D97-AF65-F5344CB8AC3E}">
        <p14:creationId xmlns:p14="http://schemas.microsoft.com/office/powerpoint/2010/main" val="782411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62969721-8F25-41B7-8B3B-A824B2C1069A}" type="slidenum">
              <a:rPr lang="fr-CH" smtClean="0"/>
              <a:t>4</a:t>
            </a:fld>
            <a:endParaRPr lang="fr-CH"/>
          </a:p>
        </p:txBody>
      </p:sp>
    </p:spTree>
    <p:extLst>
      <p:ext uri="{BB962C8B-B14F-4D97-AF65-F5344CB8AC3E}">
        <p14:creationId xmlns:p14="http://schemas.microsoft.com/office/powerpoint/2010/main" val="586031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A43FB82-9A48-44D8-837C-D044624D99AD}" type="datetime1">
              <a:rPr lang="en-US" smtClean="0"/>
              <a:t>12/15/2016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457960B-4A65-4AA5-B602-8F04CFBD175A}" type="slidenum">
              <a:rPr lang="en-US" smtClean="0"/>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E40F90-0074-4529-ABCA-AC6E94077FC3}" type="datetime1">
              <a:rPr lang="en-US" smtClean="0"/>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7960B-4A65-4AA5-B602-8F04CFBD175A}"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D0AD8D-3663-4698-A0C8-BA003CDC0F63}" type="datetime1">
              <a:rPr lang="en-US" smtClean="0"/>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7960B-4A65-4AA5-B602-8F04CFBD175A}"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E9D964-924E-4D19-88CE-E4E35B5B6202}" type="datetime1">
              <a:rPr lang="en-US" smtClean="0"/>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7960B-4A65-4AA5-B602-8F04CFBD175A}"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99922B9-7504-4FB8-B63D-8185A2C6DE26}" type="datetime1">
              <a:rPr lang="en-US" smtClean="0"/>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7960B-4A65-4AA5-B602-8F04CFBD175A}" type="slidenum">
              <a:rPr lang="en-US" smtClean="0"/>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37F6624-F929-42EE-9EE9-FD19DBBCFB38}" type="datetime1">
              <a:rPr lang="en-US" smtClean="0"/>
              <a:t>12/15/2016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57960B-4A65-4AA5-B602-8F04CFBD175A}"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2CE8418-36AD-4809-8F15-1D6F993907C2}" type="datetime1">
              <a:rPr lang="en-US" smtClean="0"/>
              <a:t>12/15/2016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57960B-4A65-4AA5-B602-8F04CFBD175A}"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FF309E-2A3E-4BB7-A7F9-274097A187B7}" type="datetime1">
              <a:rPr lang="en-US" smtClean="0"/>
              <a:t>12/15/2016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57960B-4A65-4AA5-B602-8F04CFBD175A}"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5BB378-BCD0-4CD0-9798-FB665BE5C2D9}" type="datetime1">
              <a:rPr lang="en-US" smtClean="0"/>
              <a:t>12/15/2016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57960B-4A65-4AA5-B602-8F04CFBD175A}"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6B5AEB4-036D-47FD-89A6-5C10F09F2502}" type="datetime1">
              <a:rPr lang="en-US" smtClean="0"/>
              <a:t>12/15/2016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57960B-4A65-4AA5-B602-8F04CFBD175A}"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D2A01F4-B001-4954-8E0F-C5F5C1C3CB47}" type="datetime1">
              <a:rPr lang="en-US" smtClean="0"/>
              <a:t>12/15/2016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457960B-4A65-4AA5-B602-8F04CFBD175A}" type="slidenum">
              <a:rPr lang="en-US" smtClean="0"/>
              <a:pPr/>
              <a:t>‹N°›</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8381869-7F83-473E-BC2B-22CA466891AE}" type="datetime1">
              <a:rPr lang="en-US" smtClean="0"/>
              <a:t>12/15/2016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457960B-4A65-4AA5-B602-8F04CFBD175A}" type="slidenum">
              <a:rPr lang="en-US" smtClean="0"/>
              <a:pPr/>
              <a:t>‹N°›</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who.int/entity/kobe_centre/publications/urban_heart/en/index.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rmAutofit/>
          </a:bodyPr>
          <a:lstStyle/>
          <a:p>
            <a:r>
              <a:rPr lang="en-GB" sz="6000" dirty="0"/>
              <a:t>Module </a:t>
            </a:r>
            <a:r>
              <a:rPr lang="en-GB" sz="6000" dirty="0" smtClean="0"/>
              <a:t>10 : </a:t>
            </a:r>
            <a:r>
              <a:rPr lang="en-ZA" sz="6000" dirty="0" smtClean="0"/>
              <a:t>MESURER LES PROGRES DE SANTE </a:t>
            </a:r>
            <a:endParaRPr lang="en-ZA" dirty="0"/>
          </a:p>
        </p:txBody>
      </p:sp>
      <p:sp>
        <p:nvSpPr>
          <p:cNvPr id="8" name="Subtitle 7"/>
          <p:cNvSpPr>
            <a:spLocks noGrp="1"/>
          </p:cNvSpPr>
          <p:nvPr>
            <p:ph type="subTitle" idx="1"/>
          </p:nvPr>
        </p:nvSpPr>
        <p:spPr/>
        <p:txBody>
          <a:bodyPr>
            <a:normAutofit fontScale="92500" lnSpcReduction="10000"/>
          </a:bodyPr>
          <a:lstStyle/>
          <a:p>
            <a:pPr>
              <a:tabLst>
                <a:tab pos="2743200" algn="ctr"/>
                <a:tab pos="5486400" algn="r"/>
              </a:tabLst>
            </a:pPr>
            <a:endParaRPr lang="en-GB" sz="2800" dirty="0"/>
          </a:p>
          <a:p>
            <a:pPr>
              <a:tabLst>
                <a:tab pos="2743200" algn="ctr"/>
                <a:tab pos="5486400" algn="r"/>
              </a:tabLst>
            </a:pPr>
            <a:r>
              <a:rPr lang="en-GB" sz="2800" dirty="0" smtClean="0"/>
              <a:t>Formation OMS AFRO </a:t>
            </a:r>
            <a:r>
              <a:rPr lang="fr-CH" sz="2800" dirty="0" smtClean="0"/>
              <a:t>sur</a:t>
            </a:r>
            <a:r>
              <a:rPr lang="en-GB" sz="2800" dirty="0" smtClean="0"/>
              <a:t> la santé </a:t>
            </a:r>
            <a:r>
              <a:rPr lang="fr-CH" sz="2800" dirty="0" smtClean="0"/>
              <a:t>dans</a:t>
            </a:r>
            <a:r>
              <a:rPr lang="en-GB" sz="2800" dirty="0" smtClean="0"/>
              <a:t> </a:t>
            </a:r>
            <a:r>
              <a:rPr lang="fr-CH" sz="2800" dirty="0" smtClean="0"/>
              <a:t>toutes</a:t>
            </a:r>
            <a:r>
              <a:rPr lang="en-GB" sz="2800" dirty="0" smtClean="0"/>
              <a:t> les </a:t>
            </a:r>
            <a:r>
              <a:rPr lang="fr-CH" sz="2800" dirty="0" smtClean="0"/>
              <a:t>politiques</a:t>
            </a:r>
          </a:p>
          <a:p>
            <a:pPr>
              <a:tabLst>
                <a:tab pos="2743200" algn="ctr"/>
                <a:tab pos="5486400" algn="r"/>
              </a:tabLst>
            </a:pPr>
            <a:r>
              <a:rPr lang="en-GB" sz="2800" dirty="0" smtClean="0"/>
              <a:t>12-16 </a:t>
            </a:r>
            <a:r>
              <a:rPr lang="fr-CH" sz="2800" dirty="0" smtClean="0"/>
              <a:t>décembre</a:t>
            </a:r>
            <a:r>
              <a:rPr lang="en-GB" sz="2800" dirty="0" smtClean="0"/>
              <a:t> 2016</a:t>
            </a:r>
            <a:endParaRPr lang="en-ZA" sz="2800" dirty="0">
              <a:latin typeface="Arial"/>
              <a:ea typeface="Times New Roman"/>
              <a:cs typeface="Times New Roman"/>
            </a:endParaRPr>
          </a:p>
          <a:p>
            <a:endParaRPr lang="en-ZA" dirty="0"/>
          </a:p>
        </p:txBody>
      </p:sp>
      <p:sp>
        <p:nvSpPr>
          <p:cNvPr id="4" name="Date Placeholder 3"/>
          <p:cNvSpPr>
            <a:spLocks noGrp="1"/>
          </p:cNvSpPr>
          <p:nvPr>
            <p:ph type="dt" sz="half" idx="10"/>
          </p:nvPr>
        </p:nvSpPr>
        <p:spPr/>
        <p:txBody>
          <a:bodyPr/>
          <a:lstStyle/>
          <a:p>
            <a:fld id="{99E9D964-924E-4D19-88CE-E4E35B5B6202}" type="datetime1">
              <a:rPr lang="en-US" smtClean="0"/>
              <a:t>12/15/2016</a:t>
            </a:fld>
            <a:endParaRPr lang="en-US"/>
          </a:p>
        </p:txBody>
      </p:sp>
      <p:sp>
        <p:nvSpPr>
          <p:cNvPr id="5" name="Footer Placeholder 4"/>
          <p:cNvSpPr>
            <a:spLocks noGrp="1"/>
          </p:cNvSpPr>
          <p:nvPr>
            <p:ph type="ftr" sz="quarter" idx="11"/>
          </p:nvPr>
        </p:nvSpPr>
        <p:spPr>
          <a:xfrm>
            <a:off x="2667000" y="6248400"/>
            <a:ext cx="4495800" cy="473075"/>
          </a:xfrm>
        </p:spPr>
        <p:txBody>
          <a:bodyPr/>
          <a:lstStyle/>
          <a:p>
            <a:pPr algn="ctr"/>
            <a:r>
              <a:rPr lang="en-GB" dirty="0" smtClean="0"/>
              <a:t>Bureau </a:t>
            </a:r>
            <a:r>
              <a:rPr lang="fr-CH" dirty="0" smtClean="0"/>
              <a:t>régional</a:t>
            </a:r>
            <a:r>
              <a:rPr lang="en-GB" dirty="0" smtClean="0"/>
              <a:t> </a:t>
            </a:r>
            <a:r>
              <a:rPr lang="fr-CH" dirty="0" smtClean="0"/>
              <a:t>Afrique</a:t>
            </a:r>
            <a:r>
              <a:rPr lang="en-GB" dirty="0" smtClean="0"/>
              <a:t>, Organisation </a:t>
            </a:r>
            <a:r>
              <a:rPr lang="fr-CH" dirty="0" smtClean="0"/>
              <a:t>mondiale</a:t>
            </a:r>
            <a:r>
              <a:rPr lang="en-GB" dirty="0" smtClean="0"/>
              <a:t> de la santé</a:t>
            </a:r>
            <a:endParaRPr lang="en-ZA" dirty="0"/>
          </a:p>
          <a:p>
            <a:endParaRPr lang="en-US" dirty="0"/>
          </a:p>
        </p:txBody>
      </p:sp>
      <p:sp>
        <p:nvSpPr>
          <p:cNvPr id="6" name="Slide Number Placeholder 5"/>
          <p:cNvSpPr>
            <a:spLocks noGrp="1"/>
          </p:cNvSpPr>
          <p:nvPr>
            <p:ph type="sldNum" sz="quarter" idx="12"/>
          </p:nvPr>
        </p:nvSpPr>
        <p:spPr/>
        <p:txBody>
          <a:bodyPr/>
          <a:lstStyle/>
          <a:p>
            <a:fld id="{A457960B-4A65-4AA5-B602-8F04CFBD175A}" type="slidenum">
              <a:rPr lang="en-US" smtClean="0"/>
              <a:pPr/>
              <a:t>1</a:t>
            </a:fld>
            <a:endParaRPr lang="en-US"/>
          </a:p>
        </p:txBody>
      </p:sp>
      <p:sp>
        <p:nvSpPr>
          <p:cNvPr id="2" name="TextBox 1"/>
          <p:cNvSpPr txBox="1"/>
          <p:nvPr/>
        </p:nvSpPr>
        <p:spPr>
          <a:xfrm>
            <a:off x="1219200" y="5099128"/>
            <a:ext cx="7620000" cy="923330"/>
          </a:xfrm>
          <a:prstGeom prst="rect">
            <a:avLst/>
          </a:prstGeom>
          <a:noFill/>
        </p:spPr>
        <p:txBody>
          <a:bodyPr wrap="square" rtlCol="0">
            <a:spAutoFit/>
          </a:bodyPr>
          <a:lstStyle/>
          <a:p>
            <a:pPr algn="r"/>
            <a:r>
              <a:rPr lang="en-ZA" dirty="0" smtClean="0"/>
              <a:t>DEB BASU</a:t>
            </a:r>
          </a:p>
          <a:p>
            <a:pPr algn="r"/>
            <a:r>
              <a:rPr lang="en-ZA" dirty="0" smtClean="0"/>
              <a:t>HOPITAL UNIVERSITAIRE CHARLOTTE MAXEKE DE JOHANNESBURG</a:t>
            </a:r>
          </a:p>
          <a:p>
            <a:pPr algn="r"/>
            <a:r>
              <a:rPr lang="en-ZA" dirty="0" smtClean="0"/>
              <a:t>ET UNIVERSITE DE THE WITWATERSRAND</a:t>
            </a:r>
            <a:endParaRPr lang="en-ZA" dirty="0"/>
          </a:p>
        </p:txBody>
      </p:sp>
    </p:spTree>
    <p:extLst>
      <p:ext uri="{BB962C8B-B14F-4D97-AF65-F5344CB8AC3E}">
        <p14:creationId xmlns:p14="http://schemas.microsoft.com/office/powerpoint/2010/main" val="2012251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7370"/>
            <a:ext cx="8229600" cy="1143000"/>
          </a:xfrm>
        </p:spPr>
        <p:txBody>
          <a:bodyPr>
            <a:normAutofit/>
          </a:bodyPr>
          <a:lstStyle/>
          <a:p>
            <a:pPr algn="ctr"/>
            <a:r>
              <a:rPr lang="en-ZA" sz="3600" dirty="0" smtClean="0"/>
              <a:t>DEFINITION DU S&amp;E ET DU CYCLE DU SUIVI DE LA SANTE</a:t>
            </a:r>
            <a:endParaRPr lang="en-ZA" sz="3600" dirty="0"/>
          </a:p>
        </p:txBody>
      </p:sp>
      <p:sp>
        <p:nvSpPr>
          <p:cNvPr id="3" name="Content Placeholder 2"/>
          <p:cNvSpPr>
            <a:spLocks noGrp="1"/>
          </p:cNvSpPr>
          <p:nvPr>
            <p:ph idx="1"/>
          </p:nvPr>
        </p:nvSpPr>
        <p:spPr>
          <a:xfrm>
            <a:off x="493889" y="1828800"/>
            <a:ext cx="8229600" cy="4648200"/>
          </a:xfrm>
        </p:spPr>
        <p:txBody>
          <a:bodyPr>
            <a:normAutofit fontScale="92500" lnSpcReduction="20000"/>
          </a:bodyPr>
          <a:lstStyle/>
          <a:p>
            <a:r>
              <a:rPr lang="fr-CH" b="1" dirty="0" smtClean="0"/>
              <a:t>Le </a:t>
            </a:r>
            <a:r>
              <a:rPr lang="fr-CH" b="1" dirty="0"/>
              <a:t>suivi de la santé </a:t>
            </a:r>
            <a:r>
              <a:rPr lang="fr-CH" dirty="0"/>
              <a:t>est le processus de suivi de la santé d'une population et du système de santé qui dessert cette population. </a:t>
            </a:r>
            <a:endParaRPr lang="fr-CH" dirty="0" smtClean="0"/>
          </a:p>
          <a:p>
            <a:pPr>
              <a:spcBef>
                <a:spcPts val="1200"/>
              </a:spcBef>
            </a:pPr>
            <a:r>
              <a:rPr lang="fr-CH" b="1" dirty="0" smtClean="0"/>
              <a:t>Le </a:t>
            </a:r>
            <a:r>
              <a:rPr lang="fr-CH" b="1" dirty="0"/>
              <a:t>suivi et l'évaluation </a:t>
            </a:r>
            <a:r>
              <a:rPr lang="fr-CH" dirty="0"/>
              <a:t>peuvent porter sur différents aspects </a:t>
            </a:r>
            <a:r>
              <a:rPr lang="fr-CH" dirty="0" smtClean="0"/>
              <a:t>de la santé </a:t>
            </a:r>
            <a:r>
              <a:rPr lang="fr-CH" dirty="0"/>
              <a:t>et </a:t>
            </a:r>
            <a:r>
              <a:rPr lang="fr-CH" dirty="0" smtClean="0"/>
              <a:t>l'élaboration </a:t>
            </a:r>
            <a:r>
              <a:rPr lang="fr-CH" dirty="0"/>
              <a:t>des politiques en matière de </a:t>
            </a:r>
            <a:r>
              <a:rPr lang="fr-CH" dirty="0" smtClean="0"/>
              <a:t>santé. </a:t>
            </a:r>
            <a:r>
              <a:rPr lang="fr-CH" dirty="0"/>
              <a:t>Par </a:t>
            </a:r>
            <a:r>
              <a:rPr lang="fr-CH" dirty="0" smtClean="0"/>
              <a:t>exemple : </a:t>
            </a:r>
          </a:p>
          <a:p>
            <a:pPr lvl="1"/>
            <a:r>
              <a:rPr lang="fr-CH" dirty="0" smtClean="0"/>
              <a:t>La santé </a:t>
            </a:r>
            <a:r>
              <a:rPr lang="fr-CH" dirty="0"/>
              <a:t>de la population (par </a:t>
            </a:r>
            <a:r>
              <a:rPr lang="fr-CH" dirty="0" smtClean="0"/>
              <a:t>ex. l’incidence </a:t>
            </a:r>
            <a:r>
              <a:rPr lang="fr-CH" dirty="0"/>
              <a:t>de la maladie et </a:t>
            </a:r>
            <a:r>
              <a:rPr lang="fr-CH" dirty="0" smtClean="0"/>
              <a:t>l’espérance </a:t>
            </a:r>
            <a:r>
              <a:rPr lang="fr-CH" dirty="0"/>
              <a:t>de vie</a:t>
            </a:r>
            <a:r>
              <a:rPr lang="fr-CH" dirty="0" smtClean="0"/>
              <a:t>) ; </a:t>
            </a:r>
          </a:p>
          <a:p>
            <a:pPr lvl="1"/>
            <a:r>
              <a:rPr lang="fr-CH" dirty="0" smtClean="0"/>
              <a:t>L’épidémiologie </a:t>
            </a:r>
            <a:r>
              <a:rPr lang="fr-CH" dirty="0"/>
              <a:t>(par </a:t>
            </a:r>
            <a:r>
              <a:rPr lang="fr-CH" dirty="0" smtClean="0"/>
              <a:t>ex. les </a:t>
            </a:r>
            <a:r>
              <a:rPr lang="fr-CH" dirty="0"/>
              <a:t>facteurs de risque et </a:t>
            </a:r>
            <a:r>
              <a:rPr lang="fr-CH" dirty="0" smtClean="0"/>
              <a:t>les niveaux </a:t>
            </a:r>
            <a:r>
              <a:rPr lang="fr-CH" dirty="0"/>
              <a:t>d'exposition</a:t>
            </a:r>
            <a:r>
              <a:rPr lang="fr-CH" dirty="0" smtClean="0"/>
              <a:t>) ; </a:t>
            </a:r>
          </a:p>
          <a:p>
            <a:pPr lvl="1"/>
            <a:r>
              <a:rPr lang="fr-CH" dirty="0" smtClean="0"/>
              <a:t>Les déterminants </a:t>
            </a:r>
            <a:r>
              <a:rPr lang="fr-CH" dirty="0"/>
              <a:t>de la santé (par </a:t>
            </a:r>
            <a:r>
              <a:rPr lang="fr-CH" dirty="0" smtClean="0"/>
              <a:t>ex. le revenu </a:t>
            </a:r>
            <a:r>
              <a:rPr lang="fr-CH" dirty="0"/>
              <a:t>et </a:t>
            </a:r>
            <a:r>
              <a:rPr lang="fr-CH" dirty="0" smtClean="0"/>
              <a:t>les conditions </a:t>
            </a:r>
            <a:r>
              <a:rPr lang="fr-CH" dirty="0"/>
              <a:t>de vie</a:t>
            </a:r>
            <a:r>
              <a:rPr lang="fr-CH" dirty="0" smtClean="0"/>
              <a:t>) ; </a:t>
            </a:r>
            <a:endParaRPr lang="fr-CH" dirty="0" smtClean="0"/>
          </a:p>
          <a:p>
            <a:pPr lvl="1"/>
            <a:r>
              <a:rPr lang="fr-CH" dirty="0" smtClean="0"/>
              <a:t>La performance </a:t>
            </a:r>
            <a:r>
              <a:rPr lang="fr-CH" dirty="0"/>
              <a:t>du système de santé (par </a:t>
            </a:r>
            <a:r>
              <a:rPr lang="fr-CH" dirty="0" smtClean="0"/>
              <a:t>ex. l’accès </a:t>
            </a:r>
            <a:r>
              <a:rPr lang="fr-CH" dirty="0"/>
              <a:t>et </a:t>
            </a:r>
            <a:r>
              <a:rPr lang="fr-CH" dirty="0" smtClean="0"/>
              <a:t>la qualité </a:t>
            </a:r>
            <a:r>
              <a:rPr lang="fr-CH" dirty="0"/>
              <a:t>des services de santé</a:t>
            </a:r>
            <a:r>
              <a:rPr lang="fr-CH" dirty="0" smtClean="0"/>
              <a:t>).</a:t>
            </a:r>
            <a:endParaRPr lang="fr-CH" dirty="0"/>
          </a:p>
        </p:txBody>
      </p:sp>
      <p:sp>
        <p:nvSpPr>
          <p:cNvPr id="4" name="Date Placeholder 3"/>
          <p:cNvSpPr>
            <a:spLocks noGrp="1"/>
          </p:cNvSpPr>
          <p:nvPr>
            <p:ph type="dt" sz="half" idx="10"/>
          </p:nvPr>
        </p:nvSpPr>
        <p:spPr/>
        <p:txBody>
          <a:bodyPr/>
          <a:lstStyle/>
          <a:p>
            <a:fld id="{99E9D964-924E-4D19-88CE-E4E35B5B6202}" type="datetime1">
              <a:rPr lang="en-US" smtClean="0"/>
              <a:t>12/15/2016</a:t>
            </a:fld>
            <a:endParaRPr lang="en-US"/>
          </a:p>
        </p:txBody>
      </p:sp>
      <p:sp>
        <p:nvSpPr>
          <p:cNvPr id="5" name="Footer Placeholder 4"/>
          <p:cNvSpPr>
            <a:spLocks noGrp="1"/>
          </p:cNvSpPr>
          <p:nvPr>
            <p:ph type="ftr" sz="quarter" idx="11"/>
          </p:nvPr>
        </p:nvSpPr>
        <p:spPr>
          <a:xfrm>
            <a:off x="2667000" y="6356350"/>
            <a:ext cx="4419600" cy="365125"/>
          </a:xfrm>
        </p:spPr>
        <p:txBody>
          <a:bodyPr/>
          <a:lstStyle/>
          <a:p>
            <a:pPr algn="ctr"/>
            <a:r>
              <a:rPr lang="en-GB" dirty="0"/>
              <a:t>Bureau </a:t>
            </a:r>
            <a:r>
              <a:rPr lang="fr-CH" dirty="0"/>
              <a:t>régional</a:t>
            </a:r>
            <a:r>
              <a:rPr lang="en-GB" dirty="0"/>
              <a:t> </a:t>
            </a:r>
            <a:r>
              <a:rPr lang="fr-CH" dirty="0"/>
              <a:t>Afrique</a:t>
            </a:r>
            <a:r>
              <a:rPr lang="en-GB" dirty="0"/>
              <a:t>, Organisation </a:t>
            </a:r>
            <a:r>
              <a:rPr lang="fr-CH" dirty="0"/>
              <a:t>mondiale</a:t>
            </a:r>
            <a:r>
              <a:rPr lang="en-GB" dirty="0"/>
              <a:t> de la santé</a:t>
            </a:r>
            <a:endParaRPr lang="en-ZA" dirty="0"/>
          </a:p>
        </p:txBody>
      </p:sp>
      <p:sp>
        <p:nvSpPr>
          <p:cNvPr id="6" name="Slide Number Placeholder 5"/>
          <p:cNvSpPr>
            <a:spLocks noGrp="1"/>
          </p:cNvSpPr>
          <p:nvPr>
            <p:ph type="sldNum" sz="quarter" idx="12"/>
          </p:nvPr>
        </p:nvSpPr>
        <p:spPr/>
        <p:txBody>
          <a:bodyPr/>
          <a:lstStyle/>
          <a:p>
            <a:fld id="{A457960B-4A65-4AA5-B602-8F04CFBD175A}" type="slidenum">
              <a:rPr lang="en-US" smtClean="0"/>
              <a:pPr/>
              <a:t>10</a:t>
            </a:fld>
            <a:endParaRPr lang="en-US"/>
          </a:p>
        </p:txBody>
      </p:sp>
    </p:spTree>
    <p:extLst>
      <p:ext uri="{BB962C8B-B14F-4D97-AF65-F5344CB8AC3E}">
        <p14:creationId xmlns:p14="http://schemas.microsoft.com/office/powerpoint/2010/main" val="218463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534400" cy="515112"/>
          </a:xfrm>
        </p:spPr>
        <p:txBody>
          <a:bodyPr>
            <a:normAutofit fontScale="90000"/>
          </a:bodyPr>
          <a:lstStyle/>
          <a:p>
            <a:pPr algn="ctr"/>
            <a:r>
              <a:rPr lang="fr-CH" sz="3200" b="1" dirty="0"/>
              <a:t>5 ÉTAPES DU CYCLE </a:t>
            </a:r>
            <a:r>
              <a:rPr lang="fr-CH" sz="3200" b="1" dirty="0" smtClean="0"/>
              <a:t>DU SUIVI </a:t>
            </a:r>
            <a:r>
              <a:rPr lang="fr-CH" sz="3200" b="1" dirty="0"/>
              <a:t>DE LA SANTÉ</a:t>
            </a:r>
            <a:endParaRPr lang="en-ZA" sz="3600" b="1" dirty="0"/>
          </a:p>
        </p:txBody>
      </p:sp>
      <p:sp>
        <p:nvSpPr>
          <p:cNvPr id="3" name="Content Placeholder 2"/>
          <p:cNvSpPr>
            <a:spLocks noGrp="1"/>
          </p:cNvSpPr>
          <p:nvPr>
            <p:ph idx="1"/>
          </p:nvPr>
        </p:nvSpPr>
        <p:spPr>
          <a:xfrm>
            <a:off x="3278799" y="819913"/>
            <a:ext cx="5381625" cy="5536438"/>
          </a:xfrm>
        </p:spPr>
        <p:txBody>
          <a:bodyPr>
            <a:normAutofit fontScale="47500" lnSpcReduction="20000"/>
          </a:bodyPr>
          <a:lstStyle/>
          <a:p>
            <a:r>
              <a:rPr lang="fr-CH" sz="2500" b="1" dirty="0" smtClean="0"/>
              <a:t>Sélection </a:t>
            </a:r>
            <a:r>
              <a:rPr lang="fr-CH" sz="2500" b="1" dirty="0"/>
              <a:t>des indicateurs pertinents. </a:t>
            </a:r>
            <a:endParaRPr lang="en-ZA" sz="2500" b="1" dirty="0"/>
          </a:p>
          <a:p>
            <a:pPr lvl="1"/>
            <a:r>
              <a:rPr lang="fr-CH" dirty="0"/>
              <a:t>Identifier les indicateurs pertinents pour le type de surveillance </a:t>
            </a:r>
            <a:r>
              <a:rPr lang="fr-CH" dirty="0" smtClean="0"/>
              <a:t>souhaité, </a:t>
            </a:r>
            <a:r>
              <a:rPr lang="fr-CH" dirty="0"/>
              <a:t>comme mentionné </a:t>
            </a:r>
            <a:r>
              <a:rPr lang="fr-CH" dirty="0" smtClean="0"/>
              <a:t>ci-dessus ;</a:t>
            </a:r>
            <a:r>
              <a:rPr lang="en-ZA" dirty="0" smtClean="0"/>
              <a:t> </a:t>
            </a:r>
          </a:p>
          <a:p>
            <a:pPr lvl="1"/>
            <a:r>
              <a:rPr lang="fr-CH" dirty="0" smtClean="0"/>
              <a:t>Quantitatifs </a:t>
            </a:r>
            <a:r>
              <a:rPr lang="fr-CH" dirty="0"/>
              <a:t>ou </a:t>
            </a:r>
            <a:r>
              <a:rPr lang="fr-CH" dirty="0" smtClean="0"/>
              <a:t>qualitatifs </a:t>
            </a:r>
            <a:r>
              <a:rPr lang="fr-CH" dirty="0"/>
              <a:t>et </a:t>
            </a:r>
            <a:r>
              <a:rPr lang="fr-CH" dirty="0" smtClean="0"/>
              <a:t>les </a:t>
            </a:r>
            <a:r>
              <a:rPr lang="fr-CH" dirty="0"/>
              <a:t>mesures </a:t>
            </a:r>
            <a:r>
              <a:rPr lang="fr-CH" dirty="0" smtClean="0"/>
              <a:t>;</a:t>
            </a:r>
            <a:r>
              <a:rPr lang="en-ZA" dirty="0" smtClean="0"/>
              <a:t> </a:t>
            </a:r>
          </a:p>
          <a:p>
            <a:pPr lvl="1"/>
            <a:r>
              <a:rPr lang="fr-CH" dirty="0"/>
              <a:t>La sélection appropriée est souvent </a:t>
            </a:r>
            <a:r>
              <a:rPr lang="fr-CH" dirty="0" smtClean="0"/>
              <a:t>une activité compliquée.</a:t>
            </a:r>
            <a:endParaRPr lang="fr-CH" dirty="0"/>
          </a:p>
          <a:p>
            <a:pPr marL="393192" lvl="1" indent="0">
              <a:buNone/>
            </a:pPr>
            <a:endParaRPr lang="en-ZA" dirty="0" smtClean="0"/>
          </a:p>
          <a:p>
            <a:r>
              <a:rPr lang="fr-CH" sz="2500" b="1" dirty="0" smtClean="0"/>
              <a:t>Obtention </a:t>
            </a:r>
            <a:r>
              <a:rPr lang="fr-CH" sz="2500" b="1" dirty="0"/>
              <a:t>de données. </a:t>
            </a:r>
            <a:endParaRPr lang="en-ZA" sz="2500" b="1" dirty="0"/>
          </a:p>
          <a:p>
            <a:pPr lvl="1"/>
            <a:r>
              <a:rPr lang="fr-CH" dirty="0" smtClean="0"/>
              <a:t>Devrait </a:t>
            </a:r>
            <a:r>
              <a:rPr lang="fr-CH" dirty="0"/>
              <a:t>se produire régulièrement </a:t>
            </a:r>
            <a:r>
              <a:rPr lang="fr-CH" dirty="0" smtClean="0"/>
              <a:t>;</a:t>
            </a:r>
            <a:endParaRPr lang="en-ZA" dirty="0" smtClean="0"/>
          </a:p>
          <a:p>
            <a:pPr lvl="1"/>
            <a:r>
              <a:rPr lang="en-ZA" dirty="0" smtClean="0"/>
              <a:t>La </a:t>
            </a:r>
            <a:r>
              <a:rPr lang="fr-CH" dirty="0" smtClean="0"/>
              <a:t>méthodologie </a:t>
            </a:r>
            <a:r>
              <a:rPr lang="fr-CH" dirty="0"/>
              <a:t>dépend de l'objectif du </a:t>
            </a:r>
            <a:r>
              <a:rPr lang="fr-CH" dirty="0" smtClean="0"/>
              <a:t>S&amp;E ;</a:t>
            </a:r>
            <a:endParaRPr lang="en-ZA" dirty="0" smtClean="0"/>
          </a:p>
          <a:p>
            <a:pPr lvl="1"/>
            <a:r>
              <a:rPr lang="fr-CH" dirty="0" smtClean="0"/>
              <a:t>Exemple : </a:t>
            </a:r>
            <a:r>
              <a:rPr lang="fr-CH" dirty="0"/>
              <a:t>recherche et essais scientifiques, études épidémiologiques, enquêtes auprès des ménages, analyse des processus politiques, entretiens et études de cas de projets.</a:t>
            </a:r>
            <a:endParaRPr lang="en-ZA" dirty="0"/>
          </a:p>
          <a:p>
            <a:pPr marL="393192" lvl="1" indent="0">
              <a:buNone/>
            </a:pPr>
            <a:r>
              <a:rPr lang="en-ZA" dirty="0" smtClean="0"/>
              <a:t> </a:t>
            </a:r>
          </a:p>
          <a:p>
            <a:r>
              <a:rPr lang="fr-CH" sz="2500" b="1" dirty="0" smtClean="0"/>
              <a:t>Analyse </a:t>
            </a:r>
            <a:r>
              <a:rPr lang="fr-CH" sz="2500" b="1" dirty="0"/>
              <a:t>des données </a:t>
            </a:r>
            <a:endParaRPr lang="en-ZA" sz="2500" b="1" dirty="0"/>
          </a:p>
          <a:p>
            <a:pPr lvl="1"/>
            <a:r>
              <a:rPr lang="fr-CH" dirty="0" smtClean="0"/>
              <a:t>Interpréter </a:t>
            </a:r>
            <a:r>
              <a:rPr lang="fr-CH" dirty="0"/>
              <a:t>les données </a:t>
            </a:r>
            <a:r>
              <a:rPr lang="en-ZA" dirty="0"/>
              <a:t>;</a:t>
            </a:r>
            <a:endParaRPr lang="en-ZA" dirty="0" smtClean="0"/>
          </a:p>
          <a:p>
            <a:pPr lvl="1"/>
            <a:r>
              <a:rPr lang="fr-CH" dirty="0" smtClean="0"/>
              <a:t>La </a:t>
            </a:r>
            <a:r>
              <a:rPr lang="fr-CH" dirty="0"/>
              <a:t>préparation de statistiques sommaires, la modélisation, la revue de la littérature et l'analyse politique des processus et questions </a:t>
            </a:r>
            <a:r>
              <a:rPr lang="fr-CH" dirty="0" smtClean="0"/>
              <a:t>politiques ;</a:t>
            </a:r>
            <a:endParaRPr lang="en-ZA" dirty="0" smtClean="0"/>
          </a:p>
          <a:p>
            <a:pPr lvl="1"/>
            <a:r>
              <a:rPr lang="fr-CH" dirty="0" smtClean="0"/>
              <a:t>Exemple </a:t>
            </a:r>
            <a:r>
              <a:rPr lang="fr-CH" dirty="0"/>
              <a:t>: </a:t>
            </a:r>
            <a:r>
              <a:rPr lang="fr-CH" dirty="0" smtClean="0"/>
              <a:t>DSS </a:t>
            </a:r>
            <a:r>
              <a:rPr lang="fr-CH" dirty="0"/>
              <a:t>et obstacles à l'accès aux soins de santé.</a:t>
            </a:r>
            <a:endParaRPr lang="en-ZA" dirty="0" smtClean="0"/>
          </a:p>
          <a:p>
            <a:pPr marL="393192" lvl="1" indent="0">
              <a:buNone/>
            </a:pPr>
            <a:r>
              <a:rPr lang="fr-CH" dirty="0" smtClean="0"/>
              <a:t> </a:t>
            </a:r>
            <a:endParaRPr lang="en-ZA" dirty="0"/>
          </a:p>
          <a:p>
            <a:r>
              <a:rPr lang="fr-CH" sz="2500" b="1" dirty="0" smtClean="0"/>
              <a:t>Rapport </a:t>
            </a:r>
            <a:r>
              <a:rPr lang="fr-CH" sz="2500" b="1" dirty="0"/>
              <a:t>des résultats</a:t>
            </a:r>
            <a:endParaRPr lang="en-ZA" sz="2500" b="1" dirty="0"/>
          </a:p>
          <a:p>
            <a:pPr lvl="1"/>
            <a:r>
              <a:rPr lang="fr-CH" dirty="0" smtClean="0"/>
              <a:t>Sous </a:t>
            </a:r>
            <a:r>
              <a:rPr lang="fr-CH" dirty="0"/>
              <a:t>diverses formes, allant des notes internes aux communiqués de presse, rapports techniques et publications </a:t>
            </a:r>
            <a:r>
              <a:rPr lang="fr-CH" dirty="0" smtClean="0"/>
              <a:t>universitaires</a:t>
            </a:r>
            <a:r>
              <a:rPr lang="fr-CH" dirty="0"/>
              <a:t> </a:t>
            </a:r>
            <a:r>
              <a:rPr lang="fr-CH" dirty="0" smtClean="0"/>
              <a:t>;</a:t>
            </a:r>
            <a:endParaRPr lang="en-ZA" dirty="0" smtClean="0"/>
          </a:p>
          <a:p>
            <a:pPr lvl="1"/>
            <a:r>
              <a:rPr lang="fr-CH" dirty="0" smtClean="0"/>
              <a:t>Chacun </a:t>
            </a:r>
            <a:r>
              <a:rPr lang="fr-CH" dirty="0"/>
              <a:t>incluant diverses méthodes de présentation de données (telles que des tableaux, des graphiques, des cartes ou du texte</a:t>
            </a:r>
            <a:r>
              <a:rPr lang="fr-CH" dirty="0" smtClean="0"/>
              <a:t>) ;</a:t>
            </a:r>
            <a:endParaRPr lang="en-ZA" dirty="0" smtClean="0"/>
          </a:p>
          <a:p>
            <a:pPr lvl="1"/>
            <a:r>
              <a:rPr lang="fr-CH" dirty="0" smtClean="0"/>
              <a:t>L'objectif </a:t>
            </a:r>
            <a:r>
              <a:rPr lang="fr-CH" dirty="0"/>
              <a:t>devrait être de veiller à ce que les résultats du processus de surveillance soient communiqués efficacement et de les aider à éclairer les politiques, les programmes et les pratiques.</a:t>
            </a:r>
            <a:endParaRPr lang="en-ZA" dirty="0"/>
          </a:p>
          <a:p>
            <a:pPr lvl="1"/>
            <a:endParaRPr lang="en-ZA" dirty="0" smtClean="0"/>
          </a:p>
          <a:p>
            <a:pPr marL="393192" lvl="1" indent="0">
              <a:buNone/>
            </a:pPr>
            <a:r>
              <a:rPr lang="fr-CH" dirty="0"/>
              <a:t> </a:t>
            </a:r>
            <a:r>
              <a:rPr lang="fr-CH" b="1" dirty="0" smtClean="0"/>
              <a:t>Mise </a:t>
            </a:r>
            <a:r>
              <a:rPr lang="fr-CH" b="1" dirty="0"/>
              <a:t>en œuvre des modifications. </a:t>
            </a:r>
            <a:endParaRPr lang="en-ZA" b="1" dirty="0"/>
          </a:p>
          <a:p>
            <a:pPr lvl="1"/>
            <a:r>
              <a:rPr lang="fr-CH" dirty="0" smtClean="0"/>
              <a:t>Les changements </a:t>
            </a:r>
            <a:r>
              <a:rPr lang="fr-CH" dirty="0"/>
              <a:t>peuvent être mis en </a:t>
            </a:r>
            <a:r>
              <a:rPr lang="fr-CH" dirty="0" smtClean="0"/>
              <a:t>œuvre ; </a:t>
            </a:r>
          </a:p>
          <a:p>
            <a:pPr lvl="1"/>
            <a:r>
              <a:rPr lang="fr-CH" dirty="0" smtClean="0"/>
              <a:t>Améliorer </a:t>
            </a:r>
            <a:r>
              <a:rPr lang="fr-CH" dirty="0"/>
              <a:t>la politique de </a:t>
            </a:r>
            <a:r>
              <a:rPr lang="fr-CH" dirty="0" smtClean="0"/>
              <a:t>santé</a:t>
            </a:r>
            <a:r>
              <a:rPr lang="fr-CH" dirty="0"/>
              <a:t> </a:t>
            </a:r>
            <a:r>
              <a:rPr lang="fr-CH" dirty="0" smtClean="0"/>
              <a:t>;</a:t>
            </a:r>
            <a:endParaRPr lang="en-ZA" dirty="0" smtClean="0"/>
          </a:p>
          <a:p>
            <a:pPr lvl="1"/>
            <a:r>
              <a:rPr lang="fr-CH" dirty="0"/>
              <a:t>Maximiser les avantages nets pour la santé des activités en dehors du secteur de la santé et, par conséquent, améliorer la santé de la population et réduire les inégalités en matière de santé</a:t>
            </a:r>
            <a:r>
              <a:rPr lang="fr-CH" dirty="0" smtClean="0"/>
              <a:t>.</a:t>
            </a:r>
            <a:endParaRPr lang="en-ZA" dirty="0"/>
          </a:p>
        </p:txBody>
      </p:sp>
      <p:sp>
        <p:nvSpPr>
          <p:cNvPr id="4" name="Date Placeholder 3"/>
          <p:cNvSpPr>
            <a:spLocks noGrp="1"/>
          </p:cNvSpPr>
          <p:nvPr>
            <p:ph type="dt" sz="half" idx="10"/>
          </p:nvPr>
        </p:nvSpPr>
        <p:spPr/>
        <p:txBody>
          <a:bodyPr/>
          <a:lstStyle/>
          <a:p>
            <a:fld id="{99E9D964-924E-4D19-88CE-E4E35B5B6202}" type="datetime1">
              <a:rPr lang="en-US" smtClean="0"/>
              <a:t>12/15/2016</a:t>
            </a:fld>
            <a:endParaRPr lang="en-US"/>
          </a:p>
        </p:txBody>
      </p:sp>
      <p:sp>
        <p:nvSpPr>
          <p:cNvPr id="5" name="Footer Placeholder 4"/>
          <p:cNvSpPr>
            <a:spLocks noGrp="1"/>
          </p:cNvSpPr>
          <p:nvPr>
            <p:ph type="ftr" sz="quarter" idx="11"/>
          </p:nvPr>
        </p:nvSpPr>
        <p:spPr>
          <a:xfrm>
            <a:off x="2667000" y="6356350"/>
            <a:ext cx="4419600" cy="365125"/>
          </a:xfrm>
        </p:spPr>
        <p:txBody>
          <a:bodyPr/>
          <a:lstStyle/>
          <a:p>
            <a:pPr algn="ctr"/>
            <a:r>
              <a:rPr lang="en-GB" dirty="0"/>
              <a:t>Bureau </a:t>
            </a:r>
            <a:r>
              <a:rPr lang="fr-CH" dirty="0"/>
              <a:t>régional</a:t>
            </a:r>
            <a:r>
              <a:rPr lang="en-GB" dirty="0"/>
              <a:t> </a:t>
            </a:r>
            <a:r>
              <a:rPr lang="fr-CH" dirty="0"/>
              <a:t>Afrique</a:t>
            </a:r>
            <a:r>
              <a:rPr lang="en-GB" dirty="0"/>
              <a:t>, Organisation </a:t>
            </a:r>
            <a:r>
              <a:rPr lang="fr-CH" dirty="0"/>
              <a:t>mondiale</a:t>
            </a:r>
            <a:r>
              <a:rPr lang="en-GB" dirty="0"/>
              <a:t> de la </a:t>
            </a:r>
            <a:r>
              <a:rPr lang="en-GB" dirty="0" smtClean="0"/>
              <a:t>santé</a:t>
            </a:r>
            <a:endParaRPr lang="en-ZA" dirty="0"/>
          </a:p>
        </p:txBody>
      </p:sp>
      <p:sp>
        <p:nvSpPr>
          <p:cNvPr id="6" name="Slide Number Placeholder 5"/>
          <p:cNvSpPr>
            <a:spLocks noGrp="1"/>
          </p:cNvSpPr>
          <p:nvPr>
            <p:ph type="sldNum" sz="quarter" idx="12"/>
          </p:nvPr>
        </p:nvSpPr>
        <p:spPr/>
        <p:txBody>
          <a:bodyPr/>
          <a:lstStyle/>
          <a:p>
            <a:fld id="{A457960B-4A65-4AA5-B602-8F04CFBD175A}" type="slidenum">
              <a:rPr lang="en-US" smtClean="0"/>
              <a:pPr/>
              <a:t>11</a:t>
            </a:fld>
            <a:endParaRPr lang="en-US"/>
          </a:p>
        </p:txBody>
      </p:sp>
      <p:pic>
        <p:nvPicPr>
          <p:cNvPr id="8" name="Image 7"/>
          <p:cNvPicPr>
            <a:picLocks noChangeAspect="1"/>
          </p:cNvPicPr>
          <p:nvPr/>
        </p:nvPicPr>
        <p:blipFill>
          <a:blip r:embed="rId2"/>
          <a:stretch>
            <a:fillRect/>
          </a:stretch>
        </p:blipFill>
        <p:spPr>
          <a:xfrm>
            <a:off x="296375" y="1828800"/>
            <a:ext cx="3143250" cy="2371725"/>
          </a:xfrm>
          <a:prstGeom prst="rect">
            <a:avLst/>
          </a:prstGeom>
        </p:spPr>
      </p:pic>
    </p:spTree>
    <p:extLst>
      <p:ext uri="{BB962C8B-B14F-4D97-AF65-F5344CB8AC3E}">
        <p14:creationId xmlns:p14="http://schemas.microsoft.com/office/powerpoint/2010/main" val="707933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838200"/>
            <a:ext cx="8229600" cy="609600"/>
          </a:xfrm>
        </p:spPr>
        <p:txBody>
          <a:bodyPr>
            <a:normAutofit fontScale="90000"/>
          </a:bodyPr>
          <a:lstStyle/>
          <a:p>
            <a:pPr algn="ctr"/>
            <a:r>
              <a:rPr lang="fr-CH" dirty="0" smtClean="0"/>
              <a:t>Evaluation d’impact sur la santé</a:t>
            </a:r>
            <a:endParaRPr lang="fr-CH" dirty="0"/>
          </a:p>
        </p:txBody>
      </p:sp>
      <p:sp>
        <p:nvSpPr>
          <p:cNvPr id="3" name="Content Placeholder 2"/>
          <p:cNvSpPr>
            <a:spLocks noGrp="1"/>
          </p:cNvSpPr>
          <p:nvPr>
            <p:ph idx="1"/>
          </p:nvPr>
        </p:nvSpPr>
        <p:spPr>
          <a:xfrm>
            <a:off x="423333" y="1752600"/>
            <a:ext cx="8229600" cy="4389120"/>
          </a:xfrm>
        </p:spPr>
        <p:txBody>
          <a:bodyPr>
            <a:normAutofit/>
          </a:bodyPr>
          <a:lstStyle/>
          <a:p>
            <a:pPr>
              <a:spcBef>
                <a:spcPts val="2400"/>
              </a:spcBef>
            </a:pPr>
            <a:r>
              <a:rPr lang="fr-CH" sz="2800" dirty="0" smtClean="0"/>
              <a:t>Une </a:t>
            </a:r>
            <a:r>
              <a:rPr lang="fr-CH" sz="2800" dirty="0"/>
              <a:t>EIS est une combinaison de procédures, de méthodes et d'outils qui évaluent les effets possibles d'une politique ou d'un projet sur la santé d'une population et la répartition de ces effets au sein de la population. </a:t>
            </a:r>
            <a:endParaRPr lang="fr-CH" sz="2800" dirty="0" smtClean="0"/>
          </a:p>
          <a:p>
            <a:pPr>
              <a:spcBef>
                <a:spcPts val="2400"/>
              </a:spcBef>
            </a:pPr>
            <a:r>
              <a:rPr lang="fr-CH" sz="2800" dirty="0" smtClean="0"/>
              <a:t>Les </a:t>
            </a:r>
            <a:r>
              <a:rPr lang="fr-CH" sz="2800" dirty="0"/>
              <a:t>EIS identifient également les mesures appropriées pour gérer ces effets</a:t>
            </a:r>
            <a:r>
              <a:rPr lang="fr-CH" sz="2800" dirty="0" smtClean="0"/>
              <a:t>. </a:t>
            </a:r>
            <a:endParaRPr lang="en-ZA" sz="2800" dirty="0"/>
          </a:p>
        </p:txBody>
      </p:sp>
      <p:sp>
        <p:nvSpPr>
          <p:cNvPr id="4" name="Date Placeholder 3"/>
          <p:cNvSpPr>
            <a:spLocks noGrp="1"/>
          </p:cNvSpPr>
          <p:nvPr>
            <p:ph type="dt" sz="half" idx="10"/>
          </p:nvPr>
        </p:nvSpPr>
        <p:spPr/>
        <p:txBody>
          <a:bodyPr/>
          <a:lstStyle/>
          <a:p>
            <a:fld id="{99E9D964-924E-4D19-88CE-E4E35B5B6202}" type="datetime1">
              <a:rPr lang="en-US" smtClean="0"/>
              <a:t>12/15/2016</a:t>
            </a:fld>
            <a:endParaRPr lang="en-US"/>
          </a:p>
        </p:txBody>
      </p:sp>
      <p:sp>
        <p:nvSpPr>
          <p:cNvPr id="5" name="Footer Placeholder 4"/>
          <p:cNvSpPr>
            <a:spLocks noGrp="1"/>
          </p:cNvSpPr>
          <p:nvPr>
            <p:ph type="ftr" sz="quarter" idx="11"/>
          </p:nvPr>
        </p:nvSpPr>
        <p:spPr>
          <a:xfrm>
            <a:off x="2667000" y="6356350"/>
            <a:ext cx="4343400" cy="365125"/>
          </a:xfrm>
        </p:spPr>
        <p:txBody>
          <a:bodyPr/>
          <a:lstStyle/>
          <a:p>
            <a:pPr algn="ctr"/>
            <a:r>
              <a:rPr lang="en-GB" dirty="0"/>
              <a:t>Bureau </a:t>
            </a:r>
            <a:r>
              <a:rPr lang="fr-CH" dirty="0"/>
              <a:t>régional</a:t>
            </a:r>
            <a:r>
              <a:rPr lang="en-GB" dirty="0"/>
              <a:t> </a:t>
            </a:r>
            <a:r>
              <a:rPr lang="fr-CH" dirty="0"/>
              <a:t>Afrique</a:t>
            </a:r>
            <a:r>
              <a:rPr lang="en-GB" dirty="0"/>
              <a:t>, Organisation </a:t>
            </a:r>
            <a:r>
              <a:rPr lang="fr-CH" dirty="0"/>
              <a:t>mondiale</a:t>
            </a:r>
            <a:r>
              <a:rPr lang="en-GB" dirty="0"/>
              <a:t> de la </a:t>
            </a:r>
            <a:r>
              <a:rPr lang="en-GB" dirty="0" smtClean="0"/>
              <a:t>santé</a:t>
            </a:r>
            <a:endParaRPr lang="en-ZA" dirty="0"/>
          </a:p>
        </p:txBody>
      </p:sp>
      <p:sp>
        <p:nvSpPr>
          <p:cNvPr id="6" name="Slide Number Placeholder 5"/>
          <p:cNvSpPr>
            <a:spLocks noGrp="1"/>
          </p:cNvSpPr>
          <p:nvPr>
            <p:ph type="sldNum" sz="quarter" idx="12"/>
          </p:nvPr>
        </p:nvSpPr>
        <p:spPr/>
        <p:txBody>
          <a:bodyPr/>
          <a:lstStyle/>
          <a:p>
            <a:fld id="{A457960B-4A65-4AA5-B602-8F04CFBD175A}" type="slidenum">
              <a:rPr lang="en-US" smtClean="0"/>
              <a:pPr/>
              <a:t>12</a:t>
            </a:fld>
            <a:endParaRPr lang="en-US"/>
          </a:p>
        </p:txBody>
      </p:sp>
    </p:spTree>
    <p:extLst>
      <p:ext uri="{BB962C8B-B14F-4D97-AF65-F5344CB8AC3E}">
        <p14:creationId xmlns:p14="http://schemas.microsoft.com/office/powerpoint/2010/main" val="714417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3738"/>
            <a:ext cx="8229600" cy="743712"/>
          </a:xfrm>
        </p:spPr>
        <p:txBody>
          <a:bodyPr>
            <a:normAutofit fontScale="90000"/>
          </a:bodyPr>
          <a:lstStyle/>
          <a:p>
            <a:pPr algn="ctr"/>
            <a:r>
              <a:rPr lang="en-ZA" dirty="0" smtClean="0"/>
              <a:t>EIS : 4 VALEURS</a:t>
            </a:r>
            <a:endParaRPr lang="en-ZA" dirty="0"/>
          </a:p>
        </p:txBody>
      </p:sp>
      <p:sp>
        <p:nvSpPr>
          <p:cNvPr id="3" name="Content Placeholder 2"/>
          <p:cNvSpPr>
            <a:spLocks noGrp="1"/>
          </p:cNvSpPr>
          <p:nvPr>
            <p:ph idx="1"/>
          </p:nvPr>
        </p:nvSpPr>
        <p:spPr>
          <a:xfrm>
            <a:off x="533400" y="1187451"/>
            <a:ext cx="8229600" cy="5365750"/>
          </a:xfrm>
        </p:spPr>
        <p:txBody>
          <a:bodyPr>
            <a:normAutofit fontScale="85000" lnSpcReduction="20000"/>
          </a:bodyPr>
          <a:lstStyle/>
          <a:p>
            <a:r>
              <a:rPr lang="fr-CH" b="1" dirty="0" smtClean="0"/>
              <a:t>Démocratie</a:t>
            </a:r>
          </a:p>
          <a:p>
            <a:pPr lvl="1"/>
            <a:r>
              <a:rPr lang="fr-CH" dirty="0" smtClean="0"/>
              <a:t>Permettre </a:t>
            </a:r>
            <a:r>
              <a:rPr lang="fr-CH" dirty="0"/>
              <a:t>aux gens de participer à l'élaboration et à la mise en œuvre </a:t>
            </a:r>
            <a:r>
              <a:rPr lang="fr-CH" dirty="0" smtClean="0"/>
              <a:t>des </a:t>
            </a:r>
            <a:r>
              <a:rPr lang="fr-CH" dirty="0"/>
              <a:t>politiques, </a:t>
            </a:r>
            <a:r>
              <a:rPr lang="fr-CH" dirty="0" smtClean="0"/>
              <a:t>des </a:t>
            </a:r>
            <a:r>
              <a:rPr lang="fr-CH" dirty="0"/>
              <a:t>programmes ou </a:t>
            </a:r>
            <a:r>
              <a:rPr lang="fr-CH" dirty="0" smtClean="0"/>
              <a:t>des </a:t>
            </a:r>
            <a:r>
              <a:rPr lang="fr-CH" dirty="0"/>
              <a:t>projets qui pourraient avoir un impact sur leur vie. </a:t>
            </a:r>
            <a:endParaRPr lang="fr-CH" dirty="0" smtClean="0"/>
          </a:p>
          <a:p>
            <a:pPr>
              <a:spcBef>
                <a:spcPts val="1200"/>
              </a:spcBef>
            </a:pPr>
            <a:r>
              <a:rPr lang="fr-CH" b="1" dirty="0" smtClean="0"/>
              <a:t>Équité</a:t>
            </a:r>
            <a:endParaRPr lang="fr-CH" b="1" dirty="0"/>
          </a:p>
          <a:p>
            <a:pPr lvl="1"/>
            <a:r>
              <a:rPr lang="fr-CH" dirty="0" smtClean="0"/>
              <a:t>L'EIS </a:t>
            </a:r>
            <a:r>
              <a:rPr lang="fr-CH" dirty="0"/>
              <a:t>évalue la répartition des impacts d'une proposition sur l'ensemble de la population, avec une référence particulière à la manière dont la proposition affectera les personnes vulnérables (en termes d'âge, de sexe, d'origine ethnique et de statut socioéconomique). </a:t>
            </a:r>
            <a:endParaRPr lang="fr-CH" dirty="0" smtClean="0"/>
          </a:p>
          <a:p>
            <a:pPr>
              <a:spcBef>
                <a:spcPts val="1200"/>
              </a:spcBef>
            </a:pPr>
            <a:r>
              <a:rPr lang="fr-CH" b="1" dirty="0" smtClean="0"/>
              <a:t>Développement durable </a:t>
            </a:r>
          </a:p>
          <a:p>
            <a:pPr lvl="1"/>
            <a:r>
              <a:rPr lang="fr-CH" dirty="0" smtClean="0"/>
              <a:t>Les </a:t>
            </a:r>
            <a:r>
              <a:rPr lang="fr-CH" dirty="0"/>
              <a:t>impacts à court et à long terme sont pris en compte, de même que les impacts évidents et moins évidents. </a:t>
            </a:r>
            <a:endParaRPr lang="fr-CH" dirty="0" smtClean="0"/>
          </a:p>
          <a:p>
            <a:pPr>
              <a:spcBef>
                <a:spcPts val="1200"/>
              </a:spcBef>
            </a:pPr>
            <a:r>
              <a:rPr lang="fr-CH" b="1" dirty="0"/>
              <a:t>Utilisation éthique de la </a:t>
            </a:r>
            <a:r>
              <a:rPr lang="fr-CH" b="1" dirty="0" smtClean="0"/>
              <a:t>preuve</a:t>
            </a:r>
          </a:p>
          <a:p>
            <a:pPr lvl="1"/>
            <a:r>
              <a:rPr lang="fr-CH" dirty="0" smtClean="0"/>
              <a:t>Les </a:t>
            </a:r>
            <a:r>
              <a:rPr lang="fr-CH" dirty="0"/>
              <a:t>meilleures données quantitatives et qualitatives disponibles doivent être identifiées et utilisées dans l'évaluation. Une grande variété de preuves devraient être recueillies en utilisant les meilleures méthodes possibles</a:t>
            </a:r>
            <a:r>
              <a:rPr lang="fr-CH" dirty="0" smtClean="0"/>
              <a:t>.</a:t>
            </a:r>
            <a:endParaRPr lang="fr-CH" dirty="0"/>
          </a:p>
        </p:txBody>
      </p:sp>
      <p:sp>
        <p:nvSpPr>
          <p:cNvPr id="4" name="Date Placeholder 3"/>
          <p:cNvSpPr>
            <a:spLocks noGrp="1"/>
          </p:cNvSpPr>
          <p:nvPr>
            <p:ph type="dt" sz="half" idx="10"/>
          </p:nvPr>
        </p:nvSpPr>
        <p:spPr/>
        <p:txBody>
          <a:bodyPr/>
          <a:lstStyle/>
          <a:p>
            <a:fld id="{99E9D964-924E-4D19-88CE-E4E35B5B6202}" type="datetime1">
              <a:rPr lang="en-US" smtClean="0"/>
              <a:t>12/15/2016</a:t>
            </a:fld>
            <a:endParaRPr lang="en-US"/>
          </a:p>
        </p:txBody>
      </p:sp>
      <p:sp>
        <p:nvSpPr>
          <p:cNvPr id="5" name="Footer Placeholder 4"/>
          <p:cNvSpPr>
            <a:spLocks noGrp="1"/>
          </p:cNvSpPr>
          <p:nvPr>
            <p:ph type="ftr" sz="quarter" idx="11"/>
          </p:nvPr>
        </p:nvSpPr>
        <p:spPr>
          <a:xfrm>
            <a:off x="2667000" y="6356350"/>
            <a:ext cx="4343400" cy="365125"/>
          </a:xfrm>
        </p:spPr>
        <p:txBody>
          <a:bodyPr/>
          <a:lstStyle/>
          <a:p>
            <a:pPr algn="ctr"/>
            <a:r>
              <a:rPr lang="en-GB" dirty="0"/>
              <a:t>Bureau </a:t>
            </a:r>
            <a:r>
              <a:rPr lang="fr-CH" dirty="0"/>
              <a:t>régional</a:t>
            </a:r>
            <a:r>
              <a:rPr lang="en-GB" dirty="0"/>
              <a:t> </a:t>
            </a:r>
            <a:r>
              <a:rPr lang="fr-CH" dirty="0"/>
              <a:t>Afrique</a:t>
            </a:r>
            <a:r>
              <a:rPr lang="en-GB" dirty="0"/>
              <a:t>, Organisation </a:t>
            </a:r>
            <a:r>
              <a:rPr lang="fr-CH" dirty="0"/>
              <a:t>mondiale</a:t>
            </a:r>
            <a:r>
              <a:rPr lang="en-GB" dirty="0"/>
              <a:t> de la </a:t>
            </a:r>
            <a:r>
              <a:rPr lang="en-GB" dirty="0" smtClean="0"/>
              <a:t>santé</a:t>
            </a:r>
            <a:endParaRPr lang="en-ZA" dirty="0"/>
          </a:p>
        </p:txBody>
      </p:sp>
      <p:sp>
        <p:nvSpPr>
          <p:cNvPr id="6" name="Slide Number Placeholder 5"/>
          <p:cNvSpPr>
            <a:spLocks noGrp="1"/>
          </p:cNvSpPr>
          <p:nvPr>
            <p:ph type="sldNum" sz="quarter" idx="12"/>
          </p:nvPr>
        </p:nvSpPr>
        <p:spPr/>
        <p:txBody>
          <a:bodyPr/>
          <a:lstStyle/>
          <a:p>
            <a:fld id="{A457960B-4A65-4AA5-B602-8F04CFBD175A}" type="slidenum">
              <a:rPr lang="en-US" smtClean="0"/>
              <a:pPr/>
              <a:t>13</a:t>
            </a:fld>
            <a:endParaRPr lang="en-US"/>
          </a:p>
        </p:txBody>
      </p:sp>
    </p:spTree>
    <p:extLst>
      <p:ext uri="{BB962C8B-B14F-4D97-AF65-F5344CB8AC3E}">
        <p14:creationId xmlns:p14="http://schemas.microsoft.com/office/powerpoint/2010/main" val="2796357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515112"/>
          </a:xfrm>
        </p:spPr>
        <p:txBody>
          <a:bodyPr>
            <a:normAutofit fontScale="90000"/>
          </a:bodyPr>
          <a:lstStyle/>
          <a:p>
            <a:pPr algn="ctr"/>
            <a:r>
              <a:rPr lang="en-ZA" dirty="0" smtClean="0"/>
              <a:t>EIS : 5 ETAPES</a:t>
            </a:r>
            <a:endParaRPr lang="en-ZA" dirty="0"/>
          </a:p>
        </p:txBody>
      </p:sp>
      <p:sp>
        <p:nvSpPr>
          <p:cNvPr id="4" name="Date Placeholder 3"/>
          <p:cNvSpPr>
            <a:spLocks noGrp="1"/>
          </p:cNvSpPr>
          <p:nvPr>
            <p:ph type="dt" sz="half" idx="10"/>
          </p:nvPr>
        </p:nvSpPr>
        <p:spPr/>
        <p:txBody>
          <a:bodyPr/>
          <a:lstStyle/>
          <a:p>
            <a:fld id="{99E9D964-924E-4D19-88CE-E4E35B5B6202}" type="datetime1">
              <a:rPr lang="en-US" smtClean="0"/>
              <a:t>12/15/2016</a:t>
            </a:fld>
            <a:endParaRPr lang="en-US"/>
          </a:p>
        </p:txBody>
      </p:sp>
      <p:sp>
        <p:nvSpPr>
          <p:cNvPr id="5" name="Footer Placeholder 4"/>
          <p:cNvSpPr>
            <a:spLocks noGrp="1"/>
          </p:cNvSpPr>
          <p:nvPr>
            <p:ph type="ftr" sz="quarter" idx="11"/>
          </p:nvPr>
        </p:nvSpPr>
        <p:spPr>
          <a:xfrm>
            <a:off x="2667000" y="6356350"/>
            <a:ext cx="4267200" cy="365125"/>
          </a:xfrm>
        </p:spPr>
        <p:txBody>
          <a:bodyPr/>
          <a:lstStyle/>
          <a:p>
            <a:pPr algn="ctr"/>
            <a:r>
              <a:rPr lang="en-GB" dirty="0"/>
              <a:t>Bureau </a:t>
            </a:r>
            <a:r>
              <a:rPr lang="fr-CH" dirty="0"/>
              <a:t>régional</a:t>
            </a:r>
            <a:r>
              <a:rPr lang="en-GB" dirty="0"/>
              <a:t> </a:t>
            </a:r>
            <a:r>
              <a:rPr lang="fr-CH" dirty="0"/>
              <a:t>Afrique</a:t>
            </a:r>
            <a:r>
              <a:rPr lang="en-GB" dirty="0"/>
              <a:t>, Organisation </a:t>
            </a:r>
            <a:r>
              <a:rPr lang="fr-CH" dirty="0"/>
              <a:t>mondiale</a:t>
            </a:r>
            <a:r>
              <a:rPr lang="en-GB" dirty="0"/>
              <a:t> de la </a:t>
            </a:r>
            <a:r>
              <a:rPr lang="en-GB" dirty="0" smtClean="0"/>
              <a:t>santé</a:t>
            </a:r>
            <a:endParaRPr lang="en-ZA" dirty="0"/>
          </a:p>
        </p:txBody>
      </p:sp>
      <p:sp>
        <p:nvSpPr>
          <p:cNvPr id="6" name="Slide Number Placeholder 5"/>
          <p:cNvSpPr>
            <a:spLocks noGrp="1"/>
          </p:cNvSpPr>
          <p:nvPr>
            <p:ph type="sldNum" sz="quarter" idx="12"/>
          </p:nvPr>
        </p:nvSpPr>
        <p:spPr/>
        <p:txBody>
          <a:bodyPr/>
          <a:lstStyle/>
          <a:p>
            <a:fld id="{A457960B-4A65-4AA5-B602-8F04CFBD175A}" type="slidenum">
              <a:rPr lang="en-US" smtClean="0"/>
              <a:pPr/>
              <a:t>14</a:t>
            </a:fld>
            <a:endParaRPr lang="en-US"/>
          </a:p>
        </p:txBody>
      </p:sp>
      <p:sp>
        <p:nvSpPr>
          <p:cNvPr id="3" name="Espace réservé du contenu 2"/>
          <p:cNvSpPr>
            <a:spLocks noGrp="1"/>
          </p:cNvSpPr>
          <p:nvPr>
            <p:ph idx="1"/>
          </p:nvPr>
        </p:nvSpPr>
        <p:spPr/>
        <p:txBody>
          <a:bodyPr/>
          <a:lstStyle/>
          <a:p>
            <a:endParaRPr lang="fr-CH"/>
          </a:p>
        </p:txBody>
      </p:sp>
      <p:pic>
        <p:nvPicPr>
          <p:cNvPr id="8" name="Image 7"/>
          <p:cNvPicPr>
            <a:picLocks noChangeAspect="1"/>
          </p:cNvPicPr>
          <p:nvPr/>
        </p:nvPicPr>
        <p:blipFill>
          <a:blip r:embed="rId2"/>
          <a:stretch>
            <a:fillRect/>
          </a:stretch>
        </p:blipFill>
        <p:spPr>
          <a:xfrm>
            <a:off x="0" y="857306"/>
            <a:ext cx="8915400" cy="5538788"/>
          </a:xfrm>
          <a:prstGeom prst="rect">
            <a:avLst/>
          </a:prstGeom>
        </p:spPr>
      </p:pic>
    </p:spTree>
    <p:extLst>
      <p:ext uri="{BB962C8B-B14F-4D97-AF65-F5344CB8AC3E}">
        <p14:creationId xmlns:p14="http://schemas.microsoft.com/office/powerpoint/2010/main" val="3751101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067" y="609600"/>
            <a:ext cx="8229600" cy="533400"/>
          </a:xfrm>
        </p:spPr>
        <p:txBody>
          <a:bodyPr>
            <a:normAutofit fontScale="90000"/>
          </a:bodyPr>
          <a:lstStyle/>
          <a:p>
            <a:pPr algn="ctr"/>
            <a:r>
              <a:rPr lang="en-ZA" dirty="0" smtClean="0"/>
              <a:t>Analyse des </a:t>
            </a:r>
            <a:r>
              <a:rPr lang="fr-CH" dirty="0" smtClean="0"/>
              <a:t>lentilles</a:t>
            </a:r>
            <a:r>
              <a:rPr lang="en-ZA" dirty="0" smtClean="0"/>
              <a:t> de santé</a:t>
            </a:r>
            <a:endParaRPr lang="en-ZA" dirty="0"/>
          </a:p>
        </p:txBody>
      </p:sp>
      <p:sp>
        <p:nvSpPr>
          <p:cNvPr id="3" name="Content Placeholder 2"/>
          <p:cNvSpPr>
            <a:spLocks noGrp="1"/>
          </p:cNvSpPr>
          <p:nvPr>
            <p:ph idx="1"/>
          </p:nvPr>
        </p:nvSpPr>
        <p:spPr>
          <a:xfrm>
            <a:off x="457200" y="1935480"/>
            <a:ext cx="8458200" cy="4389120"/>
          </a:xfrm>
        </p:spPr>
        <p:txBody>
          <a:bodyPr>
            <a:normAutofit/>
          </a:bodyPr>
          <a:lstStyle/>
          <a:p>
            <a:pPr>
              <a:spcBef>
                <a:spcPts val="1800"/>
              </a:spcBef>
            </a:pPr>
            <a:r>
              <a:rPr lang="fr-CH" dirty="0" smtClean="0"/>
              <a:t>Le </a:t>
            </a:r>
            <a:r>
              <a:rPr lang="fr-CH" dirty="0"/>
              <a:t>processus d'analyse des lentilles de santé </a:t>
            </a:r>
            <a:r>
              <a:rPr lang="fr-CH" dirty="0" smtClean="0"/>
              <a:t>de la </a:t>
            </a:r>
            <a:r>
              <a:rPr lang="fr-CH" dirty="0" err="1" smtClean="0"/>
              <a:t>SdTP</a:t>
            </a:r>
            <a:r>
              <a:rPr lang="fr-CH" dirty="0" smtClean="0"/>
              <a:t> </a:t>
            </a:r>
            <a:r>
              <a:rPr lang="fr-CH" dirty="0"/>
              <a:t>s'appuie sur la méthodologie traditionnelle d'évaluation </a:t>
            </a:r>
            <a:r>
              <a:rPr lang="fr-CH" dirty="0" smtClean="0"/>
              <a:t>d'impact </a:t>
            </a:r>
            <a:r>
              <a:rPr lang="fr-CH" dirty="0"/>
              <a:t>sur la santé en </a:t>
            </a:r>
            <a:r>
              <a:rPr lang="fr-CH" dirty="0" smtClean="0"/>
              <a:t>incorporant : </a:t>
            </a:r>
          </a:p>
          <a:p>
            <a:pPr lvl="1">
              <a:spcBef>
                <a:spcPts val="1800"/>
              </a:spcBef>
            </a:pPr>
            <a:r>
              <a:rPr lang="fr-CH" dirty="0" smtClean="0"/>
              <a:t>Une </a:t>
            </a:r>
            <a:r>
              <a:rPr lang="fr-CH" dirty="0"/>
              <a:t>suite de méthodes supplémentaires (par </a:t>
            </a:r>
            <a:r>
              <a:rPr lang="fr-CH" dirty="0" smtClean="0"/>
              <a:t>ex., </a:t>
            </a:r>
            <a:r>
              <a:rPr lang="fr-CH" dirty="0"/>
              <a:t>la modélisation économique) </a:t>
            </a:r>
            <a:r>
              <a:rPr lang="fr-CH" dirty="0" smtClean="0"/>
              <a:t>;</a:t>
            </a:r>
            <a:endParaRPr lang="fr-CH" dirty="0" smtClean="0"/>
          </a:p>
          <a:p>
            <a:pPr lvl="1">
              <a:spcBef>
                <a:spcPts val="1800"/>
              </a:spcBef>
            </a:pPr>
            <a:r>
              <a:rPr lang="fr-CH" dirty="0" smtClean="0"/>
              <a:t>Le </a:t>
            </a:r>
            <a:r>
              <a:rPr lang="fr-CH" dirty="0"/>
              <a:t>processus pour offrir à la fois la rigueur et la </a:t>
            </a:r>
            <a:r>
              <a:rPr lang="fr-CH" dirty="0" smtClean="0"/>
              <a:t>flexibilité ; </a:t>
            </a:r>
            <a:endParaRPr lang="fr-CH" dirty="0" smtClean="0"/>
          </a:p>
          <a:p>
            <a:pPr lvl="1">
              <a:spcBef>
                <a:spcPts val="1800"/>
              </a:spcBef>
            </a:pPr>
            <a:r>
              <a:rPr lang="fr-CH" dirty="0" smtClean="0"/>
              <a:t>Tient </a:t>
            </a:r>
            <a:r>
              <a:rPr lang="fr-CH" dirty="0"/>
              <a:t>compte de la culture opérationnelle et des impératifs politiques de l'agence </a:t>
            </a:r>
            <a:r>
              <a:rPr lang="fr-CH" dirty="0" smtClean="0"/>
              <a:t>partenaire</a:t>
            </a:r>
            <a:r>
              <a:rPr lang="fr-CH" dirty="0"/>
              <a:t>.</a:t>
            </a:r>
            <a:endParaRPr lang="fr-CH" dirty="0"/>
          </a:p>
        </p:txBody>
      </p:sp>
      <p:sp>
        <p:nvSpPr>
          <p:cNvPr id="4" name="Date Placeholder 3"/>
          <p:cNvSpPr>
            <a:spLocks noGrp="1"/>
          </p:cNvSpPr>
          <p:nvPr>
            <p:ph type="dt" sz="half" idx="10"/>
          </p:nvPr>
        </p:nvSpPr>
        <p:spPr/>
        <p:txBody>
          <a:bodyPr/>
          <a:lstStyle/>
          <a:p>
            <a:fld id="{99E9D964-924E-4D19-88CE-E4E35B5B6202}" type="datetime1">
              <a:rPr lang="en-US" smtClean="0"/>
              <a:t>12/15/2016</a:t>
            </a:fld>
            <a:endParaRPr lang="en-US"/>
          </a:p>
        </p:txBody>
      </p:sp>
      <p:sp>
        <p:nvSpPr>
          <p:cNvPr id="5" name="Footer Placeholder 4"/>
          <p:cNvSpPr>
            <a:spLocks noGrp="1"/>
          </p:cNvSpPr>
          <p:nvPr>
            <p:ph type="ftr" sz="quarter" idx="11"/>
          </p:nvPr>
        </p:nvSpPr>
        <p:spPr>
          <a:xfrm>
            <a:off x="2667000" y="6356350"/>
            <a:ext cx="4267200" cy="365125"/>
          </a:xfrm>
        </p:spPr>
        <p:txBody>
          <a:bodyPr/>
          <a:lstStyle/>
          <a:p>
            <a:pPr algn="ctr"/>
            <a:r>
              <a:rPr lang="en-GB" dirty="0"/>
              <a:t>Bureau </a:t>
            </a:r>
            <a:r>
              <a:rPr lang="fr-CH" dirty="0"/>
              <a:t>régional</a:t>
            </a:r>
            <a:r>
              <a:rPr lang="en-GB" dirty="0"/>
              <a:t> </a:t>
            </a:r>
            <a:r>
              <a:rPr lang="fr-CH" dirty="0"/>
              <a:t>Afrique</a:t>
            </a:r>
            <a:r>
              <a:rPr lang="en-GB" dirty="0"/>
              <a:t>, Organisation </a:t>
            </a:r>
            <a:r>
              <a:rPr lang="fr-CH" dirty="0"/>
              <a:t>mondiale</a:t>
            </a:r>
            <a:r>
              <a:rPr lang="en-GB" dirty="0"/>
              <a:t> de la santé</a:t>
            </a:r>
            <a:endParaRPr lang="en-ZA" dirty="0"/>
          </a:p>
        </p:txBody>
      </p:sp>
      <p:sp>
        <p:nvSpPr>
          <p:cNvPr id="6" name="Slide Number Placeholder 5"/>
          <p:cNvSpPr>
            <a:spLocks noGrp="1"/>
          </p:cNvSpPr>
          <p:nvPr>
            <p:ph type="sldNum" sz="quarter" idx="12"/>
          </p:nvPr>
        </p:nvSpPr>
        <p:spPr/>
        <p:txBody>
          <a:bodyPr/>
          <a:lstStyle/>
          <a:p>
            <a:fld id="{A457960B-4A65-4AA5-B602-8F04CFBD175A}" type="slidenum">
              <a:rPr lang="en-US" smtClean="0"/>
              <a:pPr/>
              <a:t>15</a:t>
            </a:fld>
            <a:endParaRPr lang="en-US"/>
          </a:p>
        </p:txBody>
      </p:sp>
    </p:spTree>
    <p:extLst>
      <p:ext uri="{BB962C8B-B14F-4D97-AF65-F5344CB8AC3E}">
        <p14:creationId xmlns:p14="http://schemas.microsoft.com/office/powerpoint/2010/main" val="14328575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1143000"/>
          </a:xfrm>
        </p:spPr>
        <p:txBody>
          <a:bodyPr>
            <a:normAutofit fontScale="90000"/>
          </a:bodyPr>
          <a:lstStyle/>
          <a:p>
            <a:pPr algn="ctr"/>
            <a:r>
              <a:rPr lang="en-ZA" dirty="0" smtClean="0"/>
              <a:t>ANALYSE DES LENTILLES DE SANTE : </a:t>
            </a:r>
            <a:r>
              <a:rPr lang="en-ZA" sz="4000" dirty="0" smtClean="0"/>
              <a:t>METHODOLOGIE</a:t>
            </a:r>
            <a:endParaRPr lang="en-ZA" sz="4000" dirty="0"/>
          </a:p>
        </p:txBody>
      </p:sp>
      <p:sp>
        <p:nvSpPr>
          <p:cNvPr id="3" name="Content Placeholder 2"/>
          <p:cNvSpPr>
            <a:spLocks noGrp="1"/>
          </p:cNvSpPr>
          <p:nvPr>
            <p:ph idx="1"/>
          </p:nvPr>
        </p:nvSpPr>
        <p:spPr>
          <a:xfrm>
            <a:off x="457200" y="1447800"/>
            <a:ext cx="8229600" cy="4908550"/>
          </a:xfrm>
        </p:spPr>
        <p:txBody>
          <a:bodyPr>
            <a:normAutofit fontScale="92500" lnSpcReduction="10000"/>
          </a:bodyPr>
          <a:lstStyle/>
          <a:p>
            <a:r>
              <a:rPr lang="fr-CH" b="1" dirty="0" smtClean="0"/>
              <a:t>S'engager :</a:t>
            </a:r>
            <a:r>
              <a:rPr lang="fr-CH" dirty="0" smtClean="0"/>
              <a:t> </a:t>
            </a:r>
            <a:r>
              <a:rPr lang="fr-CH" dirty="0"/>
              <a:t>établir et maintenir de solides relations de collaboration avec d'autres secteurs. Déterminer </a:t>
            </a:r>
            <a:r>
              <a:rPr lang="fr-CH" dirty="0" smtClean="0"/>
              <a:t>une orientation </a:t>
            </a:r>
            <a:r>
              <a:rPr lang="fr-CH" dirty="0"/>
              <a:t>politique convenue. </a:t>
            </a:r>
            <a:endParaRPr lang="fr-CH" dirty="0" smtClean="0"/>
          </a:p>
          <a:p>
            <a:r>
              <a:rPr lang="fr-CH" b="1" dirty="0" smtClean="0"/>
              <a:t>Rassembler </a:t>
            </a:r>
            <a:r>
              <a:rPr lang="fr-CH" b="1" dirty="0"/>
              <a:t>des données </a:t>
            </a:r>
            <a:r>
              <a:rPr lang="fr-CH" b="1" dirty="0" smtClean="0"/>
              <a:t>probantes : </a:t>
            </a:r>
            <a:r>
              <a:rPr lang="fr-CH" dirty="0"/>
              <a:t>établir les impacts entre la santé et le domaine politique visé, et identifier des solutions fondées sur des données probantes ou des options stratégiques. </a:t>
            </a:r>
            <a:endParaRPr lang="fr-CH" dirty="0" smtClean="0"/>
          </a:p>
          <a:p>
            <a:r>
              <a:rPr lang="fr-CH" b="1" dirty="0" smtClean="0"/>
              <a:t>Générer :</a:t>
            </a:r>
            <a:r>
              <a:rPr lang="fr-CH" dirty="0" smtClean="0"/>
              <a:t> </a:t>
            </a:r>
            <a:r>
              <a:rPr lang="fr-CH" dirty="0"/>
              <a:t>produire un ensemble de recommandations politiques et un rapport final qui sont la propriété conjointe de tous les organismes partenaires. </a:t>
            </a:r>
            <a:endParaRPr lang="fr-CH" dirty="0" smtClean="0"/>
          </a:p>
          <a:p>
            <a:r>
              <a:rPr lang="fr-CH" b="1" dirty="0" smtClean="0"/>
              <a:t>Naviguer : </a:t>
            </a:r>
            <a:r>
              <a:rPr lang="fr-CH" dirty="0"/>
              <a:t>aider à diriger les recommandations dans le processus décisionnel. </a:t>
            </a:r>
            <a:endParaRPr lang="fr-CH" dirty="0" smtClean="0"/>
          </a:p>
          <a:p>
            <a:r>
              <a:rPr lang="fr-CH" b="1" dirty="0" smtClean="0"/>
              <a:t>Évaluer : </a:t>
            </a:r>
            <a:r>
              <a:rPr lang="fr-CH" dirty="0"/>
              <a:t>déterminer l'efficacité </a:t>
            </a:r>
            <a:r>
              <a:rPr lang="fr-CH" dirty="0" smtClean="0"/>
              <a:t>des lentilles </a:t>
            </a:r>
            <a:r>
              <a:rPr lang="fr-CH" dirty="0"/>
              <a:t>de </a:t>
            </a:r>
            <a:r>
              <a:rPr lang="fr-CH" dirty="0" smtClean="0"/>
              <a:t>santé</a:t>
            </a:r>
            <a:r>
              <a:rPr lang="fr-CH" dirty="0"/>
              <a:t>.</a:t>
            </a:r>
            <a:endParaRPr lang="en-ZA" dirty="0"/>
          </a:p>
        </p:txBody>
      </p:sp>
      <p:sp>
        <p:nvSpPr>
          <p:cNvPr id="4" name="Date Placeholder 3"/>
          <p:cNvSpPr>
            <a:spLocks noGrp="1"/>
          </p:cNvSpPr>
          <p:nvPr>
            <p:ph type="dt" sz="half" idx="10"/>
          </p:nvPr>
        </p:nvSpPr>
        <p:spPr/>
        <p:txBody>
          <a:bodyPr/>
          <a:lstStyle/>
          <a:p>
            <a:fld id="{99E9D964-924E-4D19-88CE-E4E35B5B6202}" type="datetime1">
              <a:rPr lang="en-US" smtClean="0"/>
              <a:t>12/15/2016</a:t>
            </a:fld>
            <a:endParaRPr lang="en-US"/>
          </a:p>
        </p:txBody>
      </p:sp>
      <p:sp>
        <p:nvSpPr>
          <p:cNvPr id="5" name="Footer Placeholder 4"/>
          <p:cNvSpPr>
            <a:spLocks noGrp="1"/>
          </p:cNvSpPr>
          <p:nvPr>
            <p:ph type="ftr" sz="quarter" idx="11"/>
          </p:nvPr>
        </p:nvSpPr>
        <p:spPr>
          <a:xfrm>
            <a:off x="2667000" y="6356350"/>
            <a:ext cx="4419600" cy="365125"/>
          </a:xfrm>
        </p:spPr>
        <p:txBody>
          <a:bodyPr/>
          <a:lstStyle/>
          <a:p>
            <a:pPr algn="ctr"/>
            <a:r>
              <a:rPr lang="en-GB" dirty="0"/>
              <a:t>Bureau </a:t>
            </a:r>
            <a:r>
              <a:rPr lang="fr-CH" dirty="0"/>
              <a:t>régional</a:t>
            </a:r>
            <a:r>
              <a:rPr lang="en-GB" dirty="0"/>
              <a:t> </a:t>
            </a:r>
            <a:r>
              <a:rPr lang="fr-CH" dirty="0"/>
              <a:t>Afrique</a:t>
            </a:r>
            <a:r>
              <a:rPr lang="en-GB" dirty="0"/>
              <a:t>, Organisation </a:t>
            </a:r>
            <a:r>
              <a:rPr lang="fr-CH" dirty="0"/>
              <a:t>mondiale</a:t>
            </a:r>
            <a:r>
              <a:rPr lang="en-GB" dirty="0"/>
              <a:t> de la santé</a:t>
            </a:r>
            <a:endParaRPr lang="en-ZA" dirty="0"/>
          </a:p>
        </p:txBody>
      </p:sp>
      <p:sp>
        <p:nvSpPr>
          <p:cNvPr id="6" name="Slide Number Placeholder 5"/>
          <p:cNvSpPr>
            <a:spLocks noGrp="1"/>
          </p:cNvSpPr>
          <p:nvPr>
            <p:ph type="sldNum" sz="quarter" idx="12"/>
          </p:nvPr>
        </p:nvSpPr>
        <p:spPr/>
        <p:txBody>
          <a:bodyPr/>
          <a:lstStyle/>
          <a:p>
            <a:fld id="{A457960B-4A65-4AA5-B602-8F04CFBD175A}" type="slidenum">
              <a:rPr lang="en-US" smtClean="0"/>
              <a:pPr/>
              <a:t>16</a:t>
            </a:fld>
            <a:endParaRPr lang="en-US"/>
          </a:p>
        </p:txBody>
      </p:sp>
    </p:spTree>
    <p:extLst>
      <p:ext uri="{BB962C8B-B14F-4D97-AF65-F5344CB8AC3E}">
        <p14:creationId xmlns:p14="http://schemas.microsoft.com/office/powerpoint/2010/main" val="3020474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4352"/>
            <a:ext cx="8229600" cy="656492"/>
          </a:xfrm>
        </p:spPr>
        <p:txBody>
          <a:bodyPr>
            <a:normAutofit fontScale="90000"/>
          </a:bodyPr>
          <a:lstStyle/>
          <a:p>
            <a:pPr algn="ctr"/>
            <a:r>
              <a:rPr lang="en-ZA" dirty="0" smtClean="0"/>
              <a:t>ACTIVITE DE GROUPE : EIS </a:t>
            </a:r>
            <a:endParaRPr lang="en-ZA" dirty="0"/>
          </a:p>
        </p:txBody>
      </p:sp>
      <p:sp>
        <p:nvSpPr>
          <p:cNvPr id="7" name="Content Placeholder 6"/>
          <p:cNvSpPr>
            <a:spLocks noGrp="1"/>
          </p:cNvSpPr>
          <p:nvPr>
            <p:ph sz="half" idx="1"/>
          </p:nvPr>
        </p:nvSpPr>
        <p:spPr>
          <a:xfrm>
            <a:off x="0" y="728888"/>
            <a:ext cx="3812931" cy="3677103"/>
          </a:xfrm>
        </p:spPr>
        <p:txBody>
          <a:bodyPr>
            <a:noAutofit/>
          </a:bodyPr>
          <a:lstStyle/>
          <a:p>
            <a:pPr marL="0" indent="0">
              <a:spcBef>
                <a:spcPts val="0"/>
              </a:spcBef>
              <a:buNone/>
            </a:pPr>
            <a:r>
              <a:rPr lang="fr-CH" sz="1800" b="1" dirty="0" smtClean="0"/>
              <a:t>PARTIES PRENANTES</a:t>
            </a:r>
          </a:p>
          <a:p>
            <a:pPr>
              <a:spcBef>
                <a:spcPts val="0"/>
              </a:spcBef>
            </a:pPr>
            <a:r>
              <a:rPr lang="fr-CH" sz="1800" dirty="0" smtClean="0"/>
              <a:t>Représentants du gouvernement local ; </a:t>
            </a:r>
          </a:p>
          <a:p>
            <a:pPr>
              <a:spcBef>
                <a:spcPts val="0"/>
              </a:spcBef>
            </a:pPr>
            <a:r>
              <a:rPr lang="fr-CH" sz="1800" dirty="0" smtClean="0"/>
              <a:t>Ministères du commerce et des affaires étrangères ; </a:t>
            </a:r>
          </a:p>
          <a:p>
            <a:pPr>
              <a:spcBef>
                <a:spcPts val="0"/>
              </a:spcBef>
            </a:pPr>
            <a:r>
              <a:rPr lang="fr-CH" sz="1800" dirty="0" smtClean="0"/>
              <a:t>Ministère de l’environnement ; </a:t>
            </a:r>
          </a:p>
          <a:p>
            <a:pPr>
              <a:spcBef>
                <a:spcPts val="0"/>
              </a:spcBef>
            </a:pPr>
            <a:r>
              <a:rPr lang="fr-CH" sz="1800" dirty="0" smtClean="0"/>
              <a:t>Ministère du transport/infrastructures ; </a:t>
            </a:r>
          </a:p>
          <a:p>
            <a:pPr>
              <a:spcBef>
                <a:spcPts val="0"/>
              </a:spcBef>
            </a:pPr>
            <a:r>
              <a:rPr lang="fr-CH" sz="1800" dirty="0" smtClean="0"/>
              <a:t>Ministère du tourisme ;</a:t>
            </a:r>
          </a:p>
          <a:p>
            <a:pPr>
              <a:spcBef>
                <a:spcPts val="0"/>
              </a:spcBef>
            </a:pPr>
            <a:r>
              <a:rPr lang="fr-CH" sz="1800" dirty="0" smtClean="0"/>
              <a:t>Syndicat</a:t>
            </a:r>
            <a:r>
              <a:rPr lang="fr-CH" sz="1800" dirty="0"/>
              <a:t>(s)</a:t>
            </a:r>
            <a:r>
              <a:rPr lang="fr-CH" sz="1800" dirty="0" smtClean="0"/>
              <a:t> </a:t>
            </a:r>
            <a:r>
              <a:rPr lang="fr-CH" sz="1800" dirty="0"/>
              <a:t>des travailleurs de </a:t>
            </a:r>
            <a:r>
              <a:rPr lang="fr-CH" sz="1800" dirty="0" smtClean="0"/>
              <a:t>l'automobile ; et</a:t>
            </a:r>
          </a:p>
          <a:p>
            <a:pPr>
              <a:spcBef>
                <a:spcPts val="0"/>
              </a:spcBef>
            </a:pPr>
            <a:r>
              <a:rPr lang="fr-CH" sz="1800" dirty="0"/>
              <a:t>École technique </a:t>
            </a:r>
            <a:r>
              <a:rPr lang="fr-CH" sz="1800" dirty="0" smtClean="0"/>
              <a:t>de la mécanique automobile.</a:t>
            </a:r>
            <a:endParaRPr lang="fr-CH" sz="1800" dirty="0"/>
          </a:p>
        </p:txBody>
      </p:sp>
      <p:sp>
        <p:nvSpPr>
          <p:cNvPr id="8" name="Content Placeholder 7"/>
          <p:cNvSpPr>
            <a:spLocks noGrp="1"/>
          </p:cNvSpPr>
          <p:nvPr>
            <p:ph sz="half" idx="2"/>
          </p:nvPr>
        </p:nvSpPr>
        <p:spPr>
          <a:xfrm>
            <a:off x="4193822" y="730047"/>
            <a:ext cx="4724400" cy="3984725"/>
          </a:xfrm>
        </p:spPr>
        <p:txBody>
          <a:bodyPr>
            <a:normAutofit fontScale="70000" lnSpcReduction="20000"/>
          </a:bodyPr>
          <a:lstStyle/>
          <a:p>
            <a:pPr marL="0" indent="0">
              <a:buNone/>
            </a:pPr>
            <a:r>
              <a:rPr lang="en-ZA" b="1" dirty="0" smtClean="0"/>
              <a:t>PROBLEMES</a:t>
            </a:r>
          </a:p>
          <a:p>
            <a:r>
              <a:rPr lang="fr-CH" dirty="0" smtClean="0"/>
              <a:t>Transformation </a:t>
            </a:r>
            <a:r>
              <a:rPr lang="fr-CH" dirty="0"/>
              <a:t>du </a:t>
            </a:r>
            <a:r>
              <a:rPr lang="fr-CH" dirty="0" smtClean="0"/>
              <a:t>paysage ; </a:t>
            </a:r>
          </a:p>
          <a:p>
            <a:r>
              <a:rPr lang="fr-CH" dirty="0" smtClean="0"/>
              <a:t>Augmentation </a:t>
            </a:r>
            <a:r>
              <a:rPr lang="fr-CH" dirty="0"/>
              <a:t>de la quantité de déchets </a:t>
            </a:r>
            <a:r>
              <a:rPr lang="fr-CH" dirty="0" smtClean="0"/>
              <a:t>produits ; </a:t>
            </a:r>
          </a:p>
          <a:p>
            <a:r>
              <a:rPr lang="fr-CH" dirty="0" smtClean="0"/>
              <a:t>Augmentation </a:t>
            </a:r>
            <a:r>
              <a:rPr lang="fr-CH" dirty="0"/>
              <a:t>du volume du transport </a:t>
            </a:r>
            <a:r>
              <a:rPr lang="fr-CH" dirty="0" smtClean="0"/>
              <a:t>automobile ; </a:t>
            </a:r>
          </a:p>
          <a:p>
            <a:r>
              <a:rPr lang="fr-CH" dirty="0" smtClean="0"/>
              <a:t>Pression </a:t>
            </a:r>
            <a:r>
              <a:rPr lang="fr-CH" dirty="0"/>
              <a:t>sur le logement, les écoles, les hôpitaux si les travailleurs viennent </a:t>
            </a:r>
            <a:r>
              <a:rPr lang="fr-CH" dirty="0" smtClean="0"/>
              <a:t>d'ailleurs ; </a:t>
            </a:r>
          </a:p>
          <a:p>
            <a:r>
              <a:rPr lang="fr-CH" dirty="0" smtClean="0"/>
              <a:t>Potentiel </a:t>
            </a:r>
            <a:r>
              <a:rPr lang="fr-CH" dirty="0"/>
              <a:t>de transfert de </a:t>
            </a:r>
            <a:r>
              <a:rPr lang="fr-CH" dirty="0" smtClean="0"/>
              <a:t>technologie ; </a:t>
            </a:r>
          </a:p>
          <a:p>
            <a:r>
              <a:rPr lang="fr-CH" dirty="0" smtClean="0"/>
              <a:t>Détérioration </a:t>
            </a:r>
            <a:r>
              <a:rPr lang="fr-CH" dirty="0"/>
              <a:t>de la qualité de l'air et de </a:t>
            </a:r>
            <a:r>
              <a:rPr lang="fr-CH" dirty="0" smtClean="0"/>
              <a:t>l'eau ; </a:t>
            </a:r>
          </a:p>
          <a:p>
            <a:r>
              <a:rPr lang="fr-CH" dirty="0" smtClean="0"/>
              <a:t>Pression </a:t>
            </a:r>
            <a:r>
              <a:rPr lang="fr-CH" dirty="0"/>
              <a:t>potentielle sur les services municipaux tels que l'électricité et </a:t>
            </a:r>
            <a:r>
              <a:rPr lang="fr-CH" dirty="0" smtClean="0"/>
              <a:t>l'eau ; </a:t>
            </a:r>
            <a:r>
              <a:rPr lang="fr-CH" dirty="0"/>
              <a:t>et </a:t>
            </a:r>
            <a:endParaRPr lang="fr-CH" dirty="0" smtClean="0"/>
          </a:p>
          <a:p>
            <a:r>
              <a:rPr lang="fr-CH" dirty="0" smtClean="0"/>
              <a:t>Durabilité </a:t>
            </a:r>
            <a:r>
              <a:rPr lang="fr-CH" dirty="0"/>
              <a:t>de l'industrie automobile</a:t>
            </a:r>
            <a:r>
              <a:rPr lang="fr-CH" dirty="0" smtClean="0"/>
              <a:t>.</a:t>
            </a:r>
            <a:endParaRPr lang="fr-CH" dirty="0"/>
          </a:p>
        </p:txBody>
      </p:sp>
      <p:sp>
        <p:nvSpPr>
          <p:cNvPr id="4" name="Date Placeholder 3"/>
          <p:cNvSpPr>
            <a:spLocks noGrp="1"/>
          </p:cNvSpPr>
          <p:nvPr>
            <p:ph type="dt" sz="half" idx="10"/>
          </p:nvPr>
        </p:nvSpPr>
        <p:spPr/>
        <p:txBody>
          <a:bodyPr/>
          <a:lstStyle/>
          <a:p>
            <a:fld id="{99E9D964-924E-4D19-88CE-E4E35B5B6202}" type="datetime1">
              <a:rPr lang="en-US" smtClean="0"/>
              <a:t>12/15/2016</a:t>
            </a:fld>
            <a:endParaRPr lang="en-US"/>
          </a:p>
        </p:txBody>
      </p:sp>
      <p:sp>
        <p:nvSpPr>
          <p:cNvPr id="5" name="Footer Placeholder 4"/>
          <p:cNvSpPr>
            <a:spLocks noGrp="1"/>
          </p:cNvSpPr>
          <p:nvPr>
            <p:ph type="ftr" sz="quarter" idx="11"/>
          </p:nvPr>
        </p:nvSpPr>
        <p:spPr>
          <a:xfrm>
            <a:off x="2667000" y="6356350"/>
            <a:ext cx="4114800" cy="365125"/>
          </a:xfrm>
        </p:spPr>
        <p:txBody>
          <a:bodyPr/>
          <a:lstStyle/>
          <a:p>
            <a:pPr algn="ctr"/>
            <a:r>
              <a:rPr lang="en-GB" dirty="0"/>
              <a:t>Bureau </a:t>
            </a:r>
            <a:r>
              <a:rPr lang="fr-CH" dirty="0"/>
              <a:t>régional</a:t>
            </a:r>
            <a:r>
              <a:rPr lang="en-GB" dirty="0"/>
              <a:t> </a:t>
            </a:r>
            <a:r>
              <a:rPr lang="fr-CH" dirty="0"/>
              <a:t>Afrique</a:t>
            </a:r>
            <a:r>
              <a:rPr lang="en-GB" dirty="0"/>
              <a:t>, Organisation </a:t>
            </a:r>
            <a:r>
              <a:rPr lang="fr-CH" dirty="0"/>
              <a:t>mondiale</a:t>
            </a:r>
            <a:r>
              <a:rPr lang="en-GB" dirty="0"/>
              <a:t> de la santé</a:t>
            </a:r>
            <a:endParaRPr lang="en-ZA" dirty="0"/>
          </a:p>
        </p:txBody>
      </p:sp>
      <p:sp>
        <p:nvSpPr>
          <p:cNvPr id="6" name="Slide Number Placeholder 5"/>
          <p:cNvSpPr>
            <a:spLocks noGrp="1"/>
          </p:cNvSpPr>
          <p:nvPr>
            <p:ph type="sldNum" sz="quarter" idx="12"/>
          </p:nvPr>
        </p:nvSpPr>
        <p:spPr/>
        <p:txBody>
          <a:bodyPr/>
          <a:lstStyle/>
          <a:p>
            <a:fld id="{A457960B-4A65-4AA5-B602-8F04CFBD175A}" type="slidenum">
              <a:rPr lang="en-US" smtClean="0"/>
              <a:pPr/>
              <a:t>17</a:t>
            </a:fld>
            <a:endParaRPr lang="en-US"/>
          </a:p>
        </p:txBody>
      </p:sp>
      <p:sp>
        <p:nvSpPr>
          <p:cNvPr id="9" name="Rectangle 8"/>
          <p:cNvSpPr/>
          <p:nvPr/>
        </p:nvSpPr>
        <p:spPr>
          <a:xfrm>
            <a:off x="152400" y="4658428"/>
            <a:ext cx="8765822" cy="2006703"/>
          </a:xfrm>
          <a:prstGeom prst="rect">
            <a:avLst/>
          </a:prstGeom>
        </p:spPr>
        <p:txBody>
          <a:bodyPr wrap="square">
            <a:spAutoFit/>
          </a:bodyPr>
          <a:lstStyle/>
          <a:p>
            <a:pPr algn="ctr"/>
            <a:r>
              <a:rPr lang="en-ZA" b="1" dirty="0" smtClean="0"/>
              <a:t>INDICATEURS</a:t>
            </a:r>
          </a:p>
          <a:p>
            <a:pPr marL="274320" indent="-274320">
              <a:lnSpc>
                <a:spcPct val="80000"/>
              </a:lnSpc>
              <a:spcBef>
                <a:spcPct val="20000"/>
              </a:spcBef>
              <a:buClr>
                <a:schemeClr val="accent3"/>
              </a:buClr>
              <a:buSzPct val="95000"/>
              <a:buFont typeface="Wingdings 2"/>
              <a:buChar char=""/>
            </a:pPr>
            <a:r>
              <a:rPr lang="fr-CH" sz="1400" b="1" dirty="0" smtClean="0"/>
              <a:t>Pollution de l’air et </a:t>
            </a:r>
            <a:r>
              <a:rPr lang="fr-CH" sz="1400" b="1" dirty="0"/>
              <a:t>émissions de </a:t>
            </a:r>
            <a:r>
              <a:rPr lang="fr-CH" sz="1400" b="1" dirty="0" smtClean="0"/>
              <a:t>CO2 </a:t>
            </a:r>
            <a:r>
              <a:rPr lang="fr-CH" sz="1400" dirty="0" smtClean="0"/>
              <a:t>: </a:t>
            </a:r>
            <a:r>
              <a:rPr lang="fr-CH" sz="1400" dirty="0"/>
              <a:t>quelles sont les émissions de polluants et de </a:t>
            </a:r>
            <a:r>
              <a:rPr lang="fr-CH" sz="1400" dirty="0" smtClean="0"/>
              <a:t>CO2 ?</a:t>
            </a:r>
          </a:p>
          <a:p>
            <a:pPr marL="274320" indent="-274320">
              <a:lnSpc>
                <a:spcPct val="80000"/>
              </a:lnSpc>
              <a:spcBef>
                <a:spcPct val="20000"/>
              </a:spcBef>
              <a:buClr>
                <a:schemeClr val="accent3"/>
              </a:buClr>
              <a:buSzPct val="95000"/>
              <a:buFont typeface="Wingdings 2"/>
              <a:buChar char=""/>
            </a:pPr>
            <a:r>
              <a:rPr lang="fr-CH" sz="1400" b="1" dirty="0" smtClean="0"/>
              <a:t>Niveaux </a:t>
            </a:r>
            <a:r>
              <a:rPr lang="fr-CH" sz="1400" b="1" dirty="0"/>
              <a:t>de </a:t>
            </a:r>
            <a:r>
              <a:rPr lang="fr-CH" sz="1400" b="1" dirty="0" smtClean="0"/>
              <a:t>bruit : </a:t>
            </a:r>
            <a:r>
              <a:rPr lang="fr-CH" sz="1400" dirty="0"/>
              <a:t>quels niveaux de bruit seront créés par l'usine et </a:t>
            </a:r>
            <a:r>
              <a:rPr lang="fr-CH" sz="1400" dirty="0" smtClean="0"/>
              <a:t>à quel moment ?</a:t>
            </a:r>
          </a:p>
          <a:p>
            <a:pPr marL="274320" indent="-274320">
              <a:lnSpc>
                <a:spcPct val="80000"/>
              </a:lnSpc>
              <a:spcBef>
                <a:spcPct val="20000"/>
              </a:spcBef>
              <a:buClr>
                <a:schemeClr val="accent3"/>
              </a:buClr>
              <a:buSzPct val="95000"/>
              <a:buFont typeface="Wingdings 2"/>
              <a:buChar char=""/>
            </a:pPr>
            <a:r>
              <a:rPr lang="fr-CH" sz="1400" b="1" dirty="0" smtClean="0"/>
              <a:t>Volume </a:t>
            </a:r>
            <a:r>
              <a:rPr lang="fr-CH" sz="1400" b="1" dirty="0"/>
              <a:t>de </a:t>
            </a:r>
            <a:r>
              <a:rPr lang="fr-CH" sz="1400" b="1" dirty="0" smtClean="0"/>
              <a:t>déchets : </a:t>
            </a:r>
            <a:r>
              <a:rPr lang="fr-CH" sz="1400" dirty="0"/>
              <a:t>combien de déchets et </a:t>
            </a:r>
            <a:r>
              <a:rPr lang="fr-CH" sz="1400" dirty="0" smtClean="0"/>
              <a:t>quel </a:t>
            </a:r>
            <a:r>
              <a:rPr lang="fr-CH" sz="1400" dirty="0"/>
              <a:t>type de déchets seront </a:t>
            </a:r>
            <a:r>
              <a:rPr lang="fr-CH" sz="1400" dirty="0" smtClean="0"/>
              <a:t>produits ?</a:t>
            </a:r>
          </a:p>
          <a:p>
            <a:pPr marL="274320" indent="-274320">
              <a:lnSpc>
                <a:spcPct val="80000"/>
              </a:lnSpc>
              <a:spcBef>
                <a:spcPct val="20000"/>
              </a:spcBef>
              <a:buClr>
                <a:schemeClr val="accent3"/>
              </a:buClr>
              <a:buSzPct val="95000"/>
              <a:buFont typeface="Wingdings 2"/>
              <a:buChar char=""/>
            </a:pPr>
            <a:r>
              <a:rPr lang="fr-CH" sz="1400" b="1" dirty="0" smtClean="0"/>
              <a:t>Profil </a:t>
            </a:r>
            <a:r>
              <a:rPr lang="fr-CH" sz="1400" b="1" dirty="0"/>
              <a:t>des </a:t>
            </a:r>
            <a:r>
              <a:rPr lang="fr-CH" sz="1400" b="1" dirty="0" smtClean="0"/>
              <a:t>travailleurs : </a:t>
            </a:r>
            <a:r>
              <a:rPr lang="fr-CH" sz="1400" dirty="0"/>
              <a:t>quel type de travailleurs sont susceptibles d'être </a:t>
            </a:r>
            <a:r>
              <a:rPr lang="fr-CH" sz="1400" dirty="0" smtClean="0"/>
              <a:t>employés ? </a:t>
            </a:r>
            <a:r>
              <a:rPr lang="fr-CH" sz="1400" dirty="0"/>
              <a:t>D'où </a:t>
            </a:r>
            <a:r>
              <a:rPr lang="fr-CH" sz="1400" dirty="0" smtClean="0"/>
              <a:t>viendront-ils ?</a:t>
            </a:r>
          </a:p>
          <a:p>
            <a:pPr marL="274320" indent="-274320">
              <a:lnSpc>
                <a:spcPct val="80000"/>
              </a:lnSpc>
              <a:spcBef>
                <a:spcPct val="20000"/>
              </a:spcBef>
              <a:buClr>
                <a:schemeClr val="accent3"/>
              </a:buClr>
              <a:buSzPct val="95000"/>
              <a:buFont typeface="Wingdings 2"/>
              <a:buChar char=""/>
            </a:pPr>
            <a:r>
              <a:rPr lang="fr-CH" sz="1400" b="1" dirty="0" smtClean="0"/>
              <a:t>Population</a:t>
            </a:r>
            <a:r>
              <a:rPr lang="fr-CH" sz="1400" dirty="0" smtClean="0"/>
              <a:t> </a:t>
            </a:r>
            <a:r>
              <a:rPr lang="fr-CH" sz="1400" dirty="0"/>
              <a:t>- quels services publics supplémentaires pourraient être nécessaires pour soutenir une plus grande </a:t>
            </a:r>
            <a:r>
              <a:rPr lang="fr-CH" sz="1400" dirty="0" smtClean="0"/>
              <a:t>population ?</a:t>
            </a:r>
          </a:p>
          <a:p>
            <a:pPr marL="274320" indent="-274320">
              <a:lnSpc>
                <a:spcPct val="80000"/>
              </a:lnSpc>
              <a:spcBef>
                <a:spcPct val="20000"/>
              </a:spcBef>
              <a:buClr>
                <a:schemeClr val="accent3"/>
              </a:buClr>
              <a:buSzPct val="95000"/>
              <a:buFont typeface="Wingdings 2"/>
              <a:buChar char=""/>
            </a:pPr>
            <a:r>
              <a:rPr lang="fr-CH" sz="1400" b="1" dirty="0"/>
              <a:t>Croissance économique </a:t>
            </a:r>
            <a:r>
              <a:rPr lang="fr-CH" sz="1400" dirty="0"/>
              <a:t>- quelles entreprises bénéficieront de la présence de </a:t>
            </a:r>
            <a:r>
              <a:rPr lang="fr-CH" sz="1400" dirty="0" smtClean="0"/>
              <a:t>l'usine ? </a:t>
            </a:r>
            <a:r>
              <a:rPr lang="fr-CH" sz="1400" dirty="0"/>
              <a:t>Pour combien de temps</a:t>
            </a:r>
            <a:r>
              <a:rPr lang="fr-CH" sz="1400" dirty="0" smtClean="0"/>
              <a:t>?</a:t>
            </a:r>
            <a:endParaRPr lang="fr-CH" sz="1400" dirty="0"/>
          </a:p>
        </p:txBody>
      </p:sp>
    </p:spTree>
    <p:extLst>
      <p:ext uri="{BB962C8B-B14F-4D97-AF65-F5344CB8AC3E}">
        <p14:creationId xmlns:p14="http://schemas.microsoft.com/office/powerpoint/2010/main" val="1598379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pPr algn="ctr"/>
            <a:r>
              <a:rPr lang="en-ZA" sz="3600" dirty="0" smtClean="0"/>
              <a:t>DISCUSSION DE GROUPES OPTIONNELLE </a:t>
            </a:r>
            <a:r>
              <a:rPr lang="en-ZA" sz="3600" dirty="0"/>
              <a:t>: </a:t>
            </a:r>
            <a:r>
              <a:rPr lang="en-ZA" sz="3600" dirty="0" smtClean="0"/>
              <a:t>SOURCES DE DONNEES POUR LA </a:t>
            </a:r>
            <a:r>
              <a:rPr lang="en-ZA" sz="3600" dirty="0" err="1" smtClean="0"/>
              <a:t>SdTP</a:t>
            </a:r>
            <a:r>
              <a:rPr lang="en-ZA" sz="3600" dirty="0" smtClean="0"/>
              <a:t> </a:t>
            </a:r>
            <a:endParaRPr lang="en-ZA" sz="3600" dirty="0"/>
          </a:p>
        </p:txBody>
      </p:sp>
      <p:sp>
        <p:nvSpPr>
          <p:cNvPr id="3" name="Content Placeholder 2"/>
          <p:cNvSpPr>
            <a:spLocks noGrp="1"/>
          </p:cNvSpPr>
          <p:nvPr>
            <p:ph sz="half" idx="1"/>
          </p:nvPr>
        </p:nvSpPr>
        <p:spPr>
          <a:xfrm>
            <a:off x="152400" y="1920085"/>
            <a:ext cx="3962400" cy="4434840"/>
          </a:xfrm>
        </p:spPr>
        <p:txBody>
          <a:bodyPr>
            <a:normAutofit lnSpcReduction="10000"/>
          </a:bodyPr>
          <a:lstStyle/>
          <a:p>
            <a:pPr marL="0" indent="0" algn="ctr">
              <a:buNone/>
            </a:pPr>
            <a:r>
              <a:rPr lang="fr-CH" sz="2400" b="1" dirty="0" smtClean="0"/>
              <a:t>BASES DE DONNEES STATISTIQUES</a:t>
            </a:r>
          </a:p>
          <a:p>
            <a:r>
              <a:rPr lang="fr-CH" dirty="0" smtClean="0"/>
              <a:t>Observatoire OMS sur la  santé globale </a:t>
            </a:r>
          </a:p>
          <a:p>
            <a:r>
              <a:rPr lang="fr-CH" dirty="0" smtClean="0"/>
              <a:t>Rapports OMS sur les Statistiques sanitaires mondiales</a:t>
            </a:r>
          </a:p>
          <a:p>
            <a:r>
              <a:rPr lang="fr-CH" dirty="0" smtClean="0"/>
              <a:t>Registre </a:t>
            </a:r>
            <a:r>
              <a:rPr lang="fr-CH" dirty="0"/>
              <a:t>des indicateurs et des mesures de </a:t>
            </a:r>
            <a:r>
              <a:rPr lang="fr-CH" dirty="0" smtClean="0"/>
              <a:t>l'OMS</a:t>
            </a:r>
          </a:p>
          <a:p>
            <a:r>
              <a:rPr lang="fr-CH" dirty="0" smtClean="0"/>
              <a:t>Données des NU  </a:t>
            </a:r>
          </a:p>
          <a:p>
            <a:r>
              <a:rPr lang="fr-CH" dirty="0" err="1"/>
              <a:t>Mundi</a:t>
            </a:r>
            <a:r>
              <a:rPr lang="fr-CH" dirty="0"/>
              <a:t> Index</a:t>
            </a:r>
            <a:endParaRPr lang="fr-CH" dirty="0" smtClean="0"/>
          </a:p>
          <a:p>
            <a:endParaRPr lang="fr-CH" dirty="0"/>
          </a:p>
        </p:txBody>
      </p:sp>
      <p:sp>
        <p:nvSpPr>
          <p:cNvPr id="4" name="Content Placeholder 3"/>
          <p:cNvSpPr>
            <a:spLocks noGrp="1"/>
          </p:cNvSpPr>
          <p:nvPr>
            <p:ph sz="half" idx="2"/>
          </p:nvPr>
        </p:nvSpPr>
        <p:spPr>
          <a:xfrm>
            <a:off x="4419600" y="1920085"/>
            <a:ext cx="4343401" cy="4434840"/>
          </a:xfrm>
        </p:spPr>
        <p:txBody>
          <a:bodyPr>
            <a:normAutofit lnSpcReduction="10000"/>
          </a:bodyPr>
          <a:lstStyle/>
          <a:p>
            <a:pPr marL="0" indent="0" algn="ctr">
              <a:buNone/>
            </a:pPr>
            <a:r>
              <a:rPr lang="en-ZA" b="1" dirty="0" smtClean="0"/>
              <a:t>BASES DE DONNEES NATIONALES </a:t>
            </a:r>
          </a:p>
          <a:p>
            <a:r>
              <a:rPr lang="en-ZA" dirty="0" smtClean="0"/>
              <a:t>MDG/ SDG reports</a:t>
            </a:r>
          </a:p>
          <a:p>
            <a:r>
              <a:rPr lang="fr-CH" dirty="0"/>
              <a:t>Comptes nationaux de la santé </a:t>
            </a:r>
            <a:endParaRPr lang="fr-CH" dirty="0" smtClean="0"/>
          </a:p>
          <a:p>
            <a:r>
              <a:rPr lang="fr-CH" dirty="0" smtClean="0"/>
              <a:t>Système </a:t>
            </a:r>
            <a:r>
              <a:rPr lang="fr-CH" dirty="0"/>
              <a:t>national d'information </a:t>
            </a:r>
            <a:r>
              <a:rPr lang="fr-CH" dirty="0" smtClean="0"/>
              <a:t>sanitaire</a:t>
            </a:r>
          </a:p>
          <a:p>
            <a:r>
              <a:rPr lang="fr-CH" dirty="0" smtClean="0"/>
              <a:t>Enquête </a:t>
            </a:r>
            <a:r>
              <a:rPr lang="fr-CH" dirty="0"/>
              <a:t>démographique </a:t>
            </a:r>
            <a:r>
              <a:rPr lang="fr-CH" dirty="0" smtClean="0"/>
              <a:t>et de santé </a:t>
            </a:r>
          </a:p>
          <a:p>
            <a:r>
              <a:rPr lang="fr-CH" dirty="0" smtClean="0"/>
              <a:t>Rapports OMD/ODD</a:t>
            </a:r>
            <a:endParaRPr lang="en-ZA" dirty="0"/>
          </a:p>
          <a:p>
            <a:pPr marL="0" indent="0">
              <a:buNone/>
            </a:pPr>
            <a:endParaRPr lang="en-ZA" dirty="0"/>
          </a:p>
        </p:txBody>
      </p:sp>
      <p:sp>
        <p:nvSpPr>
          <p:cNvPr id="5" name="Date Placeholder 4"/>
          <p:cNvSpPr>
            <a:spLocks noGrp="1"/>
          </p:cNvSpPr>
          <p:nvPr>
            <p:ph type="dt" sz="half" idx="10"/>
          </p:nvPr>
        </p:nvSpPr>
        <p:spPr/>
        <p:txBody>
          <a:bodyPr/>
          <a:lstStyle/>
          <a:p>
            <a:fld id="{437F6624-F929-42EE-9EE9-FD19DBBCFB38}" type="datetime1">
              <a:rPr lang="en-US" smtClean="0"/>
              <a:t>12/15/2016</a:t>
            </a:fld>
            <a:endParaRPr lang="en-US"/>
          </a:p>
        </p:txBody>
      </p:sp>
      <p:sp>
        <p:nvSpPr>
          <p:cNvPr id="6" name="Footer Placeholder 5"/>
          <p:cNvSpPr>
            <a:spLocks noGrp="1"/>
          </p:cNvSpPr>
          <p:nvPr>
            <p:ph type="ftr" sz="quarter" idx="11"/>
          </p:nvPr>
        </p:nvSpPr>
        <p:spPr>
          <a:xfrm>
            <a:off x="2667000" y="6356350"/>
            <a:ext cx="4038600" cy="365125"/>
          </a:xfrm>
        </p:spPr>
        <p:txBody>
          <a:bodyPr/>
          <a:lstStyle/>
          <a:p>
            <a:pPr algn="ctr"/>
            <a:r>
              <a:rPr lang="en-GB" dirty="0"/>
              <a:t>Bureau </a:t>
            </a:r>
            <a:r>
              <a:rPr lang="fr-CH" dirty="0"/>
              <a:t>régional</a:t>
            </a:r>
            <a:r>
              <a:rPr lang="en-GB" dirty="0"/>
              <a:t> </a:t>
            </a:r>
            <a:r>
              <a:rPr lang="fr-CH" dirty="0"/>
              <a:t>Afrique</a:t>
            </a:r>
            <a:r>
              <a:rPr lang="en-GB" dirty="0"/>
              <a:t>, Organisation </a:t>
            </a:r>
            <a:r>
              <a:rPr lang="fr-CH" dirty="0"/>
              <a:t>mondiale</a:t>
            </a:r>
            <a:r>
              <a:rPr lang="en-GB" dirty="0"/>
              <a:t> de la santé</a:t>
            </a:r>
            <a:endParaRPr lang="en-ZA" dirty="0"/>
          </a:p>
        </p:txBody>
      </p:sp>
      <p:sp>
        <p:nvSpPr>
          <p:cNvPr id="7" name="Slide Number Placeholder 6"/>
          <p:cNvSpPr>
            <a:spLocks noGrp="1"/>
          </p:cNvSpPr>
          <p:nvPr>
            <p:ph type="sldNum" sz="quarter" idx="12"/>
          </p:nvPr>
        </p:nvSpPr>
        <p:spPr/>
        <p:txBody>
          <a:bodyPr/>
          <a:lstStyle/>
          <a:p>
            <a:fld id="{A457960B-4A65-4AA5-B602-8F04CFBD175A}" type="slidenum">
              <a:rPr lang="en-US" smtClean="0"/>
              <a:pPr/>
              <a:t>18</a:t>
            </a:fld>
            <a:endParaRPr lang="en-US"/>
          </a:p>
        </p:txBody>
      </p:sp>
    </p:spTree>
    <p:extLst>
      <p:ext uri="{BB962C8B-B14F-4D97-AF65-F5344CB8AC3E}">
        <p14:creationId xmlns:p14="http://schemas.microsoft.com/office/powerpoint/2010/main" val="39938823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algn="ctr"/>
            <a:r>
              <a:rPr lang="en-ZA" dirty="0" smtClean="0"/>
              <a:t>CLIPS VIDEO </a:t>
            </a:r>
            <a:endParaRPr lang="en-ZA" dirty="0"/>
          </a:p>
        </p:txBody>
      </p:sp>
      <p:sp>
        <p:nvSpPr>
          <p:cNvPr id="5" name="Date Placeholder 4"/>
          <p:cNvSpPr>
            <a:spLocks noGrp="1"/>
          </p:cNvSpPr>
          <p:nvPr>
            <p:ph type="dt" sz="half" idx="10"/>
          </p:nvPr>
        </p:nvSpPr>
        <p:spPr/>
        <p:txBody>
          <a:bodyPr/>
          <a:lstStyle/>
          <a:p>
            <a:fld id="{437F6624-F929-42EE-9EE9-FD19DBBCFB38}" type="datetime1">
              <a:rPr lang="en-US" smtClean="0"/>
              <a:t>12/15/2016</a:t>
            </a:fld>
            <a:endParaRPr lang="en-US"/>
          </a:p>
        </p:txBody>
      </p:sp>
      <p:sp>
        <p:nvSpPr>
          <p:cNvPr id="6" name="Footer Placeholder 5"/>
          <p:cNvSpPr>
            <a:spLocks noGrp="1"/>
          </p:cNvSpPr>
          <p:nvPr>
            <p:ph type="ftr" sz="quarter" idx="11"/>
          </p:nvPr>
        </p:nvSpPr>
        <p:spPr>
          <a:xfrm>
            <a:off x="2593144" y="6538912"/>
            <a:ext cx="4112455" cy="182563"/>
          </a:xfrm>
        </p:spPr>
        <p:txBody>
          <a:bodyPr/>
          <a:lstStyle/>
          <a:p>
            <a:pPr algn="ctr"/>
            <a:r>
              <a:rPr lang="en-GB" dirty="0"/>
              <a:t>Bureau </a:t>
            </a:r>
            <a:r>
              <a:rPr lang="fr-CH" dirty="0"/>
              <a:t>régional</a:t>
            </a:r>
            <a:r>
              <a:rPr lang="en-GB" dirty="0"/>
              <a:t> </a:t>
            </a:r>
            <a:r>
              <a:rPr lang="fr-CH" dirty="0"/>
              <a:t>Afrique</a:t>
            </a:r>
            <a:r>
              <a:rPr lang="en-GB" dirty="0"/>
              <a:t>, Organisation </a:t>
            </a:r>
            <a:r>
              <a:rPr lang="fr-CH" dirty="0"/>
              <a:t>mondiale</a:t>
            </a:r>
            <a:r>
              <a:rPr lang="en-GB" dirty="0"/>
              <a:t> de la santé</a:t>
            </a:r>
            <a:endParaRPr lang="en-ZA" dirty="0"/>
          </a:p>
        </p:txBody>
      </p:sp>
      <p:sp>
        <p:nvSpPr>
          <p:cNvPr id="7" name="Slide Number Placeholder 6"/>
          <p:cNvSpPr>
            <a:spLocks noGrp="1"/>
          </p:cNvSpPr>
          <p:nvPr>
            <p:ph type="sldNum" sz="quarter" idx="12"/>
          </p:nvPr>
        </p:nvSpPr>
        <p:spPr/>
        <p:txBody>
          <a:bodyPr/>
          <a:lstStyle/>
          <a:p>
            <a:fld id="{A457960B-4A65-4AA5-B602-8F04CFBD175A}" type="slidenum">
              <a:rPr lang="en-US" smtClean="0"/>
              <a:pPr/>
              <a:t>19</a:t>
            </a:fld>
            <a:endParaRPr lang="en-US"/>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981200"/>
            <a:ext cx="6096000" cy="451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31415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75970"/>
            <a:ext cx="8763000" cy="563562"/>
          </a:xfrm>
        </p:spPr>
        <p:txBody>
          <a:bodyPr>
            <a:normAutofit/>
          </a:bodyPr>
          <a:lstStyle/>
          <a:p>
            <a:pPr algn="ctr"/>
            <a:r>
              <a:rPr lang="en-ZA" sz="3200" dirty="0" smtClean="0"/>
              <a:t>OBJECTIFS D’APPRENTISSAGE</a:t>
            </a:r>
            <a:endParaRPr lang="en-US" sz="3200" dirty="0"/>
          </a:p>
        </p:txBody>
      </p:sp>
      <p:sp>
        <p:nvSpPr>
          <p:cNvPr id="3" name="Content Placeholder 2"/>
          <p:cNvSpPr>
            <a:spLocks noGrp="1"/>
          </p:cNvSpPr>
          <p:nvPr>
            <p:ph idx="1"/>
          </p:nvPr>
        </p:nvSpPr>
        <p:spPr>
          <a:xfrm>
            <a:off x="468489" y="1524000"/>
            <a:ext cx="8229600" cy="4617720"/>
          </a:xfrm>
        </p:spPr>
        <p:txBody>
          <a:bodyPr>
            <a:normAutofit fontScale="92500"/>
          </a:bodyPr>
          <a:lstStyle/>
          <a:p>
            <a:r>
              <a:rPr lang="fr-CH" dirty="0" smtClean="0"/>
              <a:t>Lister les raisons motivant le suivi et l’évaluation ;</a:t>
            </a:r>
          </a:p>
          <a:p>
            <a:r>
              <a:rPr lang="fr-CH" dirty="0" smtClean="0"/>
              <a:t>Décrire les différents types de suivi-évaluation dans le domaine de la santé ;</a:t>
            </a:r>
          </a:p>
          <a:p>
            <a:r>
              <a:rPr lang="fr-CH" dirty="0" smtClean="0"/>
              <a:t>Décrire les intrants, les résultats immédiats, les effets et les impacts ; </a:t>
            </a:r>
          </a:p>
          <a:p>
            <a:r>
              <a:rPr lang="fr-CH" dirty="0" smtClean="0"/>
              <a:t>Expliquez l’objectif et les principales étapes </a:t>
            </a:r>
            <a:r>
              <a:rPr lang="fr-CH" dirty="0" smtClean="0"/>
              <a:t>de </a:t>
            </a:r>
            <a:r>
              <a:rPr lang="fr-CH" dirty="0" smtClean="0"/>
              <a:t>l’évaluation d’impact sur la santé et l’analyse des lentilles </a:t>
            </a:r>
            <a:r>
              <a:rPr lang="fr-CH" dirty="0"/>
              <a:t>de </a:t>
            </a:r>
            <a:r>
              <a:rPr lang="fr-CH" dirty="0" smtClean="0"/>
              <a:t>santé </a:t>
            </a:r>
          </a:p>
          <a:p>
            <a:r>
              <a:rPr lang="fr-CH" dirty="0"/>
              <a:t>Effectuer une simulation d'évaluation </a:t>
            </a:r>
            <a:r>
              <a:rPr lang="fr-CH" dirty="0" smtClean="0"/>
              <a:t>d'impact </a:t>
            </a:r>
            <a:r>
              <a:rPr lang="fr-CH" dirty="0"/>
              <a:t>sur la santé ou une analyse </a:t>
            </a:r>
            <a:r>
              <a:rPr lang="fr-CH" dirty="0" smtClean="0"/>
              <a:t>des lentilles </a:t>
            </a:r>
            <a:r>
              <a:rPr lang="fr-CH" dirty="0"/>
              <a:t>de santé</a:t>
            </a:r>
            <a:r>
              <a:rPr lang="fr-CH" dirty="0" smtClean="0"/>
              <a:t> ;</a:t>
            </a:r>
          </a:p>
          <a:p>
            <a:r>
              <a:rPr lang="fr-CH" dirty="0"/>
              <a:t>Identifier les sources de données sur la santé et les </a:t>
            </a:r>
            <a:r>
              <a:rPr lang="fr-CH" dirty="0" smtClean="0"/>
              <a:t>orientations politiques. </a:t>
            </a:r>
            <a:endParaRPr lang="fr-CH" dirty="0"/>
          </a:p>
        </p:txBody>
      </p:sp>
      <p:sp>
        <p:nvSpPr>
          <p:cNvPr id="4" name="Date Placeholder 3"/>
          <p:cNvSpPr>
            <a:spLocks noGrp="1"/>
          </p:cNvSpPr>
          <p:nvPr>
            <p:ph type="dt" sz="half" idx="10"/>
          </p:nvPr>
        </p:nvSpPr>
        <p:spPr/>
        <p:txBody>
          <a:bodyPr/>
          <a:lstStyle/>
          <a:p>
            <a:fld id="{03BF8613-10D2-429F-A060-76848B679F5D}" type="datetime1">
              <a:rPr lang="en-US" smtClean="0"/>
              <a:t>12/15/2016</a:t>
            </a:fld>
            <a:endParaRPr lang="en-US"/>
          </a:p>
        </p:txBody>
      </p:sp>
      <p:sp>
        <p:nvSpPr>
          <p:cNvPr id="5" name="Slide Number Placeholder 4"/>
          <p:cNvSpPr>
            <a:spLocks noGrp="1"/>
          </p:cNvSpPr>
          <p:nvPr>
            <p:ph type="sldNum" sz="quarter" idx="12"/>
          </p:nvPr>
        </p:nvSpPr>
        <p:spPr/>
        <p:txBody>
          <a:bodyPr/>
          <a:lstStyle/>
          <a:p>
            <a:fld id="{A457960B-4A65-4AA5-B602-8F04CFBD175A}" type="slidenum">
              <a:rPr lang="en-US" smtClean="0"/>
              <a:pPr/>
              <a:t>2</a:t>
            </a:fld>
            <a:endParaRPr lang="en-US"/>
          </a:p>
        </p:txBody>
      </p:sp>
      <p:sp>
        <p:nvSpPr>
          <p:cNvPr id="6" name="Footer Placeholder 5"/>
          <p:cNvSpPr>
            <a:spLocks noGrp="1"/>
          </p:cNvSpPr>
          <p:nvPr>
            <p:ph type="ftr" sz="quarter" idx="11"/>
          </p:nvPr>
        </p:nvSpPr>
        <p:spPr>
          <a:xfrm>
            <a:off x="2819400" y="6248400"/>
            <a:ext cx="4953000" cy="533400"/>
          </a:xfrm>
        </p:spPr>
        <p:txBody>
          <a:bodyPr/>
          <a:lstStyle/>
          <a:p>
            <a:pPr algn="ctr"/>
            <a:r>
              <a:rPr lang="en-GB" dirty="0"/>
              <a:t>Bureau </a:t>
            </a:r>
            <a:r>
              <a:rPr lang="fr-CH" dirty="0"/>
              <a:t>régional</a:t>
            </a:r>
            <a:r>
              <a:rPr lang="en-GB" dirty="0"/>
              <a:t> </a:t>
            </a:r>
            <a:r>
              <a:rPr lang="fr-CH" dirty="0"/>
              <a:t>Afrique</a:t>
            </a:r>
            <a:r>
              <a:rPr lang="en-GB" dirty="0"/>
              <a:t>, Organisation </a:t>
            </a:r>
            <a:r>
              <a:rPr lang="fr-CH" dirty="0"/>
              <a:t>mondiale</a:t>
            </a:r>
            <a:r>
              <a:rPr lang="en-GB" dirty="0"/>
              <a:t> de la santé</a:t>
            </a:r>
            <a:endParaRPr lang="en-ZA" dirty="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971800"/>
            <a:ext cx="8229600" cy="1143000"/>
          </a:xfrm>
        </p:spPr>
        <p:txBody>
          <a:bodyPr>
            <a:normAutofit fontScale="90000"/>
          </a:bodyPr>
          <a:lstStyle/>
          <a:p>
            <a:pPr algn="ctr"/>
            <a:r>
              <a:rPr lang="fr-CH" dirty="0" smtClean="0"/>
              <a:t>Questions et réponses  5-10 minutes</a:t>
            </a:r>
            <a:endParaRPr lang="fr-CH" dirty="0"/>
          </a:p>
        </p:txBody>
      </p:sp>
      <p:sp>
        <p:nvSpPr>
          <p:cNvPr id="3" name="Date Placeholder 2"/>
          <p:cNvSpPr>
            <a:spLocks noGrp="1"/>
          </p:cNvSpPr>
          <p:nvPr>
            <p:ph type="dt" sz="half" idx="10"/>
          </p:nvPr>
        </p:nvSpPr>
        <p:spPr/>
        <p:txBody>
          <a:bodyPr/>
          <a:lstStyle/>
          <a:p>
            <a:fld id="{C33A7319-3015-43DC-8BBD-E67D5C022887}" type="datetime1">
              <a:rPr lang="en-US" smtClean="0"/>
              <a:t>12/15/2016</a:t>
            </a:fld>
            <a:endParaRPr lang="en-US"/>
          </a:p>
        </p:txBody>
      </p:sp>
      <p:sp>
        <p:nvSpPr>
          <p:cNvPr id="4" name="Slide Number Placeholder 3"/>
          <p:cNvSpPr>
            <a:spLocks noGrp="1"/>
          </p:cNvSpPr>
          <p:nvPr>
            <p:ph type="sldNum" sz="quarter" idx="12"/>
          </p:nvPr>
        </p:nvSpPr>
        <p:spPr/>
        <p:txBody>
          <a:bodyPr/>
          <a:lstStyle/>
          <a:p>
            <a:fld id="{A457960B-4A65-4AA5-B602-8F04CFBD175A}" type="slidenum">
              <a:rPr lang="en-US" smtClean="0"/>
              <a:pPr/>
              <a:t>20</a:t>
            </a:fld>
            <a:endParaRPr lang="en-US"/>
          </a:p>
        </p:txBody>
      </p:sp>
      <p:sp>
        <p:nvSpPr>
          <p:cNvPr id="5" name="Footer Placeholder 4"/>
          <p:cNvSpPr>
            <a:spLocks noGrp="1"/>
          </p:cNvSpPr>
          <p:nvPr>
            <p:ph type="ftr" sz="quarter" idx="11"/>
          </p:nvPr>
        </p:nvSpPr>
        <p:spPr>
          <a:xfrm>
            <a:off x="2667000" y="6356350"/>
            <a:ext cx="4114800" cy="365125"/>
          </a:xfrm>
        </p:spPr>
        <p:txBody>
          <a:bodyPr/>
          <a:lstStyle/>
          <a:p>
            <a:pPr algn="ctr"/>
            <a:r>
              <a:rPr lang="en-GB" dirty="0"/>
              <a:t>Bureau </a:t>
            </a:r>
            <a:r>
              <a:rPr lang="fr-CH" dirty="0"/>
              <a:t>régional</a:t>
            </a:r>
            <a:r>
              <a:rPr lang="en-GB" dirty="0"/>
              <a:t> </a:t>
            </a:r>
            <a:r>
              <a:rPr lang="fr-CH" dirty="0"/>
              <a:t>Afrique</a:t>
            </a:r>
            <a:r>
              <a:rPr lang="en-GB" dirty="0"/>
              <a:t>, Organisation </a:t>
            </a:r>
            <a:r>
              <a:rPr lang="fr-CH" dirty="0"/>
              <a:t>mondiale</a:t>
            </a:r>
            <a:r>
              <a:rPr lang="en-GB" dirty="0"/>
              <a:t> de la </a:t>
            </a:r>
            <a:r>
              <a:rPr lang="en-GB" dirty="0" smtClean="0"/>
              <a:t>santé</a:t>
            </a:r>
            <a:endParaRPr lang="en-Z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normAutofit fontScale="90000"/>
          </a:bodyPr>
          <a:lstStyle/>
          <a:p>
            <a:pPr algn="ctr"/>
            <a:r>
              <a:rPr lang="en-ZA" dirty="0" smtClean="0"/>
              <a:t>PRINCIPAUX MESSAGES</a:t>
            </a:r>
            <a:endParaRPr lang="en-ZA" dirty="0"/>
          </a:p>
        </p:txBody>
      </p:sp>
      <p:sp>
        <p:nvSpPr>
          <p:cNvPr id="3" name="Content Placeholder 2"/>
          <p:cNvSpPr>
            <a:spLocks noGrp="1"/>
          </p:cNvSpPr>
          <p:nvPr>
            <p:ph idx="1"/>
          </p:nvPr>
        </p:nvSpPr>
        <p:spPr>
          <a:xfrm>
            <a:off x="457200" y="1066800"/>
            <a:ext cx="8305800" cy="5410200"/>
          </a:xfrm>
        </p:spPr>
        <p:txBody>
          <a:bodyPr>
            <a:normAutofit fontScale="70000" lnSpcReduction="20000"/>
          </a:bodyPr>
          <a:lstStyle/>
          <a:p>
            <a:r>
              <a:rPr lang="fr-CH" sz="3400" dirty="0" smtClean="0"/>
              <a:t>Le </a:t>
            </a:r>
            <a:r>
              <a:rPr lang="fr-CH" sz="3400" dirty="0"/>
              <a:t>suivi peut être défini comme la collecte systématique de données sur un indicateur ou une variable d'intérêt. </a:t>
            </a:r>
            <a:endParaRPr lang="fr-CH" sz="3400" dirty="0" smtClean="0"/>
          </a:p>
          <a:p>
            <a:r>
              <a:rPr lang="fr-CH" sz="3400" dirty="0" smtClean="0"/>
              <a:t>L'évaluation</a:t>
            </a:r>
            <a:r>
              <a:rPr lang="fr-CH" sz="3400" dirty="0"/>
              <a:t>, en revanche, implique un jugement sur la valeur ou le changement de cette variable.</a:t>
            </a:r>
            <a:endParaRPr lang="en-ZA" sz="3400" dirty="0" smtClean="0"/>
          </a:p>
          <a:p>
            <a:pPr>
              <a:spcBef>
                <a:spcPts val="1200"/>
              </a:spcBef>
            </a:pPr>
            <a:r>
              <a:rPr lang="fr-CH" sz="3400" dirty="0" smtClean="0"/>
              <a:t>Le </a:t>
            </a:r>
            <a:r>
              <a:rPr lang="fr-CH" sz="3400" dirty="0"/>
              <a:t>suivi et l'évaluation peuvent porter sur différents aspects de la </a:t>
            </a:r>
            <a:r>
              <a:rPr lang="fr-CH" sz="3400" dirty="0" smtClean="0"/>
              <a:t>santé et de </a:t>
            </a:r>
            <a:r>
              <a:rPr lang="fr-CH" sz="3400" dirty="0"/>
              <a:t>l'élaboration des politiques en matière de </a:t>
            </a:r>
            <a:r>
              <a:rPr lang="fr-CH" sz="3400" dirty="0" smtClean="0"/>
              <a:t>santé. </a:t>
            </a:r>
            <a:r>
              <a:rPr lang="fr-CH" sz="3400" dirty="0"/>
              <a:t>Par </a:t>
            </a:r>
            <a:r>
              <a:rPr lang="fr-CH" sz="3400" dirty="0" smtClean="0"/>
              <a:t>exemple : </a:t>
            </a:r>
          </a:p>
          <a:p>
            <a:pPr lvl="1"/>
            <a:r>
              <a:rPr lang="fr-CH" sz="2900" dirty="0"/>
              <a:t>La santé de la population (par ex. l’incidence de la maladie et l’espérance de vie) ; </a:t>
            </a:r>
          </a:p>
          <a:p>
            <a:pPr lvl="1"/>
            <a:r>
              <a:rPr lang="fr-CH" sz="2900" dirty="0"/>
              <a:t>L’épidémiologie (par ex. les facteurs de risque et les niveaux d'exposition) ; </a:t>
            </a:r>
          </a:p>
          <a:p>
            <a:pPr lvl="1"/>
            <a:r>
              <a:rPr lang="fr-CH" sz="2900" dirty="0"/>
              <a:t>Les déterminants de la santé (par ex. le revenu et les conditions de vie) ; </a:t>
            </a:r>
          </a:p>
          <a:p>
            <a:pPr lvl="1"/>
            <a:r>
              <a:rPr lang="fr-CH" sz="2900" dirty="0"/>
              <a:t>La performance du système de santé (par ex. l’accès et la qualité des services de santé) ; et </a:t>
            </a:r>
          </a:p>
          <a:p>
            <a:pPr lvl="1"/>
            <a:r>
              <a:rPr lang="fr-CH" sz="2900" dirty="0"/>
              <a:t>La politique sanitaire (par ex. l’impact sur les résultats </a:t>
            </a:r>
            <a:r>
              <a:rPr lang="fr-CH" sz="2900" dirty="0" smtClean="0"/>
              <a:t>de santé et </a:t>
            </a:r>
            <a:r>
              <a:rPr lang="fr-CH" sz="2900" dirty="0"/>
              <a:t>les inégalités </a:t>
            </a:r>
            <a:r>
              <a:rPr lang="fr-CH" sz="2900" dirty="0" smtClean="0"/>
              <a:t>sociales de santé</a:t>
            </a:r>
            <a:r>
              <a:rPr lang="fr-CH" sz="2900" dirty="0"/>
              <a:t>).</a:t>
            </a:r>
            <a:r>
              <a:rPr lang="en-ZA" sz="2900" dirty="0"/>
              <a:t> </a:t>
            </a:r>
          </a:p>
        </p:txBody>
      </p:sp>
      <p:sp>
        <p:nvSpPr>
          <p:cNvPr id="4" name="Date Placeholder 3"/>
          <p:cNvSpPr>
            <a:spLocks noGrp="1"/>
          </p:cNvSpPr>
          <p:nvPr>
            <p:ph type="dt" sz="half" idx="10"/>
          </p:nvPr>
        </p:nvSpPr>
        <p:spPr/>
        <p:txBody>
          <a:bodyPr/>
          <a:lstStyle/>
          <a:p>
            <a:fld id="{99E9D964-924E-4D19-88CE-E4E35B5B6202}" type="datetime1">
              <a:rPr lang="en-US" smtClean="0"/>
              <a:t>12/15/2016</a:t>
            </a:fld>
            <a:endParaRPr lang="en-US"/>
          </a:p>
        </p:txBody>
      </p:sp>
      <p:sp>
        <p:nvSpPr>
          <p:cNvPr id="5" name="Footer Placeholder 4"/>
          <p:cNvSpPr>
            <a:spLocks noGrp="1"/>
          </p:cNvSpPr>
          <p:nvPr>
            <p:ph type="ftr" sz="quarter" idx="11"/>
          </p:nvPr>
        </p:nvSpPr>
        <p:spPr>
          <a:xfrm>
            <a:off x="2667000" y="6356350"/>
            <a:ext cx="4114800" cy="365125"/>
          </a:xfrm>
        </p:spPr>
        <p:txBody>
          <a:bodyPr/>
          <a:lstStyle/>
          <a:p>
            <a:pPr algn="ctr"/>
            <a:r>
              <a:rPr lang="en-GB" dirty="0"/>
              <a:t>Bureau </a:t>
            </a:r>
            <a:r>
              <a:rPr lang="fr-CH" dirty="0"/>
              <a:t>régional</a:t>
            </a:r>
            <a:r>
              <a:rPr lang="en-GB" dirty="0"/>
              <a:t> </a:t>
            </a:r>
            <a:r>
              <a:rPr lang="fr-CH" dirty="0"/>
              <a:t>Afrique</a:t>
            </a:r>
            <a:r>
              <a:rPr lang="en-GB" dirty="0"/>
              <a:t>, Organisation </a:t>
            </a:r>
            <a:r>
              <a:rPr lang="fr-CH" dirty="0"/>
              <a:t>mondiale</a:t>
            </a:r>
            <a:r>
              <a:rPr lang="en-GB" dirty="0"/>
              <a:t> de la santé</a:t>
            </a:r>
            <a:endParaRPr lang="en-ZA" dirty="0"/>
          </a:p>
        </p:txBody>
      </p:sp>
      <p:sp>
        <p:nvSpPr>
          <p:cNvPr id="6" name="Slide Number Placeholder 5"/>
          <p:cNvSpPr>
            <a:spLocks noGrp="1"/>
          </p:cNvSpPr>
          <p:nvPr>
            <p:ph type="sldNum" sz="quarter" idx="12"/>
          </p:nvPr>
        </p:nvSpPr>
        <p:spPr/>
        <p:txBody>
          <a:bodyPr/>
          <a:lstStyle/>
          <a:p>
            <a:fld id="{A457960B-4A65-4AA5-B602-8F04CFBD175A}" type="slidenum">
              <a:rPr lang="en-US" smtClean="0"/>
              <a:pPr/>
              <a:t>3</a:t>
            </a:fld>
            <a:endParaRPr lang="en-US"/>
          </a:p>
        </p:txBody>
      </p:sp>
    </p:spTree>
    <p:extLst>
      <p:ext uri="{BB962C8B-B14F-4D97-AF65-F5344CB8AC3E}">
        <p14:creationId xmlns:p14="http://schemas.microsoft.com/office/powerpoint/2010/main" val="1181051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325562"/>
          </a:xfrm>
        </p:spPr>
        <p:txBody>
          <a:bodyPr>
            <a:noAutofit/>
          </a:bodyPr>
          <a:lstStyle/>
          <a:p>
            <a:pPr algn="ctr"/>
            <a:r>
              <a:rPr lang="en-ZA" sz="4000" dirty="0"/>
              <a:t>DISCUSSION EN GROUPES : RAISONS D’ETRE DU S&amp;E ET LES INDICATEURS </a:t>
            </a:r>
            <a:endParaRPr lang="en-GB" sz="3800" b="1" dirty="0"/>
          </a:p>
        </p:txBody>
      </p:sp>
      <p:graphicFrame>
        <p:nvGraphicFramePr>
          <p:cNvPr id="4" name="3 Diagrama"/>
          <p:cNvGraphicFramePr/>
          <p:nvPr>
            <p:extLst>
              <p:ext uri="{D42A27DB-BD31-4B8C-83A1-F6EECF244321}">
                <p14:modId xmlns:p14="http://schemas.microsoft.com/office/powerpoint/2010/main" val="261227954"/>
              </p:ext>
            </p:extLst>
          </p:nvPr>
        </p:nvGraphicFramePr>
        <p:xfrm>
          <a:off x="1790700" y="2136103"/>
          <a:ext cx="5486400" cy="42476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Flecha circular"/>
          <p:cNvSpPr/>
          <p:nvPr/>
        </p:nvSpPr>
        <p:spPr>
          <a:xfrm>
            <a:off x="4099277" y="3945062"/>
            <a:ext cx="685800" cy="685800"/>
          </a:xfrm>
          <a:prstGeom prst="circularArrow">
            <a:avLst/>
          </a:prstGeom>
          <a:solidFill>
            <a:srgbClr val="0070C0"/>
          </a:solidFill>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solidFill>
                <a:schemeClr val="tx1"/>
              </a:solidFill>
            </a:endParaRPr>
          </a:p>
        </p:txBody>
      </p:sp>
      <p:sp>
        <p:nvSpPr>
          <p:cNvPr id="6" name="5 Flecha circular"/>
          <p:cNvSpPr/>
          <p:nvPr/>
        </p:nvSpPr>
        <p:spPr>
          <a:xfrm rot="10800000">
            <a:off x="4099278" y="3945062"/>
            <a:ext cx="685800" cy="685800"/>
          </a:xfrm>
          <a:prstGeom prst="circularArrow">
            <a:avLst/>
          </a:prstGeom>
          <a:solidFill>
            <a:srgbClr val="0070C0"/>
          </a:solidFill>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solidFill>
                <a:schemeClr val="tx1"/>
              </a:solidFill>
            </a:endParaRPr>
          </a:p>
        </p:txBody>
      </p:sp>
      <p:sp>
        <p:nvSpPr>
          <p:cNvPr id="7" name="Pentagone 6"/>
          <p:cNvSpPr/>
          <p:nvPr/>
        </p:nvSpPr>
        <p:spPr>
          <a:xfrm>
            <a:off x="1827935" y="2864483"/>
            <a:ext cx="378257" cy="113034"/>
          </a:xfrm>
          <a:prstGeom prst="homePlat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8" name="Pentagone 7"/>
          <p:cNvSpPr/>
          <p:nvPr/>
        </p:nvSpPr>
        <p:spPr>
          <a:xfrm>
            <a:off x="1827935" y="3087366"/>
            <a:ext cx="378257" cy="113034"/>
          </a:xfrm>
          <a:prstGeom prst="homePlat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9" name="Pentagone 8"/>
          <p:cNvSpPr/>
          <p:nvPr/>
        </p:nvSpPr>
        <p:spPr>
          <a:xfrm>
            <a:off x="1828800" y="2590800"/>
            <a:ext cx="378257" cy="113034"/>
          </a:xfrm>
          <a:prstGeom prst="homePlat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3" name="ZoneTexte 2"/>
          <p:cNvSpPr txBox="1"/>
          <p:nvPr/>
        </p:nvSpPr>
        <p:spPr>
          <a:xfrm>
            <a:off x="2514600" y="1752600"/>
            <a:ext cx="2819400" cy="369332"/>
          </a:xfrm>
          <a:prstGeom prst="rect">
            <a:avLst/>
          </a:prstGeom>
          <a:noFill/>
        </p:spPr>
        <p:txBody>
          <a:bodyPr wrap="square" rtlCol="0">
            <a:spAutoFit/>
          </a:bodyPr>
          <a:lstStyle/>
          <a:p>
            <a:pPr algn="ctr"/>
            <a:r>
              <a:rPr lang="fr-FR" b="1" dirty="0" smtClean="0">
                <a:solidFill>
                  <a:srgbClr val="0070C0"/>
                </a:solidFill>
              </a:rPr>
              <a:t>POLITIQUE</a:t>
            </a:r>
            <a:endParaRPr lang="fr-FR" b="1" dirty="0">
              <a:solidFill>
                <a:srgbClr val="0070C0"/>
              </a:solidFill>
            </a:endParaRPr>
          </a:p>
        </p:txBody>
      </p:sp>
      <p:pic>
        <p:nvPicPr>
          <p:cNvPr id="11" name="Image 10"/>
          <p:cNvPicPr>
            <a:picLocks noChangeAspect="1"/>
          </p:cNvPicPr>
          <p:nvPr/>
        </p:nvPicPr>
        <p:blipFill>
          <a:blip r:embed="rId8"/>
          <a:stretch>
            <a:fillRect/>
          </a:stretch>
        </p:blipFill>
        <p:spPr>
          <a:xfrm>
            <a:off x="6400799" y="6383723"/>
            <a:ext cx="2743201" cy="286930"/>
          </a:xfrm>
          <a:prstGeom prst="rect">
            <a:avLst/>
          </a:prstGeom>
        </p:spPr>
      </p:pic>
    </p:spTree>
    <p:extLst>
      <p:ext uri="{BB962C8B-B14F-4D97-AF65-F5344CB8AC3E}">
        <p14:creationId xmlns:p14="http://schemas.microsoft.com/office/powerpoint/2010/main" val="12743343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91773"/>
          </a:xfrm>
        </p:spPr>
        <p:txBody>
          <a:bodyPr>
            <a:normAutofit fontScale="90000"/>
          </a:bodyPr>
          <a:lstStyle/>
          <a:p>
            <a:pPr algn="ctr"/>
            <a:r>
              <a:rPr lang="en-ZA" sz="3200" dirty="0" smtClean="0"/>
              <a:t>DISCUSSION DE GROUPES </a:t>
            </a:r>
            <a:r>
              <a:rPr lang="en-ZA" sz="3200" dirty="0"/>
              <a:t>: </a:t>
            </a:r>
            <a:r>
              <a:rPr lang="en-ZA" sz="3200" dirty="0" smtClean="0"/>
              <a:t>POURQUOI FAISONS-NOUS LE SUIVI-EVALUATION ? </a:t>
            </a:r>
            <a:endParaRPr lang="en-ZA" sz="3200"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pPr>
              <a:spcBef>
                <a:spcPts val="1200"/>
              </a:spcBef>
            </a:pPr>
            <a:r>
              <a:rPr lang="fr-CH" dirty="0" smtClean="0"/>
              <a:t>Suivre la </a:t>
            </a:r>
            <a:r>
              <a:rPr lang="fr-CH" dirty="0"/>
              <a:t>santé de la population et </a:t>
            </a:r>
            <a:r>
              <a:rPr lang="fr-CH" dirty="0" smtClean="0"/>
              <a:t>les </a:t>
            </a:r>
            <a:r>
              <a:rPr lang="fr-CH" dirty="0"/>
              <a:t>inégalités </a:t>
            </a:r>
            <a:r>
              <a:rPr lang="fr-CH" dirty="0" smtClean="0"/>
              <a:t>sociales de santé ; </a:t>
            </a:r>
          </a:p>
          <a:p>
            <a:pPr>
              <a:spcBef>
                <a:spcPts val="1200"/>
              </a:spcBef>
            </a:pPr>
            <a:r>
              <a:rPr lang="fr-CH" dirty="0" smtClean="0"/>
              <a:t>Étudier </a:t>
            </a:r>
            <a:r>
              <a:rPr lang="fr-CH" dirty="0"/>
              <a:t>les facteurs qui contribuent ou sapent la santé et la couverture </a:t>
            </a:r>
            <a:r>
              <a:rPr lang="fr-CH" dirty="0" smtClean="0"/>
              <a:t>sanitaire universelle ; </a:t>
            </a:r>
          </a:p>
          <a:p>
            <a:pPr>
              <a:spcBef>
                <a:spcPts val="1200"/>
              </a:spcBef>
            </a:pPr>
            <a:r>
              <a:rPr lang="fr-CH" dirty="0" smtClean="0"/>
              <a:t>Améliorer </a:t>
            </a:r>
            <a:r>
              <a:rPr lang="fr-CH" dirty="0"/>
              <a:t>l'efficacité et l'efficience des politiques et des </a:t>
            </a:r>
            <a:r>
              <a:rPr lang="fr-CH" dirty="0" smtClean="0"/>
              <a:t>projets ;</a:t>
            </a:r>
          </a:p>
          <a:p>
            <a:pPr>
              <a:spcBef>
                <a:spcPts val="1200"/>
              </a:spcBef>
            </a:pPr>
            <a:r>
              <a:rPr lang="fr-CH" dirty="0" smtClean="0"/>
              <a:t>Comprendre </a:t>
            </a:r>
            <a:r>
              <a:rPr lang="fr-CH" dirty="0"/>
              <a:t>pourquoi certaines interventions fonctionnent </a:t>
            </a:r>
            <a:r>
              <a:rPr lang="fr-CH" dirty="0" smtClean="0"/>
              <a:t>et d’autres </a:t>
            </a:r>
            <a:r>
              <a:rPr lang="fr-CH" dirty="0"/>
              <a:t>ne fonctionnent pas </a:t>
            </a:r>
            <a:r>
              <a:rPr lang="fr-CH" dirty="0" smtClean="0"/>
              <a:t>;</a:t>
            </a:r>
          </a:p>
          <a:p>
            <a:pPr>
              <a:spcBef>
                <a:spcPts val="1200"/>
              </a:spcBef>
            </a:pPr>
            <a:r>
              <a:rPr lang="fr-CH" dirty="0" smtClean="0"/>
              <a:t>Évaluer </a:t>
            </a:r>
            <a:r>
              <a:rPr lang="fr-CH" dirty="0"/>
              <a:t>les résultats et les impacts des politiques et des </a:t>
            </a:r>
            <a:r>
              <a:rPr lang="fr-CH" dirty="0" smtClean="0"/>
              <a:t>projets ; </a:t>
            </a:r>
          </a:p>
          <a:p>
            <a:pPr>
              <a:spcBef>
                <a:spcPts val="1200"/>
              </a:spcBef>
            </a:pPr>
            <a:r>
              <a:rPr lang="fr-CH" dirty="0" smtClean="0"/>
              <a:t>Assurer </a:t>
            </a:r>
            <a:r>
              <a:rPr lang="fr-CH" dirty="0"/>
              <a:t>la transparence et la </a:t>
            </a:r>
            <a:r>
              <a:rPr lang="fr-CH" dirty="0" smtClean="0"/>
              <a:t>reddition de compte ; </a:t>
            </a:r>
            <a:r>
              <a:rPr lang="fr-CH" dirty="0"/>
              <a:t>et </a:t>
            </a:r>
            <a:endParaRPr lang="fr-CH" dirty="0" smtClean="0"/>
          </a:p>
          <a:p>
            <a:pPr>
              <a:spcBef>
                <a:spcPts val="1200"/>
              </a:spcBef>
            </a:pPr>
            <a:r>
              <a:rPr lang="fr-CH" dirty="0" smtClean="0"/>
              <a:t>Accroître </a:t>
            </a:r>
            <a:r>
              <a:rPr lang="fr-CH" dirty="0"/>
              <a:t>la visibilité </a:t>
            </a:r>
            <a:r>
              <a:rPr lang="fr-CH" dirty="0" smtClean="0"/>
              <a:t>de l’action </a:t>
            </a:r>
            <a:r>
              <a:rPr lang="fr-CH" dirty="0"/>
              <a:t>du gouvernement.</a:t>
            </a:r>
            <a:endParaRPr lang="en-ZA" dirty="0"/>
          </a:p>
        </p:txBody>
      </p:sp>
      <p:sp>
        <p:nvSpPr>
          <p:cNvPr id="4" name="Date Placeholder 3"/>
          <p:cNvSpPr>
            <a:spLocks noGrp="1"/>
          </p:cNvSpPr>
          <p:nvPr>
            <p:ph type="dt" sz="half" idx="10"/>
          </p:nvPr>
        </p:nvSpPr>
        <p:spPr/>
        <p:txBody>
          <a:bodyPr/>
          <a:lstStyle/>
          <a:p>
            <a:fld id="{99E9D964-924E-4D19-88CE-E4E35B5B6202}" type="datetime1">
              <a:rPr lang="en-US" smtClean="0"/>
              <a:t>12/15/2016</a:t>
            </a:fld>
            <a:endParaRPr lang="en-US"/>
          </a:p>
        </p:txBody>
      </p:sp>
      <p:sp>
        <p:nvSpPr>
          <p:cNvPr id="5" name="Footer Placeholder 4"/>
          <p:cNvSpPr>
            <a:spLocks noGrp="1"/>
          </p:cNvSpPr>
          <p:nvPr>
            <p:ph type="ftr" sz="quarter" idx="11"/>
          </p:nvPr>
        </p:nvSpPr>
        <p:spPr>
          <a:xfrm>
            <a:off x="2667000" y="6356350"/>
            <a:ext cx="4267200" cy="365125"/>
          </a:xfrm>
        </p:spPr>
        <p:txBody>
          <a:bodyPr/>
          <a:lstStyle/>
          <a:p>
            <a:pPr algn="ctr"/>
            <a:r>
              <a:rPr lang="en-GB" dirty="0"/>
              <a:t>Bureau </a:t>
            </a:r>
            <a:r>
              <a:rPr lang="fr-CH" dirty="0"/>
              <a:t>régional</a:t>
            </a:r>
            <a:r>
              <a:rPr lang="en-GB" dirty="0"/>
              <a:t> </a:t>
            </a:r>
            <a:r>
              <a:rPr lang="fr-CH" dirty="0"/>
              <a:t>Afrique</a:t>
            </a:r>
            <a:r>
              <a:rPr lang="en-GB" dirty="0"/>
              <a:t>, Organisation </a:t>
            </a:r>
            <a:r>
              <a:rPr lang="fr-CH" dirty="0"/>
              <a:t>mondiale</a:t>
            </a:r>
            <a:r>
              <a:rPr lang="en-GB" dirty="0"/>
              <a:t> de la santé</a:t>
            </a:r>
            <a:endParaRPr lang="en-ZA" dirty="0"/>
          </a:p>
        </p:txBody>
      </p:sp>
      <p:sp>
        <p:nvSpPr>
          <p:cNvPr id="6" name="Slide Number Placeholder 5"/>
          <p:cNvSpPr>
            <a:spLocks noGrp="1"/>
          </p:cNvSpPr>
          <p:nvPr>
            <p:ph type="sldNum" sz="quarter" idx="12"/>
          </p:nvPr>
        </p:nvSpPr>
        <p:spPr/>
        <p:txBody>
          <a:bodyPr/>
          <a:lstStyle/>
          <a:p>
            <a:fld id="{A457960B-4A65-4AA5-B602-8F04CFBD175A}" type="slidenum">
              <a:rPr lang="en-US" smtClean="0"/>
              <a:pPr/>
              <a:t>5</a:t>
            </a:fld>
            <a:endParaRPr lang="en-US"/>
          </a:p>
        </p:txBody>
      </p:sp>
    </p:spTree>
    <p:extLst>
      <p:ext uri="{BB962C8B-B14F-4D97-AF65-F5344CB8AC3E}">
        <p14:creationId xmlns:p14="http://schemas.microsoft.com/office/powerpoint/2010/main" val="2634504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pPr algn="ctr"/>
            <a:r>
              <a:rPr lang="en-ZA" sz="3600" dirty="0" smtClean="0"/>
              <a:t>DISCUSSION DE GROUPES </a:t>
            </a:r>
            <a:r>
              <a:rPr lang="en-ZA" sz="3600" dirty="0"/>
              <a:t>: </a:t>
            </a:r>
            <a:r>
              <a:rPr lang="en-ZA" sz="3600" dirty="0" smtClean="0"/>
              <a:t>POLYCOPIES</a:t>
            </a:r>
            <a:endParaRPr lang="en-ZA" sz="3600" dirty="0"/>
          </a:p>
        </p:txBody>
      </p:sp>
      <p:sp>
        <p:nvSpPr>
          <p:cNvPr id="3" name="Content Placeholder 2"/>
          <p:cNvSpPr>
            <a:spLocks noGrp="1"/>
          </p:cNvSpPr>
          <p:nvPr>
            <p:ph idx="1"/>
          </p:nvPr>
        </p:nvSpPr>
        <p:spPr/>
        <p:txBody>
          <a:bodyPr>
            <a:normAutofit/>
          </a:bodyPr>
          <a:lstStyle/>
          <a:p>
            <a:pPr>
              <a:spcBef>
                <a:spcPts val="2400"/>
              </a:spcBef>
            </a:pPr>
            <a:r>
              <a:rPr lang="fr-CH" dirty="0" smtClean="0"/>
              <a:t>P10.1a : </a:t>
            </a:r>
            <a:r>
              <a:rPr lang="fr-CH" dirty="0"/>
              <a:t>Indicateurs de santé directs et indirects pour </a:t>
            </a:r>
            <a:r>
              <a:rPr lang="fr-CH" dirty="0" smtClean="0"/>
              <a:t>le suivi </a:t>
            </a:r>
            <a:r>
              <a:rPr lang="fr-CH" dirty="0"/>
              <a:t>de la santé </a:t>
            </a:r>
            <a:r>
              <a:rPr lang="fr-CH" dirty="0" smtClean="0"/>
              <a:t>reproductive, </a:t>
            </a:r>
            <a:r>
              <a:rPr lang="fr-CH" dirty="0"/>
              <a:t>maternelle et infantile </a:t>
            </a:r>
            <a:endParaRPr lang="fr-CH" dirty="0" smtClean="0"/>
          </a:p>
          <a:p>
            <a:pPr>
              <a:spcBef>
                <a:spcPts val="2400"/>
              </a:spcBef>
            </a:pPr>
            <a:r>
              <a:rPr lang="fr-CH" dirty="0" smtClean="0"/>
              <a:t>P10.1b : </a:t>
            </a:r>
            <a:r>
              <a:rPr lang="fr-CH" dirty="0"/>
              <a:t>Indicateurs directs et indirects de </a:t>
            </a:r>
            <a:r>
              <a:rPr lang="fr-CH" dirty="0" smtClean="0"/>
              <a:t>suivi </a:t>
            </a:r>
            <a:r>
              <a:rPr lang="fr-CH" dirty="0"/>
              <a:t>de la santé </a:t>
            </a:r>
            <a:endParaRPr lang="fr-CH" dirty="0" smtClean="0"/>
          </a:p>
          <a:p>
            <a:pPr>
              <a:spcBef>
                <a:spcPts val="2400"/>
              </a:spcBef>
            </a:pPr>
            <a:r>
              <a:rPr lang="fr-CH" dirty="0" smtClean="0"/>
              <a:t>P10.2 : Principaux résultats de la </a:t>
            </a:r>
            <a:r>
              <a:rPr lang="fr-CH" dirty="0" err="1" smtClean="0"/>
              <a:t>SdTP</a:t>
            </a:r>
            <a:r>
              <a:rPr lang="fr-CH" dirty="0" smtClean="0"/>
              <a:t>, Annexe</a:t>
            </a:r>
            <a:r>
              <a:rPr lang="fr-CH" dirty="0"/>
              <a:t>, Cadre </a:t>
            </a:r>
            <a:r>
              <a:rPr lang="fr-CH" dirty="0" smtClean="0"/>
              <a:t>pour </a:t>
            </a:r>
            <a:r>
              <a:rPr lang="fr-CH" dirty="0"/>
              <a:t>l'action </a:t>
            </a:r>
            <a:r>
              <a:rPr lang="fr-CH" dirty="0" smtClean="0"/>
              <a:t>au niveau pays de l'OMS</a:t>
            </a:r>
            <a:endParaRPr lang="en-ZA" dirty="0"/>
          </a:p>
        </p:txBody>
      </p:sp>
      <p:sp>
        <p:nvSpPr>
          <p:cNvPr id="4" name="Date Placeholder 3"/>
          <p:cNvSpPr>
            <a:spLocks noGrp="1"/>
          </p:cNvSpPr>
          <p:nvPr>
            <p:ph type="dt" sz="half" idx="10"/>
          </p:nvPr>
        </p:nvSpPr>
        <p:spPr/>
        <p:txBody>
          <a:bodyPr/>
          <a:lstStyle/>
          <a:p>
            <a:fld id="{99E9D964-924E-4D19-88CE-E4E35B5B6202}" type="datetime1">
              <a:rPr lang="en-US" smtClean="0"/>
              <a:t>12/15/2016</a:t>
            </a:fld>
            <a:endParaRPr lang="en-US"/>
          </a:p>
        </p:txBody>
      </p:sp>
      <p:sp>
        <p:nvSpPr>
          <p:cNvPr id="5" name="Footer Placeholder 4"/>
          <p:cNvSpPr>
            <a:spLocks noGrp="1"/>
          </p:cNvSpPr>
          <p:nvPr>
            <p:ph type="ftr" sz="quarter" idx="11"/>
          </p:nvPr>
        </p:nvSpPr>
        <p:spPr>
          <a:xfrm>
            <a:off x="2667000" y="6356350"/>
            <a:ext cx="4267200" cy="365125"/>
          </a:xfrm>
        </p:spPr>
        <p:txBody>
          <a:bodyPr/>
          <a:lstStyle/>
          <a:p>
            <a:pPr algn="ctr"/>
            <a:r>
              <a:rPr lang="en-GB" dirty="0"/>
              <a:t>Bureau </a:t>
            </a:r>
            <a:r>
              <a:rPr lang="fr-CH" dirty="0"/>
              <a:t>régional</a:t>
            </a:r>
            <a:r>
              <a:rPr lang="en-GB" dirty="0"/>
              <a:t> </a:t>
            </a:r>
            <a:r>
              <a:rPr lang="fr-CH" dirty="0"/>
              <a:t>Afrique</a:t>
            </a:r>
            <a:r>
              <a:rPr lang="en-GB" dirty="0"/>
              <a:t>, Organisation </a:t>
            </a:r>
            <a:r>
              <a:rPr lang="fr-CH" dirty="0"/>
              <a:t>mondiale</a:t>
            </a:r>
            <a:r>
              <a:rPr lang="en-GB" dirty="0"/>
              <a:t> de la santé</a:t>
            </a:r>
            <a:endParaRPr lang="en-ZA" dirty="0"/>
          </a:p>
          <a:p>
            <a:endParaRPr lang="en-US" dirty="0"/>
          </a:p>
        </p:txBody>
      </p:sp>
      <p:sp>
        <p:nvSpPr>
          <p:cNvPr id="6" name="Slide Number Placeholder 5"/>
          <p:cNvSpPr>
            <a:spLocks noGrp="1"/>
          </p:cNvSpPr>
          <p:nvPr>
            <p:ph type="sldNum" sz="quarter" idx="12"/>
          </p:nvPr>
        </p:nvSpPr>
        <p:spPr/>
        <p:txBody>
          <a:bodyPr/>
          <a:lstStyle/>
          <a:p>
            <a:fld id="{A457960B-4A65-4AA5-B602-8F04CFBD175A}" type="slidenum">
              <a:rPr lang="en-US" smtClean="0"/>
              <a:pPr/>
              <a:t>6</a:t>
            </a:fld>
            <a:endParaRPr lang="en-US"/>
          </a:p>
        </p:txBody>
      </p:sp>
    </p:spTree>
    <p:extLst>
      <p:ext uri="{BB962C8B-B14F-4D97-AF65-F5344CB8AC3E}">
        <p14:creationId xmlns:p14="http://schemas.microsoft.com/office/powerpoint/2010/main" val="2935385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pPr algn="ctr"/>
            <a:r>
              <a:rPr lang="en-ZA" dirty="0" smtClean="0"/>
              <a:t> URBAN HEART</a:t>
            </a:r>
            <a:endParaRPr lang="en-ZA" dirty="0"/>
          </a:p>
        </p:txBody>
      </p:sp>
      <p:sp>
        <p:nvSpPr>
          <p:cNvPr id="3" name="Content Placeholder 2"/>
          <p:cNvSpPr>
            <a:spLocks noGrp="1"/>
          </p:cNvSpPr>
          <p:nvPr>
            <p:ph idx="1"/>
          </p:nvPr>
        </p:nvSpPr>
        <p:spPr/>
        <p:txBody>
          <a:bodyPr>
            <a:normAutofit fontScale="92500"/>
          </a:bodyPr>
          <a:lstStyle/>
          <a:p>
            <a:pPr marL="0" indent="0">
              <a:buNone/>
            </a:pPr>
            <a:r>
              <a:rPr lang="fr-CH" b="1" dirty="0" smtClean="0"/>
              <a:t>Outil </a:t>
            </a:r>
            <a:r>
              <a:rPr lang="fr-CH" b="1" dirty="0"/>
              <a:t>d'évaluation et d'intervention en matière d'équité en santé urbaine </a:t>
            </a:r>
            <a:r>
              <a:rPr lang="en-ZA" b="1" dirty="0">
                <a:hlinkClick r:id="rId2" tooltip="Urban Health Equity Assessment and Response Tool (Urban HEART)"/>
              </a:rPr>
              <a:t>(Urban HEART</a:t>
            </a:r>
            <a:r>
              <a:rPr lang="en-ZA" b="1" dirty="0" smtClean="0">
                <a:hlinkClick r:id="rId2" tooltip="Urban Health Equity Assessment and Response Tool (Urban HEART)"/>
              </a:rPr>
              <a:t>)</a:t>
            </a:r>
            <a:endParaRPr lang="fr-CH" b="1" dirty="0"/>
          </a:p>
          <a:p>
            <a:pPr marL="0" indent="0">
              <a:buNone/>
            </a:pPr>
            <a:endParaRPr lang="en-ZA" dirty="0" smtClean="0"/>
          </a:p>
          <a:p>
            <a:pPr marL="0" indent="0">
              <a:buNone/>
            </a:pPr>
            <a:r>
              <a:rPr lang="fr-CH" dirty="0" smtClean="0"/>
              <a:t>Basé sur les </a:t>
            </a:r>
            <a:r>
              <a:rPr lang="fr-CH" dirty="0"/>
              <a:t>données </a:t>
            </a:r>
            <a:r>
              <a:rPr lang="fr-CH" dirty="0" smtClean="0"/>
              <a:t>factuelles recueillies </a:t>
            </a:r>
            <a:r>
              <a:rPr lang="fr-CH" dirty="0"/>
              <a:t>par la Commission </a:t>
            </a:r>
            <a:r>
              <a:rPr lang="fr-CH" dirty="0" smtClean="0"/>
              <a:t>de </a:t>
            </a:r>
            <a:r>
              <a:rPr lang="fr-CH" dirty="0"/>
              <a:t>l'OMS </a:t>
            </a:r>
            <a:r>
              <a:rPr lang="fr-CH" dirty="0" smtClean="0"/>
              <a:t>sur </a:t>
            </a:r>
            <a:r>
              <a:rPr lang="fr-CH" dirty="0" smtClean="0"/>
              <a:t>les DSS</a:t>
            </a:r>
            <a:endParaRPr lang="fr-CH" dirty="0" smtClean="0"/>
          </a:p>
          <a:p>
            <a:r>
              <a:rPr lang="fr-CH" dirty="0" smtClean="0"/>
              <a:t>Un </a:t>
            </a:r>
            <a:r>
              <a:rPr lang="fr-CH" dirty="0"/>
              <a:t>guide convivial pour les responsables locaux et nationaux afin d'identifier les iniquités en santé et de planifier des actions pour les réduire. </a:t>
            </a:r>
            <a:endParaRPr lang="fr-CH" dirty="0" smtClean="0"/>
          </a:p>
          <a:p>
            <a:r>
              <a:rPr lang="fr-CH" dirty="0" smtClean="0"/>
              <a:t>Encourage </a:t>
            </a:r>
            <a:r>
              <a:rPr lang="fr-CH" dirty="0"/>
              <a:t>les décideurs politiques à élaborer une approche holistique pour lutter contre </a:t>
            </a:r>
            <a:r>
              <a:rPr lang="fr-CH" dirty="0" smtClean="0"/>
              <a:t>l’</a:t>
            </a:r>
            <a:r>
              <a:rPr lang="fr-CH" dirty="0" smtClean="0"/>
              <a:t>iniquité </a:t>
            </a:r>
            <a:r>
              <a:rPr lang="fr-CH" dirty="0"/>
              <a:t>en </a:t>
            </a:r>
            <a:r>
              <a:rPr lang="fr-CH" dirty="0" smtClean="0"/>
              <a:t>santé.</a:t>
            </a:r>
            <a:endParaRPr lang="en-ZA" dirty="0">
              <a:effectLst/>
            </a:endParaRPr>
          </a:p>
          <a:p>
            <a:pPr marL="0" indent="0" algn="ctr">
              <a:buNone/>
            </a:pPr>
            <a:r>
              <a:rPr lang="en-ZA" sz="1400" dirty="0"/>
              <a:t>http://www.who.int/kobe_centre/measuring/urbanheart/en/</a:t>
            </a:r>
            <a:endParaRPr lang="en-ZA" sz="1400" dirty="0">
              <a:effectLst/>
            </a:endParaRPr>
          </a:p>
        </p:txBody>
      </p:sp>
      <p:sp>
        <p:nvSpPr>
          <p:cNvPr id="4" name="Date Placeholder 3"/>
          <p:cNvSpPr>
            <a:spLocks noGrp="1"/>
          </p:cNvSpPr>
          <p:nvPr>
            <p:ph type="dt" sz="half" idx="10"/>
          </p:nvPr>
        </p:nvSpPr>
        <p:spPr/>
        <p:txBody>
          <a:bodyPr/>
          <a:lstStyle/>
          <a:p>
            <a:fld id="{99E9D964-924E-4D19-88CE-E4E35B5B6202}" type="datetime1">
              <a:rPr lang="en-US" smtClean="0"/>
              <a:t>12/15/2016</a:t>
            </a:fld>
            <a:endParaRPr lang="en-US"/>
          </a:p>
        </p:txBody>
      </p:sp>
      <p:sp>
        <p:nvSpPr>
          <p:cNvPr id="5" name="Footer Placeholder 4"/>
          <p:cNvSpPr>
            <a:spLocks noGrp="1"/>
          </p:cNvSpPr>
          <p:nvPr>
            <p:ph type="ftr" sz="quarter" idx="11"/>
          </p:nvPr>
        </p:nvSpPr>
        <p:spPr>
          <a:xfrm>
            <a:off x="2667000" y="6356350"/>
            <a:ext cx="4191000" cy="365125"/>
          </a:xfrm>
        </p:spPr>
        <p:txBody>
          <a:bodyPr/>
          <a:lstStyle/>
          <a:p>
            <a:pPr algn="ctr"/>
            <a:r>
              <a:rPr lang="en-GB" dirty="0"/>
              <a:t>Bureau </a:t>
            </a:r>
            <a:r>
              <a:rPr lang="fr-CH" dirty="0"/>
              <a:t>régional</a:t>
            </a:r>
            <a:r>
              <a:rPr lang="en-GB" dirty="0"/>
              <a:t> </a:t>
            </a:r>
            <a:r>
              <a:rPr lang="fr-CH" dirty="0"/>
              <a:t>Afrique</a:t>
            </a:r>
            <a:r>
              <a:rPr lang="en-GB" dirty="0"/>
              <a:t>, Organisation </a:t>
            </a:r>
            <a:r>
              <a:rPr lang="fr-CH" dirty="0"/>
              <a:t>mondiale</a:t>
            </a:r>
            <a:r>
              <a:rPr lang="en-GB" dirty="0"/>
              <a:t> de la </a:t>
            </a:r>
            <a:r>
              <a:rPr lang="en-GB" dirty="0" smtClean="0"/>
              <a:t>santé</a:t>
            </a:r>
            <a:endParaRPr lang="en-ZA" dirty="0"/>
          </a:p>
        </p:txBody>
      </p:sp>
      <p:sp>
        <p:nvSpPr>
          <p:cNvPr id="6" name="Slide Number Placeholder 5"/>
          <p:cNvSpPr>
            <a:spLocks noGrp="1"/>
          </p:cNvSpPr>
          <p:nvPr>
            <p:ph type="sldNum" sz="quarter" idx="12"/>
          </p:nvPr>
        </p:nvSpPr>
        <p:spPr/>
        <p:txBody>
          <a:bodyPr/>
          <a:lstStyle/>
          <a:p>
            <a:fld id="{A457960B-4A65-4AA5-B602-8F04CFBD175A}" type="slidenum">
              <a:rPr lang="en-US" smtClean="0"/>
              <a:pPr/>
              <a:t>7</a:t>
            </a:fld>
            <a:endParaRPr lang="en-US"/>
          </a:p>
        </p:txBody>
      </p:sp>
    </p:spTree>
    <p:extLst>
      <p:ext uri="{BB962C8B-B14F-4D97-AF65-F5344CB8AC3E}">
        <p14:creationId xmlns:p14="http://schemas.microsoft.com/office/powerpoint/2010/main" val="3943594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96351"/>
          </a:xfrm>
        </p:spPr>
        <p:txBody>
          <a:bodyPr>
            <a:normAutofit fontScale="90000"/>
          </a:bodyPr>
          <a:lstStyle/>
          <a:p>
            <a:pPr algn="ctr"/>
            <a:r>
              <a:rPr lang="en-ZA" dirty="0" smtClean="0"/>
              <a:t>LES PRINCIPES DE URBAN </a:t>
            </a:r>
            <a:r>
              <a:rPr lang="en-ZA" dirty="0"/>
              <a:t>HEART</a:t>
            </a:r>
          </a:p>
        </p:txBody>
      </p:sp>
      <p:sp>
        <p:nvSpPr>
          <p:cNvPr id="3" name="Content Placeholder 2"/>
          <p:cNvSpPr>
            <a:spLocks noGrp="1"/>
          </p:cNvSpPr>
          <p:nvPr>
            <p:ph idx="1"/>
          </p:nvPr>
        </p:nvSpPr>
        <p:spPr>
          <a:xfrm>
            <a:off x="304800" y="1153551"/>
            <a:ext cx="8534400" cy="5202799"/>
          </a:xfrm>
        </p:spPr>
        <p:txBody>
          <a:bodyPr>
            <a:noAutofit/>
          </a:bodyPr>
          <a:lstStyle/>
          <a:p>
            <a:r>
              <a:rPr lang="fr-CH" sz="1800" b="1" dirty="0" smtClean="0"/>
              <a:t>Facile </a:t>
            </a:r>
            <a:r>
              <a:rPr lang="fr-CH" sz="1800" b="1" dirty="0"/>
              <a:t>à utiliser </a:t>
            </a:r>
            <a:endParaRPr lang="fr-CH" sz="1800" b="1" dirty="0" smtClean="0"/>
          </a:p>
          <a:p>
            <a:pPr marL="274638" lvl="1" indent="-274638">
              <a:spcBef>
                <a:spcPts val="0"/>
              </a:spcBef>
              <a:buNone/>
            </a:pPr>
            <a:r>
              <a:rPr lang="fr-CH" sz="1800" dirty="0" smtClean="0"/>
              <a:t>	Les </a:t>
            </a:r>
            <a:r>
              <a:rPr lang="fr-CH" sz="1800" dirty="0"/>
              <a:t>résultats générés par </a:t>
            </a:r>
            <a:r>
              <a:rPr lang="fr-CH" sz="1800" dirty="0" err="1"/>
              <a:t>Urban</a:t>
            </a:r>
            <a:r>
              <a:rPr lang="fr-CH" sz="1800" dirty="0"/>
              <a:t> HEART devraient faciliter une compréhension plus intuitive de l'équité en santé et de ses déterminants pour toutes les parties prenantes</a:t>
            </a:r>
            <a:r>
              <a:rPr lang="fr-CH" sz="1800" dirty="0" smtClean="0"/>
              <a:t>.</a:t>
            </a:r>
            <a:endParaRPr lang="en-ZA" sz="1800" dirty="0"/>
          </a:p>
          <a:p>
            <a:pPr>
              <a:spcBef>
                <a:spcPts val="600"/>
              </a:spcBef>
            </a:pPr>
            <a:r>
              <a:rPr lang="fr-CH" sz="1800" b="1" dirty="0" smtClean="0"/>
              <a:t>Complet </a:t>
            </a:r>
            <a:r>
              <a:rPr lang="fr-CH" sz="1800" b="1" dirty="0"/>
              <a:t>et inclusif </a:t>
            </a:r>
            <a:r>
              <a:rPr lang="en-ZA" sz="1800" b="1" dirty="0"/>
              <a:t/>
            </a:r>
            <a:br>
              <a:rPr lang="en-ZA" sz="1800" b="1" dirty="0"/>
            </a:br>
            <a:r>
              <a:rPr lang="fr-CH" sz="1800" dirty="0" err="1" smtClean="0"/>
              <a:t>Urban</a:t>
            </a:r>
            <a:r>
              <a:rPr lang="fr-CH" sz="1800" dirty="0" smtClean="0"/>
              <a:t> </a:t>
            </a:r>
            <a:r>
              <a:rPr lang="fr-CH" sz="1800" dirty="0"/>
              <a:t>HEART adopte une approche qui répond aux préoccupations de plusieurs secteurs et qui est inclusif pour générer l'adhésion, la participation et faciliter un dialogue efficace entre les parties prenantes</a:t>
            </a:r>
            <a:r>
              <a:rPr lang="fr-CH" sz="1800" dirty="0" smtClean="0"/>
              <a:t>.</a:t>
            </a:r>
            <a:endParaRPr lang="en-ZA" sz="1800" dirty="0" smtClean="0"/>
          </a:p>
          <a:p>
            <a:pPr>
              <a:spcBef>
                <a:spcPts val="600"/>
              </a:spcBef>
            </a:pPr>
            <a:r>
              <a:rPr lang="fr-CH" sz="1800" b="1" dirty="0" smtClean="0"/>
              <a:t>Opérationnellement faisable et </a:t>
            </a:r>
            <a:r>
              <a:rPr lang="fr-CH" sz="1800" b="1" dirty="0"/>
              <a:t>durable</a:t>
            </a:r>
          </a:p>
          <a:p>
            <a:pPr marL="274638" lvl="1" indent="-274638">
              <a:buNone/>
            </a:pPr>
            <a:r>
              <a:rPr lang="fr-CH" sz="1800" dirty="0" smtClean="0"/>
              <a:t>	</a:t>
            </a:r>
            <a:r>
              <a:rPr lang="fr-CH" sz="1800" dirty="0" err="1" smtClean="0"/>
              <a:t>Urban</a:t>
            </a:r>
            <a:r>
              <a:rPr lang="fr-CH" sz="1800" dirty="0" smtClean="0"/>
              <a:t> </a:t>
            </a:r>
            <a:r>
              <a:rPr lang="fr-CH" sz="1800" dirty="0"/>
              <a:t>HEART devrait être mis en œuvre par les mécanismes institutionnels existants lorsque cela est possible. Dans la mesure du possible, les données doivent être collectées à partir des systèmes d'information existants et des rapports réguliers</a:t>
            </a:r>
            <a:r>
              <a:rPr lang="fr-CH" sz="1800" dirty="0" smtClean="0"/>
              <a:t>.</a:t>
            </a:r>
            <a:endParaRPr lang="en-ZA" sz="1800" dirty="0"/>
          </a:p>
          <a:p>
            <a:pPr>
              <a:spcBef>
                <a:spcPts val="600"/>
              </a:spcBef>
            </a:pPr>
            <a:r>
              <a:rPr lang="fr-CH" sz="1800" b="1" dirty="0" smtClean="0"/>
              <a:t>Éléments </a:t>
            </a:r>
            <a:r>
              <a:rPr lang="fr-CH" sz="1800" b="1" dirty="0"/>
              <a:t>de preuve liés aux actions </a:t>
            </a:r>
            <a:r>
              <a:rPr lang="en-ZA" sz="1800" b="1" dirty="0"/>
              <a:t/>
            </a:r>
            <a:br>
              <a:rPr lang="en-ZA" sz="1800" b="1" dirty="0"/>
            </a:br>
            <a:r>
              <a:rPr lang="fr-CH" sz="1800" dirty="0" smtClean="0"/>
              <a:t>Les </a:t>
            </a:r>
            <a:r>
              <a:rPr lang="fr-CH" sz="1800" dirty="0"/>
              <a:t>éléments de preuve générés par </a:t>
            </a:r>
            <a:r>
              <a:rPr lang="en-ZA" sz="1800" dirty="0"/>
              <a:t>Urban HEART </a:t>
            </a:r>
            <a:r>
              <a:rPr lang="fr-CH" sz="1800" dirty="0"/>
              <a:t>doivent clairement établir des liens avec des stratégies et des mesures réalisables pour réduire les inégalités sociales de santé</a:t>
            </a:r>
            <a:r>
              <a:rPr lang="fr-CH" sz="1800" dirty="0" smtClean="0"/>
              <a:t>.</a:t>
            </a:r>
            <a:r>
              <a:rPr lang="en-ZA" sz="1800" dirty="0" smtClean="0"/>
              <a:t> </a:t>
            </a:r>
          </a:p>
        </p:txBody>
      </p:sp>
      <p:sp>
        <p:nvSpPr>
          <p:cNvPr id="4" name="Date Placeholder 3"/>
          <p:cNvSpPr>
            <a:spLocks noGrp="1"/>
          </p:cNvSpPr>
          <p:nvPr>
            <p:ph type="dt" sz="half" idx="10"/>
          </p:nvPr>
        </p:nvSpPr>
        <p:spPr/>
        <p:txBody>
          <a:bodyPr/>
          <a:lstStyle/>
          <a:p>
            <a:fld id="{99E9D964-924E-4D19-88CE-E4E35B5B6202}" type="datetime1">
              <a:rPr lang="en-US" smtClean="0"/>
              <a:t>12/15/2016</a:t>
            </a:fld>
            <a:endParaRPr lang="en-US"/>
          </a:p>
        </p:txBody>
      </p:sp>
      <p:sp>
        <p:nvSpPr>
          <p:cNvPr id="5" name="Footer Placeholder 4"/>
          <p:cNvSpPr>
            <a:spLocks noGrp="1"/>
          </p:cNvSpPr>
          <p:nvPr>
            <p:ph type="ftr" sz="quarter" idx="11"/>
          </p:nvPr>
        </p:nvSpPr>
        <p:spPr/>
        <p:txBody>
          <a:bodyPr/>
          <a:lstStyle/>
          <a:p>
            <a:r>
              <a:rPr lang="en-GB" dirty="0"/>
              <a:t>Africa Regional Office, World Health Organization</a:t>
            </a:r>
            <a:endParaRPr lang="en-ZA" dirty="0"/>
          </a:p>
          <a:p>
            <a:endParaRPr lang="en-US" dirty="0"/>
          </a:p>
        </p:txBody>
      </p:sp>
      <p:sp>
        <p:nvSpPr>
          <p:cNvPr id="6" name="Slide Number Placeholder 5"/>
          <p:cNvSpPr>
            <a:spLocks noGrp="1"/>
          </p:cNvSpPr>
          <p:nvPr>
            <p:ph type="sldNum" sz="quarter" idx="12"/>
          </p:nvPr>
        </p:nvSpPr>
        <p:spPr/>
        <p:txBody>
          <a:bodyPr/>
          <a:lstStyle/>
          <a:p>
            <a:fld id="{A457960B-4A65-4AA5-B602-8F04CFBD175A}" type="slidenum">
              <a:rPr lang="en-US" smtClean="0"/>
              <a:pPr/>
              <a:t>8</a:t>
            </a:fld>
            <a:endParaRPr lang="en-US"/>
          </a:p>
        </p:txBody>
      </p:sp>
    </p:spTree>
    <p:extLst>
      <p:ext uri="{BB962C8B-B14F-4D97-AF65-F5344CB8AC3E}">
        <p14:creationId xmlns:p14="http://schemas.microsoft.com/office/powerpoint/2010/main" val="839824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ZA" dirty="0" smtClean="0"/>
              <a:t>LE COURS : </a:t>
            </a:r>
            <a:br>
              <a:rPr lang="en-ZA" dirty="0" smtClean="0"/>
            </a:br>
            <a:r>
              <a:rPr lang="en-ZA" dirty="0" smtClean="0"/>
              <a:t>S&amp;E</a:t>
            </a:r>
            <a:r>
              <a:rPr lang="en-ZA" dirty="0"/>
              <a:t>, </a:t>
            </a:r>
            <a:r>
              <a:rPr lang="en-ZA" dirty="0" err="1" smtClean="0"/>
              <a:t>SdTP</a:t>
            </a:r>
            <a:r>
              <a:rPr lang="en-ZA" dirty="0"/>
              <a:t>, </a:t>
            </a:r>
            <a:r>
              <a:rPr lang="en-ZA" dirty="0" smtClean="0"/>
              <a:t>EIS ET ALS</a:t>
            </a:r>
            <a:endParaRPr lang="en-ZA" dirty="0"/>
          </a:p>
        </p:txBody>
      </p:sp>
      <p:sp>
        <p:nvSpPr>
          <p:cNvPr id="4" name="Date Placeholder 3"/>
          <p:cNvSpPr>
            <a:spLocks noGrp="1"/>
          </p:cNvSpPr>
          <p:nvPr>
            <p:ph type="dt" sz="half" idx="10"/>
          </p:nvPr>
        </p:nvSpPr>
        <p:spPr/>
        <p:txBody>
          <a:bodyPr/>
          <a:lstStyle/>
          <a:p>
            <a:fld id="{99E9D964-924E-4D19-88CE-E4E35B5B6202}" type="datetime1">
              <a:rPr lang="en-US" smtClean="0"/>
              <a:t>12/15/2016</a:t>
            </a:fld>
            <a:endParaRPr lang="en-US"/>
          </a:p>
        </p:txBody>
      </p:sp>
      <p:sp>
        <p:nvSpPr>
          <p:cNvPr id="5" name="Footer Placeholder 4"/>
          <p:cNvSpPr>
            <a:spLocks noGrp="1"/>
          </p:cNvSpPr>
          <p:nvPr>
            <p:ph type="ftr" sz="quarter" idx="11"/>
          </p:nvPr>
        </p:nvSpPr>
        <p:spPr>
          <a:xfrm>
            <a:off x="2667000" y="6356350"/>
            <a:ext cx="4114800" cy="365125"/>
          </a:xfrm>
        </p:spPr>
        <p:txBody>
          <a:bodyPr/>
          <a:lstStyle/>
          <a:p>
            <a:pPr algn="ctr"/>
            <a:r>
              <a:rPr lang="en-GB" dirty="0"/>
              <a:t>Bureau </a:t>
            </a:r>
            <a:r>
              <a:rPr lang="fr-CH" dirty="0"/>
              <a:t>régional</a:t>
            </a:r>
            <a:r>
              <a:rPr lang="en-GB" dirty="0"/>
              <a:t> </a:t>
            </a:r>
            <a:r>
              <a:rPr lang="fr-CH" dirty="0"/>
              <a:t>Afrique</a:t>
            </a:r>
            <a:r>
              <a:rPr lang="en-GB" dirty="0"/>
              <a:t>, Organisation </a:t>
            </a:r>
            <a:r>
              <a:rPr lang="fr-CH" dirty="0"/>
              <a:t>mondiale</a:t>
            </a:r>
            <a:r>
              <a:rPr lang="en-GB" dirty="0"/>
              <a:t> de la santé</a:t>
            </a:r>
            <a:endParaRPr lang="en-ZA" dirty="0"/>
          </a:p>
        </p:txBody>
      </p:sp>
      <p:sp>
        <p:nvSpPr>
          <p:cNvPr id="6" name="Slide Number Placeholder 5"/>
          <p:cNvSpPr>
            <a:spLocks noGrp="1"/>
          </p:cNvSpPr>
          <p:nvPr>
            <p:ph type="sldNum" sz="quarter" idx="12"/>
          </p:nvPr>
        </p:nvSpPr>
        <p:spPr/>
        <p:txBody>
          <a:bodyPr/>
          <a:lstStyle/>
          <a:p>
            <a:fld id="{A457960B-4A65-4AA5-B602-8F04CFBD175A}" type="slidenum">
              <a:rPr lang="en-US" smtClean="0"/>
              <a:pPr/>
              <a:t>9</a:t>
            </a:fld>
            <a:endParaRPr lang="en-US"/>
          </a:p>
        </p:txBody>
      </p:sp>
    </p:spTree>
    <p:extLst>
      <p:ext uri="{BB962C8B-B14F-4D97-AF65-F5344CB8AC3E}">
        <p14:creationId xmlns:p14="http://schemas.microsoft.com/office/powerpoint/2010/main" val="26021771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2BEA3C98D2D134E99E440D91A17ED27" ma:contentTypeVersion="0" ma:contentTypeDescription="Create a new document." ma:contentTypeScope="" ma:versionID="3cd76cbb663f0e427635d5a7ab5f7f5d">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601D100-CD3A-4FF5-86DD-3F4FDE96177A}"/>
</file>

<file path=customXml/itemProps2.xml><?xml version="1.0" encoding="utf-8"?>
<ds:datastoreItem xmlns:ds="http://schemas.openxmlformats.org/officeDocument/2006/customXml" ds:itemID="{7F473BBB-DD88-4952-9655-4BE668E9ADFA}"/>
</file>

<file path=customXml/itemProps3.xml><?xml version="1.0" encoding="utf-8"?>
<ds:datastoreItem xmlns:ds="http://schemas.openxmlformats.org/officeDocument/2006/customXml" ds:itemID="{7A172219-6FC6-4D9D-BBEB-475D1244A9DB}"/>
</file>

<file path=docProps/app.xml><?xml version="1.0" encoding="utf-8"?>
<Properties xmlns="http://schemas.openxmlformats.org/officeDocument/2006/extended-properties" xmlns:vt="http://schemas.openxmlformats.org/officeDocument/2006/docPropsVTypes">
  <Template>Flow</Template>
  <TotalTime>906</TotalTime>
  <Words>1767</Words>
  <Application>Microsoft Office PowerPoint</Application>
  <PresentationFormat>Affichage à l'écran (4:3)</PresentationFormat>
  <Paragraphs>222</Paragraphs>
  <Slides>20</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20</vt:i4>
      </vt:variant>
    </vt:vector>
  </HeadingPairs>
  <TitlesOfParts>
    <vt:vector size="26" baseType="lpstr">
      <vt:lpstr>Arial</vt:lpstr>
      <vt:lpstr>Calibri</vt:lpstr>
      <vt:lpstr>Constantia</vt:lpstr>
      <vt:lpstr>Times New Roman</vt:lpstr>
      <vt:lpstr>Wingdings 2</vt:lpstr>
      <vt:lpstr>Flow</vt:lpstr>
      <vt:lpstr>Module 10 : MESURER LES PROGRES DE SANTE </vt:lpstr>
      <vt:lpstr>OBJECTIFS D’APPRENTISSAGE</vt:lpstr>
      <vt:lpstr>PRINCIPAUX MESSAGES</vt:lpstr>
      <vt:lpstr>DISCUSSION EN GROUPES : RAISONS D’ETRE DU S&amp;E ET LES INDICATEURS </vt:lpstr>
      <vt:lpstr>DISCUSSION DE GROUPES : POURQUOI FAISONS-NOUS LE SUIVI-EVALUATION ? </vt:lpstr>
      <vt:lpstr>DISCUSSION DE GROUPES : POLYCOPIES</vt:lpstr>
      <vt:lpstr> URBAN HEART</vt:lpstr>
      <vt:lpstr>LES PRINCIPES DE URBAN HEART</vt:lpstr>
      <vt:lpstr>LE COURS :  S&amp;E, SdTP, EIS ET ALS</vt:lpstr>
      <vt:lpstr>DEFINITION DU S&amp;E ET DU CYCLE DU SUIVI DE LA SANTE</vt:lpstr>
      <vt:lpstr>5 ÉTAPES DU CYCLE DU SUIVI DE LA SANTÉ</vt:lpstr>
      <vt:lpstr>Evaluation d’impact sur la santé</vt:lpstr>
      <vt:lpstr>EIS : 4 VALEURS</vt:lpstr>
      <vt:lpstr>EIS : 5 ETAPES</vt:lpstr>
      <vt:lpstr>Analyse des lentilles de santé</vt:lpstr>
      <vt:lpstr>ANALYSE DES LENTILLES DE SANTE : METHODOLOGIE</vt:lpstr>
      <vt:lpstr>ACTIVITE DE GROUPE : EIS </vt:lpstr>
      <vt:lpstr>DISCUSSION DE GROUPES OPTIONNELLE : SOURCES DE DONNEES POUR LA SdTP </vt:lpstr>
      <vt:lpstr>CLIPS VIDEO </vt:lpstr>
      <vt:lpstr>Questions et réponses  5-10 minutes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objectives</dc:title>
  <dc:creator>joseph</dc:creator>
  <cp:lastModifiedBy>Utilisateur</cp:lastModifiedBy>
  <cp:revision>145</cp:revision>
  <dcterms:created xsi:type="dcterms:W3CDTF">2015-11-25T05:34:28Z</dcterms:created>
  <dcterms:modified xsi:type="dcterms:W3CDTF">2016-12-15T11:04:25Z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0x010100C2BEA3C98D2D134E99E440D91A17ED27</vt:lpwstr>
  </property>
</Properties>
</file>