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489" r:id="rId2"/>
    <p:sldId id="490" r:id="rId3"/>
    <p:sldId id="491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  <p:sldId id="509" r:id="rId22"/>
    <p:sldId id="510" r:id="rId23"/>
    <p:sldId id="511" r:id="rId24"/>
    <p:sldId id="512" r:id="rId25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F4E96"/>
    <a:srgbClr val="0E4D96"/>
    <a:srgbClr val="FF0000"/>
    <a:srgbClr val="FEC20F"/>
    <a:srgbClr val="FFE18B"/>
    <a:srgbClr val="FFFF66"/>
    <a:srgbClr val="DC92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522" autoAdjust="0"/>
  </p:normalViewPr>
  <p:slideViewPr>
    <p:cSldViewPr snapToGrid="0">
      <p:cViewPr>
        <p:scale>
          <a:sx n="75" d="100"/>
          <a:sy n="75" d="100"/>
        </p:scale>
        <p:origin x="26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3" d="100"/>
          <a:sy n="33" d="100"/>
        </p:scale>
        <p:origin x="-2275" y="-7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2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876448">
              <a:spcBef>
                <a:spcPct val="20000"/>
              </a:spcBef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839" y="2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876448">
              <a:spcBef>
                <a:spcPct val="20000"/>
              </a:spcBef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fld id="{B3B7B030-15DB-4A41-98DF-1223E9A73C96}" type="datetimeFigureOut">
              <a:rPr lang="en-US"/>
              <a:pPr>
                <a:defRPr/>
              </a:pPr>
              <a:t>2/13/2016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9371105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876448">
              <a:spcBef>
                <a:spcPct val="20000"/>
              </a:spcBef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839" y="9371105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876448">
              <a:spcBef>
                <a:spcPct val="20000"/>
              </a:spcBef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fld id="{252012FB-066F-4914-A382-3C66BAD226EF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8750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87644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39" y="2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87644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8188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7133"/>
            <a:ext cx="5388610" cy="443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1105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87644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39" y="9371105"/>
            <a:ext cx="2919356" cy="4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876448">
              <a:defRPr sz="1200"/>
            </a:lvl1pPr>
          </a:lstStyle>
          <a:p>
            <a:pPr>
              <a:defRPr/>
            </a:pPr>
            <a:fld id="{DBE93594-2CAC-46CD-8FAA-7D377AA947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262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93594-2CAC-46CD-8FAA-7D377AA9474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98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6D87EF-40FB-4B91-B818-C5363941695A}" type="slidenum">
              <a:rPr lang="en-AU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16D17-C6F2-4531-8CA0-2DA73997A89B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F45841-1887-4FFC-9A0D-CAA47008C54B}" type="slidenum">
              <a:rPr lang="en-AU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charset="0"/>
              </a:rPr>
              <a:t>Can be smooth sailing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8BF7AA-B4B9-49F4-BD28-7CE7CF1688A5}" type="slidenum">
              <a:rPr lang="en-AU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charset="0"/>
              </a:rPr>
              <a:t>Or meet more challenging conditions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B98BE7-DC40-4B4C-B8BD-227FDC972AE7}" type="slidenum">
              <a:rPr lang="en-AU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Arial" charset="0"/>
              </a:rPr>
              <a:t>Participants to have A3 handout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95AB54-9D7E-4E06-AC24-E7BB799C3DE8}" type="slidenum">
              <a:rPr lang="en-AU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A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81EA28-2112-4D48-A544-06454F801831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945251-F21D-4E2F-8EB8-A9A93C1D490F}" type="slidenum">
              <a:rPr lang="en-AU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AU" alt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D6AED8-074E-4D08-B853-96B15E928E55}" type="slidenum">
              <a:rPr lang="en-AU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AU" altLang="en-US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7" y="4689378"/>
            <a:ext cx="4939350" cy="4436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6086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C32BF-5835-4974-8EE2-CE9970585B2E}" type="slidenum">
              <a:rPr lang="en-AU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AU" altLang="en-US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B5BC71-0FB8-446A-AA74-5A272C938632}" type="slidenum">
              <a:rPr lang="en-AU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AU" altLang="en-US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7" y="4689378"/>
            <a:ext cx="4939350" cy="4436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47110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0FBA4-2C77-4CEE-B2C9-7D584DD7D2A1}" type="slidenum">
              <a:rPr lang="en-AU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AU" alt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E97FB6-0587-498C-B768-53CF0BCA21FC}" type="slidenum">
              <a:rPr lang="en-AU" altLang="en-US"/>
              <a:pPr algn="r" eaLnBrk="1" hangingPunct="1">
                <a:spcBef>
                  <a:spcPct val="0"/>
                </a:spcBef>
              </a:pPr>
              <a:t>2</a:t>
            </a:fld>
            <a:endParaRPr lang="en-AU" altLang="en-US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7" y="4689378"/>
            <a:ext cx="4939350" cy="4436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726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27F8B7-94AA-419A-BFF7-1F555055574C}" type="slidenum">
              <a:rPr lang="en-AU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AU" altLang="en-US" smtClean="0"/>
          </a:p>
        </p:txBody>
      </p:sp>
      <p:sp>
        <p:nvSpPr>
          <p:cNvPr id="317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66ADE2-0CC3-4B08-9D53-8B3A9402178A}" type="slidenum">
              <a:rPr lang="en-AU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AU" alt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05FA41-AB6D-49C7-B5B1-98500874C55F}" type="slidenum">
              <a:rPr lang="en-AU" altLang="en-US"/>
              <a:pPr algn="r" eaLnBrk="1" hangingPunct="1">
                <a:spcBef>
                  <a:spcPct val="0"/>
                </a:spcBef>
              </a:pPr>
              <a:t>6</a:t>
            </a:fld>
            <a:endParaRPr lang="en-AU" altLang="en-US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7" y="4689378"/>
            <a:ext cx="4939350" cy="4436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/>
          <a:lstStyle/>
          <a:p>
            <a:pPr eaLnBrk="1" hangingPunct="1"/>
            <a:r>
              <a:rPr lang="en-US" altLang="en-US" smtClean="0">
                <a:latin typeface="Arial" charset="0"/>
              </a:rPr>
              <a:t>Key questions</a:t>
            </a:r>
          </a:p>
          <a:p>
            <a:pPr eaLnBrk="1" hangingPunct="1"/>
            <a:r>
              <a:rPr lang="en-US" altLang="en-US" smtClean="0">
                <a:latin typeface="Arial" charset="0"/>
              </a:rPr>
              <a:t>Challenges of working in the SDH policy space – complicated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r>
              <a:rPr lang="en-US" altLang="en-US" b="1" smtClean="0">
                <a:latin typeface="Arial" charset="0"/>
              </a:rPr>
              <a:t>More information about the grant can be found on the flinders university website</a:t>
            </a:r>
            <a:r>
              <a:rPr lang="en-US" altLang="en-US" smtClean="0">
                <a:latin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charset="0"/>
              <a:ea typeface="ＭＳ Ｐゴシック" pitchFamily="34" charset="-128"/>
            </a:endParaRPr>
          </a:p>
          <a:p>
            <a:endParaRPr lang="en-AU" alt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D5A2F-7A35-4080-B97D-7F363412E538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defTabSz="91547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defTabSz="91547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4C4AC0-6F75-4E12-921D-E0C89099E7EE}" type="slidenum">
              <a:rPr lang="en-AU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AU" alt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14626" y="9370868"/>
            <a:ext cx="2919565" cy="4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 anchor="b"/>
          <a:lstStyle>
            <a:lvl1pPr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36E8C5-EA69-4295-9D77-C530E44F3DBA}" type="slidenum">
              <a:rPr lang="en-AU" altLang="en-US"/>
              <a:pPr algn="r" eaLnBrk="1" hangingPunct="1">
                <a:spcBef>
                  <a:spcPct val="0"/>
                </a:spcBef>
              </a:pPr>
              <a:t>9</a:t>
            </a:fld>
            <a:endParaRPr lang="en-AU" altLang="en-US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07" y="4689378"/>
            <a:ext cx="4939350" cy="4436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5" tIns="45008" rIns="90015" bIns="45008"/>
          <a:lstStyle/>
          <a:p>
            <a:pPr eaLnBrk="1" hangingPunct="1"/>
            <a:r>
              <a:rPr lang="en-US" altLang="en-US" smtClean="0">
                <a:latin typeface="Arial" charset="0"/>
              </a:rPr>
              <a:t>Key questions</a:t>
            </a:r>
          </a:p>
          <a:p>
            <a:pPr eaLnBrk="1" hangingPunct="1"/>
            <a:r>
              <a:rPr lang="en-US" altLang="en-US" smtClean="0">
                <a:latin typeface="Arial" charset="0"/>
              </a:rPr>
              <a:t>Challenges of working in the SDH policy space – complicated</a:t>
            </a:r>
          </a:p>
          <a:p>
            <a:pPr eaLnBrk="1" hangingPunct="1"/>
            <a:endParaRPr lang="en-US" altLang="en-US" smtClean="0">
              <a:latin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</a:rPr>
              <a:t>More information about the grant can be found on the flinders university website.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B637E-E3EA-444C-A28B-2D75929878F6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AE9D17-B596-43CF-94E3-54AE682966D9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7422" indent="-2836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4496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88295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2093" indent="-22689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95892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49691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03490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57288" indent="-22689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131698-CC31-4BF6-8560-7FA6519C01A7}" type="slidenum">
              <a:rPr lang="en-AU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A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 userDrawn="1"/>
        </p:nvSpPr>
        <p:spPr bwMode="auto">
          <a:xfrm>
            <a:off x="250825" y="4797425"/>
            <a:ext cx="5834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rgbClr val="0F4E96"/>
              </a:solidFill>
              <a:latin typeface="Times New Roman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 userDrawn="1"/>
        </p:nvSpPr>
        <p:spPr bwMode="auto">
          <a:xfrm>
            <a:off x="250825" y="4797425"/>
            <a:ext cx="5834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F4E96"/>
              </a:solidFill>
              <a:latin typeface="Times New Roman" pitchFamily="18" charset="0"/>
            </a:endParaRPr>
          </a:p>
        </p:txBody>
      </p:sp>
      <p:pic>
        <p:nvPicPr>
          <p:cNvPr id="5" name="Picture 4" descr="WN-SS PP Intro Convenor Slide 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5" y="154639"/>
            <a:ext cx="8726012" cy="65435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96076" y="6069721"/>
            <a:ext cx="507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600" dirty="0" smtClean="0">
                <a:solidFill>
                  <a:srgbClr val="0070C0"/>
                </a:solidFill>
                <a:latin typeface="Open Sans Light"/>
                <a:cs typeface="Open Sans Light"/>
              </a:rPr>
              <a:t>otago.ac.nz/uowsummerschool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0"/>
            <a:ext cx="2051050" cy="659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03925" cy="659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6624638" cy="955675"/>
          </a:xfr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8207375" cy="2624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3973513"/>
            <a:ext cx="8207375" cy="2624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6624638" cy="955675"/>
          </a:xfrm>
        </p:spPr>
        <p:txBody>
          <a:bodyPr/>
          <a:lstStyle>
            <a:lvl1pPr>
              <a:defRPr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4027487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27488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>
            <a:lvl1pPr>
              <a:defRPr>
                <a:solidFill>
                  <a:srgbClr val="002F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3" y="1524000"/>
            <a:ext cx="7772400" cy="4953000"/>
          </a:xfrm>
        </p:spPr>
        <p:txBody>
          <a:bodyPr/>
          <a:lstStyle>
            <a:lvl1pPr>
              <a:defRPr>
                <a:solidFill>
                  <a:srgbClr val="002F60"/>
                </a:solidFill>
              </a:defRPr>
            </a:lvl1pPr>
            <a:lvl2pPr>
              <a:defRPr>
                <a:solidFill>
                  <a:srgbClr val="002F60"/>
                </a:solidFill>
              </a:defRPr>
            </a:lvl2pPr>
            <a:lvl3pPr>
              <a:defRPr>
                <a:solidFill>
                  <a:srgbClr val="002F60"/>
                </a:solidFill>
              </a:defRPr>
            </a:lvl3pPr>
            <a:lvl4pPr>
              <a:defRPr>
                <a:solidFill>
                  <a:srgbClr val="002F60"/>
                </a:solidFill>
              </a:defRPr>
            </a:lvl4pPr>
            <a:lvl5pPr>
              <a:defRPr>
                <a:solidFill>
                  <a:srgbClr val="002F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76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" y="132080"/>
            <a:ext cx="6039168" cy="945515"/>
          </a:xfrm>
        </p:spPr>
        <p:txBody>
          <a:bodyPr/>
          <a:lstStyle>
            <a:lvl1pPr>
              <a:defRPr sz="4000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2748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2748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0"/>
            <a:ext cx="7213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0"/>
            <a:ext cx="6807200" cy="1066800"/>
          </a:xfrm>
        </p:spPr>
        <p:txBody>
          <a:bodyPr anchor="ctr"/>
          <a:lstStyle>
            <a:lvl1pPr algn="l">
              <a:defRPr sz="4000" b="0">
                <a:latin typeface="Open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NZ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19250" y="0"/>
            <a:ext cx="6000750" cy="1057275"/>
          </a:xfrm>
          <a:prstGeom prst="rect">
            <a:avLst/>
          </a:prstGeom>
          <a:gradFill rotWithShape="0">
            <a:gsLst>
              <a:gs pos="0">
                <a:srgbClr val="FEC20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80384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85950" y="81280"/>
            <a:ext cx="5642610" cy="89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0384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07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pic>
        <p:nvPicPr>
          <p:cNvPr id="803845" name="Picture 5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6192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F4AC-F6A7-4059-A554-9883295A2BE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losigna\AppData\Local\Microsoft\Windows\Temporary Internet Files\Content.Outlook\SYCNONZC\WHO_WPRO_BLUE%20logo_jpg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3362"/>
            <a:ext cx="15240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6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 baseline="0">
          <a:solidFill>
            <a:schemeClr val="tx1"/>
          </a:solidFill>
          <a:latin typeface="Open Sans Ligh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E4D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E4D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E4D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E4D9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E4D9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E4D9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E4D9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E4D9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alibri" panose="020F0502020204030204" pitchFamily="34" charset="0"/>
        <a:buChar char="-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65000"/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SzPct val="70000"/>
        <a:buFont typeface="Calibri" panose="020F0502020204030204" pitchFamily="34" charset="0"/>
        <a:buChar char="-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D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D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D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D9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health.sa.gov.au/healthinallpolici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300" y="2171700"/>
            <a:ext cx="8674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10. Evaluating Health in All Policies: South Australia’s Experience</a:t>
            </a:r>
            <a:endParaRPr lang="en-US" sz="4400" dirty="0">
              <a:latin typeface="Open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4384258"/>
            <a:ext cx="58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Open Sans Light"/>
              </a:rPr>
              <a:t>Carmel Williams, Manager</a:t>
            </a:r>
          </a:p>
          <a:p>
            <a:r>
              <a:rPr lang="en-NZ" sz="2800" dirty="0" smtClean="0">
                <a:latin typeface="Open Sans Light"/>
              </a:rPr>
              <a:t>Strategic Partnerships</a:t>
            </a:r>
          </a:p>
          <a:p>
            <a:r>
              <a:rPr lang="en-NZ" sz="2800" dirty="0" smtClean="0">
                <a:latin typeface="Open Sans Light"/>
              </a:rPr>
              <a:t>Public Health Services</a:t>
            </a:r>
          </a:p>
          <a:p>
            <a:r>
              <a:rPr lang="en-NZ" sz="2800" dirty="0" smtClean="0">
                <a:latin typeface="Open Sans Light"/>
              </a:rPr>
              <a:t>SA Health</a:t>
            </a:r>
            <a:endParaRPr lang="en-US" sz="2800" dirty="0">
              <a:latin typeface="Open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317500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70C0"/>
                </a:solidFill>
                <a:latin typeface="Open Sans Light"/>
              </a:rPr>
              <a:t>Public Health Summer School</a:t>
            </a:r>
            <a:endParaRPr lang="en-US" dirty="0">
              <a:solidFill>
                <a:srgbClr val="0070C0"/>
              </a:solidFill>
              <a:latin typeface="Open Sans Light"/>
            </a:endParaRPr>
          </a:p>
        </p:txBody>
      </p:sp>
      <p:pic>
        <p:nvPicPr>
          <p:cNvPr id="6" name="Picture 2" descr="C:\Users\losigna\AppData\Local\Microsoft\Windows\Temporary Internet Files\Content.Outlook\SYCNONZC\WHO_WPRO_BLUE%20logo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19" y="919479"/>
            <a:ext cx="2387601" cy="9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4638"/>
            <a:ext cx="8128000" cy="706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Concurrent </a:t>
            </a:r>
            <a:r>
              <a:rPr 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stages of the research </a:t>
            </a:r>
            <a:endParaRPr lang="en-US" sz="28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 rot="5400000" flipV="1">
            <a:off x="-406581" y="1998873"/>
            <a:ext cx="3735138" cy="2274912"/>
          </a:xfrm>
          <a:prstGeom prst="homePlate">
            <a:avLst>
              <a:gd name="adj" fmla="val 2027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Pentagon 4"/>
          <p:cNvSpPr/>
          <p:nvPr/>
        </p:nvSpPr>
        <p:spPr>
          <a:xfrm rot="5400000" flipV="1">
            <a:off x="2344395" y="2056210"/>
            <a:ext cx="3735136" cy="2160241"/>
          </a:xfrm>
          <a:prstGeom prst="homePlate">
            <a:avLst>
              <a:gd name="adj" fmla="val 2027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rot="5400000" flipV="1">
            <a:off x="5032041" y="2032857"/>
            <a:ext cx="3760438" cy="2232248"/>
          </a:xfrm>
          <a:prstGeom prst="homePlate">
            <a:avLst>
              <a:gd name="adj" fmla="val 2027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3"/>
          <p:cNvSpPr/>
          <p:nvPr/>
        </p:nvSpPr>
        <p:spPr>
          <a:xfrm flipV="1">
            <a:off x="323528" y="4723623"/>
            <a:ext cx="8712968" cy="1513689"/>
          </a:xfrm>
          <a:custGeom>
            <a:avLst/>
            <a:gdLst/>
            <a:ahLst/>
            <a:cxnLst/>
            <a:rect l="l" t="t" r="r" b="b"/>
            <a:pathLst>
              <a:path w="6705600" h="1752600">
                <a:moveTo>
                  <a:pt x="1752600" y="1752600"/>
                </a:moveTo>
                <a:lnTo>
                  <a:pt x="2095500" y="1752600"/>
                </a:lnTo>
                <a:lnTo>
                  <a:pt x="2095500" y="1726905"/>
                </a:lnTo>
                <a:lnTo>
                  <a:pt x="2971800" y="1371600"/>
                </a:lnTo>
                <a:lnTo>
                  <a:pt x="3848100" y="1726905"/>
                </a:lnTo>
                <a:lnTo>
                  <a:pt x="3848100" y="1752600"/>
                </a:lnTo>
                <a:lnTo>
                  <a:pt x="4191000" y="1752600"/>
                </a:lnTo>
                <a:lnTo>
                  <a:pt x="4191000" y="1726905"/>
                </a:lnTo>
                <a:lnTo>
                  <a:pt x="5067300" y="1371600"/>
                </a:lnTo>
                <a:lnTo>
                  <a:pt x="5943600" y="1726905"/>
                </a:lnTo>
                <a:lnTo>
                  <a:pt x="5943600" y="1752600"/>
                </a:lnTo>
                <a:lnTo>
                  <a:pt x="6350295" y="1752600"/>
                </a:lnTo>
                <a:lnTo>
                  <a:pt x="6705600" y="876300"/>
                </a:lnTo>
                <a:lnTo>
                  <a:pt x="6350295" y="0"/>
                </a:lnTo>
                <a:lnTo>
                  <a:pt x="0" y="0"/>
                </a:lnTo>
                <a:lnTo>
                  <a:pt x="0" y="1726905"/>
                </a:lnTo>
                <a:lnTo>
                  <a:pt x="876300" y="1371600"/>
                </a:lnTo>
                <a:lnTo>
                  <a:pt x="1752600" y="172690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  <a:effectLst>
            <a:outerShdw blurRad="1016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dkEdge">
            <a:bevelT w="825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3213" y="1336675"/>
            <a:ext cx="227488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0070C0"/>
                </a:solidFill>
              </a:rPr>
              <a:t>Building theories and mapping context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/>
              <a:t>   </a:t>
            </a:r>
            <a:r>
              <a:rPr lang="en-AU" altLang="en-US" sz="1800" b="1">
                <a:solidFill>
                  <a:schemeClr val="bg1"/>
                </a:solidFill>
              </a:rPr>
              <a:t>- Program Logic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- Interviews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2138" y="1327150"/>
            <a:ext cx="22320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0070C0"/>
                </a:solidFill>
              </a:rPr>
              <a:t>Testing the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0070C0"/>
                </a:solidFill>
              </a:rPr>
              <a:t>theories and examining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0070C0"/>
                </a:solidFill>
              </a:rPr>
              <a:t>practice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80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chemeClr val="bg1"/>
                </a:solidFill>
              </a:rPr>
              <a:t>  </a:t>
            </a:r>
            <a:r>
              <a:rPr lang="en-AU" altLang="en-US" sz="1800" b="1">
                <a:solidFill>
                  <a:schemeClr val="bg1"/>
                </a:solidFill>
              </a:rPr>
              <a:t> Assessments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and case studies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 Annual surveys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- Observations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7400" y="1341438"/>
            <a:ext cx="223361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0070C0"/>
                </a:solidFill>
              </a:rPr>
              <a:t>Synthesis and triangulation of data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>
                <a:solidFill>
                  <a:srgbClr val="0070C0"/>
                </a:solidFill>
              </a:rPr>
              <a:t>  </a:t>
            </a:r>
            <a:r>
              <a:rPr lang="en-AU" altLang="en-US" sz="2000" b="1">
                <a:solidFill>
                  <a:schemeClr val="bg1"/>
                </a:solidFill>
              </a:rPr>
              <a:t> </a:t>
            </a:r>
            <a:r>
              <a:rPr lang="en-AU" altLang="en-US" sz="1800" b="1">
                <a:solidFill>
                  <a:schemeClr val="bg1"/>
                </a:solidFill>
              </a:rPr>
              <a:t>Collaborative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 examination  of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 emerging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>
                <a:solidFill>
                  <a:schemeClr val="bg1"/>
                </a:solidFill>
              </a:rPr>
              <a:t>    findings</a:t>
            </a:r>
          </a:p>
        </p:txBody>
      </p:sp>
      <p:sp>
        <p:nvSpPr>
          <p:cNvPr id="14354" name="TextBox 14"/>
          <p:cNvSpPr txBox="1">
            <a:spLocks noChangeArrowheads="1"/>
          </p:cNvSpPr>
          <p:nvPr/>
        </p:nvSpPr>
        <p:spPr bwMode="auto">
          <a:xfrm>
            <a:off x="709613" y="5338763"/>
            <a:ext cx="775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Dissemination of findings</a:t>
            </a:r>
          </a:p>
        </p:txBody>
      </p:sp>
      <p:sp>
        <p:nvSpPr>
          <p:cNvPr id="16" name="Pentagon 3"/>
          <p:cNvSpPr/>
          <p:nvPr/>
        </p:nvSpPr>
        <p:spPr>
          <a:xfrm flipV="1">
            <a:off x="558800" y="4779963"/>
            <a:ext cx="6518275" cy="850900"/>
          </a:xfrm>
          <a:custGeom>
            <a:avLst/>
            <a:gdLst>
              <a:gd name="connsiteX0" fmla="*/ 1752600 w 6705600"/>
              <a:gd name="connsiteY0" fmla="*/ 1752600 h 1752600"/>
              <a:gd name="connsiteX1" fmla="*/ 2095500 w 6705600"/>
              <a:gd name="connsiteY1" fmla="*/ 1752600 h 1752600"/>
              <a:gd name="connsiteX2" fmla="*/ 2095500 w 6705600"/>
              <a:gd name="connsiteY2" fmla="*/ 1726905 h 1752600"/>
              <a:gd name="connsiteX3" fmla="*/ 2971800 w 6705600"/>
              <a:gd name="connsiteY3" fmla="*/ 1371600 h 1752600"/>
              <a:gd name="connsiteX4" fmla="*/ 3848100 w 6705600"/>
              <a:gd name="connsiteY4" fmla="*/ 1726905 h 1752600"/>
              <a:gd name="connsiteX5" fmla="*/ 3848100 w 6705600"/>
              <a:gd name="connsiteY5" fmla="*/ 1752600 h 1752600"/>
              <a:gd name="connsiteX6" fmla="*/ 4191000 w 6705600"/>
              <a:gd name="connsiteY6" fmla="*/ 1752600 h 1752600"/>
              <a:gd name="connsiteX7" fmla="*/ 4191000 w 6705600"/>
              <a:gd name="connsiteY7" fmla="*/ 1726905 h 1752600"/>
              <a:gd name="connsiteX8" fmla="*/ 5067300 w 6705600"/>
              <a:gd name="connsiteY8" fmla="*/ 1371600 h 1752600"/>
              <a:gd name="connsiteX9" fmla="*/ 5943600 w 6705600"/>
              <a:gd name="connsiteY9" fmla="*/ 1726905 h 1752600"/>
              <a:gd name="connsiteX10" fmla="*/ 5943600 w 6705600"/>
              <a:gd name="connsiteY10" fmla="*/ 1752600 h 1752600"/>
              <a:gd name="connsiteX11" fmla="*/ 6350295 w 6705600"/>
              <a:gd name="connsiteY11" fmla="*/ 1752600 h 1752600"/>
              <a:gd name="connsiteX12" fmla="*/ 6705600 w 6705600"/>
              <a:gd name="connsiteY12" fmla="*/ 876300 h 1752600"/>
              <a:gd name="connsiteX13" fmla="*/ 6350295 w 6705600"/>
              <a:gd name="connsiteY13" fmla="*/ 0 h 1752600"/>
              <a:gd name="connsiteX14" fmla="*/ 0 w 6705600"/>
              <a:gd name="connsiteY14" fmla="*/ 0 h 1752600"/>
              <a:gd name="connsiteX15" fmla="*/ 4570 w 6705600"/>
              <a:gd name="connsiteY15" fmla="*/ 937701 h 1752600"/>
              <a:gd name="connsiteX16" fmla="*/ 0 w 6705600"/>
              <a:gd name="connsiteY16" fmla="*/ 1726905 h 1752600"/>
              <a:gd name="connsiteX17" fmla="*/ 876300 w 6705600"/>
              <a:gd name="connsiteY17" fmla="*/ 1371600 h 1752600"/>
              <a:gd name="connsiteX18" fmla="*/ 1752600 w 6705600"/>
              <a:gd name="connsiteY18" fmla="*/ 1726905 h 1752600"/>
              <a:gd name="connsiteX19" fmla="*/ 1752600 w 6705600"/>
              <a:gd name="connsiteY19" fmla="*/ 1752600 h 1752600"/>
              <a:gd name="connsiteX0" fmla="*/ 1752600 w 6705600"/>
              <a:gd name="connsiteY0" fmla="*/ 1752600 h 1752600"/>
              <a:gd name="connsiteX1" fmla="*/ 2095500 w 6705600"/>
              <a:gd name="connsiteY1" fmla="*/ 1752600 h 1752600"/>
              <a:gd name="connsiteX2" fmla="*/ 2095500 w 6705600"/>
              <a:gd name="connsiteY2" fmla="*/ 1726905 h 1752600"/>
              <a:gd name="connsiteX3" fmla="*/ 2971800 w 6705600"/>
              <a:gd name="connsiteY3" fmla="*/ 1371600 h 1752600"/>
              <a:gd name="connsiteX4" fmla="*/ 3848100 w 6705600"/>
              <a:gd name="connsiteY4" fmla="*/ 1726905 h 1752600"/>
              <a:gd name="connsiteX5" fmla="*/ 3848100 w 6705600"/>
              <a:gd name="connsiteY5" fmla="*/ 1752600 h 1752600"/>
              <a:gd name="connsiteX6" fmla="*/ 4191000 w 6705600"/>
              <a:gd name="connsiteY6" fmla="*/ 1752600 h 1752600"/>
              <a:gd name="connsiteX7" fmla="*/ 4191000 w 6705600"/>
              <a:gd name="connsiteY7" fmla="*/ 1726905 h 1752600"/>
              <a:gd name="connsiteX8" fmla="*/ 5067300 w 6705600"/>
              <a:gd name="connsiteY8" fmla="*/ 1371600 h 1752600"/>
              <a:gd name="connsiteX9" fmla="*/ 5943600 w 6705600"/>
              <a:gd name="connsiteY9" fmla="*/ 1726905 h 1752600"/>
              <a:gd name="connsiteX10" fmla="*/ 5943600 w 6705600"/>
              <a:gd name="connsiteY10" fmla="*/ 1752600 h 1752600"/>
              <a:gd name="connsiteX11" fmla="*/ 6350295 w 6705600"/>
              <a:gd name="connsiteY11" fmla="*/ 1752600 h 1752600"/>
              <a:gd name="connsiteX12" fmla="*/ 6705600 w 6705600"/>
              <a:gd name="connsiteY12" fmla="*/ 876300 h 1752600"/>
              <a:gd name="connsiteX13" fmla="*/ 6350295 w 6705600"/>
              <a:gd name="connsiteY13" fmla="*/ 0 h 1752600"/>
              <a:gd name="connsiteX14" fmla="*/ 4570 w 6705600"/>
              <a:gd name="connsiteY14" fmla="*/ 937701 h 1752600"/>
              <a:gd name="connsiteX15" fmla="*/ 0 w 6705600"/>
              <a:gd name="connsiteY15" fmla="*/ 1726905 h 1752600"/>
              <a:gd name="connsiteX16" fmla="*/ 876300 w 6705600"/>
              <a:gd name="connsiteY16" fmla="*/ 1371600 h 1752600"/>
              <a:gd name="connsiteX17" fmla="*/ 1752600 w 6705600"/>
              <a:gd name="connsiteY17" fmla="*/ 1726905 h 1752600"/>
              <a:gd name="connsiteX18" fmla="*/ 1752600 w 6705600"/>
              <a:gd name="connsiteY18" fmla="*/ 1752600 h 1752600"/>
              <a:gd name="connsiteX0" fmla="*/ 1752600 w 6705600"/>
              <a:gd name="connsiteY0" fmla="*/ 876299 h 876299"/>
              <a:gd name="connsiteX1" fmla="*/ 2095500 w 6705600"/>
              <a:gd name="connsiteY1" fmla="*/ 876299 h 876299"/>
              <a:gd name="connsiteX2" fmla="*/ 2095500 w 6705600"/>
              <a:gd name="connsiteY2" fmla="*/ 850604 h 876299"/>
              <a:gd name="connsiteX3" fmla="*/ 2971800 w 6705600"/>
              <a:gd name="connsiteY3" fmla="*/ 495299 h 876299"/>
              <a:gd name="connsiteX4" fmla="*/ 3848100 w 6705600"/>
              <a:gd name="connsiteY4" fmla="*/ 850604 h 876299"/>
              <a:gd name="connsiteX5" fmla="*/ 3848100 w 6705600"/>
              <a:gd name="connsiteY5" fmla="*/ 876299 h 876299"/>
              <a:gd name="connsiteX6" fmla="*/ 4191000 w 6705600"/>
              <a:gd name="connsiteY6" fmla="*/ 876299 h 876299"/>
              <a:gd name="connsiteX7" fmla="*/ 4191000 w 6705600"/>
              <a:gd name="connsiteY7" fmla="*/ 850604 h 876299"/>
              <a:gd name="connsiteX8" fmla="*/ 5067300 w 6705600"/>
              <a:gd name="connsiteY8" fmla="*/ 495299 h 876299"/>
              <a:gd name="connsiteX9" fmla="*/ 5943600 w 6705600"/>
              <a:gd name="connsiteY9" fmla="*/ 850604 h 876299"/>
              <a:gd name="connsiteX10" fmla="*/ 5943600 w 6705600"/>
              <a:gd name="connsiteY10" fmla="*/ 876299 h 876299"/>
              <a:gd name="connsiteX11" fmla="*/ 6350295 w 6705600"/>
              <a:gd name="connsiteY11" fmla="*/ 876299 h 876299"/>
              <a:gd name="connsiteX12" fmla="*/ 6705600 w 6705600"/>
              <a:gd name="connsiteY12" fmla="*/ -1 h 876299"/>
              <a:gd name="connsiteX13" fmla="*/ 4570 w 6705600"/>
              <a:gd name="connsiteY13" fmla="*/ 61400 h 876299"/>
              <a:gd name="connsiteX14" fmla="*/ 0 w 6705600"/>
              <a:gd name="connsiteY14" fmla="*/ 850604 h 876299"/>
              <a:gd name="connsiteX15" fmla="*/ 876300 w 6705600"/>
              <a:gd name="connsiteY15" fmla="*/ 495299 h 876299"/>
              <a:gd name="connsiteX16" fmla="*/ 1752600 w 6705600"/>
              <a:gd name="connsiteY16" fmla="*/ 850604 h 876299"/>
              <a:gd name="connsiteX17" fmla="*/ 1752600 w 6705600"/>
              <a:gd name="connsiteY17" fmla="*/ 876299 h 876299"/>
              <a:gd name="connsiteX0" fmla="*/ 1752600 w 6705600"/>
              <a:gd name="connsiteY0" fmla="*/ 876300 h 876300"/>
              <a:gd name="connsiteX1" fmla="*/ 2095500 w 6705600"/>
              <a:gd name="connsiteY1" fmla="*/ 876300 h 876300"/>
              <a:gd name="connsiteX2" fmla="*/ 2095500 w 6705600"/>
              <a:gd name="connsiteY2" fmla="*/ 850605 h 876300"/>
              <a:gd name="connsiteX3" fmla="*/ 2971800 w 6705600"/>
              <a:gd name="connsiteY3" fmla="*/ 495300 h 876300"/>
              <a:gd name="connsiteX4" fmla="*/ 3848100 w 6705600"/>
              <a:gd name="connsiteY4" fmla="*/ 850605 h 876300"/>
              <a:gd name="connsiteX5" fmla="*/ 3848100 w 6705600"/>
              <a:gd name="connsiteY5" fmla="*/ 876300 h 876300"/>
              <a:gd name="connsiteX6" fmla="*/ 4191000 w 6705600"/>
              <a:gd name="connsiteY6" fmla="*/ 876300 h 876300"/>
              <a:gd name="connsiteX7" fmla="*/ 4191000 w 6705600"/>
              <a:gd name="connsiteY7" fmla="*/ 850605 h 876300"/>
              <a:gd name="connsiteX8" fmla="*/ 5067300 w 6705600"/>
              <a:gd name="connsiteY8" fmla="*/ 495300 h 876300"/>
              <a:gd name="connsiteX9" fmla="*/ 5943600 w 6705600"/>
              <a:gd name="connsiteY9" fmla="*/ 850605 h 876300"/>
              <a:gd name="connsiteX10" fmla="*/ 5943600 w 6705600"/>
              <a:gd name="connsiteY10" fmla="*/ 876300 h 876300"/>
              <a:gd name="connsiteX11" fmla="*/ 6350295 w 6705600"/>
              <a:gd name="connsiteY11" fmla="*/ 876300 h 876300"/>
              <a:gd name="connsiteX12" fmla="*/ 6705600 w 6705600"/>
              <a:gd name="connsiteY12" fmla="*/ 0 h 876300"/>
              <a:gd name="connsiteX13" fmla="*/ 4570 w 6705600"/>
              <a:gd name="connsiteY13" fmla="*/ 61401 h 876300"/>
              <a:gd name="connsiteX14" fmla="*/ 0 w 6705600"/>
              <a:gd name="connsiteY14" fmla="*/ 850605 h 876300"/>
              <a:gd name="connsiteX15" fmla="*/ 876300 w 6705600"/>
              <a:gd name="connsiteY15" fmla="*/ 495300 h 876300"/>
              <a:gd name="connsiteX16" fmla="*/ 1752600 w 6705600"/>
              <a:gd name="connsiteY16" fmla="*/ 850605 h 876300"/>
              <a:gd name="connsiteX17" fmla="*/ 1752600 w 6705600"/>
              <a:gd name="connsiteY17" fmla="*/ 876300 h 876300"/>
              <a:gd name="connsiteX0" fmla="*/ 1752600 w 6705600"/>
              <a:gd name="connsiteY0" fmla="*/ 876300 h 876300"/>
              <a:gd name="connsiteX1" fmla="*/ 2095500 w 6705600"/>
              <a:gd name="connsiteY1" fmla="*/ 876300 h 876300"/>
              <a:gd name="connsiteX2" fmla="*/ 2095500 w 6705600"/>
              <a:gd name="connsiteY2" fmla="*/ 850605 h 876300"/>
              <a:gd name="connsiteX3" fmla="*/ 2971800 w 6705600"/>
              <a:gd name="connsiteY3" fmla="*/ 495300 h 876300"/>
              <a:gd name="connsiteX4" fmla="*/ 3848100 w 6705600"/>
              <a:gd name="connsiteY4" fmla="*/ 850605 h 876300"/>
              <a:gd name="connsiteX5" fmla="*/ 3848100 w 6705600"/>
              <a:gd name="connsiteY5" fmla="*/ 876300 h 876300"/>
              <a:gd name="connsiteX6" fmla="*/ 4191000 w 6705600"/>
              <a:gd name="connsiteY6" fmla="*/ 876300 h 876300"/>
              <a:gd name="connsiteX7" fmla="*/ 4191000 w 6705600"/>
              <a:gd name="connsiteY7" fmla="*/ 850605 h 876300"/>
              <a:gd name="connsiteX8" fmla="*/ 5067300 w 6705600"/>
              <a:gd name="connsiteY8" fmla="*/ 495300 h 876300"/>
              <a:gd name="connsiteX9" fmla="*/ 5943600 w 6705600"/>
              <a:gd name="connsiteY9" fmla="*/ 850605 h 876300"/>
              <a:gd name="connsiteX10" fmla="*/ 5943600 w 6705600"/>
              <a:gd name="connsiteY10" fmla="*/ 876300 h 876300"/>
              <a:gd name="connsiteX11" fmla="*/ 6350295 w 6705600"/>
              <a:gd name="connsiteY11" fmla="*/ 876300 h 876300"/>
              <a:gd name="connsiteX12" fmla="*/ 6705600 w 6705600"/>
              <a:gd name="connsiteY12" fmla="*/ 0 h 876300"/>
              <a:gd name="connsiteX13" fmla="*/ 4570 w 6705600"/>
              <a:gd name="connsiteY13" fmla="*/ 61401 h 876300"/>
              <a:gd name="connsiteX14" fmla="*/ 0 w 6705600"/>
              <a:gd name="connsiteY14" fmla="*/ 850605 h 876300"/>
              <a:gd name="connsiteX15" fmla="*/ 876300 w 6705600"/>
              <a:gd name="connsiteY15" fmla="*/ 495300 h 876300"/>
              <a:gd name="connsiteX16" fmla="*/ 1752600 w 6705600"/>
              <a:gd name="connsiteY16" fmla="*/ 850605 h 876300"/>
              <a:gd name="connsiteX17" fmla="*/ 1752600 w 6705600"/>
              <a:gd name="connsiteY17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05600" h="876300">
                <a:moveTo>
                  <a:pt x="1752600" y="876300"/>
                </a:moveTo>
                <a:lnTo>
                  <a:pt x="2095500" y="876300"/>
                </a:lnTo>
                <a:lnTo>
                  <a:pt x="2095500" y="850605"/>
                </a:lnTo>
                <a:lnTo>
                  <a:pt x="2971800" y="495300"/>
                </a:lnTo>
                <a:lnTo>
                  <a:pt x="3848100" y="850605"/>
                </a:lnTo>
                <a:lnTo>
                  <a:pt x="3848100" y="876300"/>
                </a:lnTo>
                <a:lnTo>
                  <a:pt x="4191000" y="876300"/>
                </a:lnTo>
                <a:lnTo>
                  <a:pt x="4191000" y="850605"/>
                </a:lnTo>
                <a:lnTo>
                  <a:pt x="5067300" y="495300"/>
                </a:lnTo>
                <a:lnTo>
                  <a:pt x="5943600" y="850605"/>
                </a:lnTo>
                <a:lnTo>
                  <a:pt x="5943600" y="876300"/>
                </a:lnTo>
                <a:lnTo>
                  <a:pt x="6350295" y="876300"/>
                </a:lnTo>
                <a:lnTo>
                  <a:pt x="6705600" y="0"/>
                </a:lnTo>
                <a:cubicBezTo>
                  <a:pt x="3881259" y="643946"/>
                  <a:pt x="2150741" y="434710"/>
                  <a:pt x="4570" y="61401"/>
                </a:cubicBezTo>
                <a:cubicBezTo>
                  <a:pt x="3047" y="324469"/>
                  <a:pt x="1523" y="587537"/>
                  <a:pt x="0" y="850605"/>
                </a:cubicBezTo>
                <a:lnTo>
                  <a:pt x="876300" y="495300"/>
                </a:lnTo>
                <a:lnTo>
                  <a:pt x="1752600" y="850605"/>
                </a:lnTo>
                <a:lnTo>
                  <a:pt x="1752600" y="8763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11000"/>
                </a:schemeClr>
              </a:gs>
              <a:gs pos="100000">
                <a:schemeClr val="bg1">
                  <a:alpha val="3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Chevron 3"/>
          <p:cNvSpPr/>
          <p:nvPr/>
        </p:nvSpPr>
        <p:spPr>
          <a:xfrm rot="5400000">
            <a:off x="1194288" y="4790538"/>
            <a:ext cx="533400" cy="426720"/>
          </a:xfrm>
          <a:custGeom>
            <a:avLst/>
            <a:gdLst>
              <a:gd name="connsiteX0" fmla="*/ 0 w 1143000"/>
              <a:gd name="connsiteY0" fmla="*/ 0 h 914400"/>
              <a:gd name="connsiteX1" fmla="*/ 685800 w 1143000"/>
              <a:gd name="connsiteY1" fmla="*/ 0 h 914400"/>
              <a:gd name="connsiteX2" fmla="*/ 1143000 w 1143000"/>
              <a:gd name="connsiteY2" fmla="*/ 457200 h 914400"/>
              <a:gd name="connsiteX3" fmla="*/ 685800 w 1143000"/>
              <a:gd name="connsiteY3" fmla="*/ 914400 h 914400"/>
              <a:gd name="connsiteX4" fmla="*/ 0 w 1143000"/>
              <a:gd name="connsiteY4" fmla="*/ 914400 h 914400"/>
              <a:gd name="connsiteX5" fmla="*/ 457200 w 1143000"/>
              <a:gd name="connsiteY5" fmla="*/ 457200 h 914400"/>
              <a:gd name="connsiteX6" fmla="*/ 0 w 1143000"/>
              <a:gd name="connsiteY6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685800 w 1143000"/>
              <a:gd name="connsiteY2" fmla="*/ 914400 h 914400"/>
              <a:gd name="connsiteX3" fmla="*/ 0 w 1143000"/>
              <a:gd name="connsiteY3" fmla="*/ 914400 h 914400"/>
              <a:gd name="connsiteX4" fmla="*/ 457200 w 1143000"/>
              <a:gd name="connsiteY4" fmla="*/ 457200 h 914400"/>
              <a:gd name="connsiteX5" fmla="*/ 0 w 1143000"/>
              <a:gd name="connsiteY5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0 w 1143000"/>
              <a:gd name="connsiteY2" fmla="*/ 914400 h 914400"/>
              <a:gd name="connsiteX3" fmla="*/ 457200 w 1143000"/>
              <a:gd name="connsiteY3" fmla="*/ 457200 h 914400"/>
              <a:gd name="connsiteX4" fmla="*/ 0 w 11430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914400">
                <a:moveTo>
                  <a:pt x="0" y="0"/>
                </a:moveTo>
                <a:lnTo>
                  <a:pt x="1143000" y="457200"/>
                </a:lnTo>
                <a:lnTo>
                  <a:pt x="0" y="914400"/>
                </a:lnTo>
                <a:lnTo>
                  <a:pt x="45720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Chevron 3"/>
          <p:cNvSpPr/>
          <p:nvPr/>
        </p:nvSpPr>
        <p:spPr>
          <a:xfrm rot="5400000">
            <a:off x="4004457" y="4790538"/>
            <a:ext cx="533400" cy="426720"/>
          </a:xfrm>
          <a:custGeom>
            <a:avLst/>
            <a:gdLst>
              <a:gd name="connsiteX0" fmla="*/ 0 w 1143000"/>
              <a:gd name="connsiteY0" fmla="*/ 0 h 914400"/>
              <a:gd name="connsiteX1" fmla="*/ 685800 w 1143000"/>
              <a:gd name="connsiteY1" fmla="*/ 0 h 914400"/>
              <a:gd name="connsiteX2" fmla="*/ 1143000 w 1143000"/>
              <a:gd name="connsiteY2" fmla="*/ 457200 h 914400"/>
              <a:gd name="connsiteX3" fmla="*/ 685800 w 1143000"/>
              <a:gd name="connsiteY3" fmla="*/ 914400 h 914400"/>
              <a:gd name="connsiteX4" fmla="*/ 0 w 1143000"/>
              <a:gd name="connsiteY4" fmla="*/ 914400 h 914400"/>
              <a:gd name="connsiteX5" fmla="*/ 457200 w 1143000"/>
              <a:gd name="connsiteY5" fmla="*/ 457200 h 914400"/>
              <a:gd name="connsiteX6" fmla="*/ 0 w 1143000"/>
              <a:gd name="connsiteY6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685800 w 1143000"/>
              <a:gd name="connsiteY2" fmla="*/ 914400 h 914400"/>
              <a:gd name="connsiteX3" fmla="*/ 0 w 1143000"/>
              <a:gd name="connsiteY3" fmla="*/ 914400 h 914400"/>
              <a:gd name="connsiteX4" fmla="*/ 457200 w 1143000"/>
              <a:gd name="connsiteY4" fmla="*/ 457200 h 914400"/>
              <a:gd name="connsiteX5" fmla="*/ 0 w 1143000"/>
              <a:gd name="connsiteY5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0 w 1143000"/>
              <a:gd name="connsiteY2" fmla="*/ 914400 h 914400"/>
              <a:gd name="connsiteX3" fmla="*/ 457200 w 1143000"/>
              <a:gd name="connsiteY3" fmla="*/ 457200 h 914400"/>
              <a:gd name="connsiteX4" fmla="*/ 0 w 11430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914400">
                <a:moveTo>
                  <a:pt x="0" y="0"/>
                </a:moveTo>
                <a:lnTo>
                  <a:pt x="1143000" y="457200"/>
                </a:lnTo>
                <a:lnTo>
                  <a:pt x="0" y="914400"/>
                </a:lnTo>
                <a:lnTo>
                  <a:pt x="45720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Chevron 3"/>
          <p:cNvSpPr/>
          <p:nvPr/>
        </p:nvSpPr>
        <p:spPr>
          <a:xfrm rot="5400000">
            <a:off x="6621760" y="4815840"/>
            <a:ext cx="533400" cy="426720"/>
          </a:xfrm>
          <a:custGeom>
            <a:avLst/>
            <a:gdLst>
              <a:gd name="connsiteX0" fmla="*/ 0 w 1143000"/>
              <a:gd name="connsiteY0" fmla="*/ 0 h 914400"/>
              <a:gd name="connsiteX1" fmla="*/ 685800 w 1143000"/>
              <a:gd name="connsiteY1" fmla="*/ 0 h 914400"/>
              <a:gd name="connsiteX2" fmla="*/ 1143000 w 1143000"/>
              <a:gd name="connsiteY2" fmla="*/ 457200 h 914400"/>
              <a:gd name="connsiteX3" fmla="*/ 685800 w 1143000"/>
              <a:gd name="connsiteY3" fmla="*/ 914400 h 914400"/>
              <a:gd name="connsiteX4" fmla="*/ 0 w 1143000"/>
              <a:gd name="connsiteY4" fmla="*/ 914400 h 914400"/>
              <a:gd name="connsiteX5" fmla="*/ 457200 w 1143000"/>
              <a:gd name="connsiteY5" fmla="*/ 457200 h 914400"/>
              <a:gd name="connsiteX6" fmla="*/ 0 w 1143000"/>
              <a:gd name="connsiteY6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685800 w 1143000"/>
              <a:gd name="connsiteY2" fmla="*/ 914400 h 914400"/>
              <a:gd name="connsiteX3" fmla="*/ 0 w 1143000"/>
              <a:gd name="connsiteY3" fmla="*/ 914400 h 914400"/>
              <a:gd name="connsiteX4" fmla="*/ 457200 w 1143000"/>
              <a:gd name="connsiteY4" fmla="*/ 457200 h 914400"/>
              <a:gd name="connsiteX5" fmla="*/ 0 w 1143000"/>
              <a:gd name="connsiteY5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0 w 1143000"/>
              <a:gd name="connsiteY2" fmla="*/ 914400 h 914400"/>
              <a:gd name="connsiteX3" fmla="*/ 457200 w 1143000"/>
              <a:gd name="connsiteY3" fmla="*/ 457200 h 914400"/>
              <a:gd name="connsiteX4" fmla="*/ 0 w 11430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914400">
                <a:moveTo>
                  <a:pt x="0" y="0"/>
                </a:moveTo>
                <a:lnTo>
                  <a:pt x="1143000" y="457200"/>
                </a:lnTo>
                <a:lnTo>
                  <a:pt x="0" y="914400"/>
                </a:lnTo>
                <a:lnTo>
                  <a:pt x="45720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Chevron 3"/>
          <p:cNvSpPr/>
          <p:nvPr/>
        </p:nvSpPr>
        <p:spPr>
          <a:xfrm>
            <a:off x="5262736" y="3101340"/>
            <a:ext cx="533400" cy="426720"/>
          </a:xfrm>
          <a:custGeom>
            <a:avLst/>
            <a:gdLst>
              <a:gd name="connsiteX0" fmla="*/ 0 w 1143000"/>
              <a:gd name="connsiteY0" fmla="*/ 0 h 914400"/>
              <a:gd name="connsiteX1" fmla="*/ 685800 w 1143000"/>
              <a:gd name="connsiteY1" fmla="*/ 0 h 914400"/>
              <a:gd name="connsiteX2" fmla="*/ 1143000 w 1143000"/>
              <a:gd name="connsiteY2" fmla="*/ 457200 h 914400"/>
              <a:gd name="connsiteX3" fmla="*/ 685800 w 1143000"/>
              <a:gd name="connsiteY3" fmla="*/ 914400 h 914400"/>
              <a:gd name="connsiteX4" fmla="*/ 0 w 1143000"/>
              <a:gd name="connsiteY4" fmla="*/ 914400 h 914400"/>
              <a:gd name="connsiteX5" fmla="*/ 457200 w 1143000"/>
              <a:gd name="connsiteY5" fmla="*/ 457200 h 914400"/>
              <a:gd name="connsiteX6" fmla="*/ 0 w 1143000"/>
              <a:gd name="connsiteY6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685800 w 1143000"/>
              <a:gd name="connsiteY2" fmla="*/ 914400 h 914400"/>
              <a:gd name="connsiteX3" fmla="*/ 0 w 1143000"/>
              <a:gd name="connsiteY3" fmla="*/ 914400 h 914400"/>
              <a:gd name="connsiteX4" fmla="*/ 457200 w 1143000"/>
              <a:gd name="connsiteY4" fmla="*/ 457200 h 914400"/>
              <a:gd name="connsiteX5" fmla="*/ 0 w 1143000"/>
              <a:gd name="connsiteY5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0 w 1143000"/>
              <a:gd name="connsiteY2" fmla="*/ 914400 h 914400"/>
              <a:gd name="connsiteX3" fmla="*/ 457200 w 1143000"/>
              <a:gd name="connsiteY3" fmla="*/ 457200 h 914400"/>
              <a:gd name="connsiteX4" fmla="*/ 0 w 11430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914400">
                <a:moveTo>
                  <a:pt x="0" y="0"/>
                </a:moveTo>
                <a:lnTo>
                  <a:pt x="1143000" y="457200"/>
                </a:lnTo>
                <a:lnTo>
                  <a:pt x="0" y="914400"/>
                </a:lnTo>
                <a:lnTo>
                  <a:pt x="45720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Chevron 3"/>
          <p:cNvSpPr/>
          <p:nvPr/>
        </p:nvSpPr>
        <p:spPr>
          <a:xfrm>
            <a:off x="2620174" y="3076037"/>
            <a:ext cx="533400" cy="426720"/>
          </a:xfrm>
          <a:custGeom>
            <a:avLst/>
            <a:gdLst>
              <a:gd name="connsiteX0" fmla="*/ 0 w 1143000"/>
              <a:gd name="connsiteY0" fmla="*/ 0 h 914400"/>
              <a:gd name="connsiteX1" fmla="*/ 685800 w 1143000"/>
              <a:gd name="connsiteY1" fmla="*/ 0 h 914400"/>
              <a:gd name="connsiteX2" fmla="*/ 1143000 w 1143000"/>
              <a:gd name="connsiteY2" fmla="*/ 457200 h 914400"/>
              <a:gd name="connsiteX3" fmla="*/ 685800 w 1143000"/>
              <a:gd name="connsiteY3" fmla="*/ 914400 h 914400"/>
              <a:gd name="connsiteX4" fmla="*/ 0 w 1143000"/>
              <a:gd name="connsiteY4" fmla="*/ 914400 h 914400"/>
              <a:gd name="connsiteX5" fmla="*/ 457200 w 1143000"/>
              <a:gd name="connsiteY5" fmla="*/ 457200 h 914400"/>
              <a:gd name="connsiteX6" fmla="*/ 0 w 1143000"/>
              <a:gd name="connsiteY6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685800 w 1143000"/>
              <a:gd name="connsiteY2" fmla="*/ 914400 h 914400"/>
              <a:gd name="connsiteX3" fmla="*/ 0 w 1143000"/>
              <a:gd name="connsiteY3" fmla="*/ 914400 h 914400"/>
              <a:gd name="connsiteX4" fmla="*/ 457200 w 1143000"/>
              <a:gd name="connsiteY4" fmla="*/ 457200 h 914400"/>
              <a:gd name="connsiteX5" fmla="*/ 0 w 1143000"/>
              <a:gd name="connsiteY5" fmla="*/ 0 h 914400"/>
              <a:gd name="connsiteX0" fmla="*/ 0 w 1143000"/>
              <a:gd name="connsiteY0" fmla="*/ 0 h 914400"/>
              <a:gd name="connsiteX1" fmla="*/ 1143000 w 1143000"/>
              <a:gd name="connsiteY1" fmla="*/ 457200 h 914400"/>
              <a:gd name="connsiteX2" fmla="*/ 0 w 1143000"/>
              <a:gd name="connsiteY2" fmla="*/ 914400 h 914400"/>
              <a:gd name="connsiteX3" fmla="*/ 457200 w 1143000"/>
              <a:gd name="connsiteY3" fmla="*/ 457200 h 914400"/>
              <a:gd name="connsiteX4" fmla="*/ 0 w 11430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914400">
                <a:moveTo>
                  <a:pt x="0" y="0"/>
                </a:moveTo>
                <a:lnTo>
                  <a:pt x="1143000" y="457200"/>
                </a:lnTo>
                <a:lnTo>
                  <a:pt x="0" y="914400"/>
                </a:lnTo>
                <a:lnTo>
                  <a:pt x="457200" y="4572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dkEdge">
            <a:bevelT w="11430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6453188"/>
            <a:ext cx="28082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Overview of work completed so far</a:t>
            </a:r>
            <a:endParaRPr lang="en-US" sz="3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5363" name="AutoShape 4"/>
          <p:cNvSpPr>
            <a:spLocks noChangeAspect="1" noChangeArrowheads="1" noTextEdit="1"/>
          </p:cNvSpPr>
          <p:nvPr/>
        </p:nvSpPr>
        <p:spPr bwMode="auto">
          <a:xfrm>
            <a:off x="2836863" y="2306638"/>
            <a:ext cx="28257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3475038" y="4306888"/>
            <a:ext cx="1536700" cy="819150"/>
          </a:xfrm>
          <a:custGeom>
            <a:avLst/>
            <a:gdLst>
              <a:gd name="T0" fmla="*/ 488 w 968"/>
              <a:gd name="T1" fmla="*/ 76 h 516"/>
              <a:gd name="T2" fmla="*/ 488 w 968"/>
              <a:gd name="T3" fmla="*/ 76 h 516"/>
              <a:gd name="T4" fmla="*/ 454 w 968"/>
              <a:gd name="T5" fmla="*/ 74 h 516"/>
              <a:gd name="T6" fmla="*/ 420 w 968"/>
              <a:gd name="T7" fmla="*/ 70 h 516"/>
              <a:gd name="T8" fmla="*/ 388 w 968"/>
              <a:gd name="T9" fmla="*/ 64 h 516"/>
              <a:gd name="T10" fmla="*/ 356 w 968"/>
              <a:gd name="T11" fmla="*/ 56 h 516"/>
              <a:gd name="T12" fmla="*/ 326 w 968"/>
              <a:gd name="T13" fmla="*/ 46 h 516"/>
              <a:gd name="T14" fmla="*/ 296 w 968"/>
              <a:gd name="T15" fmla="*/ 32 h 516"/>
              <a:gd name="T16" fmla="*/ 268 w 968"/>
              <a:gd name="T17" fmla="*/ 18 h 516"/>
              <a:gd name="T18" fmla="*/ 240 w 968"/>
              <a:gd name="T19" fmla="*/ 0 h 516"/>
              <a:gd name="T20" fmla="*/ 0 w 968"/>
              <a:gd name="T21" fmla="*/ 370 h 516"/>
              <a:gd name="T22" fmla="*/ 0 w 968"/>
              <a:gd name="T23" fmla="*/ 370 h 516"/>
              <a:gd name="T24" fmla="*/ 54 w 968"/>
              <a:gd name="T25" fmla="*/ 404 h 516"/>
              <a:gd name="T26" fmla="*/ 110 w 968"/>
              <a:gd name="T27" fmla="*/ 432 h 516"/>
              <a:gd name="T28" fmla="*/ 170 w 968"/>
              <a:gd name="T29" fmla="*/ 458 h 516"/>
              <a:gd name="T30" fmla="*/ 230 w 968"/>
              <a:gd name="T31" fmla="*/ 478 h 516"/>
              <a:gd name="T32" fmla="*/ 292 w 968"/>
              <a:gd name="T33" fmla="*/ 494 h 516"/>
              <a:gd name="T34" fmla="*/ 324 w 968"/>
              <a:gd name="T35" fmla="*/ 502 h 516"/>
              <a:gd name="T36" fmla="*/ 356 w 968"/>
              <a:gd name="T37" fmla="*/ 506 h 516"/>
              <a:gd name="T38" fmla="*/ 388 w 968"/>
              <a:gd name="T39" fmla="*/ 512 h 516"/>
              <a:gd name="T40" fmla="*/ 422 w 968"/>
              <a:gd name="T41" fmla="*/ 514 h 516"/>
              <a:gd name="T42" fmla="*/ 454 w 968"/>
              <a:gd name="T43" fmla="*/ 516 h 516"/>
              <a:gd name="T44" fmla="*/ 488 w 968"/>
              <a:gd name="T45" fmla="*/ 516 h 516"/>
              <a:gd name="T46" fmla="*/ 488 w 968"/>
              <a:gd name="T47" fmla="*/ 516 h 516"/>
              <a:gd name="T48" fmla="*/ 522 w 968"/>
              <a:gd name="T49" fmla="*/ 516 h 516"/>
              <a:gd name="T50" fmla="*/ 554 w 968"/>
              <a:gd name="T51" fmla="*/ 514 h 516"/>
              <a:gd name="T52" fmla="*/ 618 w 968"/>
              <a:gd name="T53" fmla="*/ 508 h 516"/>
              <a:gd name="T54" fmla="*/ 682 w 968"/>
              <a:gd name="T55" fmla="*/ 496 h 516"/>
              <a:gd name="T56" fmla="*/ 742 w 968"/>
              <a:gd name="T57" fmla="*/ 480 h 516"/>
              <a:gd name="T58" fmla="*/ 802 w 968"/>
              <a:gd name="T59" fmla="*/ 460 h 516"/>
              <a:gd name="T60" fmla="*/ 860 w 968"/>
              <a:gd name="T61" fmla="*/ 436 h 516"/>
              <a:gd name="T62" fmla="*/ 914 w 968"/>
              <a:gd name="T63" fmla="*/ 408 h 516"/>
              <a:gd name="T64" fmla="*/ 968 w 968"/>
              <a:gd name="T65" fmla="*/ 376 h 516"/>
              <a:gd name="T66" fmla="*/ 728 w 968"/>
              <a:gd name="T67" fmla="*/ 6 h 516"/>
              <a:gd name="T68" fmla="*/ 728 w 968"/>
              <a:gd name="T69" fmla="*/ 6 h 516"/>
              <a:gd name="T70" fmla="*/ 700 w 968"/>
              <a:gd name="T71" fmla="*/ 22 h 516"/>
              <a:gd name="T72" fmla="*/ 674 w 968"/>
              <a:gd name="T73" fmla="*/ 36 h 516"/>
              <a:gd name="T74" fmla="*/ 644 w 968"/>
              <a:gd name="T75" fmla="*/ 48 h 516"/>
              <a:gd name="T76" fmla="*/ 614 w 968"/>
              <a:gd name="T77" fmla="*/ 58 h 516"/>
              <a:gd name="T78" fmla="*/ 584 w 968"/>
              <a:gd name="T79" fmla="*/ 66 h 516"/>
              <a:gd name="T80" fmla="*/ 554 w 968"/>
              <a:gd name="T81" fmla="*/ 72 h 516"/>
              <a:gd name="T82" fmla="*/ 522 w 968"/>
              <a:gd name="T83" fmla="*/ 74 h 516"/>
              <a:gd name="T84" fmla="*/ 488 w 968"/>
              <a:gd name="T85" fmla="*/ 76 h 516"/>
              <a:gd name="T86" fmla="*/ 488 w 968"/>
              <a:gd name="T87" fmla="*/ 7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8" h="516">
                <a:moveTo>
                  <a:pt x="488" y="76"/>
                </a:moveTo>
                <a:lnTo>
                  <a:pt x="488" y="76"/>
                </a:lnTo>
                <a:lnTo>
                  <a:pt x="454" y="74"/>
                </a:lnTo>
                <a:lnTo>
                  <a:pt x="420" y="70"/>
                </a:lnTo>
                <a:lnTo>
                  <a:pt x="388" y="64"/>
                </a:lnTo>
                <a:lnTo>
                  <a:pt x="356" y="56"/>
                </a:lnTo>
                <a:lnTo>
                  <a:pt x="326" y="46"/>
                </a:lnTo>
                <a:lnTo>
                  <a:pt x="296" y="32"/>
                </a:lnTo>
                <a:lnTo>
                  <a:pt x="268" y="18"/>
                </a:lnTo>
                <a:lnTo>
                  <a:pt x="240" y="0"/>
                </a:lnTo>
                <a:lnTo>
                  <a:pt x="0" y="370"/>
                </a:lnTo>
                <a:lnTo>
                  <a:pt x="0" y="370"/>
                </a:lnTo>
                <a:lnTo>
                  <a:pt x="54" y="404"/>
                </a:lnTo>
                <a:lnTo>
                  <a:pt x="110" y="432"/>
                </a:lnTo>
                <a:lnTo>
                  <a:pt x="170" y="458"/>
                </a:lnTo>
                <a:lnTo>
                  <a:pt x="230" y="478"/>
                </a:lnTo>
                <a:lnTo>
                  <a:pt x="292" y="494"/>
                </a:lnTo>
                <a:lnTo>
                  <a:pt x="324" y="502"/>
                </a:lnTo>
                <a:lnTo>
                  <a:pt x="356" y="506"/>
                </a:lnTo>
                <a:lnTo>
                  <a:pt x="388" y="512"/>
                </a:lnTo>
                <a:lnTo>
                  <a:pt x="422" y="514"/>
                </a:lnTo>
                <a:lnTo>
                  <a:pt x="454" y="516"/>
                </a:lnTo>
                <a:lnTo>
                  <a:pt x="488" y="516"/>
                </a:lnTo>
                <a:lnTo>
                  <a:pt x="488" y="516"/>
                </a:lnTo>
                <a:lnTo>
                  <a:pt x="522" y="516"/>
                </a:lnTo>
                <a:lnTo>
                  <a:pt x="554" y="514"/>
                </a:lnTo>
                <a:lnTo>
                  <a:pt x="618" y="508"/>
                </a:lnTo>
                <a:lnTo>
                  <a:pt x="682" y="496"/>
                </a:lnTo>
                <a:lnTo>
                  <a:pt x="742" y="480"/>
                </a:lnTo>
                <a:lnTo>
                  <a:pt x="802" y="460"/>
                </a:lnTo>
                <a:lnTo>
                  <a:pt x="860" y="436"/>
                </a:lnTo>
                <a:lnTo>
                  <a:pt x="914" y="408"/>
                </a:lnTo>
                <a:lnTo>
                  <a:pt x="968" y="376"/>
                </a:lnTo>
                <a:lnTo>
                  <a:pt x="728" y="6"/>
                </a:lnTo>
                <a:lnTo>
                  <a:pt x="728" y="6"/>
                </a:lnTo>
                <a:lnTo>
                  <a:pt x="700" y="22"/>
                </a:lnTo>
                <a:lnTo>
                  <a:pt x="674" y="36"/>
                </a:lnTo>
                <a:lnTo>
                  <a:pt x="644" y="48"/>
                </a:lnTo>
                <a:lnTo>
                  <a:pt x="614" y="58"/>
                </a:lnTo>
                <a:lnTo>
                  <a:pt x="584" y="66"/>
                </a:lnTo>
                <a:lnTo>
                  <a:pt x="554" y="72"/>
                </a:lnTo>
                <a:lnTo>
                  <a:pt x="522" y="74"/>
                </a:lnTo>
                <a:lnTo>
                  <a:pt x="488" y="76"/>
                </a:lnTo>
                <a:lnTo>
                  <a:pt x="488" y="7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630738" y="3408363"/>
            <a:ext cx="1025525" cy="1495425"/>
          </a:xfrm>
          <a:custGeom>
            <a:avLst/>
            <a:gdLst>
              <a:gd name="T0" fmla="*/ 206 w 646"/>
              <a:gd name="T1" fmla="*/ 196 h 942"/>
              <a:gd name="T2" fmla="*/ 206 w 646"/>
              <a:gd name="T3" fmla="*/ 196 h 942"/>
              <a:gd name="T4" fmla="*/ 206 w 646"/>
              <a:gd name="T5" fmla="*/ 226 h 942"/>
              <a:gd name="T6" fmla="*/ 202 w 646"/>
              <a:gd name="T7" fmla="*/ 254 h 942"/>
              <a:gd name="T8" fmla="*/ 198 w 646"/>
              <a:gd name="T9" fmla="*/ 282 h 942"/>
              <a:gd name="T10" fmla="*/ 192 w 646"/>
              <a:gd name="T11" fmla="*/ 310 h 942"/>
              <a:gd name="T12" fmla="*/ 184 w 646"/>
              <a:gd name="T13" fmla="*/ 338 h 942"/>
              <a:gd name="T14" fmla="*/ 174 w 646"/>
              <a:gd name="T15" fmla="*/ 364 h 942"/>
              <a:gd name="T16" fmla="*/ 162 w 646"/>
              <a:gd name="T17" fmla="*/ 390 h 942"/>
              <a:gd name="T18" fmla="*/ 150 w 646"/>
              <a:gd name="T19" fmla="*/ 414 h 942"/>
              <a:gd name="T20" fmla="*/ 136 w 646"/>
              <a:gd name="T21" fmla="*/ 438 h 942"/>
              <a:gd name="T22" fmla="*/ 120 w 646"/>
              <a:gd name="T23" fmla="*/ 460 h 942"/>
              <a:gd name="T24" fmla="*/ 102 w 646"/>
              <a:gd name="T25" fmla="*/ 482 h 942"/>
              <a:gd name="T26" fmla="*/ 84 w 646"/>
              <a:gd name="T27" fmla="*/ 502 h 942"/>
              <a:gd name="T28" fmla="*/ 64 w 646"/>
              <a:gd name="T29" fmla="*/ 522 h 942"/>
              <a:gd name="T30" fmla="*/ 44 w 646"/>
              <a:gd name="T31" fmla="*/ 540 h 942"/>
              <a:gd name="T32" fmla="*/ 22 w 646"/>
              <a:gd name="T33" fmla="*/ 558 h 942"/>
              <a:gd name="T34" fmla="*/ 0 w 646"/>
              <a:gd name="T35" fmla="*/ 572 h 942"/>
              <a:gd name="T36" fmla="*/ 240 w 646"/>
              <a:gd name="T37" fmla="*/ 942 h 942"/>
              <a:gd name="T38" fmla="*/ 240 w 646"/>
              <a:gd name="T39" fmla="*/ 942 h 942"/>
              <a:gd name="T40" fmla="*/ 284 w 646"/>
              <a:gd name="T41" fmla="*/ 912 h 942"/>
              <a:gd name="T42" fmla="*/ 328 w 646"/>
              <a:gd name="T43" fmla="*/ 878 h 942"/>
              <a:gd name="T44" fmla="*/ 368 w 646"/>
              <a:gd name="T45" fmla="*/ 842 h 942"/>
              <a:gd name="T46" fmla="*/ 406 w 646"/>
              <a:gd name="T47" fmla="*/ 804 h 942"/>
              <a:gd name="T48" fmla="*/ 442 w 646"/>
              <a:gd name="T49" fmla="*/ 762 h 942"/>
              <a:gd name="T50" fmla="*/ 476 w 646"/>
              <a:gd name="T51" fmla="*/ 720 h 942"/>
              <a:gd name="T52" fmla="*/ 506 w 646"/>
              <a:gd name="T53" fmla="*/ 674 h 942"/>
              <a:gd name="T54" fmla="*/ 536 w 646"/>
              <a:gd name="T55" fmla="*/ 628 h 942"/>
              <a:gd name="T56" fmla="*/ 560 w 646"/>
              <a:gd name="T57" fmla="*/ 578 h 942"/>
              <a:gd name="T58" fmla="*/ 582 w 646"/>
              <a:gd name="T59" fmla="*/ 528 h 942"/>
              <a:gd name="T60" fmla="*/ 602 w 646"/>
              <a:gd name="T61" fmla="*/ 476 h 942"/>
              <a:gd name="T62" fmla="*/ 618 w 646"/>
              <a:gd name="T63" fmla="*/ 422 h 942"/>
              <a:gd name="T64" fmla="*/ 630 w 646"/>
              <a:gd name="T65" fmla="*/ 368 h 942"/>
              <a:gd name="T66" fmla="*/ 640 w 646"/>
              <a:gd name="T67" fmla="*/ 312 h 942"/>
              <a:gd name="T68" fmla="*/ 644 w 646"/>
              <a:gd name="T69" fmla="*/ 254 h 942"/>
              <a:gd name="T70" fmla="*/ 646 w 646"/>
              <a:gd name="T71" fmla="*/ 196 h 942"/>
              <a:gd name="T72" fmla="*/ 646 w 646"/>
              <a:gd name="T73" fmla="*/ 196 h 942"/>
              <a:gd name="T74" fmla="*/ 646 w 646"/>
              <a:gd name="T75" fmla="*/ 146 h 942"/>
              <a:gd name="T76" fmla="*/ 642 w 646"/>
              <a:gd name="T77" fmla="*/ 96 h 942"/>
              <a:gd name="T78" fmla="*/ 634 w 646"/>
              <a:gd name="T79" fmla="*/ 48 h 942"/>
              <a:gd name="T80" fmla="*/ 624 w 646"/>
              <a:gd name="T81" fmla="*/ 0 h 942"/>
              <a:gd name="T82" fmla="*/ 194 w 646"/>
              <a:gd name="T83" fmla="*/ 96 h 942"/>
              <a:gd name="T84" fmla="*/ 194 w 646"/>
              <a:gd name="T85" fmla="*/ 96 h 942"/>
              <a:gd name="T86" fmla="*/ 200 w 646"/>
              <a:gd name="T87" fmla="*/ 120 h 942"/>
              <a:gd name="T88" fmla="*/ 204 w 646"/>
              <a:gd name="T89" fmla="*/ 144 h 942"/>
              <a:gd name="T90" fmla="*/ 206 w 646"/>
              <a:gd name="T91" fmla="*/ 170 h 942"/>
              <a:gd name="T92" fmla="*/ 206 w 646"/>
              <a:gd name="T93" fmla="*/ 196 h 942"/>
              <a:gd name="T94" fmla="*/ 206 w 646"/>
              <a:gd name="T95" fmla="*/ 196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6" h="942">
                <a:moveTo>
                  <a:pt x="206" y="196"/>
                </a:moveTo>
                <a:lnTo>
                  <a:pt x="206" y="196"/>
                </a:lnTo>
                <a:lnTo>
                  <a:pt x="206" y="226"/>
                </a:lnTo>
                <a:lnTo>
                  <a:pt x="202" y="254"/>
                </a:lnTo>
                <a:lnTo>
                  <a:pt x="198" y="282"/>
                </a:lnTo>
                <a:lnTo>
                  <a:pt x="192" y="310"/>
                </a:lnTo>
                <a:lnTo>
                  <a:pt x="184" y="338"/>
                </a:lnTo>
                <a:lnTo>
                  <a:pt x="174" y="364"/>
                </a:lnTo>
                <a:lnTo>
                  <a:pt x="162" y="390"/>
                </a:lnTo>
                <a:lnTo>
                  <a:pt x="150" y="414"/>
                </a:lnTo>
                <a:lnTo>
                  <a:pt x="136" y="438"/>
                </a:lnTo>
                <a:lnTo>
                  <a:pt x="120" y="460"/>
                </a:lnTo>
                <a:lnTo>
                  <a:pt x="102" y="482"/>
                </a:lnTo>
                <a:lnTo>
                  <a:pt x="84" y="502"/>
                </a:lnTo>
                <a:lnTo>
                  <a:pt x="64" y="522"/>
                </a:lnTo>
                <a:lnTo>
                  <a:pt x="44" y="540"/>
                </a:lnTo>
                <a:lnTo>
                  <a:pt x="22" y="558"/>
                </a:lnTo>
                <a:lnTo>
                  <a:pt x="0" y="572"/>
                </a:lnTo>
                <a:lnTo>
                  <a:pt x="240" y="942"/>
                </a:lnTo>
                <a:lnTo>
                  <a:pt x="240" y="942"/>
                </a:lnTo>
                <a:lnTo>
                  <a:pt x="284" y="912"/>
                </a:lnTo>
                <a:lnTo>
                  <a:pt x="328" y="878"/>
                </a:lnTo>
                <a:lnTo>
                  <a:pt x="368" y="842"/>
                </a:lnTo>
                <a:lnTo>
                  <a:pt x="406" y="804"/>
                </a:lnTo>
                <a:lnTo>
                  <a:pt x="442" y="762"/>
                </a:lnTo>
                <a:lnTo>
                  <a:pt x="476" y="720"/>
                </a:lnTo>
                <a:lnTo>
                  <a:pt x="506" y="674"/>
                </a:lnTo>
                <a:lnTo>
                  <a:pt x="536" y="628"/>
                </a:lnTo>
                <a:lnTo>
                  <a:pt x="560" y="578"/>
                </a:lnTo>
                <a:lnTo>
                  <a:pt x="582" y="528"/>
                </a:lnTo>
                <a:lnTo>
                  <a:pt x="602" y="476"/>
                </a:lnTo>
                <a:lnTo>
                  <a:pt x="618" y="422"/>
                </a:lnTo>
                <a:lnTo>
                  <a:pt x="630" y="368"/>
                </a:lnTo>
                <a:lnTo>
                  <a:pt x="640" y="312"/>
                </a:lnTo>
                <a:lnTo>
                  <a:pt x="644" y="254"/>
                </a:lnTo>
                <a:lnTo>
                  <a:pt x="646" y="196"/>
                </a:lnTo>
                <a:lnTo>
                  <a:pt x="646" y="196"/>
                </a:lnTo>
                <a:lnTo>
                  <a:pt x="646" y="146"/>
                </a:lnTo>
                <a:lnTo>
                  <a:pt x="642" y="96"/>
                </a:lnTo>
                <a:lnTo>
                  <a:pt x="634" y="48"/>
                </a:lnTo>
                <a:lnTo>
                  <a:pt x="624" y="0"/>
                </a:lnTo>
                <a:lnTo>
                  <a:pt x="194" y="96"/>
                </a:lnTo>
                <a:lnTo>
                  <a:pt x="194" y="96"/>
                </a:lnTo>
                <a:lnTo>
                  <a:pt x="200" y="120"/>
                </a:lnTo>
                <a:lnTo>
                  <a:pt x="204" y="144"/>
                </a:lnTo>
                <a:lnTo>
                  <a:pt x="206" y="170"/>
                </a:lnTo>
                <a:lnTo>
                  <a:pt x="206" y="196"/>
                </a:lnTo>
                <a:lnTo>
                  <a:pt x="206" y="196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240213" y="2312988"/>
            <a:ext cx="1381125" cy="1247775"/>
          </a:xfrm>
          <a:custGeom>
            <a:avLst/>
            <a:gdLst>
              <a:gd name="T0" fmla="*/ 6 w 870"/>
              <a:gd name="T1" fmla="*/ 0 h 786"/>
              <a:gd name="T2" fmla="*/ 6 w 870"/>
              <a:gd name="T3" fmla="*/ 0 h 786"/>
              <a:gd name="T4" fmla="*/ 0 w 870"/>
              <a:gd name="T5" fmla="*/ 0 h 786"/>
              <a:gd name="T6" fmla="*/ 0 w 870"/>
              <a:gd name="T7" fmla="*/ 440 h 786"/>
              <a:gd name="T8" fmla="*/ 0 w 870"/>
              <a:gd name="T9" fmla="*/ 440 h 786"/>
              <a:gd name="T10" fmla="*/ 6 w 870"/>
              <a:gd name="T11" fmla="*/ 440 h 786"/>
              <a:gd name="T12" fmla="*/ 6 w 870"/>
              <a:gd name="T13" fmla="*/ 440 h 786"/>
              <a:gd name="T14" fmla="*/ 46 w 870"/>
              <a:gd name="T15" fmla="*/ 442 h 786"/>
              <a:gd name="T16" fmla="*/ 84 w 870"/>
              <a:gd name="T17" fmla="*/ 446 h 786"/>
              <a:gd name="T18" fmla="*/ 122 w 870"/>
              <a:gd name="T19" fmla="*/ 456 h 786"/>
              <a:gd name="T20" fmla="*/ 158 w 870"/>
              <a:gd name="T21" fmla="*/ 466 h 786"/>
              <a:gd name="T22" fmla="*/ 192 w 870"/>
              <a:gd name="T23" fmla="*/ 480 h 786"/>
              <a:gd name="T24" fmla="*/ 224 w 870"/>
              <a:gd name="T25" fmla="*/ 498 h 786"/>
              <a:gd name="T26" fmla="*/ 256 w 870"/>
              <a:gd name="T27" fmla="*/ 516 h 786"/>
              <a:gd name="T28" fmla="*/ 286 w 870"/>
              <a:gd name="T29" fmla="*/ 538 h 786"/>
              <a:gd name="T30" fmla="*/ 314 w 870"/>
              <a:gd name="T31" fmla="*/ 562 h 786"/>
              <a:gd name="T32" fmla="*/ 340 w 870"/>
              <a:gd name="T33" fmla="*/ 590 h 786"/>
              <a:gd name="T34" fmla="*/ 362 w 870"/>
              <a:gd name="T35" fmla="*/ 618 h 786"/>
              <a:gd name="T36" fmla="*/ 384 w 870"/>
              <a:gd name="T37" fmla="*/ 648 h 786"/>
              <a:gd name="T38" fmla="*/ 402 w 870"/>
              <a:gd name="T39" fmla="*/ 680 h 786"/>
              <a:gd name="T40" fmla="*/ 418 w 870"/>
              <a:gd name="T41" fmla="*/ 714 h 786"/>
              <a:gd name="T42" fmla="*/ 430 w 870"/>
              <a:gd name="T43" fmla="*/ 750 h 786"/>
              <a:gd name="T44" fmla="*/ 440 w 870"/>
              <a:gd name="T45" fmla="*/ 786 h 786"/>
              <a:gd name="T46" fmla="*/ 870 w 870"/>
              <a:gd name="T47" fmla="*/ 690 h 786"/>
              <a:gd name="T48" fmla="*/ 870 w 870"/>
              <a:gd name="T49" fmla="*/ 690 h 786"/>
              <a:gd name="T50" fmla="*/ 862 w 870"/>
              <a:gd name="T51" fmla="*/ 652 h 786"/>
              <a:gd name="T52" fmla="*/ 850 w 870"/>
              <a:gd name="T53" fmla="*/ 616 h 786"/>
              <a:gd name="T54" fmla="*/ 838 w 870"/>
              <a:gd name="T55" fmla="*/ 580 h 786"/>
              <a:gd name="T56" fmla="*/ 826 w 870"/>
              <a:gd name="T57" fmla="*/ 546 h 786"/>
              <a:gd name="T58" fmla="*/ 810 w 870"/>
              <a:gd name="T59" fmla="*/ 512 h 786"/>
              <a:gd name="T60" fmla="*/ 794 w 870"/>
              <a:gd name="T61" fmla="*/ 478 h 786"/>
              <a:gd name="T62" fmla="*/ 776 w 870"/>
              <a:gd name="T63" fmla="*/ 446 h 786"/>
              <a:gd name="T64" fmla="*/ 758 w 870"/>
              <a:gd name="T65" fmla="*/ 414 h 786"/>
              <a:gd name="T66" fmla="*/ 738 w 870"/>
              <a:gd name="T67" fmla="*/ 384 h 786"/>
              <a:gd name="T68" fmla="*/ 716 w 870"/>
              <a:gd name="T69" fmla="*/ 354 h 786"/>
              <a:gd name="T70" fmla="*/ 692 w 870"/>
              <a:gd name="T71" fmla="*/ 326 h 786"/>
              <a:gd name="T72" fmla="*/ 670 w 870"/>
              <a:gd name="T73" fmla="*/ 298 h 786"/>
              <a:gd name="T74" fmla="*/ 644 w 870"/>
              <a:gd name="T75" fmla="*/ 270 h 786"/>
              <a:gd name="T76" fmla="*/ 618 w 870"/>
              <a:gd name="T77" fmla="*/ 244 h 786"/>
              <a:gd name="T78" fmla="*/ 592 w 870"/>
              <a:gd name="T79" fmla="*/ 220 h 786"/>
              <a:gd name="T80" fmla="*/ 564 w 870"/>
              <a:gd name="T81" fmla="*/ 196 h 786"/>
              <a:gd name="T82" fmla="*/ 534 w 870"/>
              <a:gd name="T83" fmla="*/ 174 h 786"/>
              <a:gd name="T84" fmla="*/ 504 w 870"/>
              <a:gd name="T85" fmla="*/ 152 h 786"/>
              <a:gd name="T86" fmla="*/ 474 w 870"/>
              <a:gd name="T87" fmla="*/ 132 h 786"/>
              <a:gd name="T88" fmla="*/ 442 w 870"/>
              <a:gd name="T89" fmla="*/ 114 h 786"/>
              <a:gd name="T90" fmla="*/ 410 w 870"/>
              <a:gd name="T91" fmla="*/ 96 h 786"/>
              <a:gd name="T92" fmla="*/ 376 w 870"/>
              <a:gd name="T93" fmla="*/ 80 h 786"/>
              <a:gd name="T94" fmla="*/ 342 w 870"/>
              <a:gd name="T95" fmla="*/ 66 h 786"/>
              <a:gd name="T96" fmla="*/ 306 w 870"/>
              <a:gd name="T97" fmla="*/ 52 h 786"/>
              <a:gd name="T98" fmla="*/ 272 w 870"/>
              <a:gd name="T99" fmla="*/ 40 h 786"/>
              <a:gd name="T100" fmla="*/ 236 w 870"/>
              <a:gd name="T101" fmla="*/ 30 h 786"/>
              <a:gd name="T102" fmla="*/ 198 w 870"/>
              <a:gd name="T103" fmla="*/ 20 h 786"/>
              <a:gd name="T104" fmla="*/ 160 w 870"/>
              <a:gd name="T105" fmla="*/ 14 h 786"/>
              <a:gd name="T106" fmla="*/ 124 w 870"/>
              <a:gd name="T107" fmla="*/ 8 h 786"/>
              <a:gd name="T108" fmla="*/ 84 w 870"/>
              <a:gd name="T109" fmla="*/ 4 h 786"/>
              <a:gd name="T110" fmla="*/ 46 w 870"/>
              <a:gd name="T111" fmla="*/ 0 h 786"/>
              <a:gd name="T112" fmla="*/ 6 w 870"/>
              <a:gd name="T113" fmla="*/ 0 h 786"/>
              <a:gd name="T114" fmla="*/ 6 w 870"/>
              <a:gd name="T115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0" h="78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440"/>
                </a:lnTo>
                <a:lnTo>
                  <a:pt x="0" y="440"/>
                </a:lnTo>
                <a:lnTo>
                  <a:pt x="6" y="440"/>
                </a:lnTo>
                <a:lnTo>
                  <a:pt x="6" y="440"/>
                </a:lnTo>
                <a:lnTo>
                  <a:pt x="46" y="442"/>
                </a:lnTo>
                <a:lnTo>
                  <a:pt x="84" y="446"/>
                </a:lnTo>
                <a:lnTo>
                  <a:pt x="122" y="456"/>
                </a:lnTo>
                <a:lnTo>
                  <a:pt x="158" y="466"/>
                </a:lnTo>
                <a:lnTo>
                  <a:pt x="192" y="480"/>
                </a:lnTo>
                <a:lnTo>
                  <a:pt x="224" y="498"/>
                </a:lnTo>
                <a:lnTo>
                  <a:pt x="256" y="516"/>
                </a:lnTo>
                <a:lnTo>
                  <a:pt x="286" y="538"/>
                </a:lnTo>
                <a:lnTo>
                  <a:pt x="314" y="562"/>
                </a:lnTo>
                <a:lnTo>
                  <a:pt x="340" y="590"/>
                </a:lnTo>
                <a:lnTo>
                  <a:pt x="362" y="618"/>
                </a:lnTo>
                <a:lnTo>
                  <a:pt x="384" y="648"/>
                </a:lnTo>
                <a:lnTo>
                  <a:pt x="402" y="680"/>
                </a:lnTo>
                <a:lnTo>
                  <a:pt x="418" y="714"/>
                </a:lnTo>
                <a:lnTo>
                  <a:pt x="430" y="750"/>
                </a:lnTo>
                <a:lnTo>
                  <a:pt x="440" y="786"/>
                </a:lnTo>
                <a:lnTo>
                  <a:pt x="870" y="690"/>
                </a:lnTo>
                <a:lnTo>
                  <a:pt x="870" y="690"/>
                </a:lnTo>
                <a:lnTo>
                  <a:pt x="862" y="652"/>
                </a:lnTo>
                <a:lnTo>
                  <a:pt x="850" y="616"/>
                </a:lnTo>
                <a:lnTo>
                  <a:pt x="838" y="580"/>
                </a:lnTo>
                <a:lnTo>
                  <a:pt x="826" y="546"/>
                </a:lnTo>
                <a:lnTo>
                  <a:pt x="810" y="512"/>
                </a:lnTo>
                <a:lnTo>
                  <a:pt x="794" y="478"/>
                </a:lnTo>
                <a:lnTo>
                  <a:pt x="776" y="446"/>
                </a:lnTo>
                <a:lnTo>
                  <a:pt x="758" y="414"/>
                </a:lnTo>
                <a:lnTo>
                  <a:pt x="738" y="384"/>
                </a:lnTo>
                <a:lnTo>
                  <a:pt x="716" y="354"/>
                </a:lnTo>
                <a:lnTo>
                  <a:pt x="692" y="326"/>
                </a:lnTo>
                <a:lnTo>
                  <a:pt x="670" y="298"/>
                </a:lnTo>
                <a:lnTo>
                  <a:pt x="644" y="270"/>
                </a:lnTo>
                <a:lnTo>
                  <a:pt x="618" y="244"/>
                </a:lnTo>
                <a:lnTo>
                  <a:pt x="592" y="220"/>
                </a:lnTo>
                <a:lnTo>
                  <a:pt x="564" y="196"/>
                </a:lnTo>
                <a:lnTo>
                  <a:pt x="534" y="174"/>
                </a:lnTo>
                <a:lnTo>
                  <a:pt x="504" y="152"/>
                </a:lnTo>
                <a:lnTo>
                  <a:pt x="474" y="132"/>
                </a:lnTo>
                <a:lnTo>
                  <a:pt x="442" y="114"/>
                </a:lnTo>
                <a:lnTo>
                  <a:pt x="410" y="96"/>
                </a:lnTo>
                <a:lnTo>
                  <a:pt x="376" y="80"/>
                </a:lnTo>
                <a:lnTo>
                  <a:pt x="342" y="66"/>
                </a:lnTo>
                <a:lnTo>
                  <a:pt x="306" y="52"/>
                </a:lnTo>
                <a:lnTo>
                  <a:pt x="272" y="40"/>
                </a:lnTo>
                <a:lnTo>
                  <a:pt x="236" y="30"/>
                </a:lnTo>
                <a:lnTo>
                  <a:pt x="198" y="20"/>
                </a:lnTo>
                <a:lnTo>
                  <a:pt x="160" y="14"/>
                </a:lnTo>
                <a:lnTo>
                  <a:pt x="124" y="8"/>
                </a:lnTo>
                <a:lnTo>
                  <a:pt x="84" y="4"/>
                </a:lnTo>
                <a:lnTo>
                  <a:pt x="4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843213" y="3411538"/>
            <a:ext cx="1012825" cy="1482725"/>
          </a:xfrm>
          <a:custGeom>
            <a:avLst/>
            <a:gdLst>
              <a:gd name="T0" fmla="*/ 440 w 638"/>
              <a:gd name="T1" fmla="*/ 194 h 934"/>
              <a:gd name="T2" fmla="*/ 440 w 638"/>
              <a:gd name="T3" fmla="*/ 194 h 934"/>
              <a:gd name="T4" fmla="*/ 442 w 638"/>
              <a:gd name="T5" fmla="*/ 170 h 934"/>
              <a:gd name="T6" fmla="*/ 444 w 638"/>
              <a:gd name="T7" fmla="*/ 144 h 934"/>
              <a:gd name="T8" fmla="*/ 446 w 638"/>
              <a:gd name="T9" fmla="*/ 120 h 934"/>
              <a:gd name="T10" fmla="*/ 452 w 638"/>
              <a:gd name="T11" fmla="*/ 96 h 934"/>
              <a:gd name="T12" fmla="*/ 22 w 638"/>
              <a:gd name="T13" fmla="*/ 0 h 934"/>
              <a:gd name="T14" fmla="*/ 22 w 638"/>
              <a:gd name="T15" fmla="*/ 0 h 934"/>
              <a:gd name="T16" fmla="*/ 12 w 638"/>
              <a:gd name="T17" fmla="*/ 48 h 934"/>
              <a:gd name="T18" fmla="*/ 6 w 638"/>
              <a:gd name="T19" fmla="*/ 96 h 934"/>
              <a:gd name="T20" fmla="*/ 2 w 638"/>
              <a:gd name="T21" fmla="*/ 144 h 934"/>
              <a:gd name="T22" fmla="*/ 0 w 638"/>
              <a:gd name="T23" fmla="*/ 194 h 934"/>
              <a:gd name="T24" fmla="*/ 0 w 638"/>
              <a:gd name="T25" fmla="*/ 194 h 934"/>
              <a:gd name="T26" fmla="*/ 2 w 638"/>
              <a:gd name="T27" fmla="*/ 252 h 934"/>
              <a:gd name="T28" fmla="*/ 8 w 638"/>
              <a:gd name="T29" fmla="*/ 308 h 934"/>
              <a:gd name="T30" fmla="*/ 16 w 638"/>
              <a:gd name="T31" fmla="*/ 364 h 934"/>
              <a:gd name="T32" fmla="*/ 28 w 638"/>
              <a:gd name="T33" fmla="*/ 418 h 934"/>
              <a:gd name="T34" fmla="*/ 44 w 638"/>
              <a:gd name="T35" fmla="*/ 472 h 934"/>
              <a:gd name="T36" fmla="*/ 62 w 638"/>
              <a:gd name="T37" fmla="*/ 522 h 934"/>
              <a:gd name="T38" fmla="*/ 84 w 638"/>
              <a:gd name="T39" fmla="*/ 572 h 934"/>
              <a:gd name="T40" fmla="*/ 110 w 638"/>
              <a:gd name="T41" fmla="*/ 620 h 934"/>
              <a:gd name="T42" fmla="*/ 136 w 638"/>
              <a:gd name="T43" fmla="*/ 668 h 934"/>
              <a:gd name="T44" fmla="*/ 168 w 638"/>
              <a:gd name="T45" fmla="*/ 712 h 934"/>
              <a:gd name="T46" fmla="*/ 200 w 638"/>
              <a:gd name="T47" fmla="*/ 754 h 934"/>
              <a:gd name="T48" fmla="*/ 236 w 638"/>
              <a:gd name="T49" fmla="*/ 796 h 934"/>
              <a:gd name="T50" fmla="*/ 272 w 638"/>
              <a:gd name="T51" fmla="*/ 834 h 934"/>
              <a:gd name="T52" fmla="*/ 312 w 638"/>
              <a:gd name="T53" fmla="*/ 870 h 934"/>
              <a:gd name="T54" fmla="*/ 354 w 638"/>
              <a:gd name="T55" fmla="*/ 904 h 934"/>
              <a:gd name="T56" fmla="*/ 398 w 638"/>
              <a:gd name="T57" fmla="*/ 934 h 934"/>
              <a:gd name="T58" fmla="*/ 638 w 638"/>
              <a:gd name="T59" fmla="*/ 564 h 934"/>
              <a:gd name="T60" fmla="*/ 638 w 638"/>
              <a:gd name="T61" fmla="*/ 564 h 934"/>
              <a:gd name="T62" fmla="*/ 616 w 638"/>
              <a:gd name="T63" fmla="*/ 550 h 934"/>
              <a:gd name="T64" fmla="*/ 596 w 638"/>
              <a:gd name="T65" fmla="*/ 532 h 934"/>
              <a:gd name="T66" fmla="*/ 576 w 638"/>
              <a:gd name="T67" fmla="*/ 514 h 934"/>
              <a:gd name="T68" fmla="*/ 558 w 638"/>
              <a:gd name="T69" fmla="*/ 494 h 934"/>
              <a:gd name="T70" fmla="*/ 540 w 638"/>
              <a:gd name="T71" fmla="*/ 474 h 934"/>
              <a:gd name="T72" fmla="*/ 524 w 638"/>
              <a:gd name="T73" fmla="*/ 454 h 934"/>
              <a:gd name="T74" fmla="*/ 508 w 638"/>
              <a:gd name="T75" fmla="*/ 430 h 934"/>
              <a:gd name="T76" fmla="*/ 494 w 638"/>
              <a:gd name="T77" fmla="*/ 408 h 934"/>
              <a:gd name="T78" fmla="*/ 482 w 638"/>
              <a:gd name="T79" fmla="*/ 384 h 934"/>
              <a:gd name="T80" fmla="*/ 472 w 638"/>
              <a:gd name="T81" fmla="*/ 358 h 934"/>
              <a:gd name="T82" fmla="*/ 462 w 638"/>
              <a:gd name="T83" fmla="*/ 332 h 934"/>
              <a:gd name="T84" fmla="*/ 454 w 638"/>
              <a:gd name="T85" fmla="*/ 306 h 934"/>
              <a:gd name="T86" fmla="*/ 448 w 638"/>
              <a:gd name="T87" fmla="*/ 278 h 934"/>
              <a:gd name="T88" fmla="*/ 444 w 638"/>
              <a:gd name="T89" fmla="*/ 252 h 934"/>
              <a:gd name="T90" fmla="*/ 442 w 638"/>
              <a:gd name="T91" fmla="*/ 222 h 934"/>
              <a:gd name="T92" fmla="*/ 440 w 638"/>
              <a:gd name="T93" fmla="*/ 194 h 934"/>
              <a:gd name="T94" fmla="*/ 440 w 638"/>
              <a:gd name="T95" fmla="*/ 194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8" h="934">
                <a:moveTo>
                  <a:pt x="440" y="194"/>
                </a:moveTo>
                <a:lnTo>
                  <a:pt x="440" y="194"/>
                </a:lnTo>
                <a:lnTo>
                  <a:pt x="442" y="170"/>
                </a:lnTo>
                <a:lnTo>
                  <a:pt x="444" y="144"/>
                </a:lnTo>
                <a:lnTo>
                  <a:pt x="446" y="120"/>
                </a:lnTo>
                <a:lnTo>
                  <a:pt x="452" y="96"/>
                </a:lnTo>
                <a:lnTo>
                  <a:pt x="22" y="0"/>
                </a:lnTo>
                <a:lnTo>
                  <a:pt x="22" y="0"/>
                </a:lnTo>
                <a:lnTo>
                  <a:pt x="12" y="48"/>
                </a:lnTo>
                <a:lnTo>
                  <a:pt x="6" y="96"/>
                </a:lnTo>
                <a:lnTo>
                  <a:pt x="2" y="144"/>
                </a:lnTo>
                <a:lnTo>
                  <a:pt x="0" y="194"/>
                </a:lnTo>
                <a:lnTo>
                  <a:pt x="0" y="194"/>
                </a:lnTo>
                <a:lnTo>
                  <a:pt x="2" y="252"/>
                </a:lnTo>
                <a:lnTo>
                  <a:pt x="8" y="308"/>
                </a:lnTo>
                <a:lnTo>
                  <a:pt x="16" y="364"/>
                </a:lnTo>
                <a:lnTo>
                  <a:pt x="28" y="418"/>
                </a:lnTo>
                <a:lnTo>
                  <a:pt x="44" y="472"/>
                </a:lnTo>
                <a:lnTo>
                  <a:pt x="62" y="522"/>
                </a:lnTo>
                <a:lnTo>
                  <a:pt x="84" y="572"/>
                </a:lnTo>
                <a:lnTo>
                  <a:pt x="110" y="620"/>
                </a:lnTo>
                <a:lnTo>
                  <a:pt x="136" y="668"/>
                </a:lnTo>
                <a:lnTo>
                  <a:pt x="168" y="712"/>
                </a:lnTo>
                <a:lnTo>
                  <a:pt x="200" y="754"/>
                </a:lnTo>
                <a:lnTo>
                  <a:pt x="236" y="796"/>
                </a:lnTo>
                <a:lnTo>
                  <a:pt x="272" y="834"/>
                </a:lnTo>
                <a:lnTo>
                  <a:pt x="312" y="870"/>
                </a:lnTo>
                <a:lnTo>
                  <a:pt x="354" y="904"/>
                </a:lnTo>
                <a:lnTo>
                  <a:pt x="398" y="934"/>
                </a:lnTo>
                <a:lnTo>
                  <a:pt x="638" y="564"/>
                </a:lnTo>
                <a:lnTo>
                  <a:pt x="638" y="564"/>
                </a:lnTo>
                <a:lnTo>
                  <a:pt x="616" y="550"/>
                </a:lnTo>
                <a:lnTo>
                  <a:pt x="596" y="532"/>
                </a:lnTo>
                <a:lnTo>
                  <a:pt x="576" y="514"/>
                </a:lnTo>
                <a:lnTo>
                  <a:pt x="558" y="494"/>
                </a:lnTo>
                <a:lnTo>
                  <a:pt x="540" y="474"/>
                </a:lnTo>
                <a:lnTo>
                  <a:pt x="524" y="454"/>
                </a:lnTo>
                <a:lnTo>
                  <a:pt x="508" y="430"/>
                </a:lnTo>
                <a:lnTo>
                  <a:pt x="494" y="408"/>
                </a:lnTo>
                <a:lnTo>
                  <a:pt x="482" y="384"/>
                </a:lnTo>
                <a:lnTo>
                  <a:pt x="472" y="358"/>
                </a:lnTo>
                <a:lnTo>
                  <a:pt x="462" y="332"/>
                </a:lnTo>
                <a:lnTo>
                  <a:pt x="454" y="306"/>
                </a:lnTo>
                <a:lnTo>
                  <a:pt x="448" y="278"/>
                </a:lnTo>
                <a:lnTo>
                  <a:pt x="444" y="252"/>
                </a:lnTo>
                <a:lnTo>
                  <a:pt x="442" y="222"/>
                </a:lnTo>
                <a:lnTo>
                  <a:pt x="440" y="194"/>
                </a:lnTo>
                <a:lnTo>
                  <a:pt x="440" y="19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878138" y="2312988"/>
            <a:ext cx="1362075" cy="1250950"/>
          </a:xfrm>
          <a:custGeom>
            <a:avLst/>
            <a:gdLst>
              <a:gd name="T0" fmla="*/ 858 w 858"/>
              <a:gd name="T1" fmla="*/ 440 h 788"/>
              <a:gd name="T2" fmla="*/ 858 w 858"/>
              <a:gd name="T3" fmla="*/ 0 h 788"/>
              <a:gd name="T4" fmla="*/ 858 w 858"/>
              <a:gd name="T5" fmla="*/ 0 h 788"/>
              <a:gd name="T6" fmla="*/ 818 w 858"/>
              <a:gd name="T7" fmla="*/ 0 h 788"/>
              <a:gd name="T8" fmla="*/ 780 w 858"/>
              <a:gd name="T9" fmla="*/ 4 h 788"/>
              <a:gd name="T10" fmla="*/ 742 w 858"/>
              <a:gd name="T11" fmla="*/ 8 h 788"/>
              <a:gd name="T12" fmla="*/ 704 w 858"/>
              <a:gd name="T13" fmla="*/ 14 h 788"/>
              <a:gd name="T14" fmla="*/ 666 w 858"/>
              <a:gd name="T15" fmla="*/ 22 h 788"/>
              <a:gd name="T16" fmla="*/ 630 w 858"/>
              <a:gd name="T17" fmla="*/ 30 h 788"/>
              <a:gd name="T18" fmla="*/ 594 w 858"/>
              <a:gd name="T19" fmla="*/ 42 h 788"/>
              <a:gd name="T20" fmla="*/ 558 w 858"/>
              <a:gd name="T21" fmla="*/ 54 h 788"/>
              <a:gd name="T22" fmla="*/ 524 w 858"/>
              <a:gd name="T23" fmla="*/ 68 h 788"/>
              <a:gd name="T24" fmla="*/ 490 w 858"/>
              <a:gd name="T25" fmla="*/ 82 h 788"/>
              <a:gd name="T26" fmla="*/ 458 w 858"/>
              <a:gd name="T27" fmla="*/ 98 h 788"/>
              <a:gd name="T28" fmla="*/ 424 w 858"/>
              <a:gd name="T29" fmla="*/ 116 h 788"/>
              <a:gd name="T30" fmla="*/ 394 w 858"/>
              <a:gd name="T31" fmla="*/ 136 h 788"/>
              <a:gd name="T32" fmla="*/ 362 w 858"/>
              <a:gd name="T33" fmla="*/ 156 h 788"/>
              <a:gd name="T34" fmla="*/ 332 w 858"/>
              <a:gd name="T35" fmla="*/ 176 h 788"/>
              <a:gd name="T36" fmla="*/ 304 w 858"/>
              <a:gd name="T37" fmla="*/ 200 h 788"/>
              <a:gd name="T38" fmla="*/ 276 w 858"/>
              <a:gd name="T39" fmla="*/ 222 h 788"/>
              <a:gd name="T40" fmla="*/ 250 w 858"/>
              <a:gd name="T41" fmla="*/ 248 h 788"/>
              <a:gd name="T42" fmla="*/ 224 w 858"/>
              <a:gd name="T43" fmla="*/ 274 h 788"/>
              <a:gd name="T44" fmla="*/ 198 w 858"/>
              <a:gd name="T45" fmla="*/ 300 h 788"/>
              <a:gd name="T46" fmla="*/ 176 w 858"/>
              <a:gd name="T47" fmla="*/ 328 h 788"/>
              <a:gd name="T48" fmla="*/ 152 w 858"/>
              <a:gd name="T49" fmla="*/ 358 h 788"/>
              <a:gd name="T50" fmla="*/ 132 w 858"/>
              <a:gd name="T51" fmla="*/ 388 h 788"/>
              <a:gd name="T52" fmla="*/ 112 w 858"/>
              <a:gd name="T53" fmla="*/ 418 h 788"/>
              <a:gd name="T54" fmla="*/ 92 w 858"/>
              <a:gd name="T55" fmla="*/ 450 h 788"/>
              <a:gd name="T56" fmla="*/ 76 w 858"/>
              <a:gd name="T57" fmla="*/ 482 h 788"/>
              <a:gd name="T58" fmla="*/ 60 w 858"/>
              <a:gd name="T59" fmla="*/ 516 h 788"/>
              <a:gd name="T60" fmla="*/ 44 w 858"/>
              <a:gd name="T61" fmla="*/ 550 h 788"/>
              <a:gd name="T62" fmla="*/ 30 w 858"/>
              <a:gd name="T63" fmla="*/ 584 h 788"/>
              <a:gd name="T64" fmla="*/ 18 w 858"/>
              <a:gd name="T65" fmla="*/ 620 h 788"/>
              <a:gd name="T66" fmla="*/ 8 w 858"/>
              <a:gd name="T67" fmla="*/ 656 h 788"/>
              <a:gd name="T68" fmla="*/ 0 w 858"/>
              <a:gd name="T69" fmla="*/ 692 h 788"/>
              <a:gd name="T70" fmla="*/ 430 w 858"/>
              <a:gd name="T71" fmla="*/ 788 h 788"/>
              <a:gd name="T72" fmla="*/ 430 w 858"/>
              <a:gd name="T73" fmla="*/ 788 h 788"/>
              <a:gd name="T74" fmla="*/ 440 w 858"/>
              <a:gd name="T75" fmla="*/ 752 h 788"/>
              <a:gd name="T76" fmla="*/ 452 w 858"/>
              <a:gd name="T77" fmla="*/ 716 h 788"/>
              <a:gd name="T78" fmla="*/ 468 w 858"/>
              <a:gd name="T79" fmla="*/ 684 h 788"/>
              <a:gd name="T80" fmla="*/ 486 w 858"/>
              <a:gd name="T81" fmla="*/ 652 h 788"/>
              <a:gd name="T82" fmla="*/ 506 w 858"/>
              <a:gd name="T83" fmla="*/ 620 h 788"/>
              <a:gd name="T84" fmla="*/ 528 w 858"/>
              <a:gd name="T85" fmla="*/ 592 h 788"/>
              <a:gd name="T86" fmla="*/ 554 w 858"/>
              <a:gd name="T87" fmla="*/ 566 h 788"/>
              <a:gd name="T88" fmla="*/ 582 w 858"/>
              <a:gd name="T89" fmla="*/ 542 h 788"/>
              <a:gd name="T90" fmla="*/ 610 w 858"/>
              <a:gd name="T91" fmla="*/ 520 h 788"/>
              <a:gd name="T92" fmla="*/ 642 w 858"/>
              <a:gd name="T93" fmla="*/ 500 h 788"/>
              <a:gd name="T94" fmla="*/ 674 w 858"/>
              <a:gd name="T95" fmla="*/ 482 h 788"/>
              <a:gd name="T96" fmla="*/ 708 w 858"/>
              <a:gd name="T97" fmla="*/ 468 h 788"/>
              <a:gd name="T98" fmla="*/ 744 w 858"/>
              <a:gd name="T99" fmla="*/ 456 h 788"/>
              <a:gd name="T100" fmla="*/ 780 w 858"/>
              <a:gd name="T101" fmla="*/ 448 h 788"/>
              <a:gd name="T102" fmla="*/ 818 w 858"/>
              <a:gd name="T103" fmla="*/ 442 h 788"/>
              <a:gd name="T104" fmla="*/ 858 w 858"/>
              <a:gd name="T105" fmla="*/ 440 h 788"/>
              <a:gd name="T106" fmla="*/ 858 w 858"/>
              <a:gd name="T107" fmla="*/ 44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8" h="788">
                <a:moveTo>
                  <a:pt x="858" y="440"/>
                </a:moveTo>
                <a:lnTo>
                  <a:pt x="858" y="0"/>
                </a:lnTo>
                <a:lnTo>
                  <a:pt x="858" y="0"/>
                </a:lnTo>
                <a:lnTo>
                  <a:pt x="818" y="0"/>
                </a:lnTo>
                <a:lnTo>
                  <a:pt x="780" y="4"/>
                </a:lnTo>
                <a:lnTo>
                  <a:pt x="742" y="8"/>
                </a:lnTo>
                <a:lnTo>
                  <a:pt x="704" y="14"/>
                </a:lnTo>
                <a:lnTo>
                  <a:pt x="666" y="22"/>
                </a:lnTo>
                <a:lnTo>
                  <a:pt x="630" y="30"/>
                </a:lnTo>
                <a:lnTo>
                  <a:pt x="594" y="42"/>
                </a:lnTo>
                <a:lnTo>
                  <a:pt x="558" y="54"/>
                </a:lnTo>
                <a:lnTo>
                  <a:pt x="524" y="68"/>
                </a:lnTo>
                <a:lnTo>
                  <a:pt x="490" y="82"/>
                </a:lnTo>
                <a:lnTo>
                  <a:pt x="458" y="98"/>
                </a:lnTo>
                <a:lnTo>
                  <a:pt x="424" y="116"/>
                </a:lnTo>
                <a:lnTo>
                  <a:pt x="394" y="136"/>
                </a:lnTo>
                <a:lnTo>
                  <a:pt x="362" y="156"/>
                </a:lnTo>
                <a:lnTo>
                  <a:pt x="332" y="176"/>
                </a:lnTo>
                <a:lnTo>
                  <a:pt x="304" y="200"/>
                </a:lnTo>
                <a:lnTo>
                  <a:pt x="276" y="222"/>
                </a:lnTo>
                <a:lnTo>
                  <a:pt x="250" y="248"/>
                </a:lnTo>
                <a:lnTo>
                  <a:pt x="224" y="274"/>
                </a:lnTo>
                <a:lnTo>
                  <a:pt x="198" y="300"/>
                </a:lnTo>
                <a:lnTo>
                  <a:pt x="176" y="328"/>
                </a:lnTo>
                <a:lnTo>
                  <a:pt x="152" y="358"/>
                </a:lnTo>
                <a:lnTo>
                  <a:pt x="132" y="388"/>
                </a:lnTo>
                <a:lnTo>
                  <a:pt x="112" y="418"/>
                </a:lnTo>
                <a:lnTo>
                  <a:pt x="92" y="450"/>
                </a:lnTo>
                <a:lnTo>
                  <a:pt x="76" y="482"/>
                </a:lnTo>
                <a:lnTo>
                  <a:pt x="60" y="516"/>
                </a:lnTo>
                <a:lnTo>
                  <a:pt x="44" y="550"/>
                </a:lnTo>
                <a:lnTo>
                  <a:pt x="30" y="584"/>
                </a:lnTo>
                <a:lnTo>
                  <a:pt x="18" y="620"/>
                </a:lnTo>
                <a:lnTo>
                  <a:pt x="8" y="656"/>
                </a:lnTo>
                <a:lnTo>
                  <a:pt x="0" y="692"/>
                </a:lnTo>
                <a:lnTo>
                  <a:pt x="430" y="788"/>
                </a:lnTo>
                <a:lnTo>
                  <a:pt x="430" y="788"/>
                </a:lnTo>
                <a:lnTo>
                  <a:pt x="440" y="752"/>
                </a:lnTo>
                <a:lnTo>
                  <a:pt x="452" y="716"/>
                </a:lnTo>
                <a:lnTo>
                  <a:pt x="468" y="684"/>
                </a:lnTo>
                <a:lnTo>
                  <a:pt x="486" y="652"/>
                </a:lnTo>
                <a:lnTo>
                  <a:pt x="506" y="620"/>
                </a:lnTo>
                <a:lnTo>
                  <a:pt x="528" y="592"/>
                </a:lnTo>
                <a:lnTo>
                  <a:pt x="554" y="566"/>
                </a:lnTo>
                <a:lnTo>
                  <a:pt x="582" y="542"/>
                </a:lnTo>
                <a:lnTo>
                  <a:pt x="610" y="520"/>
                </a:lnTo>
                <a:lnTo>
                  <a:pt x="642" y="500"/>
                </a:lnTo>
                <a:lnTo>
                  <a:pt x="674" y="482"/>
                </a:lnTo>
                <a:lnTo>
                  <a:pt x="708" y="468"/>
                </a:lnTo>
                <a:lnTo>
                  <a:pt x="744" y="456"/>
                </a:lnTo>
                <a:lnTo>
                  <a:pt x="780" y="448"/>
                </a:lnTo>
                <a:lnTo>
                  <a:pt x="818" y="442"/>
                </a:lnTo>
                <a:lnTo>
                  <a:pt x="858" y="440"/>
                </a:lnTo>
                <a:lnTo>
                  <a:pt x="858" y="44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855779" y="4823041"/>
            <a:ext cx="774700" cy="711200"/>
          </a:xfrm>
          <a:custGeom>
            <a:avLst/>
            <a:gdLst>
              <a:gd name="T0" fmla="*/ 0 w 488"/>
              <a:gd name="T1" fmla="*/ 372 h 448"/>
              <a:gd name="T2" fmla="*/ 0 w 488"/>
              <a:gd name="T3" fmla="*/ 372 h 448"/>
              <a:gd name="T4" fmla="*/ 28 w 488"/>
              <a:gd name="T5" fmla="*/ 390 h 448"/>
              <a:gd name="T6" fmla="*/ 56 w 488"/>
              <a:gd name="T7" fmla="*/ 404 h 448"/>
              <a:gd name="T8" fmla="*/ 86 w 488"/>
              <a:gd name="T9" fmla="*/ 418 h 448"/>
              <a:gd name="T10" fmla="*/ 116 w 488"/>
              <a:gd name="T11" fmla="*/ 428 h 448"/>
              <a:gd name="T12" fmla="*/ 148 w 488"/>
              <a:gd name="T13" fmla="*/ 436 h 448"/>
              <a:gd name="T14" fmla="*/ 180 w 488"/>
              <a:gd name="T15" fmla="*/ 442 h 448"/>
              <a:gd name="T16" fmla="*/ 214 w 488"/>
              <a:gd name="T17" fmla="*/ 446 h 448"/>
              <a:gd name="T18" fmla="*/ 248 w 488"/>
              <a:gd name="T19" fmla="*/ 448 h 448"/>
              <a:gd name="T20" fmla="*/ 248 w 488"/>
              <a:gd name="T21" fmla="*/ 448 h 448"/>
              <a:gd name="T22" fmla="*/ 282 w 488"/>
              <a:gd name="T23" fmla="*/ 446 h 448"/>
              <a:gd name="T24" fmla="*/ 314 w 488"/>
              <a:gd name="T25" fmla="*/ 444 h 448"/>
              <a:gd name="T26" fmla="*/ 344 w 488"/>
              <a:gd name="T27" fmla="*/ 438 h 448"/>
              <a:gd name="T28" fmla="*/ 374 w 488"/>
              <a:gd name="T29" fmla="*/ 430 h 448"/>
              <a:gd name="T30" fmla="*/ 404 w 488"/>
              <a:gd name="T31" fmla="*/ 420 h 448"/>
              <a:gd name="T32" fmla="*/ 434 w 488"/>
              <a:gd name="T33" fmla="*/ 408 h 448"/>
              <a:gd name="T34" fmla="*/ 460 w 488"/>
              <a:gd name="T35" fmla="*/ 394 h 448"/>
              <a:gd name="T36" fmla="*/ 488 w 488"/>
              <a:gd name="T37" fmla="*/ 378 h 448"/>
              <a:gd name="T38" fmla="*/ 242 w 488"/>
              <a:gd name="T39" fmla="*/ 0 h 448"/>
              <a:gd name="T40" fmla="*/ 0 w 488"/>
              <a:gd name="T41" fmla="*/ 372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8" h="448">
                <a:moveTo>
                  <a:pt x="0" y="372"/>
                </a:moveTo>
                <a:lnTo>
                  <a:pt x="0" y="372"/>
                </a:lnTo>
                <a:lnTo>
                  <a:pt x="28" y="390"/>
                </a:lnTo>
                <a:lnTo>
                  <a:pt x="56" y="404"/>
                </a:lnTo>
                <a:lnTo>
                  <a:pt x="86" y="418"/>
                </a:lnTo>
                <a:lnTo>
                  <a:pt x="116" y="428"/>
                </a:lnTo>
                <a:lnTo>
                  <a:pt x="148" y="436"/>
                </a:lnTo>
                <a:lnTo>
                  <a:pt x="180" y="442"/>
                </a:lnTo>
                <a:lnTo>
                  <a:pt x="214" y="446"/>
                </a:lnTo>
                <a:lnTo>
                  <a:pt x="248" y="448"/>
                </a:lnTo>
                <a:lnTo>
                  <a:pt x="248" y="448"/>
                </a:lnTo>
                <a:lnTo>
                  <a:pt x="282" y="446"/>
                </a:lnTo>
                <a:lnTo>
                  <a:pt x="314" y="444"/>
                </a:lnTo>
                <a:lnTo>
                  <a:pt x="344" y="438"/>
                </a:lnTo>
                <a:lnTo>
                  <a:pt x="374" y="430"/>
                </a:lnTo>
                <a:lnTo>
                  <a:pt x="404" y="420"/>
                </a:lnTo>
                <a:lnTo>
                  <a:pt x="434" y="408"/>
                </a:lnTo>
                <a:lnTo>
                  <a:pt x="460" y="394"/>
                </a:lnTo>
                <a:lnTo>
                  <a:pt x="488" y="378"/>
                </a:lnTo>
                <a:lnTo>
                  <a:pt x="242" y="0"/>
                </a:lnTo>
                <a:lnTo>
                  <a:pt x="0" y="372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262304" y="3971550"/>
            <a:ext cx="717550" cy="755650"/>
          </a:xfrm>
          <a:custGeom>
            <a:avLst/>
            <a:gdLst>
              <a:gd name="T0" fmla="*/ 246 w 452"/>
              <a:gd name="T1" fmla="*/ 476 h 476"/>
              <a:gd name="T2" fmla="*/ 246 w 452"/>
              <a:gd name="T3" fmla="*/ 476 h 476"/>
              <a:gd name="T4" fmla="*/ 268 w 452"/>
              <a:gd name="T5" fmla="*/ 462 h 476"/>
              <a:gd name="T6" fmla="*/ 290 w 452"/>
              <a:gd name="T7" fmla="*/ 444 h 476"/>
              <a:gd name="T8" fmla="*/ 310 w 452"/>
              <a:gd name="T9" fmla="*/ 426 h 476"/>
              <a:gd name="T10" fmla="*/ 330 w 452"/>
              <a:gd name="T11" fmla="*/ 406 h 476"/>
              <a:gd name="T12" fmla="*/ 348 w 452"/>
              <a:gd name="T13" fmla="*/ 386 h 476"/>
              <a:gd name="T14" fmla="*/ 366 w 452"/>
              <a:gd name="T15" fmla="*/ 364 h 476"/>
              <a:gd name="T16" fmla="*/ 382 w 452"/>
              <a:gd name="T17" fmla="*/ 342 h 476"/>
              <a:gd name="T18" fmla="*/ 396 w 452"/>
              <a:gd name="T19" fmla="*/ 318 h 476"/>
              <a:gd name="T20" fmla="*/ 408 w 452"/>
              <a:gd name="T21" fmla="*/ 294 h 476"/>
              <a:gd name="T22" fmla="*/ 420 w 452"/>
              <a:gd name="T23" fmla="*/ 268 h 476"/>
              <a:gd name="T24" fmla="*/ 430 w 452"/>
              <a:gd name="T25" fmla="*/ 242 h 476"/>
              <a:gd name="T26" fmla="*/ 438 w 452"/>
              <a:gd name="T27" fmla="*/ 214 h 476"/>
              <a:gd name="T28" fmla="*/ 444 w 452"/>
              <a:gd name="T29" fmla="*/ 186 h 476"/>
              <a:gd name="T30" fmla="*/ 448 w 452"/>
              <a:gd name="T31" fmla="*/ 158 h 476"/>
              <a:gd name="T32" fmla="*/ 452 w 452"/>
              <a:gd name="T33" fmla="*/ 130 h 476"/>
              <a:gd name="T34" fmla="*/ 452 w 452"/>
              <a:gd name="T35" fmla="*/ 100 h 476"/>
              <a:gd name="T36" fmla="*/ 452 w 452"/>
              <a:gd name="T37" fmla="*/ 100 h 476"/>
              <a:gd name="T38" fmla="*/ 452 w 452"/>
              <a:gd name="T39" fmla="*/ 74 h 476"/>
              <a:gd name="T40" fmla="*/ 450 w 452"/>
              <a:gd name="T41" fmla="*/ 48 h 476"/>
              <a:gd name="T42" fmla="*/ 446 w 452"/>
              <a:gd name="T43" fmla="*/ 24 h 476"/>
              <a:gd name="T44" fmla="*/ 440 w 452"/>
              <a:gd name="T45" fmla="*/ 0 h 476"/>
              <a:gd name="T46" fmla="*/ 0 w 452"/>
              <a:gd name="T47" fmla="*/ 98 h 476"/>
              <a:gd name="T48" fmla="*/ 246 w 452"/>
              <a:gd name="T49" fmla="*/ 476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2" h="476">
                <a:moveTo>
                  <a:pt x="246" y="476"/>
                </a:moveTo>
                <a:lnTo>
                  <a:pt x="246" y="476"/>
                </a:lnTo>
                <a:lnTo>
                  <a:pt x="268" y="462"/>
                </a:lnTo>
                <a:lnTo>
                  <a:pt x="290" y="444"/>
                </a:lnTo>
                <a:lnTo>
                  <a:pt x="310" y="426"/>
                </a:lnTo>
                <a:lnTo>
                  <a:pt x="330" y="406"/>
                </a:lnTo>
                <a:lnTo>
                  <a:pt x="348" y="386"/>
                </a:lnTo>
                <a:lnTo>
                  <a:pt x="366" y="364"/>
                </a:lnTo>
                <a:lnTo>
                  <a:pt x="382" y="342"/>
                </a:lnTo>
                <a:lnTo>
                  <a:pt x="396" y="318"/>
                </a:lnTo>
                <a:lnTo>
                  <a:pt x="408" y="294"/>
                </a:lnTo>
                <a:lnTo>
                  <a:pt x="420" y="268"/>
                </a:lnTo>
                <a:lnTo>
                  <a:pt x="430" y="242"/>
                </a:lnTo>
                <a:lnTo>
                  <a:pt x="438" y="214"/>
                </a:lnTo>
                <a:lnTo>
                  <a:pt x="444" y="186"/>
                </a:lnTo>
                <a:lnTo>
                  <a:pt x="448" y="158"/>
                </a:lnTo>
                <a:lnTo>
                  <a:pt x="452" y="130"/>
                </a:lnTo>
                <a:lnTo>
                  <a:pt x="452" y="100"/>
                </a:lnTo>
                <a:lnTo>
                  <a:pt x="452" y="100"/>
                </a:lnTo>
                <a:lnTo>
                  <a:pt x="452" y="74"/>
                </a:lnTo>
                <a:lnTo>
                  <a:pt x="450" y="48"/>
                </a:lnTo>
                <a:lnTo>
                  <a:pt x="446" y="24"/>
                </a:lnTo>
                <a:lnTo>
                  <a:pt x="440" y="0"/>
                </a:lnTo>
                <a:lnTo>
                  <a:pt x="0" y="98"/>
                </a:lnTo>
                <a:lnTo>
                  <a:pt x="246" y="476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011479" y="2196171"/>
            <a:ext cx="698500" cy="704850"/>
          </a:xfrm>
          <a:custGeom>
            <a:avLst/>
            <a:gdLst>
              <a:gd name="T0" fmla="*/ 440 w 440"/>
              <a:gd name="T1" fmla="*/ 346 h 444"/>
              <a:gd name="T2" fmla="*/ 440 w 440"/>
              <a:gd name="T3" fmla="*/ 346 h 444"/>
              <a:gd name="T4" fmla="*/ 430 w 440"/>
              <a:gd name="T5" fmla="*/ 310 h 444"/>
              <a:gd name="T6" fmla="*/ 418 w 440"/>
              <a:gd name="T7" fmla="*/ 274 h 444"/>
              <a:gd name="T8" fmla="*/ 402 w 440"/>
              <a:gd name="T9" fmla="*/ 240 h 444"/>
              <a:gd name="T10" fmla="*/ 384 w 440"/>
              <a:gd name="T11" fmla="*/ 208 h 444"/>
              <a:gd name="T12" fmla="*/ 362 w 440"/>
              <a:gd name="T13" fmla="*/ 178 h 444"/>
              <a:gd name="T14" fmla="*/ 340 w 440"/>
              <a:gd name="T15" fmla="*/ 150 h 444"/>
              <a:gd name="T16" fmla="*/ 314 w 440"/>
              <a:gd name="T17" fmla="*/ 122 h 444"/>
              <a:gd name="T18" fmla="*/ 286 w 440"/>
              <a:gd name="T19" fmla="*/ 98 h 444"/>
              <a:gd name="T20" fmla="*/ 256 w 440"/>
              <a:gd name="T21" fmla="*/ 76 h 444"/>
              <a:gd name="T22" fmla="*/ 224 w 440"/>
              <a:gd name="T23" fmla="*/ 58 h 444"/>
              <a:gd name="T24" fmla="*/ 192 w 440"/>
              <a:gd name="T25" fmla="*/ 40 h 444"/>
              <a:gd name="T26" fmla="*/ 158 w 440"/>
              <a:gd name="T27" fmla="*/ 26 h 444"/>
              <a:gd name="T28" fmla="*/ 122 w 440"/>
              <a:gd name="T29" fmla="*/ 16 h 444"/>
              <a:gd name="T30" fmla="*/ 84 w 440"/>
              <a:gd name="T31" fmla="*/ 6 h 444"/>
              <a:gd name="T32" fmla="*/ 46 w 440"/>
              <a:gd name="T33" fmla="*/ 2 h 444"/>
              <a:gd name="T34" fmla="*/ 6 w 440"/>
              <a:gd name="T35" fmla="*/ 0 h 444"/>
              <a:gd name="T36" fmla="*/ 6 w 440"/>
              <a:gd name="T37" fmla="*/ 0 h 444"/>
              <a:gd name="T38" fmla="*/ 0 w 440"/>
              <a:gd name="T39" fmla="*/ 0 h 444"/>
              <a:gd name="T40" fmla="*/ 0 w 440"/>
              <a:gd name="T41" fmla="*/ 444 h 444"/>
              <a:gd name="T42" fmla="*/ 440 w 440"/>
              <a:gd name="T43" fmla="*/ 346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0" h="444">
                <a:moveTo>
                  <a:pt x="440" y="346"/>
                </a:moveTo>
                <a:lnTo>
                  <a:pt x="440" y="346"/>
                </a:lnTo>
                <a:lnTo>
                  <a:pt x="430" y="310"/>
                </a:lnTo>
                <a:lnTo>
                  <a:pt x="418" y="274"/>
                </a:lnTo>
                <a:lnTo>
                  <a:pt x="402" y="240"/>
                </a:lnTo>
                <a:lnTo>
                  <a:pt x="384" y="208"/>
                </a:lnTo>
                <a:lnTo>
                  <a:pt x="362" y="178"/>
                </a:lnTo>
                <a:lnTo>
                  <a:pt x="340" y="150"/>
                </a:lnTo>
                <a:lnTo>
                  <a:pt x="314" y="122"/>
                </a:lnTo>
                <a:lnTo>
                  <a:pt x="286" y="98"/>
                </a:lnTo>
                <a:lnTo>
                  <a:pt x="256" y="76"/>
                </a:lnTo>
                <a:lnTo>
                  <a:pt x="224" y="58"/>
                </a:lnTo>
                <a:lnTo>
                  <a:pt x="192" y="40"/>
                </a:lnTo>
                <a:lnTo>
                  <a:pt x="158" y="26"/>
                </a:lnTo>
                <a:lnTo>
                  <a:pt x="122" y="16"/>
                </a:lnTo>
                <a:lnTo>
                  <a:pt x="84" y="6"/>
                </a:lnTo>
                <a:lnTo>
                  <a:pt x="46" y="2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444"/>
                </a:lnTo>
                <a:lnTo>
                  <a:pt x="440" y="346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2493704" y="3935001"/>
            <a:ext cx="698500" cy="742950"/>
          </a:xfrm>
          <a:custGeom>
            <a:avLst/>
            <a:gdLst>
              <a:gd name="T0" fmla="*/ 12 w 440"/>
              <a:gd name="T1" fmla="*/ 0 h 468"/>
              <a:gd name="T2" fmla="*/ 12 w 440"/>
              <a:gd name="T3" fmla="*/ 0 h 468"/>
              <a:gd name="T4" fmla="*/ 6 w 440"/>
              <a:gd name="T5" fmla="*/ 24 h 468"/>
              <a:gd name="T6" fmla="*/ 4 w 440"/>
              <a:gd name="T7" fmla="*/ 48 h 468"/>
              <a:gd name="T8" fmla="*/ 2 w 440"/>
              <a:gd name="T9" fmla="*/ 74 h 468"/>
              <a:gd name="T10" fmla="*/ 0 w 440"/>
              <a:gd name="T11" fmla="*/ 98 h 468"/>
              <a:gd name="T12" fmla="*/ 0 w 440"/>
              <a:gd name="T13" fmla="*/ 98 h 468"/>
              <a:gd name="T14" fmla="*/ 2 w 440"/>
              <a:gd name="T15" fmla="*/ 126 h 468"/>
              <a:gd name="T16" fmla="*/ 4 w 440"/>
              <a:gd name="T17" fmla="*/ 156 h 468"/>
              <a:gd name="T18" fmla="*/ 8 w 440"/>
              <a:gd name="T19" fmla="*/ 182 h 468"/>
              <a:gd name="T20" fmla="*/ 14 w 440"/>
              <a:gd name="T21" fmla="*/ 210 h 468"/>
              <a:gd name="T22" fmla="*/ 22 w 440"/>
              <a:gd name="T23" fmla="*/ 236 h 468"/>
              <a:gd name="T24" fmla="*/ 32 w 440"/>
              <a:gd name="T25" fmla="*/ 262 h 468"/>
              <a:gd name="T26" fmla="*/ 42 w 440"/>
              <a:gd name="T27" fmla="*/ 288 h 468"/>
              <a:gd name="T28" fmla="*/ 54 w 440"/>
              <a:gd name="T29" fmla="*/ 312 h 468"/>
              <a:gd name="T30" fmla="*/ 68 w 440"/>
              <a:gd name="T31" fmla="*/ 334 h 468"/>
              <a:gd name="T32" fmla="*/ 84 w 440"/>
              <a:gd name="T33" fmla="*/ 358 h 468"/>
              <a:gd name="T34" fmla="*/ 100 w 440"/>
              <a:gd name="T35" fmla="*/ 378 h 468"/>
              <a:gd name="T36" fmla="*/ 118 w 440"/>
              <a:gd name="T37" fmla="*/ 398 h 468"/>
              <a:gd name="T38" fmla="*/ 136 w 440"/>
              <a:gd name="T39" fmla="*/ 418 h 468"/>
              <a:gd name="T40" fmla="*/ 156 w 440"/>
              <a:gd name="T41" fmla="*/ 436 h 468"/>
              <a:gd name="T42" fmla="*/ 176 w 440"/>
              <a:gd name="T43" fmla="*/ 454 h 468"/>
              <a:gd name="T44" fmla="*/ 198 w 440"/>
              <a:gd name="T45" fmla="*/ 468 h 468"/>
              <a:gd name="T46" fmla="*/ 440 w 440"/>
              <a:gd name="T47" fmla="*/ 96 h 468"/>
              <a:gd name="T48" fmla="*/ 12 w 440"/>
              <a:gd name="T4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0" h="468">
                <a:moveTo>
                  <a:pt x="12" y="0"/>
                </a:moveTo>
                <a:lnTo>
                  <a:pt x="12" y="0"/>
                </a:lnTo>
                <a:lnTo>
                  <a:pt x="6" y="24"/>
                </a:lnTo>
                <a:lnTo>
                  <a:pt x="4" y="48"/>
                </a:lnTo>
                <a:lnTo>
                  <a:pt x="2" y="74"/>
                </a:lnTo>
                <a:lnTo>
                  <a:pt x="0" y="98"/>
                </a:lnTo>
                <a:lnTo>
                  <a:pt x="0" y="98"/>
                </a:lnTo>
                <a:lnTo>
                  <a:pt x="2" y="126"/>
                </a:lnTo>
                <a:lnTo>
                  <a:pt x="4" y="156"/>
                </a:lnTo>
                <a:lnTo>
                  <a:pt x="8" y="182"/>
                </a:lnTo>
                <a:lnTo>
                  <a:pt x="14" y="210"/>
                </a:lnTo>
                <a:lnTo>
                  <a:pt x="22" y="236"/>
                </a:lnTo>
                <a:lnTo>
                  <a:pt x="32" y="262"/>
                </a:lnTo>
                <a:lnTo>
                  <a:pt x="42" y="288"/>
                </a:lnTo>
                <a:lnTo>
                  <a:pt x="54" y="312"/>
                </a:lnTo>
                <a:lnTo>
                  <a:pt x="68" y="334"/>
                </a:lnTo>
                <a:lnTo>
                  <a:pt x="84" y="358"/>
                </a:lnTo>
                <a:lnTo>
                  <a:pt x="100" y="378"/>
                </a:lnTo>
                <a:lnTo>
                  <a:pt x="118" y="398"/>
                </a:lnTo>
                <a:lnTo>
                  <a:pt x="136" y="418"/>
                </a:lnTo>
                <a:lnTo>
                  <a:pt x="156" y="436"/>
                </a:lnTo>
                <a:lnTo>
                  <a:pt x="176" y="454"/>
                </a:lnTo>
                <a:lnTo>
                  <a:pt x="198" y="468"/>
                </a:lnTo>
                <a:lnTo>
                  <a:pt x="440" y="96"/>
                </a:lnTo>
                <a:lnTo>
                  <a:pt x="12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828408" y="2196171"/>
            <a:ext cx="679450" cy="704850"/>
          </a:xfrm>
          <a:custGeom>
            <a:avLst/>
            <a:gdLst>
              <a:gd name="T0" fmla="*/ 0 w 428"/>
              <a:gd name="T1" fmla="*/ 348 h 444"/>
              <a:gd name="T2" fmla="*/ 428 w 428"/>
              <a:gd name="T3" fmla="*/ 444 h 444"/>
              <a:gd name="T4" fmla="*/ 428 w 428"/>
              <a:gd name="T5" fmla="*/ 0 h 444"/>
              <a:gd name="T6" fmla="*/ 428 w 428"/>
              <a:gd name="T7" fmla="*/ 0 h 444"/>
              <a:gd name="T8" fmla="*/ 388 w 428"/>
              <a:gd name="T9" fmla="*/ 2 h 444"/>
              <a:gd name="T10" fmla="*/ 350 w 428"/>
              <a:gd name="T11" fmla="*/ 8 h 444"/>
              <a:gd name="T12" fmla="*/ 314 w 428"/>
              <a:gd name="T13" fmla="*/ 16 h 444"/>
              <a:gd name="T14" fmla="*/ 278 w 428"/>
              <a:gd name="T15" fmla="*/ 28 h 444"/>
              <a:gd name="T16" fmla="*/ 244 w 428"/>
              <a:gd name="T17" fmla="*/ 42 h 444"/>
              <a:gd name="T18" fmla="*/ 212 w 428"/>
              <a:gd name="T19" fmla="*/ 60 h 444"/>
              <a:gd name="T20" fmla="*/ 180 w 428"/>
              <a:gd name="T21" fmla="*/ 80 h 444"/>
              <a:gd name="T22" fmla="*/ 152 w 428"/>
              <a:gd name="T23" fmla="*/ 102 h 444"/>
              <a:gd name="T24" fmla="*/ 124 w 428"/>
              <a:gd name="T25" fmla="*/ 126 h 444"/>
              <a:gd name="T26" fmla="*/ 98 w 428"/>
              <a:gd name="T27" fmla="*/ 152 h 444"/>
              <a:gd name="T28" fmla="*/ 76 w 428"/>
              <a:gd name="T29" fmla="*/ 180 h 444"/>
              <a:gd name="T30" fmla="*/ 56 w 428"/>
              <a:gd name="T31" fmla="*/ 212 h 444"/>
              <a:gd name="T32" fmla="*/ 38 w 428"/>
              <a:gd name="T33" fmla="*/ 244 h 444"/>
              <a:gd name="T34" fmla="*/ 22 w 428"/>
              <a:gd name="T35" fmla="*/ 276 h 444"/>
              <a:gd name="T36" fmla="*/ 10 w 428"/>
              <a:gd name="T37" fmla="*/ 312 h 444"/>
              <a:gd name="T38" fmla="*/ 0 w 428"/>
              <a:gd name="T39" fmla="*/ 348 h 444"/>
              <a:gd name="T40" fmla="*/ 0 w 428"/>
              <a:gd name="T41" fmla="*/ 348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8" h="444">
                <a:moveTo>
                  <a:pt x="0" y="348"/>
                </a:moveTo>
                <a:lnTo>
                  <a:pt x="428" y="444"/>
                </a:lnTo>
                <a:lnTo>
                  <a:pt x="428" y="0"/>
                </a:lnTo>
                <a:lnTo>
                  <a:pt x="428" y="0"/>
                </a:lnTo>
                <a:lnTo>
                  <a:pt x="388" y="2"/>
                </a:lnTo>
                <a:lnTo>
                  <a:pt x="350" y="8"/>
                </a:lnTo>
                <a:lnTo>
                  <a:pt x="314" y="16"/>
                </a:lnTo>
                <a:lnTo>
                  <a:pt x="278" y="28"/>
                </a:lnTo>
                <a:lnTo>
                  <a:pt x="244" y="42"/>
                </a:lnTo>
                <a:lnTo>
                  <a:pt x="212" y="60"/>
                </a:lnTo>
                <a:lnTo>
                  <a:pt x="180" y="80"/>
                </a:lnTo>
                <a:lnTo>
                  <a:pt x="152" y="102"/>
                </a:lnTo>
                <a:lnTo>
                  <a:pt x="124" y="126"/>
                </a:lnTo>
                <a:lnTo>
                  <a:pt x="98" y="152"/>
                </a:lnTo>
                <a:lnTo>
                  <a:pt x="76" y="180"/>
                </a:lnTo>
                <a:lnTo>
                  <a:pt x="56" y="212"/>
                </a:lnTo>
                <a:lnTo>
                  <a:pt x="38" y="244"/>
                </a:lnTo>
                <a:lnTo>
                  <a:pt x="22" y="276"/>
                </a:lnTo>
                <a:lnTo>
                  <a:pt x="10" y="312"/>
                </a:lnTo>
                <a:lnTo>
                  <a:pt x="0" y="348"/>
                </a:lnTo>
                <a:lnTo>
                  <a:pt x="0" y="348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84763" y="23066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32438" y="40751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62413" y="50720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itchFamily="34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560638" y="4040188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44825" y="23383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Black" pitchFamily="34" charset="0"/>
              </a:rPr>
              <a:t>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16313" y="3324225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cs typeface="Arial" charset="0"/>
              </a:rPr>
              <a:t>Data analysis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64225" y="1644650"/>
            <a:ext cx="30765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charset="0"/>
              </a:rPr>
              <a:t>Interviews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CEs and Senior policy staff (27)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Political and other non-bureaucratic actors 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Other key informants (15)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cs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878513" y="4414838"/>
            <a:ext cx="3070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charset="0"/>
              </a:rPr>
              <a:t>Program Logic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2 workshops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32325" y="5430838"/>
            <a:ext cx="307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charset="0"/>
              </a:rPr>
              <a:t>Online survey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168 responses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3038" y="4699000"/>
            <a:ext cx="32273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charset="0"/>
              </a:rPr>
              <a:t>Assessment of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charset="0"/>
              </a:rPr>
              <a:t>HiAP work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4 HLA projects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Document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Participant interviews (23)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-41275" y="1906588"/>
            <a:ext cx="2801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cs typeface="Arial" charset="0"/>
              </a:rPr>
              <a:t>Observations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Context mapping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Documenting changes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25" y="9525"/>
            <a:ext cx="9097963" cy="68119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9388" y="6453188"/>
            <a:ext cx="18875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547813" y="2420938"/>
            <a:ext cx="6119812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C00000"/>
                </a:solidFill>
                <a:latin typeface="Arial" pitchFamily="34" charset="0"/>
              </a:rPr>
              <a:t>Public Servants Reactions to Health in All </a:t>
            </a:r>
            <a:r>
              <a:rPr lang="en-AU" sz="3600" b="1" i="1" dirty="0">
                <a:solidFill>
                  <a:srgbClr val="C00000"/>
                </a:solidFill>
                <a:latin typeface="Arial" pitchFamily="34" charset="0"/>
              </a:rPr>
              <a:t>Policies</a:t>
            </a:r>
          </a:p>
          <a:p>
            <a:pPr>
              <a:defRPr/>
            </a:pPr>
            <a:endParaRPr lang="en-AU" sz="3600" b="1" i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AU" sz="2800" b="1" i="1" dirty="0">
                <a:solidFill>
                  <a:srgbClr val="C00000"/>
                </a:solidFill>
                <a:latin typeface="Arial" pitchFamily="34" charset="0"/>
              </a:rPr>
              <a:t>Results from 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6381750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7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192713"/>
            <a:ext cx="9144000" cy="16652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908050"/>
            <a:ext cx="8929687" cy="936625"/>
          </a:xfrm>
        </p:spPr>
        <p:txBody>
          <a:bodyPr/>
          <a:lstStyle/>
          <a:p>
            <a:pPr>
              <a:defRPr/>
            </a:pPr>
            <a:r>
              <a:rPr lang="en-AU" sz="2800" b="1" kern="1200" dirty="0" smtClean="0">
                <a:cs typeface="Arial" panose="020B0604020202020204" pitchFamily="34" charset="0"/>
              </a:rPr>
              <a:t>What impact do you consider that policies in your department have on health and wellbeing?</a:t>
            </a:r>
            <a:endParaRPr lang="en-US" sz="2800" dirty="0">
              <a:cs typeface="Arial" panose="020B0604020202020204" pitchFamily="34" charset="0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467544" y="1844824"/>
            <a:ext cx="2598440" cy="3982440"/>
            <a:chOff x="533400" y="1721963"/>
            <a:chExt cx="2315372" cy="3982440"/>
          </a:xfrm>
          <a:solidFill>
            <a:srgbClr val="EDEBC1"/>
          </a:solidFill>
        </p:grpSpPr>
        <p:sp>
          <p:nvSpPr>
            <p:cNvPr id="3" name="Round Same Side Corner Rectangle 2"/>
            <p:cNvSpPr/>
            <p:nvPr/>
          </p:nvSpPr>
          <p:spPr>
            <a:xfrm>
              <a:off x="5334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254" y="2514600"/>
              <a:ext cx="2232025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666162" y="1833529"/>
              <a:ext cx="2046398" cy="609600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191" y="1947636"/>
              <a:ext cx="176290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000" b="1" dirty="0">
                  <a:latin typeface="Arial" pitchFamily="34" charset="0"/>
                </a:rPr>
                <a:t>Strong impact </a:t>
              </a:r>
            </a:p>
            <a:p>
              <a:pPr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3275856" y="1916832"/>
            <a:ext cx="2587951" cy="3982440"/>
            <a:chOff x="3276600" y="1721963"/>
            <a:chExt cx="2315372" cy="3982440"/>
          </a:xfrm>
          <a:solidFill>
            <a:srgbClr val="FFCC66"/>
          </a:solidFill>
        </p:grpSpPr>
        <p:sp>
          <p:nvSpPr>
            <p:cNvPr id="8" name="Round Same Side Corner Rectangle 7"/>
            <p:cNvSpPr/>
            <p:nvPr/>
          </p:nvSpPr>
          <p:spPr>
            <a:xfrm>
              <a:off x="32766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0829" y="2514600"/>
              <a:ext cx="223202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3411087" y="1833529"/>
              <a:ext cx="2046398" cy="609600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4696" y="1934066"/>
              <a:ext cx="2049709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000" b="1" dirty="0">
                  <a:latin typeface="Arial" pitchFamily="34" charset="0"/>
                </a:rPr>
                <a:t>Moderate impact </a:t>
              </a:r>
            </a:p>
            <a:p>
              <a:pPr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0922" y="4942194"/>
              <a:ext cx="184731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000" dirty="0">
                <a:solidFill>
                  <a:schemeClr val="bg1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6228184" y="1916832"/>
            <a:ext cx="2608840" cy="3982440"/>
            <a:chOff x="6019800" y="1721963"/>
            <a:chExt cx="2315372" cy="3982440"/>
          </a:xfrm>
          <a:solidFill>
            <a:srgbClr val="CCECFF"/>
          </a:solidFill>
        </p:grpSpPr>
        <p:sp>
          <p:nvSpPr>
            <p:cNvPr id="11" name="Round Same Side Corner Rectangle 10"/>
            <p:cNvSpPr/>
            <p:nvPr/>
          </p:nvSpPr>
          <p:spPr>
            <a:xfrm>
              <a:off x="60198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19000" dir="5400000" sy="-100000" algn="bl" rotWithShape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1473" y="2514600"/>
              <a:ext cx="223202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6154286" y="1833529"/>
              <a:ext cx="2046398" cy="609600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17415" name="Rectangle 20"/>
          <p:cNvSpPr>
            <a:spLocks noChangeArrowheads="1"/>
          </p:cNvSpPr>
          <p:nvPr/>
        </p:nvSpPr>
        <p:spPr bwMode="auto">
          <a:xfrm>
            <a:off x="6732588" y="2133600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/>
              <a:t>No impact </a:t>
            </a:r>
          </a:p>
        </p:txBody>
      </p:sp>
      <p:sp>
        <p:nvSpPr>
          <p:cNvPr id="17416" name="Rectangle 21"/>
          <p:cNvSpPr>
            <a:spLocks noChangeArrowheads="1"/>
          </p:cNvSpPr>
          <p:nvPr/>
        </p:nvSpPr>
        <p:spPr bwMode="auto">
          <a:xfrm>
            <a:off x="555625" y="2855913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64%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(n=39)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35%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(n=30)</a:t>
            </a:r>
          </a:p>
        </p:txBody>
      </p:sp>
      <p:sp>
        <p:nvSpPr>
          <p:cNvPr id="17417" name="Rectangle 29"/>
          <p:cNvSpPr>
            <a:spLocks noChangeArrowheads="1"/>
          </p:cNvSpPr>
          <p:nvPr/>
        </p:nvSpPr>
        <p:spPr bwMode="auto">
          <a:xfrm>
            <a:off x="3355975" y="2855913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21%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(n=13)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42%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(n=36) </a:t>
            </a:r>
          </a:p>
        </p:txBody>
      </p:sp>
      <p:sp>
        <p:nvSpPr>
          <p:cNvPr id="17418" name="Rectangle 30"/>
          <p:cNvSpPr>
            <a:spLocks noChangeArrowheads="1"/>
          </p:cNvSpPr>
          <p:nvPr/>
        </p:nvSpPr>
        <p:spPr bwMode="auto">
          <a:xfrm>
            <a:off x="6372225" y="2914650"/>
            <a:ext cx="43116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(n=0)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6%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(n=5)</a:t>
            </a:r>
          </a:p>
        </p:txBody>
      </p:sp>
    </p:spTree>
    <p:extLst>
      <p:ext uri="{BB962C8B-B14F-4D97-AF65-F5344CB8AC3E}">
        <p14:creationId xmlns:p14="http://schemas.microsoft.com/office/powerpoint/2010/main" val="19177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AU" sz="32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 feel that I understand what the social determinants of health are</a:t>
            </a:r>
            <a:endParaRPr lang="en-AU" sz="32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771800" y="2204864"/>
            <a:ext cx="3678561" cy="3982440"/>
            <a:chOff x="533400" y="1721963"/>
            <a:chExt cx="3277825" cy="3982440"/>
          </a:xfrm>
          <a:solidFill>
            <a:srgbClr val="EDEBC1"/>
          </a:solidFill>
        </p:grpSpPr>
        <p:sp>
          <p:nvSpPr>
            <p:cNvPr id="5" name="Round Same Side Corner Rectangle 4"/>
            <p:cNvSpPr/>
            <p:nvPr/>
          </p:nvSpPr>
          <p:spPr>
            <a:xfrm>
              <a:off x="533400" y="1721963"/>
              <a:ext cx="3277825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254" y="2514600"/>
              <a:ext cx="2232025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696026" y="1833529"/>
              <a:ext cx="2952571" cy="609600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8562" y="1877209"/>
              <a:ext cx="2837495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400" b="1" dirty="0">
                  <a:latin typeface="Arial" pitchFamily="34" charset="0"/>
                </a:rPr>
                <a:t>Strongly agree or Agree</a:t>
              </a:r>
            </a:p>
            <a:p>
              <a:pPr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</p:grp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384550" y="2686050"/>
            <a:ext cx="2487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cs typeface="Arial" charset="0"/>
              </a:rPr>
              <a:t>98%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cs typeface="Arial" charset="0"/>
              </a:rPr>
              <a:t>(n=60)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cs typeface="Arial" charset="0"/>
              </a:rPr>
              <a:t>75% Other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cs typeface="Arial" charset="0"/>
              </a:rPr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>
                <a:cs typeface="Arial" charset="0"/>
              </a:rPr>
              <a:t>(n=64)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825" y="6308725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18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AU" sz="18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AU" sz="18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What impact do you consider the policies in your department have on health equity?</a:t>
            </a:r>
            <a:endParaRPr lang="en-AU" sz="18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411760" y="1700808"/>
            <a:ext cx="4580779" cy="3982440"/>
            <a:chOff x="533400" y="1721963"/>
            <a:chExt cx="3277825" cy="3982440"/>
          </a:xfrm>
          <a:solidFill>
            <a:srgbClr val="EDEBC1"/>
          </a:solidFill>
        </p:grpSpPr>
        <p:sp>
          <p:nvSpPr>
            <p:cNvPr id="25" name="Round Same Side Corner Rectangle 24"/>
            <p:cNvSpPr/>
            <p:nvPr/>
          </p:nvSpPr>
          <p:spPr>
            <a:xfrm>
              <a:off x="533400" y="1721963"/>
              <a:ext cx="3277825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2254" y="2514600"/>
              <a:ext cx="2232025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696026" y="1833529"/>
              <a:ext cx="2952571" cy="609600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0314" y="1877209"/>
              <a:ext cx="2724907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2400" b="1" dirty="0">
                  <a:latin typeface="Arial" pitchFamily="34" charset="0"/>
                </a:rPr>
                <a:t>Strong or moderate impact</a:t>
              </a:r>
              <a:endParaRPr lang="en-US" sz="2400" b="1" dirty="0">
                <a:latin typeface="Arial" pitchFamily="34" charset="0"/>
              </a:endParaRPr>
            </a:p>
          </p:txBody>
        </p:sp>
      </p:grpSp>
      <p:sp>
        <p:nvSpPr>
          <p:cNvPr id="19460" name="Rectangle 28"/>
          <p:cNvSpPr>
            <a:spLocks noChangeArrowheads="1"/>
          </p:cNvSpPr>
          <p:nvPr/>
        </p:nvSpPr>
        <p:spPr bwMode="auto">
          <a:xfrm>
            <a:off x="3563938" y="2636838"/>
            <a:ext cx="21605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73%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(n=44)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50%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(n=43)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2988" y="5705475"/>
            <a:ext cx="7859712" cy="8921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784225" y="5719763"/>
            <a:ext cx="7635875" cy="869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000" b="1" i="1" dirty="0">
                <a:latin typeface="Arial" pitchFamily="34" charset="0"/>
              </a:rPr>
              <a:t>I am unfamiliar with the term health equity</a:t>
            </a:r>
          </a:p>
          <a:p>
            <a:pPr algn="ctr">
              <a:defRPr/>
            </a:pPr>
            <a:endParaRPr lang="en-AU" sz="1050" dirty="0">
              <a:latin typeface="Arial" pitchFamily="34" charset="0"/>
            </a:endParaRPr>
          </a:p>
          <a:p>
            <a:pPr algn="ctr">
              <a:defRPr/>
            </a:pPr>
            <a:r>
              <a:rPr lang="en-AU" sz="2000" dirty="0">
                <a:latin typeface="Arial" pitchFamily="34" charset="0"/>
              </a:rPr>
              <a:t>1.7% Health (n=1)   21% Other departments (n=18)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04000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5192713"/>
            <a:ext cx="9144000" cy="16652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3" y="765175"/>
            <a:ext cx="8955087" cy="1073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0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AU" sz="20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en-AU" sz="20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How </a:t>
            </a:r>
            <a:r>
              <a:rPr lang="en-AU" sz="20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would you rate your understanding of Health in All Policies in South Australia?</a:t>
            </a:r>
            <a:endParaRPr lang="en-US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39"/>
          <p:cNvGrpSpPr/>
          <p:nvPr/>
        </p:nvGrpSpPr>
        <p:grpSpPr>
          <a:xfrm>
            <a:off x="539552" y="1844824"/>
            <a:ext cx="2598441" cy="4435643"/>
            <a:chOff x="533400" y="1721963"/>
            <a:chExt cx="2315372" cy="3982440"/>
          </a:xfrm>
          <a:solidFill>
            <a:srgbClr val="EDEBC1"/>
          </a:solidFill>
        </p:grpSpPr>
        <p:sp>
          <p:nvSpPr>
            <p:cNvPr id="3" name="Round Same Side Corner Rectangle 2"/>
            <p:cNvSpPr/>
            <p:nvPr/>
          </p:nvSpPr>
          <p:spPr>
            <a:xfrm>
              <a:off x="5334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2254" y="2514600"/>
              <a:ext cx="2232025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666162" y="1833529"/>
              <a:ext cx="2046398" cy="857177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191" y="1947636"/>
              <a:ext cx="1800991" cy="967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AU" sz="2000" b="1" dirty="0">
                  <a:latin typeface="Arial" pitchFamily="34" charset="0"/>
                </a:rPr>
                <a:t>Excellent and </a:t>
              </a:r>
            </a:p>
            <a:p>
              <a:pPr algn="ctr">
                <a:defRPr/>
              </a:pPr>
              <a:r>
                <a:rPr lang="en-AU" sz="2000" b="1" dirty="0">
                  <a:latin typeface="Arial" pitchFamily="34" charset="0"/>
                </a:rPr>
                <a:t>Very good</a:t>
              </a:r>
            </a:p>
            <a:p>
              <a:pPr algn="ctr"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3275856" y="1844824"/>
            <a:ext cx="2587951" cy="4435643"/>
            <a:chOff x="3276600" y="1721963"/>
            <a:chExt cx="2315372" cy="3982440"/>
          </a:xfrm>
          <a:solidFill>
            <a:srgbClr val="FFCC66"/>
          </a:solidFill>
        </p:grpSpPr>
        <p:sp>
          <p:nvSpPr>
            <p:cNvPr id="8" name="Round Same Side Corner Rectangle 7"/>
            <p:cNvSpPr/>
            <p:nvPr/>
          </p:nvSpPr>
          <p:spPr>
            <a:xfrm>
              <a:off x="32766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10829" y="2514600"/>
              <a:ext cx="223202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3411087" y="1833529"/>
              <a:ext cx="2046398" cy="869978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7049" y="2012682"/>
              <a:ext cx="1860957" cy="6908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AU" sz="2000" b="1" dirty="0">
                  <a:latin typeface="Arial" pitchFamily="34" charset="0"/>
                </a:rPr>
                <a:t>Good</a:t>
              </a:r>
            </a:p>
            <a:p>
              <a:pPr algn="ctr"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60922" y="4942194"/>
              <a:ext cx="184731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000" dirty="0">
                <a:solidFill>
                  <a:schemeClr val="bg1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6084168" y="1916832"/>
            <a:ext cx="2608840" cy="4435643"/>
            <a:chOff x="6019800" y="1721963"/>
            <a:chExt cx="2315372" cy="3982440"/>
          </a:xfrm>
          <a:solidFill>
            <a:srgbClr val="CCECFF"/>
          </a:solidFill>
        </p:grpSpPr>
        <p:sp>
          <p:nvSpPr>
            <p:cNvPr id="11" name="Round Same Side Corner Rectangle 10"/>
            <p:cNvSpPr/>
            <p:nvPr/>
          </p:nvSpPr>
          <p:spPr>
            <a:xfrm>
              <a:off x="60198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19000" dir="5400000" sy="-100000" algn="bl" rotWithShape="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1473" y="2514600"/>
              <a:ext cx="223202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6154286" y="1833529"/>
              <a:ext cx="2046398" cy="869978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20487" name="Rectangle 20"/>
          <p:cNvSpPr>
            <a:spLocks noChangeArrowheads="1"/>
          </p:cNvSpPr>
          <p:nvPr/>
        </p:nvSpPr>
        <p:spPr bwMode="auto">
          <a:xfrm>
            <a:off x="6227763" y="2060575"/>
            <a:ext cx="2239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/>
              <a:t>Average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b="1"/>
              <a:t>Poor</a:t>
            </a:r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555625" y="2855913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53%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(n=35)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36%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(n=31)</a:t>
            </a:r>
          </a:p>
        </p:txBody>
      </p:sp>
      <p:sp>
        <p:nvSpPr>
          <p:cNvPr id="20489" name="Rectangle 29"/>
          <p:cNvSpPr>
            <a:spLocks noChangeArrowheads="1"/>
          </p:cNvSpPr>
          <p:nvPr/>
        </p:nvSpPr>
        <p:spPr bwMode="auto">
          <a:xfrm>
            <a:off x="3355975" y="2855913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33%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(n=21)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31%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(n=26) </a:t>
            </a:r>
          </a:p>
        </p:txBody>
      </p:sp>
      <p:sp>
        <p:nvSpPr>
          <p:cNvPr id="20490" name="Rectangle 30"/>
          <p:cNvSpPr>
            <a:spLocks noChangeArrowheads="1"/>
          </p:cNvSpPr>
          <p:nvPr/>
        </p:nvSpPr>
        <p:spPr bwMode="auto">
          <a:xfrm>
            <a:off x="6111875" y="291465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13%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(n=8)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32%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(n=26)</a:t>
            </a:r>
          </a:p>
        </p:txBody>
      </p:sp>
    </p:spTree>
    <p:extLst>
      <p:ext uri="{BB962C8B-B14F-4D97-AF65-F5344CB8AC3E}">
        <p14:creationId xmlns:p14="http://schemas.microsoft.com/office/powerpoint/2010/main" val="41679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1196975"/>
            <a:ext cx="6624638" cy="955675"/>
          </a:xfrm>
        </p:spPr>
        <p:txBody>
          <a:bodyPr/>
          <a:lstStyle/>
          <a:p>
            <a:pPr>
              <a:defRPr/>
            </a:pPr>
            <a:r>
              <a:rPr lang="en-AU" sz="2000" b="1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Collaboration with HiAP is more complex than other areas of my work</a:t>
            </a:r>
            <a:endParaRPr lang="en-AU" sz="20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1259632" y="2276873"/>
            <a:ext cx="2598441" cy="4032448"/>
            <a:chOff x="533400" y="1721963"/>
            <a:chExt cx="2315372" cy="3982440"/>
          </a:xfrm>
          <a:solidFill>
            <a:srgbClr val="FFCC66"/>
          </a:solidFill>
        </p:grpSpPr>
        <p:sp>
          <p:nvSpPr>
            <p:cNvPr id="5" name="Round Same Side Corner Rectangle 4"/>
            <p:cNvSpPr/>
            <p:nvPr/>
          </p:nvSpPr>
          <p:spPr>
            <a:xfrm>
              <a:off x="5334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2254" y="2514600"/>
              <a:ext cx="2232025" cy="7078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666162" y="1833529"/>
              <a:ext cx="2046398" cy="857177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191" y="1947636"/>
              <a:ext cx="1800991" cy="967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AU" sz="2000" b="1" dirty="0">
                  <a:latin typeface="Arial" pitchFamily="34" charset="0"/>
                </a:rPr>
                <a:t>Strongly agree or Agree</a:t>
              </a:r>
            </a:p>
            <a:p>
              <a:pPr algn="ctr"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5148064" y="2204864"/>
            <a:ext cx="2587951" cy="4176464"/>
            <a:chOff x="3276600" y="1721963"/>
            <a:chExt cx="2315372" cy="3982440"/>
          </a:xfrm>
          <a:solidFill>
            <a:srgbClr val="CCECFF"/>
          </a:solidFill>
        </p:grpSpPr>
        <p:sp>
          <p:nvSpPr>
            <p:cNvPr id="10" name="Round Same Side Corner Rectangle 9"/>
            <p:cNvSpPr/>
            <p:nvPr/>
          </p:nvSpPr>
          <p:spPr>
            <a:xfrm>
              <a:off x="3276600" y="1721963"/>
              <a:ext cx="2315372" cy="3982440"/>
            </a:xfrm>
            <a:prstGeom prst="round2SameRect">
              <a:avLst/>
            </a:prstGeom>
            <a:grpFill/>
            <a:ln w="38100">
              <a:solidFill>
                <a:schemeClr val="bg1"/>
              </a:solidFill>
            </a:ln>
            <a:effectLst>
              <a:reflection blurRad="6350" stA="52000" endA="300" endPos="19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10829" y="2514600"/>
              <a:ext cx="223202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342900" indent="-34290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411087" y="1833529"/>
              <a:ext cx="2046398" cy="869978"/>
            </a:xfrm>
            <a:prstGeom prst="round2SameRect">
              <a:avLst>
                <a:gd name="adj1" fmla="val 46048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7049" y="2012682"/>
              <a:ext cx="1860957" cy="9671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AU" sz="2000" b="1" dirty="0">
                  <a:latin typeface="Arial" pitchFamily="34" charset="0"/>
                </a:rPr>
                <a:t>Neither agree or disagree</a:t>
              </a:r>
            </a:p>
            <a:p>
              <a:pPr algn="ctr">
                <a:defRPr/>
              </a:pPr>
              <a:endParaRPr lang="en-US" sz="2400" b="1" dirty="0">
                <a:latin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60922" y="4942194"/>
              <a:ext cx="184731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000" dirty="0">
                <a:solidFill>
                  <a:schemeClr val="bg1"/>
                </a:solidFill>
                <a:effectLst>
                  <a:innerShdw blurRad="127000" dist="50800" dir="135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endParaRPr>
            </a:p>
          </p:txBody>
        </p:sp>
      </p:grp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1476375" y="3357563"/>
            <a:ext cx="2286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25%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(n=13)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14%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(n=10)</a:t>
            </a:r>
          </a:p>
        </p:txBody>
      </p:sp>
      <p:sp>
        <p:nvSpPr>
          <p:cNvPr id="21510" name="Rectangle 15"/>
          <p:cNvSpPr>
            <a:spLocks noChangeArrowheads="1"/>
          </p:cNvSpPr>
          <p:nvPr/>
        </p:nvSpPr>
        <p:spPr bwMode="auto">
          <a:xfrm>
            <a:off x="5364163" y="3284538"/>
            <a:ext cx="2286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57% Health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(n=29)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58% Other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departments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/>
              <a:t>(n=42)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88113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7"/>
          <p:cNvSpPr>
            <a:spLocks noChangeArrowheads="1"/>
          </p:cNvSpPr>
          <p:nvPr/>
        </p:nvSpPr>
        <p:spPr bwMode="auto">
          <a:xfrm>
            <a:off x="0" y="2819400"/>
            <a:ext cx="9144000" cy="1828800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4" name="Parallelogram 73"/>
          <p:cNvSpPr/>
          <p:nvPr/>
        </p:nvSpPr>
        <p:spPr>
          <a:xfrm>
            <a:off x="457200" y="3810000"/>
            <a:ext cx="3098800" cy="825500"/>
          </a:xfrm>
          <a:prstGeom prst="parallelogram">
            <a:avLst>
              <a:gd name="adj" fmla="val 216581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Parallelogram 70"/>
          <p:cNvSpPr/>
          <p:nvPr/>
        </p:nvSpPr>
        <p:spPr>
          <a:xfrm flipH="1">
            <a:off x="5511800" y="3810000"/>
            <a:ext cx="3098800" cy="825500"/>
          </a:xfrm>
          <a:prstGeom prst="parallelogram">
            <a:avLst>
              <a:gd name="adj" fmla="val 216581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Parallelogram 71"/>
          <p:cNvSpPr/>
          <p:nvPr/>
        </p:nvSpPr>
        <p:spPr>
          <a:xfrm>
            <a:off x="2400300" y="3810000"/>
            <a:ext cx="1752600" cy="825500"/>
          </a:xfrm>
          <a:prstGeom prst="parallelogram">
            <a:avLst>
              <a:gd name="adj" fmla="val 110427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Parallelogram 72"/>
          <p:cNvSpPr/>
          <p:nvPr/>
        </p:nvSpPr>
        <p:spPr>
          <a:xfrm flipH="1">
            <a:off x="4953000" y="3810000"/>
            <a:ext cx="1752600" cy="825500"/>
          </a:xfrm>
          <a:prstGeom prst="parallelogram">
            <a:avLst>
              <a:gd name="adj" fmla="val 110427"/>
            </a:avLst>
          </a:prstGeom>
          <a:solidFill>
            <a:srgbClr val="000000">
              <a:alpha val="20000"/>
            </a:srgbClr>
          </a:solidFill>
          <a:ln>
            <a:noFill/>
          </a:ln>
          <a:effectLst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43" name="Group 66"/>
          <p:cNvGrpSpPr>
            <a:grpSpLocks/>
          </p:cNvGrpSpPr>
          <p:nvPr/>
        </p:nvGrpSpPr>
        <p:grpSpPr bwMode="auto">
          <a:xfrm>
            <a:off x="974725" y="1611313"/>
            <a:ext cx="6143625" cy="3124200"/>
            <a:chOff x="533400" y="2057399"/>
            <a:chExt cx="6443451" cy="3276602"/>
          </a:xfrm>
        </p:grpSpPr>
        <p:grpSp>
          <p:nvGrpSpPr>
            <p:cNvPr id="22574" name="Group 8"/>
            <p:cNvGrpSpPr>
              <a:grpSpLocks/>
            </p:cNvGrpSpPr>
            <p:nvPr/>
          </p:nvGrpSpPr>
          <p:grpSpPr bwMode="auto">
            <a:xfrm>
              <a:off x="533400" y="2057399"/>
              <a:ext cx="2471103" cy="3276601"/>
              <a:chOff x="1985963" y="0"/>
              <a:chExt cx="5172076" cy="6858000"/>
            </a:xfrm>
          </p:grpSpPr>
          <p:sp>
            <p:nvSpPr>
              <p:cNvPr id="22586" name="Freeform 5"/>
              <p:cNvSpPr>
                <a:spLocks/>
              </p:cNvSpPr>
              <p:nvPr/>
            </p:nvSpPr>
            <p:spPr bwMode="auto">
              <a:xfrm>
                <a:off x="5600701" y="0"/>
                <a:ext cx="1557338" cy="5326063"/>
              </a:xfrm>
              <a:custGeom>
                <a:avLst/>
                <a:gdLst>
                  <a:gd name="T0" fmla="*/ 2147483647 w 981"/>
                  <a:gd name="T1" fmla="*/ 2147483647 h 3355"/>
                  <a:gd name="T2" fmla="*/ 2147483647 w 981"/>
                  <a:gd name="T3" fmla="*/ 2147483647 h 3355"/>
                  <a:gd name="T4" fmla="*/ 2147483647 w 981"/>
                  <a:gd name="T5" fmla="*/ 2147483647 h 3355"/>
                  <a:gd name="T6" fmla="*/ 2147483647 w 981"/>
                  <a:gd name="T7" fmla="*/ 2147483647 h 3355"/>
                  <a:gd name="T8" fmla="*/ 2147483647 w 981"/>
                  <a:gd name="T9" fmla="*/ 2147483647 h 3355"/>
                  <a:gd name="T10" fmla="*/ 2147483647 w 981"/>
                  <a:gd name="T11" fmla="*/ 2147483647 h 3355"/>
                  <a:gd name="T12" fmla="*/ 2147483647 w 981"/>
                  <a:gd name="T13" fmla="*/ 2147483647 h 3355"/>
                  <a:gd name="T14" fmla="*/ 2147483647 w 981"/>
                  <a:gd name="T15" fmla="*/ 2147483647 h 3355"/>
                  <a:gd name="T16" fmla="*/ 2147483647 w 981"/>
                  <a:gd name="T17" fmla="*/ 2147483647 h 3355"/>
                  <a:gd name="T18" fmla="*/ 2147483647 w 981"/>
                  <a:gd name="T19" fmla="*/ 2147483647 h 3355"/>
                  <a:gd name="T20" fmla="*/ 2147483647 w 981"/>
                  <a:gd name="T21" fmla="*/ 2147483647 h 3355"/>
                  <a:gd name="T22" fmla="*/ 2147483647 w 981"/>
                  <a:gd name="T23" fmla="*/ 2147483647 h 3355"/>
                  <a:gd name="T24" fmla="*/ 2147483647 w 981"/>
                  <a:gd name="T25" fmla="*/ 2147483647 h 3355"/>
                  <a:gd name="T26" fmla="*/ 2147483647 w 981"/>
                  <a:gd name="T27" fmla="*/ 2147483647 h 3355"/>
                  <a:gd name="T28" fmla="*/ 2147483647 w 981"/>
                  <a:gd name="T29" fmla="*/ 2147483647 h 3355"/>
                  <a:gd name="T30" fmla="*/ 2147483647 w 981"/>
                  <a:gd name="T31" fmla="*/ 2147483647 h 3355"/>
                  <a:gd name="T32" fmla="*/ 2147483647 w 981"/>
                  <a:gd name="T33" fmla="*/ 2147483647 h 3355"/>
                  <a:gd name="T34" fmla="*/ 2147483647 w 981"/>
                  <a:gd name="T35" fmla="*/ 2147483647 h 3355"/>
                  <a:gd name="T36" fmla="*/ 2147483647 w 981"/>
                  <a:gd name="T37" fmla="*/ 2147483647 h 3355"/>
                  <a:gd name="T38" fmla="*/ 2147483647 w 981"/>
                  <a:gd name="T39" fmla="*/ 2147483647 h 3355"/>
                  <a:gd name="T40" fmla="*/ 2147483647 w 981"/>
                  <a:gd name="T41" fmla="*/ 2147483647 h 3355"/>
                  <a:gd name="T42" fmla="*/ 2147483647 w 981"/>
                  <a:gd name="T43" fmla="*/ 2147483647 h 3355"/>
                  <a:gd name="T44" fmla="*/ 2147483647 w 981"/>
                  <a:gd name="T45" fmla="*/ 2147483647 h 3355"/>
                  <a:gd name="T46" fmla="*/ 2147483647 w 981"/>
                  <a:gd name="T47" fmla="*/ 0 h 3355"/>
                  <a:gd name="T48" fmla="*/ 2147483647 w 981"/>
                  <a:gd name="T49" fmla="*/ 0 h 3355"/>
                  <a:gd name="T50" fmla="*/ 2147483647 w 981"/>
                  <a:gd name="T51" fmla="*/ 2147483647 h 3355"/>
                  <a:gd name="T52" fmla="*/ 2147483647 w 981"/>
                  <a:gd name="T53" fmla="*/ 2147483647 h 3355"/>
                  <a:gd name="T54" fmla="*/ 2147483647 w 981"/>
                  <a:gd name="T55" fmla="*/ 2147483647 h 3355"/>
                  <a:gd name="T56" fmla="*/ 2147483647 w 981"/>
                  <a:gd name="T57" fmla="*/ 2147483647 h 3355"/>
                  <a:gd name="T58" fmla="*/ 2147483647 w 981"/>
                  <a:gd name="T59" fmla="*/ 2147483647 h 3355"/>
                  <a:gd name="T60" fmla="*/ 2147483647 w 981"/>
                  <a:gd name="T61" fmla="*/ 2147483647 h 3355"/>
                  <a:gd name="T62" fmla="*/ 2147483647 w 981"/>
                  <a:gd name="T63" fmla="*/ 2147483647 h 3355"/>
                  <a:gd name="T64" fmla="*/ 2147483647 w 981"/>
                  <a:gd name="T65" fmla="*/ 2147483647 h 3355"/>
                  <a:gd name="T66" fmla="*/ 2147483647 w 981"/>
                  <a:gd name="T67" fmla="*/ 2147483647 h 3355"/>
                  <a:gd name="T68" fmla="*/ 2147483647 w 981"/>
                  <a:gd name="T69" fmla="*/ 2147483647 h 3355"/>
                  <a:gd name="T70" fmla="*/ 2147483647 w 981"/>
                  <a:gd name="T71" fmla="*/ 2147483647 h 3355"/>
                  <a:gd name="T72" fmla="*/ 2147483647 w 981"/>
                  <a:gd name="T73" fmla="*/ 2147483647 h 3355"/>
                  <a:gd name="T74" fmla="*/ 2147483647 w 981"/>
                  <a:gd name="T75" fmla="*/ 2147483647 h 3355"/>
                  <a:gd name="T76" fmla="*/ 2147483647 w 981"/>
                  <a:gd name="T77" fmla="*/ 2147483647 h 3355"/>
                  <a:gd name="T78" fmla="*/ 2147483647 w 981"/>
                  <a:gd name="T79" fmla="*/ 2147483647 h 3355"/>
                  <a:gd name="T80" fmla="*/ 2147483647 w 981"/>
                  <a:gd name="T81" fmla="*/ 2147483647 h 3355"/>
                  <a:gd name="T82" fmla="*/ 2147483647 w 981"/>
                  <a:gd name="T83" fmla="*/ 2147483647 h 3355"/>
                  <a:gd name="T84" fmla="*/ 2147483647 w 981"/>
                  <a:gd name="T85" fmla="*/ 2147483647 h 3355"/>
                  <a:gd name="T86" fmla="*/ 2147483647 w 981"/>
                  <a:gd name="T87" fmla="*/ 2147483647 h 3355"/>
                  <a:gd name="T88" fmla="*/ 2147483647 w 981"/>
                  <a:gd name="T89" fmla="*/ 2147483647 h 3355"/>
                  <a:gd name="T90" fmla="*/ 2147483647 w 981"/>
                  <a:gd name="T91" fmla="*/ 2147483647 h 3355"/>
                  <a:gd name="T92" fmla="*/ 2147483647 w 981"/>
                  <a:gd name="T93" fmla="*/ 2147483647 h 3355"/>
                  <a:gd name="T94" fmla="*/ 0 w 981"/>
                  <a:gd name="T95" fmla="*/ 2147483647 h 3355"/>
                  <a:gd name="T96" fmla="*/ 2147483647 w 981"/>
                  <a:gd name="T97" fmla="*/ 2147483647 h 3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81"/>
                  <a:gd name="T148" fmla="*/ 0 h 3355"/>
                  <a:gd name="T149" fmla="*/ 981 w 981"/>
                  <a:gd name="T150" fmla="*/ 3355 h 33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81" h="3355">
                    <a:moveTo>
                      <a:pt x="683" y="3355"/>
                    </a:moveTo>
                    <a:lnTo>
                      <a:pt x="683" y="3355"/>
                    </a:lnTo>
                    <a:lnTo>
                      <a:pt x="707" y="3354"/>
                    </a:lnTo>
                    <a:lnTo>
                      <a:pt x="727" y="3350"/>
                    </a:lnTo>
                    <a:lnTo>
                      <a:pt x="748" y="3344"/>
                    </a:lnTo>
                    <a:lnTo>
                      <a:pt x="766" y="3336"/>
                    </a:lnTo>
                    <a:lnTo>
                      <a:pt x="785" y="3325"/>
                    </a:lnTo>
                    <a:lnTo>
                      <a:pt x="801" y="3314"/>
                    </a:lnTo>
                    <a:lnTo>
                      <a:pt x="817" y="3300"/>
                    </a:lnTo>
                    <a:lnTo>
                      <a:pt x="831" y="3286"/>
                    </a:lnTo>
                    <a:lnTo>
                      <a:pt x="845" y="3269"/>
                    </a:lnTo>
                    <a:lnTo>
                      <a:pt x="857" y="3252"/>
                    </a:lnTo>
                    <a:lnTo>
                      <a:pt x="868" y="3233"/>
                    </a:lnTo>
                    <a:lnTo>
                      <a:pt x="879" y="3214"/>
                    </a:lnTo>
                    <a:lnTo>
                      <a:pt x="889" y="3194"/>
                    </a:lnTo>
                    <a:lnTo>
                      <a:pt x="896" y="3173"/>
                    </a:lnTo>
                    <a:lnTo>
                      <a:pt x="912" y="3133"/>
                    </a:lnTo>
                    <a:lnTo>
                      <a:pt x="925" y="3090"/>
                    </a:lnTo>
                    <a:lnTo>
                      <a:pt x="934" y="3050"/>
                    </a:lnTo>
                    <a:lnTo>
                      <a:pt x="940" y="3012"/>
                    </a:lnTo>
                    <a:lnTo>
                      <a:pt x="947" y="2979"/>
                    </a:lnTo>
                    <a:lnTo>
                      <a:pt x="951" y="2928"/>
                    </a:lnTo>
                    <a:lnTo>
                      <a:pt x="953" y="2909"/>
                    </a:lnTo>
                    <a:lnTo>
                      <a:pt x="981" y="0"/>
                    </a:lnTo>
                    <a:lnTo>
                      <a:pt x="353" y="0"/>
                    </a:lnTo>
                    <a:lnTo>
                      <a:pt x="270" y="2909"/>
                    </a:lnTo>
                    <a:lnTo>
                      <a:pt x="268" y="2928"/>
                    </a:lnTo>
                    <a:lnTo>
                      <a:pt x="264" y="2979"/>
                    </a:lnTo>
                    <a:lnTo>
                      <a:pt x="257" y="3012"/>
                    </a:lnTo>
                    <a:lnTo>
                      <a:pt x="251" y="3050"/>
                    </a:lnTo>
                    <a:lnTo>
                      <a:pt x="242" y="3090"/>
                    </a:lnTo>
                    <a:lnTo>
                      <a:pt x="229" y="3133"/>
                    </a:lnTo>
                    <a:lnTo>
                      <a:pt x="213" y="3173"/>
                    </a:lnTo>
                    <a:lnTo>
                      <a:pt x="206" y="3194"/>
                    </a:lnTo>
                    <a:lnTo>
                      <a:pt x="195" y="3214"/>
                    </a:lnTo>
                    <a:lnTo>
                      <a:pt x="185" y="3233"/>
                    </a:lnTo>
                    <a:lnTo>
                      <a:pt x="174" y="3252"/>
                    </a:lnTo>
                    <a:lnTo>
                      <a:pt x="162" y="3269"/>
                    </a:lnTo>
                    <a:lnTo>
                      <a:pt x="148" y="3286"/>
                    </a:lnTo>
                    <a:lnTo>
                      <a:pt x="134" y="3300"/>
                    </a:lnTo>
                    <a:lnTo>
                      <a:pt x="118" y="3314"/>
                    </a:lnTo>
                    <a:lnTo>
                      <a:pt x="101" y="3325"/>
                    </a:lnTo>
                    <a:lnTo>
                      <a:pt x="83" y="3336"/>
                    </a:lnTo>
                    <a:lnTo>
                      <a:pt x="65" y="3344"/>
                    </a:lnTo>
                    <a:lnTo>
                      <a:pt x="44" y="3350"/>
                    </a:lnTo>
                    <a:lnTo>
                      <a:pt x="22" y="3354"/>
                    </a:lnTo>
                    <a:lnTo>
                      <a:pt x="0" y="3355"/>
                    </a:lnTo>
                    <a:lnTo>
                      <a:pt x="683" y="3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E1FE"/>
                  </a:gs>
                  <a:gs pos="100000">
                    <a:srgbClr val="97BBF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87" name="Freeform 6"/>
              <p:cNvSpPr>
                <a:spLocks/>
              </p:cNvSpPr>
              <p:nvPr/>
            </p:nvSpPr>
            <p:spPr bwMode="auto">
              <a:xfrm>
                <a:off x="4265613" y="3762375"/>
                <a:ext cx="2405063" cy="1563688"/>
              </a:xfrm>
              <a:custGeom>
                <a:avLst/>
                <a:gdLst>
                  <a:gd name="T0" fmla="*/ 2147483647 w 1515"/>
                  <a:gd name="T1" fmla="*/ 2147483647 h 985"/>
                  <a:gd name="T2" fmla="*/ 2147483647 w 1515"/>
                  <a:gd name="T3" fmla="*/ 2147483647 h 985"/>
                  <a:gd name="T4" fmla="*/ 2147483647 w 1515"/>
                  <a:gd name="T5" fmla="*/ 2147483647 h 985"/>
                  <a:gd name="T6" fmla="*/ 2147483647 w 1515"/>
                  <a:gd name="T7" fmla="*/ 2147483647 h 985"/>
                  <a:gd name="T8" fmla="*/ 2147483647 w 1515"/>
                  <a:gd name="T9" fmla="*/ 2147483647 h 985"/>
                  <a:gd name="T10" fmla="*/ 2147483647 w 1515"/>
                  <a:gd name="T11" fmla="*/ 2147483647 h 985"/>
                  <a:gd name="T12" fmla="*/ 2147483647 w 1515"/>
                  <a:gd name="T13" fmla="*/ 2147483647 h 985"/>
                  <a:gd name="T14" fmla="*/ 2147483647 w 1515"/>
                  <a:gd name="T15" fmla="*/ 2147483647 h 985"/>
                  <a:gd name="T16" fmla="*/ 2147483647 w 1515"/>
                  <a:gd name="T17" fmla="*/ 2147483647 h 985"/>
                  <a:gd name="T18" fmla="*/ 2147483647 w 1515"/>
                  <a:gd name="T19" fmla="*/ 2147483647 h 985"/>
                  <a:gd name="T20" fmla="*/ 2147483647 w 1515"/>
                  <a:gd name="T21" fmla="*/ 2147483647 h 985"/>
                  <a:gd name="T22" fmla="*/ 2147483647 w 1515"/>
                  <a:gd name="T23" fmla="*/ 2147483647 h 985"/>
                  <a:gd name="T24" fmla="*/ 2147483647 w 1515"/>
                  <a:gd name="T25" fmla="*/ 2147483647 h 985"/>
                  <a:gd name="T26" fmla="*/ 2147483647 w 1515"/>
                  <a:gd name="T27" fmla="*/ 2147483647 h 985"/>
                  <a:gd name="T28" fmla="*/ 2147483647 w 1515"/>
                  <a:gd name="T29" fmla="*/ 2147483647 h 985"/>
                  <a:gd name="T30" fmla="*/ 2147483647 w 1515"/>
                  <a:gd name="T31" fmla="*/ 2147483647 h 985"/>
                  <a:gd name="T32" fmla="*/ 2147483647 w 1515"/>
                  <a:gd name="T33" fmla="*/ 2147483647 h 985"/>
                  <a:gd name="T34" fmla="*/ 2147483647 w 1515"/>
                  <a:gd name="T35" fmla="*/ 2147483647 h 985"/>
                  <a:gd name="T36" fmla="*/ 2147483647 w 1515"/>
                  <a:gd name="T37" fmla="*/ 2147483647 h 985"/>
                  <a:gd name="T38" fmla="*/ 2147483647 w 1515"/>
                  <a:gd name="T39" fmla="*/ 2147483647 h 985"/>
                  <a:gd name="T40" fmla="*/ 2147483647 w 1515"/>
                  <a:gd name="T41" fmla="*/ 2147483647 h 985"/>
                  <a:gd name="T42" fmla="*/ 2147483647 w 1515"/>
                  <a:gd name="T43" fmla="*/ 2147483647 h 985"/>
                  <a:gd name="T44" fmla="*/ 2147483647 w 1515"/>
                  <a:gd name="T45" fmla="*/ 2147483647 h 985"/>
                  <a:gd name="T46" fmla="*/ 2147483647 w 1515"/>
                  <a:gd name="T47" fmla="*/ 2147483647 h 985"/>
                  <a:gd name="T48" fmla="*/ 2147483647 w 1515"/>
                  <a:gd name="T49" fmla="*/ 0 h 985"/>
                  <a:gd name="T50" fmla="*/ 2147483647 w 1515"/>
                  <a:gd name="T51" fmla="*/ 2147483647 h 985"/>
                  <a:gd name="T52" fmla="*/ 2147483647 w 1515"/>
                  <a:gd name="T53" fmla="*/ 2147483647 h 985"/>
                  <a:gd name="T54" fmla="*/ 2147483647 w 1515"/>
                  <a:gd name="T55" fmla="*/ 2147483647 h 985"/>
                  <a:gd name="T56" fmla="*/ 2147483647 w 1515"/>
                  <a:gd name="T57" fmla="*/ 2147483647 h 985"/>
                  <a:gd name="T58" fmla="*/ 2147483647 w 1515"/>
                  <a:gd name="T59" fmla="*/ 2147483647 h 985"/>
                  <a:gd name="T60" fmla="*/ 2147483647 w 1515"/>
                  <a:gd name="T61" fmla="*/ 2147483647 h 985"/>
                  <a:gd name="T62" fmla="*/ 2147483647 w 1515"/>
                  <a:gd name="T63" fmla="*/ 2147483647 h 985"/>
                  <a:gd name="T64" fmla="*/ 2147483647 w 1515"/>
                  <a:gd name="T65" fmla="*/ 2147483647 h 985"/>
                  <a:gd name="T66" fmla="*/ 2147483647 w 1515"/>
                  <a:gd name="T67" fmla="*/ 2147483647 h 985"/>
                  <a:gd name="T68" fmla="*/ 2147483647 w 1515"/>
                  <a:gd name="T69" fmla="*/ 2147483647 h 985"/>
                  <a:gd name="T70" fmla="*/ 2147483647 w 1515"/>
                  <a:gd name="T71" fmla="*/ 2147483647 h 985"/>
                  <a:gd name="T72" fmla="*/ 2147483647 w 1515"/>
                  <a:gd name="T73" fmla="*/ 2147483647 h 985"/>
                  <a:gd name="T74" fmla="*/ 2147483647 w 1515"/>
                  <a:gd name="T75" fmla="*/ 2147483647 h 985"/>
                  <a:gd name="T76" fmla="*/ 2147483647 w 1515"/>
                  <a:gd name="T77" fmla="*/ 2147483647 h 985"/>
                  <a:gd name="T78" fmla="*/ 2147483647 w 1515"/>
                  <a:gd name="T79" fmla="*/ 2147483647 h 985"/>
                  <a:gd name="T80" fmla="*/ 2147483647 w 1515"/>
                  <a:gd name="T81" fmla="*/ 2147483647 h 985"/>
                  <a:gd name="T82" fmla="*/ 2147483647 w 1515"/>
                  <a:gd name="T83" fmla="*/ 2147483647 h 985"/>
                  <a:gd name="T84" fmla="*/ 2147483647 w 1515"/>
                  <a:gd name="T85" fmla="*/ 2147483647 h 985"/>
                  <a:gd name="T86" fmla="*/ 2147483647 w 1515"/>
                  <a:gd name="T87" fmla="*/ 2147483647 h 985"/>
                  <a:gd name="T88" fmla="*/ 2147483647 w 1515"/>
                  <a:gd name="T89" fmla="*/ 2147483647 h 985"/>
                  <a:gd name="T90" fmla="*/ 2147483647 w 1515"/>
                  <a:gd name="T91" fmla="*/ 2147483647 h 985"/>
                  <a:gd name="T92" fmla="*/ 2147483647 w 1515"/>
                  <a:gd name="T93" fmla="*/ 2147483647 h 985"/>
                  <a:gd name="T94" fmla="*/ 2147483647 w 1515"/>
                  <a:gd name="T95" fmla="*/ 2147483647 h 9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5"/>
                  <a:gd name="T145" fmla="*/ 0 h 985"/>
                  <a:gd name="T146" fmla="*/ 1515 w 1515"/>
                  <a:gd name="T147" fmla="*/ 985 h 9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5" h="985">
                    <a:moveTo>
                      <a:pt x="877" y="985"/>
                    </a:moveTo>
                    <a:lnTo>
                      <a:pt x="877" y="985"/>
                    </a:lnTo>
                    <a:lnTo>
                      <a:pt x="851" y="984"/>
                    </a:lnTo>
                    <a:lnTo>
                      <a:pt x="826" y="980"/>
                    </a:lnTo>
                    <a:lnTo>
                      <a:pt x="802" y="974"/>
                    </a:lnTo>
                    <a:lnTo>
                      <a:pt x="780" y="965"/>
                    </a:lnTo>
                    <a:lnTo>
                      <a:pt x="758" y="955"/>
                    </a:lnTo>
                    <a:lnTo>
                      <a:pt x="740" y="943"/>
                    </a:lnTo>
                    <a:lnTo>
                      <a:pt x="721" y="929"/>
                    </a:lnTo>
                    <a:lnTo>
                      <a:pt x="704" y="913"/>
                    </a:lnTo>
                    <a:lnTo>
                      <a:pt x="686" y="896"/>
                    </a:lnTo>
                    <a:lnTo>
                      <a:pt x="672" y="877"/>
                    </a:lnTo>
                    <a:lnTo>
                      <a:pt x="658" y="858"/>
                    </a:lnTo>
                    <a:lnTo>
                      <a:pt x="644" y="838"/>
                    </a:lnTo>
                    <a:lnTo>
                      <a:pt x="632" y="818"/>
                    </a:lnTo>
                    <a:lnTo>
                      <a:pt x="621" y="796"/>
                    </a:lnTo>
                    <a:lnTo>
                      <a:pt x="602" y="753"/>
                    </a:lnTo>
                    <a:lnTo>
                      <a:pt x="585" y="709"/>
                    </a:lnTo>
                    <a:lnTo>
                      <a:pt x="572" y="667"/>
                    </a:lnTo>
                    <a:lnTo>
                      <a:pt x="561" y="628"/>
                    </a:lnTo>
                    <a:lnTo>
                      <a:pt x="553" y="594"/>
                    </a:lnTo>
                    <a:lnTo>
                      <a:pt x="545" y="540"/>
                    </a:lnTo>
                    <a:lnTo>
                      <a:pt x="542" y="520"/>
                    </a:lnTo>
                    <a:lnTo>
                      <a:pt x="539" y="498"/>
                    </a:lnTo>
                    <a:lnTo>
                      <a:pt x="534" y="473"/>
                    </a:lnTo>
                    <a:lnTo>
                      <a:pt x="528" y="438"/>
                    </a:lnTo>
                    <a:lnTo>
                      <a:pt x="517" y="399"/>
                    </a:lnTo>
                    <a:lnTo>
                      <a:pt x="503" y="355"/>
                    </a:lnTo>
                    <a:lnTo>
                      <a:pt x="494" y="332"/>
                    </a:lnTo>
                    <a:lnTo>
                      <a:pt x="483" y="308"/>
                    </a:lnTo>
                    <a:lnTo>
                      <a:pt x="472" y="285"/>
                    </a:lnTo>
                    <a:lnTo>
                      <a:pt x="459" y="260"/>
                    </a:lnTo>
                    <a:lnTo>
                      <a:pt x="445" y="236"/>
                    </a:lnTo>
                    <a:lnTo>
                      <a:pt x="428" y="211"/>
                    </a:lnTo>
                    <a:lnTo>
                      <a:pt x="411" y="188"/>
                    </a:lnTo>
                    <a:lnTo>
                      <a:pt x="392" y="164"/>
                    </a:lnTo>
                    <a:lnTo>
                      <a:pt x="372" y="142"/>
                    </a:lnTo>
                    <a:lnTo>
                      <a:pt x="348" y="121"/>
                    </a:lnTo>
                    <a:lnTo>
                      <a:pt x="323" y="100"/>
                    </a:lnTo>
                    <a:lnTo>
                      <a:pt x="296" y="81"/>
                    </a:lnTo>
                    <a:lnTo>
                      <a:pt x="268" y="64"/>
                    </a:lnTo>
                    <a:lnTo>
                      <a:pt x="237" y="48"/>
                    </a:lnTo>
                    <a:lnTo>
                      <a:pt x="204" y="34"/>
                    </a:lnTo>
                    <a:lnTo>
                      <a:pt x="168" y="22"/>
                    </a:lnTo>
                    <a:lnTo>
                      <a:pt x="130" y="12"/>
                    </a:lnTo>
                    <a:lnTo>
                      <a:pt x="90" y="6"/>
                    </a:lnTo>
                    <a:lnTo>
                      <a:pt x="47" y="1"/>
                    </a:lnTo>
                    <a:lnTo>
                      <a:pt x="0" y="0"/>
                    </a:lnTo>
                    <a:lnTo>
                      <a:pt x="823" y="0"/>
                    </a:lnTo>
                    <a:lnTo>
                      <a:pt x="856" y="1"/>
                    </a:lnTo>
                    <a:lnTo>
                      <a:pt x="888" y="6"/>
                    </a:lnTo>
                    <a:lnTo>
                      <a:pt x="918" y="12"/>
                    </a:lnTo>
                    <a:lnTo>
                      <a:pt x="946" y="22"/>
                    </a:lnTo>
                    <a:lnTo>
                      <a:pt x="973" y="34"/>
                    </a:lnTo>
                    <a:lnTo>
                      <a:pt x="998" y="48"/>
                    </a:lnTo>
                    <a:lnTo>
                      <a:pt x="1022" y="64"/>
                    </a:lnTo>
                    <a:lnTo>
                      <a:pt x="1044" y="81"/>
                    </a:lnTo>
                    <a:lnTo>
                      <a:pt x="1064" y="100"/>
                    </a:lnTo>
                    <a:lnTo>
                      <a:pt x="1083" y="121"/>
                    </a:lnTo>
                    <a:lnTo>
                      <a:pt x="1101" y="142"/>
                    </a:lnTo>
                    <a:lnTo>
                      <a:pt x="1117" y="164"/>
                    </a:lnTo>
                    <a:lnTo>
                      <a:pt x="1133" y="188"/>
                    </a:lnTo>
                    <a:lnTo>
                      <a:pt x="1147" y="211"/>
                    </a:lnTo>
                    <a:lnTo>
                      <a:pt x="1159" y="236"/>
                    </a:lnTo>
                    <a:lnTo>
                      <a:pt x="1170" y="260"/>
                    </a:lnTo>
                    <a:lnTo>
                      <a:pt x="1189" y="308"/>
                    </a:lnTo>
                    <a:lnTo>
                      <a:pt x="1205" y="355"/>
                    </a:lnTo>
                    <a:lnTo>
                      <a:pt x="1217" y="399"/>
                    </a:lnTo>
                    <a:lnTo>
                      <a:pt x="1227" y="438"/>
                    </a:lnTo>
                    <a:lnTo>
                      <a:pt x="1233" y="473"/>
                    </a:lnTo>
                    <a:lnTo>
                      <a:pt x="1238" y="498"/>
                    </a:lnTo>
                    <a:lnTo>
                      <a:pt x="1239" y="520"/>
                    </a:lnTo>
                    <a:lnTo>
                      <a:pt x="1244" y="540"/>
                    </a:lnTo>
                    <a:lnTo>
                      <a:pt x="1255" y="594"/>
                    </a:lnTo>
                    <a:lnTo>
                      <a:pt x="1263" y="628"/>
                    </a:lnTo>
                    <a:lnTo>
                      <a:pt x="1274" y="667"/>
                    </a:lnTo>
                    <a:lnTo>
                      <a:pt x="1286" y="709"/>
                    </a:lnTo>
                    <a:lnTo>
                      <a:pt x="1302" y="753"/>
                    </a:lnTo>
                    <a:lnTo>
                      <a:pt x="1319" y="796"/>
                    </a:lnTo>
                    <a:lnTo>
                      <a:pt x="1340" y="838"/>
                    </a:lnTo>
                    <a:lnTo>
                      <a:pt x="1351" y="858"/>
                    </a:lnTo>
                    <a:lnTo>
                      <a:pt x="1361" y="877"/>
                    </a:lnTo>
                    <a:lnTo>
                      <a:pt x="1374" y="896"/>
                    </a:lnTo>
                    <a:lnTo>
                      <a:pt x="1387" y="913"/>
                    </a:lnTo>
                    <a:lnTo>
                      <a:pt x="1401" y="929"/>
                    </a:lnTo>
                    <a:lnTo>
                      <a:pt x="1415" y="943"/>
                    </a:lnTo>
                    <a:lnTo>
                      <a:pt x="1429" y="955"/>
                    </a:lnTo>
                    <a:lnTo>
                      <a:pt x="1445" y="965"/>
                    </a:lnTo>
                    <a:lnTo>
                      <a:pt x="1462" y="974"/>
                    </a:lnTo>
                    <a:lnTo>
                      <a:pt x="1479" y="980"/>
                    </a:lnTo>
                    <a:lnTo>
                      <a:pt x="1496" y="984"/>
                    </a:lnTo>
                    <a:lnTo>
                      <a:pt x="1515" y="985"/>
                    </a:lnTo>
                    <a:lnTo>
                      <a:pt x="877" y="9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3E67"/>
                  </a:gs>
                  <a:gs pos="100000">
                    <a:srgbClr val="6184C8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88" name="Freeform 7"/>
              <p:cNvSpPr>
                <a:spLocks/>
              </p:cNvSpPr>
              <p:nvPr/>
            </p:nvSpPr>
            <p:spPr bwMode="auto">
              <a:xfrm>
                <a:off x="1985963" y="3762375"/>
                <a:ext cx="3533775" cy="3095625"/>
              </a:xfrm>
              <a:custGeom>
                <a:avLst/>
                <a:gdLst>
                  <a:gd name="T0" fmla="*/ 2147483647 w 2226"/>
                  <a:gd name="T1" fmla="*/ 0 h 1950"/>
                  <a:gd name="T2" fmla="*/ 2147483647 w 2226"/>
                  <a:gd name="T3" fmla="*/ 2147483647 h 1950"/>
                  <a:gd name="T4" fmla="*/ 2147483647 w 2226"/>
                  <a:gd name="T5" fmla="*/ 2147483647 h 1950"/>
                  <a:gd name="T6" fmla="*/ 2147483647 w 2226"/>
                  <a:gd name="T7" fmla="*/ 2147483647 h 1950"/>
                  <a:gd name="T8" fmla="*/ 2147483647 w 2226"/>
                  <a:gd name="T9" fmla="*/ 2147483647 h 1950"/>
                  <a:gd name="T10" fmla="*/ 2147483647 w 2226"/>
                  <a:gd name="T11" fmla="*/ 2147483647 h 1950"/>
                  <a:gd name="T12" fmla="*/ 2147483647 w 2226"/>
                  <a:gd name="T13" fmla="*/ 2147483647 h 1950"/>
                  <a:gd name="T14" fmla="*/ 2147483647 w 2226"/>
                  <a:gd name="T15" fmla="*/ 2147483647 h 1950"/>
                  <a:gd name="T16" fmla="*/ 2147483647 w 2226"/>
                  <a:gd name="T17" fmla="*/ 2147483647 h 1950"/>
                  <a:gd name="T18" fmla="*/ 2147483647 w 2226"/>
                  <a:gd name="T19" fmla="*/ 2147483647 h 1950"/>
                  <a:gd name="T20" fmla="*/ 2147483647 w 2226"/>
                  <a:gd name="T21" fmla="*/ 2147483647 h 1950"/>
                  <a:gd name="T22" fmla="*/ 2147483647 w 2226"/>
                  <a:gd name="T23" fmla="*/ 2147483647 h 1950"/>
                  <a:gd name="T24" fmla="*/ 2147483647 w 2226"/>
                  <a:gd name="T25" fmla="*/ 2147483647 h 1950"/>
                  <a:gd name="T26" fmla="*/ 2147483647 w 2226"/>
                  <a:gd name="T27" fmla="*/ 2147483647 h 1950"/>
                  <a:gd name="T28" fmla="*/ 2147483647 w 2226"/>
                  <a:gd name="T29" fmla="*/ 2147483647 h 1950"/>
                  <a:gd name="T30" fmla="*/ 2147483647 w 2226"/>
                  <a:gd name="T31" fmla="*/ 2147483647 h 1950"/>
                  <a:gd name="T32" fmla="*/ 2147483647 w 2226"/>
                  <a:gd name="T33" fmla="*/ 2147483647 h 1950"/>
                  <a:gd name="T34" fmla="*/ 2147483647 w 2226"/>
                  <a:gd name="T35" fmla="*/ 2147483647 h 1950"/>
                  <a:gd name="T36" fmla="*/ 2147483647 w 2226"/>
                  <a:gd name="T37" fmla="*/ 2147483647 h 1950"/>
                  <a:gd name="T38" fmla="*/ 2147483647 w 2226"/>
                  <a:gd name="T39" fmla="*/ 2147483647 h 1950"/>
                  <a:gd name="T40" fmla="*/ 2147483647 w 2226"/>
                  <a:gd name="T41" fmla="*/ 2147483647 h 1950"/>
                  <a:gd name="T42" fmla="*/ 2147483647 w 2226"/>
                  <a:gd name="T43" fmla="*/ 2147483647 h 1950"/>
                  <a:gd name="T44" fmla="*/ 0 w 2226"/>
                  <a:gd name="T45" fmla="*/ 2147483647 h 1950"/>
                  <a:gd name="T46" fmla="*/ 2147483647 w 2226"/>
                  <a:gd name="T47" fmla="*/ 2147483647 h 1950"/>
                  <a:gd name="T48" fmla="*/ 2147483647 w 2226"/>
                  <a:gd name="T49" fmla="*/ 2147483647 h 1950"/>
                  <a:gd name="T50" fmla="*/ 2147483647 w 2226"/>
                  <a:gd name="T51" fmla="*/ 2147483647 h 1950"/>
                  <a:gd name="T52" fmla="*/ 2147483647 w 2226"/>
                  <a:gd name="T53" fmla="*/ 2147483647 h 1950"/>
                  <a:gd name="T54" fmla="*/ 2147483647 w 2226"/>
                  <a:gd name="T55" fmla="*/ 2147483647 h 1950"/>
                  <a:gd name="T56" fmla="*/ 2147483647 w 2226"/>
                  <a:gd name="T57" fmla="*/ 2147483647 h 1950"/>
                  <a:gd name="T58" fmla="*/ 2147483647 w 2226"/>
                  <a:gd name="T59" fmla="*/ 2147483647 h 1950"/>
                  <a:gd name="T60" fmla="*/ 2147483647 w 2226"/>
                  <a:gd name="T61" fmla="*/ 2147483647 h 1950"/>
                  <a:gd name="T62" fmla="*/ 2147483647 w 2226"/>
                  <a:gd name="T63" fmla="*/ 2147483647 h 1950"/>
                  <a:gd name="T64" fmla="*/ 2147483647 w 2226"/>
                  <a:gd name="T65" fmla="*/ 2147483647 h 1950"/>
                  <a:gd name="T66" fmla="*/ 2147483647 w 2226"/>
                  <a:gd name="T67" fmla="*/ 2147483647 h 1950"/>
                  <a:gd name="T68" fmla="*/ 2147483647 w 2226"/>
                  <a:gd name="T69" fmla="*/ 2147483647 h 1950"/>
                  <a:gd name="T70" fmla="*/ 2147483647 w 2226"/>
                  <a:gd name="T71" fmla="*/ 2147483647 h 1950"/>
                  <a:gd name="T72" fmla="*/ 2147483647 w 2226"/>
                  <a:gd name="T73" fmla="*/ 2147483647 h 1950"/>
                  <a:gd name="T74" fmla="*/ 2147483647 w 2226"/>
                  <a:gd name="T75" fmla="*/ 2147483647 h 1950"/>
                  <a:gd name="T76" fmla="*/ 2147483647 w 2226"/>
                  <a:gd name="T77" fmla="*/ 2147483647 h 1950"/>
                  <a:gd name="T78" fmla="*/ 2147483647 w 2226"/>
                  <a:gd name="T79" fmla="*/ 2147483647 h 1950"/>
                  <a:gd name="T80" fmla="*/ 2147483647 w 2226"/>
                  <a:gd name="T81" fmla="*/ 2147483647 h 1950"/>
                  <a:gd name="T82" fmla="*/ 2147483647 w 2226"/>
                  <a:gd name="T83" fmla="*/ 2147483647 h 1950"/>
                  <a:gd name="T84" fmla="*/ 2147483647 w 2226"/>
                  <a:gd name="T85" fmla="*/ 2147483647 h 1950"/>
                  <a:gd name="T86" fmla="*/ 2147483647 w 2226"/>
                  <a:gd name="T87" fmla="*/ 0 h 19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26"/>
                  <a:gd name="T133" fmla="*/ 0 h 1950"/>
                  <a:gd name="T134" fmla="*/ 2226 w 2226"/>
                  <a:gd name="T135" fmla="*/ 1950 h 19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26" h="1950">
                    <a:moveTo>
                      <a:pt x="2226" y="0"/>
                    </a:moveTo>
                    <a:lnTo>
                      <a:pt x="1460" y="0"/>
                    </a:lnTo>
                    <a:lnTo>
                      <a:pt x="1418" y="1"/>
                    </a:lnTo>
                    <a:lnTo>
                      <a:pt x="1377" y="3"/>
                    </a:lnTo>
                    <a:lnTo>
                      <a:pt x="1336" y="8"/>
                    </a:lnTo>
                    <a:lnTo>
                      <a:pt x="1297" y="14"/>
                    </a:lnTo>
                    <a:lnTo>
                      <a:pt x="1258" y="22"/>
                    </a:lnTo>
                    <a:lnTo>
                      <a:pt x="1220" y="31"/>
                    </a:lnTo>
                    <a:lnTo>
                      <a:pt x="1184" y="42"/>
                    </a:lnTo>
                    <a:lnTo>
                      <a:pt x="1150" y="55"/>
                    </a:lnTo>
                    <a:lnTo>
                      <a:pt x="1115" y="69"/>
                    </a:lnTo>
                    <a:lnTo>
                      <a:pt x="1081" y="83"/>
                    </a:lnTo>
                    <a:lnTo>
                      <a:pt x="1049" y="100"/>
                    </a:lnTo>
                    <a:lnTo>
                      <a:pt x="1018" y="117"/>
                    </a:lnTo>
                    <a:lnTo>
                      <a:pt x="987" y="136"/>
                    </a:lnTo>
                    <a:lnTo>
                      <a:pt x="959" y="157"/>
                    </a:lnTo>
                    <a:lnTo>
                      <a:pt x="929" y="177"/>
                    </a:lnTo>
                    <a:lnTo>
                      <a:pt x="902" y="199"/>
                    </a:lnTo>
                    <a:lnTo>
                      <a:pt x="876" y="222"/>
                    </a:lnTo>
                    <a:lnTo>
                      <a:pt x="849" y="246"/>
                    </a:lnTo>
                    <a:lnTo>
                      <a:pt x="824" y="269"/>
                    </a:lnTo>
                    <a:lnTo>
                      <a:pt x="800" y="296"/>
                    </a:lnTo>
                    <a:lnTo>
                      <a:pt x="777" y="321"/>
                    </a:lnTo>
                    <a:lnTo>
                      <a:pt x="755" y="348"/>
                    </a:lnTo>
                    <a:lnTo>
                      <a:pt x="733" y="376"/>
                    </a:lnTo>
                    <a:lnTo>
                      <a:pt x="711" y="402"/>
                    </a:lnTo>
                    <a:lnTo>
                      <a:pt x="672" y="459"/>
                    </a:lnTo>
                    <a:lnTo>
                      <a:pt x="636" y="518"/>
                    </a:lnTo>
                    <a:lnTo>
                      <a:pt x="603" y="576"/>
                    </a:lnTo>
                    <a:lnTo>
                      <a:pt x="572" y="636"/>
                    </a:lnTo>
                    <a:lnTo>
                      <a:pt x="544" y="695"/>
                    </a:lnTo>
                    <a:lnTo>
                      <a:pt x="518" y="755"/>
                    </a:lnTo>
                    <a:lnTo>
                      <a:pt x="495" y="813"/>
                    </a:lnTo>
                    <a:lnTo>
                      <a:pt x="475" y="871"/>
                    </a:lnTo>
                    <a:lnTo>
                      <a:pt x="457" y="926"/>
                    </a:lnTo>
                    <a:lnTo>
                      <a:pt x="440" y="977"/>
                    </a:lnTo>
                    <a:lnTo>
                      <a:pt x="426" y="1027"/>
                    </a:lnTo>
                    <a:lnTo>
                      <a:pt x="415" y="1074"/>
                    </a:lnTo>
                    <a:lnTo>
                      <a:pt x="396" y="1156"/>
                    </a:lnTo>
                    <a:lnTo>
                      <a:pt x="384" y="1219"/>
                    </a:lnTo>
                    <a:lnTo>
                      <a:pt x="376" y="1258"/>
                    </a:lnTo>
                    <a:lnTo>
                      <a:pt x="374" y="1273"/>
                    </a:lnTo>
                    <a:lnTo>
                      <a:pt x="348" y="1428"/>
                    </a:lnTo>
                    <a:lnTo>
                      <a:pt x="0" y="1428"/>
                    </a:lnTo>
                    <a:lnTo>
                      <a:pt x="0" y="1433"/>
                    </a:lnTo>
                    <a:lnTo>
                      <a:pt x="710" y="1950"/>
                    </a:lnTo>
                    <a:lnTo>
                      <a:pt x="1637" y="1433"/>
                    </a:lnTo>
                    <a:lnTo>
                      <a:pt x="1637" y="1428"/>
                    </a:lnTo>
                    <a:lnTo>
                      <a:pt x="1245" y="1428"/>
                    </a:lnTo>
                    <a:lnTo>
                      <a:pt x="1278" y="1273"/>
                    </a:lnTo>
                    <a:lnTo>
                      <a:pt x="1291" y="1219"/>
                    </a:lnTo>
                    <a:lnTo>
                      <a:pt x="1306" y="1156"/>
                    </a:lnTo>
                    <a:lnTo>
                      <a:pt x="1330" y="1074"/>
                    </a:lnTo>
                    <a:lnTo>
                      <a:pt x="1360" y="977"/>
                    </a:lnTo>
                    <a:lnTo>
                      <a:pt x="1378" y="926"/>
                    </a:lnTo>
                    <a:lnTo>
                      <a:pt x="1397" y="871"/>
                    </a:lnTo>
                    <a:lnTo>
                      <a:pt x="1419" y="813"/>
                    </a:lnTo>
                    <a:lnTo>
                      <a:pt x="1443" y="755"/>
                    </a:lnTo>
                    <a:lnTo>
                      <a:pt x="1468" y="695"/>
                    </a:lnTo>
                    <a:lnTo>
                      <a:pt x="1496" y="636"/>
                    </a:lnTo>
                    <a:lnTo>
                      <a:pt x="1526" y="576"/>
                    </a:lnTo>
                    <a:lnTo>
                      <a:pt x="1557" y="518"/>
                    </a:lnTo>
                    <a:lnTo>
                      <a:pt x="1590" y="459"/>
                    </a:lnTo>
                    <a:lnTo>
                      <a:pt x="1626" y="402"/>
                    </a:lnTo>
                    <a:lnTo>
                      <a:pt x="1663" y="348"/>
                    </a:lnTo>
                    <a:lnTo>
                      <a:pt x="1703" y="296"/>
                    </a:lnTo>
                    <a:lnTo>
                      <a:pt x="1745" y="246"/>
                    </a:lnTo>
                    <a:lnTo>
                      <a:pt x="1767" y="222"/>
                    </a:lnTo>
                    <a:lnTo>
                      <a:pt x="1790" y="199"/>
                    </a:lnTo>
                    <a:lnTo>
                      <a:pt x="1812" y="177"/>
                    </a:lnTo>
                    <a:lnTo>
                      <a:pt x="1836" y="157"/>
                    </a:lnTo>
                    <a:lnTo>
                      <a:pt x="1861" y="136"/>
                    </a:lnTo>
                    <a:lnTo>
                      <a:pt x="1884" y="117"/>
                    </a:lnTo>
                    <a:lnTo>
                      <a:pt x="1909" y="100"/>
                    </a:lnTo>
                    <a:lnTo>
                      <a:pt x="1936" y="83"/>
                    </a:lnTo>
                    <a:lnTo>
                      <a:pt x="1963" y="69"/>
                    </a:lnTo>
                    <a:lnTo>
                      <a:pt x="1989" y="55"/>
                    </a:lnTo>
                    <a:lnTo>
                      <a:pt x="2017" y="42"/>
                    </a:lnTo>
                    <a:lnTo>
                      <a:pt x="2044" y="31"/>
                    </a:lnTo>
                    <a:lnTo>
                      <a:pt x="2074" y="22"/>
                    </a:lnTo>
                    <a:lnTo>
                      <a:pt x="2104" y="14"/>
                    </a:lnTo>
                    <a:lnTo>
                      <a:pt x="2133" y="8"/>
                    </a:lnTo>
                    <a:lnTo>
                      <a:pt x="2163" y="3"/>
                    </a:lnTo>
                    <a:lnTo>
                      <a:pt x="2194" y="1"/>
                    </a:lnTo>
                    <a:lnTo>
                      <a:pt x="222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1A7E1"/>
                  </a:gs>
                  <a:gs pos="17999">
                    <a:srgbClr val="9FB7F6"/>
                  </a:gs>
                  <a:gs pos="100000">
                    <a:srgbClr val="5F8FD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2575" name="Group 3"/>
            <p:cNvGrpSpPr>
              <a:grpSpLocks/>
            </p:cNvGrpSpPr>
            <p:nvPr/>
          </p:nvGrpSpPr>
          <p:grpSpPr bwMode="auto">
            <a:xfrm>
              <a:off x="3953438" y="2057399"/>
              <a:ext cx="1240861" cy="3276601"/>
              <a:chOff x="3273425" y="0"/>
              <a:chExt cx="2597150" cy="6858000"/>
            </a:xfrm>
          </p:grpSpPr>
          <p:sp>
            <p:nvSpPr>
              <p:cNvPr id="22584" name="Freeform 5"/>
              <p:cNvSpPr>
                <a:spLocks/>
              </p:cNvSpPr>
              <p:nvPr/>
            </p:nvSpPr>
            <p:spPr bwMode="auto">
              <a:xfrm>
                <a:off x="4025900" y="0"/>
                <a:ext cx="1092200" cy="5280025"/>
              </a:xfrm>
              <a:custGeom>
                <a:avLst/>
                <a:gdLst>
                  <a:gd name="T0" fmla="*/ 2147483647 w 688"/>
                  <a:gd name="T1" fmla="*/ 2147483647 h 3326"/>
                  <a:gd name="T2" fmla="*/ 0 w 688"/>
                  <a:gd name="T3" fmla="*/ 2147483647 h 3326"/>
                  <a:gd name="T4" fmla="*/ 2147483647 w 688"/>
                  <a:gd name="T5" fmla="*/ 0 h 3326"/>
                  <a:gd name="T6" fmla="*/ 2147483647 w 688"/>
                  <a:gd name="T7" fmla="*/ 0 h 3326"/>
                  <a:gd name="T8" fmla="*/ 2147483647 w 688"/>
                  <a:gd name="T9" fmla="*/ 2147483647 h 3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8"/>
                  <a:gd name="T16" fmla="*/ 0 h 3326"/>
                  <a:gd name="T17" fmla="*/ 688 w 688"/>
                  <a:gd name="T18" fmla="*/ 3326 h 3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8" h="3326">
                    <a:moveTo>
                      <a:pt x="688" y="3326"/>
                    </a:moveTo>
                    <a:lnTo>
                      <a:pt x="0" y="3326"/>
                    </a:lnTo>
                    <a:lnTo>
                      <a:pt x="29" y="0"/>
                    </a:lnTo>
                    <a:lnTo>
                      <a:pt x="661" y="0"/>
                    </a:lnTo>
                    <a:lnTo>
                      <a:pt x="688" y="33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E1FE"/>
                  </a:gs>
                  <a:gs pos="100000">
                    <a:srgbClr val="97BBF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85" name="Freeform 6"/>
              <p:cNvSpPr>
                <a:spLocks/>
              </p:cNvSpPr>
              <p:nvPr/>
            </p:nvSpPr>
            <p:spPr bwMode="auto">
              <a:xfrm>
                <a:off x="3273425" y="3781425"/>
                <a:ext cx="2597150" cy="3076575"/>
              </a:xfrm>
              <a:custGeom>
                <a:avLst/>
                <a:gdLst>
                  <a:gd name="T0" fmla="*/ 2147483647 w 1636"/>
                  <a:gd name="T1" fmla="*/ 2147483647 h 1938"/>
                  <a:gd name="T2" fmla="*/ 2147483647 w 1636"/>
                  <a:gd name="T3" fmla="*/ 2147483647 h 1938"/>
                  <a:gd name="T4" fmla="*/ 2147483647 w 1636"/>
                  <a:gd name="T5" fmla="*/ 2147483647 h 1938"/>
                  <a:gd name="T6" fmla="*/ 2147483647 w 1636"/>
                  <a:gd name="T7" fmla="*/ 2147483647 h 1938"/>
                  <a:gd name="T8" fmla="*/ 2147483647 w 1636"/>
                  <a:gd name="T9" fmla="*/ 2147483647 h 1938"/>
                  <a:gd name="T10" fmla="*/ 2147483647 w 1636"/>
                  <a:gd name="T11" fmla="*/ 2147483647 h 1938"/>
                  <a:gd name="T12" fmla="*/ 2147483647 w 1636"/>
                  <a:gd name="T13" fmla="*/ 2147483647 h 1938"/>
                  <a:gd name="T14" fmla="*/ 2147483647 w 1636"/>
                  <a:gd name="T15" fmla="*/ 2147483647 h 1938"/>
                  <a:gd name="T16" fmla="*/ 2147483647 w 1636"/>
                  <a:gd name="T17" fmla="*/ 2147483647 h 1938"/>
                  <a:gd name="T18" fmla="*/ 2147483647 w 1636"/>
                  <a:gd name="T19" fmla="*/ 2147483647 h 1938"/>
                  <a:gd name="T20" fmla="*/ 2147483647 w 1636"/>
                  <a:gd name="T21" fmla="*/ 2147483647 h 1938"/>
                  <a:gd name="T22" fmla="*/ 2147483647 w 1636"/>
                  <a:gd name="T23" fmla="*/ 2147483647 h 1938"/>
                  <a:gd name="T24" fmla="*/ 2147483647 w 1636"/>
                  <a:gd name="T25" fmla="*/ 2147483647 h 1938"/>
                  <a:gd name="T26" fmla="*/ 2147483647 w 1636"/>
                  <a:gd name="T27" fmla="*/ 2147483647 h 1938"/>
                  <a:gd name="T28" fmla="*/ 2147483647 w 1636"/>
                  <a:gd name="T29" fmla="*/ 2147483647 h 1938"/>
                  <a:gd name="T30" fmla="*/ 2147483647 w 1636"/>
                  <a:gd name="T31" fmla="*/ 2147483647 h 1938"/>
                  <a:gd name="T32" fmla="*/ 2147483647 w 1636"/>
                  <a:gd name="T33" fmla="*/ 2147483647 h 1938"/>
                  <a:gd name="T34" fmla="*/ 2147483647 w 1636"/>
                  <a:gd name="T35" fmla="*/ 0 h 1938"/>
                  <a:gd name="T36" fmla="*/ 2147483647 w 1636"/>
                  <a:gd name="T37" fmla="*/ 0 h 1938"/>
                  <a:gd name="T38" fmla="*/ 2147483647 w 1636"/>
                  <a:gd name="T39" fmla="*/ 0 h 1938"/>
                  <a:gd name="T40" fmla="*/ 2147483647 w 1636"/>
                  <a:gd name="T41" fmla="*/ 0 h 1938"/>
                  <a:gd name="T42" fmla="*/ 2147483647 w 1636"/>
                  <a:gd name="T43" fmla="*/ 0 h 1938"/>
                  <a:gd name="T44" fmla="*/ 2147483647 w 1636"/>
                  <a:gd name="T45" fmla="*/ 2147483647 h 1938"/>
                  <a:gd name="T46" fmla="*/ 2147483647 w 1636"/>
                  <a:gd name="T47" fmla="*/ 2147483647 h 1938"/>
                  <a:gd name="T48" fmla="*/ 2147483647 w 1636"/>
                  <a:gd name="T49" fmla="*/ 2147483647 h 1938"/>
                  <a:gd name="T50" fmla="*/ 2147483647 w 1636"/>
                  <a:gd name="T51" fmla="*/ 2147483647 h 1938"/>
                  <a:gd name="T52" fmla="*/ 2147483647 w 1636"/>
                  <a:gd name="T53" fmla="*/ 2147483647 h 1938"/>
                  <a:gd name="T54" fmla="*/ 2147483647 w 1636"/>
                  <a:gd name="T55" fmla="*/ 2147483647 h 1938"/>
                  <a:gd name="T56" fmla="*/ 2147483647 w 1636"/>
                  <a:gd name="T57" fmla="*/ 2147483647 h 1938"/>
                  <a:gd name="T58" fmla="*/ 2147483647 w 1636"/>
                  <a:gd name="T59" fmla="*/ 2147483647 h 1938"/>
                  <a:gd name="T60" fmla="*/ 2147483647 w 1636"/>
                  <a:gd name="T61" fmla="*/ 2147483647 h 1938"/>
                  <a:gd name="T62" fmla="*/ 2147483647 w 1636"/>
                  <a:gd name="T63" fmla="*/ 2147483647 h 1938"/>
                  <a:gd name="T64" fmla="*/ 2147483647 w 1636"/>
                  <a:gd name="T65" fmla="*/ 2147483647 h 1938"/>
                  <a:gd name="T66" fmla="*/ 2147483647 w 1636"/>
                  <a:gd name="T67" fmla="*/ 2147483647 h 1938"/>
                  <a:gd name="T68" fmla="*/ 2147483647 w 1636"/>
                  <a:gd name="T69" fmla="*/ 2147483647 h 1938"/>
                  <a:gd name="T70" fmla="*/ 2147483647 w 1636"/>
                  <a:gd name="T71" fmla="*/ 2147483647 h 1938"/>
                  <a:gd name="T72" fmla="*/ 2147483647 w 1636"/>
                  <a:gd name="T73" fmla="*/ 2147483647 h 1938"/>
                  <a:gd name="T74" fmla="*/ 2147483647 w 1636"/>
                  <a:gd name="T75" fmla="*/ 2147483647 h 1938"/>
                  <a:gd name="T76" fmla="*/ 0 w 1636"/>
                  <a:gd name="T77" fmla="*/ 2147483647 h 1938"/>
                  <a:gd name="T78" fmla="*/ 0 w 1636"/>
                  <a:gd name="T79" fmla="*/ 2147483647 h 1938"/>
                  <a:gd name="T80" fmla="*/ 2147483647 w 1636"/>
                  <a:gd name="T81" fmla="*/ 2147483647 h 1938"/>
                  <a:gd name="T82" fmla="*/ 2147483647 w 1636"/>
                  <a:gd name="T83" fmla="*/ 2147483647 h 1938"/>
                  <a:gd name="T84" fmla="*/ 2147483647 w 1636"/>
                  <a:gd name="T85" fmla="*/ 2147483647 h 1938"/>
                  <a:gd name="T86" fmla="*/ 2147483647 w 1636"/>
                  <a:gd name="T87" fmla="*/ 2147483647 h 19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6"/>
                  <a:gd name="T133" fmla="*/ 0 h 1938"/>
                  <a:gd name="T134" fmla="*/ 1636 w 1636"/>
                  <a:gd name="T135" fmla="*/ 1938 h 19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6" h="1938">
                    <a:moveTo>
                      <a:pt x="1323" y="1417"/>
                    </a:moveTo>
                    <a:lnTo>
                      <a:pt x="1323" y="980"/>
                    </a:lnTo>
                    <a:lnTo>
                      <a:pt x="1321" y="808"/>
                    </a:lnTo>
                    <a:lnTo>
                      <a:pt x="1317" y="656"/>
                    </a:lnTo>
                    <a:lnTo>
                      <a:pt x="1309" y="526"/>
                    </a:lnTo>
                    <a:lnTo>
                      <a:pt x="1299" y="413"/>
                    </a:lnTo>
                    <a:lnTo>
                      <a:pt x="1288" y="318"/>
                    </a:lnTo>
                    <a:lnTo>
                      <a:pt x="1276" y="240"/>
                    </a:lnTo>
                    <a:lnTo>
                      <a:pt x="1263" y="174"/>
                    </a:lnTo>
                    <a:lnTo>
                      <a:pt x="1249" y="122"/>
                    </a:lnTo>
                    <a:lnTo>
                      <a:pt x="1235" y="82"/>
                    </a:lnTo>
                    <a:lnTo>
                      <a:pt x="1223" y="52"/>
                    </a:lnTo>
                    <a:lnTo>
                      <a:pt x="1210" y="30"/>
                    </a:lnTo>
                    <a:lnTo>
                      <a:pt x="1199" y="16"/>
                    </a:lnTo>
                    <a:lnTo>
                      <a:pt x="1190" y="7"/>
                    </a:lnTo>
                    <a:lnTo>
                      <a:pt x="1182" y="2"/>
                    </a:lnTo>
                    <a:lnTo>
                      <a:pt x="1177" y="0"/>
                    </a:lnTo>
                    <a:lnTo>
                      <a:pt x="1176" y="0"/>
                    </a:lnTo>
                    <a:lnTo>
                      <a:pt x="460" y="0"/>
                    </a:lnTo>
                    <a:lnTo>
                      <a:pt x="459" y="0"/>
                    </a:lnTo>
                    <a:lnTo>
                      <a:pt x="454" y="2"/>
                    </a:lnTo>
                    <a:lnTo>
                      <a:pt x="448" y="7"/>
                    </a:lnTo>
                    <a:lnTo>
                      <a:pt x="438" y="16"/>
                    </a:lnTo>
                    <a:lnTo>
                      <a:pt x="427" y="30"/>
                    </a:lnTo>
                    <a:lnTo>
                      <a:pt x="415" y="52"/>
                    </a:lnTo>
                    <a:lnTo>
                      <a:pt x="401" y="82"/>
                    </a:lnTo>
                    <a:lnTo>
                      <a:pt x="388" y="122"/>
                    </a:lnTo>
                    <a:lnTo>
                      <a:pt x="374" y="174"/>
                    </a:lnTo>
                    <a:lnTo>
                      <a:pt x="360" y="240"/>
                    </a:lnTo>
                    <a:lnTo>
                      <a:pt x="349" y="318"/>
                    </a:lnTo>
                    <a:lnTo>
                      <a:pt x="337" y="413"/>
                    </a:lnTo>
                    <a:lnTo>
                      <a:pt x="327" y="526"/>
                    </a:lnTo>
                    <a:lnTo>
                      <a:pt x="321" y="656"/>
                    </a:lnTo>
                    <a:lnTo>
                      <a:pt x="316" y="808"/>
                    </a:lnTo>
                    <a:lnTo>
                      <a:pt x="315" y="980"/>
                    </a:lnTo>
                    <a:lnTo>
                      <a:pt x="315" y="1417"/>
                    </a:lnTo>
                    <a:lnTo>
                      <a:pt x="0" y="1417"/>
                    </a:lnTo>
                    <a:lnTo>
                      <a:pt x="0" y="1421"/>
                    </a:lnTo>
                    <a:lnTo>
                      <a:pt x="819" y="1938"/>
                    </a:lnTo>
                    <a:lnTo>
                      <a:pt x="1636" y="1421"/>
                    </a:lnTo>
                    <a:lnTo>
                      <a:pt x="1636" y="1417"/>
                    </a:lnTo>
                    <a:lnTo>
                      <a:pt x="1323" y="14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1A7E1"/>
                  </a:gs>
                  <a:gs pos="17999">
                    <a:srgbClr val="9FB7F6"/>
                  </a:gs>
                  <a:gs pos="100000">
                    <a:srgbClr val="5F8FD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2576" name="Group 4"/>
            <p:cNvGrpSpPr>
              <a:grpSpLocks/>
            </p:cNvGrpSpPr>
            <p:nvPr/>
          </p:nvGrpSpPr>
          <p:grpSpPr bwMode="auto">
            <a:xfrm>
              <a:off x="2167150" y="2057399"/>
              <a:ext cx="1756622" cy="3276601"/>
              <a:chOff x="2733675" y="0"/>
              <a:chExt cx="3676650" cy="6858000"/>
            </a:xfrm>
          </p:grpSpPr>
          <p:sp>
            <p:nvSpPr>
              <p:cNvPr id="22581" name="Freeform 5"/>
              <p:cNvSpPr>
                <a:spLocks/>
              </p:cNvSpPr>
              <p:nvPr/>
            </p:nvSpPr>
            <p:spPr bwMode="auto">
              <a:xfrm>
                <a:off x="4895850" y="0"/>
                <a:ext cx="1514475" cy="5326063"/>
              </a:xfrm>
              <a:custGeom>
                <a:avLst/>
                <a:gdLst>
                  <a:gd name="T0" fmla="*/ 2147483647 w 954"/>
                  <a:gd name="T1" fmla="*/ 2147483647 h 3355"/>
                  <a:gd name="T2" fmla="*/ 2147483647 w 954"/>
                  <a:gd name="T3" fmla="*/ 2147483647 h 3355"/>
                  <a:gd name="T4" fmla="*/ 2147483647 w 954"/>
                  <a:gd name="T5" fmla="*/ 2147483647 h 3355"/>
                  <a:gd name="T6" fmla="*/ 2147483647 w 954"/>
                  <a:gd name="T7" fmla="*/ 2147483647 h 3355"/>
                  <a:gd name="T8" fmla="*/ 2147483647 w 954"/>
                  <a:gd name="T9" fmla="*/ 2147483647 h 3355"/>
                  <a:gd name="T10" fmla="*/ 2147483647 w 954"/>
                  <a:gd name="T11" fmla="*/ 2147483647 h 3355"/>
                  <a:gd name="T12" fmla="*/ 2147483647 w 954"/>
                  <a:gd name="T13" fmla="*/ 2147483647 h 3355"/>
                  <a:gd name="T14" fmla="*/ 2147483647 w 954"/>
                  <a:gd name="T15" fmla="*/ 2147483647 h 3355"/>
                  <a:gd name="T16" fmla="*/ 2147483647 w 954"/>
                  <a:gd name="T17" fmla="*/ 2147483647 h 3355"/>
                  <a:gd name="T18" fmla="*/ 2147483647 w 954"/>
                  <a:gd name="T19" fmla="*/ 2147483647 h 3355"/>
                  <a:gd name="T20" fmla="*/ 2147483647 w 954"/>
                  <a:gd name="T21" fmla="*/ 2147483647 h 3355"/>
                  <a:gd name="T22" fmla="*/ 2147483647 w 954"/>
                  <a:gd name="T23" fmla="*/ 2147483647 h 3355"/>
                  <a:gd name="T24" fmla="*/ 2147483647 w 954"/>
                  <a:gd name="T25" fmla="*/ 2147483647 h 3355"/>
                  <a:gd name="T26" fmla="*/ 2147483647 w 954"/>
                  <a:gd name="T27" fmla="*/ 2147483647 h 3355"/>
                  <a:gd name="T28" fmla="*/ 2147483647 w 954"/>
                  <a:gd name="T29" fmla="*/ 2147483647 h 3355"/>
                  <a:gd name="T30" fmla="*/ 2147483647 w 954"/>
                  <a:gd name="T31" fmla="*/ 2147483647 h 3355"/>
                  <a:gd name="T32" fmla="*/ 2147483647 w 954"/>
                  <a:gd name="T33" fmla="*/ 2147483647 h 3355"/>
                  <a:gd name="T34" fmla="*/ 2147483647 w 954"/>
                  <a:gd name="T35" fmla="*/ 2147483647 h 3355"/>
                  <a:gd name="T36" fmla="*/ 2147483647 w 954"/>
                  <a:gd name="T37" fmla="*/ 2147483647 h 3355"/>
                  <a:gd name="T38" fmla="*/ 2147483647 w 954"/>
                  <a:gd name="T39" fmla="*/ 2147483647 h 3355"/>
                  <a:gd name="T40" fmla="*/ 2147483647 w 954"/>
                  <a:gd name="T41" fmla="*/ 2147483647 h 3355"/>
                  <a:gd name="T42" fmla="*/ 2147483647 w 954"/>
                  <a:gd name="T43" fmla="*/ 2147483647 h 3355"/>
                  <a:gd name="T44" fmla="*/ 2147483647 w 954"/>
                  <a:gd name="T45" fmla="*/ 2147483647 h 3355"/>
                  <a:gd name="T46" fmla="*/ 2147483647 w 954"/>
                  <a:gd name="T47" fmla="*/ 0 h 3355"/>
                  <a:gd name="T48" fmla="*/ 2147483647 w 954"/>
                  <a:gd name="T49" fmla="*/ 0 h 3355"/>
                  <a:gd name="T50" fmla="*/ 2147483647 w 954"/>
                  <a:gd name="T51" fmla="*/ 2147483647 h 3355"/>
                  <a:gd name="T52" fmla="*/ 2147483647 w 954"/>
                  <a:gd name="T53" fmla="*/ 2147483647 h 3355"/>
                  <a:gd name="T54" fmla="*/ 2147483647 w 954"/>
                  <a:gd name="T55" fmla="*/ 2147483647 h 3355"/>
                  <a:gd name="T56" fmla="*/ 2147483647 w 954"/>
                  <a:gd name="T57" fmla="*/ 2147483647 h 3355"/>
                  <a:gd name="T58" fmla="*/ 2147483647 w 954"/>
                  <a:gd name="T59" fmla="*/ 2147483647 h 3355"/>
                  <a:gd name="T60" fmla="*/ 2147483647 w 954"/>
                  <a:gd name="T61" fmla="*/ 2147483647 h 3355"/>
                  <a:gd name="T62" fmla="*/ 2147483647 w 954"/>
                  <a:gd name="T63" fmla="*/ 2147483647 h 3355"/>
                  <a:gd name="T64" fmla="*/ 2147483647 w 954"/>
                  <a:gd name="T65" fmla="*/ 2147483647 h 3355"/>
                  <a:gd name="T66" fmla="*/ 2147483647 w 954"/>
                  <a:gd name="T67" fmla="*/ 2147483647 h 3355"/>
                  <a:gd name="T68" fmla="*/ 2147483647 w 954"/>
                  <a:gd name="T69" fmla="*/ 2147483647 h 3355"/>
                  <a:gd name="T70" fmla="*/ 2147483647 w 954"/>
                  <a:gd name="T71" fmla="*/ 2147483647 h 3355"/>
                  <a:gd name="T72" fmla="*/ 2147483647 w 954"/>
                  <a:gd name="T73" fmla="*/ 2147483647 h 3355"/>
                  <a:gd name="T74" fmla="*/ 2147483647 w 954"/>
                  <a:gd name="T75" fmla="*/ 2147483647 h 3355"/>
                  <a:gd name="T76" fmla="*/ 2147483647 w 954"/>
                  <a:gd name="T77" fmla="*/ 2147483647 h 3355"/>
                  <a:gd name="T78" fmla="*/ 2147483647 w 954"/>
                  <a:gd name="T79" fmla="*/ 2147483647 h 3355"/>
                  <a:gd name="T80" fmla="*/ 2147483647 w 954"/>
                  <a:gd name="T81" fmla="*/ 2147483647 h 3355"/>
                  <a:gd name="T82" fmla="*/ 2147483647 w 954"/>
                  <a:gd name="T83" fmla="*/ 2147483647 h 3355"/>
                  <a:gd name="T84" fmla="*/ 2147483647 w 954"/>
                  <a:gd name="T85" fmla="*/ 2147483647 h 3355"/>
                  <a:gd name="T86" fmla="*/ 2147483647 w 954"/>
                  <a:gd name="T87" fmla="*/ 2147483647 h 3355"/>
                  <a:gd name="T88" fmla="*/ 2147483647 w 954"/>
                  <a:gd name="T89" fmla="*/ 2147483647 h 3355"/>
                  <a:gd name="T90" fmla="*/ 2147483647 w 954"/>
                  <a:gd name="T91" fmla="*/ 2147483647 h 3355"/>
                  <a:gd name="T92" fmla="*/ 2147483647 w 954"/>
                  <a:gd name="T93" fmla="*/ 2147483647 h 3355"/>
                  <a:gd name="T94" fmla="*/ 0 w 954"/>
                  <a:gd name="T95" fmla="*/ 2147483647 h 3355"/>
                  <a:gd name="T96" fmla="*/ 2147483647 w 954"/>
                  <a:gd name="T97" fmla="*/ 2147483647 h 3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54"/>
                  <a:gd name="T148" fmla="*/ 0 h 3355"/>
                  <a:gd name="T149" fmla="*/ 954 w 954"/>
                  <a:gd name="T150" fmla="*/ 3355 h 33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54" h="3355">
                    <a:moveTo>
                      <a:pt x="685" y="3355"/>
                    </a:moveTo>
                    <a:lnTo>
                      <a:pt x="685" y="3355"/>
                    </a:lnTo>
                    <a:lnTo>
                      <a:pt x="707" y="3354"/>
                    </a:lnTo>
                    <a:lnTo>
                      <a:pt x="729" y="3350"/>
                    </a:lnTo>
                    <a:lnTo>
                      <a:pt x="747" y="3344"/>
                    </a:lnTo>
                    <a:lnTo>
                      <a:pt x="766" y="3336"/>
                    </a:lnTo>
                    <a:lnTo>
                      <a:pt x="783" y="3325"/>
                    </a:lnTo>
                    <a:lnTo>
                      <a:pt x="799" y="3314"/>
                    </a:lnTo>
                    <a:lnTo>
                      <a:pt x="815" y="3300"/>
                    </a:lnTo>
                    <a:lnTo>
                      <a:pt x="827" y="3286"/>
                    </a:lnTo>
                    <a:lnTo>
                      <a:pt x="840" y="3269"/>
                    </a:lnTo>
                    <a:lnTo>
                      <a:pt x="851" y="3252"/>
                    </a:lnTo>
                    <a:lnTo>
                      <a:pt x="862" y="3233"/>
                    </a:lnTo>
                    <a:lnTo>
                      <a:pt x="871" y="3214"/>
                    </a:lnTo>
                    <a:lnTo>
                      <a:pt x="879" y="3194"/>
                    </a:lnTo>
                    <a:lnTo>
                      <a:pt x="887" y="3173"/>
                    </a:lnTo>
                    <a:lnTo>
                      <a:pt x="899" y="3133"/>
                    </a:lnTo>
                    <a:lnTo>
                      <a:pt x="909" y="3090"/>
                    </a:lnTo>
                    <a:lnTo>
                      <a:pt x="915" y="3050"/>
                    </a:lnTo>
                    <a:lnTo>
                      <a:pt x="921" y="3012"/>
                    </a:lnTo>
                    <a:lnTo>
                      <a:pt x="924" y="2979"/>
                    </a:lnTo>
                    <a:lnTo>
                      <a:pt x="926" y="2928"/>
                    </a:lnTo>
                    <a:lnTo>
                      <a:pt x="926" y="2909"/>
                    </a:lnTo>
                    <a:lnTo>
                      <a:pt x="954" y="0"/>
                    </a:lnTo>
                    <a:lnTo>
                      <a:pt x="326" y="0"/>
                    </a:lnTo>
                    <a:lnTo>
                      <a:pt x="243" y="2909"/>
                    </a:lnTo>
                    <a:lnTo>
                      <a:pt x="243" y="2928"/>
                    </a:lnTo>
                    <a:lnTo>
                      <a:pt x="240" y="2979"/>
                    </a:lnTo>
                    <a:lnTo>
                      <a:pt x="237" y="3012"/>
                    </a:lnTo>
                    <a:lnTo>
                      <a:pt x="232" y="3050"/>
                    </a:lnTo>
                    <a:lnTo>
                      <a:pt x="226" y="3090"/>
                    </a:lnTo>
                    <a:lnTo>
                      <a:pt x="216" y="3133"/>
                    </a:lnTo>
                    <a:lnTo>
                      <a:pt x="204" y="3173"/>
                    </a:lnTo>
                    <a:lnTo>
                      <a:pt x="196" y="3194"/>
                    </a:lnTo>
                    <a:lnTo>
                      <a:pt x="188" y="3214"/>
                    </a:lnTo>
                    <a:lnTo>
                      <a:pt x="179" y="3233"/>
                    </a:lnTo>
                    <a:lnTo>
                      <a:pt x="168" y="3252"/>
                    </a:lnTo>
                    <a:lnTo>
                      <a:pt x="157" y="3269"/>
                    </a:lnTo>
                    <a:lnTo>
                      <a:pt x="144" y="3286"/>
                    </a:lnTo>
                    <a:lnTo>
                      <a:pt x="130" y="3300"/>
                    </a:lnTo>
                    <a:lnTo>
                      <a:pt x="116" y="3314"/>
                    </a:lnTo>
                    <a:lnTo>
                      <a:pt x="101" y="3325"/>
                    </a:lnTo>
                    <a:lnTo>
                      <a:pt x="83" y="3336"/>
                    </a:lnTo>
                    <a:lnTo>
                      <a:pt x="65" y="3344"/>
                    </a:lnTo>
                    <a:lnTo>
                      <a:pt x="44" y="3350"/>
                    </a:lnTo>
                    <a:lnTo>
                      <a:pt x="24" y="3354"/>
                    </a:lnTo>
                    <a:lnTo>
                      <a:pt x="0" y="3355"/>
                    </a:lnTo>
                    <a:lnTo>
                      <a:pt x="685" y="3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E1FE"/>
                  </a:gs>
                  <a:gs pos="100000">
                    <a:srgbClr val="97BBF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82" name="Freeform 6"/>
              <p:cNvSpPr>
                <a:spLocks/>
              </p:cNvSpPr>
              <p:nvPr/>
            </p:nvSpPr>
            <p:spPr bwMode="auto">
              <a:xfrm>
                <a:off x="4354513" y="3762375"/>
                <a:ext cx="1612900" cy="1563688"/>
              </a:xfrm>
              <a:custGeom>
                <a:avLst/>
                <a:gdLst>
                  <a:gd name="T0" fmla="*/ 2147483647 w 1016"/>
                  <a:gd name="T1" fmla="*/ 2147483647 h 985"/>
                  <a:gd name="T2" fmla="*/ 2147483647 w 1016"/>
                  <a:gd name="T3" fmla="*/ 2147483647 h 985"/>
                  <a:gd name="T4" fmla="*/ 2147483647 w 1016"/>
                  <a:gd name="T5" fmla="*/ 2147483647 h 985"/>
                  <a:gd name="T6" fmla="*/ 2147483647 w 1016"/>
                  <a:gd name="T7" fmla="*/ 2147483647 h 985"/>
                  <a:gd name="T8" fmla="*/ 2147483647 w 1016"/>
                  <a:gd name="T9" fmla="*/ 2147483647 h 985"/>
                  <a:gd name="T10" fmla="*/ 2147483647 w 1016"/>
                  <a:gd name="T11" fmla="*/ 2147483647 h 985"/>
                  <a:gd name="T12" fmla="*/ 2147483647 w 1016"/>
                  <a:gd name="T13" fmla="*/ 2147483647 h 985"/>
                  <a:gd name="T14" fmla="*/ 2147483647 w 1016"/>
                  <a:gd name="T15" fmla="*/ 2147483647 h 985"/>
                  <a:gd name="T16" fmla="*/ 2147483647 w 1016"/>
                  <a:gd name="T17" fmla="*/ 2147483647 h 985"/>
                  <a:gd name="T18" fmla="*/ 2147483647 w 1016"/>
                  <a:gd name="T19" fmla="*/ 2147483647 h 985"/>
                  <a:gd name="T20" fmla="*/ 2147483647 w 1016"/>
                  <a:gd name="T21" fmla="*/ 2147483647 h 985"/>
                  <a:gd name="T22" fmla="*/ 2147483647 w 1016"/>
                  <a:gd name="T23" fmla="*/ 2147483647 h 985"/>
                  <a:gd name="T24" fmla="*/ 2147483647 w 1016"/>
                  <a:gd name="T25" fmla="*/ 2147483647 h 985"/>
                  <a:gd name="T26" fmla="*/ 2147483647 w 1016"/>
                  <a:gd name="T27" fmla="*/ 2147483647 h 985"/>
                  <a:gd name="T28" fmla="*/ 2147483647 w 1016"/>
                  <a:gd name="T29" fmla="*/ 2147483647 h 985"/>
                  <a:gd name="T30" fmla="*/ 2147483647 w 1016"/>
                  <a:gd name="T31" fmla="*/ 2147483647 h 985"/>
                  <a:gd name="T32" fmla="*/ 2147483647 w 1016"/>
                  <a:gd name="T33" fmla="*/ 2147483647 h 985"/>
                  <a:gd name="T34" fmla="*/ 2147483647 w 1016"/>
                  <a:gd name="T35" fmla="*/ 2147483647 h 985"/>
                  <a:gd name="T36" fmla="*/ 2147483647 w 1016"/>
                  <a:gd name="T37" fmla="*/ 2147483647 h 985"/>
                  <a:gd name="T38" fmla="*/ 2147483647 w 1016"/>
                  <a:gd name="T39" fmla="*/ 2147483647 h 985"/>
                  <a:gd name="T40" fmla="*/ 2147483647 w 1016"/>
                  <a:gd name="T41" fmla="*/ 2147483647 h 985"/>
                  <a:gd name="T42" fmla="*/ 2147483647 w 1016"/>
                  <a:gd name="T43" fmla="*/ 0 h 985"/>
                  <a:gd name="T44" fmla="*/ 2147483647 w 1016"/>
                  <a:gd name="T45" fmla="*/ 2147483647 h 985"/>
                  <a:gd name="T46" fmla="*/ 2147483647 w 1016"/>
                  <a:gd name="T47" fmla="*/ 2147483647 h 985"/>
                  <a:gd name="T48" fmla="*/ 2147483647 w 1016"/>
                  <a:gd name="T49" fmla="*/ 2147483647 h 985"/>
                  <a:gd name="T50" fmla="*/ 2147483647 w 1016"/>
                  <a:gd name="T51" fmla="*/ 2147483647 h 985"/>
                  <a:gd name="T52" fmla="*/ 2147483647 w 1016"/>
                  <a:gd name="T53" fmla="*/ 2147483647 h 985"/>
                  <a:gd name="T54" fmla="*/ 2147483647 w 1016"/>
                  <a:gd name="T55" fmla="*/ 2147483647 h 985"/>
                  <a:gd name="T56" fmla="*/ 2147483647 w 1016"/>
                  <a:gd name="T57" fmla="*/ 2147483647 h 985"/>
                  <a:gd name="T58" fmla="*/ 2147483647 w 1016"/>
                  <a:gd name="T59" fmla="*/ 2147483647 h 985"/>
                  <a:gd name="T60" fmla="*/ 2147483647 w 1016"/>
                  <a:gd name="T61" fmla="*/ 2147483647 h 985"/>
                  <a:gd name="T62" fmla="*/ 2147483647 w 1016"/>
                  <a:gd name="T63" fmla="*/ 2147483647 h 985"/>
                  <a:gd name="T64" fmla="*/ 2147483647 w 1016"/>
                  <a:gd name="T65" fmla="*/ 2147483647 h 985"/>
                  <a:gd name="T66" fmla="*/ 2147483647 w 1016"/>
                  <a:gd name="T67" fmla="*/ 2147483647 h 985"/>
                  <a:gd name="T68" fmla="*/ 2147483647 w 1016"/>
                  <a:gd name="T69" fmla="*/ 2147483647 h 985"/>
                  <a:gd name="T70" fmla="*/ 2147483647 w 1016"/>
                  <a:gd name="T71" fmla="*/ 2147483647 h 985"/>
                  <a:gd name="T72" fmla="*/ 2147483647 w 1016"/>
                  <a:gd name="T73" fmla="*/ 2147483647 h 985"/>
                  <a:gd name="T74" fmla="*/ 2147483647 w 1016"/>
                  <a:gd name="T75" fmla="*/ 2147483647 h 985"/>
                  <a:gd name="T76" fmla="*/ 2147483647 w 1016"/>
                  <a:gd name="T77" fmla="*/ 2147483647 h 985"/>
                  <a:gd name="T78" fmla="*/ 2147483647 w 1016"/>
                  <a:gd name="T79" fmla="*/ 2147483647 h 985"/>
                  <a:gd name="T80" fmla="*/ 2147483647 w 1016"/>
                  <a:gd name="T81" fmla="*/ 2147483647 h 985"/>
                  <a:gd name="T82" fmla="*/ 2147483647 w 1016"/>
                  <a:gd name="T83" fmla="*/ 2147483647 h 985"/>
                  <a:gd name="T84" fmla="*/ 2147483647 w 1016"/>
                  <a:gd name="T85" fmla="*/ 2147483647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16"/>
                  <a:gd name="T130" fmla="*/ 0 h 985"/>
                  <a:gd name="T131" fmla="*/ 1016 w 1016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16" h="985">
                    <a:moveTo>
                      <a:pt x="352" y="985"/>
                    </a:moveTo>
                    <a:lnTo>
                      <a:pt x="352" y="985"/>
                    </a:lnTo>
                    <a:lnTo>
                      <a:pt x="335" y="984"/>
                    </a:lnTo>
                    <a:lnTo>
                      <a:pt x="319" y="980"/>
                    </a:lnTo>
                    <a:lnTo>
                      <a:pt x="305" y="974"/>
                    </a:lnTo>
                    <a:lnTo>
                      <a:pt x="291" y="965"/>
                    </a:lnTo>
                    <a:lnTo>
                      <a:pt x="279" y="955"/>
                    </a:lnTo>
                    <a:lnTo>
                      <a:pt x="268" y="943"/>
                    </a:lnTo>
                    <a:lnTo>
                      <a:pt x="257" y="929"/>
                    </a:lnTo>
                    <a:lnTo>
                      <a:pt x="246" y="913"/>
                    </a:lnTo>
                    <a:lnTo>
                      <a:pt x="238" y="896"/>
                    </a:lnTo>
                    <a:lnTo>
                      <a:pt x="229" y="877"/>
                    </a:lnTo>
                    <a:lnTo>
                      <a:pt x="221" y="858"/>
                    </a:lnTo>
                    <a:lnTo>
                      <a:pt x="215" y="838"/>
                    </a:lnTo>
                    <a:lnTo>
                      <a:pt x="204" y="796"/>
                    </a:lnTo>
                    <a:lnTo>
                      <a:pt x="194" y="753"/>
                    </a:lnTo>
                    <a:lnTo>
                      <a:pt x="186" y="709"/>
                    </a:lnTo>
                    <a:lnTo>
                      <a:pt x="182" y="667"/>
                    </a:lnTo>
                    <a:lnTo>
                      <a:pt x="177" y="628"/>
                    </a:lnTo>
                    <a:lnTo>
                      <a:pt x="175" y="594"/>
                    </a:lnTo>
                    <a:lnTo>
                      <a:pt x="172" y="540"/>
                    </a:lnTo>
                    <a:lnTo>
                      <a:pt x="172" y="520"/>
                    </a:lnTo>
                    <a:lnTo>
                      <a:pt x="174" y="498"/>
                    </a:lnTo>
                    <a:lnTo>
                      <a:pt x="172" y="438"/>
                    </a:lnTo>
                    <a:lnTo>
                      <a:pt x="172" y="399"/>
                    </a:lnTo>
                    <a:lnTo>
                      <a:pt x="169" y="355"/>
                    </a:lnTo>
                    <a:lnTo>
                      <a:pt x="164" y="308"/>
                    </a:lnTo>
                    <a:lnTo>
                      <a:pt x="160" y="260"/>
                    </a:lnTo>
                    <a:lnTo>
                      <a:pt x="150" y="211"/>
                    </a:lnTo>
                    <a:lnTo>
                      <a:pt x="139" y="164"/>
                    </a:lnTo>
                    <a:lnTo>
                      <a:pt x="133" y="142"/>
                    </a:lnTo>
                    <a:lnTo>
                      <a:pt x="125" y="121"/>
                    </a:lnTo>
                    <a:lnTo>
                      <a:pt x="117" y="100"/>
                    </a:lnTo>
                    <a:lnTo>
                      <a:pt x="108" y="81"/>
                    </a:lnTo>
                    <a:lnTo>
                      <a:pt x="99" y="64"/>
                    </a:lnTo>
                    <a:lnTo>
                      <a:pt x="88" y="48"/>
                    </a:lnTo>
                    <a:lnTo>
                      <a:pt x="75" y="34"/>
                    </a:lnTo>
                    <a:lnTo>
                      <a:pt x="63" y="22"/>
                    </a:lnTo>
                    <a:lnTo>
                      <a:pt x="49" y="12"/>
                    </a:lnTo>
                    <a:lnTo>
                      <a:pt x="33" y="6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647" y="0"/>
                    </a:lnTo>
                    <a:lnTo>
                      <a:pt x="662" y="1"/>
                    </a:lnTo>
                    <a:lnTo>
                      <a:pt x="678" y="6"/>
                    </a:lnTo>
                    <a:lnTo>
                      <a:pt x="691" y="12"/>
                    </a:lnTo>
                    <a:lnTo>
                      <a:pt x="705" y="22"/>
                    </a:lnTo>
                    <a:lnTo>
                      <a:pt x="716" y="34"/>
                    </a:lnTo>
                    <a:lnTo>
                      <a:pt x="727" y="48"/>
                    </a:lnTo>
                    <a:lnTo>
                      <a:pt x="738" y="64"/>
                    </a:lnTo>
                    <a:lnTo>
                      <a:pt x="745" y="81"/>
                    </a:lnTo>
                    <a:lnTo>
                      <a:pt x="755" y="100"/>
                    </a:lnTo>
                    <a:lnTo>
                      <a:pt x="763" y="121"/>
                    </a:lnTo>
                    <a:lnTo>
                      <a:pt x="769" y="142"/>
                    </a:lnTo>
                    <a:lnTo>
                      <a:pt x="775" y="164"/>
                    </a:lnTo>
                    <a:lnTo>
                      <a:pt x="786" y="211"/>
                    </a:lnTo>
                    <a:lnTo>
                      <a:pt x="794" y="260"/>
                    </a:lnTo>
                    <a:lnTo>
                      <a:pt x="800" y="308"/>
                    </a:lnTo>
                    <a:lnTo>
                      <a:pt x="805" y="355"/>
                    </a:lnTo>
                    <a:lnTo>
                      <a:pt x="806" y="399"/>
                    </a:lnTo>
                    <a:lnTo>
                      <a:pt x="808" y="438"/>
                    </a:lnTo>
                    <a:lnTo>
                      <a:pt x="810" y="498"/>
                    </a:lnTo>
                    <a:lnTo>
                      <a:pt x="810" y="520"/>
                    </a:lnTo>
                    <a:lnTo>
                      <a:pt x="810" y="540"/>
                    </a:lnTo>
                    <a:lnTo>
                      <a:pt x="813" y="594"/>
                    </a:lnTo>
                    <a:lnTo>
                      <a:pt x="817" y="628"/>
                    </a:lnTo>
                    <a:lnTo>
                      <a:pt x="822" y="667"/>
                    </a:lnTo>
                    <a:lnTo>
                      <a:pt x="828" y="709"/>
                    </a:lnTo>
                    <a:lnTo>
                      <a:pt x="836" y="753"/>
                    </a:lnTo>
                    <a:lnTo>
                      <a:pt x="849" y="796"/>
                    </a:lnTo>
                    <a:lnTo>
                      <a:pt x="861" y="838"/>
                    </a:lnTo>
                    <a:lnTo>
                      <a:pt x="869" y="858"/>
                    </a:lnTo>
                    <a:lnTo>
                      <a:pt x="878" y="877"/>
                    </a:lnTo>
                    <a:lnTo>
                      <a:pt x="888" y="896"/>
                    </a:lnTo>
                    <a:lnTo>
                      <a:pt x="899" y="913"/>
                    </a:lnTo>
                    <a:lnTo>
                      <a:pt x="910" y="929"/>
                    </a:lnTo>
                    <a:lnTo>
                      <a:pt x="922" y="943"/>
                    </a:lnTo>
                    <a:lnTo>
                      <a:pt x="935" y="955"/>
                    </a:lnTo>
                    <a:lnTo>
                      <a:pt x="949" y="965"/>
                    </a:lnTo>
                    <a:lnTo>
                      <a:pt x="965" y="974"/>
                    </a:lnTo>
                    <a:lnTo>
                      <a:pt x="980" y="980"/>
                    </a:lnTo>
                    <a:lnTo>
                      <a:pt x="997" y="984"/>
                    </a:lnTo>
                    <a:lnTo>
                      <a:pt x="1016" y="985"/>
                    </a:lnTo>
                    <a:lnTo>
                      <a:pt x="352" y="9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3E67"/>
                  </a:gs>
                  <a:gs pos="100000">
                    <a:srgbClr val="6184C8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83" name="Freeform 7"/>
              <p:cNvSpPr>
                <a:spLocks/>
              </p:cNvSpPr>
              <p:nvPr/>
            </p:nvSpPr>
            <p:spPr bwMode="auto">
              <a:xfrm>
                <a:off x="2733675" y="3762375"/>
                <a:ext cx="2660650" cy="3095625"/>
              </a:xfrm>
              <a:custGeom>
                <a:avLst/>
                <a:gdLst>
                  <a:gd name="T0" fmla="*/ 2147483647 w 1676"/>
                  <a:gd name="T1" fmla="*/ 2147483647 h 1950"/>
                  <a:gd name="T2" fmla="*/ 2147483647 w 1676"/>
                  <a:gd name="T3" fmla="*/ 2147483647 h 1950"/>
                  <a:gd name="T4" fmla="*/ 2147483647 w 1676"/>
                  <a:gd name="T5" fmla="*/ 2147483647 h 1950"/>
                  <a:gd name="T6" fmla="*/ 2147483647 w 1676"/>
                  <a:gd name="T7" fmla="*/ 2147483647 h 1950"/>
                  <a:gd name="T8" fmla="*/ 2147483647 w 1676"/>
                  <a:gd name="T9" fmla="*/ 2147483647 h 1950"/>
                  <a:gd name="T10" fmla="*/ 2147483647 w 1676"/>
                  <a:gd name="T11" fmla="*/ 2147483647 h 1950"/>
                  <a:gd name="T12" fmla="*/ 2147483647 w 1676"/>
                  <a:gd name="T13" fmla="*/ 2147483647 h 1950"/>
                  <a:gd name="T14" fmla="*/ 2147483647 w 1676"/>
                  <a:gd name="T15" fmla="*/ 2147483647 h 1950"/>
                  <a:gd name="T16" fmla="*/ 2147483647 w 1676"/>
                  <a:gd name="T17" fmla="*/ 2147483647 h 1950"/>
                  <a:gd name="T18" fmla="*/ 2147483647 w 1676"/>
                  <a:gd name="T19" fmla="*/ 2147483647 h 1950"/>
                  <a:gd name="T20" fmla="*/ 2147483647 w 1676"/>
                  <a:gd name="T21" fmla="*/ 2147483647 h 1950"/>
                  <a:gd name="T22" fmla="*/ 2147483647 w 1676"/>
                  <a:gd name="T23" fmla="*/ 2147483647 h 1950"/>
                  <a:gd name="T24" fmla="*/ 2147483647 w 1676"/>
                  <a:gd name="T25" fmla="*/ 2147483647 h 1950"/>
                  <a:gd name="T26" fmla="*/ 2147483647 w 1676"/>
                  <a:gd name="T27" fmla="*/ 2147483647 h 1950"/>
                  <a:gd name="T28" fmla="*/ 2147483647 w 1676"/>
                  <a:gd name="T29" fmla="*/ 2147483647 h 1950"/>
                  <a:gd name="T30" fmla="*/ 2147483647 w 1676"/>
                  <a:gd name="T31" fmla="*/ 2147483647 h 1950"/>
                  <a:gd name="T32" fmla="*/ 2147483647 w 1676"/>
                  <a:gd name="T33" fmla="*/ 0 h 1950"/>
                  <a:gd name="T34" fmla="*/ 2147483647 w 1676"/>
                  <a:gd name="T35" fmla="*/ 2147483647 h 1950"/>
                  <a:gd name="T36" fmla="*/ 2147483647 w 1676"/>
                  <a:gd name="T37" fmla="*/ 2147483647 h 1950"/>
                  <a:gd name="T38" fmla="*/ 2147483647 w 1676"/>
                  <a:gd name="T39" fmla="*/ 2147483647 h 1950"/>
                  <a:gd name="T40" fmla="*/ 2147483647 w 1676"/>
                  <a:gd name="T41" fmla="*/ 2147483647 h 1950"/>
                  <a:gd name="T42" fmla="*/ 2147483647 w 1676"/>
                  <a:gd name="T43" fmla="*/ 2147483647 h 1950"/>
                  <a:gd name="T44" fmla="*/ 2147483647 w 1676"/>
                  <a:gd name="T45" fmla="*/ 2147483647 h 1950"/>
                  <a:gd name="T46" fmla="*/ 2147483647 w 1676"/>
                  <a:gd name="T47" fmla="*/ 2147483647 h 1950"/>
                  <a:gd name="T48" fmla="*/ 2147483647 w 1676"/>
                  <a:gd name="T49" fmla="*/ 2147483647 h 1950"/>
                  <a:gd name="T50" fmla="*/ 2147483647 w 1676"/>
                  <a:gd name="T51" fmla="*/ 2147483647 h 1950"/>
                  <a:gd name="T52" fmla="*/ 2147483647 w 1676"/>
                  <a:gd name="T53" fmla="*/ 2147483647 h 1950"/>
                  <a:gd name="T54" fmla="*/ 2147483647 w 1676"/>
                  <a:gd name="T55" fmla="*/ 2147483647 h 1950"/>
                  <a:gd name="T56" fmla="*/ 2147483647 w 1676"/>
                  <a:gd name="T57" fmla="*/ 2147483647 h 1950"/>
                  <a:gd name="T58" fmla="*/ 2147483647 w 1676"/>
                  <a:gd name="T59" fmla="*/ 2147483647 h 1950"/>
                  <a:gd name="T60" fmla="*/ 2147483647 w 1676"/>
                  <a:gd name="T61" fmla="*/ 2147483647 h 1950"/>
                  <a:gd name="T62" fmla="*/ 2147483647 w 1676"/>
                  <a:gd name="T63" fmla="*/ 2147483647 h 1950"/>
                  <a:gd name="T64" fmla="*/ 2147483647 w 1676"/>
                  <a:gd name="T65" fmla="*/ 2147483647 h 1950"/>
                  <a:gd name="T66" fmla="*/ 2147483647 w 1676"/>
                  <a:gd name="T67" fmla="*/ 2147483647 h 1950"/>
                  <a:gd name="T68" fmla="*/ 0 w 1676"/>
                  <a:gd name="T69" fmla="*/ 2147483647 h 1950"/>
                  <a:gd name="T70" fmla="*/ 2147483647 w 1676"/>
                  <a:gd name="T71" fmla="*/ 2147483647 h 1950"/>
                  <a:gd name="T72" fmla="*/ 2147483647 w 1676"/>
                  <a:gd name="T73" fmla="*/ 2147483647 h 1950"/>
                  <a:gd name="T74" fmla="*/ 2147483647 w 1676"/>
                  <a:gd name="T75" fmla="*/ 2147483647 h 19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76"/>
                  <a:gd name="T115" fmla="*/ 0 h 1950"/>
                  <a:gd name="T116" fmla="*/ 1676 w 1676"/>
                  <a:gd name="T117" fmla="*/ 1950 h 19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76" h="1950">
                    <a:moveTo>
                      <a:pt x="1278" y="1273"/>
                    </a:moveTo>
                    <a:lnTo>
                      <a:pt x="1278" y="1273"/>
                    </a:lnTo>
                    <a:lnTo>
                      <a:pt x="1276" y="1219"/>
                    </a:lnTo>
                    <a:lnTo>
                      <a:pt x="1278" y="1156"/>
                    </a:lnTo>
                    <a:lnTo>
                      <a:pt x="1279" y="1074"/>
                    </a:lnTo>
                    <a:lnTo>
                      <a:pt x="1284" y="977"/>
                    </a:lnTo>
                    <a:lnTo>
                      <a:pt x="1292" y="871"/>
                    </a:lnTo>
                    <a:lnTo>
                      <a:pt x="1303" y="755"/>
                    </a:lnTo>
                    <a:lnTo>
                      <a:pt x="1311" y="695"/>
                    </a:lnTo>
                    <a:lnTo>
                      <a:pt x="1319" y="636"/>
                    </a:lnTo>
                    <a:lnTo>
                      <a:pt x="1328" y="576"/>
                    </a:lnTo>
                    <a:lnTo>
                      <a:pt x="1339" y="518"/>
                    </a:lnTo>
                    <a:lnTo>
                      <a:pt x="1350" y="459"/>
                    </a:lnTo>
                    <a:lnTo>
                      <a:pt x="1364" y="402"/>
                    </a:lnTo>
                    <a:lnTo>
                      <a:pt x="1380" y="348"/>
                    </a:lnTo>
                    <a:lnTo>
                      <a:pt x="1397" y="296"/>
                    </a:lnTo>
                    <a:lnTo>
                      <a:pt x="1416" y="246"/>
                    </a:lnTo>
                    <a:lnTo>
                      <a:pt x="1436" y="199"/>
                    </a:lnTo>
                    <a:lnTo>
                      <a:pt x="1458" y="157"/>
                    </a:lnTo>
                    <a:lnTo>
                      <a:pt x="1470" y="136"/>
                    </a:lnTo>
                    <a:lnTo>
                      <a:pt x="1483" y="117"/>
                    </a:lnTo>
                    <a:lnTo>
                      <a:pt x="1495" y="100"/>
                    </a:lnTo>
                    <a:lnTo>
                      <a:pt x="1508" y="83"/>
                    </a:lnTo>
                    <a:lnTo>
                      <a:pt x="1522" y="69"/>
                    </a:lnTo>
                    <a:lnTo>
                      <a:pt x="1538" y="55"/>
                    </a:lnTo>
                    <a:lnTo>
                      <a:pt x="1552" y="42"/>
                    </a:lnTo>
                    <a:lnTo>
                      <a:pt x="1567" y="31"/>
                    </a:lnTo>
                    <a:lnTo>
                      <a:pt x="1585" y="22"/>
                    </a:lnTo>
                    <a:lnTo>
                      <a:pt x="1602" y="14"/>
                    </a:lnTo>
                    <a:lnTo>
                      <a:pt x="1619" y="8"/>
                    </a:lnTo>
                    <a:lnTo>
                      <a:pt x="1638" y="3"/>
                    </a:lnTo>
                    <a:lnTo>
                      <a:pt x="1657" y="1"/>
                    </a:lnTo>
                    <a:lnTo>
                      <a:pt x="1676" y="0"/>
                    </a:lnTo>
                    <a:lnTo>
                      <a:pt x="993" y="0"/>
                    </a:lnTo>
                    <a:lnTo>
                      <a:pt x="968" y="1"/>
                    </a:lnTo>
                    <a:lnTo>
                      <a:pt x="946" y="3"/>
                    </a:lnTo>
                    <a:lnTo>
                      <a:pt x="922" y="8"/>
                    </a:lnTo>
                    <a:lnTo>
                      <a:pt x="900" y="14"/>
                    </a:lnTo>
                    <a:lnTo>
                      <a:pt x="880" y="22"/>
                    </a:lnTo>
                    <a:lnTo>
                      <a:pt x="858" y="31"/>
                    </a:lnTo>
                    <a:lnTo>
                      <a:pt x="838" y="42"/>
                    </a:lnTo>
                    <a:lnTo>
                      <a:pt x="819" y="55"/>
                    </a:lnTo>
                    <a:lnTo>
                      <a:pt x="799" y="69"/>
                    </a:lnTo>
                    <a:lnTo>
                      <a:pt x="780" y="83"/>
                    </a:lnTo>
                    <a:lnTo>
                      <a:pt x="763" y="100"/>
                    </a:lnTo>
                    <a:lnTo>
                      <a:pt x="745" y="117"/>
                    </a:lnTo>
                    <a:lnTo>
                      <a:pt x="728" y="136"/>
                    </a:lnTo>
                    <a:lnTo>
                      <a:pt x="711" y="157"/>
                    </a:lnTo>
                    <a:lnTo>
                      <a:pt x="695" y="177"/>
                    </a:lnTo>
                    <a:lnTo>
                      <a:pt x="680" y="199"/>
                    </a:lnTo>
                    <a:lnTo>
                      <a:pt x="650" y="246"/>
                    </a:lnTo>
                    <a:lnTo>
                      <a:pt x="622" y="296"/>
                    </a:lnTo>
                    <a:lnTo>
                      <a:pt x="595" y="348"/>
                    </a:lnTo>
                    <a:lnTo>
                      <a:pt x="572" y="402"/>
                    </a:lnTo>
                    <a:lnTo>
                      <a:pt x="548" y="459"/>
                    </a:lnTo>
                    <a:lnTo>
                      <a:pt x="528" y="518"/>
                    </a:lnTo>
                    <a:lnTo>
                      <a:pt x="509" y="576"/>
                    </a:lnTo>
                    <a:lnTo>
                      <a:pt x="490" y="636"/>
                    </a:lnTo>
                    <a:lnTo>
                      <a:pt x="474" y="695"/>
                    </a:lnTo>
                    <a:lnTo>
                      <a:pt x="460" y="755"/>
                    </a:lnTo>
                    <a:lnTo>
                      <a:pt x="446" y="813"/>
                    </a:lnTo>
                    <a:lnTo>
                      <a:pt x="434" y="871"/>
                    </a:lnTo>
                    <a:lnTo>
                      <a:pt x="415" y="977"/>
                    </a:lnTo>
                    <a:lnTo>
                      <a:pt x="399" y="1074"/>
                    </a:lnTo>
                    <a:lnTo>
                      <a:pt x="387" y="1156"/>
                    </a:lnTo>
                    <a:lnTo>
                      <a:pt x="379" y="1219"/>
                    </a:lnTo>
                    <a:lnTo>
                      <a:pt x="374" y="1273"/>
                    </a:lnTo>
                    <a:lnTo>
                      <a:pt x="365" y="1428"/>
                    </a:lnTo>
                    <a:lnTo>
                      <a:pt x="0" y="1428"/>
                    </a:lnTo>
                    <a:lnTo>
                      <a:pt x="0" y="1433"/>
                    </a:lnTo>
                    <a:lnTo>
                      <a:pt x="736" y="1950"/>
                    </a:lnTo>
                    <a:lnTo>
                      <a:pt x="1636" y="1433"/>
                    </a:lnTo>
                    <a:lnTo>
                      <a:pt x="1636" y="1428"/>
                    </a:lnTo>
                    <a:lnTo>
                      <a:pt x="1275" y="1428"/>
                    </a:lnTo>
                    <a:lnTo>
                      <a:pt x="1278" y="12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1A7E1"/>
                  </a:gs>
                  <a:gs pos="17999">
                    <a:srgbClr val="9FB7F6"/>
                  </a:gs>
                  <a:gs pos="100000">
                    <a:srgbClr val="5F8FD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22577" name="Group 60"/>
            <p:cNvGrpSpPr>
              <a:grpSpLocks/>
            </p:cNvGrpSpPr>
            <p:nvPr/>
          </p:nvGrpSpPr>
          <p:grpSpPr bwMode="auto">
            <a:xfrm flipH="1">
              <a:off x="5220229" y="2057400"/>
              <a:ext cx="1756622" cy="3276601"/>
              <a:chOff x="2733675" y="0"/>
              <a:chExt cx="3676650" cy="6858000"/>
            </a:xfrm>
          </p:grpSpPr>
          <p:sp>
            <p:nvSpPr>
              <p:cNvPr id="22578" name="Freeform 61"/>
              <p:cNvSpPr>
                <a:spLocks/>
              </p:cNvSpPr>
              <p:nvPr/>
            </p:nvSpPr>
            <p:spPr bwMode="auto">
              <a:xfrm>
                <a:off x="4895850" y="0"/>
                <a:ext cx="1514475" cy="5326063"/>
              </a:xfrm>
              <a:custGeom>
                <a:avLst/>
                <a:gdLst>
                  <a:gd name="T0" fmla="*/ 2147483647 w 954"/>
                  <a:gd name="T1" fmla="*/ 2147483647 h 3355"/>
                  <a:gd name="T2" fmla="*/ 2147483647 w 954"/>
                  <a:gd name="T3" fmla="*/ 2147483647 h 3355"/>
                  <a:gd name="T4" fmla="*/ 2147483647 w 954"/>
                  <a:gd name="T5" fmla="*/ 2147483647 h 3355"/>
                  <a:gd name="T6" fmla="*/ 2147483647 w 954"/>
                  <a:gd name="T7" fmla="*/ 2147483647 h 3355"/>
                  <a:gd name="T8" fmla="*/ 2147483647 w 954"/>
                  <a:gd name="T9" fmla="*/ 2147483647 h 3355"/>
                  <a:gd name="T10" fmla="*/ 2147483647 w 954"/>
                  <a:gd name="T11" fmla="*/ 2147483647 h 3355"/>
                  <a:gd name="T12" fmla="*/ 2147483647 w 954"/>
                  <a:gd name="T13" fmla="*/ 2147483647 h 3355"/>
                  <a:gd name="T14" fmla="*/ 2147483647 w 954"/>
                  <a:gd name="T15" fmla="*/ 2147483647 h 3355"/>
                  <a:gd name="T16" fmla="*/ 2147483647 w 954"/>
                  <a:gd name="T17" fmla="*/ 2147483647 h 3355"/>
                  <a:gd name="T18" fmla="*/ 2147483647 w 954"/>
                  <a:gd name="T19" fmla="*/ 2147483647 h 3355"/>
                  <a:gd name="T20" fmla="*/ 2147483647 w 954"/>
                  <a:gd name="T21" fmla="*/ 2147483647 h 3355"/>
                  <a:gd name="T22" fmla="*/ 2147483647 w 954"/>
                  <a:gd name="T23" fmla="*/ 2147483647 h 3355"/>
                  <a:gd name="T24" fmla="*/ 2147483647 w 954"/>
                  <a:gd name="T25" fmla="*/ 2147483647 h 3355"/>
                  <a:gd name="T26" fmla="*/ 2147483647 w 954"/>
                  <a:gd name="T27" fmla="*/ 2147483647 h 3355"/>
                  <a:gd name="T28" fmla="*/ 2147483647 w 954"/>
                  <a:gd name="T29" fmla="*/ 2147483647 h 3355"/>
                  <a:gd name="T30" fmla="*/ 2147483647 w 954"/>
                  <a:gd name="T31" fmla="*/ 2147483647 h 3355"/>
                  <a:gd name="T32" fmla="*/ 2147483647 w 954"/>
                  <a:gd name="T33" fmla="*/ 2147483647 h 3355"/>
                  <a:gd name="T34" fmla="*/ 2147483647 w 954"/>
                  <a:gd name="T35" fmla="*/ 2147483647 h 3355"/>
                  <a:gd name="T36" fmla="*/ 2147483647 w 954"/>
                  <a:gd name="T37" fmla="*/ 2147483647 h 3355"/>
                  <a:gd name="T38" fmla="*/ 2147483647 w 954"/>
                  <a:gd name="T39" fmla="*/ 2147483647 h 3355"/>
                  <a:gd name="T40" fmla="*/ 2147483647 w 954"/>
                  <a:gd name="T41" fmla="*/ 2147483647 h 3355"/>
                  <a:gd name="T42" fmla="*/ 2147483647 w 954"/>
                  <a:gd name="T43" fmla="*/ 2147483647 h 3355"/>
                  <a:gd name="T44" fmla="*/ 2147483647 w 954"/>
                  <a:gd name="T45" fmla="*/ 2147483647 h 3355"/>
                  <a:gd name="T46" fmla="*/ 2147483647 w 954"/>
                  <a:gd name="T47" fmla="*/ 0 h 3355"/>
                  <a:gd name="T48" fmla="*/ 2147483647 w 954"/>
                  <a:gd name="T49" fmla="*/ 0 h 3355"/>
                  <a:gd name="T50" fmla="*/ 2147483647 w 954"/>
                  <a:gd name="T51" fmla="*/ 2147483647 h 3355"/>
                  <a:gd name="T52" fmla="*/ 2147483647 w 954"/>
                  <a:gd name="T53" fmla="*/ 2147483647 h 3355"/>
                  <a:gd name="T54" fmla="*/ 2147483647 w 954"/>
                  <a:gd name="T55" fmla="*/ 2147483647 h 3355"/>
                  <a:gd name="T56" fmla="*/ 2147483647 w 954"/>
                  <a:gd name="T57" fmla="*/ 2147483647 h 3355"/>
                  <a:gd name="T58" fmla="*/ 2147483647 w 954"/>
                  <a:gd name="T59" fmla="*/ 2147483647 h 3355"/>
                  <a:gd name="T60" fmla="*/ 2147483647 w 954"/>
                  <a:gd name="T61" fmla="*/ 2147483647 h 3355"/>
                  <a:gd name="T62" fmla="*/ 2147483647 w 954"/>
                  <a:gd name="T63" fmla="*/ 2147483647 h 3355"/>
                  <a:gd name="T64" fmla="*/ 2147483647 w 954"/>
                  <a:gd name="T65" fmla="*/ 2147483647 h 3355"/>
                  <a:gd name="T66" fmla="*/ 2147483647 w 954"/>
                  <a:gd name="T67" fmla="*/ 2147483647 h 3355"/>
                  <a:gd name="T68" fmla="*/ 2147483647 w 954"/>
                  <a:gd name="T69" fmla="*/ 2147483647 h 3355"/>
                  <a:gd name="T70" fmla="*/ 2147483647 w 954"/>
                  <a:gd name="T71" fmla="*/ 2147483647 h 3355"/>
                  <a:gd name="T72" fmla="*/ 2147483647 w 954"/>
                  <a:gd name="T73" fmla="*/ 2147483647 h 3355"/>
                  <a:gd name="T74" fmla="*/ 2147483647 w 954"/>
                  <a:gd name="T75" fmla="*/ 2147483647 h 3355"/>
                  <a:gd name="T76" fmla="*/ 2147483647 w 954"/>
                  <a:gd name="T77" fmla="*/ 2147483647 h 3355"/>
                  <a:gd name="T78" fmla="*/ 2147483647 w 954"/>
                  <a:gd name="T79" fmla="*/ 2147483647 h 3355"/>
                  <a:gd name="T80" fmla="*/ 2147483647 w 954"/>
                  <a:gd name="T81" fmla="*/ 2147483647 h 3355"/>
                  <a:gd name="T82" fmla="*/ 2147483647 w 954"/>
                  <a:gd name="T83" fmla="*/ 2147483647 h 3355"/>
                  <a:gd name="T84" fmla="*/ 2147483647 w 954"/>
                  <a:gd name="T85" fmla="*/ 2147483647 h 3355"/>
                  <a:gd name="T86" fmla="*/ 2147483647 w 954"/>
                  <a:gd name="T87" fmla="*/ 2147483647 h 3355"/>
                  <a:gd name="T88" fmla="*/ 2147483647 w 954"/>
                  <a:gd name="T89" fmla="*/ 2147483647 h 3355"/>
                  <a:gd name="T90" fmla="*/ 2147483647 w 954"/>
                  <a:gd name="T91" fmla="*/ 2147483647 h 3355"/>
                  <a:gd name="T92" fmla="*/ 2147483647 w 954"/>
                  <a:gd name="T93" fmla="*/ 2147483647 h 3355"/>
                  <a:gd name="T94" fmla="*/ 0 w 954"/>
                  <a:gd name="T95" fmla="*/ 2147483647 h 3355"/>
                  <a:gd name="T96" fmla="*/ 2147483647 w 954"/>
                  <a:gd name="T97" fmla="*/ 2147483647 h 3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54"/>
                  <a:gd name="T148" fmla="*/ 0 h 3355"/>
                  <a:gd name="T149" fmla="*/ 954 w 954"/>
                  <a:gd name="T150" fmla="*/ 3355 h 33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54" h="3355">
                    <a:moveTo>
                      <a:pt x="685" y="3355"/>
                    </a:moveTo>
                    <a:lnTo>
                      <a:pt x="685" y="3355"/>
                    </a:lnTo>
                    <a:lnTo>
                      <a:pt x="707" y="3354"/>
                    </a:lnTo>
                    <a:lnTo>
                      <a:pt x="729" y="3350"/>
                    </a:lnTo>
                    <a:lnTo>
                      <a:pt x="747" y="3344"/>
                    </a:lnTo>
                    <a:lnTo>
                      <a:pt x="766" y="3336"/>
                    </a:lnTo>
                    <a:lnTo>
                      <a:pt x="783" y="3325"/>
                    </a:lnTo>
                    <a:lnTo>
                      <a:pt x="799" y="3314"/>
                    </a:lnTo>
                    <a:lnTo>
                      <a:pt x="815" y="3300"/>
                    </a:lnTo>
                    <a:lnTo>
                      <a:pt x="827" y="3286"/>
                    </a:lnTo>
                    <a:lnTo>
                      <a:pt x="840" y="3269"/>
                    </a:lnTo>
                    <a:lnTo>
                      <a:pt x="851" y="3252"/>
                    </a:lnTo>
                    <a:lnTo>
                      <a:pt x="862" y="3233"/>
                    </a:lnTo>
                    <a:lnTo>
                      <a:pt x="871" y="3214"/>
                    </a:lnTo>
                    <a:lnTo>
                      <a:pt x="879" y="3194"/>
                    </a:lnTo>
                    <a:lnTo>
                      <a:pt x="887" y="3173"/>
                    </a:lnTo>
                    <a:lnTo>
                      <a:pt x="899" y="3133"/>
                    </a:lnTo>
                    <a:lnTo>
                      <a:pt x="909" y="3090"/>
                    </a:lnTo>
                    <a:lnTo>
                      <a:pt x="915" y="3050"/>
                    </a:lnTo>
                    <a:lnTo>
                      <a:pt x="921" y="3012"/>
                    </a:lnTo>
                    <a:lnTo>
                      <a:pt x="924" y="2979"/>
                    </a:lnTo>
                    <a:lnTo>
                      <a:pt x="926" y="2928"/>
                    </a:lnTo>
                    <a:lnTo>
                      <a:pt x="926" y="2909"/>
                    </a:lnTo>
                    <a:lnTo>
                      <a:pt x="954" y="0"/>
                    </a:lnTo>
                    <a:lnTo>
                      <a:pt x="326" y="0"/>
                    </a:lnTo>
                    <a:lnTo>
                      <a:pt x="243" y="2909"/>
                    </a:lnTo>
                    <a:lnTo>
                      <a:pt x="243" y="2928"/>
                    </a:lnTo>
                    <a:lnTo>
                      <a:pt x="240" y="2979"/>
                    </a:lnTo>
                    <a:lnTo>
                      <a:pt x="237" y="3012"/>
                    </a:lnTo>
                    <a:lnTo>
                      <a:pt x="232" y="3050"/>
                    </a:lnTo>
                    <a:lnTo>
                      <a:pt x="226" y="3090"/>
                    </a:lnTo>
                    <a:lnTo>
                      <a:pt x="216" y="3133"/>
                    </a:lnTo>
                    <a:lnTo>
                      <a:pt x="204" y="3173"/>
                    </a:lnTo>
                    <a:lnTo>
                      <a:pt x="196" y="3194"/>
                    </a:lnTo>
                    <a:lnTo>
                      <a:pt x="188" y="3214"/>
                    </a:lnTo>
                    <a:lnTo>
                      <a:pt x="179" y="3233"/>
                    </a:lnTo>
                    <a:lnTo>
                      <a:pt x="168" y="3252"/>
                    </a:lnTo>
                    <a:lnTo>
                      <a:pt x="157" y="3269"/>
                    </a:lnTo>
                    <a:lnTo>
                      <a:pt x="144" y="3286"/>
                    </a:lnTo>
                    <a:lnTo>
                      <a:pt x="130" y="3300"/>
                    </a:lnTo>
                    <a:lnTo>
                      <a:pt x="116" y="3314"/>
                    </a:lnTo>
                    <a:lnTo>
                      <a:pt x="101" y="3325"/>
                    </a:lnTo>
                    <a:lnTo>
                      <a:pt x="83" y="3336"/>
                    </a:lnTo>
                    <a:lnTo>
                      <a:pt x="65" y="3344"/>
                    </a:lnTo>
                    <a:lnTo>
                      <a:pt x="44" y="3350"/>
                    </a:lnTo>
                    <a:lnTo>
                      <a:pt x="24" y="3354"/>
                    </a:lnTo>
                    <a:lnTo>
                      <a:pt x="0" y="3355"/>
                    </a:lnTo>
                    <a:lnTo>
                      <a:pt x="685" y="335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E1FE"/>
                  </a:gs>
                  <a:gs pos="100000">
                    <a:srgbClr val="97BBF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79" name="Freeform 62"/>
              <p:cNvSpPr>
                <a:spLocks/>
              </p:cNvSpPr>
              <p:nvPr/>
            </p:nvSpPr>
            <p:spPr bwMode="auto">
              <a:xfrm>
                <a:off x="4354513" y="3762375"/>
                <a:ext cx="1612900" cy="1563688"/>
              </a:xfrm>
              <a:custGeom>
                <a:avLst/>
                <a:gdLst>
                  <a:gd name="T0" fmla="*/ 2147483647 w 1016"/>
                  <a:gd name="T1" fmla="*/ 2147483647 h 985"/>
                  <a:gd name="T2" fmla="*/ 2147483647 w 1016"/>
                  <a:gd name="T3" fmla="*/ 2147483647 h 985"/>
                  <a:gd name="T4" fmla="*/ 2147483647 w 1016"/>
                  <a:gd name="T5" fmla="*/ 2147483647 h 985"/>
                  <a:gd name="T6" fmla="*/ 2147483647 w 1016"/>
                  <a:gd name="T7" fmla="*/ 2147483647 h 985"/>
                  <a:gd name="T8" fmla="*/ 2147483647 w 1016"/>
                  <a:gd name="T9" fmla="*/ 2147483647 h 985"/>
                  <a:gd name="T10" fmla="*/ 2147483647 w 1016"/>
                  <a:gd name="T11" fmla="*/ 2147483647 h 985"/>
                  <a:gd name="T12" fmla="*/ 2147483647 w 1016"/>
                  <a:gd name="T13" fmla="*/ 2147483647 h 985"/>
                  <a:gd name="T14" fmla="*/ 2147483647 w 1016"/>
                  <a:gd name="T15" fmla="*/ 2147483647 h 985"/>
                  <a:gd name="T16" fmla="*/ 2147483647 w 1016"/>
                  <a:gd name="T17" fmla="*/ 2147483647 h 985"/>
                  <a:gd name="T18" fmla="*/ 2147483647 w 1016"/>
                  <a:gd name="T19" fmla="*/ 2147483647 h 985"/>
                  <a:gd name="T20" fmla="*/ 2147483647 w 1016"/>
                  <a:gd name="T21" fmla="*/ 2147483647 h 985"/>
                  <a:gd name="T22" fmla="*/ 2147483647 w 1016"/>
                  <a:gd name="T23" fmla="*/ 2147483647 h 985"/>
                  <a:gd name="T24" fmla="*/ 2147483647 w 1016"/>
                  <a:gd name="T25" fmla="*/ 2147483647 h 985"/>
                  <a:gd name="T26" fmla="*/ 2147483647 w 1016"/>
                  <a:gd name="T27" fmla="*/ 2147483647 h 985"/>
                  <a:gd name="T28" fmla="*/ 2147483647 w 1016"/>
                  <a:gd name="T29" fmla="*/ 2147483647 h 985"/>
                  <a:gd name="T30" fmla="*/ 2147483647 w 1016"/>
                  <a:gd name="T31" fmla="*/ 2147483647 h 985"/>
                  <a:gd name="T32" fmla="*/ 2147483647 w 1016"/>
                  <a:gd name="T33" fmla="*/ 2147483647 h 985"/>
                  <a:gd name="T34" fmla="*/ 2147483647 w 1016"/>
                  <a:gd name="T35" fmla="*/ 2147483647 h 985"/>
                  <a:gd name="T36" fmla="*/ 2147483647 w 1016"/>
                  <a:gd name="T37" fmla="*/ 2147483647 h 985"/>
                  <a:gd name="T38" fmla="*/ 2147483647 w 1016"/>
                  <a:gd name="T39" fmla="*/ 2147483647 h 985"/>
                  <a:gd name="T40" fmla="*/ 2147483647 w 1016"/>
                  <a:gd name="T41" fmla="*/ 2147483647 h 985"/>
                  <a:gd name="T42" fmla="*/ 2147483647 w 1016"/>
                  <a:gd name="T43" fmla="*/ 0 h 985"/>
                  <a:gd name="T44" fmla="*/ 2147483647 w 1016"/>
                  <a:gd name="T45" fmla="*/ 2147483647 h 985"/>
                  <a:gd name="T46" fmla="*/ 2147483647 w 1016"/>
                  <a:gd name="T47" fmla="*/ 2147483647 h 985"/>
                  <a:gd name="T48" fmla="*/ 2147483647 w 1016"/>
                  <a:gd name="T49" fmla="*/ 2147483647 h 985"/>
                  <a:gd name="T50" fmla="*/ 2147483647 w 1016"/>
                  <a:gd name="T51" fmla="*/ 2147483647 h 985"/>
                  <a:gd name="T52" fmla="*/ 2147483647 w 1016"/>
                  <a:gd name="T53" fmla="*/ 2147483647 h 985"/>
                  <a:gd name="T54" fmla="*/ 2147483647 w 1016"/>
                  <a:gd name="T55" fmla="*/ 2147483647 h 985"/>
                  <a:gd name="T56" fmla="*/ 2147483647 w 1016"/>
                  <a:gd name="T57" fmla="*/ 2147483647 h 985"/>
                  <a:gd name="T58" fmla="*/ 2147483647 w 1016"/>
                  <a:gd name="T59" fmla="*/ 2147483647 h 985"/>
                  <a:gd name="T60" fmla="*/ 2147483647 w 1016"/>
                  <a:gd name="T61" fmla="*/ 2147483647 h 985"/>
                  <a:gd name="T62" fmla="*/ 2147483647 w 1016"/>
                  <a:gd name="T63" fmla="*/ 2147483647 h 985"/>
                  <a:gd name="T64" fmla="*/ 2147483647 w 1016"/>
                  <a:gd name="T65" fmla="*/ 2147483647 h 985"/>
                  <a:gd name="T66" fmla="*/ 2147483647 w 1016"/>
                  <a:gd name="T67" fmla="*/ 2147483647 h 985"/>
                  <a:gd name="T68" fmla="*/ 2147483647 w 1016"/>
                  <a:gd name="T69" fmla="*/ 2147483647 h 985"/>
                  <a:gd name="T70" fmla="*/ 2147483647 w 1016"/>
                  <a:gd name="T71" fmla="*/ 2147483647 h 985"/>
                  <a:gd name="T72" fmla="*/ 2147483647 w 1016"/>
                  <a:gd name="T73" fmla="*/ 2147483647 h 985"/>
                  <a:gd name="T74" fmla="*/ 2147483647 w 1016"/>
                  <a:gd name="T75" fmla="*/ 2147483647 h 985"/>
                  <a:gd name="T76" fmla="*/ 2147483647 w 1016"/>
                  <a:gd name="T77" fmla="*/ 2147483647 h 985"/>
                  <a:gd name="T78" fmla="*/ 2147483647 w 1016"/>
                  <a:gd name="T79" fmla="*/ 2147483647 h 985"/>
                  <a:gd name="T80" fmla="*/ 2147483647 w 1016"/>
                  <a:gd name="T81" fmla="*/ 2147483647 h 985"/>
                  <a:gd name="T82" fmla="*/ 2147483647 w 1016"/>
                  <a:gd name="T83" fmla="*/ 2147483647 h 985"/>
                  <a:gd name="T84" fmla="*/ 2147483647 w 1016"/>
                  <a:gd name="T85" fmla="*/ 2147483647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16"/>
                  <a:gd name="T130" fmla="*/ 0 h 985"/>
                  <a:gd name="T131" fmla="*/ 1016 w 1016"/>
                  <a:gd name="T132" fmla="*/ 985 h 9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16" h="985">
                    <a:moveTo>
                      <a:pt x="352" y="985"/>
                    </a:moveTo>
                    <a:lnTo>
                      <a:pt x="352" y="985"/>
                    </a:lnTo>
                    <a:lnTo>
                      <a:pt x="335" y="984"/>
                    </a:lnTo>
                    <a:lnTo>
                      <a:pt x="319" y="980"/>
                    </a:lnTo>
                    <a:lnTo>
                      <a:pt x="305" y="974"/>
                    </a:lnTo>
                    <a:lnTo>
                      <a:pt x="291" y="965"/>
                    </a:lnTo>
                    <a:lnTo>
                      <a:pt x="279" y="955"/>
                    </a:lnTo>
                    <a:lnTo>
                      <a:pt x="268" y="943"/>
                    </a:lnTo>
                    <a:lnTo>
                      <a:pt x="257" y="929"/>
                    </a:lnTo>
                    <a:lnTo>
                      <a:pt x="246" y="913"/>
                    </a:lnTo>
                    <a:lnTo>
                      <a:pt x="238" y="896"/>
                    </a:lnTo>
                    <a:lnTo>
                      <a:pt x="229" y="877"/>
                    </a:lnTo>
                    <a:lnTo>
                      <a:pt x="221" y="858"/>
                    </a:lnTo>
                    <a:lnTo>
                      <a:pt x="215" y="838"/>
                    </a:lnTo>
                    <a:lnTo>
                      <a:pt x="204" y="796"/>
                    </a:lnTo>
                    <a:lnTo>
                      <a:pt x="194" y="753"/>
                    </a:lnTo>
                    <a:lnTo>
                      <a:pt x="186" y="709"/>
                    </a:lnTo>
                    <a:lnTo>
                      <a:pt x="182" y="667"/>
                    </a:lnTo>
                    <a:lnTo>
                      <a:pt x="177" y="628"/>
                    </a:lnTo>
                    <a:lnTo>
                      <a:pt x="175" y="594"/>
                    </a:lnTo>
                    <a:lnTo>
                      <a:pt x="172" y="540"/>
                    </a:lnTo>
                    <a:lnTo>
                      <a:pt x="172" y="520"/>
                    </a:lnTo>
                    <a:lnTo>
                      <a:pt x="174" y="498"/>
                    </a:lnTo>
                    <a:lnTo>
                      <a:pt x="172" y="438"/>
                    </a:lnTo>
                    <a:lnTo>
                      <a:pt x="172" y="399"/>
                    </a:lnTo>
                    <a:lnTo>
                      <a:pt x="169" y="355"/>
                    </a:lnTo>
                    <a:lnTo>
                      <a:pt x="164" y="308"/>
                    </a:lnTo>
                    <a:lnTo>
                      <a:pt x="160" y="260"/>
                    </a:lnTo>
                    <a:lnTo>
                      <a:pt x="150" y="211"/>
                    </a:lnTo>
                    <a:lnTo>
                      <a:pt x="139" y="164"/>
                    </a:lnTo>
                    <a:lnTo>
                      <a:pt x="133" y="142"/>
                    </a:lnTo>
                    <a:lnTo>
                      <a:pt x="125" y="121"/>
                    </a:lnTo>
                    <a:lnTo>
                      <a:pt x="117" y="100"/>
                    </a:lnTo>
                    <a:lnTo>
                      <a:pt x="108" y="81"/>
                    </a:lnTo>
                    <a:lnTo>
                      <a:pt x="99" y="64"/>
                    </a:lnTo>
                    <a:lnTo>
                      <a:pt x="88" y="48"/>
                    </a:lnTo>
                    <a:lnTo>
                      <a:pt x="75" y="34"/>
                    </a:lnTo>
                    <a:lnTo>
                      <a:pt x="63" y="22"/>
                    </a:lnTo>
                    <a:lnTo>
                      <a:pt x="49" y="12"/>
                    </a:lnTo>
                    <a:lnTo>
                      <a:pt x="33" y="6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647" y="0"/>
                    </a:lnTo>
                    <a:lnTo>
                      <a:pt x="662" y="1"/>
                    </a:lnTo>
                    <a:lnTo>
                      <a:pt x="678" y="6"/>
                    </a:lnTo>
                    <a:lnTo>
                      <a:pt x="691" y="12"/>
                    </a:lnTo>
                    <a:lnTo>
                      <a:pt x="705" y="22"/>
                    </a:lnTo>
                    <a:lnTo>
                      <a:pt x="716" y="34"/>
                    </a:lnTo>
                    <a:lnTo>
                      <a:pt x="727" y="48"/>
                    </a:lnTo>
                    <a:lnTo>
                      <a:pt x="738" y="64"/>
                    </a:lnTo>
                    <a:lnTo>
                      <a:pt x="745" y="81"/>
                    </a:lnTo>
                    <a:lnTo>
                      <a:pt x="755" y="100"/>
                    </a:lnTo>
                    <a:lnTo>
                      <a:pt x="763" y="121"/>
                    </a:lnTo>
                    <a:lnTo>
                      <a:pt x="769" y="142"/>
                    </a:lnTo>
                    <a:lnTo>
                      <a:pt x="775" y="164"/>
                    </a:lnTo>
                    <a:lnTo>
                      <a:pt x="786" y="211"/>
                    </a:lnTo>
                    <a:lnTo>
                      <a:pt x="794" y="260"/>
                    </a:lnTo>
                    <a:lnTo>
                      <a:pt x="800" y="308"/>
                    </a:lnTo>
                    <a:lnTo>
                      <a:pt x="805" y="355"/>
                    </a:lnTo>
                    <a:lnTo>
                      <a:pt x="806" y="399"/>
                    </a:lnTo>
                    <a:lnTo>
                      <a:pt x="808" y="438"/>
                    </a:lnTo>
                    <a:lnTo>
                      <a:pt x="810" y="498"/>
                    </a:lnTo>
                    <a:lnTo>
                      <a:pt x="810" y="520"/>
                    </a:lnTo>
                    <a:lnTo>
                      <a:pt x="810" y="540"/>
                    </a:lnTo>
                    <a:lnTo>
                      <a:pt x="813" y="594"/>
                    </a:lnTo>
                    <a:lnTo>
                      <a:pt x="817" y="628"/>
                    </a:lnTo>
                    <a:lnTo>
                      <a:pt x="822" y="667"/>
                    </a:lnTo>
                    <a:lnTo>
                      <a:pt x="828" y="709"/>
                    </a:lnTo>
                    <a:lnTo>
                      <a:pt x="836" y="753"/>
                    </a:lnTo>
                    <a:lnTo>
                      <a:pt x="849" y="796"/>
                    </a:lnTo>
                    <a:lnTo>
                      <a:pt x="861" y="838"/>
                    </a:lnTo>
                    <a:lnTo>
                      <a:pt x="869" y="858"/>
                    </a:lnTo>
                    <a:lnTo>
                      <a:pt x="878" y="877"/>
                    </a:lnTo>
                    <a:lnTo>
                      <a:pt x="888" y="896"/>
                    </a:lnTo>
                    <a:lnTo>
                      <a:pt x="899" y="913"/>
                    </a:lnTo>
                    <a:lnTo>
                      <a:pt x="910" y="929"/>
                    </a:lnTo>
                    <a:lnTo>
                      <a:pt x="922" y="943"/>
                    </a:lnTo>
                    <a:lnTo>
                      <a:pt x="935" y="955"/>
                    </a:lnTo>
                    <a:lnTo>
                      <a:pt x="949" y="965"/>
                    </a:lnTo>
                    <a:lnTo>
                      <a:pt x="965" y="974"/>
                    </a:lnTo>
                    <a:lnTo>
                      <a:pt x="980" y="980"/>
                    </a:lnTo>
                    <a:lnTo>
                      <a:pt x="997" y="984"/>
                    </a:lnTo>
                    <a:lnTo>
                      <a:pt x="1016" y="985"/>
                    </a:lnTo>
                    <a:lnTo>
                      <a:pt x="352" y="9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3E67"/>
                  </a:gs>
                  <a:gs pos="100000">
                    <a:srgbClr val="6184C8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580" name="Freeform 63"/>
              <p:cNvSpPr>
                <a:spLocks/>
              </p:cNvSpPr>
              <p:nvPr/>
            </p:nvSpPr>
            <p:spPr bwMode="auto">
              <a:xfrm>
                <a:off x="2733675" y="3762375"/>
                <a:ext cx="2660650" cy="3095625"/>
              </a:xfrm>
              <a:custGeom>
                <a:avLst/>
                <a:gdLst>
                  <a:gd name="T0" fmla="*/ 2147483647 w 1676"/>
                  <a:gd name="T1" fmla="*/ 2147483647 h 1950"/>
                  <a:gd name="T2" fmla="*/ 2147483647 w 1676"/>
                  <a:gd name="T3" fmla="*/ 2147483647 h 1950"/>
                  <a:gd name="T4" fmla="*/ 2147483647 w 1676"/>
                  <a:gd name="T5" fmla="*/ 2147483647 h 1950"/>
                  <a:gd name="T6" fmla="*/ 2147483647 w 1676"/>
                  <a:gd name="T7" fmla="*/ 2147483647 h 1950"/>
                  <a:gd name="T8" fmla="*/ 2147483647 w 1676"/>
                  <a:gd name="T9" fmla="*/ 2147483647 h 1950"/>
                  <a:gd name="T10" fmla="*/ 2147483647 w 1676"/>
                  <a:gd name="T11" fmla="*/ 2147483647 h 1950"/>
                  <a:gd name="T12" fmla="*/ 2147483647 w 1676"/>
                  <a:gd name="T13" fmla="*/ 2147483647 h 1950"/>
                  <a:gd name="T14" fmla="*/ 2147483647 w 1676"/>
                  <a:gd name="T15" fmla="*/ 2147483647 h 1950"/>
                  <a:gd name="T16" fmla="*/ 2147483647 w 1676"/>
                  <a:gd name="T17" fmla="*/ 2147483647 h 1950"/>
                  <a:gd name="T18" fmla="*/ 2147483647 w 1676"/>
                  <a:gd name="T19" fmla="*/ 2147483647 h 1950"/>
                  <a:gd name="T20" fmla="*/ 2147483647 w 1676"/>
                  <a:gd name="T21" fmla="*/ 2147483647 h 1950"/>
                  <a:gd name="T22" fmla="*/ 2147483647 w 1676"/>
                  <a:gd name="T23" fmla="*/ 2147483647 h 1950"/>
                  <a:gd name="T24" fmla="*/ 2147483647 w 1676"/>
                  <a:gd name="T25" fmla="*/ 2147483647 h 1950"/>
                  <a:gd name="T26" fmla="*/ 2147483647 w 1676"/>
                  <a:gd name="T27" fmla="*/ 2147483647 h 1950"/>
                  <a:gd name="T28" fmla="*/ 2147483647 w 1676"/>
                  <a:gd name="T29" fmla="*/ 2147483647 h 1950"/>
                  <a:gd name="T30" fmla="*/ 2147483647 w 1676"/>
                  <a:gd name="T31" fmla="*/ 2147483647 h 1950"/>
                  <a:gd name="T32" fmla="*/ 2147483647 w 1676"/>
                  <a:gd name="T33" fmla="*/ 0 h 1950"/>
                  <a:gd name="T34" fmla="*/ 2147483647 w 1676"/>
                  <a:gd name="T35" fmla="*/ 2147483647 h 1950"/>
                  <a:gd name="T36" fmla="*/ 2147483647 w 1676"/>
                  <a:gd name="T37" fmla="*/ 2147483647 h 1950"/>
                  <a:gd name="T38" fmla="*/ 2147483647 w 1676"/>
                  <a:gd name="T39" fmla="*/ 2147483647 h 1950"/>
                  <a:gd name="T40" fmla="*/ 2147483647 w 1676"/>
                  <a:gd name="T41" fmla="*/ 2147483647 h 1950"/>
                  <a:gd name="T42" fmla="*/ 2147483647 w 1676"/>
                  <a:gd name="T43" fmla="*/ 2147483647 h 1950"/>
                  <a:gd name="T44" fmla="*/ 2147483647 w 1676"/>
                  <a:gd name="T45" fmla="*/ 2147483647 h 1950"/>
                  <a:gd name="T46" fmla="*/ 2147483647 w 1676"/>
                  <a:gd name="T47" fmla="*/ 2147483647 h 1950"/>
                  <a:gd name="T48" fmla="*/ 2147483647 w 1676"/>
                  <a:gd name="T49" fmla="*/ 2147483647 h 1950"/>
                  <a:gd name="T50" fmla="*/ 2147483647 w 1676"/>
                  <a:gd name="T51" fmla="*/ 2147483647 h 1950"/>
                  <a:gd name="T52" fmla="*/ 2147483647 w 1676"/>
                  <a:gd name="T53" fmla="*/ 2147483647 h 1950"/>
                  <a:gd name="T54" fmla="*/ 2147483647 w 1676"/>
                  <a:gd name="T55" fmla="*/ 2147483647 h 1950"/>
                  <a:gd name="T56" fmla="*/ 2147483647 w 1676"/>
                  <a:gd name="T57" fmla="*/ 2147483647 h 1950"/>
                  <a:gd name="T58" fmla="*/ 2147483647 w 1676"/>
                  <a:gd name="T59" fmla="*/ 2147483647 h 1950"/>
                  <a:gd name="T60" fmla="*/ 2147483647 w 1676"/>
                  <a:gd name="T61" fmla="*/ 2147483647 h 1950"/>
                  <a:gd name="T62" fmla="*/ 2147483647 w 1676"/>
                  <a:gd name="T63" fmla="*/ 2147483647 h 1950"/>
                  <a:gd name="T64" fmla="*/ 2147483647 w 1676"/>
                  <a:gd name="T65" fmla="*/ 2147483647 h 1950"/>
                  <a:gd name="T66" fmla="*/ 2147483647 w 1676"/>
                  <a:gd name="T67" fmla="*/ 2147483647 h 1950"/>
                  <a:gd name="T68" fmla="*/ 0 w 1676"/>
                  <a:gd name="T69" fmla="*/ 2147483647 h 1950"/>
                  <a:gd name="T70" fmla="*/ 2147483647 w 1676"/>
                  <a:gd name="T71" fmla="*/ 2147483647 h 1950"/>
                  <a:gd name="T72" fmla="*/ 2147483647 w 1676"/>
                  <a:gd name="T73" fmla="*/ 2147483647 h 1950"/>
                  <a:gd name="T74" fmla="*/ 2147483647 w 1676"/>
                  <a:gd name="T75" fmla="*/ 2147483647 h 19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76"/>
                  <a:gd name="T115" fmla="*/ 0 h 1950"/>
                  <a:gd name="T116" fmla="*/ 1676 w 1676"/>
                  <a:gd name="T117" fmla="*/ 1950 h 19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76" h="1950">
                    <a:moveTo>
                      <a:pt x="1278" y="1273"/>
                    </a:moveTo>
                    <a:lnTo>
                      <a:pt x="1278" y="1273"/>
                    </a:lnTo>
                    <a:lnTo>
                      <a:pt x="1276" y="1219"/>
                    </a:lnTo>
                    <a:lnTo>
                      <a:pt x="1278" y="1156"/>
                    </a:lnTo>
                    <a:lnTo>
                      <a:pt x="1279" y="1074"/>
                    </a:lnTo>
                    <a:lnTo>
                      <a:pt x="1284" y="977"/>
                    </a:lnTo>
                    <a:lnTo>
                      <a:pt x="1292" y="871"/>
                    </a:lnTo>
                    <a:lnTo>
                      <a:pt x="1303" y="755"/>
                    </a:lnTo>
                    <a:lnTo>
                      <a:pt x="1311" y="695"/>
                    </a:lnTo>
                    <a:lnTo>
                      <a:pt x="1319" y="636"/>
                    </a:lnTo>
                    <a:lnTo>
                      <a:pt x="1328" y="576"/>
                    </a:lnTo>
                    <a:lnTo>
                      <a:pt x="1339" y="518"/>
                    </a:lnTo>
                    <a:lnTo>
                      <a:pt x="1350" y="459"/>
                    </a:lnTo>
                    <a:lnTo>
                      <a:pt x="1364" y="402"/>
                    </a:lnTo>
                    <a:lnTo>
                      <a:pt x="1380" y="348"/>
                    </a:lnTo>
                    <a:lnTo>
                      <a:pt x="1397" y="296"/>
                    </a:lnTo>
                    <a:lnTo>
                      <a:pt x="1416" y="246"/>
                    </a:lnTo>
                    <a:lnTo>
                      <a:pt x="1436" y="199"/>
                    </a:lnTo>
                    <a:lnTo>
                      <a:pt x="1458" y="157"/>
                    </a:lnTo>
                    <a:lnTo>
                      <a:pt x="1470" y="136"/>
                    </a:lnTo>
                    <a:lnTo>
                      <a:pt x="1483" y="117"/>
                    </a:lnTo>
                    <a:lnTo>
                      <a:pt x="1495" y="100"/>
                    </a:lnTo>
                    <a:lnTo>
                      <a:pt x="1508" y="83"/>
                    </a:lnTo>
                    <a:lnTo>
                      <a:pt x="1522" y="69"/>
                    </a:lnTo>
                    <a:lnTo>
                      <a:pt x="1538" y="55"/>
                    </a:lnTo>
                    <a:lnTo>
                      <a:pt x="1552" y="42"/>
                    </a:lnTo>
                    <a:lnTo>
                      <a:pt x="1567" y="31"/>
                    </a:lnTo>
                    <a:lnTo>
                      <a:pt x="1585" y="22"/>
                    </a:lnTo>
                    <a:lnTo>
                      <a:pt x="1602" y="14"/>
                    </a:lnTo>
                    <a:lnTo>
                      <a:pt x="1619" y="8"/>
                    </a:lnTo>
                    <a:lnTo>
                      <a:pt x="1638" y="3"/>
                    </a:lnTo>
                    <a:lnTo>
                      <a:pt x="1657" y="1"/>
                    </a:lnTo>
                    <a:lnTo>
                      <a:pt x="1676" y="0"/>
                    </a:lnTo>
                    <a:lnTo>
                      <a:pt x="993" y="0"/>
                    </a:lnTo>
                    <a:lnTo>
                      <a:pt x="968" y="1"/>
                    </a:lnTo>
                    <a:lnTo>
                      <a:pt x="946" y="3"/>
                    </a:lnTo>
                    <a:lnTo>
                      <a:pt x="922" y="8"/>
                    </a:lnTo>
                    <a:lnTo>
                      <a:pt x="900" y="14"/>
                    </a:lnTo>
                    <a:lnTo>
                      <a:pt x="880" y="22"/>
                    </a:lnTo>
                    <a:lnTo>
                      <a:pt x="858" y="31"/>
                    </a:lnTo>
                    <a:lnTo>
                      <a:pt x="838" y="42"/>
                    </a:lnTo>
                    <a:lnTo>
                      <a:pt x="819" y="55"/>
                    </a:lnTo>
                    <a:lnTo>
                      <a:pt x="799" y="69"/>
                    </a:lnTo>
                    <a:lnTo>
                      <a:pt x="780" y="83"/>
                    </a:lnTo>
                    <a:lnTo>
                      <a:pt x="763" y="100"/>
                    </a:lnTo>
                    <a:lnTo>
                      <a:pt x="745" y="117"/>
                    </a:lnTo>
                    <a:lnTo>
                      <a:pt x="728" y="136"/>
                    </a:lnTo>
                    <a:lnTo>
                      <a:pt x="711" y="157"/>
                    </a:lnTo>
                    <a:lnTo>
                      <a:pt x="695" y="177"/>
                    </a:lnTo>
                    <a:lnTo>
                      <a:pt x="680" y="199"/>
                    </a:lnTo>
                    <a:lnTo>
                      <a:pt x="650" y="246"/>
                    </a:lnTo>
                    <a:lnTo>
                      <a:pt x="622" y="296"/>
                    </a:lnTo>
                    <a:lnTo>
                      <a:pt x="595" y="348"/>
                    </a:lnTo>
                    <a:lnTo>
                      <a:pt x="572" y="402"/>
                    </a:lnTo>
                    <a:lnTo>
                      <a:pt x="548" y="459"/>
                    </a:lnTo>
                    <a:lnTo>
                      <a:pt x="528" y="518"/>
                    </a:lnTo>
                    <a:lnTo>
                      <a:pt x="509" y="576"/>
                    </a:lnTo>
                    <a:lnTo>
                      <a:pt x="490" y="636"/>
                    </a:lnTo>
                    <a:lnTo>
                      <a:pt x="474" y="695"/>
                    </a:lnTo>
                    <a:lnTo>
                      <a:pt x="460" y="755"/>
                    </a:lnTo>
                    <a:lnTo>
                      <a:pt x="446" y="813"/>
                    </a:lnTo>
                    <a:lnTo>
                      <a:pt x="434" y="871"/>
                    </a:lnTo>
                    <a:lnTo>
                      <a:pt x="415" y="977"/>
                    </a:lnTo>
                    <a:lnTo>
                      <a:pt x="399" y="1074"/>
                    </a:lnTo>
                    <a:lnTo>
                      <a:pt x="387" y="1156"/>
                    </a:lnTo>
                    <a:lnTo>
                      <a:pt x="379" y="1219"/>
                    </a:lnTo>
                    <a:lnTo>
                      <a:pt x="374" y="1273"/>
                    </a:lnTo>
                    <a:lnTo>
                      <a:pt x="365" y="1428"/>
                    </a:lnTo>
                    <a:lnTo>
                      <a:pt x="0" y="1428"/>
                    </a:lnTo>
                    <a:lnTo>
                      <a:pt x="0" y="1433"/>
                    </a:lnTo>
                    <a:lnTo>
                      <a:pt x="736" y="1950"/>
                    </a:lnTo>
                    <a:lnTo>
                      <a:pt x="1636" y="1433"/>
                    </a:lnTo>
                    <a:lnTo>
                      <a:pt x="1636" y="1428"/>
                    </a:lnTo>
                    <a:lnTo>
                      <a:pt x="1275" y="1428"/>
                    </a:lnTo>
                    <a:lnTo>
                      <a:pt x="1278" y="12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1A7E1"/>
                  </a:gs>
                  <a:gs pos="17999">
                    <a:srgbClr val="9FB7F6"/>
                  </a:gs>
                  <a:gs pos="100000">
                    <a:srgbClr val="5F8FD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56" name="Rectangle 71"/>
          <p:cNvSpPr>
            <a:spLocks noChangeArrowheads="1"/>
          </p:cNvSpPr>
          <p:nvPr/>
        </p:nvSpPr>
        <p:spPr bwMode="auto">
          <a:xfrm>
            <a:off x="2343825" y="1205344"/>
            <a:ext cx="3962400" cy="343483"/>
          </a:xfrm>
          <a:prstGeom prst="round2SameRect">
            <a:avLst/>
          </a:prstGeom>
          <a:gradFill flip="none" rotWithShape="1">
            <a:gsLst>
              <a:gs pos="0">
                <a:srgbClr val="5574AE"/>
              </a:gs>
              <a:gs pos="100000">
                <a:srgbClr val="405B97"/>
              </a:gs>
            </a:gsLst>
            <a:lin ang="2700000" scaled="1"/>
            <a:tileRect/>
          </a:gradFill>
          <a:ln w="12700">
            <a:solidFill>
              <a:srgbClr val="254692"/>
            </a:solidFill>
            <a:miter lim="800000"/>
            <a:headEnd/>
            <a:tailEnd/>
          </a:ln>
          <a:effectLst>
            <a:outerShdw blurRad="25400" dist="12700" dir="5400000" algn="t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6350"/>
            <a:bevelB w="38100" h="6350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lIns="18288" tIns="18288" rIns="18288" bIns="18288" anchor="ctr" anchorCtr="1"/>
          <a:lstStyle/>
          <a:p>
            <a:pPr algn="ctr">
              <a:lnSpc>
                <a:spcPct val="85000"/>
              </a:lnSpc>
              <a:spcBef>
                <a:spcPts val="20"/>
              </a:spcBef>
              <a:defRPr/>
            </a:pPr>
            <a:r>
              <a:rPr lang="en-US" sz="2000" dirty="0">
                <a:solidFill>
                  <a:srgbClr val="FFFFFF"/>
                </a:solidFill>
                <a:latin typeface="Arial Narrow" pitchFamily="112" charset="0"/>
              </a:rPr>
              <a:t>SA Health in All Policies ‘approach’</a:t>
            </a:r>
          </a:p>
        </p:txBody>
      </p:sp>
      <p:grpSp>
        <p:nvGrpSpPr>
          <p:cNvPr id="22547" name="Group 75"/>
          <p:cNvGrpSpPr>
            <a:grpSpLocks/>
          </p:cNvGrpSpPr>
          <p:nvPr/>
        </p:nvGrpSpPr>
        <p:grpSpPr bwMode="auto">
          <a:xfrm>
            <a:off x="720725" y="4762500"/>
            <a:ext cx="7059613" cy="838200"/>
            <a:chOff x="152400" y="4419600"/>
            <a:chExt cx="7058495" cy="838200"/>
          </a:xfrm>
        </p:grpSpPr>
        <p:grpSp>
          <p:nvGrpSpPr>
            <p:cNvPr id="22554" name="Group 74"/>
            <p:cNvGrpSpPr>
              <a:grpSpLocks/>
            </p:cNvGrpSpPr>
            <p:nvPr/>
          </p:nvGrpSpPr>
          <p:grpSpPr bwMode="auto">
            <a:xfrm>
              <a:off x="152400" y="4419600"/>
              <a:ext cx="1511300" cy="838200"/>
              <a:chOff x="83467" y="4495800"/>
              <a:chExt cx="1511300" cy="838200"/>
            </a:xfrm>
          </p:grpSpPr>
          <p:sp>
            <p:nvSpPr>
              <p:cNvPr id="22570" name="Rectangle 36"/>
              <p:cNvSpPr>
                <a:spLocks noChangeArrowheads="1"/>
              </p:cNvSpPr>
              <p:nvPr/>
            </p:nvSpPr>
            <p:spPr bwMode="auto">
              <a:xfrm>
                <a:off x="83467" y="4842933"/>
                <a:ext cx="1511300" cy="491067"/>
              </a:xfrm>
              <a:prstGeom prst="rect">
                <a:avLst/>
              </a:prstGeom>
              <a:gradFill rotWithShape="1">
                <a:gsLst>
                  <a:gs pos="0">
                    <a:srgbClr val="CBDBF4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/>
              <a:lstStyle>
                <a:lvl1pPr marL="111125" indent="-111125" eaLnBrk="0" hangingPunct="0">
                  <a:spcBef>
                    <a:spcPct val="20000"/>
                  </a:spcBef>
                  <a:buClr>
                    <a:srgbClr val="0E4D96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E4D96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</a:t>
                </a:r>
              </a:p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 2</a:t>
                </a: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84384" y="4495800"/>
                <a:ext cx="1509466" cy="838200"/>
              </a:xfrm>
              <a:prstGeom prst="rect">
                <a:avLst/>
              </a:prstGeom>
              <a:gradFill flip="none" rotWithShape="1">
                <a:gsLst>
                  <a:gs pos="0">
                    <a:srgbClr val="1F497D"/>
                  </a:gs>
                  <a:gs pos="100000">
                    <a:srgbClr val="153357"/>
                  </a:gs>
                </a:gsLst>
                <a:lin ang="2700000" scaled="1"/>
                <a:tileRect/>
              </a:gradFill>
              <a:ln w="12700">
                <a:solidFill>
                  <a:srgbClr val="0A317A"/>
                </a:solidFill>
                <a:miter lim="800000"/>
                <a:headEnd/>
                <a:tailEnd/>
              </a:ln>
              <a:effectLst>
                <a:outerShdw blurRad="25400" dist="12700" dir="54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6350"/>
                <a:bevelB w="38100" h="6350"/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txBody>
              <a:bodyPr lIns="18288" tIns="18288" rIns="18288" bIns="18288" anchor="ctr" anchorCtr="1"/>
              <a:lstStyle/>
              <a:p>
                <a:pPr algn="ctr">
                  <a:lnSpc>
                    <a:spcPct val="85000"/>
                  </a:lnSpc>
                  <a:spcBef>
                    <a:spcPts val="20"/>
                  </a:spcBef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Arial Narrow" pitchFamily="112" charset="0"/>
                  </a:rPr>
                  <a:t>Avoids harmful health impacts</a:t>
                </a:r>
              </a:p>
            </p:txBody>
          </p:sp>
        </p:grpSp>
        <p:grpSp>
          <p:nvGrpSpPr>
            <p:cNvPr id="22555" name="Group 75"/>
            <p:cNvGrpSpPr>
              <a:grpSpLocks/>
            </p:cNvGrpSpPr>
            <p:nvPr/>
          </p:nvGrpSpPr>
          <p:grpSpPr bwMode="auto">
            <a:xfrm>
              <a:off x="1974850" y="4419600"/>
              <a:ext cx="1511300" cy="838200"/>
              <a:chOff x="83467" y="4495800"/>
              <a:chExt cx="1511300" cy="838200"/>
            </a:xfrm>
          </p:grpSpPr>
          <p:sp>
            <p:nvSpPr>
              <p:cNvPr id="22566" name="Rectangle 36"/>
              <p:cNvSpPr>
                <a:spLocks noChangeArrowheads="1"/>
              </p:cNvSpPr>
              <p:nvPr/>
            </p:nvSpPr>
            <p:spPr bwMode="auto">
              <a:xfrm>
                <a:off x="83467" y="4842933"/>
                <a:ext cx="1511300" cy="491067"/>
              </a:xfrm>
              <a:prstGeom prst="rect">
                <a:avLst/>
              </a:prstGeom>
              <a:gradFill rotWithShape="1">
                <a:gsLst>
                  <a:gs pos="0">
                    <a:srgbClr val="CBDBF4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/>
              <a:lstStyle>
                <a:lvl1pPr marL="111125" indent="-111125" eaLnBrk="0" hangingPunct="0">
                  <a:spcBef>
                    <a:spcPct val="20000"/>
                  </a:spcBef>
                  <a:buClr>
                    <a:srgbClr val="0E4D96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E4D96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</a:t>
                </a:r>
              </a:p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 2</a:t>
                </a:r>
              </a:p>
            </p:txBody>
          </p:sp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84384" y="4495800"/>
                <a:ext cx="1509466" cy="838200"/>
              </a:xfrm>
              <a:prstGeom prst="rect">
                <a:avLst/>
              </a:prstGeom>
              <a:gradFill flip="none" rotWithShape="1">
                <a:gsLst>
                  <a:gs pos="0">
                    <a:srgbClr val="1F497D"/>
                  </a:gs>
                  <a:gs pos="100000">
                    <a:srgbClr val="153357"/>
                  </a:gs>
                </a:gsLst>
                <a:lin ang="2700000" scaled="1"/>
                <a:tileRect/>
              </a:gradFill>
              <a:ln w="12700">
                <a:solidFill>
                  <a:srgbClr val="0A317A"/>
                </a:solidFill>
                <a:miter lim="800000"/>
                <a:headEnd/>
                <a:tailEnd/>
              </a:ln>
              <a:effectLst>
                <a:outerShdw blurRad="25400" dist="12700" dir="54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6350"/>
                <a:bevelB w="38100" h="6350"/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txBody>
              <a:bodyPr lIns="18288" tIns="18288" rIns="18288" bIns="18288" anchor="ctr" anchorCtr="1"/>
              <a:lstStyle/>
              <a:p>
                <a:pPr algn="ctr">
                  <a:lnSpc>
                    <a:spcPct val="85000"/>
                  </a:lnSpc>
                  <a:spcBef>
                    <a:spcPts val="20"/>
                  </a:spcBef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Arial Narrow" pitchFamily="112" charset="0"/>
                  </a:rPr>
                  <a:t>Improve population health</a:t>
                </a:r>
              </a:p>
            </p:txBody>
          </p:sp>
        </p:grpSp>
        <p:grpSp>
          <p:nvGrpSpPr>
            <p:cNvPr id="22556" name="Group 78"/>
            <p:cNvGrpSpPr>
              <a:grpSpLocks/>
            </p:cNvGrpSpPr>
            <p:nvPr/>
          </p:nvGrpSpPr>
          <p:grpSpPr bwMode="auto">
            <a:xfrm>
              <a:off x="3797300" y="4419600"/>
              <a:ext cx="1511300" cy="838200"/>
              <a:chOff x="83467" y="4495800"/>
              <a:chExt cx="1511300" cy="838200"/>
            </a:xfrm>
          </p:grpSpPr>
          <p:sp>
            <p:nvSpPr>
              <p:cNvPr id="22562" name="Rectangle 36"/>
              <p:cNvSpPr>
                <a:spLocks noChangeArrowheads="1"/>
              </p:cNvSpPr>
              <p:nvPr/>
            </p:nvSpPr>
            <p:spPr bwMode="auto">
              <a:xfrm>
                <a:off x="83467" y="4842933"/>
                <a:ext cx="1511300" cy="491067"/>
              </a:xfrm>
              <a:prstGeom prst="rect">
                <a:avLst/>
              </a:prstGeom>
              <a:gradFill rotWithShape="1">
                <a:gsLst>
                  <a:gs pos="0">
                    <a:srgbClr val="CBDBF4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/>
              <a:lstStyle>
                <a:lvl1pPr marL="111125" indent="-111125" eaLnBrk="0" hangingPunct="0">
                  <a:spcBef>
                    <a:spcPct val="20000"/>
                  </a:spcBef>
                  <a:buClr>
                    <a:srgbClr val="0E4D96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E4D96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</a:t>
                </a:r>
              </a:p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 2</a:t>
                </a: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84384" y="4495800"/>
                <a:ext cx="1509466" cy="838200"/>
              </a:xfrm>
              <a:prstGeom prst="rect">
                <a:avLst/>
              </a:prstGeom>
              <a:gradFill flip="none" rotWithShape="1">
                <a:gsLst>
                  <a:gs pos="0">
                    <a:srgbClr val="1F497D"/>
                  </a:gs>
                  <a:gs pos="100000">
                    <a:srgbClr val="153357"/>
                  </a:gs>
                </a:gsLst>
                <a:lin ang="2700000" scaled="1"/>
                <a:tileRect/>
              </a:gradFill>
              <a:ln w="12700">
                <a:solidFill>
                  <a:srgbClr val="0A317A"/>
                </a:solidFill>
                <a:miter lim="800000"/>
                <a:headEnd/>
                <a:tailEnd/>
              </a:ln>
              <a:effectLst>
                <a:outerShdw blurRad="25400" dist="12700" dir="54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6350"/>
                <a:bevelB w="38100" h="6350"/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txBody>
              <a:bodyPr lIns="18288" tIns="18288" rIns="18288" bIns="18288" anchor="ctr" anchorCtr="1"/>
              <a:lstStyle/>
              <a:p>
                <a:pPr algn="ctr">
                  <a:lnSpc>
                    <a:spcPct val="85000"/>
                  </a:lnSpc>
                  <a:spcBef>
                    <a:spcPts val="20"/>
                  </a:spcBef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Arial Narrow" pitchFamily="112" charset="0"/>
                  </a:rPr>
                  <a:t>Improve health equity</a:t>
                </a:r>
              </a:p>
            </p:txBody>
          </p:sp>
        </p:grpSp>
        <p:grpSp>
          <p:nvGrpSpPr>
            <p:cNvPr id="22557" name="Group 81"/>
            <p:cNvGrpSpPr>
              <a:grpSpLocks/>
            </p:cNvGrpSpPr>
            <p:nvPr/>
          </p:nvGrpSpPr>
          <p:grpSpPr bwMode="auto">
            <a:xfrm>
              <a:off x="5619750" y="4419600"/>
              <a:ext cx="1591145" cy="838200"/>
              <a:chOff x="83467" y="4495800"/>
              <a:chExt cx="1591145" cy="838200"/>
            </a:xfrm>
          </p:grpSpPr>
          <p:sp>
            <p:nvSpPr>
              <p:cNvPr id="22558" name="Rectangle 36"/>
              <p:cNvSpPr>
                <a:spLocks noChangeArrowheads="1"/>
              </p:cNvSpPr>
              <p:nvPr/>
            </p:nvSpPr>
            <p:spPr bwMode="auto">
              <a:xfrm>
                <a:off x="83467" y="4842933"/>
                <a:ext cx="1511300" cy="491067"/>
              </a:xfrm>
              <a:prstGeom prst="rect">
                <a:avLst/>
              </a:prstGeom>
              <a:gradFill rotWithShape="1">
                <a:gsLst>
                  <a:gs pos="0">
                    <a:srgbClr val="CBDBF4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" rIns="27432" bIns="18288"/>
              <a:lstStyle>
                <a:lvl1pPr marL="111125" indent="-111125" eaLnBrk="0" hangingPunct="0">
                  <a:spcBef>
                    <a:spcPct val="20000"/>
                  </a:spcBef>
                  <a:buClr>
                    <a:srgbClr val="0E4D96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E4D96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E4D96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</a:t>
                </a:r>
              </a:p>
              <a:p>
                <a:pPr eaLnBrk="1" hangingPunct="1">
                  <a:lnSpc>
                    <a:spcPct val="85000"/>
                  </a:lnSpc>
                  <a:spcBef>
                    <a:spcPts val="200"/>
                  </a:spcBef>
                  <a:buClrTx/>
                  <a:buSzTx/>
                  <a:buFontTx/>
                  <a:buChar char="•"/>
                </a:pPr>
                <a:r>
                  <a:rPr lang="en-US" altLang="en-US" sz="1600">
                    <a:solidFill>
                      <a:srgbClr val="595959"/>
                    </a:solidFill>
                    <a:latin typeface="Arial Narrow" pitchFamily="34" charset="0"/>
                  </a:rPr>
                  <a:t>Sample text 2</a:t>
                </a:r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84383" y="4495800"/>
                <a:ext cx="1590229" cy="838200"/>
              </a:xfrm>
              <a:prstGeom prst="rect">
                <a:avLst/>
              </a:prstGeom>
              <a:gradFill flip="none" rotWithShape="1">
                <a:gsLst>
                  <a:gs pos="0">
                    <a:srgbClr val="1F497D"/>
                  </a:gs>
                  <a:gs pos="100000">
                    <a:srgbClr val="153357"/>
                  </a:gs>
                </a:gsLst>
                <a:lin ang="2700000" scaled="1"/>
                <a:tileRect/>
              </a:gradFill>
              <a:ln w="12700">
                <a:solidFill>
                  <a:srgbClr val="0A317A"/>
                </a:solidFill>
                <a:miter lim="800000"/>
                <a:headEnd/>
                <a:tailEnd/>
              </a:ln>
              <a:effectLst>
                <a:outerShdw blurRad="25400" dist="12700" dir="5400000" algn="t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38100" h="6350"/>
                <a:bevelB w="38100" h="6350"/>
                <a:extrusionClr>
                  <a:schemeClr val="tx2">
                    <a:lumMod val="60000"/>
                    <a:lumOff val="40000"/>
                  </a:schemeClr>
                </a:extrusionClr>
              </a:sp3d>
            </p:spPr>
            <p:txBody>
              <a:bodyPr lIns="18288" tIns="18288" rIns="18288" bIns="18288" anchor="ctr" anchorCtr="1"/>
              <a:lstStyle/>
              <a:p>
                <a:pPr algn="ctr">
                  <a:lnSpc>
                    <a:spcPct val="85000"/>
                  </a:lnSpc>
                  <a:spcBef>
                    <a:spcPts val="20"/>
                  </a:spcBef>
                  <a:defRPr/>
                </a:pPr>
                <a:r>
                  <a:rPr lang="en-US" sz="2000" dirty="0">
                    <a:solidFill>
                      <a:srgbClr val="FFFFFF"/>
                    </a:solidFill>
                    <a:latin typeface="Arial Narrow" pitchFamily="112" charset="0"/>
                  </a:rPr>
                  <a:t>Improve accountability of policy-makers</a:t>
                </a:r>
              </a:p>
            </p:txBody>
          </p:sp>
        </p:grpSp>
      </p:grpSp>
      <p:sp>
        <p:nvSpPr>
          <p:cNvPr id="92" name="Rectangle 70"/>
          <p:cNvSpPr>
            <a:spLocks noChangeArrowheads="1"/>
          </p:cNvSpPr>
          <p:nvPr/>
        </p:nvSpPr>
        <p:spPr bwMode="auto">
          <a:xfrm>
            <a:off x="304800" y="5715000"/>
            <a:ext cx="843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18288" rIns="27432" bIns="18288"/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Causal inference is a </a:t>
            </a:r>
            <a:r>
              <a:rPr lang="en-US" altLang="en-US" sz="2400" i="1">
                <a:solidFill>
                  <a:schemeClr val="tx2"/>
                </a:solidFill>
              </a:rPr>
              <a:t>crucial </a:t>
            </a:r>
            <a:r>
              <a:rPr lang="en-US" altLang="en-US" sz="2400">
                <a:solidFill>
                  <a:schemeClr val="tx2"/>
                </a:solidFill>
              </a:rPr>
              <a:t>part of linking </a:t>
            </a:r>
            <a:r>
              <a:rPr lang="en-AU" altLang="en-US" sz="2400">
                <a:solidFill>
                  <a:schemeClr val="tx2"/>
                </a:solidFill>
              </a:rPr>
              <a:t>inputs and activities to outcomes</a:t>
            </a:r>
          </a:p>
        </p:txBody>
      </p:sp>
      <p:sp>
        <p:nvSpPr>
          <p:cNvPr id="52" name="Line Callout 1 51"/>
          <p:cNvSpPr/>
          <p:nvPr/>
        </p:nvSpPr>
        <p:spPr>
          <a:xfrm>
            <a:off x="7480300" y="3657600"/>
            <a:ext cx="1393825" cy="976313"/>
          </a:xfrm>
          <a:prstGeom prst="borderCallout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dirty="0">
                <a:solidFill>
                  <a:schemeClr val="tx1"/>
                </a:solidFill>
              </a:rPr>
              <a:t>…and reaching these big picture outcomes?</a:t>
            </a:r>
          </a:p>
        </p:txBody>
      </p:sp>
      <p:sp>
        <p:nvSpPr>
          <p:cNvPr id="53" name="Line Callout 1 52"/>
          <p:cNvSpPr/>
          <p:nvPr/>
        </p:nvSpPr>
        <p:spPr>
          <a:xfrm>
            <a:off x="6002449" y="229030"/>
            <a:ext cx="1395413" cy="976313"/>
          </a:xfrm>
          <a:prstGeom prst="borderCallout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1400" dirty="0">
                <a:solidFill>
                  <a:schemeClr val="tx1"/>
                </a:solidFill>
              </a:rPr>
              <a:t>What are the strategies and activities we call HiAP?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21450" y="2133600"/>
            <a:ext cx="1382713" cy="976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00825" y="2163763"/>
            <a:ext cx="1303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What’s happening between doing HIAP…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3850" y="6308725"/>
            <a:ext cx="18859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2" grpId="0" animBg="1"/>
      <p:bldP spid="53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9144000" cy="74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>
                <a:solidFill>
                  <a:schemeClr val="tx2"/>
                </a:solidFill>
                <a:cs typeface="Arial" charset="0"/>
              </a:rPr>
              <a:t>Capturing context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4140200" y="1341438"/>
            <a:ext cx="47625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AU" altLang="en-US"/>
              <a:t>Programs operate according to the conditions into which they are placed</a:t>
            </a: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/>
              <a:t>Local context: organisational culture, staffing, history, beliefs …</a:t>
            </a: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/>
              <a:t>Wider political and policy context</a:t>
            </a:r>
            <a:endParaRPr lang="en-AU" altLang="en-US"/>
          </a:p>
        </p:txBody>
      </p:sp>
      <p:sp>
        <p:nvSpPr>
          <p:cNvPr id="5" name="Rectangle 4"/>
          <p:cNvSpPr/>
          <p:nvPr/>
        </p:nvSpPr>
        <p:spPr>
          <a:xfrm>
            <a:off x="395288" y="6308725"/>
            <a:ext cx="18875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5693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00150" indent="-28575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 b="1" dirty="0">
                <a:solidFill>
                  <a:srgbClr val="000000"/>
                </a:solidFill>
              </a:rPr>
              <a:t>Evaluation methodology includes the following components: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1600" b="1" dirty="0">
                <a:solidFill>
                  <a:srgbClr val="000000"/>
                </a:solidFill>
              </a:rPr>
              <a:t>process evaluation </a:t>
            </a:r>
            <a:r>
              <a:rPr lang="en-AU" altLang="en-US" sz="1600" dirty="0">
                <a:solidFill>
                  <a:srgbClr val="000000"/>
                </a:solidFill>
              </a:rPr>
              <a:t>(i.e. did it meet the needs of all agencies involved; did it help to develop a collaborative climate?)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AU" alt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1600" b="1" dirty="0">
                <a:solidFill>
                  <a:srgbClr val="000000"/>
                </a:solidFill>
              </a:rPr>
              <a:t>impact evaluation </a:t>
            </a:r>
            <a:r>
              <a:rPr lang="en-AU" altLang="en-US" sz="1600" dirty="0">
                <a:solidFill>
                  <a:srgbClr val="000000"/>
                </a:solidFill>
              </a:rPr>
              <a:t>(i.e. is there documentary or other evidence that health issues have been incorporated)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AU" alt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1600" b="1" dirty="0">
                <a:solidFill>
                  <a:srgbClr val="000000"/>
                </a:solidFill>
              </a:rPr>
              <a:t>outcome evaluation </a:t>
            </a:r>
            <a:r>
              <a:rPr lang="en-AU" altLang="en-US" sz="1600" dirty="0">
                <a:solidFill>
                  <a:srgbClr val="000000"/>
                </a:solidFill>
              </a:rPr>
              <a:t>(i.e. what measures or proxy measures can be used to indicate medium to long term change i.e. have partner agencies’ policy priorities and health impacts been positively progressed?)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AU" alt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1600" b="1" dirty="0">
                <a:solidFill>
                  <a:srgbClr val="000000"/>
                </a:solidFill>
              </a:rPr>
              <a:t>Evaluation of Health Lens projects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AU" alt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1600" b="1" dirty="0">
                <a:solidFill>
                  <a:srgbClr val="000000"/>
                </a:solidFill>
              </a:rPr>
              <a:t>National Health &amp; Medical Research Council </a:t>
            </a:r>
          </a:p>
          <a:p>
            <a:pPr lvl="2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1600" dirty="0">
                <a:solidFill>
                  <a:srgbClr val="000000"/>
                </a:solidFill>
              </a:rPr>
              <a:t>5 year Project Grant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92CF"/>
              </a:buClr>
              <a:buSzTx/>
              <a:buFont typeface="Arial" charset="0"/>
              <a:buChar char="&gt;"/>
            </a:pPr>
            <a:endParaRPr lang="en-US" altLang="en-US" sz="16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63713" y="260350"/>
            <a:ext cx="6624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800" b="1" dirty="0">
                <a:solidFill>
                  <a:srgbClr val="C00000"/>
                </a:solidFill>
              </a:rPr>
              <a:t>Health in All Policies </a:t>
            </a:r>
            <a:r>
              <a:rPr lang="en-AU" altLang="en-US" sz="2800" b="1" dirty="0" smtClean="0">
                <a:solidFill>
                  <a:srgbClr val="C00000"/>
                </a:solidFill>
              </a:rPr>
              <a:t>Evaluation </a:t>
            </a:r>
            <a:endParaRPr lang="en-AU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00" y="0"/>
            <a:ext cx="1090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>
                <a:solidFill>
                  <a:schemeClr val="tx2"/>
                </a:solidFill>
                <a:cs typeface="Arial" charset="0"/>
              </a:rPr>
              <a:t>Capturing context</a:t>
            </a:r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4140200" y="1341438"/>
            <a:ext cx="47625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AU" altLang="en-US"/>
              <a:t>Programs operate according to the conditions into which they are placed</a:t>
            </a: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/>
              <a:t>Local context: organisational culture, staffing, history, beliefs …</a:t>
            </a:r>
          </a:p>
          <a:p>
            <a:pPr eaLnBrk="1" hangingPunct="1">
              <a:buClrTx/>
              <a:buSzTx/>
              <a:buFont typeface="Arial" charset="0"/>
              <a:buChar char="•"/>
            </a:pPr>
            <a:r>
              <a:rPr lang="en-US" altLang="en-US"/>
              <a:t>Wider political and policy context</a:t>
            </a:r>
            <a:endParaRPr lang="en-AU" altLang="en-US"/>
          </a:p>
        </p:txBody>
      </p:sp>
      <p:sp>
        <p:nvSpPr>
          <p:cNvPr id="5" name="Rectangle 4"/>
          <p:cNvSpPr/>
          <p:nvPr/>
        </p:nvSpPr>
        <p:spPr>
          <a:xfrm>
            <a:off x="0" y="6381750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8928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Program Logic Model</a:t>
            </a:r>
            <a:endParaRPr lang="en-A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7345362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313" y="6453188"/>
            <a:ext cx="18859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Health in All Policies</a:t>
            </a:r>
            <a:endParaRPr lang="en-US" sz="32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1268413"/>
            <a:ext cx="4759325" cy="1533525"/>
            <a:chOff x="390425" y="1676400"/>
            <a:chExt cx="4758967" cy="1533426"/>
          </a:xfrm>
        </p:grpSpPr>
        <p:sp>
          <p:nvSpPr>
            <p:cNvPr id="7" name="Ellipse 53"/>
            <p:cNvSpPr/>
            <p:nvPr/>
          </p:nvSpPr>
          <p:spPr bwMode="auto">
            <a:xfrm flipH="1">
              <a:off x="390425" y="2905027"/>
              <a:ext cx="4199493" cy="304799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" name="Pentagon 2"/>
            <p:cNvSpPr/>
            <p:nvPr/>
          </p:nvSpPr>
          <p:spPr>
            <a:xfrm>
              <a:off x="457095" y="1676400"/>
              <a:ext cx="4692297" cy="1371511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430309" y="1785930"/>
              <a:ext cx="0" cy="1152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14241" y="1714498"/>
              <a:ext cx="3885908" cy="1066731"/>
            </a:xfrm>
            <a:custGeom>
              <a:avLst/>
              <a:gdLst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3886200 w 3886200"/>
                <a:gd name="connsiteY2" fmla="*/ 1066800 h 1066800"/>
                <a:gd name="connsiteX3" fmla="*/ 0 w 3886200"/>
                <a:gd name="connsiteY3" fmla="*/ 1066800 h 1066800"/>
                <a:gd name="connsiteX4" fmla="*/ 0 w 3886200"/>
                <a:gd name="connsiteY4" fmla="*/ 0 h 1066800"/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0 w 3886200"/>
                <a:gd name="connsiteY2" fmla="*/ 1066800 h 1066800"/>
                <a:gd name="connsiteX3" fmla="*/ 0 w 3886200"/>
                <a:gd name="connsiteY3" fmla="*/ 0 h 1066800"/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0 w 3886200"/>
                <a:gd name="connsiteY2" fmla="*/ 1066800 h 1066800"/>
                <a:gd name="connsiteX3" fmla="*/ 0 w 3886200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0" h="1066800">
                  <a:moveTo>
                    <a:pt x="0" y="0"/>
                  </a:moveTo>
                  <a:lnTo>
                    <a:pt x="3886200" y="0"/>
                  </a:lnTo>
                  <a:cubicBezTo>
                    <a:pt x="2590800" y="355600"/>
                    <a:pt x="1182278" y="32471"/>
                    <a:pt x="0" y="10668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1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651" name="TextBox 19"/>
            <p:cNvSpPr txBox="1">
              <a:spLocks noChangeArrowheads="1"/>
            </p:cNvSpPr>
            <p:nvPr/>
          </p:nvSpPr>
          <p:spPr bwMode="auto">
            <a:xfrm>
              <a:off x="545348" y="2073532"/>
              <a:ext cx="381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rgbClr val="0E4D96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4D96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4D96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4D96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4D9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4D9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4D9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4D9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4D96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lang="en-US" altLang="en-US" sz="2400">
                  <a:solidFill>
                    <a:schemeClr val="bg1"/>
                  </a:solidFill>
                </a:rPr>
                <a:t>What works…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908175" y="3068638"/>
            <a:ext cx="4835525" cy="1462087"/>
            <a:chOff x="1618270" y="3429000"/>
            <a:chExt cx="4836208" cy="1533426"/>
          </a:xfrm>
        </p:grpSpPr>
        <p:sp>
          <p:nvSpPr>
            <p:cNvPr id="8" name="Ellipse 53"/>
            <p:cNvSpPr/>
            <p:nvPr/>
          </p:nvSpPr>
          <p:spPr bwMode="auto">
            <a:xfrm flipH="1">
              <a:off x="1618270" y="4657627"/>
              <a:ext cx="4199493" cy="304799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chemeClr val="bg2">
                    <a:lumMod val="20000"/>
                    <a:lumOff val="80000"/>
                  </a:schemeClr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" name="Pentagon 3"/>
            <p:cNvSpPr/>
            <p:nvPr/>
          </p:nvSpPr>
          <p:spPr>
            <a:xfrm>
              <a:off x="1762753" y="3429000"/>
              <a:ext cx="4691725" cy="1371926"/>
            </a:xfrm>
            <a:prstGeom prst="homePlat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705072" y="3538887"/>
              <a:ext cx="0" cy="11521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6"/>
            <p:cNvSpPr/>
            <p:nvPr/>
          </p:nvSpPr>
          <p:spPr>
            <a:xfrm>
              <a:off x="1769104" y="3472289"/>
              <a:ext cx="3885161" cy="1067238"/>
            </a:xfrm>
            <a:custGeom>
              <a:avLst/>
              <a:gdLst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3886200 w 3886200"/>
                <a:gd name="connsiteY2" fmla="*/ 1066800 h 1066800"/>
                <a:gd name="connsiteX3" fmla="*/ 0 w 3886200"/>
                <a:gd name="connsiteY3" fmla="*/ 1066800 h 1066800"/>
                <a:gd name="connsiteX4" fmla="*/ 0 w 3886200"/>
                <a:gd name="connsiteY4" fmla="*/ 0 h 1066800"/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0 w 3886200"/>
                <a:gd name="connsiteY2" fmla="*/ 1066800 h 1066800"/>
                <a:gd name="connsiteX3" fmla="*/ 0 w 3886200"/>
                <a:gd name="connsiteY3" fmla="*/ 0 h 1066800"/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0 w 3886200"/>
                <a:gd name="connsiteY2" fmla="*/ 1066800 h 1066800"/>
                <a:gd name="connsiteX3" fmla="*/ 0 w 3886200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0" h="1066800">
                  <a:moveTo>
                    <a:pt x="0" y="0"/>
                  </a:moveTo>
                  <a:lnTo>
                    <a:pt x="3886200" y="0"/>
                  </a:lnTo>
                  <a:cubicBezTo>
                    <a:pt x="2590800" y="355600"/>
                    <a:pt x="1182278" y="32471"/>
                    <a:pt x="0" y="10668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1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668" name="TextBox 20"/>
            <p:cNvSpPr txBox="1">
              <a:spLocks noChangeArrowheads="1"/>
            </p:cNvSpPr>
            <p:nvPr/>
          </p:nvSpPr>
          <p:spPr bwMode="auto">
            <a:xfrm>
              <a:off x="1775455" y="3903513"/>
              <a:ext cx="3885161" cy="48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for whom…</a:t>
              </a:r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3635375" y="4868863"/>
            <a:ext cx="4787900" cy="1533525"/>
            <a:chOff x="2876112" y="5181600"/>
            <a:chExt cx="4787880" cy="1533426"/>
          </a:xfrm>
        </p:grpSpPr>
        <p:sp>
          <p:nvSpPr>
            <p:cNvPr id="9" name="Ellipse 53"/>
            <p:cNvSpPr/>
            <p:nvPr/>
          </p:nvSpPr>
          <p:spPr bwMode="auto">
            <a:xfrm flipH="1">
              <a:off x="2876112" y="6410227"/>
              <a:ext cx="4199493" cy="304799"/>
            </a:xfrm>
            <a:prstGeom prst="ellipse">
              <a:avLst/>
            </a:prstGeom>
            <a:gradFill flip="none" rotWithShape="1">
              <a:gsLst>
                <a:gs pos="24000">
                  <a:schemeClr val="tx1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2971362" y="5181600"/>
              <a:ext cx="4692630" cy="1371511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963908" y="5291130"/>
              <a:ext cx="0" cy="1152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6"/>
            <p:cNvSpPr/>
            <p:nvPr/>
          </p:nvSpPr>
          <p:spPr>
            <a:xfrm>
              <a:off x="3030099" y="5233984"/>
              <a:ext cx="3886184" cy="1066731"/>
            </a:xfrm>
            <a:custGeom>
              <a:avLst/>
              <a:gdLst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3886200 w 3886200"/>
                <a:gd name="connsiteY2" fmla="*/ 1066800 h 1066800"/>
                <a:gd name="connsiteX3" fmla="*/ 0 w 3886200"/>
                <a:gd name="connsiteY3" fmla="*/ 1066800 h 1066800"/>
                <a:gd name="connsiteX4" fmla="*/ 0 w 3886200"/>
                <a:gd name="connsiteY4" fmla="*/ 0 h 1066800"/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0 w 3886200"/>
                <a:gd name="connsiteY2" fmla="*/ 1066800 h 1066800"/>
                <a:gd name="connsiteX3" fmla="*/ 0 w 3886200"/>
                <a:gd name="connsiteY3" fmla="*/ 0 h 1066800"/>
                <a:gd name="connsiteX0" fmla="*/ 0 w 3886200"/>
                <a:gd name="connsiteY0" fmla="*/ 0 h 1066800"/>
                <a:gd name="connsiteX1" fmla="*/ 3886200 w 3886200"/>
                <a:gd name="connsiteY1" fmla="*/ 0 h 1066800"/>
                <a:gd name="connsiteX2" fmla="*/ 0 w 3886200"/>
                <a:gd name="connsiteY2" fmla="*/ 1066800 h 1066800"/>
                <a:gd name="connsiteX3" fmla="*/ 0 w 3886200"/>
                <a:gd name="connsiteY3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200" h="1066800">
                  <a:moveTo>
                    <a:pt x="0" y="0"/>
                  </a:moveTo>
                  <a:lnTo>
                    <a:pt x="3886200" y="0"/>
                  </a:lnTo>
                  <a:cubicBezTo>
                    <a:pt x="2590800" y="355600"/>
                    <a:pt x="1182278" y="32471"/>
                    <a:pt x="0" y="10668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31000"/>
                  </a:schemeClr>
                </a:gs>
                <a:gs pos="100000">
                  <a:schemeClr val="bg1">
                    <a:alpha val="6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1" name="TextBox 21"/>
            <p:cNvSpPr txBox="1">
              <a:spLocks noChangeArrowheads="1"/>
            </p:cNvSpPr>
            <p:nvPr/>
          </p:nvSpPr>
          <p:spPr bwMode="auto">
            <a:xfrm>
              <a:off x="3085661" y="5654644"/>
              <a:ext cx="3781409" cy="46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Arial" charset="0"/>
                <a:buChar char="•"/>
                <a:defRPr/>
              </a:pPr>
              <a:r>
                <a: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in what circumstances?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95288" y="6308725"/>
            <a:ext cx="1887537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679700" y="1557338"/>
            <a:ext cx="426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7416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400"/>
              <a:t>HiAP Health Lens Partner Agencies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AU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400"/>
              <a:t>Health in All Policies Unit members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/>
              <a:t>NH&amp;MRC Investigators and research team</a:t>
            </a:r>
            <a:endParaRPr lang="en-AU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/>
              <a:t>For further information please visit the website:</a:t>
            </a:r>
            <a:endParaRPr lang="en-AU" altLang="en-US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>
                <a:hlinkClick r:id="rId3"/>
              </a:rPr>
              <a:t>http://www.sahealth.sa.gov.au/healthinallpolicies</a:t>
            </a:r>
            <a:r>
              <a:rPr lang="en-AU" altLang="en-US" sz="240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/>
              <a:t>hiap@health.sa.gov.au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705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b="1" dirty="0">
                <a:solidFill>
                  <a:schemeClr val="accent2"/>
                </a:solidFill>
              </a:rPr>
              <a:t>		</a:t>
            </a:r>
            <a:r>
              <a:rPr lang="en-AU" altLang="en-US" b="1" dirty="0">
                <a:solidFill>
                  <a:srgbClr val="C00000"/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1639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SAHealth-colo-900-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68513"/>
            <a:ext cx="4010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84213" y="1628775"/>
            <a:ext cx="7416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000" b="1" dirty="0" smtClean="0">
                <a:solidFill>
                  <a:srgbClr val="000000"/>
                </a:solidFill>
              </a:rPr>
              <a:t>Health </a:t>
            </a:r>
            <a:r>
              <a:rPr lang="en-AU" altLang="en-US" sz="2000" b="1" dirty="0">
                <a:solidFill>
                  <a:srgbClr val="000000"/>
                </a:solidFill>
              </a:rPr>
              <a:t>lens project evaluation</a:t>
            </a:r>
            <a:endParaRPr lang="en-AU" altLang="en-US" sz="2000" b="1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2000" dirty="0">
                <a:solidFill>
                  <a:srgbClr val="000000"/>
                </a:solidFill>
              </a:rPr>
              <a:t>Each Health Lens is evaluated to determine its success.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2000" dirty="0">
                <a:solidFill>
                  <a:srgbClr val="000000"/>
                </a:solidFill>
              </a:rPr>
              <a:t>Has a collaborative relationship developed?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2000" dirty="0">
                <a:solidFill>
                  <a:srgbClr val="000000"/>
                </a:solidFill>
              </a:rPr>
              <a:t>What has been the impact of the policy decisions of partner agencies – where have the recommendations been adopted?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2000" dirty="0">
                <a:solidFill>
                  <a:srgbClr val="000000"/>
                </a:solidFill>
              </a:rPr>
              <a:t>Did their goals benefit from the process?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AU" altLang="en-US" sz="2000" dirty="0">
                <a:solidFill>
                  <a:srgbClr val="000000"/>
                </a:solidFill>
              </a:rPr>
              <a:t>What determinants were influenced through this work? </a:t>
            </a:r>
            <a:endParaRPr lang="en-AU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627313" y="333375"/>
            <a:ext cx="4824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</a:rPr>
              <a:t>Health Lens Evaluation</a:t>
            </a:r>
            <a:endParaRPr lang="en-AU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8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39750" y="1484313"/>
            <a:ext cx="78486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en-US" sz="1800" b="1" i="1" dirty="0"/>
              <a:t>General Observations</a:t>
            </a:r>
            <a:endParaRPr lang="en-AU" altLang="en-US" sz="1800" b="1" i="1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AU" altLang="en-US" sz="18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AU" altLang="en-US" sz="1800" dirty="0"/>
              <a:t>Development of a shared understanding and integrated strategy   between partner agencies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AU" altLang="en-US" sz="18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AU" altLang="en-US" sz="1800" dirty="0"/>
              <a:t>Effective integration of health considerations into other policies and sectors beyond the health sector.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AU" altLang="en-US" sz="18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AU" altLang="en-US" sz="1800" dirty="0"/>
              <a:t>The </a:t>
            </a:r>
            <a:r>
              <a:rPr lang="en-AU" altLang="en-US" sz="1800" dirty="0" err="1"/>
              <a:t>HiAP</a:t>
            </a:r>
            <a:r>
              <a:rPr lang="en-AU" altLang="en-US" sz="1800" dirty="0"/>
              <a:t> process was valued by partner agencies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AU" altLang="en-US" sz="18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AU" altLang="en-US" sz="1800" dirty="0"/>
              <a:t>Improved recognition by other agencies about their contribution to health determinants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AU" altLang="en-US" sz="18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AU" altLang="en-US" sz="1800" dirty="0"/>
              <a:t>Collaborative and synergistic relationships developed between partner agencies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endParaRPr lang="en-AU" altLang="en-US" sz="1800" dirty="0"/>
          </a:p>
          <a:p>
            <a:pPr eaLnBrk="1" hangingPunct="1">
              <a:lnSpc>
                <a:spcPct val="80000"/>
              </a:lnSpc>
              <a:buClrTx/>
              <a:buSzTx/>
              <a:buFontTx/>
              <a:buChar char="•"/>
            </a:pPr>
            <a:r>
              <a:rPr lang="en-AU" altLang="en-US" sz="1800" dirty="0" err="1"/>
              <a:t>HiAP</a:t>
            </a:r>
            <a:r>
              <a:rPr lang="en-AU" altLang="en-US" sz="1800" dirty="0"/>
              <a:t> project recommendations are being adopted and incorporated into core work of partner agencies.   </a:t>
            </a:r>
            <a:endParaRPr lang="en-US" altLang="en-US" sz="1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692275" y="333375"/>
            <a:ext cx="6983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dirty="0">
                <a:solidFill>
                  <a:srgbClr val="C00000"/>
                </a:solidFill>
              </a:rPr>
              <a:t>Health Lens Analysis </a:t>
            </a:r>
            <a:endParaRPr lang="en-AU" altLang="en-US" sz="24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dirty="0" smtClean="0">
                <a:solidFill>
                  <a:srgbClr val="C00000"/>
                </a:solidFill>
              </a:rPr>
              <a:t>- </a:t>
            </a:r>
            <a:r>
              <a:rPr lang="en-AU" altLang="en-US" sz="2400" b="1" dirty="0">
                <a:solidFill>
                  <a:srgbClr val="C00000"/>
                </a:solidFill>
              </a:rPr>
              <a:t>evaluation outcome</a:t>
            </a:r>
            <a:endParaRPr lang="en-AU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6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68313" y="1196975"/>
            <a:ext cx="813593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200" dirty="0">
                <a:solidFill>
                  <a:srgbClr val="000000"/>
                </a:solidFill>
              </a:rPr>
              <a:t>Process and early impact evaluation – four projects completed.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200" dirty="0"/>
              <a:t>Findings to date suggest the HLAs have resulted in: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200" dirty="0"/>
              <a:t>Increased understanding of policy makers regarding the impact of their work on health outcomes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AU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200" dirty="0"/>
              <a:t>Changes in policy direction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AU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200" dirty="0"/>
              <a:t>Development and dissemination of policy relevant research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AU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200" dirty="0"/>
              <a:t>Greater understanding and stronger partnerships between health and other government departments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en-AU" altLang="en-US" sz="2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AU" altLang="en-US" sz="2200" dirty="0"/>
              <a:t>A positive disposition toward employing health lens analyses in future work.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835150" y="188913"/>
            <a:ext cx="6624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dirty="0">
                <a:solidFill>
                  <a:srgbClr val="C00000"/>
                </a:solidFill>
              </a:rPr>
              <a:t>Health Lens </a:t>
            </a:r>
            <a:r>
              <a:rPr lang="en-AU" altLang="en-US" sz="2400" b="1" dirty="0" smtClean="0">
                <a:solidFill>
                  <a:srgbClr val="C00000"/>
                </a:solidFill>
              </a:rPr>
              <a:t>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400" b="1" dirty="0" smtClean="0">
                <a:solidFill>
                  <a:srgbClr val="C00000"/>
                </a:solidFill>
              </a:rPr>
              <a:t>- </a:t>
            </a:r>
            <a:r>
              <a:rPr lang="en-AU" altLang="en-US" sz="2400" b="1" dirty="0">
                <a:solidFill>
                  <a:srgbClr val="C00000"/>
                </a:solidFill>
              </a:rPr>
              <a:t>Specific Outcomes</a:t>
            </a:r>
          </a:p>
        </p:txBody>
      </p:sp>
    </p:spTree>
    <p:extLst>
      <p:ext uri="{BB962C8B-B14F-4D97-AF65-F5344CB8AC3E}">
        <p14:creationId xmlns:p14="http://schemas.microsoft.com/office/powerpoint/2010/main" val="12355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127875" cy="3848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AU" sz="2000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</a:rPr>
              <a:t>National Health and Medical Research Project Grant</a:t>
            </a:r>
            <a:endParaRPr lang="en-AU" sz="24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defRPr/>
            </a:pPr>
            <a:endParaRPr lang="en-AU" sz="2000" dirty="0" smtClean="0"/>
          </a:p>
          <a:p>
            <a:pPr eaLnBrk="1" hangingPunct="1">
              <a:defRPr/>
            </a:pPr>
            <a:r>
              <a:rPr lang="en-AU" sz="2800" dirty="0" smtClean="0"/>
              <a:t>Does </a:t>
            </a:r>
            <a:r>
              <a:rPr lang="en-AU" sz="2800" dirty="0"/>
              <a:t>a Health in All Policies approach improve health, well-being and equity?</a:t>
            </a:r>
            <a:endParaRPr lang="en-US" sz="2800" b="1" dirty="0" smtClean="0"/>
          </a:p>
          <a:p>
            <a:pPr eaLnBrk="1" hangingPunct="1">
              <a:defRPr/>
            </a:pPr>
            <a:endParaRPr lang="en-US" sz="2000" b="1" dirty="0" smtClean="0"/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sz="2000" b="1" dirty="0" smtClean="0"/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sz="2000" b="1" dirty="0" smtClean="0"/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24075" y="206375"/>
            <a:ext cx="5853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dirty="0">
                <a:solidFill>
                  <a:srgbClr val="C00000"/>
                </a:solidFill>
              </a:rPr>
              <a:t>NHMRC </a:t>
            </a:r>
            <a:r>
              <a:rPr lang="en-AU" altLang="en-US" b="1" dirty="0" smtClean="0">
                <a:solidFill>
                  <a:srgbClr val="C00000"/>
                </a:solidFill>
              </a:rPr>
              <a:t>Evaluation </a:t>
            </a:r>
            <a:endParaRPr lang="en-AU" altLang="en-US" b="1" dirty="0">
              <a:solidFill>
                <a:srgbClr val="C00000"/>
              </a:solidFill>
            </a:endParaRPr>
          </a:p>
        </p:txBody>
      </p:sp>
      <p:pic>
        <p:nvPicPr>
          <p:cNvPr id="10244" name="Picture 4" descr="chapter8 pic2 - poilcy refu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9245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125538"/>
            <a:ext cx="1563687" cy="15192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A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 </a:t>
            </a:r>
            <a:r>
              <a:rPr lang="en-A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Baum</a:t>
            </a:r>
          </a:p>
          <a:p>
            <a:pPr marL="0" indent="0">
              <a:buFontTx/>
              <a:buNone/>
              <a:defRPr/>
            </a:pPr>
            <a:endParaRPr lang="en-AU" sz="2600" dirty="0" smtClean="0"/>
          </a:p>
          <a:p>
            <a:pPr marL="0" indent="0">
              <a:buFontTx/>
              <a:buNone/>
              <a:defRPr/>
            </a:pPr>
            <a:endParaRPr lang="en-AU" sz="2600" dirty="0"/>
          </a:p>
          <a:p>
            <a:pPr marL="0" indent="0">
              <a:buFontTx/>
              <a:buNone/>
              <a:defRPr/>
            </a:pPr>
            <a:endParaRPr lang="en-AU" sz="2600" dirty="0" smtClean="0"/>
          </a:p>
          <a:p>
            <a:pPr marL="0" indent="0">
              <a:buFontTx/>
              <a:buNone/>
              <a:defRPr/>
            </a:pPr>
            <a:endParaRPr lang="en-AU" dirty="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692275" y="111760"/>
            <a:ext cx="7451725" cy="692150"/>
          </a:xfrm>
        </p:spPr>
        <p:txBody>
          <a:bodyPr/>
          <a:lstStyle/>
          <a:p>
            <a:pPr>
              <a:defRPr/>
            </a:pPr>
            <a:r>
              <a:rPr lang="en-US" alt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Research partnership: </a:t>
            </a:r>
            <a:r>
              <a:rPr lang="en-US" alt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n-US" alt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alt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Chief </a:t>
            </a:r>
            <a:r>
              <a:rPr lang="en-US" altLang="en-US" sz="28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Investigators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6084888" y="1125538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Ilona Kickbusch</a:t>
            </a:r>
          </a:p>
        </p:txBody>
      </p:sp>
      <p:pic>
        <p:nvPicPr>
          <p:cNvPr id="11269" name="Picture 3" descr="\\userCD\D\dela0101\prefs\Desktop\Fran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064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\\userCD\D\dela0101\prefs\Desktop\Logo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2575"/>
            <a:ext cx="3667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250825" y="2492375"/>
            <a:ext cx="27574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Colin MacDougall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059113" y="1125538"/>
            <a:ext cx="20843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Liz Harris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400">
              <a:ea typeface="ＭＳ Ｐゴシック" pitchFamily="34" charset="-128"/>
            </a:endParaRPr>
          </a:p>
        </p:txBody>
      </p:sp>
      <p:pic>
        <p:nvPicPr>
          <p:cNvPr id="11273" name="Picture 5" descr="\\userCD\D\dela0101\prefs\Desktop\Team photo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8778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647825"/>
            <a:ext cx="8826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\\userCD\D\dela0101\prefs\Desktop\Team photos\imgr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7477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9" descr="http://graduateinstitute.ch/webdav/site/cies/shared/header/logo_IHEID_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1617663"/>
            <a:ext cx="8112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10"/>
          <p:cNvSpPr txBox="1">
            <a:spLocks noChangeArrowheads="1"/>
          </p:cNvSpPr>
          <p:nvPr/>
        </p:nvSpPr>
        <p:spPr bwMode="auto">
          <a:xfrm>
            <a:off x="3187700" y="238760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Dennis McDermott</a:t>
            </a:r>
          </a:p>
        </p:txBody>
      </p:sp>
      <p:sp>
        <p:nvSpPr>
          <p:cNvPr id="11278" name="TextBox 11"/>
          <p:cNvSpPr txBox="1">
            <a:spLocks noChangeArrowheads="1"/>
          </p:cNvSpPr>
          <p:nvPr/>
        </p:nvSpPr>
        <p:spPr bwMode="auto">
          <a:xfrm>
            <a:off x="6162675" y="24098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Angela Lawless</a:t>
            </a:r>
          </a:p>
        </p:txBody>
      </p:sp>
      <p:pic>
        <p:nvPicPr>
          <p:cNvPr id="11279" name="Picture 10" descr="\\userCD\D\dela0101\prefs\Desktop\Team photos\Colin-we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882900"/>
            <a:ext cx="6588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2" descr="\\userCD\D\dela0101\prefs\Desktop\Team photos\McDermott_phot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809875"/>
            <a:ext cx="7254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4" descr="\\userCD\D\dela0101\prefs\Desktop\Team photos\Angel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865438"/>
            <a:ext cx="7826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32138"/>
            <a:ext cx="3651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097213"/>
            <a:ext cx="3651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132138"/>
            <a:ext cx="3651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135438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chemeClr val="bg2">
                    <a:lumMod val="25000"/>
                  </a:schemeClr>
                </a:solidFill>
                <a:latin typeface="Arial"/>
                <a:ea typeface="ＭＳ Ｐゴシック"/>
              </a:rPr>
              <a:t>Associate</a:t>
            </a:r>
            <a:r>
              <a:rPr lang="en-US" sz="3200" b="1" kern="0" dirty="0">
                <a:solidFill>
                  <a:srgbClr val="002F60"/>
                </a:solidFill>
                <a:latin typeface="Arial"/>
                <a:ea typeface="ＭＳ Ｐゴシック"/>
              </a:rPr>
              <a:t> </a:t>
            </a:r>
            <a:r>
              <a:rPr lang="en-US" sz="3200" b="1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Arial"/>
                <a:ea typeface="ＭＳ Ｐゴシック"/>
              </a:rPr>
              <a:t>Investigators</a:t>
            </a:r>
            <a:endParaRPr lang="en-AU" b="1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pic>
        <p:nvPicPr>
          <p:cNvPr id="1128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233988"/>
            <a:ext cx="769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502275"/>
            <a:ext cx="473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245100"/>
            <a:ext cx="830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5441950"/>
            <a:ext cx="4445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3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5216525"/>
            <a:ext cx="747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380038"/>
            <a:ext cx="5524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2" name="Rectangle 4"/>
          <p:cNvSpPr>
            <a:spLocks noChangeArrowheads="1"/>
          </p:cNvSpPr>
          <p:nvPr/>
        </p:nvSpPr>
        <p:spPr bwMode="auto">
          <a:xfrm>
            <a:off x="134938" y="4748213"/>
            <a:ext cx="208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Danny Broderick</a:t>
            </a:r>
          </a:p>
        </p:txBody>
      </p:sp>
      <p:sp>
        <p:nvSpPr>
          <p:cNvPr id="11293" name="Rectangle 5"/>
          <p:cNvSpPr>
            <a:spLocks noChangeArrowheads="1"/>
          </p:cNvSpPr>
          <p:nvPr/>
        </p:nvSpPr>
        <p:spPr bwMode="auto">
          <a:xfrm>
            <a:off x="2447925" y="4748213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Kevin Buckett</a:t>
            </a:r>
          </a:p>
        </p:txBody>
      </p:sp>
      <p:sp>
        <p:nvSpPr>
          <p:cNvPr id="11294" name="Rectangle 6"/>
          <p:cNvSpPr>
            <a:spLocks noChangeArrowheads="1"/>
          </p:cNvSpPr>
          <p:nvPr/>
        </p:nvSpPr>
        <p:spPr bwMode="auto">
          <a:xfrm>
            <a:off x="4524375" y="4748213"/>
            <a:ext cx="200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Michael Marmot</a:t>
            </a:r>
          </a:p>
        </p:txBody>
      </p:sp>
      <p:sp>
        <p:nvSpPr>
          <p:cNvPr id="11295" name="Rectangle 7"/>
          <p:cNvSpPr>
            <a:spLocks noChangeArrowheads="1"/>
          </p:cNvSpPr>
          <p:nvPr/>
        </p:nvSpPr>
        <p:spPr bwMode="auto">
          <a:xfrm>
            <a:off x="6840538" y="4741863"/>
            <a:ext cx="178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Sandy Pitcher</a:t>
            </a: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5332413"/>
            <a:ext cx="84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23850" y="6308725"/>
            <a:ext cx="18859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16075" y="-25400"/>
            <a:ext cx="7031038" cy="973138"/>
          </a:xfrm>
        </p:spPr>
        <p:txBody>
          <a:bodyPr/>
          <a:lstStyle/>
          <a:p>
            <a:pPr>
              <a:defRPr/>
            </a:pPr>
            <a:r>
              <a:rPr lang="en-US" altLang="en-US" sz="32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Associate Investigators (Cont.)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555750"/>
            <a:ext cx="6985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0" y="1052513"/>
            <a:ext cx="220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Jennie Popay</a:t>
            </a:r>
          </a:p>
        </p:txBody>
      </p: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2051050" y="1052513"/>
            <a:ext cx="259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Andrew Stanley</a:t>
            </a:r>
          </a:p>
        </p:txBody>
      </p:sp>
      <p:pic>
        <p:nvPicPr>
          <p:cNvPr id="12294" name="Picture 9" descr="\\userCD\D\dela0101\prefs\Desktop\Team photos\Andr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1" t="18732"/>
          <a:stretch>
            <a:fillRect/>
          </a:stretch>
        </p:blipFill>
        <p:spPr bwMode="auto">
          <a:xfrm>
            <a:off x="2538413" y="1463675"/>
            <a:ext cx="6635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4284663" y="1052513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Carmel Williams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6635750" y="88423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70C0"/>
                </a:solidFill>
                <a:ea typeface="ＭＳ Ｐゴシック" pitchFamily="34" charset="-128"/>
              </a:rPr>
              <a:t>Deb Wildgoose</a:t>
            </a:r>
          </a:p>
        </p:txBody>
      </p:sp>
      <p:pic>
        <p:nvPicPr>
          <p:cNvPr id="12297" name="Picture 10" descr="\\userCD\D\dela0101\prefs\Desktop\Team photos\willia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8921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 descr="\\userCD\D\dela0101\prefs\Desktop\Team photos\unisa_logo_clippe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89100"/>
            <a:ext cx="5302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 descr="\\userCD\D\dela0101\prefs\Desktop\Team photos\print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790700"/>
            <a:ext cx="6492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1689100"/>
            <a:ext cx="476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88" y="2709863"/>
            <a:ext cx="9144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  <a:latin typeface="Arial"/>
                <a:ea typeface="ＭＳ Ｐゴシック"/>
              </a:rPr>
              <a:t>Research staff</a:t>
            </a:r>
            <a:endParaRPr lang="en-AU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2302" name="Rectangle 2"/>
          <p:cNvSpPr>
            <a:spLocks noChangeArrowheads="1"/>
          </p:cNvSpPr>
          <p:nvPr/>
        </p:nvSpPr>
        <p:spPr bwMode="auto">
          <a:xfrm>
            <a:off x="201613" y="3454400"/>
            <a:ext cx="401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ea typeface="ＭＳ Ｐゴシック" pitchFamily="34" charset="-128"/>
              </a:rPr>
              <a:t>Toni Delany-Project manager</a:t>
            </a:r>
          </a:p>
        </p:txBody>
      </p:sp>
      <p:pic>
        <p:nvPicPr>
          <p:cNvPr id="12303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149725"/>
            <a:ext cx="7937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3"/>
          <p:cNvSpPr>
            <a:spLocks noChangeArrowheads="1"/>
          </p:cNvSpPr>
          <p:nvPr/>
        </p:nvSpPr>
        <p:spPr bwMode="auto">
          <a:xfrm>
            <a:off x="3792538" y="3468688"/>
            <a:ext cx="539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>
                <a:solidFill>
                  <a:srgbClr val="000000"/>
                </a:solidFill>
                <a:ea typeface="ＭＳ Ｐゴシック" pitchFamily="34" charset="-128"/>
              </a:rPr>
              <a:t>Laura Jones- Research assistant </a:t>
            </a:r>
          </a:p>
        </p:txBody>
      </p:sp>
      <p:pic>
        <p:nvPicPr>
          <p:cNvPr id="12305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146550"/>
            <a:ext cx="8064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5445125"/>
            <a:ext cx="91297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candidate- </a:t>
            </a:r>
            <a:r>
              <a:rPr lang="en-US" sz="2400" b="1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endParaRPr lang="en-US" sz="24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07" name="Picture 2" descr="V:\Southgate-SACHRU - Grants\Health in All Policies - NHMRC\Presentations\Images for HiAP presentations\Team photos\D Wildgoose LGA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504950"/>
            <a:ext cx="1116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716088"/>
            <a:ext cx="476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0825" y="6308725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497887" cy="4846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900" b="1" dirty="0" smtClean="0"/>
          </a:p>
          <a:p>
            <a:pPr eaLnBrk="1" hangingPunct="1">
              <a:defRPr/>
            </a:pPr>
            <a:r>
              <a:rPr lang="en-US" sz="2000" dirty="0" smtClean="0"/>
              <a:t>The evaluation will examine:</a:t>
            </a:r>
          </a:p>
          <a:p>
            <a:pPr marL="342900" indent="-342900" eaLnBrk="1" hangingPunct="1">
              <a:buFont typeface="Arial" charset="0"/>
              <a:buChar char="•"/>
              <a:defRPr/>
            </a:pP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/>
              <a:t>To what extent is SA HiAP approach an </a:t>
            </a:r>
            <a:r>
              <a:rPr lang="en-AU" sz="2000" dirty="0" smtClean="0"/>
              <a:t>effective method </a:t>
            </a:r>
            <a:r>
              <a:rPr lang="en-AU" sz="2000" dirty="0"/>
              <a:t>of building healthy public policy to modify the SDH </a:t>
            </a:r>
            <a:r>
              <a:rPr lang="en-AU" sz="2000" dirty="0" smtClean="0"/>
              <a:t>across sectors of government.</a:t>
            </a:r>
          </a:p>
          <a:p>
            <a:pPr marL="457200" indent="-457200">
              <a:defRPr/>
            </a:pPr>
            <a:endParaRPr lang="en-AU" sz="20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 smtClean="0"/>
              <a:t>To </a:t>
            </a:r>
            <a:r>
              <a:rPr lang="en-AU" sz="2000" dirty="0"/>
              <a:t>what extent does the application of policy agenda setting and implementation theory </a:t>
            </a:r>
            <a:r>
              <a:rPr lang="en-AU" sz="2000" dirty="0" smtClean="0"/>
              <a:t>explain the strengths </a:t>
            </a:r>
            <a:r>
              <a:rPr lang="en-AU" sz="2000" dirty="0"/>
              <a:t>and weakness of the HiAP model as a means of bringing about action on </a:t>
            </a:r>
            <a:r>
              <a:rPr lang="en-AU" sz="2000" dirty="0" smtClean="0"/>
              <a:t>the SDH, </a:t>
            </a:r>
            <a:r>
              <a:rPr lang="en-AU" sz="2000" dirty="0"/>
              <a:t>well-being and health equity across sectors of government</a:t>
            </a:r>
            <a:r>
              <a:rPr lang="en-AU" sz="2000" dirty="0" smtClean="0"/>
              <a:t>?</a:t>
            </a:r>
          </a:p>
          <a:p>
            <a:pPr marL="457200" indent="-457200">
              <a:defRPr/>
            </a:pPr>
            <a:endParaRPr lang="en-AU" sz="20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 smtClean="0"/>
              <a:t>How </a:t>
            </a:r>
            <a:r>
              <a:rPr lang="en-AU" sz="2000" dirty="0"/>
              <a:t>effective is the combination of a program logic and action research as a framework </a:t>
            </a:r>
            <a:r>
              <a:rPr lang="en-AU" sz="2000" dirty="0" smtClean="0"/>
              <a:t>for determining </a:t>
            </a:r>
            <a:r>
              <a:rPr lang="en-AU" sz="2000" dirty="0"/>
              <a:t>the impact of a complex multi-sectoral policy initiative on population health?</a:t>
            </a:r>
            <a:r>
              <a:rPr lang="en-AU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AU" sz="20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08175" y="206375"/>
            <a:ext cx="6069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E4D9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D96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D9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E4D96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D96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b="1" dirty="0">
                <a:solidFill>
                  <a:srgbClr val="C00000"/>
                </a:solidFill>
              </a:rPr>
              <a:t>NHMRC evaluation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0825" y="6308725"/>
            <a:ext cx="188753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accent1">
                    <a:lumMod val="25000"/>
                  </a:schemeClr>
                </a:solidFill>
                <a:latin typeface="Arial" pitchFamily="34" charset="0"/>
              </a:rPr>
              <a:t>NH&amp;MRC- Baum et al 2013</a:t>
            </a:r>
            <a:endParaRPr lang="en-AU" sz="1050" b="1" dirty="0">
              <a:solidFill>
                <a:schemeClr val="accent1">
                  <a:lumMod val="2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SS template 2015 - Course overview slides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6C973A15EBF4987576045D572D064" ma:contentTypeVersion="0" ma:contentTypeDescription="Create a new document." ma:contentTypeScope="" ma:versionID="4949d9522351240d84bbb7b5299a62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439F5E-422B-4050-9607-699B3CF38102}"/>
</file>

<file path=customXml/itemProps2.xml><?xml version="1.0" encoding="utf-8"?>
<ds:datastoreItem xmlns:ds="http://schemas.openxmlformats.org/officeDocument/2006/customXml" ds:itemID="{D8545E96-E654-4639-83C8-B5A72AC1F32C}"/>
</file>

<file path=customXml/itemProps3.xml><?xml version="1.0" encoding="utf-8"?>
<ds:datastoreItem xmlns:ds="http://schemas.openxmlformats.org/officeDocument/2006/customXml" ds:itemID="{A8B79333-FDE6-4024-84D5-F30310091B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1200</Words>
  <Application>Microsoft Office PowerPoint</Application>
  <PresentationFormat>On-screen Show (4:3)</PresentationFormat>
  <Paragraphs>317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PHSS template 2015 - Course overview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partnership:  Chief Investigators</vt:lpstr>
      <vt:lpstr>Associate Investigators (Cont.)</vt:lpstr>
      <vt:lpstr>PowerPoint Presentation</vt:lpstr>
      <vt:lpstr> Concurrent stages of the research </vt:lpstr>
      <vt:lpstr>Overview of work completed so far</vt:lpstr>
      <vt:lpstr>PowerPoint Presentation</vt:lpstr>
      <vt:lpstr>What impact do you consider that policies in your department have on health and wellbeing?</vt:lpstr>
      <vt:lpstr>I feel that I understand what the social determinants of health are</vt:lpstr>
      <vt:lpstr> What impact do you consider the policies in your department have on health equity?</vt:lpstr>
      <vt:lpstr> How would you rate your understanding of Health in All Policies in South Australia?</vt:lpstr>
      <vt:lpstr>Collaboration with HiAP is more complex than other areas of my work</vt:lpstr>
      <vt:lpstr>PowerPoint Presentation</vt:lpstr>
      <vt:lpstr>PowerPoint Presentation</vt:lpstr>
      <vt:lpstr>PowerPoint Presentation</vt:lpstr>
      <vt:lpstr>PowerPoint Presentation</vt:lpstr>
      <vt:lpstr>Health in All Policies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10 - Evaluating HiAP - Carmel Williams</dc:title>
  <dc:creator>Glen</dc:creator>
  <cp:lastModifiedBy>Louise Signal</cp:lastModifiedBy>
  <cp:revision>53</cp:revision>
  <cp:lastPrinted>2016-02-13T10:06:04Z</cp:lastPrinted>
  <dcterms:created xsi:type="dcterms:W3CDTF">2015-01-20T08:19:04Z</dcterms:created>
  <dcterms:modified xsi:type="dcterms:W3CDTF">2016-02-13T10:09:37Z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ContentTypeId">
    <vt:lpwstr>0x01010028A6C973A15EBF4987576045D572D064</vt:lpwstr>
  </property>
</Properties>
</file>