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05" autoAdjust="0"/>
    <p:restoredTop sz="94660"/>
  </p:normalViewPr>
  <p:slideViewPr>
    <p:cSldViewPr snapToGrid="0">
      <p:cViewPr>
        <p:scale>
          <a:sx n="55" d="100"/>
          <a:sy n="55" d="100"/>
        </p:scale>
        <p:origin x="-144" y="-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D2EC12C9-40AE-41E3-8BDD-522AAB95B0DF}" type="datetimeFigureOut">
              <a:rPr lang="en-NZ" smtClean="0"/>
              <a:t>13/02/2016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A128F38-9787-4C76-BF0A-44D9E8C263C2}" type="slidenum">
              <a:rPr lang="en-NZ" smtClean="0"/>
              <a:t>‹#›</a:t>
            </a:fld>
            <a:endParaRPr lang="en-NZ"/>
          </a:p>
        </p:txBody>
      </p:sp>
    </p:spTree>
    <p:extLst>
      <p:ext uri="{BB962C8B-B14F-4D97-AF65-F5344CB8AC3E}">
        <p14:creationId xmlns:p14="http://schemas.microsoft.com/office/powerpoint/2010/main" val="311381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D2EC12C9-40AE-41E3-8BDD-522AAB95B0DF}" type="datetimeFigureOut">
              <a:rPr lang="en-NZ" smtClean="0"/>
              <a:t>13/02/2016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A128F38-9787-4C76-BF0A-44D9E8C263C2}" type="slidenum">
              <a:rPr lang="en-NZ" smtClean="0"/>
              <a:t>‹#›</a:t>
            </a:fld>
            <a:endParaRPr lang="en-NZ"/>
          </a:p>
        </p:txBody>
      </p:sp>
    </p:spTree>
    <p:extLst>
      <p:ext uri="{BB962C8B-B14F-4D97-AF65-F5344CB8AC3E}">
        <p14:creationId xmlns:p14="http://schemas.microsoft.com/office/powerpoint/2010/main" val="140131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D2EC12C9-40AE-41E3-8BDD-522AAB95B0DF}" type="datetimeFigureOut">
              <a:rPr lang="en-NZ" smtClean="0"/>
              <a:t>13/02/2016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A128F38-9787-4C76-BF0A-44D9E8C263C2}" type="slidenum">
              <a:rPr lang="en-NZ" smtClean="0"/>
              <a:t>‹#›</a:t>
            </a:fld>
            <a:endParaRPr lang="en-NZ"/>
          </a:p>
        </p:txBody>
      </p:sp>
    </p:spTree>
    <p:extLst>
      <p:ext uri="{BB962C8B-B14F-4D97-AF65-F5344CB8AC3E}">
        <p14:creationId xmlns:p14="http://schemas.microsoft.com/office/powerpoint/2010/main" val="271395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D2EC12C9-40AE-41E3-8BDD-522AAB95B0DF}" type="datetimeFigureOut">
              <a:rPr lang="en-NZ" smtClean="0"/>
              <a:t>13/02/2016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A128F38-9787-4C76-BF0A-44D9E8C263C2}" type="slidenum">
              <a:rPr lang="en-NZ" smtClean="0"/>
              <a:t>‹#›</a:t>
            </a:fld>
            <a:endParaRPr lang="en-NZ"/>
          </a:p>
        </p:txBody>
      </p:sp>
    </p:spTree>
    <p:extLst>
      <p:ext uri="{BB962C8B-B14F-4D97-AF65-F5344CB8AC3E}">
        <p14:creationId xmlns:p14="http://schemas.microsoft.com/office/powerpoint/2010/main" val="139789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EC12C9-40AE-41E3-8BDD-522AAB95B0DF}" type="datetimeFigureOut">
              <a:rPr lang="en-NZ" smtClean="0"/>
              <a:t>13/02/2016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A128F38-9787-4C76-BF0A-44D9E8C263C2}" type="slidenum">
              <a:rPr lang="en-NZ" smtClean="0"/>
              <a:t>‹#›</a:t>
            </a:fld>
            <a:endParaRPr lang="en-NZ"/>
          </a:p>
        </p:txBody>
      </p:sp>
    </p:spTree>
    <p:extLst>
      <p:ext uri="{BB962C8B-B14F-4D97-AF65-F5344CB8AC3E}">
        <p14:creationId xmlns:p14="http://schemas.microsoft.com/office/powerpoint/2010/main" val="13637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D2EC12C9-40AE-41E3-8BDD-522AAB95B0DF}" type="datetimeFigureOut">
              <a:rPr lang="en-NZ" smtClean="0"/>
              <a:t>13/02/2016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A128F38-9787-4C76-BF0A-44D9E8C263C2}" type="slidenum">
              <a:rPr lang="en-NZ" smtClean="0"/>
              <a:t>‹#›</a:t>
            </a:fld>
            <a:endParaRPr lang="en-NZ"/>
          </a:p>
        </p:txBody>
      </p:sp>
    </p:spTree>
    <p:extLst>
      <p:ext uri="{BB962C8B-B14F-4D97-AF65-F5344CB8AC3E}">
        <p14:creationId xmlns:p14="http://schemas.microsoft.com/office/powerpoint/2010/main" val="28334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D2EC12C9-40AE-41E3-8BDD-522AAB95B0DF}" type="datetimeFigureOut">
              <a:rPr lang="en-NZ" smtClean="0"/>
              <a:t>13/02/2016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CA128F38-9787-4C76-BF0A-44D9E8C263C2}" type="slidenum">
              <a:rPr lang="en-NZ" smtClean="0"/>
              <a:t>‹#›</a:t>
            </a:fld>
            <a:endParaRPr lang="en-NZ"/>
          </a:p>
        </p:txBody>
      </p:sp>
    </p:spTree>
    <p:extLst>
      <p:ext uri="{BB962C8B-B14F-4D97-AF65-F5344CB8AC3E}">
        <p14:creationId xmlns:p14="http://schemas.microsoft.com/office/powerpoint/2010/main" val="218305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D2EC12C9-40AE-41E3-8BDD-522AAB95B0DF}" type="datetimeFigureOut">
              <a:rPr lang="en-NZ" smtClean="0"/>
              <a:t>13/02/2016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A128F38-9787-4C76-BF0A-44D9E8C263C2}" type="slidenum">
              <a:rPr lang="en-NZ" smtClean="0"/>
              <a:t>‹#›</a:t>
            </a:fld>
            <a:endParaRPr lang="en-NZ"/>
          </a:p>
        </p:txBody>
      </p:sp>
    </p:spTree>
    <p:extLst>
      <p:ext uri="{BB962C8B-B14F-4D97-AF65-F5344CB8AC3E}">
        <p14:creationId xmlns:p14="http://schemas.microsoft.com/office/powerpoint/2010/main" val="305150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C12C9-40AE-41E3-8BDD-522AAB95B0DF}" type="datetimeFigureOut">
              <a:rPr lang="en-NZ" smtClean="0"/>
              <a:t>13/02/2016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CA128F38-9787-4C76-BF0A-44D9E8C263C2}" type="slidenum">
              <a:rPr lang="en-NZ" smtClean="0"/>
              <a:t>‹#›</a:t>
            </a:fld>
            <a:endParaRPr lang="en-NZ"/>
          </a:p>
        </p:txBody>
      </p:sp>
    </p:spTree>
    <p:extLst>
      <p:ext uri="{BB962C8B-B14F-4D97-AF65-F5344CB8AC3E}">
        <p14:creationId xmlns:p14="http://schemas.microsoft.com/office/powerpoint/2010/main" val="19589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EC12C9-40AE-41E3-8BDD-522AAB95B0DF}" type="datetimeFigureOut">
              <a:rPr lang="en-NZ" smtClean="0"/>
              <a:t>13/02/2016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A128F38-9787-4C76-BF0A-44D9E8C263C2}" type="slidenum">
              <a:rPr lang="en-NZ" smtClean="0"/>
              <a:t>‹#›</a:t>
            </a:fld>
            <a:endParaRPr lang="en-NZ"/>
          </a:p>
        </p:txBody>
      </p:sp>
    </p:spTree>
    <p:extLst>
      <p:ext uri="{BB962C8B-B14F-4D97-AF65-F5344CB8AC3E}">
        <p14:creationId xmlns:p14="http://schemas.microsoft.com/office/powerpoint/2010/main" val="252752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EC12C9-40AE-41E3-8BDD-522AAB95B0DF}" type="datetimeFigureOut">
              <a:rPr lang="en-NZ" smtClean="0"/>
              <a:t>13/02/2016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A128F38-9787-4C76-BF0A-44D9E8C263C2}" type="slidenum">
              <a:rPr lang="en-NZ" smtClean="0"/>
              <a:t>‹#›</a:t>
            </a:fld>
            <a:endParaRPr lang="en-NZ"/>
          </a:p>
        </p:txBody>
      </p:sp>
    </p:spTree>
    <p:extLst>
      <p:ext uri="{BB962C8B-B14F-4D97-AF65-F5344CB8AC3E}">
        <p14:creationId xmlns:p14="http://schemas.microsoft.com/office/powerpoint/2010/main" val="136907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C12C9-40AE-41E3-8BDD-522AAB95B0DF}" type="datetimeFigureOut">
              <a:rPr lang="en-NZ" smtClean="0"/>
              <a:t>13/02/2016</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8F38-9787-4C76-BF0A-44D9E8C263C2}" type="slidenum">
              <a:rPr lang="en-NZ" smtClean="0"/>
              <a:t>‹#›</a:t>
            </a:fld>
            <a:endParaRPr lang="en-NZ"/>
          </a:p>
        </p:txBody>
      </p:sp>
    </p:spTree>
    <p:extLst>
      <p:ext uri="{BB962C8B-B14F-4D97-AF65-F5344CB8AC3E}">
        <p14:creationId xmlns:p14="http://schemas.microsoft.com/office/powerpoint/2010/main" val="142257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a:p>
        </p:txBody>
      </p:sp>
      <p:sp>
        <p:nvSpPr>
          <p:cNvPr id="3" name="Subtitle 2"/>
          <p:cNvSpPr>
            <a:spLocks noGrp="1"/>
          </p:cNvSpPr>
          <p:nvPr>
            <p:ph type="subTitle" idx="1"/>
          </p:nvPr>
        </p:nvSpPr>
        <p:spPr/>
        <p:txBody>
          <a:bodyPr/>
          <a:lstStyle/>
          <a:p>
            <a:endParaRPr lang="en-NZ"/>
          </a:p>
        </p:txBody>
      </p:sp>
      <p:pic>
        <p:nvPicPr>
          <p:cNvPr id="4" name="Picture 3"/>
          <p:cNvPicPr>
            <a:picLocks noChangeAspect="1"/>
          </p:cNvPicPr>
          <p:nvPr/>
        </p:nvPicPr>
        <p:blipFill>
          <a:blip r:embed="rId2"/>
          <a:stretch>
            <a:fillRect/>
          </a:stretch>
        </p:blipFill>
        <p:spPr>
          <a:xfrm>
            <a:off x="528022" y="178278"/>
            <a:ext cx="11135956" cy="6393084"/>
          </a:xfrm>
          <a:prstGeom prst="rect">
            <a:avLst/>
          </a:prstGeom>
        </p:spPr>
      </p:pic>
    </p:spTree>
    <p:extLst>
      <p:ext uri="{BB962C8B-B14F-4D97-AF65-F5344CB8AC3E}">
        <p14:creationId xmlns:p14="http://schemas.microsoft.com/office/powerpoint/2010/main" val="67433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2"/>
          <a:stretch>
            <a:fillRect/>
          </a:stretch>
        </p:blipFill>
        <p:spPr>
          <a:xfrm>
            <a:off x="388798" y="377054"/>
            <a:ext cx="10965002" cy="5799909"/>
          </a:xfrm>
          <a:prstGeom prst="rect">
            <a:avLst/>
          </a:prstGeom>
        </p:spPr>
      </p:pic>
    </p:spTree>
    <p:extLst>
      <p:ext uri="{BB962C8B-B14F-4D97-AF65-F5344CB8AC3E}">
        <p14:creationId xmlns:p14="http://schemas.microsoft.com/office/powerpoint/2010/main" val="360737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2"/>
          <a:stretch>
            <a:fillRect/>
          </a:stretch>
        </p:blipFill>
        <p:spPr>
          <a:xfrm>
            <a:off x="129161" y="115084"/>
            <a:ext cx="11933677" cy="6572726"/>
          </a:xfrm>
          <a:prstGeom prst="rect">
            <a:avLst/>
          </a:prstGeom>
        </p:spPr>
      </p:pic>
    </p:spTree>
    <p:extLst>
      <p:ext uri="{BB962C8B-B14F-4D97-AF65-F5344CB8AC3E}">
        <p14:creationId xmlns:p14="http://schemas.microsoft.com/office/powerpoint/2010/main" val="406761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760" y="217179"/>
            <a:ext cx="11783754" cy="6222809"/>
          </a:xfrm>
          <a:prstGeom prst="rect">
            <a:avLst/>
          </a:prstGeom>
        </p:spPr>
      </p:pic>
    </p:spTree>
    <p:extLst>
      <p:ext uri="{BB962C8B-B14F-4D97-AF65-F5344CB8AC3E}">
        <p14:creationId xmlns:p14="http://schemas.microsoft.com/office/powerpoint/2010/main" val="591492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965" y="222068"/>
            <a:ext cx="12027251" cy="6509125"/>
          </a:xfrm>
          <a:prstGeom prst="rect">
            <a:avLst/>
          </a:prstGeom>
        </p:spPr>
      </p:pic>
    </p:spTree>
    <p:extLst>
      <p:ext uri="{BB962C8B-B14F-4D97-AF65-F5344CB8AC3E}">
        <p14:creationId xmlns:p14="http://schemas.microsoft.com/office/powerpoint/2010/main" val="2912670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7044"/>
            <a:ext cx="12038630" cy="6183573"/>
          </a:xfrm>
          <a:prstGeom prst="rect">
            <a:avLst/>
          </a:prstGeom>
        </p:spPr>
      </p:pic>
    </p:spTree>
    <p:extLst>
      <p:ext uri="{BB962C8B-B14F-4D97-AF65-F5344CB8AC3E}">
        <p14:creationId xmlns:p14="http://schemas.microsoft.com/office/powerpoint/2010/main" val="167589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96837287"/>
              </p:ext>
            </p:extLst>
          </p:nvPr>
        </p:nvGraphicFramePr>
        <p:xfrm>
          <a:off x="2168435" y="291304"/>
          <a:ext cx="8151221" cy="6120193"/>
        </p:xfrm>
        <a:graphic>
          <a:graphicData uri="http://schemas.openxmlformats.org/drawingml/2006/table">
            <a:tbl>
              <a:tblPr firstRow="1" firstCol="1" bandRow="1">
                <a:tableStyleId>{5C22544A-7EE6-4342-B048-85BDC9FD1C3A}</a:tableStyleId>
              </a:tblPr>
              <a:tblGrid>
                <a:gridCol w="1267955"/>
                <a:gridCol w="6230235"/>
                <a:gridCol w="653031"/>
              </a:tblGrid>
              <a:tr h="263795">
                <a:tc>
                  <a:txBody>
                    <a:bodyPr/>
                    <a:lstStyle/>
                    <a:p>
                      <a:pPr marL="1371600" indent="-1371600">
                        <a:spcAft>
                          <a:spcPts val="0"/>
                        </a:spcAft>
                      </a:pPr>
                      <a:r>
                        <a:rPr lang="en-NZ" sz="700">
                          <a:effectLst/>
                        </a:rPr>
                        <a:t> </a:t>
                      </a:r>
                      <a:endParaRPr lang="en-NZ" sz="70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tc>
                <a:tc>
                  <a:txBody>
                    <a:bodyPr/>
                    <a:lstStyle/>
                    <a:p>
                      <a:pPr marL="1371600" indent="-1371600">
                        <a:spcAft>
                          <a:spcPts val="0"/>
                        </a:spcAft>
                      </a:pPr>
                      <a:r>
                        <a:rPr lang="en-NZ" sz="1400" dirty="0">
                          <a:effectLst/>
                        </a:rPr>
                        <a:t>Overall Rating results </a:t>
                      </a:r>
                      <a:r>
                        <a:rPr lang="en-NZ" sz="1400" dirty="0" smtClean="0">
                          <a:effectLst/>
                        </a:rPr>
                        <a:t>(XX/AA/GG)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nchor="ctr"/>
                </a:tc>
                <a:tc>
                  <a:txBody>
                    <a:bodyPr/>
                    <a:lstStyle/>
                    <a:p>
                      <a:endParaRPr lang="en-NZ" sz="1200"/>
                    </a:p>
                  </a:txBody>
                  <a:tcPr marL="61443" marR="61443" marT="30721" marB="30721"/>
                </a:tc>
              </a:tr>
              <a:tr h="498600">
                <a:tc>
                  <a:txBody>
                    <a:bodyPr/>
                    <a:lstStyle/>
                    <a:p>
                      <a:pPr marL="990600" indent="-990600" algn="ctr">
                        <a:spcAft>
                          <a:spcPts val="0"/>
                        </a:spcAft>
                      </a:pPr>
                      <a:r>
                        <a:rPr lang="en-NZ" sz="1100" dirty="0">
                          <a:effectLst/>
                        </a:rPr>
                        <a:t>Objective 1:</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nchor="ctr"/>
                </a:tc>
                <a:tc>
                  <a:txBody>
                    <a:bodyPr/>
                    <a:lstStyle/>
                    <a:p>
                      <a:pPr>
                        <a:spcAft>
                          <a:spcPts val="0"/>
                        </a:spcAft>
                      </a:pPr>
                      <a:r>
                        <a:rPr lang="en-NZ" sz="1200" dirty="0">
                          <a:effectLst/>
                        </a:rPr>
                        <a:t>The Leadership Group operates as a highly functioning and effective partnership in order to develop the HiAP approach in Canterbury.</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nchor="ctr"/>
                </a:tc>
                <a:tc>
                  <a:txBody>
                    <a:bodyPr/>
                    <a:lstStyle/>
                    <a:p>
                      <a:r>
                        <a:rPr lang="en-NZ" sz="1000" b="1" kern="1200" dirty="0" smtClean="0">
                          <a:solidFill>
                            <a:schemeClr val="dk1"/>
                          </a:solidFill>
                          <a:effectLst/>
                          <a:latin typeface="+mn-lt"/>
                          <a:ea typeface="+mn-ea"/>
                          <a:cs typeface="+mn-cs"/>
                        </a:rPr>
                        <a:t>3 / 3 / 4.5</a:t>
                      </a:r>
                      <a:endParaRPr lang="en-NZ" sz="1000" dirty="0"/>
                    </a:p>
                  </a:txBody>
                  <a:tcPr marL="61443" marR="61443" marT="30721" marB="30721"/>
                </a:tc>
              </a:tr>
              <a:tr h="687022">
                <a:tc>
                  <a:txBody>
                    <a:bodyPr/>
                    <a:lstStyle/>
                    <a:p>
                      <a:pPr marL="990600" indent="-990600" algn="ctr">
                        <a:spcAft>
                          <a:spcPts val="0"/>
                        </a:spcAft>
                      </a:pPr>
                      <a:r>
                        <a:rPr lang="en-NZ" sz="1100" dirty="0">
                          <a:effectLst/>
                        </a:rPr>
                        <a: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nchor="ctr"/>
                </a:tc>
                <a:tc gridSpan="2">
                  <a:txBody>
                    <a:bodyPr/>
                    <a:lstStyle/>
                    <a:p>
                      <a:pPr>
                        <a:spcAft>
                          <a:spcPts val="0"/>
                        </a:spcAft>
                      </a:pPr>
                      <a:r>
                        <a:rPr lang="en-NZ" sz="1200" dirty="0">
                          <a:effectLst/>
                        </a:rPr>
                        <a:t>Initial Comments: Focus of CHIAPP has moved since the work first progressed. May not be reflected in the current structure as more people are involved. Could we do more to influence our respective organisations? A lot of HIAP work is occurring but may still be done in isolation, need to find ways to connect pieces of work and make sure there are good well established connections a new leadership structure may assist this. </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tc>
                <a:tc hMerge="1">
                  <a:txBody>
                    <a:bodyPr/>
                    <a:lstStyle/>
                    <a:p>
                      <a:endParaRPr lang="en-NZ"/>
                    </a:p>
                  </a:txBody>
                  <a:tcPr/>
                </a:tc>
              </a:tr>
              <a:tr h="474655">
                <a:tc>
                  <a:txBody>
                    <a:bodyPr/>
                    <a:lstStyle/>
                    <a:p>
                      <a:pPr marL="990600" indent="-990600" algn="ctr">
                        <a:spcAft>
                          <a:spcPts val="0"/>
                        </a:spcAft>
                      </a:pPr>
                      <a:r>
                        <a:rPr lang="en-NZ" sz="1100" dirty="0">
                          <a:effectLst/>
                        </a:rPr>
                        <a:t>Objective 2:</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nchor="ctr"/>
                </a:tc>
                <a:tc>
                  <a:txBody>
                    <a:bodyPr/>
                    <a:lstStyle/>
                    <a:p>
                      <a:pPr>
                        <a:spcAft>
                          <a:spcPts val="0"/>
                        </a:spcAft>
                      </a:pPr>
                      <a:r>
                        <a:rPr lang="en-NZ" sz="1200" dirty="0">
                          <a:effectLst/>
                        </a:rPr>
                        <a:t>The Treaty of Waitangi is recognised and informs the work of the CHIAP Partnership.</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nchor="ctr"/>
                </a:tc>
                <a:tc>
                  <a:txBody>
                    <a:bodyPr/>
                    <a:lstStyle/>
                    <a:p>
                      <a:r>
                        <a:rPr lang="en-NZ" sz="1050" b="1" kern="1200" dirty="0" smtClean="0">
                          <a:solidFill>
                            <a:schemeClr val="dk1"/>
                          </a:solidFill>
                          <a:effectLst/>
                          <a:latin typeface="+mn-lt"/>
                          <a:ea typeface="+mn-ea"/>
                          <a:cs typeface="+mn-cs"/>
                        </a:rPr>
                        <a:t>1 / 1.5 / 2.5</a:t>
                      </a:r>
                      <a:endParaRPr lang="en-NZ" sz="1050" dirty="0"/>
                    </a:p>
                  </a:txBody>
                  <a:tcPr marL="61443" marR="61443" marT="30721" marB="30721"/>
                </a:tc>
              </a:tr>
              <a:tr h="261315">
                <a:tc>
                  <a:txBody>
                    <a:bodyPr/>
                    <a:lstStyle/>
                    <a:p>
                      <a:pPr marL="990600" indent="-990600" algn="ctr">
                        <a:spcAft>
                          <a:spcPts val="0"/>
                        </a:spcAft>
                      </a:pPr>
                      <a:r>
                        <a:rPr lang="en-NZ" sz="1100" dirty="0">
                          <a:effectLst/>
                        </a:rPr>
                        <a: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nchor="ctr"/>
                </a:tc>
                <a:tc gridSpan="2">
                  <a:txBody>
                    <a:bodyPr/>
                    <a:lstStyle/>
                    <a:p>
                      <a:pPr>
                        <a:spcAft>
                          <a:spcPts val="0"/>
                        </a:spcAft>
                      </a:pPr>
                      <a:r>
                        <a:rPr lang="en-NZ" sz="1200" dirty="0">
                          <a:effectLst/>
                        </a:rPr>
                        <a:t>Initial Comments: This is an area for focus and growth. </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tc>
                <a:tc hMerge="1">
                  <a:txBody>
                    <a:bodyPr/>
                    <a:lstStyle/>
                    <a:p>
                      <a:endParaRPr lang="en-NZ"/>
                    </a:p>
                  </a:txBody>
                  <a:tcPr/>
                </a:tc>
              </a:tr>
              <a:tr h="722792">
                <a:tc>
                  <a:txBody>
                    <a:bodyPr/>
                    <a:lstStyle/>
                    <a:p>
                      <a:pPr marL="990600" indent="-990600" algn="ctr">
                        <a:spcAft>
                          <a:spcPts val="0"/>
                        </a:spcAft>
                      </a:pPr>
                      <a:r>
                        <a:rPr lang="en-NZ" sz="1100" dirty="0">
                          <a:effectLst/>
                        </a:rPr>
                        <a:t>Objective 3:</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nchor="ctr"/>
                </a:tc>
                <a:tc>
                  <a:txBody>
                    <a:bodyPr/>
                    <a:lstStyle/>
                    <a:p>
                      <a:pPr>
                        <a:spcAft>
                          <a:spcPts val="0"/>
                        </a:spcAft>
                      </a:pPr>
                      <a:r>
                        <a:rPr lang="en-NZ" sz="1200" dirty="0">
                          <a:effectLst/>
                        </a:rPr>
                        <a:t>The partner organisations increase their understanding of the “Health in All Policies” approach through capacity building/training activities (e.g. HIA training, presentations) that are planned and evaluated.</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nchor="ctr"/>
                </a:tc>
                <a:tc>
                  <a:txBody>
                    <a:bodyPr/>
                    <a:lstStyle/>
                    <a:p>
                      <a:r>
                        <a:rPr lang="en-NZ" sz="1050" b="1" kern="1200" dirty="0" smtClean="0">
                          <a:solidFill>
                            <a:schemeClr val="dk1"/>
                          </a:solidFill>
                          <a:effectLst/>
                          <a:latin typeface="+mn-lt"/>
                          <a:ea typeface="+mn-ea"/>
                          <a:cs typeface="+mn-cs"/>
                        </a:rPr>
                        <a:t>2.5 / 2.5 / 4</a:t>
                      </a:r>
                      <a:endParaRPr lang="en-NZ" sz="1050" dirty="0"/>
                    </a:p>
                  </a:txBody>
                  <a:tcPr marL="61443" marR="61443" marT="30721" marB="30721"/>
                </a:tc>
              </a:tr>
              <a:tr h="597847">
                <a:tc>
                  <a:txBody>
                    <a:bodyPr/>
                    <a:lstStyle/>
                    <a:p>
                      <a:pPr marL="990600" indent="-990600" algn="ctr">
                        <a:spcAft>
                          <a:spcPts val="0"/>
                        </a:spcAft>
                      </a:pPr>
                      <a:r>
                        <a:rPr lang="en-NZ" sz="1100" dirty="0">
                          <a:effectLst/>
                        </a:rPr>
                        <a: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nchor="ctr"/>
                </a:tc>
                <a:tc gridSpan="2">
                  <a:txBody>
                    <a:bodyPr/>
                    <a:lstStyle/>
                    <a:p>
                      <a:pPr>
                        <a:spcAft>
                          <a:spcPts val="0"/>
                        </a:spcAft>
                      </a:pPr>
                      <a:r>
                        <a:rPr lang="en-NZ" sz="1200" dirty="0">
                          <a:effectLst/>
                        </a:rPr>
                        <a:t>Initial Comments: Broadly Speaking Sessions are on offer for CDHB staff and partner agencies.  Health and wellbeing goals may have been embedded in the past through training and use of the IRPG. Specific work programmes inform and shape the need for specific HIAP training.  The Award Programme is a way to highlight HIAP work.</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tc>
                <a:tc hMerge="1">
                  <a:txBody>
                    <a:bodyPr/>
                    <a:lstStyle/>
                    <a:p>
                      <a:endParaRPr lang="en-NZ"/>
                    </a:p>
                  </a:txBody>
                  <a:tcPr/>
                </a:tc>
              </a:tr>
              <a:tr h="722792">
                <a:tc>
                  <a:txBody>
                    <a:bodyPr/>
                    <a:lstStyle/>
                    <a:p>
                      <a:pPr marL="990600" indent="-990600" algn="ctr">
                        <a:spcAft>
                          <a:spcPts val="0"/>
                        </a:spcAft>
                      </a:pPr>
                      <a:r>
                        <a:rPr lang="en-NZ" sz="1100" dirty="0">
                          <a:effectLst/>
                        </a:rPr>
                        <a:t>Objective 4:</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nchor="ctr"/>
                </a:tc>
                <a:tc>
                  <a:txBody>
                    <a:bodyPr/>
                    <a:lstStyle/>
                    <a:p>
                      <a:pPr>
                        <a:spcAft>
                          <a:spcPts val="0"/>
                        </a:spcAft>
                      </a:pPr>
                      <a:r>
                        <a:rPr lang="en-NZ" sz="1200" dirty="0">
                          <a:effectLst/>
                        </a:rPr>
                        <a:t>The partner organisations promote and incorporate HiAP activities (e.g. Health Impact Assessments or HIA, Integrated Recovery Guide or IRG, cross-sector workshops) into policy and programme development in an annually planned approach. </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nchor="ctr"/>
                </a:tc>
                <a:tc>
                  <a:txBody>
                    <a:bodyPr/>
                    <a:lstStyle/>
                    <a:p>
                      <a:r>
                        <a:rPr lang="en-NZ" sz="1050" b="1" kern="1200" dirty="0" smtClean="0">
                          <a:solidFill>
                            <a:schemeClr val="dk1"/>
                          </a:solidFill>
                          <a:effectLst/>
                          <a:latin typeface="+mn-lt"/>
                          <a:ea typeface="+mn-ea"/>
                          <a:cs typeface="+mn-cs"/>
                        </a:rPr>
                        <a:t>2.5 / 3.5 / 3</a:t>
                      </a:r>
                      <a:endParaRPr lang="en-NZ" sz="1050" dirty="0"/>
                    </a:p>
                  </a:txBody>
                  <a:tcPr marL="61443" marR="61443" marT="30721" marB="30721"/>
                </a:tc>
              </a:tr>
              <a:tr h="597847">
                <a:tc>
                  <a:txBody>
                    <a:bodyPr/>
                    <a:lstStyle/>
                    <a:p>
                      <a:pPr marL="990600" indent="-990600" algn="ctr">
                        <a:spcAft>
                          <a:spcPts val="0"/>
                        </a:spcAft>
                      </a:pPr>
                      <a:r>
                        <a:rPr lang="en-NZ" sz="1100" dirty="0">
                          <a:effectLst/>
                        </a:rPr>
                        <a: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nchor="ctr"/>
                </a:tc>
                <a:tc gridSpan="2">
                  <a:txBody>
                    <a:bodyPr/>
                    <a:lstStyle/>
                    <a:p>
                      <a:pPr>
                        <a:spcAft>
                          <a:spcPts val="0"/>
                        </a:spcAft>
                      </a:pPr>
                      <a:r>
                        <a:rPr lang="en-NZ" sz="1200" dirty="0">
                          <a:effectLst/>
                        </a:rPr>
                        <a:t>Initial Comments: HIAP work is a component of the work programme approach. Continue to look for opportunities to integrate HIAP work for instance in the Sweetened Beverages or </a:t>
                      </a:r>
                      <a:r>
                        <a:rPr lang="en-NZ" sz="1200" dirty="0" err="1">
                          <a:effectLst/>
                        </a:rPr>
                        <a:t>Smokefree</a:t>
                      </a:r>
                      <a:r>
                        <a:rPr lang="en-NZ" sz="1200" dirty="0">
                          <a:effectLst/>
                        </a:rPr>
                        <a:t> Policy. Need to find opportunities early in the planning cycle. The Leadership Group should be able to provide guidance or identify focus areas of work for the year. </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tc>
                <a:tc hMerge="1">
                  <a:txBody>
                    <a:bodyPr/>
                    <a:lstStyle/>
                    <a:p>
                      <a:endParaRPr lang="en-NZ"/>
                    </a:p>
                  </a:txBody>
                  <a:tcPr/>
                </a:tc>
              </a:tr>
              <a:tr h="605227">
                <a:tc>
                  <a:txBody>
                    <a:bodyPr/>
                    <a:lstStyle/>
                    <a:p>
                      <a:pPr marL="990600" indent="-990600" algn="ctr">
                        <a:spcAft>
                          <a:spcPts val="0"/>
                        </a:spcAft>
                      </a:pPr>
                      <a:r>
                        <a:rPr lang="en-NZ" sz="1100" dirty="0">
                          <a:effectLst/>
                        </a:rPr>
                        <a:t>Objective 5:</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nchor="ctr"/>
                </a:tc>
                <a:tc>
                  <a:txBody>
                    <a:bodyPr/>
                    <a:lstStyle/>
                    <a:p>
                      <a:pPr>
                        <a:spcAft>
                          <a:spcPts val="0"/>
                        </a:spcAft>
                      </a:pPr>
                      <a:r>
                        <a:rPr lang="en-NZ" sz="1200" dirty="0">
                          <a:effectLst/>
                        </a:rPr>
                        <a:t>The partner organisations evaluate the HiAP activities within their organisations to continually improve and assess value.</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nchor="ctr"/>
                </a:tc>
                <a:tc>
                  <a:txBody>
                    <a:bodyPr/>
                    <a:lstStyle/>
                    <a:p>
                      <a:r>
                        <a:rPr lang="en-NZ" sz="1050" b="1" kern="1200" dirty="0" smtClean="0">
                          <a:solidFill>
                            <a:schemeClr val="dk1"/>
                          </a:solidFill>
                          <a:effectLst/>
                          <a:latin typeface="+mn-lt"/>
                          <a:ea typeface="+mn-ea"/>
                          <a:cs typeface="+mn-cs"/>
                        </a:rPr>
                        <a:t>2.5 / 2.5 / 4.5</a:t>
                      </a:r>
                      <a:endParaRPr lang="en-NZ" sz="1050" dirty="0"/>
                    </a:p>
                  </a:txBody>
                  <a:tcPr marL="61443" marR="61443" marT="30721" marB="30721"/>
                </a:tc>
              </a:tr>
              <a:tr h="376457">
                <a:tc>
                  <a:txBody>
                    <a:bodyPr/>
                    <a:lstStyle/>
                    <a:p>
                      <a:pPr marL="990600" indent="-990600" algn="ctr">
                        <a:spcAft>
                          <a:spcPts val="0"/>
                        </a:spcAft>
                      </a:pPr>
                      <a:r>
                        <a:rPr lang="en-NZ" sz="1100" dirty="0">
                          <a:effectLst/>
                        </a:rPr>
                        <a: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nchor="ctr"/>
                </a:tc>
                <a:tc gridSpan="2">
                  <a:txBody>
                    <a:bodyPr/>
                    <a:lstStyle/>
                    <a:p>
                      <a:pPr>
                        <a:spcAft>
                          <a:spcPts val="0"/>
                        </a:spcAft>
                      </a:pPr>
                      <a:r>
                        <a:rPr lang="en-NZ" sz="1200" dirty="0">
                          <a:effectLst/>
                        </a:rPr>
                        <a:t>Initial Comments: Depending on the specific </a:t>
                      </a:r>
                      <a:r>
                        <a:rPr lang="en-NZ" sz="1200" dirty="0" err="1">
                          <a:effectLst/>
                        </a:rPr>
                        <a:t>workstream</a:t>
                      </a:r>
                      <a:r>
                        <a:rPr lang="en-NZ" sz="1200" dirty="0">
                          <a:effectLst/>
                        </a:rPr>
                        <a:t>, some projects have developed specific evaluation plans and others are on a less formal basis. </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21" marR="24321" marT="0" marB="0"/>
                </a:tc>
                <a:tc hMerge="1">
                  <a:txBody>
                    <a:bodyPr/>
                    <a:lstStyle/>
                    <a:p>
                      <a:endParaRPr lang="en-NZ"/>
                    </a:p>
                  </a:txBody>
                  <a:tcPr/>
                </a:tc>
              </a:tr>
            </a:tbl>
          </a:graphicData>
        </a:graphic>
      </p:graphicFrame>
    </p:spTree>
    <p:extLst>
      <p:ext uri="{BB962C8B-B14F-4D97-AF65-F5344CB8AC3E}">
        <p14:creationId xmlns:p14="http://schemas.microsoft.com/office/powerpoint/2010/main" val="979313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A6C973A15EBF4987576045D572D064" ma:contentTypeVersion="0" ma:contentTypeDescription="Create a new document." ma:contentTypeScope="" ma:versionID="4949d9522351240d84bbb7b5299a621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C15065-8639-4884-8B49-C124A44CCBB7}"/>
</file>

<file path=customXml/itemProps2.xml><?xml version="1.0" encoding="utf-8"?>
<ds:datastoreItem xmlns:ds="http://schemas.openxmlformats.org/officeDocument/2006/customXml" ds:itemID="{149D92ED-6C89-47C4-AAEE-378F2CE2E495}"/>
</file>

<file path=customXml/itemProps3.xml><?xml version="1.0" encoding="utf-8"?>
<ds:datastoreItem xmlns:ds="http://schemas.openxmlformats.org/officeDocument/2006/customXml" ds:itemID="{DF2782AE-C5DD-49A1-943F-7622BEC35202}"/>
</file>

<file path=docProps/app.xml><?xml version="1.0" encoding="utf-8"?>
<Properties xmlns="http://schemas.openxmlformats.org/officeDocument/2006/extended-properties" xmlns:vt="http://schemas.openxmlformats.org/officeDocument/2006/docPropsVTypes">
  <TotalTime>24</TotalTime>
  <Words>406</Words>
  <Application>Microsoft Office PowerPoint</Application>
  <PresentationFormat>Custom</PresentationFormat>
  <Paragraphs>27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CDHB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10 - 2016 WSM measuring progress</dc:title>
  <dc:creator>Anna Stevenson</dc:creator>
  <cp:lastModifiedBy>Louise Signal</cp:lastModifiedBy>
  <cp:revision>3</cp:revision>
  <dcterms:created xsi:type="dcterms:W3CDTF">2016-02-04T03:44:25Z</dcterms:created>
  <dcterms:modified xsi:type="dcterms:W3CDTF">2016-02-13T03:17:20Z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0x01010028A6C973A15EBF4987576045D572D064</vt:lpwstr>
  </property>
</Properties>
</file>