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1"/>
  </p:notesMasterIdLst>
  <p:sldIdLst>
    <p:sldId id="269" r:id="rId5"/>
    <p:sldId id="256" r:id="rId6"/>
    <p:sldId id="273" r:id="rId7"/>
    <p:sldId id="267" r:id="rId8"/>
    <p:sldId id="275" r:id="rId9"/>
    <p:sldId id="279" r:id="rId10"/>
    <p:sldId id="278" r:id="rId11"/>
    <p:sldId id="268" r:id="rId12"/>
    <p:sldId id="277" r:id="rId13"/>
    <p:sldId id="276" r:id="rId14"/>
    <p:sldId id="282" r:id="rId15"/>
    <p:sldId id="274" r:id="rId16"/>
    <p:sldId id="281" r:id="rId17"/>
    <p:sldId id="271" r:id="rId18"/>
    <p:sldId id="272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33E198C-5A6E-4EA9-9BE5-6A3C3A1FC49D}">
          <p14:sldIdLst>
            <p14:sldId id="269"/>
            <p14:sldId id="256"/>
            <p14:sldId id="273"/>
            <p14:sldId id="267"/>
            <p14:sldId id="275"/>
            <p14:sldId id="279"/>
            <p14:sldId id="278"/>
            <p14:sldId id="268"/>
            <p14:sldId id="277"/>
            <p14:sldId id="276"/>
            <p14:sldId id="282"/>
            <p14:sldId id="274"/>
            <p14:sldId id="281"/>
            <p14:sldId id="271"/>
            <p14:sldId id="272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9" autoAdjust="0"/>
  </p:normalViewPr>
  <p:slideViewPr>
    <p:cSldViewPr snapToGrid="0" snapToObjects="1">
      <p:cViewPr varScale="1">
        <p:scale>
          <a:sx n="75" d="100"/>
          <a:sy n="75" d="100"/>
        </p:scale>
        <p:origin x="-15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07328-6B04-4E79-B1A5-64B736E4C0A0}" type="datetimeFigureOut">
              <a:rPr lang="en-US" smtClean="0"/>
              <a:t>19-Jun-15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3EA2-B186-4FE4-8D00-258498A8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6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34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2" r:id="rId3"/>
    <p:sldLayoutId id="2147483770" r:id="rId4"/>
    <p:sldLayoutId id="2147483773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74" r:id="rId11"/>
  </p:sldLayoutIdLst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ho.int/social_determinants/mediacentre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Logo I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50" y="228600"/>
            <a:ext cx="2029659" cy="9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307181"/>
            <a:ext cx="1671297" cy="8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Logo CPP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01" y="282007"/>
            <a:ext cx="1772859" cy="12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0" y="228600"/>
            <a:ext cx="1681616" cy="14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5900" y="2408833"/>
            <a:ext cx="843824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Health in All Policies (</a:t>
            </a:r>
            <a:r>
              <a:rPr kumimoji="0" lang="en-GB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HiAP</a:t>
            </a:r>
            <a:r>
              <a:rPr kumimoji="0" lang="en-GB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) Workshop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Paramaribo, Suriname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5-6 May 2015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Ballroom TORARICA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5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14" y="65688"/>
            <a:ext cx="6457251" cy="58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9943" y="495495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29943" y="778132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95410" y="3641466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58849" y="2547255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34153" y="1621967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820106" y="4719152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663705" y="1164226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499274" y="2028317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95230" y="2727569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859289" y="4903818"/>
            <a:ext cx="588187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598032" y="3369759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568218" y="1750723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36775" y="3641466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668166" y="2420859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482381" y="3056750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689807" y="4578281"/>
            <a:ext cx="679467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589682" y="1181447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846761" y="1460914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217744" y="3926605"/>
            <a:ext cx="32019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892125" y="4202098"/>
            <a:ext cx="522514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14" y="65688"/>
            <a:ext cx="6457251" cy="58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Social model of health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context of people’s lives determines their </a:t>
            </a:r>
            <a:r>
              <a:rPr lang="en-GB" dirty="0" smtClean="0">
                <a:solidFill>
                  <a:schemeClr val="tx1"/>
                </a:solidFill>
              </a:rPr>
              <a:t>health</a:t>
            </a:r>
          </a:p>
          <a:p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laming </a:t>
            </a:r>
            <a:r>
              <a:rPr lang="en-GB" dirty="0">
                <a:solidFill>
                  <a:schemeClr val="tx1"/>
                </a:solidFill>
              </a:rPr>
              <a:t>individuals for having poor health or crediting them for good health is inappropriate.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Individuals are unlikely to be able </a:t>
            </a:r>
            <a:r>
              <a:rPr lang="en-GB" dirty="0" smtClean="0">
                <a:solidFill>
                  <a:schemeClr val="tx1"/>
                </a:solidFill>
              </a:rPr>
              <a:t>to directly </a:t>
            </a:r>
            <a:r>
              <a:rPr lang="en-GB" dirty="0">
                <a:solidFill>
                  <a:schemeClr val="tx1"/>
                </a:solidFill>
              </a:rPr>
              <a:t>control many of the determinants of health.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9961"/>
            <a:ext cx="63246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2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Video: </a:t>
            </a:r>
            <a:br>
              <a:rPr lang="en-GB" sz="4400" b="1" dirty="0" smtClean="0"/>
            </a:br>
            <a:r>
              <a:rPr lang="en-GB" sz="4400" b="1" dirty="0" smtClean="0"/>
              <a:t>Social determinants of health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9943"/>
            <a:ext cx="9144000" cy="362154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http://www.who.int/social_determinants/mediacentre/en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2290196"/>
            <a:ext cx="538797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Questions and feedback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Comfort break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•Please feel free to stretch or use the facilities for:	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5 minutes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741"/>
            <a:ext cx="7772400" cy="219891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000" b="1" dirty="0">
                <a:effectLst/>
                <a:ea typeface="SimSun"/>
                <a:cs typeface="Times New Roman"/>
              </a:rPr>
              <a:t>The Determinants of Health </a:t>
            </a:r>
            <a:endParaRPr lang="en-US" sz="6000" b="1" dirty="0"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447800" y="3865790"/>
            <a:ext cx="6400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schemeClr val="tx1"/>
                </a:solidFill>
                <a:ea typeface="SimSun"/>
                <a:cs typeface="Times New Roman"/>
              </a:rPr>
              <a:t>Facilitator: Dr Emily Henderson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chemeClr val="tx1"/>
                </a:solidFill>
                <a:ea typeface="SimSun"/>
                <a:cs typeface="Arial"/>
              </a:rPr>
              <a:t>e.j.henderson@durham.ac.uk</a:t>
            </a:r>
            <a:endParaRPr lang="en-GB" sz="2000" dirty="0">
              <a:solidFill>
                <a:schemeClr val="tx1"/>
              </a:solidFill>
              <a:ea typeface="SimSu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Session structure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697"/>
            <a:ext cx="8620125" cy="432911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Review of learning objectives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Group discussion on what is health and well-being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Group discussion on factors determining health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Video on social determinants of health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Questions and feedback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Comfort break 5 </a:t>
            </a:r>
            <a:r>
              <a:rPr lang="en-GB" dirty="0" err="1" smtClean="0">
                <a:solidFill>
                  <a:schemeClr val="tx1"/>
                </a:solidFill>
              </a:rPr>
              <a:t>mins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Learning objectives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Explain the concepts of health and well-being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Recognize the responsibility of states to uphold the health of their population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Identify socioeconomic, biological and behavioural factors that influence health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Explain the social determinants of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Group discussion:</a:t>
            </a:r>
            <a:br>
              <a:rPr lang="en-GB" sz="4400" b="1" dirty="0" smtClean="0"/>
            </a:br>
            <a:r>
              <a:rPr lang="en-GB" sz="4400" b="1" dirty="0" smtClean="0"/>
              <a:t>What is health and well-being?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20125" cy="41100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tx1"/>
                </a:solidFill>
              </a:rPr>
              <a:t>What kind of places do you think of when we talk about health</a:t>
            </a:r>
            <a:r>
              <a:rPr lang="en-GB" dirty="0" smtClean="0">
                <a:solidFill>
                  <a:schemeClr val="tx1"/>
                </a:solidFill>
              </a:rPr>
              <a:t>?”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tx1"/>
                </a:solidFill>
              </a:rPr>
              <a:t>What kind of people do you imagine</a:t>
            </a:r>
            <a:r>
              <a:rPr lang="en-GB" dirty="0" smtClean="0">
                <a:solidFill>
                  <a:schemeClr val="tx1"/>
                </a:solidFill>
              </a:rPr>
              <a:t>?”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tx1"/>
                </a:solidFill>
              </a:rPr>
              <a:t>What keeps us healthy and well?”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tx1"/>
                </a:solidFill>
              </a:rPr>
              <a:t>What place does health have in society?”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Definitions of health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•</a:t>
            </a:r>
            <a:r>
              <a:rPr lang="en-GB" b="1" dirty="0" err="1" smtClean="0"/>
              <a:t>Handout</a:t>
            </a:r>
            <a:r>
              <a:rPr lang="en-GB" b="1" dirty="0" smtClean="0"/>
              <a:t> 1.1 ‘Definitions of health’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273300"/>
            <a:ext cx="64452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Summary of definitions of health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5438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Health is a state of complete physical, mental and social well-being, and not merely the absence of disease or infirmity;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Health is an individual right and a social justice issue;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Health is a public good; and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Governments have a responsibility for the health of their peoples.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Group discussion: </a:t>
            </a:r>
            <a:br>
              <a:rPr lang="en-GB" sz="4400" b="1" dirty="0" smtClean="0"/>
            </a:br>
            <a:r>
              <a:rPr lang="en-GB" sz="4400" b="1" dirty="0" smtClean="0"/>
              <a:t>Factors determining health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8343" y="1676400"/>
            <a:ext cx="8620125" cy="412382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•Handout 1.1</a:t>
            </a:r>
            <a:r>
              <a:rPr lang="en-GB" dirty="0" smtClean="0">
                <a:solidFill>
                  <a:schemeClr val="tx1"/>
                </a:solidFill>
              </a:rPr>
              <a:t>Definitions of health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What determines health?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359354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•</a:t>
            </a:r>
            <a:r>
              <a:rPr lang="en-GB" dirty="0">
                <a:solidFill>
                  <a:schemeClr val="tx1"/>
                </a:solidFill>
              </a:rPr>
              <a:t>Many factors combine to affect the health of individuals and communities.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Whether </a:t>
            </a:r>
            <a:r>
              <a:rPr lang="en-GB" dirty="0">
                <a:solidFill>
                  <a:schemeClr val="tx1"/>
                </a:solidFill>
              </a:rPr>
              <a:t>people are healthy or not, is determined by their circumstances and environment.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determinants of health include: </a:t>
            </a:r>
          </a:p>
          <a:p>
            <a:pPr marL="892175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• </a:t>
            </a: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social and economic environment; </a:t>
            </a:r>
          </a:p>
          <a:p>
            <a:pPr marL="892175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• </a:t>
            </a: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physical environment; and </a:t>
            </a:r>
          </a:p>
          <a:p>
            <a:pPr marL="892175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• </a:t>
            </a:r>
            <a:r>
              <a:rPr lang="en-GB" sz="2000" dirty="0" smtClean="0">
                <a:solidFill>
                  <a:schemeClr val="tx1"/>
                </a:solidFill>
              </a:rPr>
              <a:t>A </a:t>
            </a:r>
            <a:r>
              <a:rPr lang="en-GB" sz="2000" dirty="0">
                <a:solidFill>
                  <a:schemeClr val="tx1"/>
                </a:solidFill>
              </a:rPr>
              <a:t>person’s individual characteristics and behaviours.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p-White_ENG (1)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C77D79AA4A94EAD57020756B8A4FF" ma:contentTypeVersion="0" ma:contentTypeDescription="Create a new document." ma:contentTypeScope="" ma:versionID="9f24c05539021c337d1988349d2b61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03B79E-886B-4160-ACCF-D74D0438C8E9}"/>
</file>

<file path=customXml/itemProps2.xml><?xml version="1.0" encoding="utf-8"?>
<ds:datastoreItem xmlns:ds="http://schemas.openxmlformats.org/officeDocument/2006/customXml" ds:itemID="{6AE6933C-3156-4692-914A-97350A1CB974}"/>
</file>

<file path=customXml/itemProps3.xml><?xml version="1.0" encoding="utf-8"?>
<ds:datastoreItem xmlns:ds="http://schemas.openxmlformats.org/officeDocument/2006/customXml" ds:itemID="{C3872E9B-05AD-4F9F-854D-B3AE0EE5E2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366</Words>
  <Application>Microsoft Office PowerPoint</Application>
  <PresentationFormat>On-screen Show (4:3)</PresentationFormat>
  <Paragraphs>74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Map-White_ENG (1)</vt:lpstr>
      <vt:lpstr>PowerPoint Presentation</vt:lpstr>
      <vt:lpstr>The Determinants of Health </vt:lpstr>
      <vt:lpstr>Session structure</vt:lpstr>
      <vt:lpstr>Learning objectives</vt:lpstr>
      <vt:lpstr>Group discussion: What is health and well-being?</vt:lpstr>
      <vt:lpstr>Definitions of health</vt:lpstr>
      <vt:lpstr>Summary of definitions of health</vt:lpstr>
      <vt:lpstr>Group discussion:  Factors determining health</vt:lpstr>
      <vt:lpstr>What determines health?</vt:lpstr>
      <vt:lpstr>PowerPoint Presentation</vt:lpstr>
      <vt:lpstr>PowerPoint Presentation</vt:lpstr>
      <vt:lpstr>Social model of health</vt:lpstr>
      <vt:lpstr>PowerPoint Presentation</vt:lpstr>
      <vt:lpstr>Video:  Social determinants of health</vt:lpstr>
      <vt:lpstr>Questions and feedback</vt:lpstr>
      <vt:lpstr>Comfort break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1 - The social determinants of health - Emily Henderson</dc:title>
  <dc:creator>Karijopawiro, Ms Monique(SUR)</dc:creator>
  <cp:lastModifiedBy>HENDERSON E.</cp:lastModifiedBy>
  <cp:revision>85</cp:revision>
  <dcterms:created xsi:type="dcterms:W3CDTF">2015-04-02T14:52:36Z</dcterms:created>
  <dcterms:modified xsi:type="dcterms:W3CDTF">2015-06-19T14:26:45Z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0x010100407C77D79AA4A94EAD57020756B8A4FF</vt:lpwstr>
  </property>
</Properties>
</file>