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513" r:id="rId2"/>
    <p:sldId id="514" r:id="rId3"/>
    <p:sldId id="515" r:id="rId4"/>
    <p:sldId id="516" r:id="rId5"/>
    <p:sldId id="517" r:id="rId6"/>
    <p:sldId id="518" r:id="rId7"/>
    <p:sldId id="519" r:id="rId8"/>
    <p:sldId id="520" r:id="rId9"/>
    <p:sldId id="521" r:id="rId10"/>
    <p:sldId id="522" r:id="rId11"/>
    <p:sldId id="524" r:id="rId12"/>
    <p:sldId id="525" r:id="rId13"/>
    <p:sldId id="527" r:id="rId14"/>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E96"/>
    <a:srgbClr val="0E4D96"/>
    <a:srgbClr val="FF0000"/>
    <a:srgbClr val="FEC20F"/>
    <a:srgbClr val="FFE18B"/>
    <a:srgbClr val="FFFF66"/>
    <a:srgbClr val="DC923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1886" autoAdjust="0"/>
  </p:normalViewPr>
  <p:slideViewPr>
    <p:cSldViewPr snapToGrid="0">
      <p:cViewPr>
        <p:scale>
          <a:sx n="75" d="100"/>
          <a:sy n="75" d="100"/>
        </p:scale>
        <p:origin x="-5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2" d="100"/>
          <a:sy n="62" d="100"/>
        </p:scale>
        <p:origin x="-3402" y="-8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3" name="Date Placeholder 2"/>
          <p:cNvSpPr>
            <a:spLocks noGrp="1"/>
          </p:cNvSpPr>
          <p:nvPr>
            <p:ph type="dt" sz="quarter"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spcBef>
                <a:spcPct val="20000"/>
              </a:spcBef>
              <a:buFont typeface="Wingdings" pitchFamily="2" charset="2"/>
              <a:buChar char="•"/>
              <a:defRPr sz="1200"/>
            </a:lvl1pPr>
          </a:lstStyle>
          <a:p>
            <a:pPr>
              <a:defRPr/>
            </a:pPr>
            <a:fld id="{B3B7B030-15DB-4A41-98DF-1223E9A73C96}" type="datetimeFigureOut">
              <a:rPr lang="en-US"/>
              <a:pPr>
                <a:defRPr/>
              </a:pPr>
              <a:t>2/13/2016</a:t>
            </a:fld>
            <a:endParaRPr lang="en-NZ" dirty="0"/>
          </a:p>
        </p:txBody>
      </p:sp>
      <p:sp>
        <p:nvSpPr>
          <p:cNvPr id="4" name="Footer Placeholder 3"/>
          <p:cNvSpPr>
            <a:spLocks noGrp="1"/>
          </p:cNvSpPr>
          <p:nvPr>
            <p:ph type="ftr" sz="quarter" idx="2"/>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5" name="Slide Number Placeholder 4"/>
          <p:cNvSpPr>
            <a:spLocks noGrp="1"/>
          </p:cNvSpPr>
          <p:nvPr>
            <p:ph type="sldNum" sz="quarter" idx="3"/>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spcBef>
                <a:spcPct val="20000"/>
              </a:spcBef>
              <a:buFont typeface="Wingdings" pitchFamily="2" charset="2"/>
              <a:buChar char="•"/>
              <a:defRPr sz="1200"/>
            </a:lvl1pPr>
          </a:lstStyle>
          <a:p>
            <a:pPr>
              <a:defRPr/>
            </a:pPr>
            <a:fld id="{252012FB-066F-4914-A382-3C66BAD226EF}" type="slidenum">
              <a:rPr lang="en-NZ"/>
              <a:pPr>
                <a:defRPr/>
              </a:pPr>
              <a:t>‹#›</a:t>
            </a:fld>
            <a:endParaRPr lang="en-NZ" dirty="0"/>
          </a:p>
        </p:txBody>
      </p:sp>
    </p:spTree>
    <p:extLst>
      <p:ext uri="{BB962C8B-B14F-4D97-AF65-F5344CB8AC3E}">
        <p14:creationId xmlns:p14="http://schemas.microsoft.com/office/powerpoint/2010/main" val="3678750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defRPr sz="1200"/>
            </a:lvl1pPr>
          </a:lstStyle>
          <a:p>
            <a:pPr>
              <a:defRPr/>
            </a:pPr>
            <a:endParaRPr lang="en-US" dirty="0"/>
          </a:p>
        </p:txBody>
      </p:sp>
      <p:sp>
        <p:nvSpPr>
          <p:cNvPr id="136195" name="Rectangle 3"/>
          <p:cNvSpPr>
            <a:spLocks noGrp="1" noChangeArrowheads="1"/>
          </p:cNvSpPr>
          <p:nvPr>
            <p:ph type="dt"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defRPr sz="1200"/>
            </a:lvl1pPr>
          </a:lstStyle>
          <a:p>
            <a:pPr>
              <a:defRPr/>
            </a:pPr>
            <a:endParaRPr lang="en-US" dirty="0"/>
          </a:p>
        </p:txBody>
      </p:sp>
      <p:sp>
        <p:nvSpPr>
          <p:cNvPr id="785412" name="Rectangle 4"/>
          <p:cNvSpPr>
            <a:spLocks noGrp="1" noRot="1" noChangeAspect="1" noChangeArrowheads="1" noTextEdit="1"/>
          </p:cNvSpPr>
          <p:nvPr>
            <p:ph type="sldImg" idx="2"/>
          </p:nvPr>
        </p:nvSpPr>
        <p:spPr bwMode="auto">
          <a:xfrm>
            <a:off x="900113" y="738188"/>
            <a:ext cx="4935537" cy="370205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73577" y="4687133"/>
            <a:ext cx="5388610" cy="4439527"/>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6198" name="Rectangle 6"/>
          <p:cNvSpPr>
            <a:spLocks noGrp="1" noChangeArrowheads="1"/>
          </p:cNvSpPr>
          <p:nvPr>
            <p:ph type="ftr" sz="quarter" idx="4"/>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defRPr sz="1200"/>
            </a:lvl1pPr>
          </a:lstStyle>
          <a:p>
            <a:pPr>
              <a:defRPr/>
            </a:pPr>
            <a:endParaRPr lang="en-US" dirty="0"/>
          </a:p>
        </p:txBody>
      </p:sp>
      <p:sp>
        <p:nvSpPr>
          <p:cNvPr id="136199" name="Rectangle 7"/>
          <p:cNvSpPr>
            <a:spLocks noGrp="1" noChangeArrowheads="1"/>
          </p:cNvSpPr>
          <p:nvPr>
            <p:ph type="sldNum" sz="quarter" idx="5"/>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defRPr sz="1200"/>
            </a:lvl1pPr>
          </a:lstStyle>
          <a:p>
            <a:pPr>
              <a:defRPr/>
            </a:pPr>
            <a:fld id="{DBE93594-2CAC-46CD-8FAA-7D377AA9474A}" type="slidenum">
              <a:rPr lang="en-GB"/>
              <a:pPr>
                <a:defRPr/>
              </a:pPr>
              <a:t>‹#›</a:t>
            </a:fld>
            <a:endParaRPr lang="en-GB" dirty="0"/>
          </a:p>
        </p:txBody>
      </p:sp>
    </p:spTree>
    <p:extLst>
      <p:ext uri="{BB962C8B-B14F-4D97-AF65-F5344CB8AC3E}">
        <p14:creationId xmlns:p14="http://schemas.microsoft.com/office/powerpoint/2010/main" val="1605262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Key themes in the ECHO report</a:t>
            </a:r>
          </a:p>
          <a:p>
            <a:r>
              <a:rPr lang="en-US" dirty="0" smtClean="0"/>
              <a:t>Focus</a:t>
            </a:r>
            <a:r>
              <a:rPr lang="en-US" baseline="0" dirty="0" smtClean="0"/>
              <a:t> on healthy eating – why major part of the problem</a:t>
            </a:r>
          </a:p>
          <a:p>
            <a:r>
              <a:rPr lang="en-US" dirty="0" smtClean="0"/>
              <a:t>Children up to 18 as UNCROC </a:t>
            </a:r>
          </a:p>
          <a:p>
            <a:r>
              <a:rPr lang="en-US" dirty="0" smtClean="0"/>
              <a:t>Guiding</a:t>
            </a:r>
            <a:r>
              <a:rPr lang="en-US" baseline="0" dirty="0" smtClean="0"/>
              <a:t> principles - …</a:t>
            </a:r>
          </a:p>
          <a:p>
            <a:r>
              <a:rPr lang="en-US" baseline="0" dirty="0" smtClean="0"/>
              <a:t>Strategic Objectives – list and highlight first “tackle the obesogenic environment and norms</a:t>
            </a:r>
            <a:endParaRPr lang="en-US" dirty="0" smtClean="0"/>
          </a:p>
          <a:p>
            <a:r>
              <a:rPr lang="en-US" dirty="0" smtClean="0"/>
              <a:t>Reading - preface</a:t>
            </a:r>
          </a:p>
          <a:p>
            <a:r>
              <a:rPr lang="en-US" dirty="0" smtClean="0"/>
              <a:t>Fiscal measures,</a:t>
            </a:r>
          </a:p>
          <a:p>
            <a:r>
              <a:rPr lang="en-US" dirty="0" smtClean="0"/>
              <a:t>Environments</a:t>
            </a:r>
            <a:r>
              <a:rPr lang="en-US" baseline="0" dirty="0" smtClean="0"/>
              <a:t>  - particular focus as ECHO does on school </a:t>
            </a:r>
            <a:r>
              <a:rPr lang="en-US" baseline="0" dirty="0" err="1" smtClean="0"/>
              <a:t>envirionment</a:t>
            </a:r>
            <a:endParaRPr lang="en-US" baseline="0" dirty="0" smtClean="0"/>
          </a:p>
          <a:p>
            <a:r>
              <a:rPr lang="en-US" baseline="0" dirty="0" smtClean="0"/>
              <a:t>Advertising</a:t>
            </a:r>
          </a:p>
          <a:p>
            <a:endParaRPr lang="en-US" baseline="0" dirty="0" smtClean="0"/>
          </a:p>
          <a:p>
            <a:r>
              <a:rPr lang="en-US" baseline="0" dirty="0" smtClean="0"/>
              <a:t>Pleasing to see the focus on access to healthy foods in disadvantaged communities</a:t>
            </a:r>
          </a:p>
          <a:p>
            <a:r>
              <a:rPr lang="en-US" baseline="0" dirty="0" smtClean="0"/>
              <a:t>Focus on first set of recommendations – tax, advertising, healthy food environments, access to healthy foods</a:t>
            </a:r>
          </a:p>
          <a:p>
            <a:r>
              <a:rPr lang="en-US" baseline="0" dirty="0" smtClean="0"/>
              <a:t>Cover off child poverty as a key factor in the obesity epidemic as ECHO acknowledges</a:t>
            </a:r>
          </a:p>
          <a:p>
            <a:r>
              <a:rPr lang="en-US" baseline="0" dirty="0" smtClean="0"/>
              <a:t>5.1-5.3</a:t>
            </a:r>
          </a:p>
          <a:p>
            <a:r>
              <a:rPr lang="en-US" baseline="0" dirty="0" smtClean="0"/>
              <a:t>Comprehensive </a:t>
            </a:r>
            <a:r>
              <a:rPr lang="en-US" baseline="0" dirty="0" err="1" smtClean="0"/>
              <a:t>programmes</a:t>
            </a:r>
            <a:endParaRPr lang="en-US" baseline="0" dirty="0" smtClean="0"/>
          </a:p>
          <a:p>
            <a:r>
              <a:rPr lang="en-US" baseline="0" dirty="0" smtClean="0"/>
              <a:t>Something on stakeholder’s roles</a:t>
            </a:r>
          </a:p>
          <a:p>
            <a:endParaRPr lang="en-US" baseline="0" dirty="0" smtClean="0"/>
          </a:p>
          <a:p>
            <a:r>
              <a:rPr lang="en-US" baseline="0" dirty="0" smtClean="0"/>
              <a:t>Wrap up with submit to </a:t>
            </a:r>
            <a:r>
              <a:rPr lang="en-US" baseline="0" smtClean="0"/>
              <a:t>ASA review</a:t>
            </a:r>
            <a:endParaRPr lang="en-US" dirty="0"/>
          </a:p>
        </p:txBody>
      </p:sp>
      <p:sp>
        <p:nvSpPr>
          <p:cNvPr id="4" name="Slide Number Placeholder 3"/>
          <p:cNvSpPr>
            <a:spLocks noGrp="1"/>
          </p:cNvSpPr>
          <p:nvPr>
            <p:ph type="sldNum" sz="quarter" idx="10"/>
          </p:nvPr>
        </p:nvSpPr>
        <p:spPr/>
        <p:txBody>
          <a:bodyPr/>
          <a:lstStyle/>
          <a:p>
            <a:fld id="{B4792193-A77B-E541-B0D5-30D8678CE1D9}" type="slidenum">
              <a:rPr lang="en-US" smtClean="0"/>
              <a:t>1</a:t>
            </a:fld>
            <a:endParaRPr lang="en-US"/>
          </a:p>
        </p:txBody>
      </p:sp>
    </p:spTree>
    <p:extLst>
      <p:ext uri="{BB962C8B-B14F-4D97-AF65-F5344CB8AC3E}">
        <p14:creationId xmlns:p14="http://schemas.microsoft.com/office/powerpoint/2010/main" val="3824807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What determines health?</a:t>
            </a:r>
          </a:p>
          <a:p>
            <a:r>
              <a:rPr lang="en-NZ" dirty="0" smtClean="0"/>
              <a:t>What</a:t>
            </a:r>
            <a:r>
              <a:rPr lang="en-NZ" baseline="0" dirty="0" smtClean="0"/>
              <a:t> do we need to be healthy?</a:t>
            </a:r>
          </a:p>
          <a:p>
            <a:r>
              <a:rPr lang="en-NZ" baseline="0" dirty="0" smtClean="0"/>
              <a:t>Talk with your neighbour</a:t>
            </a:r>
          </a:p>
          <a:p>
            <a:r>
              <a:rPr lang="en-NZ" baseline="0" dirty="0" smtClean="0"/>
              <a:t>Call out</a:t>
            </a:r>
            <a:endParaRPr lang="en-NZ" dirty="0"/>
          </a:p>
        </p:txBody>
      </p:sp>
      <p:sp>
        <p:nvSpPr>
          <p:cNvPr id="4" name="Slide Number Placeholder 3"/>
          <p:cNvSpPr>
            <a:spLocks noGrp="1"/>
          </p:cNvSpPr>
          <p:nvPr>
            <p:ph type="sldNum" sz="quarter" idx="10"/>
          </p:nvPr>
        </p:nvSpPr>
        <p:spPr/>
        <p:txBody>
          <a:bodyPr/>
          <a:lstStyle/>
          <a:p>
            <a:fld id="{69580998-8B75-4C11-B080-A3901AFA44C9}" type="slidenum">
              <a:rPr lang="en-US" smtClean="0"/>
              <a:t>10</a:t>
            </a:fld>
            <a:endParaRPr lang="en-US"/>
          </a:p>
        </p:txBody>
      </p:sp>
    </p:spTree>
    <p:extLst>
      <p:ext uri="{BB962C8B-B14F-4D97-AF65-F5344CB8AC3E}">
        <p14:creationId xmlns:p14="http://schemas.microsoft.com/office/powerpoint/2010/main" val="2642417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B551918E-BF38-426B-9844-4218928E1CD6}" type="slidenum">
              <a:rPr lang="en-US" altLang="en-US" sz="1200">
                <a:latin typeface="Arial" charset="0"/>
              </a:rPr>
              <a:pPr>
                <a:spcBef>
                  <a:spcPct val="0"/>
                </a:spcBef>
              </a:pPr>
              <a:t>11</a:t>
            </a:fld>
            <a:endParaRPr lang="en-US" alt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NZ" altLang="en-US" dirty="0" err="1" smtClean="0"/>
              <a:t>Tg</a:t>
            </a:r>
            <a:r>
              <a:rPr lang="en-NZ" altLang="en-US" dirty="0" smtClean="0"/>
              <a:t> p. 62</a:t>
            </a:r>
          </a:p>
          <a:p>
            <a:pPr eaLnBrk="1" hangingPunct="1"/>
            <a:r>
              <a:rPr lang="en-NZ" altLang="en-US" dirty="0" smtClean="0"/>
              <a:t>Understand the context in which people live their lives</a:t>
            </a:r>
          </a:p>
          <a:p>
            <a:pPr eaLnBrk="1" hangingPunct="1"/>
            <a:r>
              <a:rPr lang="en-NZ" altLang="en-US" dirty="0" smtClean="0"/>
              <a:t>Range of determinants of health</a:t>
            </a:r>
          </a:p>
          <a:p>
            <a:pPr eaLnBrk="1" hangingPunct="1"/>
            <a:r>
              <a:rPr lang="en-NZ" altLang="en-US" dirty="0" smtClean="0"/>
              <a:t>HP has range of strategies </a:t>
            </a:r>
            <a:r>
              <a:rPr lang="en-NZ" altLang="en-US" dirty="0" err="1" smtClean="0"/>
              <a:t>hpp</a:t>
            </a:r>
            <a:r>
              <a:rPr lang="en-NZ" altLang="en-US" dirty="0" smtClean="0"/>
              <a:t>, community, individual</a:t>
            </a:r>
          </a:p>
          <a:p>
            <a:pPr eaLnBrk="1" hangingPunct="1"/>
            <a:r>
              <a:rPr lang="en-NZ" altLang="en-US" dirty="0" smtClean="0"/>
              <a:t>COMPREHENSIVE APPROACH</a:t>
            </a:r>
          </a:p>
          <a:p>
            <a:pPr eaLnBrk="1" hangingPunct="1"/>
            <a:r>
              <a:rPr lang="en-NZ" altLang="en-US" dirty="0" smtClean="0"/>
              <a:t>Suggests an relationship between determinants</a:t>
            </a:r>
          </a:p>
          <a:p>
            <a:pPr eaLnBrk="1" hangingPunct="1"/>
            <a:r>
              <a:rPr lang="en-NZ" altLang="en-US" dirty="0" smtClean="0"/>
              <a:t>Tones p. 64 importance of determinants over the lifecycle - - the health career Figure 2.8</a:t>
            </a:r>
          </a:p>
          <a:p>
            <a:pPr eaLnBrk="1" hangingPunct="1"/>
            <a:endParaRPr lang="en-NZ" altLang="en-US" dirty="0" smtClean="0"/>
          </a:p>
          <a:p>
            <a:pPr eaLnBrk="1" hangingPunct="1"/>
            <a:endParaRPr lang="en-NZ"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1410374A-9BCC-4A53-83D3-6B1F318A6F18}" type="slidenum">
              <a:rPr lang="en-US" altLang="en-US" sz="1200">
                <a:latin typeface="Arial" charset="0"/>
              </a:rPr>
              <a:pPr>
                <a:spcBef>
                  <a:spcPct val="0"/>
                </a:spcBef>
              </a:pPr>
              <a:t>12</a:t>
            </a:fld>
            <a:endParaRPr lang="en-US" altLang="en-US"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Handout</a:t>
            </a:r>
          </a:p>
          <a:p>
            <a:pPr eaLnBrk="1" hangingPunct="1"/>
            <a:r>
              <a:rPr lang="en-GB" altLang="en-US" dirty="0" smtClean="0"/>
              <a:t>This gives us a very</a:t>
            </a:r>
            <a:r>
              <a:rPr lang="en-GB" altLang="en-US" baseline="0" dirty="0" smtClean="0"/>
              <a:t> broad agenda for health in all policies because we are concerned with all of these determinants and how they </a:t>
            </a:r>
            <a:r>
              <a:rPr lang="en-GB" altLang="en-US" baseline="0" smtClean="0"/>
              <a:t>influence health.</a:t>
            </a: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92193-A77B-E541-B0D5-30D8678CE1D9}" type="slidenum">
              <a:rPr lang="en-US" smtClean="0"/>
              <a:t>2</a:t>
            </a:fld>
            <a:endParaRPr lang="en-US"/>
          </a:p>
        </p:txBody>
      </p:sp>
    </p:spTree>
    <p:extLst>
      <p:ext uri="{BB962C8B-B14F-4D97-AF65-F5344CB8AC3E}">
        <p14:creationId xmlns:p14="http://schemas.microsoft.com/office/powerpoint/2010/main" val="3824807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What</a:t>
            </a:r>
            <a:r>
              <a:rPr lang="en-NZ" baseline="0" dirty="0" smtClean="0"/>
              <a:t> is health to you?</a:t>
            </a:r>
          </a:p>
          <a:p>
            <a:r>
              <a:rPr lang="en-NZ" baseline="0" dirty="0" smtClean="0"/>
              <a:t>Talk with your neighbour</a:t>
            </a:r>
          </a:p>
          <a:p>
            <a:r>
              <a:rPr lang="en-NZ" baseline="0" dirty="0" smtClean="0"/>
              <a:t>Few call outs</a:t>
            </a:r>
            <a:endParaRPr lang="en-NZ" dirty="0"/>
          </a:p>
        </p:txBody>
      </p:sp>
      <p:sp>
        <p:nvSpPr>
          <p:cNvPr id="4" name="Slide Number Placeholder 3"/>
          <p:cNvSpPr>
            <a:spLocks noGrp="1"/>
          </p:cNvSpPr>
          <p:nvPr>
            <p:ph type="sldNum" sz="quarter" idx="10"/>
          </p:nvPr>
        </p:nvSpPr>
        <p:spPr/>
        <p:txBody>
          <a:bodyPr/>
          <a:lstStyle/>
          <a:p>
            <a:fld id="{69580998-8B75-4C11-B080-A3901AFA44C9}" type="slidenum">
              <a:rPr lang="en-US" smtClean="0"/>
              <a:t>3</a:t>
            </a:fld>
            <a:endParaRPr lang="en-US"/>
          </a:p>
        </p:txBody>
      </p:sp>
    </p:spTree>
    <p:extLst>
      <p:ext uri="{BB962C8B-B14F-4D97-AF65-F5344CB8AC3E}">
        <p14:creationId xmlns:p14="http://schemas.microsoft.com/office/powerpoint/2010/main" val="64834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077DF789-5013-4D66-B7C6-6F2EDD99BFE6}" type="slidenum">
              <a:rPr lang="en-US" altLang="en-US" sz="1200">
                <a:latin typeface="Arial" charset="0"/>
              </a:rPr>
              <a:pPr>
                <a:spcBef>
                  <a:spcPct val="0"/>
                </a:spcBef>
              </a:pPr>
              <a:t>4</a:t>
            </a:fld>
            <a:endParaRPr lang="en-US" altLang="en-US" sz="1200">
              <a:latin typeface="Arial" charset="0"/>
            </a:endParaRPr>
          </a:p>
        </p:txBody>
      </p:sp>
      <p:sp>
        <p:nvSpPr>
          <p:cNvPr id="44035" name="Rectangle 2"/>
          <p:cNvSpPr>
            <a:spLocks noGrp="1" noRot="1" noChangeAspect="1" noChangeArrowheads="1" noTextEdit="1"/>
          </p:cNvSpPr>
          <p:nvPr>
            <p:ph type="sldImg"/>
          </p:nvPr>
        </p:nvSpPr>
        <p:spPr>
          <a:xfrm>
            <a:off x="901700" y="768350"/>
            <a:ext cx="4932363" cy="3700463"/>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Read Baum p. 3 para 1. from</a:t>
            </a:r>
            <a:r>
              <a:rPr lang="en-GB" altLang="en-US" baseline="0" dirty="0" smtClean="0"/>
              <a:t> 3</a:t>
            </a:r>
            <a:r>
              <a:rPr lang="en-GB" altLang="en-US" baseline="30000" dirty="0" smtClean="0"/>
              <a:t>rd</a:t>
            </a:r>
            <a:r>
              <a:rPr lang="en-GB" altLang="en-US" baseline="0" dirty="0" smtClean="0"/>
              <a:t> sentence</a:t>
            </a:r>
          </a:p>
          <a:p>
            <a:pPr eaLnBrk="1" hangingPunct="1"/>
            <a:endParaRPr lang="en-GB" altLang="en-US" baseline="0" dirty="0" smtClean="0"/>
          </a:p>
          <a:p>
            <a:pPr eaLnBrk="1" hangingPunct="1"/>
            <a:r>
              <a:rPr lang="en-GB" altLang="en-US" baseline="0" dirty="0" smtClean="0"/>
              <a:t>1. The body as a machine. What biomedicine has not done well is to considered disease within the context of peoples’ lives</a:t>
            </a:r>
          </a:p>
          <a:p>
            <a:pPr eaLnBrk="1" hangingPunct="1"/>
            <a:r>
              <a:rPr lang="en-GB" altLang="en-US" baseline="0" dirty="0" smtClean="0"/>
              <a:t>Disease and illness. Although there has been a system of social medicine. By medicine has limited emphasis on mental health</a:t>
            </a:r>
          </a:p>
          <a:p>
            <a:pPr eaLnBrk="1" hangingPunct="1"/>
            <a:endParaRPr lang="en-GB" altLang="en-US" dirty="0" smtClean="0"/>
          </a:p>
          <a:p>
            <a:pPr eaLnBrk="1" hangingPunct="1"/>
            <a:r>
              <a:rPr lang="en-GB" altLang="en-US" dirty="0" smtClean="0"/>
              <a:t>2. Ordinary people’s perspectives requote page 6 and page 7 and spiritual aspectsP.10</a:t>
            </a:r>
          </a:p>
          <a:p>
            <a:pPr eaLnBrk="1" hangingPunct="1"/>
            <a:endParaRPr lang="en-GB" altLang="en-US" dirty="0" smtClean="0"/>
          </a:p>
          <a:p>
            <a:pPr eaLnBrk="1" hangingPunct="1"/>
            <a:r>
              <a:rPr lang="en-GB" altLang="en-US" dirty="0" smtClean="0"/>
              <a:t>3.Critical</a:t>
            </a:r>
            <a:r>
              <a:rPr lang="en-GB" altLang="en-US" baseline="0" dirty="0" smtClean="0"/>
              <a:t> perspective P.10/11</a:t>
            </a:r>
          </a:p>
          <a:p>
            <a:pPr eaLnBrk="1" hangingPunct="1"/>
            <a:endParaRPr lang="en-GB" altLang="en-US" baseline="0" dirty="0" smtClean="0"/>
          </a:p>
          <a:p>
            <a:pPr eaLnBrk="1" hangingPunct="1"/>
            <a:r>
              <a:rPr lang="en-GB" altLang="en-US" baseline="0" dirty="0" smtClean="0"/>
              <a:t>4. Health as outcome</a:t>
            </a:r>
          </a:p>
          <a:p>
            <a:pPr eaLnBrk="1" hangingPunct="1"/>
            <a:endParaRPr lang="en-GB" altLang="en-US" baseline="0" dirty="0" smtClean="0"/>
          </a:p>
          <a:p>
            <a:pPr eaLnBrk="1" hangingPunct="1"/>
            <a:r>
              <a:rPr lang="en-GB" altLang="en-US" baseline="0" dirty="0" smtClean="0"/>
              <a:t>5. Health and place-places or ecosystems</a:t>
            </a:r>
            <a:endParaRPr lang="en-GB"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BC0680A3-F022-4DC8-A383-C3EFE96F5E9F}" type="slidenum">
              <a:rPr lang="en-US" altLang="en-US" sz="1200">
                <a:latin typeface="Arial" charset="0"/>
              </a:rPr>
              <a:pPr>
                <a:spcBef>
                  <a:spcPct val="0"/>
                </a:spcBef>
              </a:pPr>
              <a:t>5</a:t>
            </a:fld>
            <a:endParaRPr lang="en-US" altLang="en-US" sz="120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NZ" altLang="en-US" dirty="0" smtClean="0"/>
              <a:t>Discuss with neighbour</a:t>
            </a:r>
          </a:p>
          <a:p>
            <a:pPr eaLnBrk="1" hangingPunct="1"/>
            <a:endParaRPr lang="en-NZ" altLang="en-US" dirty="0" smtClean="0"/>
          </a:p>
          <a:p>
            <a:pPr eaLnBrk="1" hangingPunct="1"/>
            <a:r>
              <a:rPr lang="en-GB" altLang="en-US" dirty="0" smtClean="0"/>
              <a:t> </a:t>
            </a:r>
            <a:r>
              <a:rPr lang="en-GB" altLang="en-US" dirty="0" err="1" smtClean="0"/>
              <a:t>Rootman</a:t>
            </a:r>
            <a:r>
              <a:rPr lang="en-GB" altLang="en-US" dirty="0" smtClean="0"/>
              <a:t> and Raeburn begin their article on the concept of health by saying "even a cursory look at the literature on the concept of health shows that it is a minefield".  Health is both personal and social and it consumes enormous amount of public and private money. </a:t>
            </a:r>
          </a:p>
          <a:p>
            <a:pPr eaLnBrk="1" hangingPunct="1"/>
            <a:r>
              <a:rPr lang="en-GB" altLang="en-US" dirty="0" smtClean="0"/>
              <a:t>Many definitions</a:t>
            </a:r>
          </a:p>
          <a:p>
            <a:pPr eaLnBrk="1" hangingPunct="1"/>
            <a:endParaRPr lang="en-GB" altLang="en-US" dirty="0" smtClean="0"/>
          </a:p>
          <a:p>
            <a:pPr eaLnBrk="1" hangingPunct="1"/>
            <a:r>
              <a:rPr lang="en-GB" altLang="en-US" dirty="0" smtClean="0"/>
              <a:t>The medical definition has dominated the health arena for most of the century.  What is it? "The absence of disease".</a:t>
            </a:r>
          </a:p>
          <a:p>
            <a:pPr eaLnBrk="1" hangingPunct="1"/>
            <a:r>
              <a:rPr lang="en-GB" altLang="en-US" dirty="0" smtClean="0"/>
              <a:t>Next to medical definitions of health they state that, "undoubtedly the most influential definition in the century has been that of the World Health Organisation".  It has been profoundly influential in health promotion and has paved the way for the social model of health.</a:t>
            </a:r>
          </a:p>
          <a:p>
            <a:pPr eaLnBrk="1" hangingPunct="1"/>
            <a:r>
              <a:rPr lang="en-GB" altLang="en-US" dirty="0" smtClean="0"/>
              <a:t>World Health Organization definition: health is "the complete state of physical, mental and social well-being, and not merely the absence of disease or infirmity" World Health Organization constitution, 1947.</a:t>
            </a:r>
          </a:p>
          <a:p>
            <a:pPr eaLnBrk="1" hangingPunct="1"/>
            <a:r>
              <a:rPr lang="en-GB" altLang="en-US" dirty="0" smtClean="0"/>
              <a:t>Criticisms: relate to this definition’s generalisation that "health is more than the absence of disease".  This definition puts no boundaries on what it is possible to encompass by the term health hence, there is no limit on what we do in health and no limit on expenditure either. Largely comes from those with traditional medical perspective. Clear evidence that broad approach is critical to addressing health and to reducing inequalities in health.</a:t>
            </a:r>
          </a:p>
          <a:p>
            <a:pPr eaLnBrk="1" hangingPunct="1"/>
            <a:endParaRPr lang="en-GB" altLang="en-US" dirty="0" smtClean="0"/>
          </a:p>
          <a:p>
            <a:pPr eaLnBrk="1" hangingPunct="1"/>
            <a:endParaRPr lang="en-GB"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0CECDC61-F709-4ADC-B158-6AEB92FE2E92}" type="slidenum">
              <a:rPr lang="en-US" altLang="en-US" sz="1200">
                <a:latin typeface="Arial" charset="0"/>
              </a:rPr>
              <a:pPr>
                <a:spcBef>
                  <a:spcPct val="0"/>
                </a:spcBef>
              </a:pPr>
              <a:t>6</a:t>
            </a:fld>
            <a:endParaRPr lang="en-US" altLang="en-US"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392"/>
              </a:spcBef>
              <a:spcAft>
                <a:spcPts val="392"/>
              </a:spcAft>
            </a:pPr>
            <a:r>
              <a:rPr lang="en-US" altLang="en-US" smtClean="0"/>
              <a:t>A Māori view of health encompasses tinana (the physical element), hinengaro (the mental state), wairua (the spirit) and whänau (the immediate and wider family) within the health pounamu (Murchie, 1984). Also known as the Whare Tapa Wha (Durie, 1994), these aspects occur in the context of Te Whenua (land providing a sense of identity and belonging), Te Reo (the language of communication), Te Ao Turoa (environment) and Whanaungatanga (extended family) (Tamariki Ora, 1993:24) 1992). Māori health is therefore more than the absence of disease; there is a focus on well-being.</a:t>
            </a:r>
          </a:p>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4C2F46FF-D332-4265-BF42-EBBD39ED5E23}" type="slidenum">
              <a:rPr lang="en-US" altLang="en-US" sz="1200">
                <a:latin typeface="Arial" charset="0"/>
              </a:rPr>
              <a:pPr>
                <a:spcBef>
                  <a:spcPct val="0"/>
                </a:spcBef>
              </a:pPr>
              <a:t>7</a:t>
            </a:fld>
            <a:endParaRPr lang="en-US" altLang="en-US" sz="12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Model of health in New Zealand.</a:t>
            </a:r>
          </a:p>
          <a:p>
            <a:pPr eaLnBrk="1" hangingPunct="1"/>
            <a:r>
              <a:rPr lang="en-GB" altLang="en-US" smtClean="0"/>
              <a:t>In the early eighties Mason articulated a view of health which accorded with contemporary Maori thinking.  Can anyone outline contemporary Māori model of health? Would anyone like to describe that model? </a:t>
            </a:r>
          </a:p>
          <a:p>
            <a:pPr eaLnBrk="1" hangingPunct="1"/>
            <a:r>
              <a:rPr lang="en-GB" altLang="en-US" b="1" smtClean="0"/>
              <a:t>Whare Tapu Wha – p.  69 table 12.</a:t>
            </a:r>
            <a:r>
              <a:rPr lang="en-GB" altLang="en-US" smtClean="0"/>
              <a:t> Follow in readings. Four walls of a house. All four necessary for health</a:t>
            </a:r>
          </a:p>
          <a:p>
            <a:pPr eaLnBrk="1" hangingPunct="1"/>
            <a:r>
              <a:rPr lang="en-GB" altLang="en-US" smtClean="0"/>
              <a:t>Concludes, page 78, "Generally, however, Maori health perspectives were consistent with new originations and global trends". – consistent with WHO definition –although what would we add - spirituality/culture</a:t>
            </a:r>
          </a:p>
          <a:p>
            <a:pPr eaLnBrk="1" hangingPunct="1"/>
            <a:endParaRPr lang="en-GB" altLang="en-US" smtClean="0"/>
          </a:p>
          <a:p>
            <a:pPr eaLnBrk="1" hangingPunct="1"/>
            <a:r>
              <a:rPr lang="en-GB" altLang="en-US" b="1" smtClean="0"/>
              <a:t>First prinicple of health promotion</a:t>
            </a:r>
          </a:p>
          <a:p>
            <a:pPr eaLnBrk="1" hangingPunct="1"/>
            <a:r>
              <a:rPr lang="en-GB" altLang="en-US" smtClean="0"/>
              <a:t>While definitions of health vary: Health promotion has </a:t>
            </a:r>
            <a:r>
              <a:rPr lang="en-GB" altLang="en-US" b="1" smtClean="0"/>
              <a:t>a broad definition of health</a:t>
            </a:r>
            <a:r>
              <a:rPr lang="en-GB" altLang="en-US" smtClean="0"/>
              <a:t>. It views health as consisting of physical, mental, spiritual, social, and whanau/family wellness, not merely the absence of disease or infirmity. This definition of health has implications for what we do as health promoters, and why we do it. We work in a broad way because we understand that health is a broad concept. </a:t>
            </a:r>
          </a:p>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97B67AAB-349F-4503-A341-E27CC77C407A}" type="slidenum">
              <a:rPr lang="en-US" altLang="en-US" sz="1200">
                <a:latin typeface="Arial" charset="0"/>
              </a:rPr>
              <a:pPr>
                <a:spcBef>
                  <a:spcPct val="0"/>
                </a:spcBef>
              </a:pPr>
              <a:t>8</a:t>
            </a:fld>
            <a:endParaRPr lang="en-US" altLang="en-US"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Karl Pouluto-Endemann</a:t>
            </a:r>
          </a:p>
          <a:p>
            <a:pPr eaLnBrk="1" hangingPunct="1"/>
            <a:r>
              <a:rPr lang="en-GB" altLang="en-US" smtClean="0"/>
              <a:t>Fonofale Model of health – broader than te whare tapa wha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01" eaLnBrk="0" hangingPunct="0">
              <a:spcBef>
                <a:spcPct val="30000"/>
              </a:spcBef>
              <a:defRPr sz="1000">
                <a:solidFill>
                  <a:schemeClr val="tx1"/>
                </a:solidFill>
                <a:latin typeface="Arial Maori" pitchFamily="1" charset="0"/>
                <a:ea typeface="ＭＳ Ｐゴシック" pitchFamily="1" charset="-128"/>
              </a:defRPr>
            </a:lvl1pPr>
            <a:lvl2pPr marL="727868" indent="-279949" defTabSz="914501" eaLnBrk="0" hangingPunct="0">
              <a:spcBef>
                <a:spcPct val="30000"/>
              </a:spcBef>
              <a:defRPr sz="1000">
                <a:solidFill>
                  <a:schemeClr val="tx1"/>
                </a:solidFill>
                <a:latin typeface="Arial Maori" pitchFamily="1" charset="0"/>
                <a:ea typeface="ＭＳ Ｐゴシック" pitchFamily="1" charset="-128"/>
              </a:defRPr>
            </a:lvl2pPr>
            <a:lvl3pPr marL="1119797" indent="-223959" defTabSz="914501" eaLnBrk="0" hangingPunct="0">
              <a:spcBef>
                <a:spcPct val="30000"/>
              </a:spcBef>
              <a:defRPr sz="1000">
                <a:solidFill>
                  <a:schemeClr val="tx1"/>
                </a:solidFill>
                <a:latin typeface="Arial Maori" pitchFamily="1" charset="0"/>
                <a:ea typeface="ＭＳ Ｐゴシック" pitchFamily="1" charset="-128"/>
              </a:defRPr>
            </a:lvl3pPr>
            <a:lvl4pPr marL="1567716" indent="-223959" defTabSz="914501" eaLnBrk="0" hangingPunct="0">
              <a:spcBef>
                <a:spcPct val="30000"/>
              </a:spcBef>
              <a:defRPr sz="1000">
                <a:solidFill>
                  <a:schemeClr val="tx1"/>
                </a:solidFill>
                <a:latin typeface="Arial Maori" pitchFamily="1" charset="0"/>
                <a:ea typeface="ＭＳ Ｐゴシック" pitchFamily="1" charset="-128"/>
              </a:defRPr>
            </a:lvl4pPr>
            <a:lvl5pPr marL="2015635" indent="-223959" defTabSz="914501" eaLnBrk="0" hangingPunct="0">
              <a:spcBef>
                <a:spcPct val="30000"/>
              </a:spcBef>
              <a:defRPr sz="1000">
                <a:solidFill>
                  <a:schemeClr val="tx1"/>
                </a:solidFill>
                <a:latin typeface="Arial Maori" pitchFamily="1" charset="0"/>
                <a:ea typeface="ＭＳ Ｐゴシック" pitchFamily="1" charset="-128"/>
              </a:defRPr>
            </a:lvl5pPr>
            <a:lvl6pPr marL="2463554"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6pPr>
            <a:lvl7pPr marL="2911472"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7pPr>
            <a:lvl8pPr marL="3359391"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8pPr>
            <a:lvl9pPr marL="3807310" indent="-223959" defTabSz="914501" eaLnBrk="0" fontAlgn="base" hangingPunct="0">
              <a:spcBef>
                <a:spcPct val="30000"/>
              </a:spcBef>
              <a:spcAft>
                <a:spcPct val="0"/>
              </a:spcAft>
              <a:defRPr sz="1000">
                <a:solidFill>
                  <a:schemeClr val="tx1"/>
                </a:solidFill>
                <a:latin typeface="Arial Maori" pitchFamily="1" charset="0"/>
                <a:ea typeface="ＭＳ Ｐゴシック" pitchFamily="1" charset="-128"/>
              </a:defRPr>
            </a:lvl9pPr>
          </a:lstStyle>
          <a:p>
            <a:pPr>
              <a:spcBef>
                <a:spcPct val="0"/>
              </a:spcBef>
            </a:pPr>
            <a:fld id="{08334CF1-5B8F-4633-8A88-FA3679FDD3C5}" type="slidenum">
              <a:rPr lang="en-US" altLang="en-US" sz="1200">
                <a:latin typeface="Arial" charset="0"/>
              </a:rPr>
              <a:pPr>
                <a:spcBef>
                  <a:spcPct val="0"/>
                </a:spcBef>
              </a:pPr>
              <a:t>9</a:t>
            </a:fld>
            <a:endParaRPr lang="en-US" altLang="en-US"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3" name="Text Box 29"/>
          <p:cNvSpPr txBox="1">
            <a:spLocks noChangeArrowheads="1"/>
          </p:cNvSpPr>
          <p:nvPr userDrawn="1"/>
        </p:nvSpPr>
        <p:spPr bwMode="auto">
          <a:xfrm>
            <a:off x="250825" y="4797425"/>
            <a:ext cx="5834063" cy="579438"/>
          </a:xfrm>
          <a:prstGeom prst="rect">
            <a:avLst/>
          </a:prstGeom>
          <a:noFill/>
          <a:ln w="9525">
            <a:noFill/>
            <a:miter lim="800000"/>
            <a:headEnd/>
            <a:tailEnd/>
          </a:ln>
          <a:effectLst/>
        </p:spPr>
        <p:txBody>
          <a:bodyPr>
            <a:spAutoFit/>
          </a:bodyPr>
          <a:lstStyle/>
          <a:p>
            <a:pPr>
              <a:spcBef>
                <a:spcPct val="50000"/>
              </a:spcBef>
              <a:defRPr/>
            </a:pPr>
            <a:endParaRPr lang="en-US" sz="3200" dirty="0">
              <a:solidFill>
                <a:srgbClr val="0F4E96"/>
              </a:solidFill>
              <a:latin typeface="Times New Roman" pitchFamily="18" charset="0"/>
            </a:endParaRPr>
          </a:p>
        </p:txBody>
      </p:sp>
      <p:sp>
        <p:nvSpPr>
          <p:cNvPr id="6" name="Text Box 29"/>
          <p:cNvSpPr txBox="1">
            <a:spLocks noChangeArrowheads="1"/>
          </p:cNvSpPr>
          <p:nvPr userDrawn="1"/>
        </p:nvSpPr>
        <p:spPr bwMode="auto">
          <a:xfrm>
            <a:off x="250825" y="4797425"/>
            <a:ext cx="583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sz="3200" dirty="0">
              <a:solidFill>
                <a:srgbClr val="0F4E96"/>
              </a:solidFill>
              <a:latin typeface="Times New Roman" pitchFamily="18" charset="0"/>
            </a:endParaRPr>
          </a:p>
        </p:txBody>
      </p:sp>
      <p:pic>
        <p:nvPicPr>
          <p:cNvPr id="5" name="Picture 4" descr="WN-SS PP Intro Convenor Slide 15.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745" y="154639"/>
            <a:ext cx="8726012" cy="6543587"/>
          </a:xfrm>
          <a:prstGeom prst="rect">
            <a:avLst/>
          </a:prstGeom>
        </p:spPr>
      </p:pic>
      <p:sp>
        <p:nvSpPr>
          <p:cNvPr id="10" name="TextBox 9"/>
          <p:cNvSpPr txBox="1"/>
          <p:nvPr userDrawn="1"/>
        </p:nvSpPr>
        <p:spPr>
          <a:xfrm>
            <a:off x="1196076" y="6069721"/>
            <a:ext cx="5078841" cy="461665"/>
          </a:xfrm>
          <a:prstGeom prst="rect">
            <a:avLst/>
          </a:prstGeom>
          <a:noFill/>
        </p:spPr>
        <p:txBody>
          <a:bodyPr wrap="square" rtlCol="0">
            <a:spAutoFit/>
          </a:bodyPr>
          <a:lstStyle/>
          <a:p>
            <a:r>
              <a:rPr lang="en-US" sz="2400" kern="600" dirty="0" smtClean="0">
                <a:solidFill>
                  <a:srgbClr val="0070C0"/>
                </a:solidFill>
                <a:latin typeface="Open Sans Light"/>
                <a:cs typeface="Open Sans Light"/>
              </a:rPr>
              <a:t>otago.ac.nz/uowsummerschool</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Light"/>
              </a:defRPr>
            </a:lvl1pPr>
          </a:lstStyle>
          <a:p>
            <a:r>
              <a:rPr lang="en-US" dirty="0" smtClean="0"/>
              <a:t>Click to edit Master title style</a:t>
            </a:r>
            <a:endParaRPr lang="en-NZ"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51050" cy="659765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8313" y="0"/>
            <a:ext cx="6003925" cy="659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8207375" cy="262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68313" y="3973513"/>
            <a:ext cx="8207375"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Text Placeholder 2"/>
          <p:cNvSpPr>
            <a:spLocks noGrp="1"/>
          </p:cNvSpPr>
          <p:nvPr>
            <p:ph type="body" sz="half" idx="1"/>
          </p:nvPr>
        </p:nvSpPr>
        <p:spPr>
          <a:xfrm>
            <a:off x="468313" y="1196975"/>
            <a:ext cx="4027487"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pPr eaLnBrk="1" latinLnBrk="0" hangingPunct="1"/>
            <a:fld id="{ACDF6120-F1F0-4C60-9FE9-39AC71A9C79D}" type="datetimeFigureOut">
              <a:rPr lang="en-US" smtClean="0"/>
              <a:pPr eaLnBrk="1" latinLnBrk="0" hangingPunct="1"/>
              <a:t>2/13/2016</a:t>
            </a:fld>
            <a:endParaRPr lang="en-US" sz="1600" dirty="0"/>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eaLnBrk="1" latinLnBrk="0" hangingPunct="1"/>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050" y="50800"/>
            <a:ext cx="6624638" cy="955675"/>
          </a:xfrm>
        </p:spPr>
        <p:txBody>
          <a:bodyPr/>
          <a:lstStyle>
            <a:lvl1pPr>
              <a:defRPr sz="400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402748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1000" y="0"/>
            <a:ext cx="7213600" cy="10668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4200" y="0"/>
            <a:ext cx="6807200" cy="1066800"/>
          </a:xfrm>
        </p:spPr>
        <p:txBody>
          <a:bodyPr anchor="ctr"/>
          <a:lstStyle>
            <a:lvl1pPr algn="l">
              <a:defRPr sz="4000" b="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a:xfrm>
            <a:off x="3575050" y="1460500"/>
            <a:ext cx="5111750" cy="4665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1619250" y="0"/>
            <a:ext cx="7524750" cy="1057275"/>
          </a:xfrm>
          <a:prstGeom prst="rect">
            <a:avLst/>
          </a:prstGeom>
          <a:gradFill rotWithShape="0">
            <a:gsLst>
              <a:gs pos="0">
                <a:srgbClr val="FEC20F"/>
              </a:gs>
              <a:gs pos="100000">
                <a:schemeClr val="bg1"/>
              </a:gs>
            </a:gsLst>
            <a:lin ang="0" scaled="1"/>
          </a:gradFill>
          <a:ln w="9525">
            <a:noFill/>
            <a:miter lim="800000"/>
            <a:headEnd/>
            <a:tailEnd/>
          </a:ln>
        </p:spPr>
        <p:txBody>
          <a:bodyPr/>
          <a:lstStyle/>
          <a:p>
            <a:pPr>
              <a:defRPr/>
            </a:pPr>
            <a:endParaRPr lang="en-US" sz="2400" dirty="0">
              <a:latin typeface="Times New Roman" pitchFamily="18" charset="0"/>
            </a:endParaRPr>
          </a:p>
        </p:txBody>
      </p:sp>
      <p:sp>
        <p:nvSpPr>
          <p:cNvPr id="803843" name="Rectangle 14"/>
          <p:cNvSpPr>
            <a:spLocks noGrp="1" noChangeArrowheads="1"/>
          </p:cNvSpPr>
          <p:nvPr>
            <p:ph type="title"/>
          </p:nvPr>
        </p:nvSpPr>
        <p:spPr bwMode="auto">
          <a:xfrm>
            <a:off x="1619250" y="121920"/>
            <a:ext cx="5909310" cy="88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803844" name="Rectangle 15"/>
          <p:cNvSpPr>
            <a:spLocks noGrp="1" noChangeArrowheads="1"/>
          </p:cNvSpPr>
          <p:nvPr>
            <p:ph type="body" idx="1"/>
          </p:nvPr>
        </p:nvSpPr>
        <p:spPr bwMode="auto">
          <a:xfrm>
            <a:off x="468313" y="1196975"/>
            <a:ext cx="8207375"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803845" name="Picture 55"/>
          <p:cNvPicPr>
            <a:picLocks noChangeAspect="1" noChangeArrowheads="1"/>
          </p:cNvPicPr>
          <p:nvPr/>
        </p:nvPicPr>
        <p:blipFill>
          <a:blip r:embed="rId16" cstate="print"/>
          <a:srcRect/>
          <a:stretch>
            <a:fillRect/>
          </a:stretch>
        </p:blipFill>
        <p:spPr bwMode="auto">
          <a:xfrm>
            <a:off x="0" y="0"/>
            <a:ext cx="1619250" cy="1060450"/>
          </a:xfrm>
          <a:prstGeom prst="rect">
            <a:avLst/>
          </a:prstGeom>
          <a:noFill/>
          <a:ln w="9525">
            <a:noFill/>
            <a:miter lim="800000"/>
            <a:headEnd/>
            <a:tailEnd/>
          </a:ln>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FF4AC-F6A7-4059-A554-9883295A2BE7}" type="slidenum">
              <a:rPr lang="en-US" smtClean="0"/>
              <a:t>‹#›</a:t>
            </a:fld>
            <a:endParaRPr lang="en-US"/>
          </a:p>
        </p:txBody>
      </p:sp>
      <p:pic>
        <p:nvPicPr>
          <p:cNvPr id="10" name="Picture 2" descr="C:\Users\losigna\AppData\Local\Microsoft\Windows\Temporary Internet Files\Content.Outlook\SYCNONZC\WHO_WPRO_BLUE%20logo_jpg.jp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620000" y="234950"/>
            <a:ext cx="1524000" cy="5905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68"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3600" b="0" i="0" baseline="0">
          <a:solidFill>
            <a:schemeClr val="tx1"/>
          </a:solidFill>
          <a:latin typeface="Open Sans Light"/>
          <a:ea typeface="+mj-ea"/>
          <a:cs typeface="+mj-cs"/>
        </a:defRPr>
      </a:lvl1pPr>
      <a:lvl2pPr algn="l" rtl="0" eaLnBrk="1" fontAlgn="base" hangingPunct="1">
        <a:spcBef>
          <a:spcPct val="0"/>
        </a:spcBef>
        <a:spcAft>
          <a:spcPct val="0"/>
        </a:spcAft>
        <a:defRPr sz="4000">
          <a:solidFill>
            <a:srgbClr val="0E4D96"/>
          </a:solidFill>
          <a:latin typeface="Arial" charset="0"/>
        </a:defRPr>
      </a:lvl2pPr>
      <a:lvl3pPr algn="l" rtl="0" eaLnBrk="1" fontAlgn="base" hangingPunct="1">
        <a:spcBef>
          <a:spcPct val="0"/>
        </a:spcBef>
        <a:spcAft>
          <a:spcPct val="0"/>
        </a:spcAft>
        <a:defRPr sz="4000">
          <a:solidFill>
            <a:srgbClr val="0E4D96"/>
          </a:solidFill>
          <a:latin typeface="Arial" charset="0"/>
        </a:defRPr>
      </a:lvl3pPr>
      <a:lvl4pPr algn="l" rtl="0" eaLnBrk="1" fontAlgn="base" hangingPunct="1">
        <a:spcBef>
          <a:spcPct val="0"/>
        </a:spcBef>
        <a:spcAft>
          <a:spcPct val="0"/>
        </a:spcAft>
        <a:defRPr sz="4000">
          <a:solidFill>
            <a:srgbClr val="0E4D96"/>
          </a:solidFill>
          <a:latin typeface="Arial" charset="0"/>
        </a:defRPr>
      </a:lvl4pPr>
      <a:lvl5pPr algn="l" rtl="0" eaLnBrk="1" fontAlgn="base" hangingPunct="1">
        <a:spcBef>
          <a:spcPct val="0"/>
        </a:spcBef>
        <a:spcAft>
          <a:spcPct val="0"/>
        </a:spcAft>
        <a:defRPr sz="4000">
          <a:solidFill>
            <a:srgbClr val="0E4D96"/>
          </a:solidFill>
          <a:latin typeface="Arial" charset="0"/>
        </a:defRPr>
      </a:lvl5pPr>
      <a:lvl6pPr marL="457200" algn="l" rtl="0" eaLnBrk="1" fontAlgn="base" hangingPunct="1">
        <a:spcBef>
          <a:spcPct val="0"/>
        </a:spcBef>
        <a:spcAft>
          <a:spcPct val="0"/>
        </a:spcAft>
        <a:defRPr sz="4400">
          <a:solidFill>
            <a:srgbClr val="0E4D96"/>
          </a:solidFill>
          <a:latin typeface="Arial" charset="0"/>
        </a:defRPr>
      </a:lvl6pPr>
      <a:lvl7pPr marL="914400" algn="l" rtl="0" eaLnBrk="1" fontAlgn="base" hangingPunct="1">
        <a:spcBef>
          <a:spcPct val="0"/>
        </a:spcBef>
        <a:spcAft>
          <a:spcPct val="0"/>
        </a:spcAft>
        <a:defRPr sz="4400">
          <a:solidFill>
            <a:srgbClr val="0E4D96"/>
          </a:solidFill>
          <a:latin typeface="Arial" charset="0"/>
        </a:defRPr>
      </a:lvl7pPr>
      <a:lvl8pPr marL="1371600" algn="l" rtl="0" eaLnBrk="1" fontAlgn="base" hangingPunct="1">
        <a:spcBef>
          <a:spcPct val="0"/>
        </a:spcBef>
        <a:spcAft>
          <a:spcPct val="0"/>
        </a:spcAft>
        <a:defRPr sz="4400">
          <a:solidFill>
            <a:srgbClr val="0E4D96"/>
          </a:solidFill>
          <a:latin typeface="Arial" charset="0"/>
        </a:defRPr>
      </a:lvl8pPr>
      <a:lvl9pPr marL="1828800" algn="l" rtl="0" eaLnBrk="1" fontAlgn="base" hangingPunct="1">
        <a:spcBef>
          <a:spcPct val="0"/>
        </a:spcBef>
        <a:spcAft>
          <a:spcPct val="0"/>
        </a:spcAft>
        <a:defRPr sz="4400">
          <a:solidFill>
            <a:srgbClr val="0E4D96"/>
          </a:solidFill>
          <a:latin typeface="Arial" charset="0"/>
        </a:defRPr>
      </a:lvl9pPr>
    </p:titleStyle>
    <p:bodyStyle>
      <a:lvl1pPr marL="342900" indent="-342900" algn="l" rtl="0" eaLnBrk="1" fontAlgn="base" hangingPunct="1">
        <a:spcBef>
          <a:spcPct val="20000"/>
        </a:spcBef>
        <a:spcAft>
          <a:spcPct val="0"/>
        </a:spcAft>
        <a:buClrTx/>
        <a:buSzPct val="75000"/>
        <a:buFont typeface="Arial" panose="020B0604020202020204" pitchFamily="34" charset="0"/>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Tx/>
        <a:buSzPct val="80000"/>
        <a:buFont typeface="Calibri" panose="020F0502020204030204" pitchFamily="34" charset="0"/>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Tx/>
        <a:buSzPct val="65000"/>
        <a:buFont typeface="Arial" panose="020B0604020202020204" pitchFamily="34" charset="0"/>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lrTx/>
        <a:buSzPct val="70000"/>
        <a:buFont typeface="Calibri" panose="020F0502020204030204" pitchFamily="34" charset="0"/>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lrTx/>
        <a:buFont typeface="Arial" panose="020B0604020202020204" pitchFamily="34" charset="0"/>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N-SS PP Intro Convenor Slide 1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745" y="154639"/>
            <a:ext cx="8726012" cy="6543587"/>
          </a:xfrm>
          <a:prstGeom prst="rect">
            <a:avLst/>
          </a:prstGeom>
        </p:spPr>
      </p:pic>
      <p:sp>
        <p:nvSpPr>
          <p:cNvPr id="4" name="TextBox 3"/>
          <p:cNvSpPr txBox="1"/>
          <p:nvPr/>
        </p:nvSpPr>
        <p:spPr>
          <a:xfrm>
            <a:off x="174358" y="901651"/>
            <a:ext cx="7172905" cy="1415772"/>
          </a:xfrm>
          <a:prstGeom prst="rect">
            <a:avLst/>
          </a:prstGeom>
          <a:noFill/>
        </p:spPr>
        <p:txBody>
          <a:bodyPr wrap="square" rtlCol="0">
            <a:spAutoFit/>
          </a:bodyPr>
          <a:lstStyle/>
          <a:p>
            <a:r>
              <a:rPr lang="en-US" sz="4300" spc="-150" dirty="0" smtClean="0">
                <a:latin typeface="Open Sans Light"/>
                <a:cs typeface="Open Sans Light"/>
              </a:rPr>
              <a:t> Health in All </a:t>
            </a:r>
          </a:p>
          <a:p>
            <a:r>
              <a:rPr lang="en-US" sz="4300" spc="-150" dirty="0" smtClean="0">
                <a:latin typeface="Open Sans Light"/>
                <a:cs typeface="Open Sans Light"/>
              </a:rPr>
              <a:t> Policies</a:t>
            </a:r>
            <a:endParaRPr lang="en-US" sz="4300" spc="-150" dirty="0">
              <a:latin typeface="Open Sans Light"/>
              <a:cs typeface="Open Sans Light"/>
            </a:endParaRPr>
          </a:p>
        </p:txBody>
      </p:sp>
      <p:sp>
        <p:nvSpPr>
          <p:cNvPr id="6" name="TextBox 5"/>
          <p:cNvSpPr txBox="1"/>
          <p:nvPr/>
        </p:nvSpPr>
        <p:spPr>
          <a:xfrm>
            <a:off x="454524" y="4988835"/>
            <a:ext cx="5066382" cy="1692771"/>
          </a:xfrm>
          <a:prstGeom prst="rect">
            <a:avLst/>
          </a:prstGeom>
          <a:noFill/>
        </p:spPr>
        <p:txBody>
          <a:bodyPr wrap="square" rtlCol="0">
            <a:spAutoFit/>
          </a:bodyPr>
          <a:lstStyle/>
          <a:p>
            <a:endParaRPr lang="en-US" sz="2600" kern="600" dirty="0" smtClean="0">
              <a:latin typeface="Open Sans Light"/>
              <a:cs typeface="Open Sans Light"/>
            </a:endParaRPr>
          </a:p>
          <a:p>
            <a:endParaRPr lang="en-US" sz="2600" kern="600" dirty="0">
              <a:latin typeface="Open Sans Light"/>
              <a:cs typeface="Open Sans Light"/>
            </a:endParaRPr>
          </a:p>
          <a:p>
            <a:r>
              <a:rPr lang="en-US" sz="2600" kern="600" dirty="0" smtClean="0">
                <a:latin typeface="Open Sans Light"/>
                <a:cs typeface="Open Sans Light"/>
              </a:rPr>
              <a:t>Public Health Summer School</a:t>
            </a:r>
            <a:br>
              <a:rPr lang="en-US" sz="2600" kern="600" dirty="0" smtClean="0">
                <a:latin typeface="Open Sans Light"/>
                <a:cs typeface="Open Sans Light"/>
              </a:rPr>
            </a:br>
            <a:r>
              <a:rPr lang="en-US" sz="2600" kern="600" dirty="0" smtClean="0">
                <a:latin typeface="Open Sans Light"/>
                <a:cs typeface="Open Sans Light"/>
              </a:rPr>
              <a:t>15 – 17 February 2016</a:t>
            </a:r>
          </a:p>
        </p:txBody>
      </p:sp>
      <p:sp>
        <p:nvSpPr>
          <p:cNvPr id="3" name="TextBox 2"/>
          <p:cNvSpPr txBox="1"/>
          <p:nvPr/>
        </p:nvSpPr>
        <p:spPr>
          <a:xfrm>
            <a:off x="454524" y="2041437"/>
            <a:ext cx="8375730" cy="3477875"/>
          </a:xfrm>
          <a:prstGeom prst="rect">
            <a:avLst/>
          </a:prstGeom>
          <a:noFill/>
        </p:spPr>
        <p:txBody>
          <a:bodyPr wrap="square" rtlCol="0">
            <a:spAutoFit/>
          </a:bodyPr>
          <a:lstStyle/>
          <a:p>
            <a:pPr lvl="1"/>
            <a:endParaRPr lang="en-NZ" sz="2200" dirty="0" smtClean="0"/>
          </a:p>
          <a:p>
            <a:pPr lvl="1"/>
            <a:r>
              <a:rPr lang="en-NZ" sz="2200" dirty="0" smtClean="0"/>
              <a:t>A collaboration between the World Health Organization Western Pacific Region and the University of Otago, Wellington</a:t>
            </a:r>
          </a:p>
          <a:p>
            <a:pPr lvl="1"/>
            <a:endParaRPr lang="en-NZ" sz="2200" dirty="0" smtClean="0"/>
          </a:p>
          <a:p>
            <a:pPr lvl="1"/>
            <a:r>
              <a:rPr lang="en-NZ" sz="2200" dirty="0" smtClean="0"/>
              <a:t>With:</a:t>
            </a:r>
          </a:p>
          <a:p>
            <a:pPr lvl="1"/>
            <a:r>
              <a:rPr lang="en-NZ" sz="2200" dirty="0" smtClean="0"/>
              <a:t>Carmel Williams, South Australia</a:t>
            </a:r>
          </a:p>
          <a:p>
            <a:pPr lvl="1"/>
            <a:r>
              <a:rPr lang="en-NZ" sz="2200" dirty="0" err="1" smtClean="0"/>
              <a:t>Anjana</a:t>
            </a:r>
            <a:r>
              <a:rPr lang="en-NZ" sz="2200" dirty="0" smtClean="0"/>
              <a:t> </a:t>
            </a:r>
            <a:r>
              <a:rPr lang="en-NZ" sz="2200" dirty="0" err="1" smtClean="0"/>
              <a:t>Bhushan</a:t>
            </a:r>
            <a:r>
              <a:rPr lang="en-NZ" sz="2200" dirty="0" smtClean="0"/>
              <a:t>, WHO</a:t>
            </a:r>
          </a:p>
          <a:p>
            <a:pPr lvl="1"/>
            <a:r>
              <a:rPr lang="en-NZ" sz="2200" dirty="0" smtClean="0"/>
              <a:t>Anna Stevenson, Christchurch, New Zealand</a:t>
            </a:r>
          </a:p>
          <a:p>
            <a:pPr lvl="1"/>
            <a:r>
              <a:rPr lang="en-NZ" sz="2200" dirty="0" smtClean="0"/>
              <a:t>Rob Quigley, Wellington, New Zealand</a:t>
            </a:r>
          </a:p>
          <a:p>
            <a:pPr lvl="1"/>
            <a:r>
              <a:rPr lang="en-NZ" sz="2200" dirty="0" smtClean="0"/>
              <a:t>Louise Signal, Wellington, New Zealand</a:t>
            </a:r>
          </a:p>
        </p:txBody>
      </p:sp>
      <p:pic>
        <p:nvPicPr>
          <p:cNvPr id="8" name="Picture 3" descr="C:\Users\losigna\AppData\Local\Microsoft\Windows\Temporary Internet Files\Content.Outlook\SYCNONZC\WHO_WPRO_BLUE%20logo_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9448" y="909140"/>
            <a:ext cx="2302874" cy="892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34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NZ" sz="4000" dirty="0" smtClean="0"/>
              <a:t>What determines health?</a:t>
            </a:r>
            <a:endParaRPr lang="en-NZ" sz="4000" dirty="0"/>
          </a:p>
        </p:txBody>
      </p:sp>
      <p:sp>
        <p:nvSpPr>
          <p:cNvPr id="3" name="Text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986221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4E793E9-0CF6-4E1F-A431-B0BF1E3B81BB}" type="slidenum">
              <a:rPr lang="en-GB" altLang="en-US" sz="1400" smtClean="0"/>
              <a:pPr eaLnBrk="1" hangingPunct="1">
                <a:spcBef>
                  <a:spcPct val="0"/>
                </a:spcBef>
                <a:buFontTx/>
                <a:buNone/>
              </a:pPr>
              <a:t>11</a:t>
            </a:fld>
            <a:endParaRPr lang="en-GB" altLang="en-US" sz="1400" smtClean="0"/>
          </a:p>
        </p:txBody>
      </p:sp>
      <p:pic>
        <p:nvPicPr>
          <p:cNvPr id="15363" name="Picture 2" descr="Untitled-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3"/>
          <p:cNvSpPr txBox="1">
            <a:spLocks noChangeArrowheads="1"/>
          </p:cNvSpPr>
          <p:nvPr/>
        </p:nvSpPr>
        <p:spPr bwMode="auto">
          <a:xfrm>
            <a:off x="-369887" y="152400"/>
            <a:ext cx="88931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dirty="0">
                <a:solidFill>
                  <a:schemeClr val="tx2"/>
                </a:solidFill>
                <a:latin typeface="+mj-lt"/>
                <a:ea typeface="+mj-ea"/>
                <a:cs typeface="+mj-cs"/>
              </a:rPr>
              <a:t>      </a:t>
            </a:r>
            <a:r>
              <a:rPr lang="en-GB" altLang="en-US" dirty="0" smtClean="0">
                <a:solidFill>
                  <a:schemeClr val="tx2"/>
                </a:solidFill>
                <a:latin typeface="+mj-lt"/>
                <a:ea typeface="+mj-ea"/>
                <a:cs typeface="+mj-cs"/>
              </a:rPr>
              <a:t>   The </a:t>
            </a:r>
            <a:r>
              <a:rPr lang="en-GB" altLang="en-US" dirty="0">
                <a:solidFill>
                  <a:schemeClr val="tx2"/>
                </a:solidFill>
                <a:latin typeface="+mj-lt"/>
                <a:ea typeface="+mj-ea"/>
                <a:cs typeface="+mj-cs"/>
              </a:rPr>
              <a:t>main determinants of health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pic>
        <p:nvPicPr>
          <p:cNvPr id="1638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363" y="0"/>
            <a:ext cx="45418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The Power Walk</a:t>
            </a:r>
            <a:endParaRPr lang="en-NZ" dirty="0"/>
          </a:p>
        </p:txBody>
      </p:sp>
      <p:sp>
        <p:nvSpPr>
          <p:cNvPr id="3" name="Text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C8FF4AC-F6A7-4059-A554-9883295A2BE7}" type="slidenum">
              <a:rPr lang="en-US" smtClean="0"/>
              <a:t>13</a:t>
            </a:fld>
            <a:endParaRPr lang="en-US"/>
          </a:p>
        </p:txBody>
      </p:sp>
    </p:spTree>
    <p:extLst>
      <p:ext uri="{BB962C8B-B14F-4D97-AF65-F5344CB8AC3E}">
        <p14:creationId xmlns:p14="http://schemas.microsoft.com/office/powerpoint/2010/main" val="48643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N-SS PP Intro Convenor Slide 1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745" y="154639"/>
            <a:ext cx="8726012" cy="6543587"/>
          </a:xfrm>
          <a:prstGeom prst="rect">
            <a:avLst/>
          </a:prstGeom>
        </p:spPr>
      </p:pic>
      <p:sp>
        <p:nvSpPr>
          <p:cNvPr id="4" name="TextBox 3"/>
          <p:cNvSpPr txBox="1"/>
          <p:nvPr/>
        </p:nvSpPr>
        <p:spPr>
          <a:xfrm>
            <a:off x="1101725" y="2473390"/>
            <a:ext cx="6130219" cy="1200329"/>
          </a:xfrm>
          <a:prstGeom prst="rect">
            <a:avLst/>
          </a:prstGeom>
          <a:noFill/>
        </p:spPr>
        <p:txBody>
          <a:bodyPr wrap="square" rtlCol="0">
            <a:spAutoFit/>
          </a:bodyPr>
          <a:lstStyle/>
          <a:p>
            <a:endParaRPr lang="en-US" sz="3600" spc="-150" dirty="0" smtClean="0">
              <a:latin typeface="Open Sans Light"/>
              <a:cs typeface="Open Sans Light"/>
            </a:endParaRPr>
          </a:p>
          <a:p>
            <a:r>
              <a:rPr lang="en-US" sz="3600" spc="-150" dirty="0" smtClean="0">
                <a:latin typeface="Open Sans Light"/>
                <a:cs typeface="Open Sans Light"/>
              </a:rPr>
              <a:t>1. The </a:t>
            </a:r>
            <a:r>
              <a:rPr lang="en-US" sz="3600" spc="-150" dirty="0" smtClean="0">
                <a:latin typeface="Open Sans Light"/>
                <a:cs typeface="Open Sans Light"/>
              </a:rPr>
              <a:t>Determinants of Health</a:t>
            </a:r>
          </a:p>
        </p:txBody>
      </p:sp>
      <p:sp>
        <p:nvSpPr>
          <p:cNvPr id="6" name="TextBox 5"/>
          <p:cNvSpPr txBox="1"/>
          <p:nvPr/>
        </p:nvSpPr>
        <p:spPr>
          <a:xfrm>
            <a:off x="1101725" y="3263021"/>
            <a:ext cx="5078841" cy="1815882"/>
          </a:xfrm>
          <a:prstGeom prst="rect">
            <a:avLst/>
          </a:prstGeom>
          <a:noFill/>
        </p:spPr>
        <p:txBody>
          <a:bodyPr wrap="square" rtlCol="0">
            <a:spAutoFit/>
          </a:bodyPr>
          <a:lstStyle/>
          <a:p>
            <a:endParaRPr lang="en-US" sz="2800" kern="600" dirty="0" smtClean="0">
              <a:latin typeface="Open Sans Light"/>
              <a:cs typeface="Open Sans Light"/>
            </a:endParaRPr>
          </a:p>
          <a:p>
            <a:r>
              <a:rPr lang="en-US" sz="2800" kern="600" dirty="0" smtClean="0">
                <a:latin typeface="Open Sans Light"/>
                <a:cs typeface="Open Sans Light"/>
              </a:rPr>
              <a:t>Louise Signal</a:t>
            </a:r>
          </a:p>
          <a:p>
            <a:r>
              <a:rPr lang="en-US" sz="2800" kern="600" dirty="0" smtClean="0">
                <a:latin typeface="Open Sans Light"/>
                <a:cs typeface="Open Sans Light"/>
              </a:rPr>
              <a:t>Associate Professor</a:t>
            </a:r>
          </a:p>
          <a:p>
            <a:r>
              <a:rPr lang="en-US" sz="2800" kern="600" dirty="0" smtClean="0">
                <a:latin typeface="Open Sans Light"/>
                <a:cs typeface="Open Sans Light"/>
              </a:rPr>
              <a:t>University of Otago, Wellington</a:t>
            </a:r>
            <a:endParaRPr lang="en-US" sz="2800" kern="600" dirty="0">
              <a:latin typeface="Open Sans Light"/>
              <a:cs typeface="Open Sans Light"/>
            </a:endParaRPr>
          </a:p>
        </p:txBody>
      </p:sp>
      <p:pic>
        <p:nvPicPr>
          <p:cNvPr id="2051" name="Picture 3" descr="C:\Users\losigna\AppData\Local\Microsoft\Windows\Temporary Internet Files\Content.Outlook\SYCNONZC\WHO_WPRO_BLUE%20logo_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9448" y="909140"/>
            <a:ext cx="2302874" cy="892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644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health?</a:t>
            </a:r>
            <a:endParaRPr lang="en-NZ" dirty="0"/>
          </a:p>
        </p:txBody>
      </p:sp>
      <p:sp>
        <p:nvSpPr>
          <p:cNvPr id="3" name="Text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68377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sp>
        <p:nvSpPr>
          <p:cNvPr id="6147" name="Rectangle 2"/>
          <p:cNvSpPr>
            <a:spLocks noGrp="1" noChangeArrowheads="1"/>
          </p:cNvSpPr>
          <p:nvPr>
            <p:ph type="title"/>
          </p:nvPr>
        </p:nvSpPr>
        <p:spPr>
          <a:xfrm>
            <a:off x="1646873" y="305753"/>
            <a:ext cx="8229600" cy="1143000"/>
          </a:xfrm>
        </p:spPr>
        <p:txBody>
          <a:bodyPr>
            <a:normAutofit fontScale="90000"/>
          </a:bodyPr>
          <a:lstStyle/>
          <a:p>
            <a:pPr eaLnBrk="1" hangingPunct="1"/>
            <a:r>
              <a:rPr lang="en-GB" altLang="en-US" sz="3600" dirty="0" smtClean="0"/>
              <a:t>Health is a contested concept</a:t>
            </a:r>
            <a:r>
              <a:rPr lang="en-GB" altLang="en-US" b="1" dirty="0" smtClean="0"/>
              <a:t/>
            </a:r>
            <a:br>
              <a:rPr lang="en-GB" altLang="en-US" b="1" dirty="0" smtClean="0"/>
            </a:br>
            <a:r>
              <a:rPr lang="en-GB" altLang="en-US" b="1" dirty="0" smtClean="0"/>
              <a:t/>
            </a:r>
            <a:br>
              <a:rPr lang="en-GB" altLang="en-US" b="1" dirty="0" smtClean="0"/>
            </a:br>
            <a:endParaRPr lang="en-GB" altLang="en-US" b="1" dirty="0" smtClean="0"/>
          </a:p>
        </p:txBody>
      </p:sp>
      <p:sp>
        <p:nvSpPr>
          <p:cNvPr id="6148" name="Rectangle 3"/>
          <p:cNvSpPr>
            <a:spLocks noGrp="1" noChangeArrowheads="1"/>
          </p:cNvSpPr>
          <p:nvPr>
            <p:ph type="body" idx="1"/>
          </p:nvPr>
        </p:nvSpPr>
        <p:spPr>
          <a:xfrm>
            <a:off x="611560" y="1052736"/>
            <a:ext cx="8532440" cy="4433664"/>
          </a:xfrm>
        </p:spPr>
        <p:txBody>
          <a:bodyPr>
            <a:normAutofit fontScale="92500" lnSpcReduction="20000"/>
          </a:bodyPr>
          <a:lstStyle/>
          <a:p>
            <a:pPr eaLnBrk="1" hangingPunct="1">
              <a:defRPr/>
            </a:pPr>
            <a:endParaRPr lang="en-NZ" sz="1800" dirty="0" smtClean="0"/>
          </a:p>
          <a:p>
            <a:pPr>
              <a:defRPr/>
            </a:pPr>
            <a:r>
              <a:rPr lang="en-NZ" sz="2800" dirty="0" smtClean="0"/>
              <a:t>Medical “clockwork” model</a:t>
            </a:r>
          </a:p>
          <a:p>
            <a:pPr marL="0" indent="0">
              <a:buNone/>
              <a:defRPr/>
            </a:pPr>
            <a:r>
              <a:rPr lang="en-NZ" sz="2800" dirty="0" smtClean="0"/>
              <a:t>	</a:t>
            </a:r>
          </a:p>
          <a:p>
            <a:pPr>
              <a:defRPr/>
            </a:pPr>
            <a:r>
              <a:rPr lang="en-NZ" sz="2800" dirty="0" smtClean="0"/>
              <a:t>Health as defined by the people</a:t>
            </a:r>
          </a:p>
          <a:p>
            <a:pPr>
              <a:defRPr/>
            </a:pPr>
            <a:endParaRPr lang="en-NZ" sz="2800" dirty="0" smtClean="0"/>
          </a:p>
          <a:p>
            <a:pPr>
              <a:defRPr/>
            </a:pPr>
            <a:r>
              <a:rPr lang="en-NZ" sz="2800" dirty="0" smtClean="0"/>
              <a:t>Critical understandings of health</a:t>
            </a:r>
          </a:p>
          <a:p>
            <a:pPr>
              <a:defRPr/>
            </a:pPr>
            <a:endParaRPr lang="en-NZ" sz="2800" dirty="0" smtClean="0"/>
          </a:p>
          <a:p>
            <a:pPr>
              <a:defRPr/>
            </a:pPr>
            <a:r>
              <a:rPr lang="en-NZ" sz="2800" dirty="0" smtClean="0"/>
              <a:t>Health as an outcome</a:t>
            </a:r>
          </a:p>
          <a:p>
            <a:pPr>
              <a:defRPr/>
            </a:pPr>
            <a:endParaRPr lang="en-NZ" sz="2800" dirty="0" smtClean="0"/>
          </a:p>
          <a:p>
            <a:pPr>
              <a:defRPr/>
            </a:pPr>
            <a:r>
              <a:rPr lang="en-GB" sz="2800" dirty="0" smtClean="0"/>
              <a:t>Health as a characteristic of place or environment </a:t>
            </a:r>
          </a:p>
          <a:p>
            <a:pPr marL="0" indent="0">
              <a:buNone/>
              <a:defRPr/>
            </a:pPr>
            <a:r>
              <a:rPr lang="en-GB" sz="2800" dirty="0"/>
              <a:t>	</a:t>
            </a:r>
            <a:r>
              <a:rPr lang="en-GB" sz="2200" dirty="0" smtClean="0"/>
              <a:t>(Baum 2008)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sp>
        <p:nvSpPr>
          <p:cNvPr id="4099" name="Rectangle 2"/>
          <p:cNvSpPr>
            <a:spLocks noGrp="1" noChangeArrowheads="1"/>
          </p:cNvSpPr>
          <p:nvPr>
            <p:ph type="title"/>
          </p:nvPr>
        </p:nvSpPr>
        <p:spPr/>
        <p:txBody>
          <a:bodyPr/>
          <a:lstStyle/>
          <a:p>
            <a:pPr eaLnBrk="1" hangingPunct="1"/>
            <a:r>
              <a:rPr lang="en-GB" altLang="en-US" sz="3600" dirty="0" smtClean="0"/>
              <a:t>World Health Organization Definition</a:t>
            </a:r>
          </a:p>
        </p:txBody>
      </p:sp>
      <p:sp>
        <p:nvSpPr>
          <p:cNvPr id="4100" name="Rectangle 3"/>
          <p:cNvSpPr>
            <a:spLocks noGrp="1" noChangeArrowheads="1"/>
          </p:cNvSpPr>
          <p:nvPr>
            <p:ph type="body" idx="1"/>
          </p:nvPr>
        </p:nvSpPr>
        <p:spPr/>
        <p:txBody>
          <a:bodyPr>
            <a:normAutofit lnSpcReduction="10000"/>
          </a:bodyPr>
          <a:lstStyle/>
          <a:p>
            <a:pPr eaLnBrk="1" hangingPunct="1">
              <a:buFontTx/>
              <a:buNone/>
            </a:pPr>
            <a:endParaRPr lang="en-GB" altLang="en-US" dirty="0" smtClean="0"/>
          </a:p>
          <a:p>
            <a:pPr>
              <a:buNone/>
            </a:pPr>
            <a:r>
              <a:rPr lang="en-GB" dirty="0" smtClean="0"/>
              <a:t>	</a:t>
            </a:r>
          </a:p>
          <a:p>
            <a:pPr>
              <a:buNone/>
            </a:pPr>
            <a:endParaRPr lang="en-GB" dirty="0"/>
          </a:p>
          <a:p>
            <a:pPr>
              <a:buNone/>
            </a:pPr>
            <a:r>
              <a:rPr lang="en-GB" dirty="0" smtClean="0"/>
              <a:t>	Health </a:t>
            </a:r>
            <a:r>
              <a:rPr lang="en-GB" dirty="0"/>
              <a:t>is "the complete state of physical, mental and social well-being, and not merely the absence of disease or infirmity" (World Health Organization)</a:t>
            </a:r>
          </a:p>
          <a:p>
            <a:pPr eaLnBrk="1" hangingPunct="1">
              <a:buFontTx/>
              <a:buNone/>
            </a:pPr>
            <a:endParaRPr lang="en-GB" altLang="en-US" dirty="0" smtClean="0"/>
          </a:p>
          <a:p>
            <a:pPr eaLnBrk="1" hangingPunct="1">
              <a:buFontTx/>
              <a:buNone/>
            </a:pPr>
            <a:r>
              <a:rPr lang="en-GB" altLang="en-US" dirty="0" smtClean="0"/>
              <a:t>	</a:t>
            </a:r>
          </a:p>
          <a:p>
            <a:pPr eaLnBrk="1" hangingPunct="1">
              <a:buFontTx/>
              <a:buNone/>
            </a:pPr>
            <a:r>
              <a:rPr lang="en-GB" altLang="en-US" dirty="0"/>
              <a:t>	</a:t>
            </a:r>
            <a:endParaRPr lang="en-GB" altLang="en-US" dirty="0" smtClean="0"/>
          </a:p>
          <a:p>
            <a:pPr eaLnBrk="1" hangingPunct="1">
              <a:buFontTx/>
              <a:buNone/>
            </a:pPr>
            <a:endParaRPr lang="en-GB" altLang="en-US" dirty="0" smtClean="0"/>
          </a:p>
        </p:txBody>
      </p:sp>
    </p:spTree>
    <p:extLst>
      <p:ext uri="{BB962C8B-B14F-4D97-AF65-F5344CB8AC3E}">
        <p14:creationId xmlns:p14="http://schemas.microsoft.com/office/powerpoint/2010/main" val="342485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sp>
        <p:nvSpPr>
          <p:cNvPr id="9219" name="Rectangle 2"/>
          <p:cNvSpPr>
            <a:spLocks noGrp="1" noChangeArrowheads="1"/>
          </p:cNvSpPr>
          <p:nvPr>
            <p:ph type="title"/>
          </p:nvPr>
        </p:nvSpPr>
        <p:spPr/>
        <p:txBody>
          <a:bodyPr/>
          <a:lstStyle/>
          <a:p>
            <a:pPr eaLnBrk="1" hangingPunct="1"/>
            <a:r>
              <a:rPr lang="en-US" altLang="en-US" dirty="0" smtClean="0"/>
              <a:t>Te Whare Tapa Wha </a:t>
            </a:r>
            <a:br>
              <a:rPr lang="en-US" altLang="en-US" dirty="0" smtClean="0"/>
            </a:br>
            <a:r>
              <a:rPr lang="en-US" altLang="en-US" sz="2000" dirty="0" smtClean="0"/>
              <a:t>(</a:t>
            </a:r>
            <a:r>
              <a:rPr lang="en-US" altLang="en-US" sz="2000" dirty="0" err="1" smtClean="0"/>
              <a:t>Durie</a:t>
            </a:r>
            <a:r>
              <a:rPr lang="en-US" altLang="en-US" sz="2000" dirty="0" smtClean="0"/>
              <a:t>, 1994)</a:t>
            </a:r>
            <a:endParaRPr lang="en-US" altLang="en-US" dirty="0" smtClean="0"/>
          </a:p>
        </p:txBody>
      </p:sp>
      <p:pic>
        <p:nvPicPr>
          <p:cNvPr id="9220" name="Picture 3" descr="WhareTapaWh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039938"/>
            <a:ext cx="8229600" cy="364648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sp>
        <p:nvSpPr>
          <p:cNvPr id="10243" name="Rectangle 2"/>
          <p:cNvSpPr>
            <a:spLocks noGrp="1" noChangeArrowheads="1"/>
          </p:cNvSpPr>
          <p:nvPr>
            <p:ph type="title"/>
          </p:nvPr>
        </p:nvSpPr>
        <p:spPr/>
        <p:txBody>
          <a:bodyPr/>
          <a:lstStyle/>
          <a:p>
            <a:pPr eaLnBrk="1" hangingPunct="1"/>
            <a:r>
              <a:rPr lang="en-GB" altLang="en-US" dirty="0" smtClean="0"/>
              <a:t>Māori models of health</a:t>
            </a:r>
            <a:endParaRPr lang="en-GB" altLang="en-US" sz="2800" dirty="0" smtClean="0"/>
          </a:p>
        </p:txBody>
      </p:sp>
      <p:sp>
        <p:nvSpPr>
          <p:cNvPr id="73731" name="Rectangle 3"/>
          <p:cNvSpPr>
            <a:spLocks noGrp="1" noChangeArrowheads="1"/>
          </p:cNvSpPr>
          <p:nvPr>
            <p:ph type="body" idx="1"/>
          </p:nvPr>
        </p:nvSpPr>
        <p:spPr>
          <a:xfrm>
            <a:off x="755650" y="1268413"/>
            <a:ext cx="7704138" cy="4537075"/>
          </a:xfrm>
        </p:spPr>
        <p:txBody>
          <a:bodyPr>
            <a:normAutofit lnSpcReduction="10000"/>
          </a:bodyPr>
          <a:lstStyle/>
          <a:p>
            <a:pPr algn="ctr" eaLnBrk="1" hangingPunct="1"/>
            <a:endParaRPr lang="en-GB" altLang="en-US" b="1" dirty="0" smtClean="0"/>
          </a:p>
          <a:p>
            <a:pPr eaLnBrk="1" hangingPunct="1"/>
            <a:r>
              <a:rPr lang="en-GB" altLang="en-US" dirty="0" smtClean="0"/>
              <a:t>Whare Tapa Wha</a:t>
            </a:r>
          </a:p>
          <a:p>
            <a:pPr lvl="1" eaLnBrk="1" hangingPunct="1"/>
            <a:r>
              <a:rPr lang="en-GB" altLang="en-US" dirty="0" smtClean="0"/>
              <a:t>Taha wairua</a:t>
            </a:r>
          </a:p>
          <a:p>
            <a:pPr lvl="1" eaLnBrk="1" hangingPunct="1"/>
            <a:r>
              <a:rPr lang="en-GB" altLang="en-US" dirty="0" smtClean="0"/>
              <a:t>Taha </a:t>
            </a:r>
            <a:r>
              <a:rPr lang="en-GB" altLang="en-US" dirty="0" err="1" smtClean="0"/>
              <a:t>hinengaro</a:t>
            </a:r>
            <a:endParaRPr lang="en-GB" altLang="en-US" dirty="0" smtClean="0"/>
          </a:p>
          <a:p>
            <a:pPr lvl="1" eaLnBrk="1" hangingPunct="1"/>
            <a:r>
              <a:rPr lang="en-GB" altLang="en-US" dirty="0" smtClean="0"/>
              <a:t>Taha tinana</a:t>
            </a:r>
          </a:p>
          <a:p>
            <a:pPr lvl="1" eaLnBrk="1" hangingPunct="1"/>
            <a:r>
              <a:rPr lang="en-GB" altLang="en-US" dirty="0" smtClean="0"/>
              <a:t>Taha whānau</a:t>
            </a:r>
          </a:p>
          <a:p>
            <a:pPr lvl="1" eaLnBrk="1" hangingPunct="1"/>
            <a:endParaRPr lang="en-GB" altLang="en-US" dirty="0" smtClean="0"/>
          </a:p>
          <a:p>
            <a:pPr eaLnBrk="1" hangingPunct="1"/>
            <a:r>
              <a:rPr lang="en-GB" altLang="en-US" dirty="0" smtClean="0"/>
              <a:t>WHO definition consistent with M</a:t>
            </a:r>
            <a:r>
              <a:rPr lang="en-GB" altLang="en-US" dirty="0"/>
              <a:t>ā</a:t>
            </a:r>
            <a:r>
              <a:rPr lang="en-GB" altLang="en-US" dirty="0" smtClean="0"/>
              <a:t>ori health perspectives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5927210-387C-4B53-B891-4CDF5B252734}" type="slidenum">
              <a:rPr lang="en-GB" altLang="en-US" sz="1400" smtClean="0"/>
              <a:pPr eaLnBrk="1" hangingPunct="1">
                <a:spcBef>
                  <a:spcPct val="0"/>
                </a:spcBef>
                <a:buFontTx/>
                <a:buNone/>
              </a:pPr>
              <a:t>8</a:t>
            </a:fld>
            <a:endParaRPr lang="en-GB" altLang="en-US" sz="1400" smtClean="0"/>
          </a:p>
        </p:txBody>
      </p:sp>
      <p:pic>
        <p:nvPicPr>
          <p:cNvPr id="12291" name="Picture 2" descr="ff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3" descr="ff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294967295"/>
          </p:nvPr>
        </p:nvSpPr>
        <p:spPr>
          <a:xfrm>
            <a:off x="612648" y="6356350"/>
            <a:ext cx="1981200" cy="365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400" dirty="0" smtClean="0"/>
          </a:p>
        </p:txBody>
      </p:sp>
      <p:sp>
        <p:nvSpPr>
          <p:cNvPr id="13315" name="Rectangle 2"/>
          <p:cNvSpPr>
            <a:spLocks noGrp="1" noChangeArrowheads="1"/>
          </p:cNvSpPr>
          <p:nvPr>
            <p:ph type="title"/>
          </p:nvPr>
        </p:nvSpPr>
        <p:spPr/>
        <p:txBody>
          <a:bodyPr/>
          <a:lstStyle/>
          <a:p>
            <a:pPr eaLnBrk="1" hangingPunct="1"/>
            <a:r>
              <a:rPr lang="en-GB" altLang="en-US" smtClean="0"/>
              <a:t>Health in Summary</a:t>
            </a:r>
          </a:p>
        </p:txBody>
      </p:sp>
      <p:sp>
        <p:nvSpPr>
          <p:cNvPr id="13316" name="Rectangle 3"/>
          <p:cNvSpPr>
            <a:spLocks noGrp="1" noChangeArrowheads="1"/>
          </p:cNvSpPr>
          <p:nvPr>
            <p:ph type="body" idx="1"/>
          </p:nvPr>
        </p:nvSpPr>
        <p:spPr/>
        <p:txBody>
          <a:bodyPr>
            <a:normAutofit fontScale="85000" lnSpcReduction="20000"/>
          </a:bodyPr>
          <a:lstStyle/>
          <a:p>
            <a:pPr eaLnBrk="1" hangingPunct="1"/>
            <a:endParaRPr lang="en-GB" altLang="en-US" dirty="0" smtClean="0"/>
          </a:p>
          <a:p>
            <a:pPr eaLnBrk="1" hangingPunct="1"/>
            <a:r>
              <a:rPr lang="en-GB" altLang="en-US" dirty="0" smtClean="0"/>
              <a:t>Range of definitions</a:t>
            </a:r>
          </a:p>
          <a:p>
            <a:pPr eaLnBrk="1" hangingPunct="1"/>
            <a:endParaRPr lang="en-GB" altLang="en-US" dirty="0" smtClean="0"/>
          </a:p>
          <a:p>
            <a:pPr eaLnBrk="1" hangingPunct="1"/>
            <a:r>
              <a:rPr lang="en-GB" altLang="en-US" dirty="0" smtClean="0"/>
              <a:t>Health in All Policies approach takes broad perspective</a:t>
            </a:r>
          </a:p>
          <a:p>
            <a:pPr eaLnBrk="1" hangingPunct="1"/>
            <a:endParaRPr lang="en-GB" altLang="en-US" dirty="0" smtClean="0"/>
          </a:p>
          <a:p>
            <a:pPr eaLnBrk="1" hangingPunct="1"/>
            <a:r>
              <a:rPr lang="en-GB" altLang="en-US" dirty="0" smtClean="0"/>
              <a:t>Interested in people’s own perspectives</a:t>
            </a:r>
          </a:p>
          <a:p>
            <a:pPr eaLnBrk="1" hangingPunct="1"/>
            <a:endParaRPr lang="en-GB" altLang="en-US" dirty="0" smtClean="0"/>
          </a:p>
          <a:p>
            <a:pPr eaLnBrk="1" hangingPunct="1"/>
            <a:r>
              <a:rPr lang="en-GB" altLang="en-US" dirty="0" smtClean="0"/>
              <a:t>Balance this with demands of funders/managers/health experts who may be more focused on mechanistic, medical, physical definition </a:t>
            </a:r>
          </a:p>
          <a:p>
            <a:pPr eaLnBrk="1" hangingPunct="1"/>
            <a:endParaRPr lang="en-GB" altLang="en-US" dirty="0" smtClean="0"/>
          </a:p>
          <a:p>
            <a:pPr eaLnBrk="1" hangingPunct="1"/>
            <a:r>
              <a:rPr lang="en-GB" altLang="en-US" dirty="0" smtClean="0"/>
              <a:t>Analyse the meaning of health in your context as we work over the next three days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HSS template 2015 - Course overview slides">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A6C973A15EBF4987576045D572D064" ma:contentTypeVersion="0" ma:contentTypeDescription="Create a new document." ma:contentTypeScope="" ma:versionID="4949d9522351240d84bbb7b5299a621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7A6A4F-E33B-49EE-813B-EE912DD9896F}"/>
</file>

<file path=customXml/itemProps2.xml><?xml version="1.0" encoding="utf-8"?>
<ds:datastoreItem xmlns:ds="http://schemas.openxmlformats.org/officeDocument/2006/customXml" ds:itemID="{55B04231-B6CA-4F52-9871-B53223A9B567}"/>
</file>

<file path=customXml/itemProps3.xml><?xml version="1.0" encoding="utf-8"?>
<ds:datastoreItem xmlns:ds="http://schemas.openxmlformats.org/officeDocument/2006/customXml" ds:itemID="{F3AD9704-A8CF-485F-8C46-1233CF451DAA}"/>
</file>

<file path=docProps/app.xml><?xml version="1.0" encoding="utf-8"?>
<Properties xmlns="http://schemas.openxmlformats.org/officeDocument/2006/extended-properties" xmlns:vt="http://schemas.openxmlformats.org/officeDocument/2006/docPropsVTypes">
  <Template/>
  <TotalTime>280</TotalTime>
  <Words>1075</Words>
  <Application>Microsoft Office PowerPoint</Application>
  <PresentationFormat>On-screen Show (4:3)</PresentationFormat>
  <Paragraphs>146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PHSS template 2015 - Course overview slides</vt:lpstr>
      <vt:lpstr>PowerPoint Presentation</vt:lpstr>
      <vt:lpstr>PowerPoint Presentation</vt:lpstr>
      <vt:lpstr>What is health?</vt:lpstr>
      <vt:lpstr>Health is a contested concept  </vt:lpstr>
      <vt:lpstr>World Health Organization Definition</vt:lpstr>
      <vt:lpstr>Te Whare Tapa Wha  (Durie, 1994)</vt:lpstr>
      <vt:lpstr>Māori models of health</vt:lpstr>
      <vt:lpstr>PowerPoint Presentation</vt:lpstr>
      <vt:lpstr>Health in Summary</vt:lpstr>
      <vt:lpstr>What determines health?</vt:lpstr>
      <vt:lpstr>PowerPoint Presentation</vt:lpstr>
      <vt:lpstr>PowerPoint Presentation</vt:lpstr>
      <vt:lpstr>The Power Walk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 The Determinants of Health - Louise Signal</dc:title>
  <dc:creator>Glen</dc:creator>
  <cp:lastModifiedBy>Louise Signal</cp:lastModifiedBy>
  <cp:revision>57</cp:revision>
  <cp:lastPrinted>2016-02-13T00:18:56Z</cp:lastPrinted>
  <dcterms:created xsi:type="dcterms:W3CDTF">2015-01-20T08:19:04Z</dcterms:created>
  <dcterms:modified xsi:type="dcterms:W3CDTF">2016-02-13T00:19:03Z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y fmtid="{D5CDD505-2E9C-101B-9397-08002B2CF9AE}" pid="3" name="ContentTypeId">
    <vt:lpwstr>0x01010028A6C973A15EBF4987576045D572D064</vt:lpwstr>
  </property>
</Properties>
</file>