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819" r:id="rId6"/>
    <p:sldMasterId id="2147483807" r:id="rId7"/>
    <p:sldMasterId id="2147483793" r:id="rId8"/>
    <p:sldMasterId id="2147483781" r:id="rId9"/>
    <p:sldMasterId id="2147483767" r:id="rId10"/>
    <p:sldMasterId id="2147483754" r:id="rId11"/>
    <p:sldMasterId id="2147483689" r:id="rId12"/>
    <p:sldMasterId id="2147483702" r:id="rId13"/>
    <p:sldMasterId id="2147483714" r:id="rId14"/>
    <p:sldMasterId id="2147483726" r:id="rId15"/>
    <p:sldMasterId id="2147483740" r:id="rId16"/>
    <p:sldMasterId id="2147483675" r:id="rId17"/>
  </p:sldMasterIdLst>
  <p:notesMasterIdLst>
    <p:notesMasterId r:id="rId62"/>
  </p:notesMasterIdLst>
  <p:handoutMasterIdLst>
    <p:handoutMasterId r:id="rId63"/>
  </p:handoutMasterIdLst>
  <p:sldIdLst>
    <p:sldId id="316" r:id="rId18"/>
    <p:sldId id="332" r:id="rId19"/>
    <p:sldId id="374"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8" r:id="rId35"/>
    <p:sldId id="349" r:id="rId36"/>
    <p:sldId id="350" r:id="rId37"/>
    <p:sldId id="351" r:id="rId38"/>
    <p:sldId id="352" r:id="rId39"/>
    <p:sldId id="353" r:id="rId40"/>
    <p:sldId id="354" r:id="rId41"/>
    <p:sldId id="355" r:id="rId42"/>
    <p:sldId id="356" r:id="rId43"/>
    <p:sldId id="377" r:id="rId44"/>
    <p:sldId id="358" r:id="rId45"/>
    <p:sldId id="359" r:id="rId46"/>
    <p:sldId id="360" r:id="rId47"/>
    <p:sldId id="361" r:id="rId48"/>
    <p:sldId id="362" r:id="rId49"/>
    <p:sldId id="363" r:id="rId50"/>
    <p:sldId id="364" r:id="rId51"/>
    <p:sldId id="365" r:id="rId52"/>
    <p:sldId id="366" r:id="rId53"/>
    <p:sldId id="367" r:id="rId54"/>
    <p:sldId id="368" r:id="rId55"/>
    <p:sldId id="369" r:id="rId56"/>
    <p:sldId id="370" r:id="rId57"/>
    <p:sldId id="371" r:id="rId58"/>
    <p:sldId id="372" r:id="rId59"/>
    <p:sldId id="375" r:id="rId60"/>
    <p:sldId id="317" r:id="rId61"/>
  </p:sldIdLst>
  <p:sldSz cx="9144000" cy="6858000" type="screen4x3"/>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2308" autoAdjust="0"/>
  </p:normalViewPr>
  <p:slideViewPr>
    <p:cSldViewPr>
      <p:cViewPr varScale="1">
        <p:scale>
          <a:sx n="81" d="100"/>
          <a:sy n="81" d="100"/>
        </p:scale>
        <p:origin x="1566" y="72"/>
      </p:cViewPr>
      <p:guideLst>
        <p:guide orient="horz" pos="2160"/>
        <p:guide pos="2880"/>
      </p:guideLst>
    </p:cSldViewPr>
  </p:slideViewPr>
  <p:outlineViewPr>
    <p:cViewPr>
      <p:scale>
        <a:sx n="33" d="100"/>
        <a:sy n="33" d="100"/>
      </p:scale>
      <p:origin x="0" y="-5052"/>
    </p:cViewPr>
  </p:outlineViewPr>
  <p:notesTextViewPr>
    <p:cViewPr>
      <p:scale>
        <a:sx n="1" d="1"/>
        <a:sy n="1" d="1"/>
      </p:scale>
      <p:origin x="0" y="0"/>
    </p:cViewPr>
  </p:notesTextViewPr>
  <p:sorterViewPr>
    <p:cViewPr>
      <p:scale>
        <a:sx n="47" d="100"/>
        <a:sy n="47" d="100"/>
      </p:scale>
      <p:origin x="0" y="0"/>
    </p:cViewPr>
  </p:sorterViewPr>
  <p:notesViewPr>
    <p:cSldViewPr>
      <p:cViewPr varScale="1">
        <p:scale>
          <a:sx n="63" d="100"/>
          <a:sy n="63" d="100"/>
        </p:scale>
        <p:origin x="335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tableStyles" Target="tableStyle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281B85-819E-41A0-BCE5-C3D088C3F7EB}"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GB"/>
        </a:p>
      </dgm:t>
    </dgm:pt>
    <dgm:pt modelId="{3324E2B0-88CF-43C6-A868-9E3F794E4336}">
      <dgm:prSet phldrT="[Text]"/>
      <dgm:spPr/>
      <dgm:t>
        <a:bodyPr/>
        <a:lstStyle/>
        <a:p>
          <a:r>
            <a:rPr lang="fr-FR" noProof="0" dirty="0" smtClean="0">
              <a:ea typeface="ＭＳ Ｐゴシック" pitchFamily="34" charset="-128"/>
            </a:rPr>
            <a:t>Le problème : les inégalités sociales mondiales de santé</a:t>
          </a:r>
          <a:endParaRPr lang="fr-FR" noProof="0" dirty="0"/>
        </a:p>
      </dgm:t>
    </dgm:pt>
    <dgm:pt modelId="{DF467FDA-D932-440D-93C7-A931C3EBDB60}" type="parTrans" cxnId="{0FBD7DA8-546B-48F3-9153-82109429407C}">
      <dgm:prSet/>
      <dgm:spPr/>
      <dgm:t>
        <a:bodyPr/>
        <a:lstStyle/>
        <a:p>
          <a:endParaRPr lang="en-GB"/>
        </a:p>
      </dgm:t>
    </dgm:pt>
    <dgm:pt modelId="{E14EAE20-8618-42E7-A841-7AE248570B0D}" type="sibTrans" cxnId="{0FBD7DA8-546B-48F3-9153-82109429407C}">
      <dgm:prSet/>
      <dgm:spPr/>
      <dgm:t>
        <a:bodyPr/>
        <a:lstStyle/>
        <a:p>
          <a:endParaRPr lang="en-GB"/>
        </a:p>
      </dgm:t>
    </dgm:pt>
    <dgm:pt modelId="{435AA6BB-95A5-4458-91D9-EAF082CBAEDB}">
      <dgm:prSet/>
      <dgm:spPr/>
      <dgm:t>
        <a:bodyPr/>
        <a:lstStyle/>
        <a:p>
          <a:r>
            <a:rPr lang="fr-FR" noProof="0" dirty="0" smtClean="0">
              <a:ea typeface="ＭＳ Ｐゴシック" pitchFamily="34" charset="-128"/>
            </a:rPr>
            <a:t>Déterminants sociaux de la santé (DSS)</a:t>
          </a:r>
        </a:p>
      </dgm:t>
    </dgm:pt>
    <dgm:pt modelId="{016D0972-1777-4B3E-8C30-8511F27170F4}" type="parTrans" cxnId="{056A3E9D-E0EE-4D66-A745-77E854CB1262}">
      <dgm:prSet/>
      <dgm:spPr/>
      <dgm:t>
        <a:bodyPr/>
        <a:lstStyle/>
        <a:p>
          <a:endParaRPr lang="en-GB"/>
        </a:p>
      </dgm:t>
    </dgm:pt>
    <dgm:pt modelId="{26EC4433-F85F-4A63-BE18-A0FC09CB6E51}" type="sibTrans" cxnId="{056A3E9D-E0EE-4D66-A745-77E854CB1262}">
      <dgm:prSet/>
      <dgm:spPr/>
      <dgm:t>
        <a:bodyPr/>
        <a:lstStyle/>
        <a:p>
          <a:endParaRPr lang="en-GB"/>
        </a:p>
      </dgm:t>
    </dgm:pt>
    <dgm:pt modelId="{01BC5C49-ECF9-418B-AD61-81AD8B0E0B1A}">
      <dgm:prSet/>
      <dgm:spPr/>
      <dgm:t>
        <a:bodyPr/>
        <a:lstStyle/>
        <a:p>
          <a:r>
            <a:rPr lang="fr-FR" noProof="0" dirty="0" smtClean="0">
              <a:ea typeface="ＭＳ Ｐゴシック" pitchFamily="34" charset="-128"/>
            </a:rPr>
            <a:t>DSS et équité au cœur de l’agenda mondial</a:t>
          </a:r>
        </a:p>
      </dgm:t>
    </dgm:pt>
    <dgm:pt modelId="{DD4D9C15-36E8-4304-8775-31F847BE5EC3}" type="parTrans" cxnId="{1D2E7220-8A64-41C0-9FB8-905581457495}">
      <dgm:prSet/>
      <dgm:spPr/>
      <dgm:t>
        <a:bodyPr/>
        <a:lstStyle/>
        <a:p>
          <a:endParaRPr lang="en-GB"/>
        </a:p>
      </dgm:t>
    </dgm:pt>
    <dgm:pt modelId="{4E47EB8F-7CAA-4B7A-A55B-CF2E44BD803B}" type="sibTrans" cxnId="{1D2E7220-8A64-41C0-9FB8-905581457495}">
      <dgm:prSet/>
      <dgm:spPr/>
      <dgm:t>
        <a:bodyPr/>
        <a:lstStyle/>
        <a:p>
          <a:endParaRPr lang="en-GB"/>
        </a:p>
      </dgm:t>
    </dgm:pt>
    <dgm:pt modelId="{04953826-BB35-4378-8079-958A05C292B6}">
      <dgm:prSet/>
      <dgm:spPr/>
      <dgm:t>
        <a:bodyPr/>
        <a:lstStyle/>
        <a:p>
          <a:r>
            <a:rPr lang="fr-CH" dirty="0" smtClean="0">
              <a:ea typeface="ＭＳ Ｐゴシック" pitchFamily="34" charset="-128"/>
            </a:rPr>
            <a:t>Les réalisations mondiales des DSS</a:t>
          </a:r>
          <a:endParaRPr lang="en-US" dirty="0" smtClean="0">
            <a:ea typeface="ＭＳ Ｐゴシック" pitchFamily="34" charset="-128"/>
          </a:endParaRPr>
        </a:p>
      </dgm:t>
    </dgm:pt>
    <dgm:pt modelId="{E98B62E6-ED11-4EBF-81D2-60AE99017864}" type="parTrans" cxnId="{A61C9FAB-5214-4AEE-BA20-C175E42E6673}">
      <dgm:prSet/>
      <dgm:spPr/>
      <dgm:t>
        <a:bodyPr/>
        <a:lstStyle/>
        <a:p>
          <a:endParaRPr lang="en-GB"/>
        </a:p>
      </dgm:t>
    </dgm:pt>
    <dgm:pt modelId="{8CB2AC82-CECD-4E4F-9634-98A6B39CFAE0}" type="sibTrans" cxnId="{A61C9FAB-5214-4AEE-BA20-C175E42E6673}">
      <dgm:prSet/>
      <dgm:spPr/>
      <dgm:t>
        <a:bodyPr/>
        <a:lstStyle/>
        <a:p>
          <a:endParaRPr lang="en-GB"/>
        </a:p>
      </dgm:t>
    </dgm:pt>
    <dgm:pt modelId="{60B883F1-4D71-40CC-A57B-8ACFBC624F72}">
      <dgm:prSet/>
      <dgm:spPr/>
      <dgm:t>
        <a:bodyPr/>
        <a:lstStyle/>
        <a:p>
          <a:r>
            <a:rPr lang="fr-FR" noProof="0" dirty="0" smtClean="0">
              <a:ea typeface="ＭＳ Ｐゴシック" pitchFamily="34" charset="-128"/>
            </a:rPr>
            <a:t>Domaines</a:t>
          </a:r>
          <a:r>
            <a:rPr lang="en-GB" dirty="0" smtClean="0">
              <a:ea typeface="ＭＳ Ｐゴシック" pitchFamily="34" charset="-128"/>
            </a:rPr>
            <a:t> </a:t>
          </a:r>
          <a:r>
            <a:rPr lang="fr-FR" noProof="0" dirty="0" smtClean="0">
              <a:ea typeface="ＭＳ Ｐゴシック" pitchFamily="34" charset="-128"/>
            </a:rPr>
            <a:t>prioritaires du Secrétariat</a:t>
          </a:r>
          <a:r>
            <a:rPr lang="en-US" dirty="0" smtClean="0">
              <a:ea typeface="ＭＳ Ｐゴシック" pitchFamily="34" charset="-128"/>
            </a:rPr>
            <a:t> OMS du </a:t>
          </a:r>
          <a:r>
            <a:rPr lang="fr-FR" noProof="0" dirty="0" smtClean="0">
              <a:ea typeface="ＭＳ Ｐゴシック" pitchFamily="34" charset="-128"/>
            </a:rPr>
            <a:t>soutien</a:t>
          </a:r>
          <a:r>
            <a:rPr lang="en-US" dirty="0" smtClean="0">
              <a:ea typeface="ＭＳ Ｐゴシック" pitchFamily="34" charset="-128"/>
            </a:rPr>
            <a:t> à la </a:t>
          </a:r>
          <a:r>
            <a:rPr lang="fr-FR" noProof="0" dirty="0" smtClean="0">
              <a:ea typeface="ＭＳ Ｐゴシック" pitchFamily="34" charset="-128"/>
            </a:rPr>
            <a:t>mise</a:t>
          </a:r>
          <a:r>
            <a:rPr lang="en-US" dirty="0" smtClean="0">
              <a:ea typeface="ＭＳ Ｐゴシック" pitchFamily="34" charset="-128"/>
            </a:rPr>
            <a:t> en </a:t>
          </a:r>
          <a:r>
            <a:rPr lang="fr-FR" noProof="0" dirty="0" smtClean="0">
              <a:ea typeface="ＭＳ Ｐゴシック" pitchFamily="34" charset="-128"/>
            </a:rPr>
            <a:t>œuvre</a:t>
          </a:r>
          <a:r>
            <a:rPr lang="en-US" dirty="0" smtClean="0">
              <a:ea typeface="ＭＳ Ｐゴシック" pitchFamily="34" charset="-128"/>
            </a:rPr>
            <a:t> des DSS au </a:t>
          </a:r>
          <a:r>
            <a:rPr lang="fr-FR" noProof="0" dirty="0" smtClean="0">
              <a:ea typeface="ＭＳ Ｐゴシック" pitchFamily="34" charset="-128"/>
            </a:rPr>
            <a:t>niveau</a:t>
          </a:r>
          <a:r>
            <a:rPr lang="en-US" dirty="0" smtClean="0">
              <a:ea typeface="ＭＳ Ｐゴシック" pitchFamily="34" charset="-128"/>
            </a:rPr>
            <a:t> pays</a:t>
          </a:r>
          <a:endParaRPr lang="en-GB" dirty="0" smtClean="0">
            <a:ea typeface="ＭＳ Ｐゴシック" pitchFamily="34" charset="-128"/>
          </a:endParaRPr>
        </a:p>
      </dgm:t>
    </dgm:pt>
    <dgm:pt modelId="{C494D568-8DA1-485A-8F7C-46CAD948C2A1}" type="parTrans" cxnId="{F118D4E6-0144-4126-A1A5-FF4CF159801D}">
      <dgm:prSet/>
      <dgm:spPr/>
      <dgm:t>
        <a:bodyPr/>
        <a:lstStyle/>
        <a:p>
          <a:endParaRPr lang="en-GB"/>
        </a:p>
      </dgm:t>
    </dgm:pt>
    <dgm:pt modelId="{266F9D9A-9F7F-4340-A69B-44DD195A6846}" type="sibTrans" cxnId="{F118D4E6-0144-4126-A1A5-FF4CF159801D}">
      <dgm:prSet/>
      <dgm:spPr/>
      <dgm:t>
        <a:bodyPr/>
        <a:lstStyle/>
        <a:p>
          <a:endParaRPr lang="en-GB"/>
        </a:p>
      </dgm:t>
    </dgm:pt>
    <dgm:pt modelId="{CBA202FA-96E5-4492-B226-5D4E7821F031}" type="pres">
      <dgm:prSet presAssocID="{85281B85-819E-41A0-BCE5-C3D088C3F7EB}" presName="Name0" presStyleCnt="0">
        <dgm:presLayoutVars>
          <dgm:dir/>
          <dgm:animLvl val="lvl"/>
          <dgm:resizeHandles val="exact"/>
        </dgm:presLayoutVars>
      </dgm:prSet>
      <dgm:spPr/>
      <dgm:t>
        <a:bodyPr/>
        <a:lstStyle/>
        <a:p>
          <a:endParaRPr lang="en-US"/>
        </a:p>
      </dgm:t>
    </dgm:pt>
    <dgm:pt modelId="{E6A77740-D3CA-4FE8-BF5B-AF6E9C378514}" type="pres">
      <dgm:prSet presAssocID="{60B883F1-4D71-40CC-A57B-8ACFBC624F72}" presName="boxAndChildren" presStyleCnt="0"/>
      <dgm:spPr/>
    </dgm:pt>
    <dgm:pt modelId="{15F9C7FD-5C1C-4454-94E3-6725629039FF}" type="pres">
      <dgm:prSet presAssocID="{60B883F1-4D71-40CC-A57B-8ACFBC624F72}" presName="parentTextBox" presStyleLbl="node1" presStyleIdx="0" presStyleCnt="5" custLinFactNeighborX="10909" custLinFactNeighborY="2731"/>
      <dgm:spPr/>
      <dgm:t>
        <a:bodyPr/>
        <a:lstStyle/>
        <a:p>
          <a:endParaRPr lang="en-US"/>
        </a:p>
      </dgm:t>
    </dgm:pt>
    <dgm:pt modelId="{051364F7-BA44-4615-AD50-591ED54B0720}" type="pres">
      <dgm:prSet presAssocID="{8CB2AC82-CECD-4E4F-9634-98A6B39CFAE0}" presName="sp" presStyleCnt="0"/>
      <dgm:spPr/>
    </dgm:pt>
    <dgm:pt modelId="{64169111-B4A9-4EA2-9EB7-25F20C6E8603}" type="pres">
      <dgm:prSet presAssocID="{04953826-BB35-4378-8079-958A05C292B6}" presName="arrowAndChildren" presStyleCnt="0"/>
      <dgm:spPr/>
    </dgm:pt>
    <dgm:pt modelId="{8F2231AF-3E3D-4D17-9019-4659C65E16A4}" type="pres">
      <dgm:prSet presAssocID="{04953826-BB35-4378-8079-958A05C292B6}" presName="parentTextArrow" presStyleLbl="node1" presStyleIdx="1" presStyleCnt="5"/>
      <dgm:spPr/>
      <dgm:t>
        <a:bodyPr/>
        <a:lstStyle/>
        <a:p>
          <a:endParaRPr lang="en-US"/>
        </a:p>
      </dgm:t>
    </dgm:pt>
    <dgm:pt modelId="{1842DA79-84F0-4C94-B367-B6C704212EE8}" type="pres">
      <dgm:prSet presAssocID="{4E47EB8F-7CAA-4B7A-A55B-CF2E44BD803B}" presName="sp" presStyleCnt="0"/>
      <dgm:spPr/>
    </dgm:pt>
    <dgm:pt modelId="{A7AC9DEA-E8F2-4048-8E78-6410B4D95F30}" type="pres">
      <dgm:prSet presAssocID="{01BC5C49-ECF9-418B-AD61-81AD8B0E0B1A}" presName="arrowAndChildren" presStyleCnt="0"/>
      <dgm:spPr/>
    </dgm:pt>
    <dgm:pt modelId="{56ED3132-07E3-443E-A459-79E9CC148937}" type="pres">
      <dgm:prSet presAssocID="{01BC5C49-ECF9-418B-AD61-81AD8B0E0B1A}" presName="parentTextArrow" presStyleLbl="node1" presStyleIdx="2" presStyleCnt="5"/>
      <dgm:spPr/>
      <dgm:t>
        <a:bodyPr/>
        <a:lstStyle/>
        <a:p>
          <a:endParaRPr lang="en-US"/>
        </a:p>
      </dgm:t>
    </dgm:pt>
    <dgm:pt modelId="{91E2510C-E368-4971-AA97-FB705817073B}" type="pres">
      <dgm:prSet presAssocID="{26EC4433-F85F-4A63-BE18-A0FC09CB6E51}" presName="sp" presStyleCnt="0"/>
      <dgm:spPr/>
    </dgm:pt>
    <dgm:pt modelId="{0EEA9C07-5FB6-470E-B513-485ADA99EC55}" type="pres">
      <dgm:prSet presAssocID="{435AA6BB-95A5-4458-91D9-EAF082CBAEDB}" presName="arrowAndChildren" presStyleCnt="0"/>
      <dgm:spPr/>
    </dgm:pt>
    <dgm:pt modelId="{7ED2829E-B8FD-4876-801C-39D12F066AA0}" type="pres">
      <dgm:prSet presAssocID="{435AA6BB-95A5-4458-91D9-EAF082CBAEDB}" presName="parentTextArrow" presStyleLbl="node1" presStyleIdx="3" presStyleCnt="5"/>
      <dgm:spPr/>
      <dgm:t>
        <a:bodyPr/>
        <a:lstStyle/>
        <a:p>
          <a:endParaRPr lang="en-US"/>
        </a:p>
      </dgm:t>
    </dgm:pt>
    <dgm:pt modelId="{3E1359DF-DB80-4DE6-A91F-B1D6D4B29CF2}" type="pres">
      <dgm:prSet presAssocID="{E14EAE20-8618-42E7-A841-7AE248570B0D}" presName="sp" presStyleCnt="0"/>
      <dgm:spPr/>
    </dgm:pt>
    <dgm:pt modelId="{82CD56D3-33D7-4468-B0BB-B519499D6E33}" type="pres">
      <dgm:prSet presAssocID="{3324E2B0-88CF-43C6-A868-9E3F794E4336}" presName="arrowAndChildren" presStyleCnt="0"/>
      <dgm:spPr/>
    </dgm:pt>
    <dgm:pt modelId="{EF698CB4-CD83-46CC-989F-489015793539}" type="pres">
      <dgm:prSet presAssocID="{3324E2B0-88CF-43C6-A868-9E3F794E4336}" presName="parentTextArrow" presStyleLbl="node1" presStyleIdx="4" presStyleCnt="5"/>
      <dgm:spPr/>
      <dgm:t>
        <a:bodyPr/>
        <a:lstStyle/>
        <a:p>
          <a:endParaRPr lang="en-GB"/>
        </a:p>
      </dgm:t>
    </dgm:pt>
  </dgm:ptLst>
  <dgm:cxnLst>
    <dgm:cxn modelId="{F118D4E6-0144-4126-A1A5-FF4CF159801D}" srcId="{85281B85-819E-41A0-BCE5-C3D088C3F7EB}" destId="{60B883F1-4D71-40CC-A57B-8ACFBC624F72}" srcOrd="4" destOrd="0" parTransId="{C494D568-8DA1-485A-8F7C-46CAD948C2A1}" sibTransId="{266F9D9A-9F7F-4340-A69B-44DD195A6846}"/>
    <dgm:cxn modelId="{60A8667A-6E23-4808-97E1-51F92E55C1AB}" type="presOf" srcId="{85281B85-819E-41A0-BCE5-C3D088C3F7EB}" destId="{CBA202FA-96E5-4492-B226-5D4E7821F031}" srcOrd="0" destOrd="0" presId="urn:microsoft.com/office/officeart/2005/8/layout/process4"/>
    <dgm:cxn modelId="{1FF16732-4E34-4D64-A125-FC79A8B8A33B}" type="presOf" srcId="{04953826-BB35-4378-8079-958A05C292B6}" destId="{8F2231AF-3E3D-4D17-9019-4659C65E16A4}" srcOrd="0" destOrd="0" presId="urn:microsoft.com/office/officeart/2005/8/layout/process4"/>
    <dgm:cxn modelId="{594E71F1-561F-4E0E-A970-4A597B1996E7}" type="presOf" srcId="{60B883F1-4D71-40CC-A57B-8ACFBC624F72}" destId="{15F9C7FD-5C1C-4454-94E3-6725629039FF}" srcOrd="0" destOrd="0" presId="urn:microsoft.com/office/officeart/2005/8/layout/process4"/>
    <dgm:cxn modelId="{41DA191D-76BC-4679-8FDF-3BEAEBB6D0E0}" type="presOf" srcId="{01BC5C49-ECF9-418B-AD61-81AD8B0E0B1A}" destId="{56ED3132-07E3-443E-A459-79E9CC148937}" srcOrd="0" destOrd="0" presId="urn:microsoft.com/office/officeart/2005/8/layout/process4"/>
    <dgm:cxn modelId="{0FBD7DA8-546B-48F3-9153-82109429407C}" srcId="{85281B85-819E-41A0-BCE5-C3D088C3F7EB}" destId="{3324E2B0-88CF-43C6-A868-9E3F794E4336}" srcOrd="0" destOrd="0" parTransId="{DF467FDA-D932-440D-93C7-A931C3EBDB60}" sibTransId="{E14EAE20-8618-42E7-A841-7AE248570B0D}"/>
    <dgm:cxn modelId="{4C1AA11F-039E-4793-B667-E74462A31D1F}" type="presOf" srcId="{435AA6BB-95A5-4458-91D9-EAF082CBAEDB}" destId="{7ED2829E-B8FD-4876-801C-39D12F066AA0}" srcOrd="0" destOrd="0" presId="urn:microsoft.com/office/officeart/2005/8/layout/process4"/>
    <dgm:cxn modelId="{1D2E7220-8A64-41C0-9FB8-905581457495}" srcId="{85281B85-819E-41A0-BCE5-C3D088C3F7EB}" destId="{01BC5C49-ECF9-418B-AD61-81AD8B0E0B1A}" srcOrd="2" destOrd="0" parTransId="{DD4D9C15-36E8-4304-8775-31F847BE5EC3}" sibTransId="{4E47EB8F-7CAA-4B7A-A55B-CF2E44BD803B}"/>
    <dgm:cxn modelId="{056A3E9D-E0EE-4D66-A745-77E854CB1262}" srcId="{85281B85-819E-41A0-BCE5-C3D088C3F7EB}" destId="{435AA6BB-95A5-4458-91D9-EAF082CBAEDB}" srcOrd="1" destOrd="0" parTransId="{016D0972-1777-4B3E-8C30-8511F27170F4}" sibTransId="{26EC4433-F85F-4A63-BE18-A0FC09CB6E51}"/>
    <dgm:cxn modelId="{A61C9FAB-5214-4AEE-BA20-C175E42E6673}" srcId="{85281B85-819E-41A0-BCE5-C3D088C3F7EB}" destId="{04953826-BB35-4378-8079-958A05C292B6}" srcOrd="3" destOrd="0" parTransId="{E98B62E6-ED11-4EBF-81D2-60AE99017864}" sibTransId="{8CB2AC82-CECD-4E4F-9634-98A6B39CFAE0}"/>
    <dgm:cxn modelId="{1A31B476-1EBE-4BA3-9810-93BCD06A7997}" type="presOf" srcId="{3324E2B0-88CF-43C6-A868-9E3F794E4336}" destId="{EF698CB4-CD83-46CC-989F-489015793539}" srcOrd="0" destOrd="0" presId="urn:microsoft.com/office/officeart/2005/8/layout/process4"/>
    <dgm:cxn modelId="{57065578-17BA-449C-B849-C24B14A92FD6}" type="presParOf" srcId="{CBA202FA-96E5-4492-B226-5D4E7821F031}" destId="{E6A77740-D3CA-4FE8-BF5B-AF6E9C378514}" srcOrd="0" destOrd="0" presId="urn:microsoft.com/office/officeart/2005/8/layout/process4"/>
    <dgm:cxn modelId="{3CD7421F-DC7D-4197-9599-1FC731BBE824}" type="presParOf" srcId="{E6A77740-D3CA-4FE8-BF5B-AF6E9C378514}" destId="{15F9C7FD-5C1C-4454-94E3-6725629039FF}" srcOrd="0" destOrd="0" presId="urn:microsoft.com/office/officeart/2005/8/layout/process4"/>
    <dgm:cxn modelId="{4C6560CD-3492-4F34-BE06-8664518F8D09}" type="presParOf" srcId="{CBA202FA-96E5-4492-B226-5D4E7821F031}" destId="{051364F7-BA44-4615-AD50-591ED54B0720}" srcOrd="1" destOrd="0" presId="urn:microsoft.com/office/officeart/2005/8/layout/process4"/>
    <dgm:cxn modelId="{36B965FB-6BAA-4C89-A56C-BF0183206896}" type="presParOf" srcId="{CBA202FA-96E5-4492-B226-5D4E7821F031}" destId="{64169111-B4A9-4EA2-9EB7-25F20C6E8603}" srcOrd="2" destOrd="0" presId="urn:microsoft.com/office/officeart/2005/8/layout/process4"/>
    <dgm:cxn modelId="{00530D26-DA20-43D5-984F-31DC7CEDF906}" type="presParOf" srcId="{64169111-B4A9-4EA2-9EB7-25F20C6E8603}" destId="{8F2231AF-3E3D-4D17-9019-4659C65E16A4}" srcOrd="0" destOrd="0" presId="urn:microsoft.com/office/officeart/2005/8/layout/process4"/>
    <dgm:cxn modelId="{8B7FF318-1BEF-4BBF-BEDA-74426BBBC12C}" type="presParOf" srcId="{CBA202FA-96E5-4492-B226-5D4E7821F031}" destId="{1842DA79-84F0-4C94-B367-B6C704212EE8}" srcOrd="3" destOrd="0" presId="urn:microsoft.com/office/officeart/2005/8/layout/process4"/>
    <dgm:cxn modelId="{FC154D79-1897-4852-A1D4-9BC387309E83}" type="presParOf" srcId="{CBA202FA-96E5-4492-B226-5D4E7821F031}" destId="{A7AC9DEA-E8F2-4048-8E78-6410B4D95F30}" srcOrd="4" destOrd="0" presId="urn:microsoft.com/office/officeart/2005/8/layout/process4"/>
    <dgm:cxn modelId="{ABC836B1-3931-4B62-84FF-8AC8E79F5630}" type="presParOf" srcId="{A7AC9DEA-E8F2-4048-8E78-6410B4D95F30}" destId="{56ED3132-07E3-443E-A459-79E9CC148937}" srcOrd="0" destOrd="0" presId="urn:microsoft.com/office/officeart/2005/8/layout/process4"/>
    <dgm:cxn modelId="{2A11B5F9-C355-423C-994B-EB5C0EB28563}" type="presParOf" srcId="{CBA202FA-96E5-4492-B226-5D4E7821F031}" destId="{91E2510C-E368-4971-AA97-FB705817073B}" srcOrd="5" destOrd="0" presId="urn:microsoft.com/office/officeart/2005/8/layout/process4"/>
    <dgm:cxn modelId="{25459D66-ED3F-4BDE-96E6-E5545103C1DD}" type="presParOf" srcId="{CBA202FA-96E5-4492-B226-5D4E7821F031}" destId="{0EEA9C07-5FB6-470E-B513-485ADA99EC55}" srcOrd="6" destOrd="0" presId="urn:microsoft.com/office/officeart/2005/8/layout/process4"/>
    <dgm:cxn modelId="{15708B43-AB20-4FBF-864E-6620944E8627}" type="presParOf" srcId="{0EEA9C07-5FB6-470E-B513-485ADA99EC55}" destId="{7ED2829E-B8FD-4876-801C-39D12F066AA0}" srcOrd="0" destOrd="0" presId="urn:microsoft.com/office/officeart/2005/8/layout/process4"/>
    <dgm:cxn modelId="{7C3A4ECB-129A-45D3-9CC3-E1AFD316A0D5}" type="presParOf" srcId="{CBA202FA-96E5-4492-B226-5D4E7821F031}" destId="{3E1359DF-DB80-4DE6-A91F-B1D6D4B29CF2}" srcOrd="7" destOrd="0" presId="urn:microsoft.com/office/officeart/2005/8/layout/process4"/>
    <dgm:cxn modelId="{B3DC69DD-39F2-4FCC-A505-108550843B9F}" type="presParOf" srcId="{CBA202FA-96E5-4492-B226-5D4E7821F031}" destId="{82CD56D3-33D7-4468-B0BB-B519499D6E33}" srcOrd="8" destOrd="0" presId="urn:microsoft.com/office/officeart/2005/8/layout/process4"/>
    <dgm:cxn modelId="{BF5A6CC1-DEF5-46B5-A344-F6DB5FEAEA13}" type="presParOf" srcId="{82CD56D3-33D7-4468-B0BB-B519499D6E33}" destId="{EF698CB4-CD83-46CC-989F-48901579353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C9CE09-6CC9-4629-B988-FBBE1EFE22DF}"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n-GB"/>
        </a:p>
      </dgm:t>
    </dgm:pt>
    <dgm:pt modelId="{244A8C64-E7D8-4FD1-8360-11B90606B1BF}">
      <dgm:prSet phldrT="[Text]" custT="1"/>
      <dgm:spPr/>
      <dgm:t>
        <a:bodyPr/>
        <a:lstStyle/>
        <a:p>
          <a:r>
            <a:rPr lang="fr-FR" sz="1600" b="1" noProof="0" dirty="0" smtClean="0">
              <a:ea typeface="ＭＳ Ｐゴシック" pitchFamily="34" charset="-128"/>
            </a:rPr>
            <a:t>Déterminants sociaux de la santé : </a:t>
          </a:r>
          <a:r>
            <a:rPr lang="fr-FR" sz="1600" b="0" noProof="0" dirty="0" smtClean="0">
              <a:ea typeface="ＭＳ Ｐゴシック" pitchFamily="34" charset="-128"/>
            </a:rPr>
            <a:t>Les </a:t>
          </a:r>
          <a:r>
            <a:rPr lang="fr-FR" sz="1600" noProof="0" dirty="0" smtClean="0">
              <a:ea typeface="ＭＳ Ｐゴシック" pitchFamily="34" charset="-128"/>
            </a:rPr>
            <a:t>DSS sont les conditions dans lesquelles les gens </a:t>
          </a:r>
          <a:r>
            <a:rPr lang="fr-FR" sz="1600" b="1" noProof="0" dirty="0" smtClean="0">
              <a:ea typeface="ＭＳ Ｐゴシック" pitchFamily="34" charset="-128"/>
            </a:rPr>
            <a:t>naissent, grandissent, vivent, travaillent, et vieillissent, </a:t>
          </a:r>
          <a:r>
            <a:rPr lang="fr-FR" sz="1600" noProof="0" dirty="0" smtClean="0">
              <a:ea typeface="ＭＳ Ｐゴシック" pitchFamily="34" charset="-128"/>
            </a:rPr>
            <a:t>ainsi que le système de santé. </a:t>
          </a:r>
          <a:endParaRPr lang="fr-FR" sz="1600" noProof="0" dirty="0"/>
        </a:p>
      </dgm:t>
    </dgm:pt>
    <dgm:pt modelId="{8783565D-E227-4FC6-8180-3F7A1587BB17}" type="parTrans" cxnId="{B74CD9CE-806C-453B-B7FC-B6CD5EE2C250}">
      <dgm:prSet/>
      <dgm:spPr/>
      <dgm:t>
        <a:bodyPr/>
        <a:lstStyle/>
        <a:p>
          <a:endParaRPr lang="en-GB"/>
        </a:p>
      </dgm:t>
    </dgm:pt>
    <dgm:pt modelId="{C7272379-6D9D-42CA-AC87-6E4CF4C9246F}" type="sibTrans" cxnId="{B74CD9CE-806C-453B-B7FC-B6CD5EE2C250}">
      <dgm:prSet/>
      <dgm:spPr/>
      <dgm:t>
        <a:bodyPr/>
        <a:lstStyle/>
        <a:p>
          <a:endParaRPr lang="en-GB"/>
        </a:p>
      </dgm:t>
    </dgm:pt>
    <dgm:pt modelId="{E8F28F68-CD7D-4A03-BB79-1619A71E0B04}">
      <dgm:prSet phldrT="[Text]" custT="1"/>
      <dgm:spPr/>
      <dgm:t>
        <a:bodyPr/>
        <a:lstStyle/>
        <a:p>
          <a:r>
            <a:rPr lang="fr-FR" sz="1600" b="1" noProof="0" dirty="0" smtClean="0">
              <a:ea typeface="ＭＳ Ｐゴシック" pitchFamily="34" charset="-128"/>
            </a:rPr>
            <a:t>Equité en santé : </a:t>
          </a:r>
          <a:r>
            <a:rPr lang="fr-FR" sz="1600" b="0" noProof="0" dirty="0" smtClean="0">
              <a:ea typeface="ＭＳ Ｐゴシック" pitchFamily="34" charset="-128"/>
            </a:rPr>
            <a:t>L’absence</a:t>
          </a:r>
          <a:r>
            <a:rPr lang="fr-FR" sz="1600" noProof="0" dirty="0" smtClean="0">
              <a:ea typeface="ＭＳ Ｐゴシック" pitchFamily="34" charset="-128"/>
            </a:rPr>
            <a:t> de différences injustes et évitables ou remédiables en matière de santé entre les groupes définis socialement, économiquement, démographiquement ou géographiquement.  </a:t>
          </a:r>
        </a:p>
      </dgm:t>
    </dgm:pt>
    <dgm:pt modelId="{C61D65EF-B419-4FCE-BC9E-88B5C6B2132F}" type="parTrans" cxnId="{8EFD83C3-6D71-451D-BBBB-C95411F1964E}">
      <dgm:prSet/>
      <dgm:spPr/>
      <dgm:t>
        <a:bodyPr/>
        <a:lstStyle/>
        <a:p>
          <a:endParaRPr lang="en-GB"/>
        </a:p>
      </dgm:t>
    </dgm:pt>
    <dgm:pt modelId="{9958EB43-00A3-453B-A3A2-E28FEC036DAB}" type="sibTrans" cxnId="{8EFD83C3-6D71-451D-BBBB-C95411F1964E}">
      <dgm:prSet/>
      <dgm:spPr/>
      <dgm:t>
        <a:bodyPr/>
        <a:lstStyle/>
        <a:p>
          <a:endParaRPr lang="en-GB"/>
        </a:p>
      </dgm:t>
    </dgm:pt>
    <dgm:pt modelId="{F6A6C8FC-8D93-4F8C-9746-131C9C721526}">
      <dgm:prSet phldrT="[Text]" custT="1"/>
      <dgm:spPr/>
      <dgm:t>
        <a:bodyPr/>
        <a:lstStyle/>
        <a:p>
          <a:r>
            <a:rPr lang="fr-FR" sz="1600" b="1" noProof="0" dirty="0" smtClean="0">
              <a:ea typeface="ＭＳ Ｐゴシック" pitchFamily="34" charset="-128"/>
            </a:rPr>
            <a:t>Interventions de santé de la population : </a:t>
          </a:r>
          <a:r>
            <a:rPr lang="fr-FR" sz="1600" b="0" noProof="0" dirty="0" smtClean="0">
              <a:ea typeface="ＭＳ Ｐゴシック" pitchFamily="34" charset="-128"/>
            </a:rPr>
            <a:t>Vise</a:t>
          </a:r>
          <a:r>
            <a:rPr lang="fr-FR" sz="1600" b="1" noProof="0" dirty="0" smtClean="0">
              <a:ea typeface="ＭＳ Ｐゴシック" pitchFamily="34" charset="-128"/>
            </a:rPr>
            <a:t> </a:t>
          </a:r>
          <a:r>
            <a:rPr lang="fr-FR" sz="1600" noProof="0" dirty="0" smtClean="0">
              <a:ea typeface="ＭＳ Ｐゴシック" pitchFamily="34" charset="-128"/>
            </a:rPr>
            <a:t>à changer le contexte social qui influence la santé (Rose dans </a:t>
          </a:r>
          <a:r>
            <a:rPr lang="fr-FR" sz="1600" noProof="0" dirty="0" err="1" smtClean="0">
              <a:ea typeface="ＭＳ Ｐゴシック" pitchFamily="34" charset="-128"/>
            </a:rPr>
            <a:t>Frohlich</a:t>
          </a:r>
          <a:r>
            <a:rPr lang="fr-FR" sz="1600" noProof="0" dirty="0" smtClean="0">
              <a:ea typeface="ＭＳ Ｐゴシック" pitchFamily="34" charset="-128"/>
            </a:rPr>
            <a:t>, 2014)</a:t>
          </a:r>
          <a:endParaRPr lang="fr-FR" sz="1600" noProof="0" dirty="0"/>
        </a:p>
      </dgm:t>
    </dgm:pt>
    <dgm:pt modelId="{8407E8C0-280A-4E1E-A184-6B40C53634C6}" type="parTrans" cxnId="{E62490AE-C577-42EB-962E-ACBDA11AA979}">
      <dgm:prSet/>
      <dgm:spPr/>
      <dgm:t>
        <a:bodyPr/>
        <a:lstStyle/>
        <a:p>
          <a:endParaRPr lang="en-GB"/>
        </a:p>
      </dgm:t>
    </dgm:pt>
    <dgm:pt modelId="{7220FB7B-7DAA-4846-9234-A56C065892F3}" type="sibTrans" cxnId="{E62490AE-C577-42EB-962E-ACBDA11AA979}">
      <dgm:prSet/>
      <dgm:spPr/>
      <dgm:t>
        <a:bodyPr/>
        <a:lstStyle/>
        <a:p>
          <a:endParaRPr lang="en-GB"/>
        </a:p>
      </dgm:t>
    </dgm:pt>
    <dgm:pt modelId="{DB7FB197-A9E0-4B8D-B528-BB2C86579ADF}" type="pres">
      <dgm:prSet presAssocID="{C1C9CE09-6CC9-4629-B988-FBBE1EFE22DF}" presName="Name0" presStyleCnt="0">
        <dgm:presLayoutVars>
          <dgm:chMax/>
          <dgm:chPref/>
          <dgm:dir/>
          <dgm:animLvl val="lvl"/>
        </dgm:presLayoutVars>
      </dgm:prSet>
      <dgm:spPr/>
      <dgm:t>
        <a:bodyPr/>
        <a:lstStyle/>
        <a:p>
          <a:endParaRPr lang="en-US"/>
        </a:p>
      </dgm:t>
    </dgm:pt>
    <dgm:pt modelId="{99FE2269-C9A3-4F8B-9643-21E818958E41}" type="pres">
      <dgm:prSet presAssocID="{244A8C64-E7D8-4FD1-8360-11B90606B1BF}" presName="composite" presStyleCnt="0"/>
      <dgm:spPr/>
    </dgm:pt>
    <dgm:pt modelId="{D89036C0-EDC6-4DD0-ABDF-B375D4FA36E0}" type="pres">
      <dgm:prSet presAssocID="{244A8C64-E7D8-4FD1-8360-11B90606B1BF}" presName="Parent1" presStyleLbl="node1" presStyleIdx="0" presStyleCnt="6" custScaleX="376562">
        <dgm:presLayoutVars>
          <dgm:chMax val="1"/>
          <dgm:chPref val="1"/>
          <dgm:bulletEnabled val="1"/>
        </dgm:presLayoutVars>
      </dgm:prSet>
      <dgm:spPr/>
      <dgm:t>
        <a:bodyPr/>
        <a:lstStyle/>
        <a:p>
          <a:endParaRPr lang="en-GB"/>
        </a:p>
      </dgm:t>
    </dgm:pt>
    <dgm:pt modelId="{8D16FA05-B5AE-422D-A732-B58AEA11234F}" type="pres">
      <dgm:prSet presAssocID="{244A8C64-E7D8-4FD1-8360-11B90606B1BF}" presName="Childtext1" presStyleLbl="revTx" presStyleIdx="0" presStyleCnt="3">
        <dgm:presLayoutVars>
          <dgm:chMax val="0"/>
          <dgm:chPref val="0"/>
          <dgm:bulletEnabled val="1"/>
        </dgm:presLayoutVars>
      </dgm:prSet>
      <dgm:spPr/>
      <dgm:t>
        <a:bodyPr/>
        <a:lstStyle/>
        <a:p>
          <a:endParaRPr lang="en-GB"/>
        </a:p>
      </dgm:t>
    </dgm:pt>
    <dgm:pt modelId="{DFF82AB4-E793-439C-B4DC-8AEB3ADD35AE}" type="pres">
      <dgm:prSet presAssocID="{244A8C64-E7D8-4FD1-8360-11B90606B1BF}" presName="BalanceSpacing" presStyleCnt="0"/>
      <dgm:spPr/>
    </dgm:pt>
    <dgm:pt modelId="{26358214-9532-4A82-93C8-CCDE77253FA8}" type="pres">
      <dgm:prSet presAssocID="{244A8C64-E7D8-4FD1-8360-11B90606B1BF}" presName="BalanceSpacing1" presStyleCnt="0"/>
      <dgm:spPr/>
    </dgm:pt>
    <dgm:pt modelId="{4BE373F8-93EF-4A9A-99EC-33E25DEFBF90}" type="pres">
      <dgm:prSet presAssocID="{C7272379-6D9D-42CA-AC87-6E4CF4C9246F}" presName="Accent1Text" presStyleLbl="node1" presStyleIdx="1" presStyleCnt="6" custLinFactNeighborX="-64138" custLinFactNeighborY="-2060"/>
      <dgm:spPr/>
      <dgm:t>
        <a:bodyPr/>
        <a:lstStyle/>
        <a:p>
          <a:endParaRPr lang="en-US"/>
        </a:p>
      </dgm:t>
    </dgm:pt>
    <dgm:pt modelId="{BA1F5E50-D185-43A7-92BC-5196EF4491BF}" type="pres">
      <dgm:prSet presAssocID="{C7272379-6D9D-42CA-AC87-6E4CF4C9246F}" presName="spaceBetweenRectangles" presStyleCnt="0"/>
      <dgm:spPr/>
    </dgm:pt>
    <dgm:pt modelId="{6862C2EC-82FC-4029-81E5-124F7E64B13F}" type="pres">
      <dgm:prSet presAssocID="{E8F28F68-CD7D-4A03-BB79-1619A71E0B04}" presName="composite" presStyleCnt="0"/>
      <dgm:spPr/>
    </dgm:pt>
    <dgm:pt modelId="{3EC594F3-0146-4FF6-9165-5CD53C191D5D}" type="pres">
      <dgm:prSet presAssocID="{E8F28F68-CD7D-4A03-BB79-1619A71E0B04}" presName="Parent1" presStyleLbl="node1" presStyleIdx="2" presStyleCnt="6" custScaleX="365864">
        <dgm:presLayoutVars>
          <dgm:chMax val="1"/>
          <dgm:chPref val="1"/>
          <dgm:bulletEnabled val="1"/>
        </dgm:presLayoutVars>
      </dgm:prSet>
      <dgm:spPr/>
      <dgm:t>
        <a:bodyPr/>
        <a:lstStyle/>
        <a:p>
          <a:endParaRPr lang="en-US"/>
        </a:p>
      </dgm:t>
    </dgm:pt>
    <dgm:pt modelId="{B31722B9-BD2B-4959-AD86-CB9078638618}" type="pres">
      <dgm:prSet presAssocID="{E8F28F68-CD7D-4A03-BB79-1619A71E0B04}" presName="Childtext1" presStyleLbl="revTx" presStyleIdx="1" presStyleCnt="3">
        <dgm:presLayoutVars>
          <dgm:chMax val="0"/>
          <dgm:chPref val="0"/>
          <dgm:bulletEnabled val="1"/>
        </dgm:presLayoutVars>
      </dgm:prSet>
      <dgm:spPr/>
    </dgm:pt>
    <dgm:pt modelId="{326BA56B-21EB-41F9-8C25-5D7C051DB097}" type="pres">
      <dgm:prSet presAssocID="{E8F28F68-CD7D-4A03-BB79-1619A71E0B04}" presName="BalanceSpacing" presStyleCnt="0"/>
      <dgm:spPr/>
    </dgm:pt>
    <dgm:pt modelId="{8419C1AA-4773-4366-92CB-596F1161C937}" type="pres">
      <dgm:prSet presAssocID="{E8F28F68-CD7D-4A03-BB79-1619A71E0B04}" presName="BalanceSpacing1" presStyleCnt="0"/>
      <dgm:spPr/>
    </dgm:pt>
    <dgm:pt modelId="{19F6B852-3293-4FE6-90B4-9E6F664BE5C1}" type="pres">
      <dgm:prSet presAssocID="{9958EB43-00A3-453B-A3A2-E28FEC036DAB}" presName="Accent1Text" presStyleLbl="node1" presStyleIdx="3" presStyleCnt="6" custLinFactNeighborX="70837" custLinFactNeighborY="855"/>
      <dgm:spPr/>
      <dgm:t>
        <a:bodyPr/>
        <a:lstStyle/>
        <a:p>
          <a:endParaRPr lang="en-US"/>
        </a:p>
      </dgm:t>
    </dgm:pt>
    <dgm:pt modelId="{5BEA9422-EB95-44F1-AB3F-FD04406B0AC1}" type="pres">
      <dgm:prSet presAssocID="{9958EB43-00A3-453B-A3A2-E28FEC036DAB}" presName="spaceBetweenRectangles" presStyleCnt="0"/>
      <dgm:spPr/>
    </dgm:pt>
    <dgm:pt modelId="{ED0C6803-B2E7-47E1-AE45-D8190A072E19}" type="pres">
      <dgm:prSet presAssocID="{F6A6C8FC-8D93-4F8C-9746-131C9C721526}" presName="composite" presStyleCnt="0"/>
      <dgm:spPr/>
    </dgm:pt>
    <dgm:pt modelId="{2ABB5934-5494-47FA-B94C-419BB1B5F33F}" type="pres">
      <dgm:prSet presAssocID="{F6A6C8FC-8D93-4F8C-9746-131C9C721526}" presName="Parent1" presStyleLbl="node1" presStyleIdx="4" presStyleCnt="6" custScaleX="315406" custLinFactNeighborX="29922" custLinFactNeighborY="3109">
        <dgm:presLayoutVars>
          <dgm:chMax val="1"/>
          <dgm:chPref val="1"/>
          <dgm:bulletEnabled val="1"/>
        </dgm:presLayoutVars>
      </dgm:prSet>
      <dgm:spPr/>
      <dgm:t>
        <a:bodyPr/>
        <a:lstStyle/>
        <a:p>
          <a:endParaRPr lang="en-US"/>
        </a:p>
      </dgm:t>
    </dgm:pt>
    <dgm:pt modelId="{E7083D3E-65DC-4E03-8DB9-37F7EDE70E00}" type="pres">
      <dgm:prSet presAssocID="{F6A6C8FC-8D93-4F8C-9746-131C9C721526}" presName="Childtext1" presStyleLbl="revTx" presStyleIdx="2" presStyleCnt="3">
        <dgm:presLayoutVars>
          <dgm:chMax val="0"/>
          <dgm:chPref val="0"/>
          <dgm:bulletEnabled val="1"/>
        </dgm:presLayoutVars>
      </dgm:prSet>
      <dgm:spPr/>
    </dgm:pt>
    <dgm:pt modelId="{1C458385-39C2-4E4B-A367-C6EA530BACF2}" type="pres">
      <dgm:prSet presAssocID="{F6A6C8FC-8D93-4F8C-9746-131C9C721526}" presName="BalanceSpacing" presStyleCnt="0"/>
      <dgm:spPr/>
    </dgm:pt>
    <dgm:pt modelId="{01C27021-7BA8-43A2-950D-9720DB0DFB5A}" type="pres">
      <dgm:prSet presAssocID="{F6A6C8FC-8D93-4F8C-9746-131C9C721526}" presName="BalanceSpacing1" presStyleCnt="0"/>
      <dgm:spPr/>
    </dgm:pt>
    <dgm:pt modelId="{66DBF30D-801C-41E7-9637-87D5C61DD950}" type="pres">
      <dgm:prSet presAssocID="{7220FB7B-7DAA-4846-9234-A56C065892F3}" presName="Accent1Text" presStyleLbl="node1" presStyleIdx="5" presStyleCnt="6" custLinFactNeighborX="-62513" custLinFactNeighborY="114"/>
      <dgm:spPr/>
      <dgm:t>
        <a:bodyPr/>
        <a:lstStyle/>
        <a:p>
          <a:endParaRPr lang="en-US"/>
        </a:p>
      </dgm:t>
    </dgm:pt>
  </dgm:ptLst>
  <dgm:cxnLst>
    <dgm:cxn modelId="{F47C6F2C-EBCE-4E96-A3BD-155C7C5D765F}" type="presOf" srcId="{E8F28F68-CD7D-4A03-BB79-1619A71E0B04}" destId="{3EC594F3-0146-4FF6-9165-5CD53C191D5D}" srcOrd="0" destOrd="0" presId="urn:microsoft.com/office/officeart/2008/layout/AlternatingHexagons"/>
    <dgm:cxn modelId="{808523E3-CA5C-41BC-B011-E16D3141DF87}" type="presOf" srcId="{7220FB7B-7DAA-4846-9234-A56C065892F3}" destId="{66DBF30D-801C-41E7-9637-87D5C61DD950}" srcOrd="0" destOrd="0" presId="urn:microsoft.com/office/officeart/2008/layout/AlternatingHexagons"/>
    <dgm:cxn modelId="{61C5BB9C-D66F-4D81-B40F-106F3DE16F29}" type="presOf" srcId="{9958EB43-00A3-453B-A3A2-E28FEC036DAB}" destId="{19F6B852-3293-4FE6-90B4-9E6F664BE5C1}" srcOrd="0" destOrd="0" presId="urn:microsoft.com/office/officeart/2008/layout/AlternatingHexagons"/>
    <dgm:cxn modelId="{A6F03B78-D23D-4509-9A44-9E2FACB9AA81}" type="presOf" srcId="{C1C9CE09-6CC9-4629-B988-FBBE1EFE22DF}" destId="{DB7FB197-A9E0-4B8D-B528-BB2C86579ADF}" srcOrd="0" destOrd="0" presId="urn:microsoft.com/office/officeart/2008/layout/AlternatingHexagons"/>
    <dgm:cxn modelId="{A72F7925-8106-485D-84C4-43F2328BEF0F}" type="presOf" srcId="{C7272379-6D9D-42CA-AC87-6E4CF4C9246F}" destId="{4BE373F8-93EF-4A9A-99EC-33E25DEFBF90}" srcOrd="0" destOrd="0" presId="urn:microsoft.com/office/officeart/2008/layout/AlternatingHexagons"/>
    <dgm:cxn modelId="{8EFD83C3-6D71-451D-BBBB-C95411F1964E}" srcId="{C1C9CE09-6CC9-4629-B988-FBBE1EFE22DF}" destId="{E8F28F68-CD7D-4A03-BB79-1619A71E0B04}" srcOrd="1" destOrd="0" parTransId="{C61D65EF-B419-4FCE-BC9E-88B5C6B2132F}" sibTransId="{9958EB43-00A3-453B-A3A2-E28FEC036DAB}"/>
    <dgm:cxn modelId="{B74CD9CE-806C-453B-B7FC-B6CD5EE2C250}" srcId="{C1C9CE09-6CC9-4629-B988-FBBE1EFE22DF}" destId="{244A8C64-E7D8-4FD1-8360-11B90606B1BF}" srcOrd="0" destOrd="0" parTransId="{8783565D-E227-4FC6-8180-3F7A1587BB17}" sibTransId="{C7272379-6D9D-42CA-AC87-6E4CF4C9246F}"/>
    <dgm:cxn modelId="{9EBA96CE-4F01-40B7-BA53-9BB0A9AA16F9}" type="presOf" srcId="{244A8C64-E7D8-4FD1-8360-11B90606B1BF}" destId="{D89036C0-EDC6-4DD0-ABDF-B375D4FA36E0}" srcOrd="0" destOrd="0" presId="urn:microsoft.com/office/officeart/2008/layout/AlternatingHexagons"/>
    <dgm:cxn modelId="{69FAE5CC-EE10-4766-82D5-651E4B757173}" type="presOf" srcId="{F6A6C8FC-8D93-4F8C-9746-131C9C721526}" destId="{2ABB5934-5494-47FA-B94C-419BB1B5F33F}" srcOrd="0" destOrd="0" presId="urn:microsoft.com/office/officeart/2008/layout/AlternatingHexagons"/>
    <dgm:cxn modelId="{E62490AE-C577-42EB-962E-ACBDA11AA979}" srcId="{C1C9CE09-6CC9-4629-B988-FBBE1EFE22DF}" destId="{F6A6C8FC-8D93-4F8C-9746-131C9C721526}" srcOrd="2" destOrd="0" parTransId="{8407E8C0-280A-4E1E-A184-6B40C53634C6}" sibTransId="{7220FB7B-7DAA-4846-9234-A56C065892F3}"/>
    <dgm:cxn modelId="{ECCCA5C5-6000-43B2-BE26-D86838E6E747}" type="presParOf" srcId="{DB7FB197-A9E0-4B8D-B528-BB2C86579ADF}" destId="{99FE2269-C9A3-4F8B-9643-21E818958E41}" srcOrd="0" destOrd="0" presId="urn:microsoft.com/office/officeart/2008/layout/AlternatingHexagons"/>
    <dgm:cxn modelId="{44C04AA1-CC92-4258-85D4-302D2B2840BA}" type="presParOf" srcId="{99FE2269-C9A3-4F8B-9643-21E818958E41}" destId="{D89036C0-EDC6-4DD0-ABDF-B375D4FA36E0}" srcOrd="0" destOrd="0" presId="urn:microsoft.com/office/officeart/2008/layout/AlternatingHexagons"/>
    <dgm:cxn modelId="{3282A8C3-20D2-412E-8272-30D849FF61BB}" type="presParOf" srcId="{99FE2269-C9A3-4F8B-9643-21E818958E41}" destId="{8D16FA05-B5AE-422D-A732-B58AEA11234F}" srcOrd="1" destOrd="0" presId="urn:microsoft.com/office/officeart/2008/layout/AlternatingHexagons"/>
    <dgm:cxn modelId="{BC020646-6FE5-4D11-8DFF-0C9CFC99BB9B}" type="presParOf" srcId="{99FE2269-C9A3-4F8B-9643-21E818958E41}" destId="{DFF82AB4-E793-439C-B4DC-8AEB3ADD35AE}" srcOrd="2" destOrd="0" presId="urn:microsoft.com/office/officeart/2008/layout/AlternatingHexagons"/>
    <dgm:cxn modelId="{C63CF6CB-F495-43E5-A07C-DB035AE27E25}" type="presParOf" srcId="{99FE2269-C9A3-4F8B-9643-21E818958E41}" destId="{26358214-9532-4A82-93C8-CCDE77253FA8}" srcOrd="3" destOrd="0" presId="urn:microsoft.com/office/officeart/2008/layout/AlternatingHexagons"/>
    <dgm:cxn modelId="{941AC8EE-81A2-49B8-A1F2-C1A8CF328ABE}" type="presParOf" srcId="{99FE2269-C9A3-4F8B-9643-21E818958E41}" destId="{4BE373F8-93EF-4A9A-99EC-33E25DEFBF90}" srcOrd="4" destOrd="0" presId="urn:microsoft.com/office/officeart/2008/layout/AlternatingHexagons"/>
    <dgm:cxn modelId="{FFAFF6A0-450E-4040-B0FF-BDE5DD334AFD}" type="presParOf" srcId="{DB7FB197-A9E0-4B8D-B528-BB2C86579ADF}" destId="{BA1F5E50-D185-43A7-92BC-5196EF4491BF}" srcOrd="1" destOrd="0" presId="urn:microsoft.com/office/officeart/2008/layout/AlternatingHexagons"/>
    <dgm:cxn modelId="{5219853F-42C1-4EC5-9F02-DD451E233BC7}" type="presParOf" srcId="{DB7FB197-A9E0-4B8D-B528-BB2C86579ADF}" destId="{6862C2EC-82FC-4029-81E5-124F7E64B13F}" srcOrd="2" destOrd="0" presId="urn:microsoft.com/office/officeart/2008/layout/AlternatingHexagons"/>
    <dgm:cxn modelId="{910E8369-0CE6-452A-BDCB-08D082233243}" type="presParOf" srcId="{6862C2EC-82FC-4029-81E5-124F7E64B13F}" destId="{3EC594F3-0146-4FF6-9165-5CD53C191D5D}" srcOrd="0" destOrd="0" presId="urn:microsoft.com/office/officeart/2008/layout/AlternatingHexagons"/>
    <dgm:cxn modelId="{7FE01C3A-B41C-4B59-BAF1-4B5CAA001696}" type="presParOf" srcId="{6862C2EC-82FC-4029-81E5-124F7E64B13F}" destId="{B31722B9-BD2B-4959-AD86-CB9078638618}" srcOrd="1" destOrd="0" presId="urn:microsoft.com/office/officeart/2008/layout/AlternatingHexagons"/>
    <dgm:cxn modelId="{F2E0E81C-A308-4688-8BE7-27333D1B18A8}" type="presParOf" srcId="{6862C2EC-82FC-4029-81E5-124F7E64B13F}" destId="{326BA56B-21EB-41F9-8C25-5D7C051DB097}" srcOrd="2" destOrd="0" presId="urn:microsoft.com/office/officeart/2008/layout/AlternatingHexagons"/>
    <dgm:cxn modelId="{2E5F346E-3E78-4CAE-A5FA-E9D9B05B0FC2}" type="presParOf" srcId="{6862C2EC-82FC-4029-81E5-124F7E64B13F}" destId="{8419C1AA-4773-4366-92CB-596F1161C937}" srcOrd="3" destOrd="0" presId="urn:microsoft.com/office/officeart/2008/layout/AlternatingHexagons"/>
    <dgm:cxn modelId="{BD3B2929-5E4A-4514-92C6-0A4D5C530806}" type="presParOf" srcId="{6862C2EC-82FC-4029-81E5-124F7E64B13F}" destId="{19F6B852-3293-4FE6-90B4-9E6F664BE5C1}" srcOrd="4" destOrd="0" presId="urn:microsoft.com/office/officeart/2008/layout/AlternatingHexagons"/>
    <dgm:cxn modelId="{A3BD9B53-D110-4367-8F13-4245CD5B74D3}" type="presParOf" srcId="{DB7FB197-A9E0-4B8D-B528-BB2C86579ADF}" destId="{5BEA9422-EB95-44F1-AB3F-FD04406B0AC1}" srcOrd="3" destOrd="0" presId="urn:microsoft.com/office/officeart/2008/layout/AlternatingHexagons"/>
    <dgm:cxn modelId="{8EDCE612-D423-405F-99C1-CDC989EB72F3}" type="presParOf" srcId="{DB7FB197-A9E0-4B8D-B528-BB2C86579ADF}" destId="{ED0C6803-B2E7-47E1-AE45-D8190A072E19}" srcOrd="4" destOrd="0" presId="urn:microsoft.com/office/officeart/2008/layout/AlternatingHexagons"/>
    <dgm:cxn modelId="{123FE1D1-565A-4DB8-9690-611D4681011C}" type="presParOf" srcId="{ED0C6803-B2E7-47E1-AE45-D8190A072E19}" destId="{2ABB5934-5494-47FA-B94C-419BB1B5F33F}" srcOrd="0" destOrd="0" presId="urn:microsoft.com/office/officeart/2008/layout/AlternatingHexagons"/>
    <dgm:cxn modelId="{94901A4C-ECE3-4909-B856-EFB5C817E33D}" type="presParOf" srcId="{ED0C6803-B2E7-47E1-AE45-D8190A072E19}" destId="{E7083D3E-65DC-4E03-8DB9-37F7EDE70E00}" srcOrd="1" destOrd="0" presId="urn:microsoft.com/office/officeart/2008/layout/AlternatingHexagons"/>
    <dgm:cxn modelId="{E6A199D2-7015-4392-B588-597C6864C51F}" type="presParOf" srcId="{ED0C6803-B2E7-47E1-AE45-D8190A072E19}" destId="{1C458385-39C2-4E4B-A367-C6EA530BACF2}" srcOrd="2" destOrd="0" presId="urn:microsoft.com/office/officeart/2008/layout/AlternatingHexagons"/>
    <dgm:cxn modelId="{B5DF8B65-E410-4DBD-8328-DAC218B3299A}" type="presParOf" srcId="{ED0C6803-B2E7-47E1-AE45-D8190A072E19}" destId="{01C27021-7BA8-43A2-950D-9720DB0DFB5A}" srcOrd="3" destOrd="0" presId="urn:microsoft.com/office/officeart/2008/layout/AlternatingHexagons"/>
    <dgm:cxn modelId="{D79E5239-5BEE-48BC-9153-A1E74938D228}" type="presParOf" srcId="{ED0C6803-B2E7-47E1-AE45-D8190A072E19}" destId="{66DBF30D-801C-41E7-9637-87D5C61DD950}"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3FB3DB-AEE7-44E6-9C13-26AE044E4869}"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n-GB"/>
        </a:p>
      </dgm:t>
    </dgm:pt>
    <dgm:pt modelId="{4D2368E8-4AC2-4C1E-B3DA-BCBEC8708543}">
      <dgm:prSet phldrT="[Text]"/>
      <dgm:spPr/>
      <dgm:t>
        <a:bodyPr/>
        <a:lstStyle/>
        <a:p>
          <a:r>
            <a:rPr lang="fr-CH" noProof="0" dirty="0" smtClean="0"/>
            <a:t>La santé est un état de complet bien-être physique, mental et social et ne consiste pas seulement en une absence de maladie ou d’infirmité.</a:t>
          </a:r>
          <a:endParaRPr lang="fr-CH" noProof="0" dirty="0"/>
        </a:p>
      </dgm:t>
    </dgm:pt>
    <dgm:pt modelId="{CF02DF29-480F-4558-9D0D-0EDE1E0C74D1}" type="parTrans" cxnId="{C31C795C-1795-4D9E-A589-54D3D07FF071}">
      <dgm:prSet/>
      <dgm:spPr/>
      <dgm:t>
        <a:bodyPr/>
        <a:lstStyle/>
        <a:p>
          <a:endParaRPr lang="en-GB"/>
        </a:p>
      </dgm:t>
    </dgm:pt>
    <dgm:pt modelId="{07DE0644-32A0-4855-BC64-C0D2414D81DE}" type="sibTrans" cxnId="{C31C795C-1795-4D9E-A589-54D3D07FF071}">
      <dgm:prSet/>
      <dgm:spPr/>
      <dgm:t>
        <a:bodyPr/>
        <a:lstStyle/>
        <a:p>
          <a:endParaRPr lang="en-GB"/>
        </a:p>
      </dgm:t>
    </dgm:pt>
    <dgm:pt modelId="{B4562305-7783-451C-922D-6D2D2A15A46F}" type="pres">
      <dgm:prSet presAssocID="{873FB3DB-AEE7-44E6-9C13-26AE044E4869}" presName="Name0" presStyleCnt="0">
        <dgm:presLayoutVars>
          <dgm:chMax/>
          <dgm:chPref/>
          <dgm:dir/>
          <dgm:animLvl val="lvl"/>
        </dgm:presLayoutVars>
      </dgm:prSet>
      <dgm:spPr/>
      <dgm:t>
        <a:bodyPr/>
        <a:lstStyle/>
        <a:p>
          <a:endParaRPr lang="en-US"/>
        </a:p>
      </dgm:t>
    </dgm:pt>
    <dgm:pt modelId="{CBB01490-02F2-4FDD-A546-F64D917EDB91}" type="pres">
      <dgm:prSet presAssocID="{4D2368E8-4AC2-4C1E-B3DA-BCBEC8708543}" presName="composite" presStyleCnt="0"/>
      <dgm:spPr/>
    </dgm:pt>
    <dgm:pt modelId="{946308D7-A69D-4EBE-A404-B83D449C910B}" type="pres">
      <dgm:prSet presAssocID="{4D2368E8-4AC2-4C1E-B3DA-BCBEC8708543}" presName="Parent1" presStyleLbl="node1" presStyleIdx="0" presStyleCnt="2" custScaleX="341931" custScaleY="132632">
        <dgm:presLayoutVars>
          <dgm:chMax val="1"/>
          <dgm:chPref val="1"/>
          <dgm:bulletEnabled val="1"/>
        </dgm:presLayoutVars>
      </dgm:prSet>
      <dgm:spPr/>
      <dgm:t>
        <a:bodyPr/>
        <a:lstStyle/>
        <a:p>
          <a:endParaRPr lang="en-GB"/>
        </a:p>
      </dgm:t>
    </dgm:pt>
    <dgm:pt modelId="{55F5B598-CDF6-4D86-BC03-2769E7831B35}" type="pres">
      <dgm:prSet presAssocID="{4D2368E8-4AC2-4C1E-B3DA-BCBEC8708543}" presName="Childtext1" presStyleLbl="revTx" presStyleIdx="0" presStyleCnt="1">
        <dgm:presLayoutVars>
          <dgm:chMax val="0"/>
          <dgm:chPref val="0"/>
          <dgm:bulletEnabled val="1"/>
        </dgm:presLayoutVars>
      </dgm:prSet>
      <dgm:spPr/>
      <dgm:t>
        <a:bodyPr/>
        <a:lstStyle/>
        <a:p>
          <a:endParaRPr lang="en-GB"/>
        </a:p>
      </dgm:t>
    </dgm:pt>
    <dgm:pt modelId="{E3782457-5803-46AA-B797-FB056DEE4442}" type="pres">
      <dgm:prSet presAssocID="{4D2368E8-4AC2-4C1E-B3DA-BCBEC8708543}" presName="BalanceSpacing" presStyleCnt="0"/>
      <dgm:spPr/>
    </dgm:pt>
    <dgm:pt modelId="{F0B7B8FE-34C6-429F-815F-39334D071410}" type="pres">
      <dgm:prSet presAssocID="{4D2368E8-4AC2-4C1E-B3DA-BCBEC8708543}" presName="BalanceSpacing1" presStyleCnt="0"/>
      <dgm:spPr/>
    </dgm:pt>
    <dgm:pt modelId="{0E86A3F2-A023-41B9-BAEB-1F818351417D}" type="pres">
      <dgm:prSet presAssocID="{07DE0644-32A0-4855-BC64-C0D2414D81DE}" presName="Accent1Text" presStyleLbl="node1" presStyleIdx="1" presStyleCnt="2" custLinFactNeighborX="-84828" custLinFactNeighborY="500"/>
      <dgm:spPr/>
      <dgm:t>
        <a:bodyPr/>
        <a:lstStyle/>
        <a:p>
          <a:endParaRPr lang="en-US"/>
        </a:p>
      </dgm:t>
    </dgm:pt>
  </dgm:ptLst>
  <dgm:cxnLst>
    <dgm:cxn modelId="{6394ADB4-700B-4FA8-9D36-0C790F431137}" type="presOf" srcId="{4D2368E8-4AC2-4C1E-B3DA-BCBEC8708543}" destId="{946308D7-A69D-4EBE-A404-B83D449C910B}" srcOrd="0" destOrd="0" presId="urn:microsoft.com/office/officeart/2008/layout/AlternatingHexagons"/>
    <dgm:cxn modelId="{C9C0883E-C833-4708-9DF8-2EC0257925B4}" type="presOf" srcId="{873FB3DB-AEE7-44E6-9C13-26AE044E4869}" destId="{B4562305-7783-451C-922D-6D2D2A15A46F}" srcOrd="0" destOrd="0" presId="urn:microsoft.com/office/officeart/2008/layout/AlternatingHexagons"/>
    <dgm:cxn modelId="{C31C795C-1795-4D9E-A589-54D3D07FF071}" srcId="{873FB3DB-AEE7-44E6-9C13-26AE044E4869}" destId="{4D2368E8-4AC2-4C1E-B3DA-BCBEC8708543}" srcOrd="0" destOrd="0" parTransId="{CF02DF29-480F-4558-9D0D-0EDE1E0C74D1}" sibTransId="{07DE0644-32A0-4855-BC64-C0D2414D81DE}"/>
    <dgm:cxn modelId="{9178C321-7B81-40DF-A5BC-5EE7D7D22417}" type="presOf" srcId="{07DE0644-32A0-4855-BC64-C0D2414D81DE}" destId="{0E86A3F2-A023-41B9-BAEB-1F818351417D}" srcOrd="0" destOrd="0" presId="urn:microsoft.com/office/officeart/2008/layout/AlternatingHexagons"/>
    <dgm:cxn modelId="{A759D874-723E-4D70-ABEB-01674015A131}" type="presParOf" srcId="{B4562305-7783-451C-922D-6D2D2A15A46F}" destId="{CBB01490-02F2-4FDD-A546-F64D917EDB91}" srcOrd="0" destOrd="0" presId="urn:microsoft.com/office/officeart/2008/layout/AlternatingHexagons"/>
    <dgm:cxn modelId="{059EFC9C-000D-4101-A880-653FD927BF24}" type="presParOf" srcId="{CBB01490-02F2-4FDD-A546-F64D917EDB91}" destId="{946308D7-A69D-4EBE-A404-B83D449C910B}" srcOrd="0" destOrd="0" presId="urn:microsoft.com/office/officeart/2008/layout/AlternatingHexagons"/>
    <dgm:cxn modelId="{0E577772-94E2-4FB5-A6F8-B6284095EAB8}" type="presParOf" srcId="{CBB01490-02F2-4FDD-A546-F64D917EDB91}" destId="{55F5B598-CDF6-4D86-BC03-2769E7831B35}" srcOrd="1" destOrd="0" presId="urn:microsoft.com/office/officeart/2008/layout/AlternatingHexagons"/>
    <dgm:cxn modelId="{26F0DF9E-6E29-4828-8FCF-EAA5CDD92D6F}" type="presParOf" srcId="{CBB01490-02F2-4FDD-A546-F64D917EDB91}" destId="{E3782457-5803-46AA-B797-FB056DEE4442}" srcOrd="2" destOrd="0" presId="urn:microsoft.com/office/officeart/2008/layout/AlternatingHexagons"/>
    <dgm:cxn modelId="{9C8AC0FF-D374-401B-AB5F-1F38788C3BC5}" type="presParOf" srcId="{CBB01490-02F2-4FDD-A546-F64D917EDB91}" destId="{F0B7B8FE-34C6-429F-815F-39334D071410}" srcOrd="3" destOrd="0" presId="urn:microsoft.com/office/officeart/2008/layout/AlternatingHexagons"/>
    <dgm:cxn modelId="{8276AB86-B6E1-4E99-B4A1-F2AE78881CD4}" type="presParOf" srcId="{CBB01490-02F2-4FDD-A546-F64D917EDB91}" destId="{0E86A3F2-A023-41B9-BAEB-1F818351417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5D495D-21C7-4264-AD3D-3F3E7BE89062}"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n-GB"/>
        </a:p>
      </dgm:t>
    </dgm:pt>
    <dgm:pt modelId="{41DD8E72-68CD-4B14-916C-A5269ED1C3BC}">
      <dgm:prSet phldrT="[Text]" custT="1"/>
      <dgm:spPr/>
      <dgm:t>
        <a:bodyPr/>
        <a:lstStyle/>
        <a:p>
          <a:r>
            <a:rPr lang="fr-FR" sz="2000" b="1" i="1" dirty="0" smtClean="0"/>
            <a:t>« La santé dans toutes les politiques est une approche </a:t>
          </a:r>
          <a:r>
            <a:rPr lang="fr-FR" altLang="en-US" sz="2000" b="1" i="1" dirty="0" smtClean="0"/>
            <a:t>collaborative qui intègre et articule les considérations de la santé dans l'élaboration des politiques dans tous les secteurs, et à tous les niveaux, </a:t>
          </a:r>
          <a:r>
            <a:rPr lang="fr-FR" sz="2000" b="1" i="1" dirty="0" smtClean="0"/>
            <a:t>prend systématiquement en compte les conséquences sur la santé des décisions, cherche des synergies, et évite les effets nocifs sur la santé, afin d'améliorer la santé de la population et l'équité en santé. »</a:t>
          </a:r>
          <a:endParaRPr lang="fr-CH" sz="2000" b="1" i="1" noProof="0" dirty="0"/>
        </a:p>
      </dgm:t>
    </dgm:pt>
    <dgm:pt modelId="{39CC72C6-548B-4320-8F2F-D98EDEE44A64}" type="parTrans" cxnId="{833A14BE-3E63-4B78-8FBD-D362B129FD17}">
      <dgm:prSet/>
      <dgm:spPr/>
      <dgm:t>
        <a:bodyPr/>
        <a:lstStyle/>
        <a:p>
          <a:endParaRPr lang="en-GB"/>
        </a:p>
      </dgm:t>
    </dgm:pt>
    <dgm:pt modelId="{CBFD7F2C-DF98-4DC6-B9C2-1360ED55A977}" type="sibTrans" cxnId="{833A14BE-3E63-4B78-8FBD-D362B129FD17}">
      <dgm:prSet/>
      <dgm:spPr/>
      <dgm:t>
        <a:bodyPr/>
        <a:lstStyle/>
        <a:p>
          <a:endParaRPr lang="en-GB"/>
        </a:p>
      </dgm:t>
    </dgm:pt>
    <dgm:pt modelId="{DDCF13B4-2B1F-4FCC-BA69-9D6ACD684075}" type="pres">
      <dgm:prSet presAssocID="{AE5D495D-21C7-4264-AD3D-3F3E7BE89062}" presName="Name0" presStyleCnt="0">
        <dgm:presLayoutVars>
          <dgm:chMax/>
          <dgm:chPref/>
          <dgm:dir/>
          <dgm:animLvl val="lvl"/>
        </dgm:presLayoutVars>
      </dgm:prSet>
      <dgm:spPr/>
      <dgm:t>
        <a:bodyPr/>
        <a:lstStyle/>
        <a:p>
          <a:endParaRPr lang="en-US"/>
        </a:p>
      </dgm:t>
    </dgm:pt>
    <dgm:pt modelId="{A482672D-8A34-4C9A-8C4E-3D269A144C40}" type="pres">
      <dgm:prSet presAssocID="{41DD8E72-68CD-4B14-916C-A5269ED1C3BC}" presName="composite" presStyleCnt="0"/>
      <dgm:spPr/>
    </dgm:pt>
    <dgm:pt modelId="{DE1906B7-CEA4-4A3E-8A52-2D74074FC487}" type="pres">
      <dgm:prSet presAssocID="{41DD8E72-68CD-4B14-916C-A5269ED1C3BC}" presName="Parent1" presStyleLbl="node1" presStyleIdx="0" presStyleCnt="2" custScaleX="369726" custScaleY="138135" custLinFactNeighborX="-18" custLinFactNeighborY="1001">
        <dgm:presLayoutVars>
          <dgm:chMax val="1"/>
          <dgm:chPref val="1"/>
          <dgm:bulletEnabled val="1"/>
        </dgm:presLayoutVars>
      </dgm:prSet>
      <dgm:spPr/>
      <dgm:t>
        <a:bodyPr/>
        <a:lstStyle/>
        <a:p>
          <a:endParaRPr lang="en-GB"/>
        </a:p>
      </dgm:t>
    </dgm:pt>
    <dgm:pt modelId="{7646C656-DD52-4CA7-9BCA-136B63C8258C}" type="pres">
      <dgm:prSet presAssocID="{41DD8E72-68CD-4B14-916C-A5269ED1C3BC}" presName="Childtext1" presStyleLbl="revTx" presStyleIdx="0" presStyleCnt="1">
        <dgm:presLayoutVars>
          <dgm:chMax val="0"/>
          <dgm:chPref val="0"/>
          <dgm:bulletEnabled val="1"/>
        </dgm:presLayoutVars>
      </dgm:prSet>
      <dgm:spPr/>
      <dgm:t>
        <a:bodyPr/>
        <a:lstStyle/>
        <a:p>
          <a:endParaRPr lang="en-GB"/>
        </a:p>
      </dgm:t>
    </dgm:pt>
    <dgm:pt modelId="{1229D63D-FB23-4C99-9C52-4AB5287CB52A}" type="pres">
      <dgm:prSet presAssocID="{41DD8E72-68CD-4B14-916C-A5269ED1C3BC}" presName="BalanceSpacing" presStyleCnt="0"/>
      <dgm:spPr/>
    </dgm:pt>
    <dgm:pt modelId="{D785BD53-8BF2-46BA-89AD-CEC59CD8C2BA}" type="pres">
      <dgm:prSet presAssocID="{41DD8E72-68CD-4B14-916C-A5269ED1C3BC}" presName="BalanceSpacing1" presStyleCnt="0"/>
      <dgm:spPr/>
    </dgm:pt>
    <dgm:pt modelId="{A34A5B32-5BA4-4059-B4D0-676ACDB77668}" type="pres">
      <dgm:prSet presAssocID="{CBFD7F2C-DF98-4DC6-B9C2-1360ED55A977}" presName="Accent1Text" presStyleLbl="node1" presStyleIdx="1" presStyleCnt="2" custScaleX="72582" custScaleY="83780" custLinFactNeighborX="-81896" custLinFactNeighborY="-3154"/>
      <dgm:spPr/>
      <dgm:t>
        <a:bodyPr/>
        <a:lstStyle/>
        <a:p>
          <a:endParaRPr lang="en-US"/>
        </a:p>
      </dgm:t>
    </dgm:pt>
  </dgm:ptLst>
  <dgm:cxnLst>
    <dgm:cxn modelId="{FD0750DB-591C-42AE-8645-8B533FD5F03E}" type="presOf" srcId="{AE5D495D-21C7-4264-AD3D-3F3E7BE89062}" destId="{DDCF13B4-2B1F-4FCC-BA69-9D6ACD684075}" srcOrd="0" destOrd="0" presId="urn:microsoft.com/office/officeart/2008/layout/AlternatingHexagons"/>
    <dgm:cxn modelId="{922D2549-7A74-4CCA-9E03-D60A2DCB932C}" type="presOf" srcId="{CBFD7F2C-DF98-4DC6-B9C2-1360ED55A977}" destId="{A34A5B32-5BA4-4059-B4D0-676ACDB77668}" srcOrd="0" destOrd="0" presId="urn:microsoft.com/office/officeart/2008/layout/AlternatingHexagons"/>
    <dgm:cxn modelId="{4FF3B526-E0DD-4EA9-87E3-E775113266C1}" type="presOf" srcId="{41DD8E72-68CD-4B14-916C-A5269ED1C3BC}" destId="{DE1906B7-CEA4-4A3E-8A52-2D74074FC487}" srcOrd="0" destOrd="0" presId="urn:microsoft.com/office/officeart/2008/layout/AlternatingHexagons"/>
    <dgm:cxn modelId="{833A14BE-3E63-4B78-8FBD-D362B129FD17}" srcId="{AE5D495D-21C7-4264-AD3D-3F3E7BE89062}" destId="{41DD8E72-68CD-4B14-916C-A5269ED1C3BC}" srcOrd="0" destOrd="0" parTransId="{39CC72C6-548B-4320-8F2F-D98EDEE44A64}" sibTransId="{CBFD7F2C-DF98-4DC6-B9C2-1360ED55A977}"/>
    <dgm:cxn modelId="{EE8F784F-902B-40CC-8D04-AAA157CC44B1}" type="presParOf" srcId="{DDCF13B4-2B1F-4FCC-BA69-9D6ACD684075}" destId="{A482672D-8A34-4C9A-8C4E-3D269A144C40}" srcOrd="0" destOrd="0" presId="urn:microsoft.com/office/officeart/2008/layout/AlternatingHexagons"/>
    <dgm:cxn modelId="{3796A4DF-2CD4-4C46-B05D-2111DA3F103B}" type="presParOf" srcId="{A482672D-8A34-4C9A-8C4E-3D269A144C40}" destId="{DE1906B7-CEA4-4A3E-8A52-2D74074FC487}" srcOrd="0" destOrd="0" presId="urn:microsoft.com/office/officeart/2008/layout/AlternatingHexagons"/>
    <dgm:cxn modelId="{EF7CD9B3-6E45-4B1C-864F-04ACF94863BC}" type="presParOf" srcId="{A482672D-8A34-4C9A-8C4E-3D269A144C40}" destId="{7646C656-DD52-4CA7-9BCA-136B63C8258C}" srcOrd="1" destOrd="0" presId="urn:microsoft.com/office/officeart/2008/layout/AlternatingHexagons"/>
    <dgm:cxn modelId="{B6DA5988-9CC9-4F98-BC5F-7CFCD6993B54}" type="presParOf" srcId="{A482672D-8A34-4C9A-8C4E-3D269A144C40}" destId="{1229D63D-FB23-4C99-9C52-4AB5287CB52A}" srcOrd="2" destOrd="0" presId="urn:microsoft.com/office/officeart/2008/layout/AlternatingHexagons"/>
    <dgm:cxn modelId="{D6D423F4-D6E7-4AA7-9DB6-9D1065747A14}" type="presParOf" srcId="{A482672D-8A34-4C9A-8C4E-3D269A144C40}" destId="{D785BD53-8BF2-46BA-89AD-CEC59CD8C2BA}" srcOrd="3" destOrd="0" presId="urn:microsoft.com/office/officeart/2008/layout/AlternatingHexagons"/>
    <dgm:cxn modelId="{6E9985AF-61FC-4FA7-A09D-94F18BE308D8}" type="presParOf" srcId="{A482672D-8A34-4C9A-8C4E-3D269A144C40}" destId="{A34A5B32-5BA4-4059-B4D0-676ACDB7766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C2E46A-F598-42AB-9E9D-22972CBD75FC}" type="doc">
      <dgm:prSet loTypeId="urn:diagrams.loki3.com/BracketList+Icon" loCatId="list" qsTypeId="urn:microsoft.com/office/officeart/2005/8/quickstyle/simple1" qsCatId="simple" csTypeId="urn:microsoft.com/office/officeart/2005/8/colors/colorful4" csCatId="colorful" phldr="1"/>
      <dgm:spPr/>
      <dgm:t>
        <a:bodyPr/>
        <a:lstStyle/>
        <a:p>
          <a:endParaRPr lang="en-GB"/>
        </a:p>
      </dgm:t>
    </dgm:pt>
    <dgm:pt modelId="{473A6B49-0D29-4BB1-9050-3359000E60E2}">
      <dgm:prSet phldrT="[Text]"/>
      <dgm:spPr/>
      <dgm:t>
        <a:bodyPr/>
        <a:lstStyle/>
        <a:p>
          <a:r>
            <a:rPr lang="fr-CH" b="1" noProof="0" dirty="0" smtClean="0">
              <a:ea typeface="ＭＳ Ｐゴシック" pitchFamily="34" charset="-128"/>
            </a:rPr>
            <a:t>Couverture Sanitaire Universelle</a:t>
          </a:r>
          <a:endParaRPr lang="fr-CH" noProof="0" dirty="0"/>
        </a:p>
      </dgm:t>
    </dgm:pt>
    <dgm:pt modelId="{ECC7E9AD-7F31-43D9-AD73-93350EAE4200}" type="parTrans" cxnId="{31CF8946-3889-4856-AAC1-3C375D8BB92C}">
      <dgm:prSet/>
      <dgm:spPr/>
      <dgm:t>
        <a:bodyPr/>
        <a:lstStyle/>
        <a:p>
          <a:endParaRPr lang="en-GB"/>
        </a:p>
      </dgm:t>
    </dgm:pt>
    <dgm:pt modelId="{1E063340-16EA-42F5-887E-C2EB65C87999}" type="sibTrans" cxnId="{31CF8946-3889-4856-AAC1-3C375D8BB92C}">
      <dgm:prSet/>
      <dgm:spPr/>
      <dgm:t>
        <a:bodyPr/>
        <a:lstStyle/>
        <a:p>
          <a:endParaRPr lang="en-GB"/>
        </a:p>
      </dgm:t>
    </dgm:pt>
    <dgm:pt modelId="{7C4931FF-3B3D-47BE-887E-ECA57927E440}">
      <dgm:prSet/>
      <dgm:spPr/>
      <dgm:t>
        <a:bodyPr/>
        <a:lstStyle/>
        <a:p>
          <a:r>
            <a:rPr lang="fr-FR" dirty="0" smtClean="0"/>
            <a:t>Les systèmes de soins de santé sont un déterminant essentiel de la santé</a:t>
          </a:r>
          <a:r>
            <a:rPr lang="en-GB" dirty="0" smtClean="0">
              <a:ea typeface="Arial" pitchFamily="34" charset="0"/>
            </a:rPr>
            <a:t> </a:t>
          </a:r>
        </a:p>
      </dgm:t>
    </dgm:pt>
    <dgm:pt modelId="{FA7B66C2-5D38-4EEC-9E9D-DA8A5F46C778}" type="parTrans" cxnId="{BDC1CA5C-A2D2-46F3-91A3-C8A442F6DE68}">
      <dgm:prSet/>
      <dgm:spPr/>
      <dgm:t>
        <a:bodyPr/>
        <a:lstStyle/>
        <a:p>
          <a:endParaRPr lang="en-GB"/>
        </a:p>
      </dgm:t>
    </dgm:pt>
    <dgm:pt modelId="{60B40CF9-242F-49D9-8C90-7A2A6B6F0376}" type="sibTrans" cxnId="{BDC1CA5C-A2D2-46F3-91A3-C8A442F6DE68}">
      <dgm:prSet/>
      <dgm:spPr/>
      <dgm:t>
        <a:bodyPr/>
        <a:lstStyle/>
        <a:p>
          <a:endParaRPr lang="en-GB"/>
        </a:p>
      </dgm:t>
    </dgm:pt>
    <dgm:pt modelId="{FE0CEA19-1E8C-48D9-8ADC-935AC87F717B}">
      <dgm:prSet/>
      <dgm:spPr/>
      <dgm:t>
        <a:bodyPr/>
        <a:lstStyle/>
        <a:p>
          <a:r>
            <a:rPr lang="fr-FR" dirty="0" smtClean="0"/>
            <a:t>Les systèmes de santé peuvent exacerber et créer des inégalités</a:t>
          </a:r>
          <a:endParaRPr lang="en-GB" dirty="0" smtClean="0">
            <a:ea typeface="Arial" pitchFamily="34" charset="0"/>
          </a:endParaRPr>
        </a:p>
      </dgm:t>
    </dgm:pt>
    <dgm:pt modelId="{DAB473B4-0F35-4BFA-93B4-9FE91E4B31B1}" type="parTrans" cxnId="{FE92F474-1153-4826-B20D-871EE663F9A2}">
      <dgm:prSet/>
      <dgm:spPr/>
      <dgm:t>
        <a:bodyPr/>
        <a:lstStyle/>
        <a:p>
          <a:endParaRPr lang="en-GB"/>
        </a:p>
      </dgm:t>
    </dgm:pt>
    <dgm:pt modelId="{5D98A06F-4A73-46F7-AD70-E2325DCB8976}" type="sibTrans" cxnId="{FE92F474-1153-4826-B20D-871EE663F9A2}">
      <dgm:prSet/>
      <dgm:spPr/>
      <dgm:t>
        <a:bodyPr/>
        <a:lstStyle/>
        <a:p>
          <a:endParaRPr lang="en-GB"/>
        </a:p>
      </dgm:t>
    </dgm:pt>
    <dgm:pt modelId="{FD518644-7205-4DDC-9745-804761944C8B}">
      <dgm:prSet/>
      <dgm:spPr/>
      <dgm:t>
        <a:bodyPr/>
        <a:lstStyle/>
        <a:p>
          <a:r>
            <a:rPr lang="fr-FR" dirty="0" smtClean="0"/>
            <a:t>La réalisation progressive de la CSU orientée vers l'équité exige que les inégalités soient surveillées et adressées</a:t>
          </a:r>
          <a:endParaRPr lang="en-GB" dirty="0" smtClean="0">
            <a:ea typeface="Arial" pitchFamily="34" charset="0"/>
          </a:endParaRPr>
        </a:p>
      </dgm:t>
    </dgm:pt>
    <dgm:pt modelId="{8346A3E8-178D-42C0-8DF0-307FC41256AD}" type="parTrans" cxnId="{F491118B-DC94-436D-905D-D31F58615CEF}">
      <dgm:prSet/>
      <dgm:spPr/>
      <dgm:t>
        <a:bodyPr/>
        <a:lstStyle/>
        <a:p>
          <a:endParaRPr lang="en-GB"/>
        </a:p>
      </dgm:t>
    </dgm:pt>
    <dgm:pt modelId="{F4C13878-91C6-4D3A-85D8-9C1F158B500A}" type="sibTrans" cxnId="{F491118B-DC94-436D-905D-D31F58615CEF}">
      <dgm:prSet/>
      <dgm:spPr/>
      <dgm:t>
        <a:bodyPr/>
        <a:lstStyle/>
        <a:p>
          <a:endParaRPr lang="en-GB"/>
        </a:p>
      </dgm:t>
    </dgm:pt>
    <dgm:pt modelId="{656FB3D8-B47E-4C60-A375-72DD950F340E}">
      <dgm:prSet/>
      <dgm:spPr/>
      <dgm:t>
        <a:bodyPr/>
        <a:lstStyle/>
        <a:p>
          <a:r>
            <a:rPr lang="fr-CH" b="1" noProof="0" dirty="0" smtClean="0">
              <a:ea typeface="ＭＳ Ｐゴシック" pitchFamily="34" charset="-128"/>
            </a:rPr>
            <a:t>Soins</a:t>
          </a:r>
          <a:r>
            <a:rPr lang="en-GB" b="1" dirty="0" smtClean="0">
              <a:ea typeface="ＭＳ Ｐゴシック" pitchFamily="34" charset="-128"/>
            </a:rPr>
            <a:t> de santé </a:t>
          </a:r>
          <a:r>
            <a:rPr lang="fr-CH" b="1" noProof="0" dirty="0" smtClean="0">
              <a:ea typeface="ＭＳ Ｐゴシック" pitchFamily="34" charset="-128"/>
            </a:rPr>
            <a:t>Primaires</a:t>
          </a:r>
          <a:r>
            <a:rPr lang="en-GB" b="1" dirty="0" smtClean="0">
              <a:ea typeface="ＭＳ Ｐゴシック" pitchFamily="34" charset="-128"/>
            </a:rPr>
            <a:t> </a:t>
          </a:r>
        </a:p>
      </dgm:t>
    </dgm:pt>
    <dgm:pt modelId="{87188350-C1ED-4C18-B8A2-B5F262FC4CB0}" type="parTrans" cxnId="{25C0F64B-2232-41CC-A7C4-AF9C1456B4CF}">
      <dgm:prSet/>
      <dgm:spPr/>
      <dgm:t>
        <a:bodyPr/>
        <a:lstStyle/>
        <a:p>
          <a:endParaRPr lang="en-GB"/>
        </a:p>
      </dgm:t>
    </dgm:pt>
    <dgm:pt modelId="{3BEDCD72-2C2C-42CC-830C-3C8FAF7E1840}" type="sibTrans" cxnId="{25C0F64B-2232-41CC-A7C4-AF9C1456B4CF}">
      <dgm:prSet/>
      <dgm:spPr/>
      <dgm:t>
        <a:bodyPr/>
        <a:lstStyle/>
        <a:p>
          <a:endParaRPr lang="en-GB"/>
        </a:p>
      </dgm:t>
    </dgm:pt>
    <dgm:pt modelId="{0E9DEA05-1DFC-4E07-954A-097A433AD996}">
      <dgm:prSet/>
      <dgm:spPr/>
      <dgm:t>
        <a:bodyPr/>
        <a:lstStyle/>
        <a:p>
          <a:r>
            <a:rPr lang="en-GB" dirty="0" smtClean="0">
              <a:ea typeface="Arial" pitchFamily="34" charset="0"/>
            </a:rPr>
            <a:t>Accent </a:t>
          </a:r>
          <a:r>
            <a:rPr lang="fr-CH" noProof="0" dirty="0" smtClean="0">
              <a:ea typeface="Arial" pitchFamily="34" charset="0"/>
            </a:rPr>
            <a:t>sur</a:t>
          </a:r>
          <a:r>
            <a:rPr lang="en-GB" dirty="0" smtClean="0">
              <a:ea typeface="Arial" pitchFamily="34" charset="0"/>
            </a:rPr>
            <a:t> la </a:t>
          </a:r>
          <a:r>
            <a:rPr lang="fr-CH" noProof="0" dirty="0" smtClean="0">
              <a:ea typeface="Arial" pitchFamily="34" charset="0"/>
            </a:rPr>
            <a:t>prévention</a:t>
          </a:r>
          <a:r>
            <a:rPr lang="en-GB" dirty="0" smtClean="0">
              <a:ea typeface="Arial" pitchFamily="34" charset="0"/>
            </a:rPr>
            <a:t> et la promotion</a:t>
          </a:r>
        </a:p>
      </dgm:t>
    </dgm:pt>
    <dgm:pt modelId="{3951732C-15EE-4670-9DE2-01E2597F95A7}" type="parTrans" cxnId="{A32F2899-3D53-42E6-BB37-D722B89E7148}">
      <dgm:prSet/>
      <dgm:spPr/>
      <dgm:t>
        <a:bodyPr/>
        <a:lstStyle/>
        <a:p>
          <a:endParaRPr lang="en-GB"/>
        </a:p>
      </dgm:t>
    </dgm:pt>
    <dgm:pt modelId="{93CEA193-BE92-4F6F-A58F-1AE3721B9FE1}" type="sibTrans" cxnId="{A32F2899-3D53-42E6-BB37-D722B89E7148}">
      <dgm:prSet/>
      <dgm:spPr/>
      <dgm:t>
        <a:bodyPr/>
        <a:lstStyle/>
        <a:p>
          <a:endParaRPr lang="en-GB"/>
        </a:p>
      </dgm:t>
    </dgm:pt>
    <dgm:pt modelId="{D611459F-1396-4CAA-88F2-C149D2FDA664}">
      <dgm:prSet/>
      <dgm:spPr/>
      <dgm:t>
        <a:bodyPr/>
        <a:lstStyle/>
        <a:p>
          <a:r>
            <a:rPr lang="fr-CH" noProof="0" dirty="0" smtClean="0">
              <a:ea typeface="Arial" pitchFamily="34" charset="0"/>
            </a:rPr>
            <a:t>Priorité</a:t>
          </a:r>
          <a:r>
            <a:rPr lang="en-GB" dirty="0" smtClean="0">
              <a:ea typeface="Arial" pitchFamily="34" charset="0"/>
            </a:rPr>
            <a:t> aux actions </a:t>
          </a:r>
          <a:r>
            <a:rPr lang="fr-CH" noProof="0" dirty="0" smtClean="0">
              <a:ea typeface="Arial" pitchFamily="34" charset="0"/>
            </a:rPr>
            <a:t>intersectorielles</a:t>
          </a:r>
          <a:endParaRPr lang="en-GB" dirty="0" smtClean="0">
            <a:ea typeface="Arial" pitchFamily="34" charset="0"/>
          </a:endParaRPr>
        </a:p>
      </dgm:t>
    </dgm:pt>
    <dgm:pt modelId="{743003C6-223A-4BFE-97A7-ED2915536D52}" type="parTrans" cxnId="{F149479D-8619-4C2B-BB73-FDA53D16AF67}">
      <dgm:prSet/>
      <dgm:spPr/>
      <dgm:t>
        <a:bodyPr/>
        <a:lstStyle/>
        <a:p>
          <a:endParaRPr lang="en-GB"/>
        </a:p>
      </dgm:t>
    </dgm:pt>
    <dgm:pt modelId="{A306274E-9535-4B40-AF35-ACF29401F659}" type="sibTrans" cxnId="{F149479D-8619-4C2B-BB73-FDA53D16AF67}">
      <dgm:prSet/>
      <dgm:spPr/>
      <dgm:t>
        <a:bodyPr/>
        <a:lstStyle/>
        <a:p>
          <a:endParaRPr lang="en-GB"/>
        </a:p>
      </dgm:t>
    </dgm:pt>
    <dgm:pt modelId="{633EE657-8471-4AD7-ACEE-0F91F1B33DBB}" type="pres">
      <dgm:prSet presAssocID="{3DC2E46A-F598-42AB-9E9D-22972CBD75FC}" presName="Name0" presStyleCnt="0">
        <dgm:presLayoutVars>
          <dgm:dir/>
          <dgm:animLvl val="lvl"/>
          <dgm:resizeHandles val="exact"/>
        </dgm:presLayoutVars>
      </dgm:prSet>
      <dgm:spPr/>
      <dgm:t>
        <a:bodyPr/>
        <a:lstStyle/>
        <a:p>
          <a:endParaRPr lang="en-US"/>
        </a:p>
      </dgm:t>
    </dgm:pt>
    <dgm:pt modelId="{B55D680E-449B-40ED-BD6D-73A89CDD2E13}" type="pres">
      <dgm:prSet presAssocID="{473A6B49-0D29-4BB1-9050-3359000E60E2}" presName="linNode" presStyleCnt="0"/>
      <dgm:spPr/>
    </dgm:pt>
    <dgm:pt modelId="{73E7BE81-2959-47CA-AFB6-08E72EE846E2}" type="pres">
      <dgm:prSet presAssocID="{473A6B49-0D29-4BB1-9050-3359000E60E2}" presName="parTx" presStyleLbl="revTx" presStyleIdx="0" presStyleCnt="2">
        <dgm:presLayoutVars>
          <dgm:chMax val="1"/>
          <dgm:bulletEnabled val="1"/>
        </dgm:presLayoutVars>
      </dgm:prSet>
      <dgm:spPr/>
      <dgm:t>
        <a:bodyPr/>
        <a:lstStyle/>
        <a:p>
          <a:endParaRPr lang="en-GB"/>
        </a:p>
      </dgm:t>
    </dgm:pt>
    <dgm:pt modelId="{12B0EC25-B138-4801-ABEF-F44460ADE981}" type="pres">
      <dgm:prSet presAssocID="{473A6B49-0D29-4BB1-9050-3359000E60E2}" presName="bracket" presStyleLbl="parChTrans1D1" presStyleIdx="0" presStyleCnt="2"/>
      <dgm:spPr/>
    </dgm:pt>
    <dgm:pt modelId="{3DDE036B-6920-482B-A27C-43B667D5779B}" type="pres">
      <dgm:prSet presAssocID="{473A6B49-0D29-4BB1-9050-3359000E60E2}" presName="spH" presStyleCnt="0"/>
      <dgm:spPr/>
    </dgm:pt>
    <dgm:pt modelId="{2CB6075C-1A01-4D31-A52F-6F5F8E289964}" type="pres">
      <dgm:prSet presAssocID="{473A6B49-0D29-4BB1-9050-3359000E60E2}" presName="desTx" presStyleLbl="node1" presStyleIdx="0" presStyleCnt="2">
        <dgm:presLayoutVars>
          <dgm:bulletEnabled val="1"/>
        </dgm:presLayoutVars>
      </dgm:prSet>
      <dgm:spPr/>
      <dgm:t>
        <a:bodyPr/>
        <a:lstStyle/>
        <a:p>
          <a:endParaRPr lang="en-US"/>
        </a:p>
      </dgm:t>
    </dgm:pt>
    <dgm:pt modelId="{91A1AB6E-D224-4B30-A183-96B19732464A}" type="pres">
      <dgm:prSet presAssocID="{1E063340-16EA-42F5-887E-C2EB65C87999}" presName="spV" presStyleCnt="0"/>
      <dgm:spPr/>
    </dgm:pt>
    <dgm:pt modelId="{8356F9B6-E7EE-4001-B324-DDA907B78A30}" type="pres">
      <dgm:prSet presAssocID="{656FB3D8-B47E-4C60-A375-72DD950F340E}" presName="linNode" presStyleCnt="0"/>
      <dgm:spPr/>
    </dgm:pt>
    <dgm:pt modelId="{9B525A7A-5123-4397-8DFB-4B4B4DFE205E}" type="pres">
      <dgm:prSet presAssocID="{656FB3D8-B47E-4C60-A375-72DD950F340E}" presName="parTx" presStyleLbl="revTx" presStyleIdx="1" presStyleCnt="2">
        <dgm:presLayoutVars>
          <dgm:chMax val="1"/>
          <dgm:bulletEnabled val="1"/>
        </dgm:presLayoutVars>
      </dgm:prSet>
      <dgm:spPr/>
      <dgm:t>
        <a:bodyPr/>
        <a:lstStyle/>
        <a:p>
          <a:endParaRPr lang="en-US"/>
        </a:p>
      </dgm:t>
    </dgm:pt>
    <dgm:pt modelId="{6D22EB61-5656-4B9D-B2B1-E605FD88C194}" type="pres">
      <dgm:prSet presAssocID="{656FB3D8-B47E-4C60-A375-72DD950F340E}" presName="bracket" presStyleLbl="parChTrans1D1" presStyleIdx="1" presStyleCnt="2"/>
      <dgm:spPr/>
    </dgm:pt>
    <dgm:pt modelId="{5CB33298-50FC-45C0-B168-4A93A883334E}" type="pres">
      <dgm:prSet presAssocID="{656FB3D8-B47E-4C60-A375-72DD950F340E}" presName="spH" presStyleCnt="0"/>
      <dgm:spPr/>
    </dgm:pt>
    <dgm:pt modelId="{4FA344A7-EE7F-4F4C-9CC5-A516BE6C1EF7}" type="pres">
      <dgm:prSet presAssocID="{656FB3D8-B47E-4C60-A375-72DD950F340E}" presName="desTx" presStyleLbl="node1" presStyleIdx="1" presStyleCnt="2">
        <dgm:presLayoutVars>
          <dgm:bulletEnabled val="1"/>
        </dgm:presLayoutVars>
      </dgm:prSet>
      <dgm:spPr/>
      <dgm:t>
        <a:bodyPr/>
        <a:lstStyle/>
        <a:p>
          <a:endParaRPr lang="en-GB"/>
        </a:p>
      </dgm:t>
    </dgm:pt>
  </dgm:ptLst>
  <dgm:cxnLst>
    <dgm:cxn modelId="{DC6F5345-D454-4849-99FE-BBC6747AAD71}" type="presOf" srcId="{473A6B49-0D29-4BB1-9050-3359000E60E2}" destId="{73E7BE81-2959-47CA-AFB6-08E72EE846E2}" srcOrd="0" destOrd="0" presId="urn:diagrams.loki3.com/BracketList+Icon"/>
    <dgm:cxn modelId="{25C0F64B-2232-41CC-A7C4-AF9C1456B4CF}" srcId="{3DC2E46A-F598-42AB-9E9D-22972CBD75FC}" destId="{656FB3D8-B47E-4C60-A375-72DD950F340E}" srcOrd="1" destOrd="0" parTransId="{87188350-C1ED-4C18-B8A2-B5F262FC4CB0}" sibTransId="{3BEDCD72-2C2C-42CC-830C-3C8FAF7E1840}"/>
    <dgm:cxn modelId="{F149479D-8619-4C2B-BB73-FDA53D16AF67}" srcId="{656FB3D8-B47E-4C60-A375-72DD950F340E}" destId="{D611459F-1396-4CAA-88F2-C149D2FDA664}" srcOrd="1" destOrd="0" parTransId="{743003C6-223A-4BFE-97A7-ED2915536D52}" sibTransId="{A306274E-9535-4B40-AF35-ACF29401F659}"/>
    <dgm:cxn modelId="{7F44C11A-426B-4BC7-974A-51BF8EA5A240}" type="presOf" srcId="{FD518644-7205-4DDC-9745-804761944C8B}" destId="{2CB6075C-1A01-4D31-A52F-6F5F8E289964}" srcOrd="0" destOrd="2" presId="urn:diagrams.loki3.com/BracketList+Icon"/>
    <dgm:cxn modelId="{31CF8946-3889-4856-AAC1-3C375D8BB92C}" srcId="{3DC2E46A-F598-42AB-9E9D-22972CBD75FC}" destId="{473A6B49-0D29-4BB1-9050-3359000E60E2}" srcOrd="0" destOrd="0" parTransId="{ECC7E9AD-7F31-43D9-AD73-93350EAE4200}" sibTransId="{1E063340-16EA-42F5-887E-C2EB65C87999}"/>
    <dgm:cxn modelId="{921500F2-B67F-4BC1-A17C-CAFBEDC9D174}" type="presOf" srcId="{D611459F-1396-4CAA-88F2-C149D2FDA664}" destId="{4FA344A7-EE7F-4F4C-9CC5-A516BE6C1EF7}" srcOrd="0" destOrd="1" presId="urn:diagrams.loki3.com/BracketList+Icon"/>
    <dgm:cxn modelId="{DB337F3C-971E-4050-9D3A-3E10E923170E}" type="presOf" srcId="{0E9DEA05-1DFC-4E07-954A-097A433AD996}" destId="{4FA344A7-EE7F-4F4C-9CC5-A516BE6C1EF7}" srcOrd="0" destOrd="0" presId="urn:diagrams.loki3.com/BracketList+Icon"/>
    <dgm:cxn modelId="{BDC1CA5C-A2D2-46F3-91A3-C8A442F6DE68}" srcId="{473A6B49-0D29-4BB1-9050-3359000E60E2}" destId="{7C4931FF-3B3D-47BE-887E-ECA57927E440}" srcOrd="0" destOrd="0" parTransId="{FA7B66C2-5D38-4EEC-9E9D-DA8A5F46C778}" sibTransId="{60B40CF9-242F-49D9-8C90-7A2A6B6F0376}"/>
    <dgm:cxn modelId="{F491118B-DC94-436D-905D-D31F58615CEF}" srcId="{473A6B49-0D29-4BB1-9050-3359000E60E2}" destId="{FD518644-7205-4DDC-9745-804761944C8B}" srcOrd="2" destOrd="0" parTransId="{8346A3E8-178D-42C0-8DF0-307FC41256AD}" sibTransId="{F4C13878-91C6-4D3A-85D8-9C1F158B500A}"/>
    <dgm:cxn modelId="{FE92F474-1153-4826-B20D-871EE663F9A2}" srcId="{473A6B49-0D29-4BB1-9050-3359000E60E2}" destId="{FE0CEA19-1E8C-48D9-8ADC-935AC87F717B}" srcOrd="1" destOrd="0" parTransId="{DAB473B4-0F35-4BFA-93B4-9FE91E4B31B1}" sibTransId="{5D98A06F-4A73-46F7-AD70-E2325DCB8976}"/>
    <dgm:cxn modelId="{2E335C4E-BA35-4D04-8557-4471128F2FB3}" type="presOf" srcId="{7C4931FF-3B3D-47BE-887E-ECA57927E440}" destId="{2CB6075C-1A01-4D31-A52F-6F5F8E289964}" srcOrd="0" destOrd="0" presId="urn:diagrams.loki3.com/BracketList+Icon"/>
    <dgm:cxn modelId="{95F71C22-579A-4DB1-A5EC-8120A11F0702}" type="presOf" srcId="{FE0CEA19-1E8C-48D9-8ADC-935AC87F717B}" destId="{2CB6075C-1A01-4D31-A52F-6F5F8E289964}" srcOrd="0" destOrd="1" presId="urn:diagrams.loki3.com/BracketList+Icon"/>
    <dgm:cxn modelId="{A32F2899-3D53-42E6-BB37-D722B89E7148}" srcId="{656FB3D8-B47E-4C60-A375-72DD950F340E}" destId="{0E9DEA05-1DFC-4E07-954A-097A433AD996}" srcOrd="0" destOrd="0" parTransId="{3951732C-15EE-4670-9DE2-01E2597F95A7}" sibTransId="{93CEA193-BE92-4F6F-A58F-1AE3721B9FE1}"/>
    <dgm:cxn modelId="{0380660D-C80E-4A56-BDF7-A86C7FE563DD}" type="presOf" srcId="{3DC2E46A-F598-42AB-9E9D-22972CBD75FC}" destId="{633EE657-8471-4AD7-ACEE-0F91F1B33DBB}" srcOrd="0" destOrd="0" presId="urn:diagrams.loki3.com/BracketList+Icon"/>
    <dgm:cxn modelId="{BD5352DF-21D3-4B07-B582-D2C2659FA7F4}" type="presOf" srcId="{656FB3D8-B47E-4C60-A375-72DD950F340E}" destId="{9B525A7A-5123-4397-8DFB-4B4B4DFE205E}" srcOrd="0" destOrd="0" presId="urn:diagrams.loki3.com/BracketList+Icon"/>
    <dgm:cxn modelId="{137232EF-3634-4E25-8134-2A2846CCFAD6}" type="presParOf" srcId="{633EE657-8471-4AD7-ACEE-0F91F1B33DBB}" destId="{B55D680E-449B-40ED-BD6D-73A89CDD2E13}" srcOrd="0" destOrd="0" presId="urn:diagrams.loki3.com/BracketList+Icon"/>
    <dgm:cxn modelId="{DC497CBA-2F11-42C9-AF05-67D60A5DEC20}" type="presParOf" srcId="{B55D680E-449B-40ED-BD6D-73A89CDD2E13}" destId="{73E7BE81-2959-47CA-AFB6-08E72EE846E2}" srcOrd="0" destOrd="0" presId="urn:diagrams.loki3.com/BracketList+Icon"/>
    <dgm:cxn modelId="{699AFEA9-95F8-4EA2-8C5E-49E3A37A6D55}" type="presParOf" srcId="{B55D680E-449B-40ED-BD6D-73A89CDD2E13}" destId="{12B0EC25-B138-4801-ABEF-F44460ADE981}" srcOrd="1" destOrd="0" presId="urn:diagrams.loki3.com/BracketList+Icon"/>
    <dgm:cxn modelId="{81DC2546-6B38-4E40-82D1-70DFDE9C691F}" type="presParOf" srcId="{B55D680E-449B-40ED-BD6D-73A89CDD2E13}" destId="{3DDE036B-6920-482B-A27C-43B667D5779B}" srcOrd="2" destOrd="0" presId="urn:diagrams.loki3.com/BracketList+Icon"/>
    <dgm:cxn modelId="{F10EC038-E0AA-4BE5-BCAB-10DF6CB158C2}" type="presParOf" srcId="{B55D680E-449B-40ED-BD6D-73A89CDD2E13}" destId="{2CB6075C-1A01-4D31-A52F-6F5F8E289964}" srcOrd="3" destOrd="0" presId="urn:diagrams.loki3.com/BracketList+Icon"/>
    <dgm:cxn modelId="{CF036980-3337-4C8F-A3A4-55257A14C96E}" type="presParOf" srcId="{633EE657-8471-4AD7-ACEE-0F91F1B33DBB}" destId="{91A1AB6E-D224-4B30-A183-96B19732464A}" srcOrd="1" destOrd="0" presId="urn:diagrams.loki3.com/BracketList+Icon"/>
    <dgm:cxn modelId="{FCAB0588-E335-426C-9464-6CDFDCDA768D}" type="presParOf" srcId="{633EE657-8471-4AD7-ACEE-0F91F1B33DBB}" destId="{8356F9B6-E7EE-4001-B324-DDA907B78A30}" srcOrd="2" destOrd="0" presId="urn:diagrams.loki3.com/BracketList+Icon"/>
    <dgm:cxn modelId="{3B1A0773-F311-482B-A429-DD37BBFCA0F6}" type="presParOf" srcId="{8356F9B6-E7EE-4001-B324-DDA907B78A30}" destId="{9B525A7A-5123-4397-8DFB-4B4B4DFE205E}" srcOrd="0" destOrd="0" presId="urn:diagrams.loki3.com/BracketList+Icon"/>
    <dgm:cxn modelId="{290D1B96-3804-4D35-A402-67927CA067A7}" type="presParOf" srcId="{8356F9B6-E7EE-4001-B324-DDA907B78A30}" destId="{6D22EB61-5656-4B9D-B2B1-E605FD88C194}" srcOrd="1" destOrd="0" presId="urn:diagrams.loki3.com/BracketList+Icon"/>
    <dgm:cxn modelId="{A1940C19-8391-4373-8FDC-01E18CEC1B7E}" type="presParOf" srcId="{8356F9B6-E7EE-4001-B324-DDA907B78A30}" destId="{5CB33298-50FC-45C0-B168-4A93A883334E}" srcOrd="2" destOrd="0" presId="urn:diagrams.loki3.com/BracketList+Icon"/>
    <dgm:cxn modelId="{1E2C8C07-39A3-4974-ACE4-DA91DD7F1375}" type="presParOf" srcId="{8356F9B6-E7EE-4001-B324-DDA907B78A30}" destId="{4FA344A7-EE7F-4F4C-9CC5-A516BE6C1EF7}"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9039BF-EB68-47AC-A5CB-8C5FED01AC83}" type="doc">
      <dgm:prSet loTypeId="urn:microsoft.com/office/officeart/2005/8/layout/lProcess3" loCatId="process" qsTypeId="urn:microsoft.com/office/officeart/2005/8/quickstyle/simple1" qsCatId="simple" csTypeId="urn:microsoft.com/office/officeart/2005/8/colors/accent6_2" csCatId="accent6" phldr="1"/>
      <dgm:spPr/>
      <dgm:t>
        <a:bodyPr/>
        <a:lstStyle/>
        <a:p>
          <a:endParaRPr lang="en-GB"/>
        </a:p>
      </dgm:t>
    </dgm:pt>
    <dgm:pt modelId="{C9E6AFCF-5CFF-470F-9DEA-72353BD29100}">
      <dgm:prSet custT="1"/>
      <dgm:spPr/>
      <dgm:t>
        <a:bodyPr/>
        <a:lstStyle/>
        <a:p>
          <a:pPr rtl="0"/>
          <a:r>
            <a:rPr lang="en-GB" sz="2000" dirty="0" smtClean="0"/>
            <a:t>Plus</a:t>
          </a:r>
        </a:p>
        <a:p>
          <a:pPr rtl="0"/>
          <a:r>
            <a:rPr lang="en-GB" sz="2000" dirty="0" smtClean="0"/>
            <a:t>visible</a:t>
          </a:r>
          <a:endParaRPr lang="en-GB" sz="2000" dirty="0"/>
        </a:p>
      </dgm:t>
    </dgm:pt>
    <dgm:pt modelId="{2C5617A6-74EB-4666-8442-74DEE73D3530}" type="sibTrans" cxnId="{C8EBCCA4-2ED7-409B-98EB-44F7FEFD29BC}">
      <dgm:prSet/>
      <dgm:spPr/>
      <dgm:t>
        <a:bodyPr/>
        <a:lstStyle/>
        <a:p>
          <a:endParaRPr lang="en-GB"/>
        </a:p>
      </dgm:t>
    </dgm:pt>
    <dgm:pt modelId="{65D6C8CB-2F73-49A3-9EFC-10C4F981CAAB}" type="parTrans" cxnId="{C8EBCCA4-2ED7-409B-98EB-44F7FEFD29BC}">
      <dgm:prSet/>
      <dgm:spPr/>
      <dgm:t>
        <a:bodyPr/>
        <a:lstStyle/>
        <a:p>
          <a:endParaRPr lang="en-GB"/>
        </a:p>
      </dgm:t>
    </dgm:pt>
    <dgm:pt modelId="{64A4F822-331E-4FC3-AB86-5EBD0D1AE5DA}" type="pres">
      <dgm:prSet presAssocID="{969039BF-EB68-47AC-A5CB-8C5FED01AC83}" presName="Name0" presStyleCnt="0">
        <dgm:presLayoutVars>
          <dgm:chPref val="3"/>
          <dgm:dir/>
          <dgm:animLvl val="lvl"/>
          <dgm:resizeHandles/>
        </dgm:presLayoutVars>
      </dgm:prSet>
      <dgm:spPr/>
      <dgm:t>
        <a:bodyPr/>
        <a:lstStyle/>
        <a:p>
          <a:endParaRPr lang="en-GB"/>
        </a:p>
      </dgm:t>
    </dgm:pt>
    <dgm:pt modelId="{F435602B-D38A-4286-983B-A9AD4FF60D5A}" type="pres">
      <dgm:prSet presAssocID="{C9E6AFCF-5CFF-470F-9DEA-72353BD29100}" presName="horFlow" presStyleCnt="0"/>
      <dgm:spPr/>
    </dgm:pt>
    <dgm:pt modelId="{8139DC86-B9E3-4353-B3D9-4C8577929353}" type="pres">
      <dgm:prSet presAssocID="{C9E6AFCF-5CFF-470F-9DEA-72353BD29100}" presName="bigChev" presStyleLbl="node1" presStyleIdx="0" presStyleCnt="1" custScaleX="94999" custScaleY="111572"/>
      <dgm:spPr/>
      <dgm:t>
        <a:bodyPr/>
        <a:lstStyle/>
        <a:p>
          <a:endParaRPr lang="en-GB"/>
        </a:p>
      </dgm:t>
    </dgm:pt>
  </dgm:ptLst>
  <dgm:cxnLst>
    <dgm:cxn modelId="{F2C981D5-1DD3-40BB-8F92-98627669A47C}" type="presOf" srcId="{C9E6AFCF-5CFF-470F-9DEA-72353BD29100}" destId="{8139DC86-B9E3-4353-B3D9-4C8577929353}" srcOrd="0" destOrd="0" presId="urn:microsoft.com/office/officeart/2005/8/layout/lProcess3"/>
    <dgm:cxn modelId="{20525DBE-39F3-459D-B4CB-78E45C2E1EBD}" type="presOf" srcId="{969039BF-EB68-47AC-A5CB-8C5FED01AC83}" destId="{64A4F822-331E-4FC3-AB86-5EBD0D1AE5DA}" srcOrd="0" destOrd="0" presId="urn:microsoft.com/office/officeart/2005/8/layout/lProcess3"/>
    <dgm:cxn modelId="{C8EBCCA4-2ED7-409B-98EB-44F7FEFD29BC}" srcId="{969039BF-EB68-47AC-A5CB-8C5FED01AC83}" destId="{C9E6AFCF-5CFF-470F-9DEA-72353BD29100}" srcOrd="0" destOrd="0" parTransId="{65D6C8CB-2F73-49A3-9EFC-10C4F981CAAB}" sibTransId="{2C5617A6-74EB-4666-8442-74DEE73D3530}"/>
    <dgm:cxn modelId="{65D6D7BC-5117-4775-BA53-82C903EE04F8}" type="presParOf" srcId="{64A4F822-331E-4FC3-AB86-5EBD0D1AE5DA}" destId="{F435602B-D38A-4286-983B-A9AD4FF60D5A}" srcOrd="0" destOrd="0" presId="urn:microsoft.com/office/officeart/2005/8/layout/lProcess3"/>
    <dgm:cxn modelId="{A6085E7A-E9A2-4EC9-BC6A-BB51BB43AC18}" type="presParOf" srcId="{F435602B-D38A-4286-983B-A9AD4FF60D5A}" destId="{8139DC86-B9E3-4353-B3D9-4C8577929353}"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E722AE-AE50-46D0-9CAE-4F5D38B30C0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F031F3DF-A56B-4EFB-86C3-D0044604C4A0}">
      <dgm:prSet phldrT="[Text]" phldr="1"/>
      <dgm:spPr/>
      <dgm:t>
        <a:bodyPr/>
        <a:lstStyle/>
        <a:p>
          <a:endParaRPr lang="en-GB" dirty="0"/>
        </a:p>
      </dgm:t>
    </dgm:pt>
    <dgm:pt modelId="{C561FBC8-BCE7-40C3-906A-FBF26E98994E}" type="parTrans" cxnId="{B9D4DCD1-0056-4B05-ACB0-66533CDF785F}">
      <dgm:prSet/>
      <dgm:spPr/>
      <dgm:t>
        <a:bodyPr/>
        <a:lstStyle/>
        <a:p>
          <a:endParaRPr lang="en-GB"/>
        </a:p>
      </dgm:t>
    </dgm:pt>
    <dgm:pt modelId="{16CB6687-3B80-4CAD-802E-9466F4430C38}" type="sibTrans" cxnId="{B9D4DCD1-0056-4B05-ACB0-66533CDF785F}">
      <dgm:prSet/>
      <dgm:spPr/>
      <dgm:t>
        <a:bodyPr/>
        <a:lstStyle/>
        <a:p>
          <a:endParaRPr lang="en-GB"/>
        </a:p>
      </dgm:t>
    </dgm:pt>
    <dgm:pt modelId="{08D77BF5-BA91-4C43-97A8-D5553D52EE31}">
      <dgm:prSet phldrT="[Text]"/>
      <dgm:spPr/>
      <dgm:t>
        <a:bodyPr/>
        <a:lstStyle/>
        <a:p>
          <a:endParaRPr lang="en-GB" dirty="0"/>
        </a:p>
      </dgm:t>
    </dgm:pt>
    <dgm:pt modelId="{5B4A2944-9278-49AE-8BB4-0669D13F56F9}" type="parTrans" cxnId="{A2B52C16-8C29-4C36-B45C-CD5310057002}">
      <dgm:prSet/>
      <dgm:spPr/>
      <dgm:t>
        <a:bodyPr/>
        <a:lstStyle/>
        <a:p>
          <a:endParaRPr lang="en-GB"/>
        </a:p>
      </dgm:t>
    </dgm:pt>
    <dgm:pt modelId="{EC7447EF-274E-4E32-9B73-51EC00D6D6C8}" type="sibTrans" cxnId="{A2B52C16-8C29-4C36-B45C-CD5310057002}">
      <dgm:prSet/>
      <dgm:spPr/>
      <dgm:t>
        <a:bodyPr/>
        <a:lstStyle/>
        <a:p>
          <a:endParaRPr lang="en-GB"/>
        </a:p>
      </dgm:t>
    </dgm:pt>
    <dgm:pt modelId="{48C852CE-F72C-40E2-A90B-60673EFAAA7B}">
      <dgm:prSet phldrT="[Text]"/>
      <dgm:spPr/>
      <dgm:t>
        <a:bodyPr/>
        <a:lstStyle/>
        <a:p>
          <a:endParaRPr lang="en-GB" dirty="0"/>
        </a:p>
      </dgm:t>
    </dgm:pt>
    <dgm:pt modelId="{1D626820-8BEF-4A8C-966A-3D99C0F1CE4E}" type="parTrans" cxnId="{E120B502-210D-4FD7-A998-1B26DC9545C0}">
      <dgm:prSet/>
      <dgm:spPr/>
      <dgm:t>
        <a:bodyPr/>
        <a:lstStyle/>
        <a:p>
          <a:endParaRPr lang="en-GB"/>
        </a:p>
      </dgm:t>
    </dgm:pt>
    <dgm:pt modelId="{66C9C8A5-B389-4DE1-9C4A-9A604BA3CE79}" type="sibTrans" cxnId="{E120B502-210D-4FD7-A998-1B26DC9545C0}">
      <dgm:prSet/>
      <dgm:spPr/>
      <dgm:t>
        <a:bodyPr/>
        <a:lstStyle/>
        <a:p>
          <a:endParaRPr lang="en-GB"/>
        </a:p>
      </dgm:t>
    </dgm:pt>
    <dgm:pt modelId="{8992DE58-83A9-4F62-B57D-CD57FDFB09D7}" type="pres">
      <dgm:prSet presAssocID="{D4E722AE-AE50-46D0-9CAE-4F5D38B30C01}" presName="cycle" presStyleCnt="0">
        <dgm:presLayoutVars>
          <dgm:dir/>
          <dgm:resizeHandles val="exact"/>
        </dgm:presLayoutVars>
      </dgm:prSet>
      <dgm:spPr/>
      <dgm:t>
        <a:bodyPr/>
        <a:lstStyle/>
        <a:p>
          <a:endParaRPr lang="en-GB"/>
        </a:p>
      </dgm:t>
    </dgm:pt>
    <dgm:pt modelId="{7ACDEF29-8053-4CA5-ADEA-9A7959DEF19F}" type="pres">
      <dgm:prSet presAssocID="{F031F3DF-A56B-4EFB-86C3-D0044604C4A0}" presName="dummy" presStyleCnt="0"/>
      <dgm:spPr/>
    </dgm:pt>
    <dgm:pt modelId="{F3198DD3-9536-413B-9A1E-821CED3F5321}" type="pres">
      <dgm:prSet presAssocID="{F031F3DF-A56B-4EFB-86C3-D0044604C4A0}" presName="node" presStyleLbl="revTx" presStyleIdx="0" presStyleCnt="3">
        <dgm:presLayoutVars>
          <dgm:bulletEnabled val="1"/>
        </dgm:presLayoutVars>
      </dgm:prSet>
      <dgm:spPr/>
      <dgm:t>
        <a:bodyPr/>
        <a:lstStyle/>
        <a:p>
          <a:endParaRPr lang="en-GB"/>
        </a:p>
      </dgm:t>
    </dgm:pt>
    <dgm:pt modelId="{5C8BFBF9-8B69-4FA6-9A11-DA2CC815D414}" type="pres">
      <dgm:prSet presAssocID="{16CB6687-3B80-4CAD-802E-9466F4430C38}" presName="sibTrans" presStyleLbl="node1" presStyleIdx="0" presStyleCnt="3" custLinFactNeighborX="9269" custLinFactNeighborY="5100"/>
      <dgm:spPr/>
      <dgm:t>
        <a:bodyPr/>
        <a:lstStyle/>
        <a:p>
          <a:endParaRPr lang="en-GB"/>
        </a:p>
      </dgm:t>
    </dgm:pt>
    <dgm:pt modelId="{8D216491-CA86-4D23-90FA-42B9ACE46D4F}" type="pres">
      <dgm:prSet presAssocID="{48C852CE-F72C-40E2-A90B-60673EFAAA7B}" presName="dummy" presStyleCnt="0"/>
      <dgm:spPr/>
    </dgm:pt>
    <dgm:pt modelId="{9252F9EA-70EC-4A60-9894-A1B8083B23D6}" type="pres">
      <dgm:prSet presAssocID="{48C852CE-F72C-40E2-A90B-60673EFAAA7B}" presName="node" presStyleLbl="revTx" presStyleIdx="1" presStyleCnt="3">
        <dgm:presLayoutVars>
          <dgm:bulletEnabled val="1"/>
        </dgm:presLayoutVars>
      </dgm:prSet>
      <dgm:spPr/>
      <dgm:t>
        <a:bodyPr/>
        <a:lstStyle/>
        <a:p>
          <a:endParaRPr lang="en-GB"/>
        </a:p>
      </dgm:t>
    </dgm:pt>
    <dgm:pt modelId="{1F395231-D0C3-4E25-AD6A-A0AA25C6C6BB}" type="pres">
      <dgm:prSet presAssocID="{66C9C8A5-B389-4DE1-9C4A-9A604BA3CE79}" presName="sibTrans" presStyleLbl="node1" presStyleIdx="1" presStyleCnt="3" custLinFactNeighborX="3188" custLinFactNeighborY="1062"/>
      <dgm:spPr/>
      <dgm:t>
        <a:bodyPr/>
        <a:lstStyle/>
        <a:p>
          <a:endParaRPr lang="en-US"/>
        </a:p>
      </dgm:t>
    </dgm:pt>
    <dgm:pt modelId="{95547413-24D5-4054-A3B8-32A3D67239D6}" type="pres">
      <dgm:prSet presAssocID="{08D77BF5-BA91-4C43-97A8-D5553D52EE31}" presName="dummy" presStyleCnt="0"/>
      <dgm:spPr/>
    </dgm:pt>
    <dgm:pt modelId="{19CC31B2-E1D8-43D8-856D-D8283857B266}" type="pres">
      <dgm:prSet presAssocID="{08D77BF5-BA91-4C43-97A8-D5553D52EE31}" presName="node" presStyleLbl="revTx" presStyleIdx="2" presStyleCnt="3">
        <dgm:presLayoutVars>
          <dgm:bulletEnabled val="1"/>
        </dgm:presLayoutVars>
      </dgm:prSet>
      <dgm:spPr/>
      <dgm:t>
        <a:bodyPr/>
        <a:lstStyle/>
        <a:p>
          <a:endParaRPr lang="en-GB"/>
        </a:p>
      </dgm:t>
    </dgm:pt>
    <dgm:pt modelId="{30FD8B4C-AA02-4E03-899E-6DFEEAD3CC6C}" type="pres">
      <dgm:prSet presAssocID="{EC7447EF-274E-4E32-9B73-51EC00D6D6C8}" presName="sibTrans" presStyleLbl="node1" presStyleIdx="2" presStyleCnt="3"/>
      <dgm:spPr/>
      <dgm:t>
        <a:bodyPr/>
        <a:lstStyle/>
        <a:p>
          <a:endParaRPr lang="en-US"/>
        </a:p>
      </dgm:t>
    </dgm:pt>
  </dgm:ptLst>
  <dgm:cxnLst>
    <dgm:cxn modelId="{25E736C1-61FC-4C78-8AC4-C5CEE071FC7B}" type="presOf" srcId="{66C9C8A5-B389-4DE1-9C4A-9A604BA3CE79}" destId="{1F395231-D0C3-4E25-AD6A-A0AA25C6C6BB}" srcOrd="0" destOrd="0" presId="urn:microsoft.com/office/officeart/2005/8/layout/cycle1"/>
    <dgm:cxn modelId="{56F2C0D6-2247-44C6-8423-461B0E211688}" type="presOf" srcId="{D4E722AE-AE50-46D0-9CAE-4F5D38B30C01}" destId="{8992DE58-83A9-4F62-B57D-CD57FDFB09D7}" srcOrd="0" destOrd="0" presId="urn:microsoft.com/office/officeart/2005/8/layout/cycle1"/>
    <dgm:cxn modelId="{D7BB801B-C9C5-4D46-A361-5EAC6DFA845C}" type="presOf" srcId="{F031F3DF-A56B-4EFB-86C3-D0044604C4A0}" destId="{F3198DD3-9536-413B-9A1E-821CED3F5321}" srcOrd="0" destOrd="0" presId="urn:microsoft.com/office/officeart/2005/8/layout/cycle1"/>
    <dgm:cxn modelId="{E120B502-210D-4FD7-A998-1B26DC9545C0}" srcId="{D4E722AE-AE50-46D0-9CAE-4F5D38B30C01}" destId="{48C852CE-F72C-40E2-A90B-60673EFAAA7B}" srcOrd="1" destOrd="0" parTransId="{1D626820-8BEF-4A8C-966A-3D99C0F1CE4E}" sibTransId="{66C9C8A5-B389-4DE1-9C4A-9A604BA3CE79}"/>
    <dgm:cxn modelId="{B9D4DCD1-0056-4B05-ACB0-66533CDF785F}" srcId="{D4E722AE-AE50-46D0-9CAE-4F5D38B30C01}" destId="{F031F3DF-A56B-4EFB-86C3-D0044604C4A0}" srcOrd="0" destOrd="0" parTransId="{C561FBC8-BCE7-40C3-906A-FBF26E98994E}" sibTransId="{16CB6687-3B80-4CAD-802E-9466F4430C38}"/>
    <dgm:cxn modelId="{AABA75F1-4FBC-4512-9D02-9A7CBA88F683}" type="presOf" srcId="{08D77BF5-BA91-4C43-97A8-D5553D52EE31}" destId="{19CC31B2-E1D8-43D8-856D-D8283857B266}" srcOrd="0" destOrd="0" presId="urn:microsoft.com/office/officeart/2005/8/layout/cycle1"/>
    <dgm:cxn modelId="{4D4EA691-9CDC-42D8-8111-F3BC8B72744D}" type="presOf" srcId="{48C852CE-F72C-40E2-A90B-60673EFAAA7B}" destId="{9252F9EA-70EC-4A60-9894-A1B8083B23D6}" srcOrd="0" destOrd="0" presId="urn:microsoft.com/office/officeart/2005/8/layout/cycle1"/>
    <dgm:cxn modelId="{85D08532-2E13-4E61-9597-DFDE0CEC0BAC}" type="presOf" srcId="{EC7447EF-274E-4E32-9B73-51EC00D6D6C8}" destId="{30FD8B4C-AA02-4E03-899E-6DFEEAD3CC6C}" srcOrd="0" destOrd="0" presId="urn:microsoft.com/office/officeart/2005/8/layout/cycle1"/>
    <dgm:cxn modelId="{A2B52C16-8C29-4C36-B45C-CD5310057002}" srcId="{D4E722AE-AE50-46D0-9CAE-4F5D38B30C01}" destId="{08D77BF5-BA91-4C43-97A8-D5553D52EE31}" srcOrd="2" destOrd="0" parTransId="{5B4A2944-9278-49AE-8BB4-0669D13F56F9}" sibTransId="{EC7447EF-274E-4E32-9B73-51EC00D6D6C8}"/>
    <dgm:cxn modelId="{FEDE4EC6-5CA8-4735-91B2-A9C1AE3B7AB4}" type="presOf" srcId="{16CB6687-3B80-4CAD-802E-9466F4430C38}" destId="{5C8BFBF9-8B69-4FA6-9A11-DA2CC815D414}" srcOrd="0" destOrd="0" presId="urn:microsoft.com/office/officeart/2005/8/layout/cycle1"/>
    <dgm:cxn modelId="{25DE40FA-4289-4622-A78D-89DB8A0E17FB}" type="presParOf" srcId="{8992DE58-83A9-4F62-B57D-CD57FDFB09D7}" destId="{7ACDEF29-8053-4CA5-ADEA-9A7959DEF19F}" srcOrd="0" destOrd="0" presId="urn:microsoft.com/office/officeart/2005/8/layout/cycle1"/>
    <dgm:cxn modelId="{DF31AB58-6E01-48D6-9943-6206FB1DF5D3}" type="presParOf" srcId="{8992DE58-83A9-4F62-B57D-CD57FDFB09D7}" destId="{F3198DD3-9536-413B-9A1E-821CED3F5321}" srcOrd="1" destOrd="0" presId="urn:microsoft.com/office/officeart/2005/8/layout/cycle1"/>
    <dgm:cxn modelId="{9D584E23-ABEE-4679-A151-B5BB3A26E327}" type="presParOf" srcId="{8992DE58-83A9-4F62-B57D-CD57FDFB09D7}" destId="{5C8BFBF9-8B69-4FA6-9A11-DA2CC815D414}" srcOrd="2" destOrd="0" presId="urn:microsoft.com/office/officeart/2005/8/layout/cycle1"/>
    <dgm:cxn modelId="{5BAA1C16-C723-4063-9144-9EFB8D2A4332}" type="presParOf" srcId="{8992DE58-83A9-4F62-B57D-CD57FDFB09D7}" destId="{8D216491-CA86-4D23-90FA-42B9ACE46D4F}" srcOrd="3" destOrd="0" presId="urn:microsoft.com/office/officeart/2005/8/layout/cycle1"/>
    <dgm:cxn modelId="{E17DBC99-A4E1-4FCE-8825-40E960DC255A}" type="presParOf" srcId="{8992DE58-83A9-4F62-B57D-CD57FDFB09D7}" destId="{9252F9EA-70EC-4A60-9894-A1B8083B23D6}" srcOrd="4" destOrd="0" presId="urn:microsoft.com/office/officeart/2005/8/layout/cycle1"/>
    <dgm:cxn modelId="{A98E424A-8DC6-49FD-8743-A77D3E40B425}" type="presParOf" srcId="{8992DE58-83A9-4F62-B57D-CD57FDFB09D7}" destId="{1F395231-D0C3-4E25-AD6A-A0AA25C6C6BB}" srcOrd="5" destOrd="0" presId="urn:microsoft.com/office/officeart/2005/8/layout/cycle1"/>
    <dgm:cxn modelId="{F28F04AF-7CA4-4A6E-B927-176EC3F74A5F}" type="presParOf" srcId="{8992DE58-83A9-4F62-B57D-CD57FDFB09D7}" destId="{95547413-24D5-4054-A3B8-32A3D67239D6}" srcOrd="6" destOrd="0" presId="urn:microsoft.com/office/officeart/2005/8/layout/cycle1"/>
    <dgm:cxn modelId="{5A7CF223-5329-4BB2-BBD7-860C99C6581E}" type="presParOf" srcId="{8992DE58-83A9-4F62-B57D-CD57FDFB09D7}" destId="{19CC31B2-E1D8-43D8-856D-D8283857B266}" srcOrd="7" destOrd="0" presId="urn:microsoft.com/office/officeart/2005/8/layout/cycle1"/>
    <dgm:cxn modelId="{A3BA5DAC-3A96-41EE-86A4-50B9F63AB319}" type="presParOf" srcId="{8992DE58-83A9-4F62-B57D-CD57FDFB09D7}" destId="{30FD8B4C-AA02-4E03-899E-6DFEEAD3CC6C}" srcOrd="8"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EF984B-BD51-7C41-9063-3D3E02D02AF9}" type="doc">
      <dgm:prSet loTypeId="urn:microsoft.com/office/officeart/2005/8/layout/vList3" loCatId="" qsTypeId="urn:microsoft.com/office/officeart/2005/8/quickstyle/simple4" qsCatId="simple" csTypeId="urn:microsoft.com/office/officeart/2005/8/colors/colorful4" csCatId="colorful" phldr="1"/>
      <dgm:spPr/>
      <dgm:t>
        <a:bodyPr/>
        <a:lstStyle/>
        <a:p>
          <a:endParaRPr lang="en-US"/>
        </a:p>
      </dgm:t>
    </dgm:pt>
    <dgm:pt modelId="{B0DB777D-5D35-C143-A76E-A8A2FAEA7B8F}">
      <dgm:prSet custT="1"/>
      <dgm:spPr/>
      <dgm:t>
        <a:bodyPr/>
        <a:lstStyle/>
        <a:p>
          <a:pPr rtl="0"/>
          <a:r>
            <a:rPr lang="en-US" sz="1800" dirty="0" smtClean="0"/>
            <a:t>1. </a:t>
          </a:r>
          <a:r>
            <a:rPr lang="fr-FR" sz="1800" dirty="0" smtClean="0"/>
            <a:t>L'équité en santé et les DSS (ses causes des causes) sont-ils une priorité dans votre pays? Pourquoi pensez-vous qu’ils le sont et pourquoi ne le sont-ils pas ?</a:t>
          </a:r>
          <a:endParaRPr lang="en-US" sz="1800" dirty="0"/>
        </a:p>
      </dgm:t>
    </dgm:pt>
    <dgm:pt modelId="{3F0C8E17-2789-2944-8331-7597ECB2AA7D}" type="parTrans" cxnId="{777EB195-AF76-484C-B356-CCD1B4331329}">
      <dgm:prSet/>
      <dgm:spPr/>
      <dgm:t>
        <a:bodyPr/>
        <a:lstStyle/>
        <a:p>
          <a:endParaRPr lang="en-US"/>
        </a:p>
      </dgm:t>
    </dgm:pt>
    <dgm:pt modelId="{C1216B90-E7C4-714F-AF6F-17D47604E978}" type="sibTrans" cxnId="{777EB195-AF76-484C-B356-CCD1B4331329}">
      <dgm:prSet/>
      <dgm:spPr/>
      <dgm:t>
        <a:bodyPr/>
        <a:lstStyle/>
        <a:p>
          <a:endParaRPr lang="en-US"/>
        </a:p>
      </dgm:t>
    </dgm:pt>
    <dgm:pt modelId="{9E31F6A5-DB94-554E-B2A1-577BBE8FC6AC}">
      <dgm:prSet custT="1"/>
      <dgm:spPr/>
      <dgm:t>
        <a:bodyPr/>
        <a:lstStyle/>
        <a:p>
          <a:pPr rtl="0"/>
          <a:r>
            <a:rPr lang="en-US" sz="1800" dirty="0" smtClean="0"/>
            <a:t>2. </a:t>
          </a:r>
          <a:r>
            <a:rPr lang="fr-FR" sz="1800" dirty="0" smtClean="0"/>
            <a:t>Qui pourraient être les acteurs pour ou contre leur mise à un véritable niveau de priorité ?</a:t>
          </a:r>
          <a:endParaRPr lang="en-US" sz="1800" dirty="0"/>
        </a:p>
      </dgm:t>
    </dgm:pt>
    <dgm:pt modelId="{3204DCA1-E002-F94E-937E-8A01F0E9CA11}" type="parTrans" cxnId="{C97FF93A-8441-B94D-BEA5-7A398CAB0869}">
      <dgm:prSet/>
      <dgm:spPr/>
      <dgm:t>
        <a:bodyPr/>
        <a:lstStyle/>
        <a:p>
          <a:endParaRPr lang="en-US"/>
        </a:p>
      </dgm:t>
    </dgm:pt>
    <dgm:pt modelId="{98CDF5E0-3DAB-2B48-9AB7-E4392D2E81F8}" type="sibTrans" cxnId="{C97FF93A-8441-B94D-BEA5-7A398CAB0869}">
      <dgm:prSet/>
      <dgm:spPr/>
      <dgm:t>
        <a:bodyPr/>
        <a:lstStyle/>
        <a:p>
          <a:endParaRPr lang="en-US"/>
        </a:p>
      </dgm:t>
    </dgm:pt>
    <dgm:pt modelId="{9280A2E9-B690-FA4B-9675-429F4A08926F}">
      <dgm:prSet custT="1"/>
      <dgm:spPr/>
      <dgm:t>
        <a:bodyPr/>
        <a:lstStyle/>
        <a:p>
          <a:pPr rtl="0"/>
          <a:r>
            <a:rPr lang="en-US" sz="1800" dirty="0" smtClean="0"/>
            <a:t>3. </a:t>
          </a:r>
          <a:r>
            <a:rPr lang="fr-FR" sz="1800" dirty="0" smtClean="0"/>
            <a:t>Quelle est l'importance des nouveaux ODD pour votre pays ? Pour la santé, comment voit on  l'ODD 3 et les autres ?</a:t>
          </a:r>
          <a:endParaRPr lang="en-US" sz="1800" dirty="0"/>
        </a:p>
      </dgm:t>
    </dgm:pt>
    <dgm:pt modelId="{354AAFA9-AC29-524F-974A-16C7A0F69821}" type="parTrans" cxnId="{B701FA8C-4224-C04E-9360-1A1F0E93180B}">
      <dgm:prSet/>
      <dgm:spPr/>
      <dgm:t>
        <a:bodyPr/>
        <a:lstStyle/>
        <a:p>
          <a:endParaRPr lang="en-US"/>
        </a:p>
      </dgm:t>
    </dgm:pt>
    <dgm:pt modelId="{960D8ED0-3CFE-5E46-B499-46B9D142B3B2}" type="sibTrans" cxnId="{B701FA8C-4224-C04E-9360-1A1F0E93180B}">
      <dgm:prSet/>
      <dgm:spPr/>
      <dgm:t>
        <a:bodyPr/>
        <a:lstStyle/>
        <a:p>
          <a:endParaRPr lang="en-US"/>
        </a:p>
      </dgm:t>
    </dgm:pt>
    <dgm:pt modelId="{CB6FB9B1-211C-CC45-A81D-C78B01CE2D30}">
      <dgm:prSet custT="1"/>
      <dgm:spPr/>
      <dgm:t>
        <a:bodyPr/>
        <a:lstStyle/>
        <a:p>
          <a:pPr rtl="0"/>
          <a:r>
            <a:rPr lang="en-US" sz="1800" dirty="0" smtClean="0"/>
            <a:t>4. </a:t>
          </a:r>
          <a:r>
            <a:rPr lang="fr-FR" sz="1800" dirty="0" smtClean="0"/>
            <a:t>Pensez-vous que la couverture sanitaire universelle (CSU) est opposée ou complémentaire aux DSS pour réduire les inégalités sociales de santé ? Quels sont les points communs et les points divergents entre eux ?</a:t>
          </a:r>
          <a:endParaRPr lang="en-US" sz="1800" dirty="0"/>
        </a:p>
      </dgm:t>
    </dgm:pt>
    <dgm:pt modelId="{DF0DF92C-4440-BC41-85B4-11C8067E6EA7}" type="parTrans" cxnId="{788C2C8F-D641-A24C-BC78-CA41D0DDF656}">
      <dgm:prSet/>
      <dgm:spPr/>
      <dgm:t>
        <a:bodyPr/>
        <a:lstStyle/>
        <a:p>
          <a:endParaRPr lang="en-US"/>
        </a:p>
      </dgm:t>
    </dgm:pt>
    <dgm:pt modelId="{DC9BB7D2-5C12-BD4B-B790-B5F2F6A9566B}" type="sibTrans" cxnId="{788C2C8F-D641-A24C-BC78-CA41D0DDF656}">
      <dgm:prSet/>
      <dgm:spPr/>
      <dgm:t>
        <a:bodyPr/>
        <a:lstStyle/>
        <a:p>
          <a:endParaRPr lang="en-US"/>
        </a:p>
      </dgm:t>
    </dgm:pt>
    <dgm:pt modelId="{F85E0586-C106-404E-8577-DB21DC732B3D}" type="pres">
      <dgm:prSet presAssocID="{6AEF984B-BD51-7C41-9063-3D3E02D02AF9}" presName="linearFlow" presStyleCnt="0">
        <dgm:presLayoutVars>
          <dgm:dir/>
          <dgm:resizeHandles val="exact"/>
        </dgm:presLayoutVars>
      </dgm:prSet>
      <dgm:spPr/>
      <dgm:t>
        <a:bodyPr/>
        <a:lstStyle/>
        <a:p>
          <a:endParaRPr lang="fr-CH"/>
        </a:p>
      </dgm:t>
    </dgm:pt>
    <dgm:pt modelId="{9B5DEF62-4ED3-C848-A725-ED3B2D70897D}" type="pres">
      <dgm:prSet presAssocID="{B0DB777D-5D35-C143-A76E-A8A2FAEA7B8F}" presName="composite" presStyleCnt="0"/>
      <dgm:spPr/>
    </dgm:pt>
    <dgm:pt modelId="{A42EAEED-3966-FA46-99FF-1FDC724AAA5A}" type="pres">
      <dgm:prSet presAssocID="{B0DB777D-5D35-C143-A76E-A8A2FAEA7B8F}" presName="imgShp" presStyleLbl="fgImgPlace1" presStyleIdx="0" presStyleCnt="4" custLinFactNeighborX="-41828" custLinFactNeighborY="-359"/>
      <dgm:spPr/>
    </dgm:pt>
    <dgm:pt modelId="{FDAA18BF-032B-CA4B-9479-897DC16CD52F}" type="pres">
      <dgm:prSet presAssocID="{B0DB777D-5D35-C143-A76E-A8A2FAEA7B8F}" presName="txShp" presStyleLbl="node1" presStyleIdx="0" presStyleCnt="4" custScaleX="122551" custLinFactNeighborX="7234" custLinFactNeighborY="-359">
        <dgm:presLayoutVars>
          <dgm:bulletEnabled val="1"/>
        </dgm:presLayoutVars>
      </dgm:prSet>
      <dgm:spPr/>
      <dgm:t>
        <a:bodyPr/>
        <a:lstStyle/>
        <a:p>
          <a:endParaRPr lang="en-US"/>
        </a:p>
      </dgm:t>
    </dgm:pt>
    <dgm:pt modelId="{9E49E6B8-1E64-B84E-8234-305D0AB99AD3}" type="pres">
      <dgm:prSet presAssocID="{C1216B90-E7C4-714F-AF6F-17D47604E978}" presName="spacing" presStyleCnt="0"/>
      <dgm:spPr/>
    </dgm:pt>
    <dgm:pt modelId="{BE25E573-B984-A744-9E0E-872A13DF4127}" type="pres">
      <dgm:prSet presAssocID="{9E31F6A5-DB94-554E-B2A1-577BBE8FC6AC}" presName="composite" presStyleCnt="0"/>
      <dgm:spPr/>
    </dgm:pt>
    <dgm:pt modelId="{95E413E9-7D2B-B640-B586-84B694997FF5}" type="pres">
      <dgm:prSet presAssocID="{9E31F6A5-DB94-554E-B2A1-577BBE8FC6AC}" presName="imgShp" presStyleLbl="fgImgPlace1" presStyleIdx="1" presStyleCnt="4" custLinFactNeighborX="-41828" custLinFactNeighborY="-359"/>
      <dgm:spPr/>
    </dgm:pt>
    <dgm:pt modelId="{2802E558-A2AC-7245-98FA-C5F62CB7C701}" type="pres">
      <dgm:prSet presAssocID="{9E31F6A5-DB94-554E-B2A1-577BBE8FC6AC}" presName="txShp" presStyleLbl="node1" presStyleIdx="1" presStyleCnt="4" custScaleX="122551" custLinFactNeighborX="7234" custLinFactNeighborY="-359">
        <dgm:presLayoutVars>
          <dgm:bulletEnabled val="1"/>
        </dgm:presLayoutVars>
      </dgm:prSet>
      <dgm:spPr/>
      <dgm:t>
        <a:bodyPr/>
        <a:lstStyle/>
        <a:p>
          <a:endParaRPr lang="en-US"/>
        </a:p>
      </dgm:t>
    </dgm:pt>
    <dgm:pt modelId="{77F057E6-208C-1145-B18D-DA330729C3B1}" type="pres">
      <dgm:prSet presAssocID="{98CDF5E0-3DAB-2B48-9AB7-E4392D2E81F8}" presName="spacing" presStyleCnt="0"/>
      <dgm:spPr/>
    </dgm:pt>
    <dgm:pt modelId="{9EB4DC00-4A7A-8147-ABD9-5043C8DBF43C}" type="pres">
      <dgm:prSet presAssocID="{9280A2E9-B690-FA4B-9675-429F4A08926F}" presName="composite" presStyleCnt="0"/>
      <dgm:spPr/>
    </dgm:pt>
    <dgm:pt modelId="{F00A67C8-F73A-B942-B2DA-D66B0A99DA76}" type="pres">
      <dgm:prSet presAssocID="{9280A2E9-B690-FA4B-9675-429F4A08926F}" presName="imgShp" presStyleLbl="fgImgPlace1" presStyleIdx="2" presStyleCnt="4" custLinFactNeighborX="-41828" custLinFactNeighborY="-359"/>
      <dgm:spPr/>
    </dgm:pt>
    <dgm:pt modelId="{1E1EDE73-0944-4241-AA41-3D025413B255}" type="pres">
      <dgm:prSet presAssocID="{9280A2E9-B690-FA4B-9675-429F4A08926F}" presName="txShp" presStyleLbl="node1" presStyleIdx="2" presStyleCnt="4" custScaleX="122551" custLinFactNeighborX="7234" custLinFactNeighborY="-359">
        <dgm:presLayoutVars>
          <dgm:bulletEnabled val="1"/>
        </dgm:presLayoutVars>
      </dgm:prSet>
      <dgm:spPr/>
      <dgm:t>
        <a:bodyPr/>
        <a:lstStyle/>
        <a:p>
          <a:endParaRPr lang="en-US"/>
        </a:p>
      </dgm:t>
    </dgm:pt>
    <dgm:pt modelId="{2022B0DE-E822-EA47-A3F5-21695CA34B30}" type="pres">
      <dgm:prSet presAssocID="{960D8ED0-3CFE-5E46-B499-46B9D142B3B2}" presName="spacing" presStyleCnt="0"/>
      <dgm:spPr/>
    </dgm:pt>
    <dgm:pt modelId="{2CEF5B77-B247-C242-8A7F-6296BACB247F}" type="pres">
      <dgm:prSet presAssocID="{CB6FB9B1-211C-CC45-A81D-C78B01CE2D30}" presName="composite" presStyleCnt="0"/>
      <dgm:spPr/>
    </dgm:pt>
    <dgm:pt modelId="{AF7A18BF-9AF5-EF49-9E86-1BB37E6369B9}" type="pres">
      <dgm:prSet presAssocID="{CB6FB9B1-211C-CC45-A81D-C78B01CE2D30}" presName="imgShp" presStyleLbl="fgImgPlace1" presStyleIdx="3" presStyleCnt="4" custLinFactNeighborX="-41828" custLinFactNeighborY="-359"/>
      <dgm:spPr/>
    </dgm:pt>
    <dgm:pt modelId="{F19C8150-26A4-CA4F-8860-FD67D95F4EBE}" type="pres">
      <dgm:prSet presAssocID="{CB6FB9B1-211C-CC45-A81D-C78B01CE2D30}" presName="txShp" presStyleLbl="node1" presStyleIdx="3" presStyleCnt="4" custScaleX="122551" custLinFactNeighborX="7234" custLinFactNeighborY="-359">
        <dgm:presLayoutVars>
          <dgm:bulletEnabled val="1"/>
        </dgm:presLayoutVars>
      </dgm:prSet>
      <dgm:spPr/>
      <dgm:t>
        <a:bodyPr/>
        <a:lstStyle/>
        <a:p>
          <a:endParaRPr lang="fr-CH"/>
        </a:p>
      </dgm:t>
    </dgm:pt>
  </dgm:ptLst>
  <dgm:cxnLst>
    <dgm:cxn modelId="{C97FF93A-8441-B94D-BEA5-7A398CAB0869}" srcId="{6AEF984B-BD51-7C41-9063-3D3E02D02AF9}" destId="{9E31F6A5-DB94-554E-B2A1-577BBE8FC6AC}" srcOrd="1" destOrd="0" parTransId="{3204DCA1-E002-F94E-937E-8A01F0E9CA11}" sibTransId="{98CDF5E0-3DAB-2B48-9AB7-E4392D2E81F8}"/>
    <dgm:cxn modelId="{5F2A5EC5-2C24-8D4D-80E9-6D37F35E0B82}" type="presOf" srcId="{6AEF984B-BD51-7C41-9063-3D3E02D02AF9}" destId="{F85E0586-C106-404E-8577-DB21DC732B3D}" srcOrd="0" destOrd="0" presId="urn:microsoft.com/office/officeart/2005/8/layout/vList3"/>
    <dgm:cxn modelId="{777EB195-AF76-484C-B356-CCD1B4331329}" srcId="{6AEF984B-BD51-7C41-9063-3D3E02D02AF9}" destId="{B0DB777D-5D35-C143-A76E-A8A2FAEA7B8F}" srcOrd="0" destOrd="0" parTransId="{3F0C8E17-2789-2944-8331-7597ECB2AA7D}" sibTransId="{C1216B90-E7C4-714F-AF6F-17D47604E978}"/>
    <dgm:cxn modelId="{D3AA9388-AB35-D84B-9007-55F04DD7B9F4}" type="presOf" srcId="{CB6FB9B1-211C-CC45-A81D-C78B01CE2D30}" destId="{F19C8150-26A4-CA4F-8860-FD67D95F4EBE}" srcOrd="0" destOrd="0" presId="urn:microsoft.com/office/officeart/2005/8/layout/vList3"/>
    <dgm:cxn modelId="{1A62386C-D8E9-3C47-971F-79632AFFFC32}" type="presOf" srcId="{B0DB777D-5D35-C143-A76E-A8A2FAEA7B8F}" destId="{FDAA18BF-032B-CA4B-9479-897DC16CD52F}" srcOrd="0" destOrd="0" presId="urn:microsoft.com/office/officeart/2005/8/layout/vList3"/>
    <dgm:cxn modelId="{9F3CDF85-A618-D746-BD25-9961531405B8}" type="presOf" srcId="{9E31F6A5-DB94-554E-B2A1-577BBE8FC6AC}" destId="{2802E558-A2AC-7245-98FA-C5F62CB7C701}" srcOrd="0" destOrd="0" presId="urn:microsoft.com/office/officeart/2005/8/layout/vList3"/>
    <dgm:cxn modelId="{F9CA0A4B-8D7C-E442-8505-B52D7DCA6A82}" type="presOf" srcId="{9280A2E9-B690-FA4B-9675-429F4A08926F}" destId="{1E1EDE73-0944-4241-AA41-3D025413B255}" srcOrd="0" destOrd="0" presId="urn:microsoft.com/office/officeart/2005/8/layout/vList3"/>
    <dgm:cxn modelId="{788C2C8F-D641-A24C-BC78-CA41D0DDF656}" srcId="{6AEF984B-BD51-7C41-9063-3D3E02D02AF9}" destId="{CB6FB9B1-211C-CC45-A81D-C78B01CE2D30}" srcOrd="3" destOrd="0" parTransId="{DF0DF92C-4440-BC41-85B4-11C8067E6EA7}" sibTransId="{DC9BB7D2-5C12-BD4B-B790-B5F2F6A9566B}"/>
    <dgm:cxn modelId="{B701FA8C-4224-C04E-9360-1A1F0E93180B}" srcId="{6AEF984B-BD51-7C41-9063-3D3E02D02AF9}" destId="{9280A2E9-B690-FA4B-9675-429F4A08926F}" srcOrd="2" destOrd="0" parTransId="{354AAFA9-AC29-524F-974A-16C7A0F69821}" sibTransId="{960D8ED0-3CFE-5E46-B499-46B9D142B3B2}"/>
    <dgm:cxn modelId="{D3D4BDCE-447E-2444-A81B-A73C7A96ABFF}" type="presParOf" srcId="{F85E0586-C106-404E-8577-DB21DC732B3D}" destId="{9B5DEF62-4ED3-C848-A725-ED3B2D70897D}" srcOrd="0" destOrd="0" presId="urn:microsoft.com/office/officeart/2005/8/layout/vList3"/>
    <dgm:cxn modelId="{D2C32384-CBE2-1346-83A3-3C3C36E7EBB7}" type="presParOf" srcId="{9B5DEF62-4ED3-C848-A725-ED3B2D70897D}" destId="{A42EAEED-3966-FA46-99FF-1FDC724AAA5A}" srcOrd="0" destOrd="0" presId="urn:microsoft.com/office/officeart/2005/8/layout/vList3"/>
    <dgm:cxn modelId="{1BDB8B12-B25A-5A4B-B90D-447DD8CCEE5E}" type="presParOf" srcId="{9B5DEF62-4ED3-C848-A725-ED3B2D70897D}" destId="{FDAA18BF-032B-CA4B-9479-897DC16CD52F}" srcOrd="1" destOrd="0" presId="urn:microsoft.com/office/officeart/2005/8/layout/vList3"/>
    <dgm:cxn modelId="{C30F2F1F-DAFA-4A49-8860-B1D382149912}" type="presParOf" srcId="{F85E0586-C106-404E-8577-DB21DC732B3D}" destId="{9E49E6B8-1E64-B84E-8234-305D0AB99AD3}" srcOrd="1" destOrd="0" presId="urn:microsoft.com/office/officeart/2005/8/layout/vList3"/>
    <dgm:cxn modelId="{9B9676E3-FB6F-0548-A203-9E6B584401D4}" type="presParOf" srcId="{F85E0586-C106-404E-8577-DB21DC732B3D}" destId="{BE25E573-B984-A744-9E0E-872A13DF4127}" srcOrd="2" destOrd="0" presId="urn:microsoft.com/office/officeart/2005/8/layout/vList3"/>
    <dgm:cxn modelId="{048BBEE8-981C-454A-B421-43B9E9F4E174}" type="presParOf" srcId="{BE25E573-B984-A744-9E0E-872A13DF4127}" destId="{95E413E9-7D2B-B640-B586-84B694997FF5}" srcOrd="0" destOrd="0" presId="urn:microsoft.com/office/officeart/2005/8/layout/vList3"/>
    <dgm:cxn modelId="{5C4644F7-AB7C-3D4C-B52B-2F6657490A0A}" type="presParOf" srcId="{BE25E573-B984-A744-9E0E-872A13DF4127}" destId="{2802E558-A2AC-7245-98FA-C5F62CB7C701}" srcOrd="1" destOrd="0" presId="urn:microsoft.com/office/officeart/2005/8/layout/vList3"/>
    <dgm:cxn modelId="{E26D9EF9-0D6D-E442-8D6C-E6B44923B0F7}" type="presParOf" srcId="{F85E0586-C106-404E-8577-DB21DC732B3D}" destId="{77F057E6-208C-1145-B18D-DA330729C3B1}" srcOrd="3" destOrd="0" presId="urn:microsoft.com/office/officeart/2005/8/layout/vList3"/>
    <dgm:cxn modelId="{27096D4A-736C-3B4F-A3E9-221E948A35F6}" type="presParOf" srcId="{F85E0586-C106-404E-8577-DB21DC732B3D}" destId="{9EB4DC00-4A7A-8147-ABD9-5043C8DBF43C}" srcOrd="4" destOrd="0" presId="urn:microsoft.com/office/officeart/2005/8/layout/vList3"/>
    <dgm:cxn modelId="{4A47AA13-4D5E-724B-9B75-116B88C0226C}" type="presParOf" srcId="{9EB4DC00-4A7A-8147-ABD9-5043C8DBF43C}" destId="{F00A67C8-F73A-B942-B2DA-D66B0A99DA76}" srcOrd="0" destOrd="0" presId="urn:microsoft.com/office/officeart/2005/8/layout/vList3"/>
    <dgm:cxn modelId="{362629E6-450A-D644-9C1C-59EC536620EF}" type="presParOf" srcId="{9EB4DC00-4A7A-8147-ABD9-5043C8DBF43C}" destId="{1E1EDE73-0944-4241-AA41-3D025413B255}" srcOrd="1" destOrd="0" presId="urn:microsoft.com/office/officeart/2005/8/layout/vList3"/>
    <dgm:cxn modelId="{C9F99AC4-6DF3-374E-B4C7-D811BE306660}" type="presParOf" srcId="{F85E0586-C106-404E-8577-DB21DC732B3D}" destId="{2022B0DE-E822-EA47-A3F5-21695CA34B30}" srcOrd="5" destOrd="0" presId="urn:microsoft.com/office/officeart/2005/8/layout/vList3"/>
    <dgm:cxn modelId="{BCDEF371-40E1-5A44-AB69-E5BFA59BC94A}" type="presParOf" srcId="{F85E0586-C106-404E-8577-DB21DC732B3D}" destId="{2CEF5B77-B247-C242-8A7F-6296BACB247F}" srcOrd="6" destOrd="0" presId="urn:microsoft.com/office/officeart/2005/8/layout/vList3"/>
    <dgm:cxn modelId="{D7722A90-0873-B94A-890E-3AA05AC23213}" type="presParOf" srcId="{2CEF5B77-B247-C242-8A7F-6296BACB247F}" destId="{AF7A18BF-9AF5-EF49-9E86-1BB37E6369B9}" srcOrd="0" destOrd="0" presId="urn:microsoft.com/office/officeart/2005/8/layout/vList3"/>
    <dgm:cxn modelId="{6729DA79-E465-B14B-9102-4778DC62EDA0}" type="presParOf" srcId="{2CEF5B77-B247-C242-8A7F-6296BACB247F}" destId="{F19C8150-26A4-CA4F-8860-FD67D95F4EB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036C0-EDC6-4DD0-ABDF-B375D4FA36E0}">
      <dsp:nvSpPr>
        <dsp:cNvPr id="0" name=""/>
        <dsp:cNvSpPr/>
      </dsp:nvSpPr>
      <dsp:spPr>
        <a:xfrm rot="5400000">
          <a:off x="3411963" y="-1892527"/>
          <a:ext cx="1664931" cy="5454465"/>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noProof="0" dirty="0" smtClean="0">
              <a:ea typeface="ＭＳ Ｐゴシック" pitchFamily="34" charset="-128"/>
            </a:rPr>
            <a:t>Déterminants sociaux de la santé : </a:t>
          </a:r>
          <a:r>
            <a:rPr lang="fr-FR" sz="1600" b="0" kern="1200" noProof="0" dirty="0" smtClean="0">
              <a:ea typeface="ＭＳ Ｐゴシック" pitchFamily="34" charset="-128"/>
            </a:rPr>
            <a:t>Les </a:t>
          </a:r>
          <a:r>
            <a:rPr lang="fr-FR" sz="1600" kern="1200" noProof="0" dirty="0" smtClean="0">
              <a:ea typeface="ＭＳ Ｐゴシック" pitchFamily="34" charset="-128"/>
            </a:rPr>
            <a:t>DSS sont les conditions dans lesquelles les gens </a:t>
          </a:r>
          <a:r>
            <a:rPr lang="fr-FR" sz="1600" b="1" kern="1200" noProof="0" dirty="0" smtClean="0">
              <a:ea typeface="ＭＳ Ｐゴシック" pitchFamily="34" charset="-128"/>
            </a:rPr>
            <a:t>naissent, grandissent, vivent, travaillent, et vieillissent, </a:t>
          </a:r>
          <a:r>
            <a:rPr lang="fr-FR" sz="1600" kern="1200" noProof="0" dirty="0" smtClean="0">
              <a:ea typeface="ＭＳ Ｐゴシック" pitchFamily="34" charset="-128"/>
            </a:rPr>
            <a:t>ainsi que le système de santé. </a:t>
          </a:r>
          <a:endParaRPr lang="fr-FR" sz="1600" kern="1200" noProof="0" dirty="0"/>
        </a:p>
      </dsp:txBody>
      <dsp:txXfrm rot="-5400000">
        <a:off x="2426273" y="279729"/>
        <a:ext cx="3636310" cy="1109954"/>
      </dsp:txXfrm>
    </dsp:sp>
    <dsp:sp modelId="{8D16FA05-B5AE-422D-A732-B58AEA11234F}">
      <dsp:nvSpPr>
        <dsp:cNvPr id="0" name=""/>
        <dsp:cNvSpPr/>
      </dsp:nvSpPr>
      <dsp:spPr>
        <a:xfrm>
          <a:off x="5012628" y="335226"/>
          <a:ext cx="1858064" cy="998959"/>
        </a:xfrm>
        <a:prstGeom prst="rect">
          <a:avLst/>
        </a:prstGeom>
        <a:noFill/>
        <a:ln>
          <a:noFill/>
        </a:ln>
        <a:effectLst/>
      </dsp:spPr>
      <dsp:style>
        <a:lnRef idx="0">
          <a:scrgbClr r="0" g="0" b="0"/>
        </a:lnRef>
        <a:fillRef idx="0">
          <a:scrgbClr r="0" g="0" b="0"/>
        </a:fillRef>
        <a:effectRef idx="0">
          <a:scrgbClr r="0" g="0" b="0"/>
        </a:effectRef>
        <a:fontRef idx="minor"/>
      </dsp:style>
    </dsp:sp>
    <dsp:sp modelId="{4BE373F8-93EF-4A9A-99EC-33E25DEFBF90}">
      <dsp:nvSpPr>
        <dsp:cNvPr id="0" name=""/>
        <dsp:cNvSpPr/>
      </dsp:nvSpPr>
      <dsp:spPr>
        <a:xfrm rot="5400000">
          <a:off x="918560" y="108220"/>
          <a:ext cx="1664931" cy="1448490"/>
        </a:xfrm>
        <a:prstGeom prst="hexagon">
          <a:avLst>
            <a:gd name="adj" fmla="val 25000"/>
            <a:gd name="vf" fmla="val 115470"/>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rot="-5400000">
        <a:off x="1252503" y="259452"/>
        <a:ext cx="997044" cy="1146027"/>
      </dsp:txXfrm>
    </dsp:sp>
    <dsp:sp modelId="{3EC594F3-0146-4FF6-9165-5CD53C191D5D}">
      <dsp:nvSpPr>
        <dsp:cNvPr id="0" name=""/>
        <dsp:cNvSpPr/>
      </dsp:nvSpPr>
      <dsp:spPr>
        <a:xfrm rot="5400000">
          <a:off x="2710987" y="-401853"/>
          <a:ext cx="1664931" cy="5299506"/>
        </a:xfrm>
        <a:prstGeom prst="hexagon">
          <a:avLst>
            <a:gd name="adj" fmla="val 25000"/>
            <a:gd name="vf" fmla="val 115470"/>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noProof="0" dirty="0" smtClean="0">
              <a:ea typeface="ＭＳ Ｐゴシック" pitchFamily="34" charset="-128"/>
            </a:rPr>
            <a:t>Equité en santé : </a:t>
          </a:r>
          <a:r>
            <a:rPr lang="fr-FR" sz="1600" b="0" kern="1200" noProof="0" dirty="0" smtClean="0">
              <a:ea typeface="ＭＳ Ｐゴシック" pitchFamily="34" charset="-128"/>
            </a:rPr>
            <a:t>L’absence</a:t>
          </a:r>
          <a:r>
            <a:rPr lang="fr-FR" sz="1600" kern="1200" noProof="0" dirty="0" smtClean="0">
              <a:ea typeface="ＭＳ Ｐゴシック" pitchFamily="34" charset="-128"/>
            </a:rPr>
            <a:t> de différences injustes et évitables ou remédiables en matière de santé entre les groupes définis socialement, économiquement, démographiquement ou géographiquement.  </a:t>
          </a:r>
        </a:p>
      </dsp:txBody>
      <dsp:txXfrm rot="-5400000">
        <a:off x="1776951" y="1692924"/>
        <a:ext cx="3533004" cy="1109954"/>
      </dsp:txXfrm>
    </dsp:sp>
    <dsp:sp modelId="{B31722B9-BD2B-4959-AD86-CB9078638618}">
      <dsp:nvSpPr>
        <dsp:cNvPr id="0" name=""/>
        <dsp:cNvSpPr/>
      </dsp:nvSpPr>
      <dsp:spPr>
        <a:xfrm>
          <a:off x="961144" y="1748420"/>
          <a:ext cx="1798126" cy="998959"/>
        </a:xfrm>
        <a:prstGeom prst="rect">
          <a:avLst/>
        </a:prstGeom>
        <a:noFill/>
        <a:ln>
          <a:noFill/>
        </a:ln>
        <a:effectLst/>
      </dsp:spPr>
      <dsp:style>
        <a:lnRef idx="0">
          <a:scrgbClr r="0" g="0" b="0"/>
        </a:lnRef>
        <a:fillRef idx="0">
          <a:scrgbClr r="0" g="0" b="0"/>
        </a:fillRef>
        <a:effectRef idx="0">
          <a:scrgbClr r="0" g="0" b="0"/>
        </a:effectRef>
        <a:fontRef idx="minor"/>
      </dsp:style>
    </dsp:sp>
    <dsp:sp modelId="{19F6B852-3293-4FE6-90B4-9E6F664BE5C1}">
      <dsp:nvSpPr>
        <dsp:cNvPr id="0" name=""/>
        <dsp:cNvSpPr/>
      </dsp:nvSpPr>
      <dsp:spPr>
        <a:xfrm rot="5400000">
          <a:off x="5301425" y="1537889"/>
          <a:ext cx="1664931" cy="1448490"/>
        </a:xfrm>
        <a:prstGeom prst="hexagon">
          <a:avLst>
            <a:gd name="adj" fmla="val 25000"/>
            <a:gd name="vf" fmla="val 115470"/>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rot="-5400000">
        <a:off x="5635368" y="1689121"/>
        <a:ext cx="997044" cy="1146027"/>
      </dsp:txXfrm>
    </dsp:sp>
    <dsp:sp modelId="{2ABB5934-5494-47FA-B94C-419BB1B5F33F}">
      <dsp:nvSpPr>
        <dsp:cNvPr id="0" name=""/>
        <dsp:cNvSpPr/>
      </dsp:nvSpPr>
      <dsp:spPr>
        <a:xfrm rot="5400000">
          <a:off x="3895865" y="1379020"/>
          <a:ext cx="1664931" cy="4568626"/>
        </a:xfrm>
        <a:prstGeom prst="hexagon">
          <a:avLst>
            <a:gd name="adj" fmla="val 25000"/>
            <a:gd name="vf" fmla="val 115470"/>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noProof="0" dirty="0" smtClean="0">
              <a:ea typeface="ＭＳ Ｐゴシック" pitchFamily="34" charset="-128"/>
            </a:rPr>
            <a:t>Interventions de santé de la population : </a:t>
          </a:r>
          <a:r>
            <a:rPr lang="fr-FR" sz="1600" b="0" kern="1200" noProof="0" dirty="0" smtClean="0">
              <a:ea typeface="ＭＳ Ｐゴシック" pitchFamily="34" charset="-128"/>
            </a:rPr>
            <a:t>Vise</a:t>
          </a:r>
          <a:r>
            <a:rPr lang="fr-FR" sz="1600" b="1" kern="1200" noProof="0" dirty="0" smtClean="0">
              <a:ea typeface="ＭＳ Ｐゴシック" pitchFamily="34" charset="-128"/>
            </a:rPr>
            <a:t> </a:t>
          </a:r>
          <a:r>
            <a:rPr lang="fr-FR" sz="1600" kern="1200" noProof="0" dirty="0" smtClean="0">
              <a:ea typeface="ＭＳ Ｐゴシック" pitchFamily="34" charset="-128"/>
            </a:rPr>
            <a:t>à changer le contexte social qui influence la santé (Rose dans </a:t>
          </a:r>
          <a:r>
            <a:rPr lang="fr-FR" sz="1600" kern="1200" noProof="0" dirty="0" err="1" smtClean="0">
              <a:ea typeface="ＭＳ Ｐゴシック" pitchFamily="34" charset="-128"/>
            </a:rPr>
            <a:t>Frohlich</a:t>
          </a:r>
          <a:r>
            <a:rPr lang="fr-FR" sz="1600" kern="1200" noProof="0" dirty="0" smtClean="0">
              <a:ea typeface="ＭＳ Ｐゴシック" pitchFamily="34" charset="-128"/>
            </a:rPr>
            <a:t>, 2014)</a:t>
          </a:r>
          <a:endParaRPr lang="fr-FR" sz="1600" kern="1200" noProof="0" dirty="0"/>
        </a:p>
      </dsp:txBody>
      <dsp:txXfrm rot="-5400000">
        <a:off x="3205456" y="3108357"/>
        <a:ext cx="3045750" cy="1109954"/>
      </dsp:txXfrm>
    </dsp:sp>
    <dsp:sp modelId="{E7083D3E-65DC-4E03-8DB9-37F7EDE70E00}">
      <dsp:nvSpPr>
        <dsp:cNvPr id="0" name=""/>
        <dsp:cNvSpPr/>
      </dsp:nvSpPr>
      <dsp:spPr>
        <a:xfrm>
          <a:off x="5063113" y="3161614"/>
          <a:ext cx="1858064" cy="998959"/>
        </a:xfrm>
        <a:prstGeom prst="rect">
          <a:avLst/>
        </a:prstGeom>
        <a:noFill/>
        <a:ln>
          <a:noFill/>
        </a:ln>
        <a:effectLst/>
      </dsp:spPr>
      <dsp:style>
        <a:lnRef idx="0">
          <a:scrgbClr r="0" g="0" b="0"/>
        </a:lnRef>
        <a:fillRef idx="0">
          <a:scrgbClr r="0" g="0" b="0"/>
        </a:fillRef>
        <a:effectRef idx="0">
          <a:scrgbClr r="0" g="0" b="0"/>
        </a:effectRef>
        <a:fontRef idx="minor"/>
      </dsp:style>
    </dsp:sp>
    <dsp:sp modelId="{66DBF30D-801C-41E7-9637-87D5C61DD950}">
      <dsp:nvSpPr>
        <dsp:cNvPr id="0" name=""/>
        <dsp:cNvSpPr/>
      </dsp:nvSpPr>
      <dsp:spPr>
        <a:xfrm rot="5400000">
          <a:off x="992582" y="2938746"/>
          <a:ext cx="1664931" cy="1448490"/>
        </a:xfrm>
        <a:prstGeom prst="hexagon">
          <a:avLst>
            <a:gd name="adj" fmla="val 25000"/>
            <a:gd name="vf" fmla="val 11547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rot="-5400000">
        <a:off x="1326525" y="3089978"/>
        <a:ext cx="997044" cy="11460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308D7-A69D-4EBE-A404-B83D449C910B}">
      <dsp:nvSpPr>
        <dsp:cNvPr id="0" name=""/>
        <dsp:cNvSpPr/>
      </dsp:nvSpPr>
      <dsp:spPr>
        <a:xfrm rot="5400000">
          <a:off x="3452977" y="-1745995"/>
          <a:ext cx="3368852" cy="7555991"/>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fr-CH" sz="2900" kern="1200" noProof="0" dirty="0" smtClean="0"/>
            <a:t>La santé est un état de complet bien-être physique, mental et social et ne consiste pas seulement en une absence de maladie ou d’infirmité.</a:t>
          </a:r>
          <a:endParaRPr lang="fr-CH" sz="2900" kern="1200" noProof="0" dirty="0"/>
        </a:p>
      </dsp:txBody>
      <dsp:txXfrm rot="-5400000">
        <a:off x="2618740" y="909049"/>
        <a:ext cx="5037327" cy="2245902"/>
      </dsp:txXfrm>
    </dsp:sp>
    <dsp:sp modelId="{55F5B598-CDF6-4D86-BC03-2769E7831B35}">
      <dsp:nvSpPr>
        <dsp:cNvPr id="0" name=""/>
        <dsp:cNvSpPr/>
      </dsp:nvSpPr>
      <dsp:spPr>
        <a:xfrm>
          <a:off x="6309360" y="1270000"/>
          <a:ext cx="2834640" cy="1524000"/>
        </a:xfrm>
        <a:prstGeom prst="rect">
          <a:avLst/>
        </a:prstGeom>
        <a:noFill/>
        <a:ln>
          <a:noFill/>
        </a:ln>
        <a:effectLst/>
      </dsp:spPr>
      <dsp:style>
        <a:lnRef idx="0">
          <a:scrgbClr r="0" g="0" b="0"/>
        </a:lnRef>
        <a:fillRef idx="0">
          <a:scrgbClr r="0" g="0" b="0"/>
        </a:fillRef>
        <a:effectRef idx="0">
          <a:scrgbClr r="0" g="0" b="0"/>
        </a:effectRef>
        <a:fontRef idx="minor"/>
      </dsp:style>
    </dsp:sp>
    <dsp:sp modelId="{0E86A3F2-A023-41B9-BAEB-1F818351417D}">
      <dsp:nvSpPr>
        <dsp:cNvPr id="0" name=""/>
        <dsp:cNvSpPr/>
      </dsp:nvSpPr>
      <dsp:spPr>
        <a:xfrm rot="5400000">
          <a:off x="-165099" y="939799"/>
          <a:ext cx="2540000" cy="2209800"/>
        </a:xfrm>
        <a:prstGeom prst="hexagon">
          <a:avLst>
            <a:gd name="adj" fmla="val 25000"/>
            <a:gd name="vf" fmla="val 11547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rot="-5400000">
        <a:off x="344361" y="1170517"/>
        <a:ext cx="1521079" cy="17483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sz="quarter" idx="1"/>
          </p:nvPr>
        </p:nvSpPr>
        <p:spPr>
          <a:xfrm>
            <a:off x="4023092" y="0"/>
            <a:ext cx="3077739" cy="511651"/>
          </a:xfrm>
          <a:prstGeom prst="rect">
            <a:avLst/>
          </a:prstGeom>
        </p:spPr>
        <p:txBody>
          <a:bodyPr vert="horz" lIns="99057" tIns="49528" rIns="99057" bIns="49528" rtlCol="0"/>
          <a:lstStyle>
            <a:lvl1pPr algn="r">
              <a:defRPr sz="1300"/>
            </a:lvl1pPr>
          </a:lstStyle>
          <a:p>
            <a:fld id="{4D575D72-236B-4D9C-90DF-1525003B689C}" type="datetimeFigureOut">
              <a:rPr lang="en-GB" smtClean="0"/>
              <a:t>20/09/2016</a:t>
            </a:fld>
            <a:endParaRPr lang="en-GB"/>
          </a:p>
        </p:txBody>
      </p:sp>
      <p:sp>
        <p:nvSpPr>
          <p:cNvPr id="4" name="Footer Placeholder 3"/>
          <p:cNvSpPr>
            <a:spLocks noGrp="1"/>
          </p:cNvSpPr>
          <p:nvPr>
            <p:ph type="ftr" sz="quarter" idx="2"/>
          </p:nvPr>
        </p:nvSpPr>
        <p:spPr>
          <a:xfrm>
            <a:off x="0" y="9719598"/>
            <a:ext cx="3077739" cy="511651"/>
          </a:xfrm>
          <a:prstGeom prst="rect">
            <a:avLst/>
          </a:prstGeom>
        </p:spPr>
        <p:txBody>
          <a:bodyPr vert="horz" lIns="99057" tIns="49528" rIns="99057" bIns="49528" rtlCol="0" anchor="b"/>
          <a:lstStyle>
            <a:lvl1pPr algn="l">
              <a:defRPr sz="1300"/>
            </a:lvl1pPr>
          </a:lstStyle>
          <a:p>
            <a:endParaRPr lang="en-GB"/>
          </a:p>
        </p:txBody>
      </p:sp>
      <p:sp>
        <p:nvSpPr>
          <p:cNvPr id="5" name="Slide Number Placeholder 4"/>
          <p:cNvSpPr>
            <a:spLocks noGrp="1"/>
          </p:cNvSpPr>
          <p:nvPr>
            <p:ph type="sldNum" sz="quarter" idx="3"/>
          </p:nvPr>
        </p:nvSpPr>
        <p:spPr>
          <a:xfrm>
            <a:off x="4023092" y="9719598"/>
            <a:ext cx="3077739" cy="511651"/>
          </a:xfrm>
          <a:prstGeom prst="rect">
            <a:avLst/>
          </a:prstGeom>
        </p:spPr>
        <p:txBody>
          <a:bodyPr vert="horz" lIns="99057" tIns="49528" rIns="99057" bIns="49528" rtlCol="0" anchor="b"/>
          <a:lstStyle>
            <a:lvl1pPr algn="r">
              <a:defRPr sz="1300"/>
            </a:lvl1pPr>
          </a:lstStyle>
          <a:p>
            <a:fld id="{FC07445A-FC19-4E88-B086-B8A7BA563041}" type="slidenum">
              <a:rPr lang="en-GB" smtClean="0"/>
              <a:t>‹N°›</a:t>
            </a:fld>
            <a:endParaRPr lang="en-GB"/>
          </a:p>
        </p:txBody>
      </p:sp>
    </p:spTree>
    <p:extLst>
      <p:ext uri="{BB962C8B-B14F-4D97-AF65-F5344CB8AC3E}">
        <p14:creationId xmlns:p14="http://schemas.microsoft.com/office/powerpoint/2010/main" val="4197709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US"/>
          </a:p>
        </p:txBody>
      </p:sp>
      <p:sp>
        <p:nvSpPr>
          <p:cNvPr id="3" name="Date Placeholder 2"/>
          <p:cNvSpPr>
            <a:spLocks noGrp="1"/>
          </p:cNvSpPr>
          <p:nvPr>
            <p:ph type="dt" idx="1"/>
          </p:nvPr>
        </p:nvSpPr>
        <p:spPr>
          <a:xfrm>
            <a:off x="4023092" y="0"/>
            <a:ext cx="3077739" cy="511651"/>
          </a:xfrm>
          <a:prstGeom prst="rect">
            <a:avLst/>
          </a:prstGeom>
        </p:spPr>
        <p:txBody>
          <a:bodyPr vert="horz" lIns="99057" tIns="49528" rIns="99057" bIns="49528" rtlCol="0"/>
          <a:lstStyle>
            <a:lvl1pPr algn="r">
              <a:defRPr sz="1300"/>
            </a:lvl1pPr>
          </a:lstStyle>
          <a:p>
            <a:fld id="{F7556626-925A-466D-BBE3-9AC01BA3A284}" type="datetimeFigureOut">
              <a:rPr lang="en-US" smtClean="0"/>
              <a:t>9/20/2016</a:t>
            </a:fld>
            <a:endParaRPr lang="en-US"/>
          </a:p>
        </p:txBody>
      </p:sp>
      <p:sp>
        <p:nvSpPr>
          <p:cNvPr id="4" name="Slide Image Placeholder 3"/>
          <p:cNvSpPr>
            <a:spLocks noGrp="1" noRot="1" noChangeAspect="1"/>
          </p:cNvSpPr>
          <p:nvPr>
            <p:ph type="sldImg" idx="2"/>
          </p:nvPr>
        </p:nvSpPr>
        <p:spPr>
          <a:xfrm>
            <a:off x="992188" y="766763"/>
            <a:ext cx="5118100" cy="3838575"/>
          </a:xfrm>
          <a:prstGeom prst="rect">
            <a:avLst/>
          </a:prstGeom>
          <a:noFill/>
          <a:ln w="12700">
            <a:solidFill>
              <a:prstClr val="black"/>
            </a:solidFill>
          </a:ln>
        </p:spPr>
        <p:txBody>
          <a:bodyPr vert="horz" lIns="99057" tIns="49528" rIns="99057" bIns="49528" rtlCol="0" anchor="ctr"/>
          <a:lstStyle/>
          <a:p>
            <a:endParaRPr lang="en-US"/>
          </a:p>
        </p:txBody>
      </p:sp>
      <p:sp>
        <p:nvSpPr>
          <p:cNvPr id="5" name="Notes Placeholder 4"/>
          <p:cNvSpPr>
            <a:spLocks noGrp="1"/>
          </p:cNvSpPr>
          <p:nvPr>
            <p:ph type="body" sz="quarter" idx="3"/>
          </p:nvPr>
        </p:nvSpPr>
        <p:spPr>
          <a:xfrm>
            <a:off x="710248" y="4860687"/>
            <a:ext cx="5681980" cy="4604861"/>
          </a:xfrm>
          <a:prstGeom prst="rect">
            <a:avLst/>
          </a:prstGeom>
        </p:spPr>
        <p:txBody>
          <a:bodyPr vert="horz" lIns="99057" tIns="49528" rIns="99057" bIns="4952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19598"/>
            <a:ext cx="3077739" cy="511651"/>
          </a:xfrm>
          <a:prstGeom prst="rect">
            <a:avLst/>
          </a:prstGeom>
        </p:spPr>
        <p:txBody>
          <a:bodyPr vert="horz" lIns="99057" tIns="49528" rIns="99057" bIns="49528"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9719598"/>
            <a:ext cx="3077739" cy="511651"/>
          </a:xfrm>
          <a:prstGeom prst="rect">
            <a:avLst/>
          </a:prstGeom>
        </p:spPr>
        <p:txBody>
          <a:bodyPr vert="horz" lIns="99057" tIns="49528" rIns="99057" bIns="49528" rtlCol="0" anchor="b"/>
          <a:lstStyle>
            <a:lvl1pPr algn="r">
              <a:defRPr sz="1300"/>
            </a:lvl1pPr>
          </a:lstStyle>
          <a:p>
            <a:fld id="{9A041C17-3EC1-4E7A-B6E9-FA83AF04529A}" type="slidenum">
              <a:rPr lang="en-US" smtClean="0"/>
              <a:t>‹N°›</a:t>
            </a:fld>
            <a:endParaRPr lang="en-US"/>
          </a:p>
        </p:txBody>
      </p:sp>
    </p:spTree>
    <p:extLst>
      <p:ext uri="{BB962C8B-B14F-4D97-AF65-F5344CB8AC3E}">
        <p14:creationId xmlns:p14="http://schemas.microsoft.com/office/powerpoint/2010/main" val="3847852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fld id="{9A041C17-3EC1-4E7A-B6E9-FA83AF04529A}" type="slidenum">
              <a:rPr lang="en-US" smtClean="0"/>
              <a:t>1</a:t>
            </a:fld>
            <a:endParaRPr lang="en-US"/>
          </a:p>
        </p:txBody>
      </p:sp>
    </p:spTree>
    <p:extLst>
      <p:ext uri="{BB962C8B-B14F-4D97-AF65-F5344CB8AC3E}">
        <p14:creationId xmlns:p14="http://schemas.microsoft.com/office/powerpoint/2010/main" val="547746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915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fr-FR" dirty="0" smtClean="0"/>
              <a:t>Une étude intitulée « Divisés nous sommes : pourquoi l'inégalité ne cesse d'augmenter » par l'Organisation de la coopération et du développement économique (OCDE) a rapporté ses conclusions sur les causes, les conséquences et les implications politiques pour l'intensification continue des extrêmes richesse et pauvreté à travers ses 22 pays membres (OCDE 2011-12-05).</a:t>
            </a:r>
            <a:endParaRPr lang="en-US" altLang="ja-JP" dirty="0" smtClean="0">
              <a:latin typeface="Arial" pitchFamily="34" charset="0"/>
              <a:ea typeface="ＭＳ Ｐゴシック" pitchFamily="34" charset="-128"/>
            </a:endParaRPr>
          </a:p>
          <a:p>
            <a:pPr>
              <a:buFontTx/>
              <a:buChar char="•"/>
              <a:defRPr/>
            </a:pPr>
            <a:r>
              <a:rPr lang="en-US" baseline="0" dirty="0" smtClean="0">
                <a:latin typeface="Arial" pitchFamily="34" charset="0"/>
                <a:ea typeface="ＭＳ Ｐゴシック" pitchFamily="34" charset="-128"/>
              </a:rPr>
              <a:t> </a:t>
            </a:r>
            <a:r>
              <a:rPr lang="fr-FR" dirty="0" smtClean="0"/>
              <a:t>L'inégalité des revenus dans les pays de l'OCDE est à son plus haut niveau depuis un demi-siècle. « Le revenu moyen des 10% les plus riches de la population est d'environ neuf fois supérieure à celle des 10% les plus pauvres dans la zone OCDE, contre sept fois il y a 25 ans ».</a:t>
            </a:r>
            <a:br>
              <a:rPr lang="fr-FR" dirty="0" smtClean="0"/>
            </a:br>
            <a:r>
              <a:rPr lang="fr-FR" dirty="0" smtClean="0"/>
              <a:t>Aux États-Unis, l'inégalité s’est accrue déjà au-delà des niveaux les plus élevés.</a:t>
            </a:r>
            <a:endParaRPr lang="en-US" dirty="0" smtClean="0">
              <a:latin typeface="Arial" pitchFamily="34" charset="0"/>
              <a:ea typeface="ＭＳ Ｐゴシック" pitchFamily="34" charset="-128"/>
            </a:endParaRPr>
          </a:p>
          <a:p>
            <a:pPr>
              <a:buFontTx/>
              <a:buChar char="•"/>
              <a:defRPr/>
            </a:pPr>
            <a:r>
              <a:rPr lang="en-US" dirty="0" smtClean="0">
                <a:latin typeface="Arial" pitchFamily="34" charset="0"/>
                <a:ea typeface="ＭＳ Ｐゴシック" pitchFamily="34" charset="-128"/>
              </a:rPr>
              <a:t> </a:t>
            </a:r>
            <a:r>
              <a:rPr lang="fr-FR" dirty="0" smtClean="0"/>
              <a:t>D'autres pays traditionnellement plus égalitaires, comme l'Allemagne, le Danemark et la Suède, ont vu l'écart entre riches et pauvres s’élargir de 5 à 1 dans les années 1980, à 6 à 1 aujourd'hui.</a:t>
            </a:r>
            <a:endParaRPr lang="en-US" dirty="0" smtClean="0">
              <a:latin typeface="Arial" pitchFamily="34" charset="0"/>
              <a:ea typeface="ＭＳ Ｐゴシック" pitchFamily="34" charset="-128"/>
            </a:endParaRPr>
          </a:p>
        </p:txBody>
      </p:sp>
      <p:sp>
        <p:nvSpPr>
          <p:cNvPr id="4608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C5BCAC2-F72C-4E3D-840F-B990CBBA167C}" type="slidenum">
              <a:rPr lang="en-US" sz="1200"/>
              <a:pPr eaLnBrk="1" hangingPunct="1">
                <a:defRPr/>
              </a:pPr>
              <a:t>10</a:t>
            </a:fld>
            <a:endParaRPr lang="en-US" sz="1200"/>
          </a:p>
        </p:txBody>
      </p:sp>
    </p:spTree>
    <p:extLst>
      <p:ext uri="{BB962C8B-B14F-4D97-AF65-F5344CB8AC3E}">
        <p14:creationId xmlns:p14="http://schemas.microsoft.com/office/powerpoint/2010/main" val="3352130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7107"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smtClean="0">
              <a:latin typeface="Arial" pitchFamily="34" charset="0"/>
              <a:ea typeface="ＭＳ Ｐゴシック" pitchFamily="34" charset="-128"/>
            </a:endParaRPr>
          </a:p>
        </p:txBody>
      </p:sp>
      <p:sp>
        <p:nvSpPr>
          <p:cNvPr id="4710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494BCED5-79E2-4CB4-9507-3F6FD5CEE699}" type="slidenum">
              <a:rPr lang="en-US" sz="1200"/>
              <a:pPr eaLnBrk="1" hangingPunct="1">
                <a:defRPr/>
              </a:pPr>
              <a:t>11</a:t>
            </a:fld>
            <a:endParaRPr lang="en-US" sz="1200"/>
          </a:p>
        </p:txBody>
      </p:sp>
    </p:spTree>
    <p:extLst>
      <p:ext uri="{BB962C8B-B14F-4D97-AF65-F5344CB8AC3E}">
        <p14:creationId xmlns:p14="http://schemas.microsoft.com/office/powerpoint/2010/main" val="2896671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120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dirty="0" smtClean="0">
              <a:latin typeface="Arial" pitchFamily="34" charset="0"/>
              <a:ea typeface="ＭＳ Ｐゴシック" pitchFamily="34" charset="-128"/>
            </a:endParaRPr>
          </a:p>
        </p:txBody>
      </p:sp>
      <p:sp>
        <p:nvSpPr>
          <p:cNvPr id="5120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85685662-CB9C-4919-9F71-FA2D5C1EB9BD}" type="slidenum">
              <a:rPr lang="en-US" sz="1200"/>
              <a:pPr eaLnBrk="1" hangingPunct="1">
                <a:defRPr/>
              </a:pPr>
              <a:t>12</a:t>
            </a:fld>
            <a:endParaRPr lang="en-US" sz="1200"/>
          </a:p>
        </p:txBody>
      </p:sp>
    </p:spTree>
    <p:extLst>
      <p:ext uri="{BB962C8B-B14F-4D97-AF65-F5344CB8AC3E}">
        <p14:creationId xmlns:p14="http://schemas.microsoft.com/office/powerpoint/2010/main" val="1021162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120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smtClean="0">
              <a:latin typeface="Arial" pitchFamily="34" charset="0"/>
              <a:ea typeface="ＭＳ Ｐゴシック" pitchFamily="34" charset="-128"/>
            </a:endParaRPr>
          </a:p>
        </p:txBody>
      </p:sp>
      <p:sp>
        <p:nvSpPr>
          <p:cNvPr id="5120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15D35239-1B2D-4C5E-B06F-CA10D7D5E0C0}" type="slidenum">
              <a:rPr lang="en-US" sz="1200"/>
              <a:pPr eaLnBrk="1" hangingPunct="1">
                <a:defRPr/>
              </a:pPr>
              <a:t>13</a:t>
            </a:fld>
            <a:endParaRPr lang="en-US" sz="1200"/>
          </a:p>
        </p:txBody>
      </p:sp>
    </p:spTree>
    <p:extLst>
      <p:ext uri="{BB962C8B-B14F-4D97-AF65-F5344CB8AC3E}">
        <p14:creationId xmlns:p14="http://schemas.microsoft.com/office/powerpoint/2010/main" val="204535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427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fr-FR" dirty="0" smtClean="0"/>
              <a:t>Les DSS sont identifiés comme étant à la fois une approche fondamentale et une priorité de travail dans le projet du </a:t>
            </a:r>
            <a:r>
              <a:rPr lang="fr-FR" b="1" dirty="0" smtClean="0"/>
              <a:t>12ème programme général de travail de l'OMS 2014-2019</a:t>
            </a:r>
            <a:endParaRPr lang="en-US" b="1" dirty="0" smtClean="0">
              <a:latin typeface="Arial" pitchFamily="34" charset="0"/>
              <a:ea typeface="ＭＳ Ｐゴシック" pitchFamily="34" charset="-128"/>
            </a:endParaRPr>
          </a:p>
          <a:p>
            <a:pPr>
              <a:defRPr/>
            </a:pPr>
            <a:endParaRPr lang="fr-FR" dirty="0" smtClean="0"/>
          </a:p>
          <a:p>
            <a:pPr>
              <a:defRPr/>
            </a:pPr>
            <a:r>
              <a:rPr lang="fr-FR" dirty="0" smtClean="0"/>
              <a:t>Il est un besoin crucial de formuler et d'aligner les travaux sur les DSS &amp; ES avec les priorités mondiales de la santé et développement - CSU, MNT, Agenda Post-2015 du développement durable, la Stratégie mondiale sur la santé des femmes et des enfants</a:t>
            </a:r>
            <a:endParaRPr lang="en-US" dirty="0" smtClean="0">
              <a:latin typeface="Arial" pitchFamily="34" charset="0"/>
              <a:ea typeface="ＭＳ Ｐゴシック" pitchFamily="34" charset="-128"/>
            </a:endParaRPr>
          </a:p>
        </p:txBody>
      </p:sp>
      <p:sp>
        <p:nvSpPr>
          <p:cNvPr id="54276"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44983B8-7E71-4452-9A1E-9414EDF6A797}" type="slidenum">
              <a:rPr lang="en-US" sz="1200"/>
              <a:pPr eaLnBrk="1" hangingPunct="1">
                <a:defRPr/>
              </a:pPr>
              <a:t>14</a:t>
            </a:fld>
            <a:endParaRPr lang="en-US" sz="1200"/>
          </a:p>
        </p:txBody>
      </p:sp>
    </p:spTree>
    <p:extLst>
      <p:ext uri="{BB962C8B-B14F-4D97-AF65-F5344CB8AC3E}">
        <p14:creationId xmlns:p14="http://schemas.microsoft.com/office/powerpoint/2010/main" val="1968648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Le Capital de Thomas Piketty gagne le Business Book de l’année</a:t>
            </a:r>
          </a:p>
          <a:p>
            <a:r>
              <a:rPr lang="fr-FR" dirty="0" smtClean="0"/>
              <a:t>Le Capital au XXIe siècle, une analyse épique des racines et des conséquences de l'inégalité, a été nominé en 2014 « le Financial Times et McKinsey Business Book » de l'année.</a:t>
            </a:r>
            <a:endParaRPr lang="fr-CH" dirty="0"/>
          </a:p>
        </p:txBody>
      </p:sp>
      <p:sp>
        <p:nvSpPr>
          <p:cNvPr id="4" name="Espace réservé du numéro de diapositive 3"/>
          <p:cNvSpPr>
            <a:spLocks noGrp="1"/>
          </p:cNvSpPr>
          <p:nvPr>
            <p:ph type="sldNum" sz="quarter" idx="10"/>
          </p:nvPr>
        </p:nvSpPr>
        <p:spPr/>
        <p:txBody>
          <a:bodyPr/>
          <a:lstStyle/>
          <a:p>
            <a:fld id="{9A041C17-3EC1-4E7A-B6E9-FA83AF04529A}" type="slidenum">
              <a:rPr lang="en-US" smtClean="0"/>
              <a:t>15</a:t>
            </a:fld>
            <a:endParaRPr lang="en-US"/>
          </a:p>
        </p:txBody>
      </p:sp>
    </p:spTree>
    <p:extLst>
      <p:ext uri="{BB962C8B-B14F-4D97-AF65-F5344CB8AC3E}">
        <p14:creationId xmlns:p14="http://schemas.microsoft.com/office/powerpoint/2010/main" val="3410961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Le Capital au XXIe siècle</a:t>
            </a:r>
            <a:r>
              <a:rPr lang="fr-CH" baseline="0" dirty="0" smtClean="0"/>
              <a:t> de Thomas Piketty existe en Français aux Editions du Seuil, 2013, 976p. www.seuil.com</a:t>
            </a:r>
          </a:p>
          <a:p>
            <a:endParaRPr lang="fr-CH" baseline="0" dirty="0" smtClean="0"/>
          </a:p>
          <a:p>
            <a:r>
              <a:rPr lang="fr-CH" baseline="0" dirty="0" smtClean="0"/>
              <a:t>Le Corps économique, pourquoi l’austérité tue. David </a:t>
            </a:r>
            <a:r>
              <a:rPr lang="fr-CH" baseline="0" dirty="0" err="1" smtClean="0"/>
              <a:t>Stuckler</a:t>
            </a:r>
            <a:r>
              <a:rPr lang="fr-CH" baseline="0" dirty="0" smtClean="0"/>
              <a:t> et Sanjay </a:t>
            </a:r>
            <a:r>
              <a:rPr lang="fr-CH" baseline="0" dirty="0" err="1" smtClean="0"/>
              <a:t>Basu</a:t>
            </a:r>
            <a:endParaRPr lang="fr-CH" dirty="0"/>
          </a:p>
        </p:txBody>
      </p:sp>
      <p:sp>
        <p:nvSpPr>
          <p:cNvPr id="4" name="Espace réservé du numéro de diapositive 3"/>
          <p:cNvSpPr>
            <a:spLocks noGrp="1"/>
          </p:cNvSpPr>
          <p:nvPr>
            <p:ph type="sldNum" sz="quarter" idx="10"/>
          </p:nvPr>
        </p:nvSpPr>
        <p:spPr/>
        <p:txBody>
          <a:bodyPr/>
          <a:lstStyle/>
          <a:p>
            <a:fld id="{9A041C17-3EC1-4E7A-B6E9-FA83AF04529A}" type="slidenum">
              <a:rPr lang="en-US" smtClean="0"/>
              <a:t>16</a:t>
            </a:fld>
            <a:endParaRPr lang="en-US"/>
          </a:p>
        </p:txBody>
      </p:sp>
    </p:spTree>
    <p:extLst>
      <p:ext uri="{BB962C8B-B14F-4D97-AF65-F5344CB8AC3E}">
        <p14:creationId xmlns:p14="http://schemas.microsoft.com/office/powerpoint/2010/main" val="1769073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Anthony B. Atkinson. </a:t>
            </a:r>
            <a:r>
              <a:rPr lang="fr-CH" noProof="0" dirty="0" smtClean="0"/>
              <a:t>L’inégalité</a:t>
            </a:r>
            <a:r>
              <a:rPr lang="fr-CH" dirty="0" smtClean="0"/>
              <a:t>, qu’est-ce qui peut être fait ?</a:t>
            </a:r>
          </a:p>
          <a:p>
            <a:endParaRPr lang="fr-CH" dirty="0" smtClean="0"/>
          </a:p>
          <a:p>
            <a:r>
              <a:rPr lang="fr-CH" dirty="0" smtClean="0"/>
              <a:t>Michael Marmot. Le fossé de santé. Le défi d’un monde inégal.</a:t>
            </a:r>
            <a:endParaRPr lang="fr-CH" dirty="0"/>
          </a:p>
        </p:txBody>
      </p:sp>
      <p:sp>
        <p:nvSpPr>
          <p:cNvPr id="4" name="Espace réservé du numéro de diapositive 3"/>
          <p:cNvSpPr>
            <a:spLocks noGrp="1"/>
          </p:cNvSpPr>
          <p:nvPr>
            <p:ph type="sldNum" sz="quarter" idx="10"/>
          </p:nvPr>
        </p:nvSpPr>
        <p:spPr/>
        <p:txBody>
          <a:bodyPr/>
          <a:lstStyle/>
          <a:p>
            <a:fld id="{9A041C17-3EC1-4E7A-B6E9-FA83AF04529A}" type="slidenum">
              <a:rPr lang="en-US" smtClean="0"/>
              <a:t>17</a:t>
            </a:fld>
            <a:endParaRPr lang="en-US"/>
          </a:p>
        </p:txBody>
      </p:sp>
    </p:spTree>
    <p:extLst>
      <p:ext uri="{BB962C8B-B14F-4D97-AF65-F5344CB8AC3E}">
        <p14:creationId xmlns:p14="http://schemas.microsoft.com/office/powerpoint/2010/main" val="1767553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5179BB70-CCD8-4987-94FB-C5E01B80AD33}" type="slidenum">
              <a:rPr lang="en-GB" sz="1200"/>
              <a:pPr eaLnBrk="1" hangingPunct="1">
                <a:defRPr/>
              </a:pPr>
              <a:t>18</a:t>
            </a:fld>
            <a:endParaRPr lang="en-GB" sz="1200"/>
          </a:p>
        </p:txBody>
      </p:sp>
      <p:sp>
        <p:nvSpPr>
          <p:cNvPr id="140290"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Wingdings" pitchFamily="2" charset="2"/>
              <a:buNone/>
              <a:defRPr/>
            </a:pPr>
            <a:r>
              <a:rPr lang="en-GB" sz="1000" dirty="0" smtClean="0">
                <a:latin typeface="Arial" pitchFamily="34" charset="0"/>
                <a:ea typeface="ＭＳ Ｐゴシック" pitchFamily="34" charset="-128"/>
              </a:rPr>
              <a:t>Les </a:t>
            </a:r>
            <a:r>
              <a:rPr lang="fr-FR" sz="1000" noProof="0" dirty="0" smtClean="0">
                <a:latin typeface="Arial" pitchFamily="34" charset="0"/>
                <a:ea typeface="ＭＳ Ｐゴシック" pitchFamily="34" charset="-128"/>
              </a:rPr>
              <a:t>changements</a:t>
            </a:r>
            <a:r>
              <a:rPr lang="en-GB" sz="1000" dirty="0" smtClean="0">
                <a:latin typeface="Arial" pitchFamily="34" charset="0"/>
                <a:ea typeface="ＭＳ Ｐゴシック" pitchFamily="34" charset="-128"/>
              </a:rPr>
              <a:t> </a:t>
            </a:r>
            <a:r>
              <a:rPr lang="fr-FR" sz="1000" noProof="0" dirty="0" smtClean="0">
                <a:latin typeface="Arial" pitchFamily="34" charset="0"/>
                <a:ea typeface="ＭＳ Ｐゴシック" pitchFamily="34" charset="-128"/>
              </a:rPr>
              <a:t>idéologiques</a:t>
            </a:r>
            <a:r>
              <a:rPr lang="en-GB" sz="1000" dirty="0" smtClean="0">
                <a:latin typeface="Arial" pitchFamily="34" charset="0"/>
                <a:ea typeface="ＭＳ Ｐゴシック" pitchFamily="34" charset="-128"/>
              </a:rPr>
              <a:t> : </a:t>
            </a:r>
            <a:endParaRPr lang="en-GB" sz="1000" dirty="0">
              <a:latin typeface="Arial" pitchFamily="34" charset="0"/>
              <a:ea typeface="ＭＳ Ｐゴシック" pitchFamily="34" charset="-128"/>
            </a:endParaRPr>
          </a:p>
          <a:p>
            <a:pPr lvl="1">
              <a:buFont typeface="Wingdings" pitchFamily="2" charset="2"/>
              <a:buNone/>
              <a:defRPr/>
            </a:pPr>
            <a:r>
              <a:rPr lang="en-GB" sz="1000" dirty="0" smtClean="0">
                <a:latin typeface="Arial" pitchFamily="34" charset="0"/>
                <a:ea typeface="Arial" pitchFamily="34" charset="0"/>
                <a:cs typeface="Arial" pitchFamily="34" charset="0"/>
              </a:rPr>
              <a:t>Les </a:t>
            </a:r>
            <a:r>
              <a:rPr lang="fr-FR" sz="1000" noProof="0" dirty="0" smtClean="0">
                <a:latin typeface="Arial" pitchFamily="34" charset="0"/>
                <a:ea typeface="Arial" pitchFamily="34" charset="0"/>
                <a:cs typeface="Arial" pitchFamily="34" charset="0"/>
              </a:rPr>
              <a:t>années</a:t>
            </a:r>
            <a:r>
              <a:rPr lang="en-GB" sz="1000" dirty="0" smtClean="0">
                <a:latin typeface="Arial" pitchFamily="34" charset="0"/>
                <a:ea typeface="Arial" pitchFamily="34" charset="0"/>
                <a:cs typeface="Arial" pitchFamily="34" charset="0"/>
              </a:rPr>
              <a:t> 1970 </a:t>
            </a:r>
            <a:r>
              <a:rPr lang="en-GB" sz="1000" dirty="0">
                <a:latin typeface="Arial" pitchFamily="34" charset="0"/>
                <a:ea typeface="Arial" pitchFamily="34" charset="0"/>
                <a:cs typeface="Arial" pitchFamily="34" charset="0"/>
              </a:rPr>
              <a:t>– </a:t>
            </a:r>
            <a:r>
              <a:rPr lang="fr-CH" sz="1000" noProof="0" dirty="0" smtClean="0">
                <a:latin typeface="Arial" pitchFamily="34" charset="0"/>
                <a:ea typeface="Arial" pitchFamily="34" charset="0"/>
                <a:cs typeface="Arial" pitchFamily="34" charset="0"/>
              </a:rPr>
              <a:t>Décennie</a:t>
            </a:r>
            <a:r>
              <a:rPr lang="en-GB" sz="1000" dirty="0" smtClean="0">
                <a:latin typeface="Arial" pitchFamily="34" charset="0"/>
                <a:ea typeface="Arial" pitchFamily="34" charset="0"/>
                <a:cs typeface="Arial" pitchFamily="34" charset="0"/>
              </a:rPr>
              <a:t> du </a:t>
            </a:r>
            <a:r>
              <a:rPr lang="fr-CH" sz="1000" noProof="0" dirty="0" smtClean="0">
                <a:latin typeface="Arial" pitchFamily="34" charset="0"/>
                <a:ea typeface="Arial" pitchFamily="34" charset="0"/>
                <a:cs typeface="Arial" pitchFamily="34" charset="0"/>
              </a:rPr>
              <a:t>développement</a:t>
            </a:r>
            <a:r>
              <a:rPr lang="en-GB" sz="1000" dirty="0" smtClean="0">
                <a:latin typeface="Arial" pitchFamily="34" charset="0"/>
                <a:ea typeface="Arial" pitchFamily="34" charset="0"/>
                <a:cs typeface="Arial" pitchFamily="34" charset="0"/>
              </a:rPr>
              <a:t> : </a:t>
            </a:r>
            <a:r>
              <a:rPr lang="en-GB" sz="1000" dirty="0">
                <a:latin typeface="Arial" pitchFamily="34" charset="0"/>
                <a:ea typeface="Arial" pitchFamily="34" charset="0"/>
                <a:cs typeface="Arial" pitchFamily="34" charset="0"/>
              </a:rPr>
              <a:t>consensus </a:t>
            </a:r>
            <a:r>
              <a:rPr lang="fr-CH" sz="1000" noProof="0" dirty="0" smtClean="0">
                <a:latin typeface="Arial" pitchFamily="34" charset="0"/>
                <a:ea typeface="Arial" pitchFamily="34" charset="0"/>
                <a:cs typeface="Arial" pitchFamily="34" charset="0"/>
              </a:rPr>
              <a:t>sur</a:t>
            </a:r>
            <a:r>
              <a:rPr lang="en-GB" sz="1000" dirty="0" smtClean="0">
                <a:latin typeface="Arial" pitchFamily="34" charset="0"/>
                <a:ea typeface="Arial" pitchFamily="34" charset="0"/>
                <a:cs typeface="Arial" pitchFamily="34" charset="0"/>
              </a:rPr>
              <a:t> la santé et le </a:t>
            </a:r>
            <a:r>
              <a:rPr lang="fr-CH" sz="1000" noProof="0" dirty="0" smtClean="0">
                <a:latin typeface="Arial" pitchFamily="34" charset="0"/>
                <a:ea typeface="Arial" pitchFamily="34" charset="0"/>
                <a:cs typeface="Arial" pitchFamily="34" charset="0"/>
              </a:rPr>
              <a:t>développement</a:t>
            </a: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sz="1000" dirty="0" smtClean="0">
                <a:latin typeface="Arial" pitchFamily="34" charset="0"/>
                <a:ea typeface="Arial" pitchFamily="34" charset="0"/>
                <a:cs typeface="Arial" pitchFamily="34" charset="0"/>
              </a:rPr>
              <a:t>Les </a:t>
            </a:r>
            <a:r>
              <a:rPr lang="fr-CH" sz="1000" noProof="0" dirty="0" smtClean="0">
                <a:latin typeface="Arial" pitchFamily="34" charset="0"/>
                <a:ea typeface="Arial" pitchFamily="34" charset="0"/>
                <a:cs typeface="Arial" pitchFamily="34" charset="0"/>
              </a:rPr>
              <a:t>années</a:t>
            </a:r>
            <a:r>
              <a:rPr lang="en-GB" sz="1000" dirty="0" smtClean="0">
                <a:latin typeface="Arial" pitchFamily="34" charset="0"/>
                <a:ea typeface="Arial" pitchFamily="34" charset="0"/>
                <a:cs typeface="Arial" pitchFamily="34" charset="0"/>
              </a:rPr>
              <a:t> 1980 – </a:t>
            </a:r>
            <a:r>
              <a:rPr lang="fr-FR" sz="1000" dirty="0" smtClean="0"/>
              <a:t>« Décennie perdue », prolifération de stratégies : SSP sélectifs vs. soins de santé intégrés, les systèmes de santé de district et les Villes Santé (VVS)</a:t>
            </a:r>
            <a:endParaRPr lang="en-GB" sz="1000" dirty="0" smtClean="0">
              <a:latin typeface="Arial" pitchFamily="34" charset="0"/>
              <a:ea typeface="Arial" pitchFamily="34" charset="0"/>
              <a:cs typeface="Arial" pitchFamily="34" charset="0"/>
            </a:endParaRPr>
          </a:p>
          <a:p>
            <a:pPr lvl="1">
              <a:buFont typeface="Wingdings" pitchFamily="2" charset="2"/>
              <a:buNone/>
              <a:defRPr/>
            </a:pPr>
            <a:r>
              <a:rPr lang="en-GB" sz="1000" dirty="0" smtClean="0">
                <a:latin typeface="Arial" pitchFamily="34" charset="0"/>
                <a:ea typeface="Arial" pitchFamily="34" charset="0"/>
                <a:cs typeface="Arial" pitchFamily="34" charset="0"/>
              </a:rPr>
              <a:t>Les </a:t>
            </a:r>
            <a:r>
              <a:rPr lang="fr-CH" sz="1000" noProof="0" dirty="0" smtClean="0">
                <a:latin typeface="Arial" pitchFamily="34" charset="0"/>
                <a:ea typeface="Arial" pitchFamily="34" charset="0"/>
                <a:cs typeface="Arial" pitchFamily="34" charset="0"/>
              </a:rPr>
              <a:t>années</a:t>
            </a:r>
            <a:r>
              <a:rPr lang="en-GB" sz="1000" dirty="0" smtClean="0">
                <a:latin typeface="Arial" pitchFamily="34" charset="0"/>
                <a:ea typeface="Arial" pitchFamily="34" charset="0"/>
                <a:cs typeface="Arial" pitchFamily="34" charset="0"/>
              </a:rPr>
              <a:t> 1990 </a:t>
            </a:r>
            <a:r>
              <a:rPr lang="en-GB" sz="1000" dirty="0">
                <a:latin typeface="Arial" pitchFamily="34" charset="0"/>
                <a:ea typeface="Arial" pitchFamily="34" charset="0"/>
                <a:cs typeface="Arial" pitchFamily="34" charset="0"/>
              </a:rPr>
              <a:t>– </a:t>
            </a:r>
            <a:r>
              <a:rPr lang="fr-CH" sz="1000" noProof="0" dirty="0" smtClean="0">
                <a:latin typeface="Arial" pitchFamily="34" charset="0"/>
                <a:ea typeface="Arial" pitchFamily="34" charset="0"/>
                <a:cs typeface="Arial" pitchFamily="34" charset="0"/>
              </a:rPr>
              <a:t>Décennie</a:t>
            </a:r>
            <a:r>
              <a:rPr lang="en-GB" sz="1000" dirty="0" smtClean="0">
                <a:latin typeface="Arial" pitchFamily="34" charset="0"/>
                <a:ea typeface="Arial" pitchFamily="34" charset="0"/>
                <a:cs typeface="Arial" pitchFamily="34" charset="0"/>
              </a:rPr>
              <a:t> </a:t>
            </a:r>
            <a:r>
              <a:rPr lang="fr-FR" sz="1000" dirty="0" smtClean="0"/>
              <a:t>de réforme et de la mondialisation </a:t>
            </a:r>
            <a:r>
              <a:rPr lang="en-GB" sz="1000" dirty="0" smtClean="0">
                <a:latin typeface="Arial" pitchFamily="34" charset="0"/>
                <a:ea typeface="Arial" pitchFamily="34" charset="0"/>
                <a:cs typeface="Arial" pitchFamily="34" charset="0"/>
              </a:rPr>
              <a:t>: </a:t>
            </a:r>
            <a:r>
              <a:rPr lang="fr-FR" sz="1000" dirty="0" smtClean="0"/>
              <a:t>efficacité de l’administration et introduction de l'économie de marché dans le secteur de la santé </a:t>
            </a:r>
            <a:r>
              <a:rPr lang="en-GB" sz="1000" dirty="0" smtClean="0">
                <a:latin typeface="Arial" pitchFamily="34" charset="0"/>
                <a:ea typeface="Arial" pitchFamily="34" charset="0"/>
                <a:cs typeface="Arial" pitchFamily="34" charset="0"/>
              </a:rPr>
              <a:t>; </a:t>
            </a:r>
            <a:r>
              <a:rPr lang="fr-FR" sz="1000" dirty="0" smtClean="0"/>
              <a:t>aussi la décennie de l'eau et le « Consensus de Washington » - FMI-BM-OMC</a:t>
            </a:r>
            <a:endParaRPr lang="en-GB" sz="1000" dirty="0">
              <a:latin typeface="Arial" pitchFamily="34" charset="0"/>
              <a:ea typeface="Arial" pitchFamily="34" charset="0"/>
              <a:cs typeface="Arial" pitchFamily="34" charset="0"/>
            </a:endParaRPr>
          </a:p>
          <a:p>
            <a:pPr>
              <a:defRPr/>
            </a:pPr>
            <a:r>
              <a:rPr lang="fr-FR" sz="1000" dirty="0" smtClean="0"/>
              <a:t>Nouvelle influence des parties prenantes </a:t>
            </a:r>
            <a:r>
              <a:rPr lang="en-GB" sz="1000" dirty="0" smtClean="0">
                <a:latin typeface="Arial" pitchFamily="34" charset="0"/>
                <a:ea typeface="ＭＳ Ｐゴシック" pitchFamily="34" charset="-128"/>
              </a:rPr>
              <a:t>:</a:t>
            </a:r>
            <a:endParaRPr lang="en-GB" sz="1000" dirty="0">
              <a:latin typeface="Arial" pitchFamily="34" charset="0"/>
              <a:ea typeface="ＭＳ Ｐゴシック" pitchFamily="34" charset="-128"/>
            </a:endParaRPr>
          </a:p>
          <a:p>
            <a:pPr lvl="1">
              <a:defRPr/>
            </a:pPr>
            <a:r>
              <a:rPr lang="en-GB" sz="1000" dirty="0">
                <a:latin typeface="Arial" pitchFamily="34" charset="0"/>
                <a:ea typeface="Arial" pitchFamily="34" charset="0"/>
                <a:cs typeface="Arial" pitchFamily="34" charset="0"/>
              </a:rPr>
              <a:t>UNICEF – </a:t>
            </a:r>
            <a:r>
              <a:rPr lang="fr-FR" sz="1000" dirty="0" smtClean="0"/>
              <a:t>application sélective des SSP 1979, puis déplacés vers les droits des enfants, 1995 </a:t>
            </a:r>
            <a:endParaRPr lang="en-GB" sz="1000" dirty="0">
              <a:latin typeface="Arial" pitchFamily="34" charset="0"/>
              <a:ea typeface="Arial" pitchFamily="34" charset="0"/>
              <a:cs typeface="Arial" pitchFamily="34" charset="0"/>
            </a:endParaRPr>
          </a:p>
          <a:p>
            <a:pPr lvl="1">
              <a:defRPr/>
            </a:pPr>
            <a:r>
              <a:rPr lang="en-GB" sz="1000" dirty="0" smtClean="0">
                <a:latin typeface="Arial" pitchFamily="34" charset="0"/>
                <a:ea typeface="Arial" pitchFamily="34" charset="0"/>
                <a:cs typeface="Arial" pitchFamily="34" charset="0"/>
              </a:rPr>
              <a:t>BM </a:t>
            </a:r>
            <a:r>
              <a:rPr lang="en-GB" sz="1000" dirty="0">
                <a:latin typeface="Arial" pitchFamily="34" charset="0"/>
                <a:ea typeface="Arial" pitchFamily="34" charset="0"/>
                <a:cs typeface="Arial" pitchFamily="34" charset="0"/>
              </a:rPr>
              <a:t>– </a:t>
            </a:r>
            <a:r>
              <a:rPr lang="fr-FR" sz="1000" dirty="0" smtClean="0"/>
              <a:t>redéfinit les mesures de la santé : </a:t>
            </a:r>
            <a:r>
              <a:rPr lang="fr-FR" sz="1000" i="1" dirty="0" smtClean="0"/>
              <a:t>Rapport sur le développement dans le monde (RDM) 1993 : Investir dans la santé</a:t>
            </a:r>
            <a:r>
              <a:rPr lang="fr-FR" sz="1000" dirty="0" smtClean="0"/>
              <a:t/>
            </a:r>
            <a:br>
              <a:rPr lang="fr-FR" sz="1000" dirty="0" smtClean="0"/>
            </a:br>
            <a:r>
              <a:rPr lang="fr-FR" sz="1000" dirty="0" smtClean="0"/>
              <a:t>P</a:t>
            </a:r>
            <a:r>
              <a:rPr lang="en-GB" sz="1000" dirty="0" smtClean="0">
                <a:latin typeface="Arial" pitchFamily="34" charset="0"/>
                <a:ea typeface="Arial" pitchFamily="34" charset="0"/>
                <a:cs typeface="Arial" pitchFamily="34" charset="0"/>
              </a:rPr>
              <a:t>NUD </a:t>
            </a:r>
            <a:r>
              <a:rPr lang="en-GB" sz="1000" dirty="0">
                <a:latin typeface="Arial" pitchFamily="34" charset="0"/>
                <a:ea typeface="Arial" pitchFamily="34" charset="0"/>
                <a:cs typeface="Arial" pitchFamily="34" charset="0"/>
              </a:rPr>
              <a:t>– </a:t>
            </a:r>
            <a:r>
              <a:rPr lang="fr-FR" sz="1000" dirty="0" smtClean="0"/>
              <a:t>présente la note de stratégie nationale et y</a:t>
            </a:r>
            <a:r>
              <a:rPr lang="fr-FR" sz="1000" baseline="0" dirty="0" smtClean="0"/>
              <a:t> inclut l</a:t>
            </a:r>
            <a:r>
              <a:rPr lang="fr-FR" sz="1000" dirty="0" smtClean="0"/>
              <a:t>es SSP. Effort pour une meilleure coordination des Nations Unies, les OMD</a:t>
            </a:r>
            <a:endParaRPr lang="en-GB" sz="1000" dirty="0">
              <a:latin typeface="Arial" pitchFamily="34" charset="0"/>
              <a:ea typeface="Arial" pitchFamily="34" charset="0"/>
              <a:cs typeface="Arial" pitchFamily="34" charset="0"/>
            </a:endParaRPr>
          </a:p>
          <a:p>
            <a:pPr lvl="1">
              <a:defRPr/>
            </a:pPr>
            <a:r>
              <a:rPr lang="en-GB" sz="1000" dirty="0">
                <a:latin typeface="Arial" pitchFamily="34" charset="0"/>
                <a:ea typeface="Arial" pitchFamily="34" charset="0"/>
                <a:cs typeface="Arial" pitchFamily="34" charset="0"/>
              </a:rPr>
              <a:t>USAID – </a:t>
            </a:r>
            <a:r>
              <a:rPr lang="fr-FR" sz="1000" dirty="0" smtClean="0"/>
              <a:t>met l'accent sur la société civile et la qualité</a:t>
            </a:r>
            <a:endParaRPr lang="en-GB" sz="1000" dirty="0">
              <a:latin typeface="Arial" pitchFamily="34" charset="0"/>
              <a:ea typeface="Arial" pitchFamily="34" charset="0"/>
              <a:cs typeface="Arial" pitchFamily="34" charset="0"/>
            </a:endParaRPr>
          </a:p>
          <a:p>
            <a:pPr>
              <a:defRPr/>
            </a:pPr>
            <a:r>
              <a:rPr lang="fr-FR" sz="1000" dirty="0" smtClean="0"/>
              <a:t>Nouvelle discipline de santé </a:t>
            </a:r>
            <a:r>
              <a:rPr lang="en-GB" sz="1000" dirty="0" smtClean="0">
                <a:latin typeface="Arial" pitchFamily="34" charset="0"/>
                <a:ea typeface="ＭＳ Ｐゴシック" pitchFamily="34" charset="-128"/>
              </a:rPr>
              <a:t>:</a:t>
            </a:r>
            <a:endParaRPr lang="en-GB" sz="1000" dirty="0">
              <a:latin typeface="Arial" pitchFamily="34" charset="0"/>
              <a:ea typeface="ＭＳ Ｐゴシック" pitchFamily="34" charset="-128"/>
            </a:endParaRPr>
          </a:p>
          <a:p>
            <a:pPr lvl="1">
              <a:defRPr/>
            </a:pPr>
            <a:r>
              <a:rPr lang="fr-FR" sz="1000" dirty="0" smtClean="0"/>
              <a:t>Economie de la santé introduit de nouvelles façons de mesurer les ressources et les réalisations en matière de santé, d'influencer la conception des mesures de financement et l'efficacité des systèmes de santé</a:t>
            </a:r>
            <a:endParaRPr lang="en-GB" sz="1000" dirty="0" smtClean="0">
              <a:latin typeface="Arial" pitchFamily="34" charset="0"/>
              <a:ea typeface="Arial" pitchFamily="34" charset="0"/>
              <a:cs typeface="Arial" pitchFamily="34" charset="0"/>
            </a:endParaRPr>
          </a:p>
          <a:p>
            <a:pPr>
              <a:defRPr/>
            </a:pPr>
            <a:r>
              <a:rPr lang="fr-FR" sz="1000" dirty="0" smtClean="0"/>
              <a:t>Les budgets nationaux pour la santé </a:t>
            </a:r>
            <a:r>
              <a:rPr lang="en-GB" sz="1000" dirty="0" smtClean="0">
                <a:latin typeface="Arial" pitchFamily="34" charset="0"/>
                <a:ea typeface="ＭＳ Ｐゴシック" pitchFamily="34" charset="-128"/>
              </a:rPr>
              <a:t>:</a:t>
            </a:r>
            <a:endParaRPr lang="en-GB" sz="1000" dirty="0">
              <a:latin typeface="Arial" pitchFamily="34" charset="0"/>
              <a:ea typeface="ＭＳ Ｐゴシック" pitchFamily="34" charset="-128"/>
            </a:endParaRPr>
          </a:p>
          <a:p>
            <a:pPr lvl="1">
              <a:defRPr/>
            </a:pPr>
            <a:r>
              <a:rPr lang="fr-FR" sz="1000" dirty="0" smtClean="0"/>
              <a:t>Augmentation en % du PIB</a:t>
            </a:r>
            <a:endParaRPr lang="en-GB" sz="1000" dirty="0" smtClean="0">
              <a:latin typeface="Arial" pitchFamily="34" charset="0"/>
              <a:ea typeface="Arial" pitchFamily="34" charset="0"/>
              <a:cs typeface="Arial" pitchFamily="34" charset="0"/>
            </a:endParaRPr>
          </a:p>
          <a:p>
            <a:pPr lvl="1">
              <a:defRPr/>
            </a:pPr>
            <a:r>
              <a:rPr lang="fr-FR" sz="1000" dirty="0" smtClean="0"/>
              <a:t>Diminution de la répartition équitable</a:t>
            </a:r>
            <a:endParaRPr lang="en-GB" sz="1000" dirty="0">
              <a:latin typeface="Arial" pitchFamily="34" charset="0"/>
              <a:ea typeface="Arial" pitchFamily="34" charset="0"/>
              <a:cs typeface="Arial" pitchFamily="34" charset="0"/>
            </a:endParaRPr>
          </a:p>
        </p:txBody>
      </p:sp>
    </p:spTree>
    <p:extLst>
      <p:ext uri="{BB962C8B-B14F-4D97-AF65-F5344CB8AC3E}">
        <p14:creationId xmlns:p14="http://schemas.microsoft.com/office/powerpoint/2010/main" val="3878479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dirty="0" smtClean="0">
              <a:latin typeface="Arial" pitchFamily="34" charset="0"/>
              <a:ea typeface="ＭＳ Ｐゴシック" pitchFamily="34" charset="-128"/>
            </a:endParaRPr>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B2D0AB3-247F-41D0-AD82-917D841CD49E}" type="slidenum">
              <a:rPr lang="en-GB" sz="1200"/>
              <a:pPr eaLnBrk="1" hangingPunct="1">
                <a:defRPr/>
              </a:pPr>
              <a:t>22</a:t>
            </a:fld>
            <a:endParaRPr lang="en-GB" sz="1200"/>
          </a:p>
        </p:txBody>
      </p:sp>
    </p:spTree>
    <p:extLst>
      <p:ext uri="{BB962C8B-B14F-4D97-AF65-F5344CB8AC3E}">
        <p14:creationId xmlns:p14="http://schemas.microsoft.com/office/powerpoint/2010/main" val="198861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584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smtClean="0">
              <a:latin typeface="Arial" pitchFamily="34" charset="0"/>
              <a:ea typeface="ＭＳ Ｐゴシック" pitchFamily="34" charset="-128"/>
            </a:endParaRPr>
          </a:p>
        </p:txBody>
      </p:sp>
      <p:sp>
        <p:nvSpPr>
          <p:cNvPr id="3584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72CA3C53-459D-4815-AEBE-CF7400D35E8C}" type="slidenum">
              <a:rPr lang="en-US" sz="1200"/>
              <a:pPr eaLnBrk="1" hangingPunct="1">
                <a:defRPr/>
              </a:pPr>
              <a:t>2</a:t>
            </a:fld>
            <a:endParaRPr lang="en-US" sz="1200"/>
          </a:p>
        </p:txBody>
      </p:sp>
    </p:spTree>
    <p:extLst>
      <p:ext uri="{BB962C8B-B14F-4D97-AF65-F5344CB8AC3E}">
        <p14:creationId xmlns:p14="http://schemas.microsoft.com/office/powerpoint/2010/main" val="314734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fr-FR" dirty="0" smtClean="0"/>
              <a:t>Domaine d'action 1 : Adopter une approche « santé dans toutes les politiques » et favoriser l'action intersectorielle pour la santé</a:t>
            </a:r>
            <a:br>
              <a:rPr lang="fr-FR" dirty="0" smtClean="0"/>
            </a:br>
            <a:r>
              <a:rPr lang="fr-FR" dirty="0" smtClean="0"/>
              <a:t>Domaine d'action 2 : Promouvoir la participation sociale dans l'élaboration des politiques et la mise en œuvre</a:t>
            </a:r>
            <a:br>
              <a:rPr lang="fr-FR" dirty="0" smtClean="0"/>
            </a:br>
            <a:r>
              <a:rPr lang="fr-FR" dirty="0" smtClean="0"/>
              <a:t>Domaine d'action 3 : Réorienter davantage le secteur de la santé en vue de réduire les inégalités sociales de santé</a:t>
            </a:r>
            <a:br>
              <a:rPr lang="fr-FR" dirty="0" smtClean="0"/>
            </a:br>
            <a:r>
              <a:rPr lang="fr-FR" dirty="0" smtClean="0"/>
              <a:t>Domaine d'action 4 : Aligner les priorités nationales et mondiales et les parties prenantes</a:t>
            </a:r>
            <a:br>
              <a:rPr lang="fr-FR" dirty="0" smtClean="0"/>
            </a:br>
            <a:r>
              <a:rPr lang="fr-FR" dirty="0" smtClean="0"/>
              <a:t>Domaine d'action 5 : Surveiller les progrès et accroître la reddition de compte</a:t>
            </a:r>
            <a:endParaRPr lang="en-US" dirty="0" smtClean="0">
              <a:latin typeface="Arial" pitchFamily="34" charset="0"/>
              <a:ea typeface="ＭＳ Ｐゴシック" pitchFamily="34" charset="-128"/>
            </a:endParaRPr>
          </a:p>
        </p:txBody>
      </p:sp>
      <p:sp>
        <p:nvSpPr>
          <p:cNvPr id="4506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E2E5B005-0341-431A-9D8C-F555A718F8BB}" type="slidenum">
              <a:rPr lang="en-US" sz="1200"/>
              <a:pPr eaLnBrk="1" hangingPunct="1">
                <a:defRPr/>
              </a:pPr>
              <a:t>23</a:t>
            </a:fld>
            <a:endParaRPr lang="en-US" sz="1200"/>
          </a:p>
        </p:txBody>
      </p:sp>
    </p:spTree>
    <p:extLst>
      <p:ext uri="{BB962C8B-B14F-4D97-AF65-F5344CB8AC3E}">
        <p14:creationId xmlns:p14="http://schemas.microsoft.com/office/powerpoint/2010/main" val="2407276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Espace réservé du numéro de diapositive 3"/>
          <p:cNvSpPr>
            <a:spLocks noGrp="1"/>
          </p:cNvSpPr>
          <p:nvPr>
            <p:ph type="sldNum" sz="quarter" idx="10"/>
          </p:nvPr>
        </p:nvSpPr>
        <p:spPr/>
        <p:txBody>
          <a:bodyPr/>
          <a:lstStyle/>
          <a:p>
            <a:fld id="{9A041C17-3EC1-4E7A-B6E9-FA83AF04529A}" type="slidenum">
              <a:rPr lang="en-US" smtClean="0"/>
              <a:t>24</a:t>
            </a:fld>
            <a:endParaRPr lang="en-US"/>
          </a:p>
        </p:txBody>
      </p:sp>
    </p:spTree>
    <p:extLst>
      <p:ext uri="{BB962C8B-B14F-4D97-AF65-F5344CB8AC3E}">
        <p14:creationId xmlns:p14="http://schemas.microsoft.com/office/powerpoint/2010/main" val="3072719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en-US" b="1" dirty="0" smtClean="0">
                <a:latin typeface="Arial" pitchFamily="34" charset="0"/>
                <a:ea typeface="ＭＳ Ｐゴシック" pitchFamily="34" charset="-128"/>
              </a:rPr>
              <a:t>DSS – SSP : </a:t>
            </a:r>
            <a:r>
              <a:rPr lang="en-GB" dirty="0" smtClean="0">
                <a:latin typeface="Arial" pitchFamily="34" charset="0"/>
                <a:ea typeface="ＭＳ Ｐゴシック" pitchFamily="34" charset="-128"/>
              </a:rPr>
              <a:t>Un large terrain </a:t>
            </a:r>
            <a:r>
              <a:rPr lang="fr-CH" noProof="0" dirty="0" smtClean="0">
                <a:latin typeface="Arial" pitchFamily="34" charset="0"/>
                <a:ea typeface="ＭＳ Ｐゴシック" pitchFamily="34" charset="-128"/>
              </a:rPr>
              <a:t>commun</a:t>
            </a:r>
            <a:endParaRPr lang="fr-CH" b="1" noProof="0" dirty="0" smtClean="0">
              <a:latin typeface="Arial" pitchFamily="34" charset="0"/>
              <a:ea typeface="ＭＳ Ｐゴシック" pitchFamily="34" charset="-128"/>
            </a:endParaRPr>
          </a:p>
          <a:p>
            <a:pPr marL="653670" lvl="1" indent="-178274">
              <a:lnSpc>
                <a:spcPct val="90000"/>
              </a:lnSpc>
              <a:buFontTx/>
              <a:buChar char="-"/>
              <a:defRPr/>
            </a:pPr>
            <a:r>
              <a:rPr lang="fr-FR" dirty="0" smtClean="0"/>
              <a:t>Tous deux ont une vue holistique avancée de la santé, l'équité en santé en tant que valeur primaire </a:t>
            </a:r>
            <a:r>
              <a:rPr lang="en-GB" dirty="0" smtClean="0">
                <a:latin typeface="Arial" pitchFamily="34" charset="0"/>
                <a:ea typeface="Arial" pitchFamily="34" charset="0"/>
                <a:cs typeface="Arial" pitchFamily="34" charset="0"/>
              </a:rPr>
              <a:t> </a:t>
            </a:r>
          </a:p>
          <a:p>
            <a:pPr marL="653670" lvl="1" indent="-178274">
              <a:lnSpc>
                <a:spcPct val="90000"/>
              </a:lnSpc>
              <a:buFontTx/>
              <a:buChar char="-"/>
              <a:defRPr/>
            </a:pPr>
            <a:r>
              <a:rPr lang="en-GB" dirty="0" smtClean="0">
                <a:latin typeface="Arial" pitchFamily="34" charset="0"/>
                <a:ea typeface="Arial" pitchFamily="34" charset="0"/>
                <a:cs typeface="Arial" pitchFamily="34" charset="0"/>
              </a:rPr>
              <a:t>Un accent fort </a:t>
            </a:r>
            <a:r>
              <a:rPr lang="fr-CH" noProof="0" dirty="0" smtClean="0">
                <a:latin typeface="Arial" pitchFamily="34" charset="0"/>
                <a:ea typeface="Arial" pitchFamily="34" charset="0"/>
                <a:cs typeface="Arial" pitchFamily="34" charset="0"/>
              </a:rPr>
              <a:t>sur</a:t>
            </a:r>
            <a:r>
              <a:rPr lang="en-GB" dirty="0" smtClean="0">
                <a:latin typeface="Arial" pitchFamily="34" charset="0"/>
                <a:ea typeface="Arial" pitchFamily="34" charset="0"/>
                <a:cs typeface="Arial" pitchFamily="34" charset="0"/>
              </a:rPr>
              <a:t> la </a:t>
            </a:r>
            <a:r>
              <a:rPr lang="fr-CH" noProof="0" dirty="0" smtClean="0">
                <a:latin typeface="Arial" pitchFamily="34" charset="0"/>
                <a:ea typeface="Arial" pitchFamily="34" charset="0"/>
                <a:cs typeface="Arial" pitchFamily="34" charset="0"/>
              </a:rPr>
              <a:t>prévention</a:t>
            </a:r>
          </a:p>
          <a:p>
            <a:pPr marL="653670" lvl="1" indent="-178274">
              <a:lnSpc>
                <a:spcPct val="90000"/>
              </a:lnSpc>
              <a:buFontTx/>
              <a:buChar char="-"/>
              <a:defRPr/>
            </a:pPr>
            <a:r>
              <a:rPr lang="en-GB" dirty="0" smtClean="0">
                <a:latin typeface="Arial" pitchFamily="34" charset="0"/>
                <a:ea typeface="Arial" pitchFamily="34" charset="0"/>
                <a:cs typeface="Arial" pitchFamily="34" charset="0"/>
              </a:rPr>
              <a:t>La </a:t>
            </a:r>
            <a:r>
              <a:rPr lang="fr-CH" noProof="0" dirty="0" smtClean="0">
                <a:latin typeface="Arial" pitchFamily="34" charset="0"/>
                <a:ea typeface="Arial" pitchFamily="34" charset="0"/>
                <a:cs typeface="Arial" pitchFamily="34" charset="0"/>
              </a:rPr>
              <a:t>Déclaration</a:t>
            </a:r>
            <a:r>
              <a:rPr lang="en-GB" dirty="0" smtClean="0">
                <a:latin typeface="Arial" pitchFamily="34" charset="0"/>
                <a:ea typeface="Arial" pitchFamily="34" charset="0"/>
                <a:cs typeface="Arial" pitchFamily="34" charset="0"/>
              </a:rPr>
              <a:t> </a:t>
            </a:r>
            <a:r>
              <a:rPr lang="fr-CH" noProof="0" dirty="0" smtClean="0">
                <a:latin typeface="Arial" pitchFamily="34" charset="0"/>
                <a:ea typeface="Arial" pitchFamily="34" charset="0"/>
                <a:cs typeface="Arial" pitchFamily="34" charset="0"/>
              </a:rPr>
              <a:t>d’Alma-Ata</a:t>
            </a:r>
            <a:r>
              <a:rPr lang="en-GB" baseline="0" dirty="0" smtClean="0">
                <a:latin typeface="Arial" pitchFamily="34" charset="0"/>
                <a:ea typeface="Arial" pitchFamily="34" charset="0"/>
                <a:cs typeface="Arial" pitchFamily="34" charset="0"/>
              </a:rPr>
              <a:t> fait mention</a:t>
            </a:r>
            <a:r>
              <a:rPr lang="en-GB" dirty="0" smtClean="0">
                <a:latin typeface="Arial" pitchFamily="34" charset="0"/>
                <a:ea typeface="Arial" pitchFamily="34" charset="0"/>
                <a:cs typeface="Arial" pitchFamily="34" charset="0"/>
              </a:rPr>
              <a:t> </a:t>
            </a:r>
            <a:r>
              <a:rPr lang="fr-CH" noProof="0" dirty="0" smtClean="0">
                <a:latin typeface="Arial" pitchFamily="34" charset="0"/>
                <a:ea typeface="Arial" pitchFamily="34" charset="0"/>
                <a:cs typeface="Arial" pitchFamily="34" charset="0"/>
              </a:rPr>
              <a:t>implicitement</a:t>
            </a:r>
            <a:r>
              <a:rPr lang="en-GB" dirty="0" smtClean="0">
                <a:latin typeface="Arial" pitchFamily="34" charset="0"/>
                <a:ea typeface="Arial" pitchFamily="34" charset="0"/>
                <a:cs typeface="Arial" pitchFamily="34" charset="0"/>
              </a:rPr>
              <a:t> des DSS</a:t>
            </a:r>
            <a:endParaRPr lang="en-GB" b="1" dirty="0" smtClean="0">
              <a:latin typeface="Arial" pitchFamily="34" charset="0"/>
              <a:ea typeface="ＭＳ Ｐゴシック" pitchFamily="34" charset="-128"/>
            </a:endParaRPr>
          </a:p>
          <a:p>
            <a:pPr eaLnBrk="1" hangingPunct="1">
              <a:lnSpc>
                <a:spcPct val="90000"/>
              </a:lnSpc>
              <a:defRPr/>
            </a:pPr>
            <a:r>
              <a:rPr lang="fr-CH" b="1" noProof="0" dirty="0" smtClean="0">
                <a:latin typeface="Arial" pitchFamily="34" charset="0"/>
                <a:ea typeface="ＭＳ Ｐゴシック" pitchFamily="34" charset="-128"/>
              </a:rPr>
              <a:t>Couverture</a:t>
            </a:r>
            <a:r>
              <a:rPr lang="en-GB" b="1" dirty="0" smtClean="0">
                <a:latin typeface="Arial" pitchFamily="34" charset="0"/>
                <a:ea typeface="ＭＳ Ｐゴシック" pitchFamily="34" charset="-128"/>
              </a:rPr>
              <a:t> Sanitaire </a:t>
            </a:r>
            <a:r>
              <a:rPr lang="fr-CH" b="1" noProof="0" dirty="0" smtClean="0">
                <a:latin typeface="Arial" pitchFamily="34" charset="0"/>
                <a:ea typeface="ＭＳ Ｐゴシック" pitchFamily="34" charset="-128"/>
              </a:rPr>
              <a:t>Universelle</a:t>
            </a:r>
            <a:r>
              <a:rPr lang="en-GB" b="1" dirty="0" smtClean="0">
                <a:latin typeface="Arial" pitchFamily="34" charset="0"/>
                <a:ea typeface="ＭＳ Ｐゴシック" pitchFamily="34" charset="-128"/>
              </a:rPr>
              <a:t> : </a:t>
            </a:r>
          </a:p>
          <a:p>
            <a:pPr eaLnBrk="1" hangingPunct="1">
              <a:lnSpc>
                <a:spcPct val="90000"/>
              </a:lnSpc>
              <a:buFontTx/>
              <a:buChar char="•"/>
              <a:defRPr/>
            </a:pPr>
            <a:r>
              <a:rPr lang="fr-FR" dirty="0" smtClean="0"/>
              <a:t>La CSU vise à garantir que toutes les personnes aient accès aux services de santé de qualité dont elles ont besoin, dans tout le continuum des soins, sans le risque d'éprouver des difficultés financières.</a:t>
            </a:r>
            <a:endParaRPr lang="en-GB" dirty="0" smtClean="0">
              <a:latin typeface="Arial" pitchFamily="34" charset="0"/>
              <a:ea typeface="ＭＳ Ｐゴシック" pitchFamily="34" charset="-128"/>
            </a:endParaRPr>
          </a:p>
          <a:p>
            <a:pPr eaLnBrk="1" hangingPunct="1">
              <a:lnSpc>
                <a:spcPct val="90000"/>
              </a:lnSpc>
              <a:buFontTx/>
              <a:buChar char="•"/>
              <a:defRPr/>
            </a:pPr>
            <a:r>
              <a:rPr lang="fr-FR" dirty="0" smtClean="0"/>
              <a:t>Les systèmes de soins de santé sont un déterminant essentiel de la santé!</a:t>
            </a:r>
            <a:r>
              <a:rPr lang="en-GB" dirty="0" smtClean="0">
                <a:latin typeface="Arial" pitchFamily="34" charset="0"/>
                <a:ea typeface="ＭＳ Ｐゴシック" pitchFamily="34" charset="-128"/>
              </a:rPr>
              <a:t> </a:t>
            </a:r>
          </a:p>
          <a:p>
            <a:pPr marL="653670" lvl="1" indent="-178274">
              <a:lnSpc>
                <a:spcPct val="90000"/>
              </a:lnSpc>
              <a:buFontTx/>
              <a:buChar char="•"/>
              <a:defRPr/>
            </a:pPr>
            <a:r>
              <a:rPr lang="fr-FR" dirty="0" smtClean="0"/>
              <a:t>Les systèmes de soins de santé sont souvent chroniquement sous-financés et inéquitables</a:t>
            </a:r>
            <a:endParaRPr lang="en-GB" dirty="0" smtClean="0">
              <a:latin typeface="Arial" pitchFamily="34" charset="0"/>
              <a:ea typeface="Arial" pitchFamily="34" charset="0"/>
              <a:cs typeface="Arial" pitchFamily="34" charset="0"/>
            </a:endParaRPr>
          </a:p>
          <a:p>
            <a:pPr marL="653670" lvl="1" indent="-178274">
              <a:lnSpc>
                <a:spcPct val="90000"/>
              </a:lnSpc>
              <a:buFontTx/>
              <a:buChar char="•"/>
              <a:defRPr/>
            </a:pPr>
            <a:r>
              <a:rPr lang="fr-FR" dirty="0" smtClean="0"/>
              <a:t>Dans de nombreux pays (riches et pauvres), les coûts des soins de santé peuvent conduire à un appauvrissement désastreux </a:t>
            </a:r>
          </a:p>
          <a:p>
            <a:pPr marL="653670" lvl="1" indent="-178274">
              <a:lnSpc>
                <a:spcPct val="90000"/>
              </a:lnSpc>
              <a:buFontTx/>
              <a:buChar char="•"/>
              <a:defRPr/>
            </a:pPr>
            <a:r>
              <a:rPr lang="fr-FR" dirty="0" smtClean="0"/>
              <a:t>Les systèmes de soins de santé doivent être conçus et financés pour assurer une CSU équitable avec de ressources humaines adéquates. </a:t>
            </a:r>
            <a:endParaRPr lang="en-GB" dirty="0" smtClean="0">
              <a:latin typeface="Arial" pitchFamily="34" charset="0"/>
              <a:ea typeface="Arial" pitchFamily="34" charset="0"/>
              <a:cs typeface="Arial" pitchFamily="34" charset="0"/>
            </a:endParaRPr>
          </a:p>
          <a:p>
            <a:pPr eaLnBrk="1" hangingPunct="1">
              <a:lnSpc>
                <a:spcPct val="90000"/>
              </a:lnSpc>
              <a:buFontTx/>
              <a:buChar char="•"/>
              <a:defRPr/>
            </a:pPr>
            <a:r>
              <a:rPr lang="fr-FR" b="1" dirty="0" smtClean="0"/>
              <a:t>Travailler pour la</a:t>
            </a:r>
            <a:r>
              <a:rPr lang="fr-FR" b="1" baseline="0" dirty="0" smtClean="0"/>
              <a:t> CSU </a:t>
            </a:r>
            <a:r>
              <a:rPr lang="fr-FR" b="1" dirty="0" smtClean="0"/>
              <a:t>signifie d’identifier et d’apporter des modifications pour surmonter les lacunes de couverture. Les programmes de santé, dans le contexte plus large des réformes du RSS pour la CSU, doivent être équipés pour le faire. </a:t>
            </a:r>
            <a:r>
              <a:rPr lang="fr-FR" dirty="0" smtClean="0"/>
              <a:t>C’est-à-dire l’opérationnalisation de l’action sur les DSS.</a:t>
            </a:r>
            <a:endParaRPr lang="en-GB" dirty="0" smtClean="0">
              <a:latin typeface="Arial" pitchFamily="34" charset="0"/>
              <a:ea typeface="ＭＳ Ｐゴシック" pitchFamily="34" charset="-128"/>
            </a:endParaRPr>
          </a:p>
        </p:txBody>
      </p:sp>
      <p:sp>
        <p:nvSpPr>
          <p:cNvPr id="5222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D90BFB62-0020-446A-AB69-E1B3B63D5FE3}" type="slidenum">
              <a:rPr lang="en-US" sz="1200"/>
              <a:pPr eaLnBrk="1" hangingPunct="1">
                <a:defRPr/>
              </a:pPr>
              <a:t>25</a:t>
            </a:fld>
            <a:endParaRPr lang="en-US" sz="1200"/>
          </a:p>
        </p:txBody>
      </p:sp>
    </p:spTree>
    <p:extLst>
      <p:ext uri="{BB962C8B-B14F-4D97-AF65-F5344CB8AC3E}">
        <p14:creationId xmlns:p14="http://schemas.microsoft.com/office/powerpoint/2010/main" val="1860890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fr-FR" dirty="0" smtClean="0"/>
              <a:t>DSS/ES le pont de santé naturel aux inégalités économiques plus larges et des débats Post 2015/ODD nationaux et mondiaux</a:t>
            </a:r>
            <a:endParaRPr lang="en-GB" dirty="0"/>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F1F4D4DF-DC87-4D29-A813-CF209AE6DAAB}" type="slidenum">
              <a:rPr lang="en-US" sz="1200"/>
              <a:pPr eaLnBrk="1" hangingPunct="1">
                <a:defRPr/>
              </a:pPr>
              <a:t>26</a:t>
            </a:fld>
            <a:endParaRPr lang="en-US" sz="1200"/>
          </a:p>
        </p:txBody>
      </p:sp>
    </p:spTree>
    <p:extLst>
      <p:ext uri="{BB962C8B-B14F-4D97-AF65-F5344CB8AC3E}">
        <p14:creationId xmlns:p14="http://schemas.microsoft.com/office/powerpoint/2010/main" val="2893525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7347"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smtClean="0">
              <a:latin typeface="Arial" pitchFamily="34" charset="0"/>
              <a:ea typeface="ＭＳ Ｐゴシック" pitchFamily="34" charset="-128"/>
            </a:endParaRPr>
          </a:p>
        </p:txBody>
      </p:sp>
      <p:sp>
        <p:nvSpPr>
          <p:cNvPr id="5734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EEC20658-6675-4EA0-B9E2-D5008461647B}" type="slidenum">
              <a:rPr lang="en-US" sz="1200"/>
              <a:pPr eaLnBrk="1" hangingPunct="1">
                <a:defRPr/>
              </a:pPr>
              <a:t>28</a:t>
            </a:fld>
            <a:endParaRPr lang="en-US" sz="1200"/>
          </a:p>
        </p:txBody>
      </p:sp>
    </p:spTree>
    <p:extLst>
      <p:ext uri="{BB962C8B-B14F-4D97-AF65-F5344CB8AC3E}">
        <p14:creationId xmlns:p14="http://schemas.microsoft.com/office/powerpoint/2010/main" val="2046732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fr-FR" dirty="0" smtClean="0"/>
              <a:t>Les déterminants sociaux, économiques et environnementaux de la santé sont une approche fondamentale et l'une des six priorités de leadership du 12e Programme général de travail de l'OMS 2014-2019.</a:t>
            </a:r>
          </a:p>
          <a:p>
            <a:pPr marL="178274" indent="-178274">
              <a:buFontTx/>
              <a:buChar char="•"/>
              <a:defRPr/>
            </a:pPr>
            <a:r>
              <a:rPr lang="fr-FR" dirty="0" smtClean="0"/>
              <a:t>La conférence a abouti à la Déclaration d'Helsinki sur la santé dans toutes les politiques et a été suivie de la résolution WHA67.12 en 2014, contribuant au développement social et économique : une action durable dans tous les secteurs pour améliorer la santé et l'équité en santé. Le Secrétariat élabore actuellement un cadre pour des actions locales (au niveau pays) entre les secteurs de la santé et l'équité en santé, qui sera présenté aux États membres à la 68</a:t>
            </a:r>
            <a:r>
              <a:rPr lang="fr-FR" baseline="30000" dirty="0" smtClean="0"/>
              <a:t>e</a:t>
            </a:r>
            <a:r>
              <a:rPr lang="fr-FR" dirty="0" smtClean="0"/>
              <a:t> AMS.</a:t>
            </a:r>
            <a:endParaRPr lang="en-US" dirty="0" smtClean="0">
              <a:latin typeface="Times New Roman" pitchFamily="18" charset="0"/>
              <a:ea typeface="SimSun" pitchFamily="2" charset="-122"/>
            </a:endParaRPr>
          </a:p>
          <a:p>
            <a:pPr marL="178274" indent="-178274">
              <a:buFontTx/>
              <a:buChar char="•"/>
              <a:defRPr/>
            </a:pPr>
            <a:r>
              <a:rPr lang="fr-FR" dirty="0" smtClean="0"/>
              <a:t>En Septembre 2014, le 53e Conseil directeur de l'OPS a adopté un Plan régional sur la santé dans toutes les politiques, considéré comme un instrument clé pour mettre en œuvre la Déclaration politique de Rio sur les déterminants sociaux de la santé. </a:t>
            </a:r>
          </a:p>
          <a:p>
            <a:pPr marL="178274" indent="-178274">
              <a:buFontTx/>
              <a:buChar char="•"/>
              <a:defRPr/>
            </a:pPr>
            <a:r>
              <a:rPr lang="fr-FR" dirty="0" smtClean="0"/>
              <a:t>Un cadre régional sur la santé dans toutes les politiques de l'Asie du Sud-Est a été adopté lors d'une consultation régionale en Avril 2013. </a:t>
            </a:r>
          </a:p>
          <a:p>
            <a:pPr marL="178274" indent="-178274">
              <a:buFontTx/>
              <a:buChar char="•"/>
              <a:defRPr/>
            </a:pPr>
            <a:r>
              <a:rPr lang="fr-FR" dirty="0" smtClean="0"/>
              <a:t>Le Comité régional pour l'Europe a adopté Santé2020 : un cadre de la politique européenne lors de sa 62e session en 2012, qui soutient l'action au sein du gouvernement et de la société pour améliorer la santé et le bien-être pour tous et la réduction des inégalités sociales de santé. </a:t>
            </a:r>
            <a:endParaRPr lang="en-US" dirty="0" smtClean="0">
              <a:latin typeface="Times New Roman" pitchFamily="18" charset="0"/>
              <a:ea typeface="SimSun" pitchFamily="2" charset="-122"/>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6488594-3D51-4BEE-9AF3-9CFAD4FD4126}" type="slidenum">
              <a:rPr lang="en-US" sz="1200"/>
              <a:pPr eaLnBrk="1" hangingPunct="1">
                <a:defRPr/>
              </a:pPr>
              <a:t>29</a:t>
            </a:fld>
            <a:endParaRPr lang="en-US" sz="1200"/>
          </a:p>
        </p:txBody>
      </p:sp>
    </p:spTree>
    <p:extLst>
      <p:ext uri="{BB962C8B-B14F-4D97-AF65-F5344CB8AC3E}">
        <p14:creationId xmlns:p14="http://schemas.microsoft.com/office/powerpoint/2010/main" val="4028702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fr-FR" dirty="0" smtClean="0"/>
              <a:t>Le Ministère de la santé publique de Thaïlande a continué à faire preuve de leadership dans le renforcement de la gouvernance nationale, régionale et mondiale pour la santé. Cela comprend l'élaboration d'un programme de renforcement des capacités sur la couverture sanitaire universelle (</a:t>
            </a:r>
            <a:r>
              <a:rPr lang="fr-FR" dirty="0" err="1" smtClean="0"/>
              <a:t>CapUHC</a:t>
            </a:r>
            <a:r>
              <a:rPr lang="fr-FR" dirty="0" smtClean="0"/>
              <a:t>), pour fournir une assistance technique à l'ASEAN et les États membres.</a:t>
            </a:r>
            <a:endParaRPr lang="en-US" dirty="0" smtClean="0">
              <a:latin typeface="Times New Roman" pitchFamily="18" charset="0"/>
              <a:ea typeface="SimSun" pitchFamily="2" charset="-122"/>
            </a:endParaRPr>
          </a:p>
          <a:p>
            <a:pPr marL="178274" indent="-178274">
              <a:buFontTx/>
              <a:buChar char="•"/>
              <a:defRPr/>
            </a:pPr>
            <a:r>
              <a:rPr lang="fr-FR" dirty="0" smtClean="0"/>
              <a:t>En 2014 AFRO a établi un groupe de ressources d'experts techniques pour soutenir le travail régional et national sur les déterminants sociaux de la région africaine. </a:t>
            </a:r>
            <a:endParaRPr lang="en-US" dirty="0" smtClean="0">
              <a:latin typeface="Times New Roman" pitchFamily="18" charset="0"/>
              <a:ea typeface="SimSun" pitchFamily="2" charset="-122"/>
            </a:endParaRPr>
          </a:p>
          <a:p>
            <a:pPr marL="178274" marR="0" indent="-178274" algn="l" defTabSz="914400" rtl="0" eaLnBrk="1" fontAlgn="auto" latinLnBrk="0" hangingPunct="1">
              <a:lnSpc>
                <a:spcPct val="100000"/>
              </a:lnSpc>
              <a:spcBef>
                <a:spcPts val="0"/>
              </a:spcBef>
              <a:spcAft>
                <a:spcPts val="0"/>
              </a:spcAft>
              <a:buClrTx/>
              <a:buSzTx/>
              <a:buFontTx/>
              <a:buChar char="•"/>
              <a:tabLst/>
              <a:defRPr/>
            </a:pPr>
            <a:r>
              <a:rPr lang="fr-FR" dirty="0" smtClean="0"/>
              <a:t>Dans la région SEARO, « une boite à outils sur la </a:t>
            </a:r>
            <a:r>
              <a:rPr lang="fr-FR" dirty="0" err="1" smtClean="0"/>
              <a:t>littéracie</a:t>
            </a:r>
            <a:r>
              <a:rPr lang="fr-FR" dirty="0" smtClean="0"/>
              <a:t> en santé pour les pays à bas et moyen revenu » visant à renforcer la capacité des personnes, des institutions et des professions à participer efficacement aux systèmes de santé est en train d'être publiée.</a:t>
            </a:r>
            <a:endParaRPr lang="en-GB" dirty="0" smtClean="0">
              <a:latin typeface="Arial" pitchFamily="34" charset="0"/>
              <a:ea typeface="ＭＳ Ｐゴシック" pitchFamily="34" charset="-128"/>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D83EAC1D-F249-4042-83CD-FE8A0D6D42B3}" type="slidenum">
              <a:rPr lang="en-US" sz="1200"/>
              <a:pPr eaLnBrk="1" hangingPunct="1">
                <a:defRPr/>
              </a:pPr>
              <a:t>30</a:t>
            </a:fld>
            <a:endParaRPr lang="en-US" sz="1200"/>
          </a:p>
        </p:txBody>
      </p:sp>
    </p:spTree>
    <p:extLst>
      <p:ext uri="{BB962C8B-B14F-4D97-AF65-F5344CB8AC3E}">
        <p14:creationId xmlns:p14="http://schemas.microsoft.com/office/powerpoint/2010/main" val="86768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fr-FR" dirty="0" smtClean="0"/>
              <a:t>La 10</a:t>
            </a:r>
            <a:r>
              <a:rPr lang="fr-FR" baseline="30000" dirty="0" smtClean="0"/>
              <a:t>e</a:t>
            </a:r>
            <a:r>
              <a:rPr lang="fr-FR" dirty="0" smtClean="0"/>
              <a:t> Réunion des ministres de la santé du Pacifique à Samoa en juillet 2013 comportait les déterminants sociaux de la santé à l'ordre du jour de la réunion en tant que l'une des quatre top priorités soulevées par les ministres. La réunion comprenait une session technique sur les progrès et les plans de mise à l'échelle des interventions sur les déterminants sociaux dans les pays et territoires insulaires du Pacifique ; dénommée la vision des îles-santé comme un véhicule essentiel pour faire avancer les actions multisectorielles au niveau national et met en évidence les maladies non transmissibles comme une porte d’entrée pour catalyser l'action sur les déterminants sociaux et la réduction des inégalités sociales de santé ;</a:t>
            </a:r>
            <a:endParaRPr lang="en-US" dirty="0" smtClean="0">
              <a:latin typeface="Times New Roman" pitchFamily="18" charset="0"/>
              <a:ea typeface="SimSun" pitchFamily="2" charset="-122"/>
            </a:endParaRPr>
          </a:p>
          <a:p>
            <a:pPr marL="178274" marR="0" indent="-178274" algn="l" defTabSz="914400" rtl="0" eaLnBrk="1" fontAlgn="auto" latinLnBrk="0" hangingPunct="1">
              <a:lnSpc>
                <a:spcPct val="100000"/>
              </a:lnSpc>
              <a:spcBef>
                <a:spcPts val="0"/>
              </a:spcBef>
              <a:spcAft>
                <a:spcPts val="0"/>
              </a:spcAft>
              <a:buClrTx/>
              <a:buSzTx/>
              <a:buFontTx/>
              <a:buChar char="•"/>
              <a:tabLst/>
              <a:defRPr/>
            </a:pPr>
            <a:r>
              <a:rPr lang="fr-FR" dirty="0" smtClean="0"/>
              <a:t>D'importants travaux ont également été entrepris au niveau régional et national visant à réorienter le secteur de la santé en vue de réduire les inégalités de santé. Dans les Amériques, une déclaration commune a été récemment signée entre l'Argentine et huit pays de la Communauté des Caraïbes (CARICOM) pour la coopération dans les domaines des médicaments, la prévention du VIH et d'autres maladies sexuellement transmissibles, les greffes, les maladies chroniques non transmissibles et les initiatives qui portent sur les déterminants sociaux de la santé, y compris le logement, l'éducation, l'emploi, et l'assainissement, entre autres. L'initiative sera mise en œuvre à travers l'Agence de la santé publique des Caraïbes, avec le soutien de l'OPS. </a:t>
            </a:r>
          </a:p>
          <a:p>
            <a:pPr marL="178274" marR="0" indent="-178274" algn="l" defTabSz="914400" rtl="0" eaLnBrk="1" fontAlgn="auto" latinLnBrk="0" hangingPunct="1">
              <a:lnSpc>
                <a:spcPct val="100000"/>
              </a:lnSpc>
              <a:spcBef>
                <a:spcPts val="0"/>
              </a:spcBef>
              <a:spcAft>
                <a:spcPts val="0"/>
              </a:spcAft>
              <a:buClrTx/>
              <a:buSzTx/>
              <a:buFontTx/>
              <a:buChar char="•"/>
              <a:tabLst/>
              <a:defRPr/>
            </a:pPr>
            <a:r>
              <a:rPr lang="fr-FR" dirty="0" smtClean="0"/>
              <a:t>Le Bureau régional du Pacifique occidental a appuyé l'intégration des déterminants sociaux de la santé et de la santé dans toutes les politiques dans un atelier sur le renforcement du système de santé au niveau infranational en Mongolie en mai 2014.</a:t>
            </a:r>
            <a:endParaRPr lang="en-US" dirty="0" smtClean="0">
              <a:latin typeface="Times New Roman" pitchFamily="18" charset="0"/>
              <a:ea typeface="SimSun" pitchFamily="2" charset="-122"/>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B2B2F2F0-78FD-4363-BB7D-15751274D5EC}" type="slidenum">
              <a:rPr lang="en-US" sz="1200"/>
              <a:pPr eaLnBrk="1" hangingPunct="1">
                <a:defRPr/>
              </a:pPr>
              <a:t>31</a:t>
            </a:fld>
            <a:endParaRPr lang="en-US" sz="1200"/>
          </a:p>
        </p:txBody>
      </p:sp>
    </p:spTree>
    <p:extLst>
      <p:ext uri="{BB962C8B-B14F-4D97-AF65-F5344CB8AC3E}">
        <p14:creationId xmlns:p14="http://schemas.microsoft.com/office/powerpoint/2010/main" val="2059049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fr-CH" noProof="0" dirty="0" smtClean="0">
                <a:latin typeface="Arial" pitchFamily="34" charset="0"/>
                <a:ea typeface="ＭＳ Ｐゴシック" pitchFamily="34" charset="-128"/>
              </a:rPr>
              <a:t>Outil</a:t>
            </a:r>
            <a:r>
              <a:rPr lang="en-US" dirty="0" smtClean="0">
                <a:latin typeface="Arial" pitchFamily="34" charset="0"/>
                <a:ea typeface="ＭＳ Ｐゴシック" pitchFamily="34" charset="-128"/>
              </a:rPr>
              <a:t> </a:t>
            </a:r>
            <a:r>
              <a:rPr lang="fr-CH" noProof="0" dirty="0" smtClean="0">
                <a:latin typeface="Arial" pitchFamily="34" charset="0"/>
                <a:ea typeface="ＭＳ Ｐゴシック" pitchFamily="34" charset="-128"/>
              </a:rPr>
              <a:t>d’évaluation</a:t>
            </a:r>
            <a:r>
              <a:rPr lang="en-US" dirty="0" smtClean="0">
                <a:latin typeface="Arial" pitchFamily="34" charset="0"/>
                <a:ea typeface="ＭＳ Ｐゴシック" pitchFamily="34" charset="-128"/>
              </a:rPr>
              <a:t> et </a:t>
            </a:r>
            <a:r>
              <a:rPr lang="fr-FR" dirty="0" smtClean="0"/>
              <a:t>d'intervention </a:t>
            </a:r>
            <a:r>
              <a:rPr lang="en-US" dirty="0" smtClean="0">
                <a:latin typeface="Arial" pitchFamily="34" charset="0"/>
                <a:ea typeface="ＭＳ Ｐゴシック" pitchFamily="34" charset="-128"/>
              </a:rPr>
              <a:t>de </a:t>
            </a:r>
            <a:r>
              <a:rPr lang="fr-CH" noProof="0" dirty="0" smtClean="0">
                <a:latin typeface="Arial" pitchFamily="34" charset="0"/>
                <a:ea typeface="ＭＳ Ｐゴシック" pitchFamily="34" charset="-128"/>
              </a:rPr>
              <a:t>l’équité</a:t>
            </a:r>
            <a:r>
              <a:rPr lang="en-US" dirty="0" smtClean="0">
                <a:latin typeface="Arial" pitchFamily="34" charset="0"/>
                <a:ea typeface="ＭＳ Ｐゴシック" pitchFamily="34" charset="-128"/>
              </a:rPr>
              <a:t> en santé </a:t>
            </a:r>
            <a:r>
              <a:rPr lang="fr-CH" noProof="0" dirty="0" smtClean="0">
                <a:latin typeface="Arial" pitchFamily="34" charset="0"/>
                <a:ea typeface="ＭＳ Ｐゴシック" pitchFamily="34" charset="-128"/>
              </a:rPr>
              <a:t>urbaine</a:t>
            </a:r>
            <a:r>
              <a:rPr lang="en-US" dirty="0" smtClean="0">
                <a:latin typeface="Arial" pitchFamily="34" charset="0"/>
                <a:ea typeface="ＭＳ Ｐゴシック" pitchFamily="34" charset="-128"/>
              </a:rPr>
              <a:t> </a:t>
            </a:r>
            <a:r>
              <a:rPr lang="fr-FR" dirty="0" smtClean="0"/>
              <a:t>(</a:t>
            </a:r>
            <a:r>
              <a:rPr lang="fr-FR" dirty="0" err="1" smtClean="0"/>
              <a:t>Urban</a:t>
            </a:r>
            <a:r>
              <a:rPr lang="fr-FR" dirty="0" smtClean="0"/>
              <a:t> HEART).</a:t>
            </a:r>
            <a:endParaRPr lang="en-US" dirty="0" smtClean="0">
              <a:latin typeface="Arial" pitchFamily="34" charset="0"/>
              <a:ea typeface="ＭＳ Ｐゴシック" pitchFamily="34" charset="-128"/>
            </a:endParaRPr>
          </a:p>
          <a:p>
            <a:pPr>
              <a:buFontTx/>
              <a:buChar char="•"/>
              <a:defRPr/>
            </a:pPr>
            <a:r>
              <a:rPr lang="fr-FR" dirty="0" smtClean="0"/>
              <a:t>Un manuel sur la façon de surveiller les inégalités sociales</a:t>
            </a:r>
            <a:r>
              <a:rPr lang="fr-FR" baseline="0" dirty="0" smtClean="0"/>
              <a:t> </a:t>
            </a:r>
            <a:r>
              <a:rPr lang="fr-FR" dirty="0" smtClean="0"/>
              <a:t>de santé dans les pays à revenu faible ou intermédiaire.</a:t>
            </a:r>
            <a:endParaRPr lang="en-US" dirty="0" smtClean="0">
              <a:latin typeface="Arial" pitchFamily="34" charset="0"/>
              <a:ea typeface="ＭＳ Ｐゴシック" pitchFamily="34" charset="-128"/>
            </a:endParaRPr>
          </a:p>
          <a:p>
            <a:pPr>
              <a:buFontTx/>
              <a:buChar char="•"/>
              <a:defRPr/>
            </a:pPr>
            <a:r>
              <a:rPr lang="fr-FR" dirty="0" smtClean="0"/>
              <a:t>Suivi des facteurs intersectoriels qui influent sur la couverture sanitaire universelle</a:t>
            </a:r>
            <a:r>
              <a:rPr lang="fr-FR" baseline="0" dirty="0" smtClean="0"/>
              <a:t> </a:t>
            </a:r>
            <a:r>
              <a:rPr lang="fr-FR" dirty="0" smtClean="0"/>
              <a:t>et la santé au niveau des pays avec un accent sur l'équité : cadres et mesures</a:t>
            </a:r>
          </a:p>
          <a:p>
            <a:pPr>
              <a:buFontTx/>
              <a:buChar char="•"/>
              <a:defRPr/>
            </a:pPr>
            <a:r>
              <a:rPr lang="fr-FR" dirty="0" smtClean="0"/>
              <a:t>Les capacités de l’OMS dans la surveillance des tendances et les impacts des déterminants sociaux de la santé, ainsi que les actions de recours sont avancées. Un manuel sur la Surveillance des Inégalités sociales de santé : avec un accent particulier sur les pays à revenu faible et intermédiaire a été publié en 2013. </a:t>
            </a:r>
            <a:endParaRPr lang="en-US" dirty="0" smtClean="0">
              <a:latin typeface="Arial" pitchFamily="34" charset="0"/>
              <a:ea typeface="ＭＳ Ｐゴシック" pitchFamily="34" charset="-128"/>
            </a:endParaRPr>
          </a:p>
          <a:p>
            <a:pPr>
              <a:buFontTx/>
              <a:buChar char="•"/>
              <a:defRPr/>
            </a:pPr>
            <a:r>
              <a:rPr lang="fr-FR" dirty="0" smtClean="0"/>
              <a:t>La région européenne a tenu deux consultations pour identifier les indicateurs objectifs de bien-être qui tiennent compte des déterminants sociaux et l'équité en santé (et complètent l’indicateur subjectif de bien-être déjà adopté) pour appuyer le suivi lié au cadre Santé 2020. En 2014, WPRO a publié une fiche d'information sur le genre décrivant des facteurs sociaux importants à l'aide de divers indicateurs de déterminants qui influent sur l'équité en santé entre les sexes.</a:t>
            </a:r>
            <a:endParaRPr lang="en-US" dirty="0" smtClean="0">
              <a:latin typeface="Times New Roman" pitchFamily="18" charset="0"/>
              <a:ea typeface="SimSun" pitchFamily="2" charset="-122"/>
            </a:endParaRPr>
          </a:p>
          <a:p>
            <a:pPr marL="0" marR="0" indent="0" algn="l" defTabSz="914400" rtl="0" eaLnBrk="1" fontAlgn="auto" latinLnBrk="0" hangingPunct="1">
              <a:lnSpc>
                <a:spcPct val="100000"/>
              </a:lnSpc>
              <a:spcBef>
                <a:spcPts val="0"/>
              </a:spcBef>
              <a:spcAft>
                <a:spcPts val="0"/>
              </a:spcAft>
              <a:buClrTx/>
              <a:buSzTx/>
              <a:buFontTx/>
              <a:buChar char="•"/>
              <a:tabLst/>
              <a:defRPr/>
            </a:pPr>
            <a:r>
              <a:rPr lang="fr-FR" dirty="0" smtClean="0"/>
              <a:t>Les rapports statistiques sur la démographie, les indicateurs sociaux et de santé pour les pays de la Méditerranée orientale, qui décrivent six indicateurs socio-économiques, continuent d'être publiés.</a:t>
            </a:r>
            <a:endParaRPr lang="en-US" dirty="0" smtClean="0">
              <a:latin typeface="Arial" pitchFamily="34" charset="0"/>
              <a:ea typeface="ＭＳ Ｐゴシック" pitchFamily="34" charset="-128"/>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C55883E-616E-4899-B731-0BC0AA79819C}" type="slidenum">
              <a:rPr lang="en-US" sz="1200"/>
              <a:pPr eaLnBrk="1" hangingPunct="1">
                <a:defRPr/>
              </a:pPr>
              <a:t>32</a:t>
            </a:fld>
            <a:endParaRPr lang="en-US" sz="1200"/>
          </a:p>
        </p:txBody>
      </p:sp>
    </p:spTree>
    <p:extLst>
      <p:ext uri="{BB962C8B-B14F-4D97-AF65-F5344CB8AC3E}">
        <p14:creationId xmlns:p14="http://schemas.microsoft.com/office/powerpoint/2010/main" val="3817257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lnSpc>
                <a:spcPct val="150000"/>
              </a:lnSpc>
              <a:defRPr/>
            </a:pPr>
            <a:r>
              <a:rPr lang="fr-FR" dirty="0" smtClean="0"/>
              <a:t>DSS/ES, le pont de santé naturel aux inégalités économiques plus larges et des débats Post 2015/ODD nationaux et mondiaux</a:t>
            </a:r>
            <a:br>
              <a:rPr lang="fr-FR" dirty="0" smtClean="0"/>
            </a:br>
            <a:r>
              <a:rPr lang="fr-FR" dirty="0" smtClean="0"/>
              <a:t>Au niveau régional et national, les déterminants sociaux de la santé ont été de manière accrue reconnus comme une approche clé dans le cadre des projets de santé environnementale. </a:t>
            </a:r>
            <a:br>
              <a:rPr lang="fr-FR" dirty="0" smtClean="0"/>
            </a:br>
            <a:r>
              <a:rPr lang="fr-FR" dirty="0" smtClean="0"/>
              <a:t>Un projet cofinancé par la région EURO et les Nations Unies, </a:t>
            </a:r>
            <a:r>
              <a:rPr lang="fr-FR" i="1" dirty="0" smtClean="0"/>
              <a:t>Réseautage pour l'activité physique</a:t>
            </a:r>
            <a:r>
              <a:rPr lang="fr-FR" dirty="0" smtClean="0"/>
              <a:t> (PHAN), visant à promouvoir la mise en réseau et l'action sur des environnements sains et équitables pour l'activité physique, intègre des objectifs spécifiques pour identifier les exemples de bonnes pratiques et élaborer des lignes directrices sur la promotion de l'activité physique dans les groupes socialement défavorisés pour lutter contre les inégalités (rapport publié en 2013).</a:t>
            </a:r>
            <a:endParaRPr lang="en-GB" dirty="0" smtClean="0">
              <a:latin typeface="Arial" pitchFamily="34" charset="0"/>
              <a:ea typeface="ＭＳ Ｐゴシック" pitchFamily="34" charset="-128"/>
            </a:endParaRPr>
          </a:p>
          <a:p>
            <a:pPr>
              <a:lnSpc>
                <a:spcPct val="150000"/>
              </a:lnSpc>
              <a:defRPr/>
            </a:pPr>
            <a:r>
              <a:rPr lang="en-US" dirty="0" smtClean="0">
                <a:latin typeface="Times New Roman" pitchFamily="18" charset="0"/>
                <a:ea typeface="SimSun" pitchFamily="2" charset="-122"/>
              </a:rPr>
              <a:t>Des</a:t>
            </a:r>
            <a:r>
              <a:rPr lang="en-US" baseline="0" dirty="0" smtClean="0">
                <a:latin typeface="Times New Roman" pitchFamily="18" charset="0"/>
                <a:ea typeface="SimSun" pitchFamily="2" charset="-122"/>
              </a:rPr>
              <a:t> </a:t>
            </a:r>
            <a:r>
              <a:rPr lang="fr-CH" noProof="0" dirty="0" smtClean="0"/>
              <a:t>initiatives</a:t>
            </a:r>
            <a:r>
              <a:rPr lang="fr-FR" dirty="0" smtClean="0"/>
              <a:t> dans la région EMRO ont inclus la publication d'un rapport en Jordanie sur les activités de santé environnementale en mettant l'accent sur les déterminants sociaux, les évaluations de bidonvilles menées dans la ville d'Aqaba et la ville capitale d'Amman, et un projet sur la marche dans les jardins verdoyants de Amman comme un moyen de lutte contre l'obésité.</a:t>
            </a:r>
            <a:endParaRPr lang="fr-FR" dirty="0" smtClean="0">
              <a:latin typeface="Times New Roman" pitchFamily="18" charset="0"/>
              <a:ea typeface="SimSun" pitchFamily="2" charset="-122"/>
            </a:endParaRPr>
          </a:p>
          <a:p>
            <a:pPr marL="0" marR="0" indent="0" algn="l" defTabSz="914400" rtl="0" eaLnBrk="1" fontAlgn="auto" latinLnBrk="0" hangingPunct="1">
              <a:lnSpc>
                <a:spcPct val="150000"/>
              </a:lnSpc>
              <a:spcBef>
                <a:spcPts val="0"/>
              </a:spcBef>
              <a:spcAft>
                <a:spcPts val="0"/>
              </a:spcAft>
              <a:buClrTx/>
              <a:buSzTx/>
              <a:buFontTx/>
              <a:buNone/>
              <a:tabLst/>
              <a:defRPr/>
            </a:pPr>
            <a:r>
              <a:rPr lang="fr-FR" dirty="0" smtClean="0"/>
              <a:t>Par exemple, la Direction de la santé environnementale maltaise en collaboration avec EURO a publié en novembre 2013, le premier rapport national d’évaluation de l'ampleur et de la distribution des inégalités sociales de santé environnementale dans les îles maltaises.</a:t>
            </a:r>
            <a:br>
              <a:rPr lang="fr-FR" dirty="0" smtClean="0"/>
            </a:br>
            <a:r>
              <a:rPr lang="fr-FR" dirty="0" smtClean="0"/>
              <a:t>Aux Maldives, l'OMS et les autorités nationales ont renforcé le dialogue politique multisectorielle pour la santé, y compris pour finaliser le plan d'action national pour la santé environnementale avec toutes les parties prenantes nationales concernées. Un certain nombre d‘agences des Nations Unies, y compris l'OMS, a également travaillé aux Maldives pour intégrer le développement résilient de la faible émission climatique (</a:t>
            </a:r>
            <a:r>
              <a:rPr lang="fr-FR" dirty="0" err="1" smtClean="0"/>
              <a:t>LECReD</a:t>
            </a:r>
            <a:r>
              <a:rPr lang="fr-FR" dirty="0" smtClean="0"/>
              <a:t>), un programme d'affectation spéciale multi-donateurs, dans la planification du développement local et la prestation de services pour une meilleure appropriation au niveau communautaire et la durabilité du programme.</a:t>
            </a:r>
            <a:endParaRPr lang="fr-FR" dirty="0" smtClean="0">
              <a:latin typeface="Times New Roman" pitchFamily="18" charset="0"/>
              <a:ea typeface="SimSun" pitchFamily="2" charset="-122"/>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583257FB-E72E-4D28-9F06-1A62B4D248D3}" type="slidenum">
              <a:rPr lang="en-US" sz="1200"/>
              <a:pPr eaLnBrk="1" hangingPunct="1">
                <a:defRPr/>
              </a:pPr>
              <a:t>33</a:t>
            </a:fld>
            <a:endParaRPr lang="en-US" sz="1200"/>
          </a:p>
        </p:txBody>
      </p:sp>
    </p:spTree>
    <p:extLst>
      <p:ext uri="{BB962C8B-B14F-4D97-AF65-F5344CB8AC3E}">
        <p14:creationId xmlns:p14="http://schemas.microsoft.com/office/powerpoint/2010/main" val="1341272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584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smtClean="0">
              <a:latin typeface="Arial" pitchFamily="34" charset="0"/>
              <a:ea typeface="ＭＳ Ｐゴシック" pitchFamily="34" charset="-128"/>
            </a:endParaRPr>
          </a:p>
        </p:txBody>
      </p:sp>
      <p:sp>
        <p:nvSpPr>
          <p:cNvPr id="3584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72CA3C53-459D-4815-AEBE-CF7400D35E8C}" type="slidenum">
              <a:rPr lang="en-US" sz="1200"/>
              <a:pPr eaLnBrk="1" hangingPunct="1">
                <a:defRPr/>
              </a:pPr>
              <a:t>3</a:t>
            </a:fld>
            <a:endParaRPr lang="en-US" sz="1200"/>
          </a:p>
        </p:txBody>
      </p:sp>
    </p:spTree>
    <p:extLst>
      <p:ext uri="{BB962C8B-B14F-4D97-AF65-F5344CB8AC3E}">
        <p14:creationId xmlns:p14="http://schemas.microsoft.com/office/powerpoint/2010/main" val="2297022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fr-FR" dirty="0" smtClean="0"/>
              <a:t>Une mission conjointe des Nations Unies au Rwanda a eu lieu en 2013, dans le cadre de la </a:t>
            </a:r>
            <a:r>
              <a:rPr lang="fr-FR" i="1" dirty="0" smtClean="0"/>
              <a:t>Plate-forme des Nations Unies sur les déterminants sociaux de la santé </a:t>
            </a:r>
            <a:r>
              <a:rPr lang="fr-FR" dirty="0" smtClean="0"/>
              <a:t>(un mécanisme informel de fournir un soutien coordonné aux États membres la mise en œuvre de la Déclaration politique de Rio sur les déterminants sociaux de la santé). Des représentants du Siège et/ou du bureau régional de l'OMS, du PNUD et de l'UNICEF ont rencontré le Ministre de la santé et le personnel du ministère de la santé, l'équipe pays des Nations Unies au Rwanda et d'autres parties prenantes, y compris les organismes donateurs bilatéraux, des organismes de santé nationaux d'assurance professionnelle et de la santé et [vérifier le rapport de la réunion]. Les initiatives prioritaires pour les activités coordonnées sur les déterminants sociaux dans le pays ont été convenus.</a:t>
            </a:r>
          </a:p>
          <a:p>
            <a:pPr marL="178274" indent="-178274">
              <a:buFontTx/>
              <a:buChar char="•"/>
              <a:defRPr/>
            </a:pPr>
            <a:r>
              <a:rPr lang="fr-FR" dirty="0" smtClean="0"/>
              <a:t>En 2013, le PNUD a publié un </a:t>
            </a:r>
            <a:r>
              <a:rPr lang="fr-FR" i="1" dirty="0" smtClean="0"/>
              <a:t>document de travail </a:t>
            </a:r>
            <a:r>
              <a:rPr lang="fr-FR" dirty="0" smtClean="0"/>
              <a:t>: </a:t>
            </a:r>
            <a:r>
              <a:rPr lang="fr-FR" i="1" dirty="0" smtClean="0"/>
              <a:t>Agir sur les déterminants sociaux des maladies non transmissibles</a:t>
            </a:r>
            <a:r>
              <a:rPr lang="fr-FR" dirty="0" smtClean="0"/>
              <a:t>. Le document présente une typologie des trois types d'une action possible multisectorielle sur les maladies non transmissibles et un cadre qui définit les domaines et les opportunités plus spécifiques dans lesquels les acteurs en dehors du secteur de la santé pourraient prendre des mesures sur les déterminants sociaux des maladies non transmissibles.</a:t>
            </a:r>
          </a:p>
          <a:p>
            <a:pPr marL="178274" marR="0" indent="-178274" algn="l" defTabSz="914400" rtl="0" eaLnBrk="1" fontAlgn="auto" latinLnBrk="0" hangingPunct="1">
              <a:lnSpc>
                <a:spcPct val="100000"/>
              </a:lnSpc>
              <a:spcBef>
                <a:spcPts val="0"/>
              </a:spcBef>
              <a:spcAft>
                <a:spcPts val="0"/>
              </a:spcAft>
              <a:buClrTx/>
              <a:buSzTx/>
              <a:buFontTx/>
              <a:buChar char="•"/>
              <a:tabLst/>
              <a:defRPr/>
            </a:pPr>
            <a:r>
              <a:rPr lang="fr-FR" dirty="0" smtClean="0"/>
              <a:t>Le Partenariat Roll Back Malaria et le PNUD ont mené, en collaboration avec diverses agences, le développement d'un </a:t>
            </a:r>
            <a:r>
              <a:rPr lang="fr-FR" i="1" dirty="0" smtClean="0"/>
              <a:t>cadre d'action multisectoriel pour le paludisme </a:t>
            </a:r>
            <a:r>
              <a:rPr lang="fr-FR" dirty="0" smtClean="0"/>
              <a:t>lancé en Septembre 2013 aux côtés de la 68</a:t>
            </a:r>
            <a:r>
              <a:rPr lang="fr-FR" baseline="30000" dirty="0" smtClean="0"/>
              <a:t>e</a:t>
            </a:r>
            <a:r>
              <a:rPr lang="fr-FR" dirty="0" smtClean="0"/>
              <a:t> Assemblée générale des Nations Unies. Le cadre préconise une plus grande action coordonnée entre les différents secteurs de développement pour lutter contre la maladie [et si informé par des déterminants sociaux et l'approche de l'équité en santé]. Des efforts sont en cours pour veiller à ce que le cadre sera reflété dans les discussions sur les objectifs de développement durable, le Plan d'action mondial contre le paludisme pour 2016-2025 et les stratégies nationaux de lutte antipaludique.</a:t>
            </a:r>
            <a:endParaRPr lang="en-GB" dirty="0" smtClean="0">
              <a:solidFill>
                <a:srgbClr val="000000"/>
              </a:solidFill>
              <a:latin typeface="Times New Roman" pitchFamily="18" charset="0"/>
              <a:ea typeface="SimSun" pitchFamily="2" charset="-122"/>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D573DD4-E7CC-4C22-9D10-C98227EF0045}" type="slidenum">
              <a:rPr lang="en-US" sz="1200"/>
              <a:pPr eaLnBrk="1" hangingPunct="1">
                <a:defRPr/>
              </a:pPr>
              <a:t>34</a:t>
            </a:fld>
            <a:endParaRPr lang="en-US" sz="1200"/>
          </a:p>
        </p:txBody>
      </p:sp>
    </p:spTree>
    <p:extLst>
      <p:ext uri="{BB962C8B-B14F-4D97-AF65-F5344CB8AC3E}">
        <p14:creationId xmlns:p14="http://schemas.microsoft.com/office/powerpoint/2010/main" val="4125703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7347"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smtClean="0">
              <a:latin typeface="Arial" pitchFamily="34" charset="0"/>
              <a:ea typeface="ＭＳ Ｐゴシック" pitchFamily="34" charset="-128"/>
            </a:endParaRPr>
          </a:p>
        </p:txBody>
      </p:sp>
      <p:sp>
        <p:nvSpPr>
          <p:cNvPr id="5734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3B8E0135-28FB-470D-967B-EDBA120EA8CD}" type="slidenum">
              <a:rPr lang="en-US" sz="1200"/>
              <a:pPr eaLnBrk="1" hangingPunct="1">
                <a:defRPr/>
              </a:pPr>
              <a:t>35</a:t>
            </a:fld>
            <a:endParaRPr lang="en-US" sz="1200"/>
          </a:p>
        </p:txBody>
      </p:sp>
    </p:spTree>
    <p:extLst>
      <p:ext uri="{BB962C8B-B14F-4D97-AF65-F5344CB8AC3E}">
        <p14:creationId xmlns:p14="http://schemas.microsoft.com/office/powerpoint/2010/main" val="1647062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fr-FR" b="1" dirty="0" err="1" smtClean="0"/>
              <a:t>SdTP</a:t>
            </a:r>
            <a:r>
              <a:rPr lang="fr-FR" dirty="0" smtClean="0"/>
              <a:t> : Une approche des politiques publiques dans tous les secteurs qui prend systématiquement en compte les implications sanitaires des décisions, cherche des synergies, et évite les effets nocifs sur la santé, afin d'améliorer la santé de la population et l'équité en santé.</a:t>
            </a:r>
          </a:p>
          <a:p>
            <a:pPr marL="178274" indent="-178274">
              <a:buFontTx/>
              <a:buChar char="•"/>
              <a:defRPr/>
            </a:pPr>
            <a:r>
              <a:rPr lang="fr-FR" dirty="0" smtClean="0"/>
              <a:t>Changement de perspective afin que tous les acteurs envisagent l'amélioration de la santé et le bien-être comme un objectif social global qui exige une action commune.</a:t>
            </a:r>
          </a:p>
          <a:p>
            <a:pPr marL="0" marR="0" indent="0" algn="l" defTabSz="914400" rtl="0" eaLnBrk="1" fontAlgn="auto" latinLnBrk="0" hangingPunct="1">
              <a:lnSpc>
                <a:spcPct val="100000"/>
              </a:lnSpc>
              <a:spcBef>
                <a:spcPts val="0"/>
              </a:spcBef>
              <a:spcAft>
                <a:spcPts val="0"/>
              </a:spcAft>
              <a:buClrTx/>
              <a:buSzTx/>
              <a:buFontTx/>
              <a:buNone/>
              <a:tabLst/>
              <a:defRPr/>
            </a:pPr>
            <a:endParaRPr lang="fr-FR"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u="sng" dirty="0" smtClean="0"/>
              <a:t>CADRE</a:t>
            </a:r>
            <a:r>
              <a:rPr lang="fr-FR" dirty="0" smtClean="0"/>
              <a:t> : Vise à élaborer un ensemble commun de concepts qui sous-tendent le travail intersectoriel entre les pays et à identifier les personnes les plus pertinentes à même de mettre en œuvre une approche </a:t>
            </a:r>
            <a:r>
              <a:rPr lang="fr-FR" dirty="0" err="1" smtClean="0"/>
              <a:t>SdTP</a:t>
            </a:r>
            <a:r>
              <a:rPr lang="fr-FR" dirty="0" smtClean="0"/>
              <a:t>, avec des exemples fournis par les pays de 3 régions de l'OMS (Afrique, Asie du Sud-Est et Pacifique occidental).</a:t>
            </a:r>
          </a:p>
          <a:p>
            <a:pPr marL="178274" marR="0" indent="-178274" algn="l" defTabSz="914400" rtl="0" eaLnBrk="1" fontAlgn="auto" latinLnBrk="0" hangingPunct="1">
              <a:lnSpc>
                <a:spcPct val="100000"/>
              </a:lnSpc>
              <a:spcBef>
                <a:spcPts val="0"/>
              </a:spcBef>
              <a:spcAft>
                <a:spcPts val="0"/>
              </a:spcAft>
              <a:buClrTx/>
              <a:buSzTx/>
              <a:buFontTx/>
              <a:buChar char="•"/>
              <a:tabLst/>
              <a:defRPr/>
            </a:pPr>
            <a:r>
              <a:rPr lang="fr-FR" dirty="0" smtClean="0"/>
              <a:t>L’identification du besoin de l’approche </a:t>
            </a:r>
            <a:r>
              <a:rPr lang="fr-FR" dirty="0" err="1" smtClean="0"/>
              <a:t>SdTP</a:t>
            </a:r>
            <a:r>
              <a:rPr lang="fr-FR" dirty="0" smtClean="0"/>
              <a:t>, et la meilleure façon d'améliorer l'équité en santé, nécessite un cadre pour faciliter la compréhension et la hiérarchisation. Un cadre analytique fournit une liste de contrôle de diagnostic qui peut aider à la planification des politiques et des interventions entreprises avec une approche </a:t>
            </a:r>
            <a:r>
              <a:rPr lang="fr-FR" dirty="0" err="1" smtClean="0"/>
              <a:t>SdTP</a:t>
            </a:r>
            <a:r>
              <a:rPr lang="fr-FR" dirty="0" smtClean="0"/>
              <a:t>.</a:t>
            </a:r>
          </a:p>
          <a:p>
            <a:pPr marL="178274" marR="0" indent="-178274" algn="l" defTabSz="914400" rtl="0" eaLnBrk="1" fontAlgn="auto" latinLnBrk="0" hangingPunct="1">
              <a:lnSpc>
                <a:spcPct val="100000"/>
              </a:lnSpc>
              <a:spcBef>
                <a:spcPts val="0"/>
              </a:spcBef>
              <a:spcAft>
                <a:spcPts val="0"/>
              </a:spcAft>
              <a:buClrTx/>
              <a:buSzTx/>
              <a:buFontTx/>
              <a:buChar char="•"/>
              <a:tabLst/>
              <a:defRPr/>
            </a:pPr>
            <a:r>
              <a:rPr lang="fr-FR" dirty="0" smtClean="0"/>
              <a:t>Le manuel de formation </a:t>
            </a:r>
            <a:r>
              <a:rPr lang="fr-FR" dirty="0" err="1" smtClean="0"/>
              <a:t>SdTP</a:t>
            </a:r>
            <a:r>
              <a:rPr lang="fr-FR" dirty="0" smtClean="0"/>
              <a:t> de l’OMS : Une ressource pour la formation pour augmenter la compréhension de la </a:t>
            </a:r>
            <a:r>
              <a:rPr lang="fr-FR" dirty="0" err="1" smtClean="0"/>
              <a:t>SdTP</a:t>
            </a:r>
            <a:r>
              <a:rPr lang="fr-FR" dirty="0" smtClean="0"/>
              <a:t> par les professionnels des secteurs sanitaire et non</a:t>
            </a:r>
            <a:r>
              <a:rPr lang="fr-FR" baseline="0" dirty="0" smtClean="0"/>
              <a:t>-sanitaire</a:t>
            </a:r>
            <a:r>
              <a:rPr lang="fr-FR" dirty="0" smtClean="0"/>
              <a:t>.</a:t>
            </a:r>
            <a:endParaRPr lang="en-US" b="1" dirty="0" smtClean="0">
              <a:latin typeface="Arial" pitchFamily="34" charset="0"/>
              <a:ea typeface="ＭＳ Ｐゴシック" pitchFamily="34" charset="-128"/>
            </a:endParaRPr>
          </a:p>
        </p:txBody>
      </p:sp>
      <p:sp>
        <p:nvSpPr>
          <p:cNvPr id="4608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0DE16172-D754-4A3F-B16C-A222BA225987}" type="slidenum">
              <a:rPr lang="en-US" sz="1200"/>
              <a:pPr eaLnBrk="1" hangingPunct="1">
                <a:defRPr/>
              </a:pPr>
              <a:t>36</a:t>
            </a:fld>
            <a:endParaRPr lang="en-US" sz="1200"/>
          </a:p>
        </p:txBody>
      </p:sp>
    </p:spTree>
    <p:extLst>
      <p:ext uri="{BB962C8B-B14F-4D97-AF65-F5344CB8AC3E}">
        <p14:creationId xmlns:p14="http://schemas.microsoft.com/office/powerpoint/2010/main" val="3625480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marR="0" indent="-178274" algn="l" defTabSz="914400" rtl="0" eaLnBrk="1" fontAlgn="auto" latinLnBrk="0" hangingPunct="1">
              <a:lnSpc>
                <a:spcPct val="100000"/>
              </a:lnSpc>
              <a:spcBef>
                <a:spcPts val="0"/>
              </a:spcBef>
              <a:spcAft>
                <a:spcPts val="0"/>
              </a:spcAft>
              <a:buClrTx/>
              <a:buSzTx/>
              <a:buFontTx/>
              <a:buChar char="•"/>
              <a:tabLst/>
              <a:defRPr/>
            </a:pPr>
            <a:r>
              <a:rPr lang="fr-FR" dirty="0" smtClean="0"/>
              <a:t>Poursuite des travaux sur la production d'éléments de preuve, de mise en œuvre et d'évaluation sur </a:t>
            </a:r>
            <a:r>
              <a:rPr lang="fr-FR" u="sng" dirty="0" smtClean="0"/>
              <a:t>l'intégration de l'approche DSS dans les programmes de santé publique</a:t>
            </a:r>
            <a:endParaRPr lang="en-US" u="sng" dirty="0" smtClean="0">
              <a:latin typeface="Arial" pitchFamily="34" charset="0"/>
              <a:ea typeface="ＭＳ Ｐゴシック" pitchFamily="34" charset="-128"/>
            </a:endParaRPr>
          </a:p>
          <a:p>
            <a:pPr marL="178274" indent="-178274">
              <a:defRPr/>
            </a:pPr>
            <a:endParaRPr lang="en-GB" dirty="0" smtClean="0">
              <a:latin typeface="Arial" pitchFamily="34" charset="0"/>
              <a:ea typeface="ＭＳ Ｐゴシック" pitchFamily="34" charset="-128"/>
            </a:endParaRPr>
          </a:p>
          <a:p>
            <a:pPr marL="178274" indent="-178274">
              <a:defRPr/>
            </a:pPr>
            <a:r>
              <a:rPr lang="fr-FR" u="sng" dirty="0" smtClean="0"/>
              <a:t>Méthodologie</a:t>
            </a:r>
            <a:r>
              <a:rPr lang="fr-FR" dirty="0" smtClean="0"/>
              <a:t> : Approche d'examen et d'ajustement des programmes de santé pour améliorer l'équité en santé par l'identification des populations perdues de vue, l'analyse des obstacles critiques d'accès et les facteurs contributeurs, et proposer des solutions potentielles à l'intérieur et au-delà du secteur de la santé pour obtenir réparation (pour une capacité accrue des États membres et de l'OMS). Les résultats comprennent un outil de réorientation, paquet(s) de formation, des sessions mondiales et régionales de formation des formateurs, des sessions de revue des programmes nationaux, des études de cas et des évaluations, et un réseau y afférent d'instituts ayant la capacité de soutenir l'application de l'approche de réorientation à l'échelle mondiale.</a:t>
            </a:r>
          </a:p>
          <a:p>
            <a:pPr marL="178274" indent="-178274">
              <a:defRPr/>
            </a:pPr>
            <a:endParaRPr lang="en-GB" dirty="0" smtClean="0">
              <a:latin typeface="Arial" pitchFamily="34" charset="0"/>
              <a:ea typeface="ＭＳ Ｐゴシック" pitchFamily="34" charset="-128"/>
            </a:endParaRPr>
          </a:p>
          <a:p>
            <a:pPr marL="0" indent="0">
              <a:buFont typeface="Arial" panose="020B0604020202020204" pitchFamily="34" charset="0"/>
              <a:buNone/>
              <a:defRPr/>
            </a:pPr>
            <a:r>
              <a:rPr lang="fr-FR" u="sng" dirty="0" smtClean="0"/>
              <a:t>Les avantages de cette approche de réorientation</a:t>
            </a:r>
            <a:r>
              <a:rPr lang="fr-FR" u="none" dirty="0" smtClean="0"/>
              <a:t> :</a:t>
            </a:r>
          </a:p>
          <a:p>
            <a:pPr marL="171450" indent="-171450">
              <a:buFont typeface="Arial" panose="020B0604020202020204" pitchFamily="34" charset="0"/>
              <a:buChar char="•"/>
              <a:defRPr/>
            </a:pPr>
            <a:r>
              <a:rPr lang="fr-FR" dirty="0" smtClean="0"/>
              <a:t>Contribuer à lutter contre les inégalités sociales de santé ;</a:t>
            </a:r>
          </a:p>
          <a:p>
            <a:pPr marL="171450" indent="-171450">
              <a:buFont typeface="Arial" panose="020B0604020202020204" pitchFamily="34" charset="0"/>
              <a:buChar char="•"/>
              <a:defRPr/>
            </a:pPr>
            <a:r>
              <a:rPr lang="fr-FR" dirty="0" smtClean="0"/>
              <a:t>Améliorer les résultats (mieux répondre à ses propres objectifs et cibles) ;</a:t>
            </a:r>
          </a:p>
          <a:p>
            <a:pPr marL="171450" indent="-171450">
              <a:buFont typeface="Arial" panose="020B0604020202020204" pitchFamily="34" charset="0"/>
              <a:buChar char="•"/>
              <a:defRPr/>
            </a:pPr>
            <a:r>
              <a:rPr lang="fr-FR" dirty="0" smtClean="0"/>
              <a:t>Contribuer à la réalisation progressive de la CSU axée sur l'équité ;</a:t>
            </a:r>
          </a:p>
          <a:p>
            <a:pPr marL="171450" indent="-171450">
              <a:buFont typeface="Arial" panose="020B0604020202020204" pitchFamily="34" charset="0"/>
              <a:buChar char="•"/>
              <a:defRPr/>
            </a:pPr>
            <a:r>
              <a:rPr lang="fr-FR" dirty="0" smtClean="0"/>
              <a:t>Opérationnalisation de l'action intersectorielle pour la santé et la </a:t>
            </a:r>
            <a:r>
              <a:rPr lang="fr-FR" dirty="0" err="1" smtClean="0"/>
              <a:t>SdTP</a:t>
            </a:r>
            <a:r>
              <a:rPr lang="fr-FR" dirty="0" smtClean="0"/>
              <a:t> et la construction de la gérance du secteur de la santé pour la santé ;</a:t>
            </a:r>
          </a:p>
          <a:p>
            <a:pPr marL="171450" indent="-171450">
              <a:buFont typeface="Arial" panose="020B0604020202020204" pitchFamily="34" charset="0"/>
              <a:buChar char="•"/>
              <a:defRPr/>
            </a:pPr>
            <a:r>
              <a:rPr lang="fr-FR" dirty="0" smtClean="0"/>
              <a:t>L'application d'une approche fondée sur les droits humains, avec une attention particulière à la reddition de compte et la participation.</a:t>
            </a:r>
          </a:p>
          <a:p>
            <a:pPr marL="0" indent="0">
              <a:buFontTx/>
              <a:buNone/>
              <a:defRPr/>
            </a:pPr>
            <a:endParaRPr lang="en-GB" dirty="0" smtClean="0">
              <a:latin typeface="Calibri" pitchFamily="34" charset="0"/>
              <a:ea typeface="ＭＳ Ｐゴシック" pitchFamily="34" charset="-128"/>
              <a:cs typeface="Calibri" pitchFamily="34" charset="0"/>
            </a:endParaRPr>
          </a:p>
          <a:p>
            <a:pPr marL="0" indent="0">
              <a:buFont typeface="+mj-lt"/>
              <a:buNone/>
              <a:defRPr/>
            </a:pPr>
            <a:r>
              <a:rPr lang="fr-FR" u="sng" dirty="0" smtClean="0"/>
              <a:t>Justification</a:t>
            </a:r>
            <a:r>
              <a:rPr lang="fr-FR" u="none" dirty="0" smtClean="0"/>
              <a:t> : Pourquoi réorienter les programmes de santé pour l'équité ?</a:t>
            </a:r>
          </a:p>
          <a:p>
            <a:pPr marL="228600" indent="-228600">
              <a:buFont typeface="+mj-lt"/>
              <a:buAutoNum type="arabicPeriod"/>
              <a:defRPr/>
            </a:pPr>
            <a:r>
              <a:rPr lang="fr-FR" dirty="0" smtClean="0"/>
              <a:t>Elle est nécessaire pour la réalisation progressive du droit à la santé pour tous (à</a:t>
            </a:r>
            <a:r>
              <a:rPr lang="fr-FR" baseline="0" dirty="0" smtClean="0"/>
              <a:t> la</a:t>
            </a:r>
            <a:r>
              <a:rPr lang="fr-FR" dirty="0" smtClean="0"/>
              <a:t>quelle la Constitution de l'OMS lance un appel). La réorientation nous permet d'examiner systématiquement les questions clés dans la réalisation progressive liée aux normes des droits humains pour la disponibilité, l'accessibilité, l'acceptabilité et la qualité.</a:t>
            </a:r>
          </a:p>
          <a:p>
            <a:pPr marL="228600" indent="-228600">
              <a:buFont typeface="+mj-lt"/>
              <a:buAutoNum type="arabicPeriod"/>
              <a:defRPr/>
            </a:pPr>
            <a:r>
              <a:rPr lang="fr-FR" dirty="0" smtClean="0"/>
              <a:t>Elle est aussi à la base d'une approche axée sur l'équité envers la CSU. La CSU vise à garantir que toutes les personnes aient accès aux services de santé de qualité nécessaires, dans tout le continuum des soins, sans le risque d'éprouver des difficultés financières. Travaillant vers une CSU signifie identifier et apporter des modifications pour surmonter les lacunes de couverture. Les programmes de santé, dans le contexte plus large des réformes RSS pour la CSU, doivent être équipés pour le faire.</a:t>
            </a:r>
          </a:p>
          <a:p>
            <a:pPr marL="228600" indent="-228600">
              <a:buFont typeface="+mj-lt"/>
              <a:buAutoNum type="arabicPeriod"/>
              <a:defRPr/>
            </a:pPr>
            <a:r>
              <a:rPr lang="fr-FR" dirty="0" smtClean="0"/>
              <a:t>Elle se justifie par ailleurs à propos de l'identification des besoins et des portes d'entrée pour l’opérationnalisation de l'action sur les DSS clés. En regardant les besoins de santé différentiels et les lacunes de couverture vécues par les populations, les barrières qui les causent, et les déterminants de ces obstacles, les programmes de santé peuvent voir quand et où la coopération avec les autres secteurs est essentielle pour atteindre les objectifs de santé.</a:t>
            </a:r>
            <a:endParaRPr lang="en-GB" dirty="0" smtClean="0">
              <a:latin typeface="Arial" pitchFamily="34" charset="0"/>
              <a:ea typeface="ＭＳ Ｐゴシック" pitchFamily="34" charset="-128"/>
            </a:endParaRPr>
          </a:p>
        </p:txBody>
      </p:sp>
      <p:sp>
        <p:nvSpPr>
          <p:cNvPr id="48132"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D7EB8FC-ACE9-4784-B7BD-97C707D4B9EF}" type="slidenum">
              <a:rPr lang="en-US" sz="1200"/>
              <a:pPr eaLnBrk="1" hangingPunct="1">
                <a:defRPr/>
              </a:pPr>
              <a:t>37</a:t>
            </a:fld>
            <a:endParaRPr lang="en-US" sz="1200"/>
          </a:p>
        </p:txBody>
      </p:sp>
    </p:spTree>
    <p:extLst>
      <p:ext uri="{BB962C8B-B14F-4D97-AF65-F5344CB8AC3E}">
        <p14:creationId xmlns:p14="http://schemas.microsoft.com/office/powerpoint/2010/main" val="2739788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9A041C17-3EC1-4E7A-B6E9-FA83AF04529A}" type="slidenum">
              <a:rPr lang="en-US" smtClean="0"/>
              <a:t>38</a:t>
            </a:fld>
            <a:endParaRPr lang="en-US"/>
          </a:p>
        </p:txBody>
      </p:sp>
    </p:spTree>
    <p:extLst>
      <p:ext uri="{BB962C8B-B14F-4D97-AF65-F5344CB8AC3E}">
        <p14:creationId xmlns:p14="http://schemas.microsoft.com/office/powerpoint/2010/main" val="3525014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fr-FR" b="1" dirty="0" err="1" smtClean="0"/>
              <a:t>SdTP</a:t>
            </a:r>
            <a:r>
              <a:rPr lang="fr-FR" dirty="0" smtClean="0"/>
              <a:t> : Une approche des politiques publiques dans tous les secteurs qui prend systématiquement en compte les implications sanitaires des décisions, cherche des synergies, et évite les effets nocifs sur la santé, afin d'améliorer la santé de la population et l'équité en santé.</a:t>
            </a:r>
          </a:p>
          <a:p>
            <a:pPr marL="178274" indent="-178274">
              <a:buFontTx/>
              <a:buChar char="•"/>
              <a:defRPr/>
            </a:pPr>
            <a:r>
              <a:rPr lang="fr-FR" dirty="0" smtClean="0"/>
              <a:t>Changement de perspective afin que tous les acteurs envisagent l'amélioration de la santé et le bien-être comme un objectif social global qui exige une action commune.</a:t>
            </a:r>
          </a:p>
          <a:p>
            <a:pPr marL="0" indent="0">
              <a:buFontTx/>
              <a:buNone/>
              <a:defRPr/>
            </a:pPr>
            <a:endParaRPr lang="fr-FR" dirty="0" smtClean="0"/>
          </a:p>
          <a:p>
            <a:pPr marL="178274" marR="0" indent="-178274" algn="l" defTabSz="914400" rtl="0" eaLnBrk="1" fontAlgn="auto" latinLnBrk="0" hangingPunct="1">
              <a:lnSpc>
                <a:spcPct val="100000"/>
              </a:lnSpc>
              <a:spcBef>
                <a:spcPts val="0"/>
              </a:spcBef>
              <a:spcAft>
                <a:spcPts val="0"/>
              </a:spcAft>
              <a:buClrTx/>
              <a:buSzTx/>
              <a:buFontTx/>
              <a:buChar char="•"/>
              <a:tabLst/>
              <a:defRPr/>
            </a:pPr>
            <a:r>
              <a:rPr lang="fr-FR" u="sng" dirty="0" smtClean="0"/>
              <a:t>CADRE</a:t>
            </a:r>
            <a:r>
              <a:rPr lang="fr-FR" dirty="0" smtClean="0"/>
              <a:t> : Vise à élaborer un ensemble commun de concepts qui sous-tendent le travail intersectoriel entre les pays et à identifier les personnes les plus pertinentes à même de mettre en œuvre une approche </a:t>
            </a:r>
            <a:r>
              <a:rPr lang="fr-FR" dirty="0" err="1" smtClean="0"/>
              <a:t>SdTP</a:t>
            </a:r>
            <a:r>
              <a:rPr lang="fr-FR" dirty="0" smtClean="0"/>
              <a:t>, avec des exemples fournis par les pays de 3 régions de l'OMS (Afrique, Asie du Sud-Est et Pacifique occidental).</a:t>
            </a:r>
          </a:p>
          <a:p>
            <a:pPr marL="178274" marR="0" indent="-178274" algn="l" defTabSz="914400" rtl="0" eaLnBrk="1" fontAlgn="auto" latinLnBrk="0" hangingPunct="1">
              <a:lnSpc>
                <a:spcPct val="100000"/>
              </a:lnSpc>
              <a:spcBef>
                <a:spcPts val="0"/>
              </a:spcBef>
              <a:spcAft>
                <a:spcPts val="0"/>
              </a:spcAft>
              <a:buClrTx/>
              <a:buSzTx/>
              <a:buFontTx/>
              <a:buChar char="•"/>
              <a:tabLst/>
              <a:defRPr/>
            </a:pPr>
            <a:r>
              <a:rPr lang="fr-FR" dirty="0" smtClean="0"/>
              <a:t>L’identification du besoin de l’approche </a:t>
            </a:r>
            <a:r>
              <a:rPr lang="fr-FR" dirty="0" err="1" smtClean="0"/>
              <a:t>SdTP</a:t>
            </a:r>
            <a:r>
              <a:rPr lang="fr-FR" dirty="0" smtClean="0"/>
              <a:t>, et la meilleure façon d'améliorer l'équité en santé, nécessite un cadre pour faciliter la compréhension et la hiérarchisation. Un cadre analytique fournit une liste de contrôle de diagnostic qui peut aider à la planification des politiques et des interventions entreprises avec une approche </a:t>
            </a:r>
            <a:r>
              <a:rPr lang="fr-FR" dirty="0" err="1" smtClean="0"/>
              <a:t>SdTP</a:t>
            </a:r>
            <a:r>
              <a:rPr lang="fr-FR" dirty="0" smtClean="0"/>
              <a:t>.</a:t>
            </a:r>
          </a:p>
          <a:p>
            <a:pPr marL="178274" marR="0" indent="-178274" algn="l" defTabSz="914400" rtl="0" eaLnBrk="1" fontAlgn="auto" latinLnBrk="0" hangingPunct="1">
              <a:lnSpc>
                <a:spcPct val="100000"/>
              </a:lnSpc>
              <a:spcBef>
                <a:spcPts val="0"/>
              </a:spcBef>
              <a:spcAft>
                <a:spcPts val="0"/>
              </a:spcAft>
              <a:buClrTx/>
              <a:buSzTx/>
              <a:buFontTx/>
              <a:buChar char="•"/>
              <a:tabLst/>
              <a:defRPr/>
            </a:pPr>
            <a:r>
              <a:rPr lang="fr-FR" dirty="0" smtClean="0"/>
              <a:t>Le manuel de formation </a:t>
            </a:r>
            <a:r>
              <a:rPr lang="fr-FR" dirty="0" err="1" smtClean="0"/>
              <a:t>SdTP</a:t>
            </a:r>
            <a:r>
              <a:rPr lang="fr-FR" dirty="0" smtClean="0"/>
              <a:t> de l’OMS : Une ressource pour la formation pour augmenter la compréhension de la </a:t>
            </a:r>
            <a:r>
              <a:rPr lang="fr-FR" dirty="0" err="1" smtClean="0"/>
              <a:t>SdTP</a:t>
            </a:r>
            <a:r>
              <a:rPr lang="fr-FR" dirty="0" smtClean="0"/>
              <a:t> par les professionnels des secteurs sanitaire et non</a:t>
            </a:r>
            <a:r>
              <a:rPr lang="fr-FR" baseline="0" dirty="0" smtClean="0"/>
              <a:t>-sanitaire</a:t>
            </a:r>
            <a:r>
              <a:rPr lang="fr-FR" dirty="0" smtClean="0"/>
              <a:t>.</a:t>
            </a:r>
            <a:endParaRPr lang="en-US" b="1" dirty="0" smtClean="0">
              <a:latin typeface="Arial" pitchFamily="34" charset="0"/>
              <a:ea typeface="ＭＳ Ｐゴシック" pitchFamily="34" charset="-128"/>
            </a:endParaRPr>
          </a:p>
        </p:txBody>
      </p:sp>
      <p:sp>
        <p:nvSpPr>
          <p:cNvPr id="4608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3275B8D3-8E35-467E-A7B7-CEB03E88BBBA}" type="slidenum">
              <a:rPr lang="en-US" sz="1200"/>
              <a:pPr eaLnBrk="1" hangingPunct="1">
                <a:defRPr/>
              </a:pPr>
              <a:t>39</a:t>
            </a:fld>
            <a:endParaRPr lang="en-US" sz="1200"/>
          </a:p>
        </p:txBody>
      </p:sp>
    </p:spTree>
    <p:extLst>
      <p:ext uri="{BB962C8B-B14F-4D97-AF65-F5344CB8AC3E}">
        <p14:creationId xmlns:p14="http://schemas.microsoft.com/office/powerpoint/2010/main" val="1931221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065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fr-FR" dirty="0" smtClean="0"/>
              <a:t>La reddition de compte axée sur l'équité entre la santé et les autres secteurs</a:t>
            </a:r>
            <a:endParaRPr lang="en-GB" dirty="0" smtClean="0">
              <a:latin typeface="Arial" pitchFamily="34" charset="0"/>
              <a:ea typeface="ＭＳ Ｐゴシック" pitchFamily="34" charset="-128"/>
            </a:endParaRPr>
          </a:p>
        </p:txBody>
      </p:sp>
      <p:sp>
        <p:nvSpPr>
          <p:cNvPr id="7066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DF068B07-5C68-4972-B4EE-7D4435CA2CE0}" type="slidenum">
              <a:rPr lang="en-GB" sz="1200"/>
              <a:pPr eaLnBrk="1" hangingPunct="1">
                <a:defRPr/>
              </a:pPr>
              <a:t>40</a:t>
            </a:fld>
            <a:endParaRPr lang="en-GB" sz="1200"/>
          </a:p>
        </p:txBody>
      </p:sp>
    </p:spTree>
    <p:extLst>
      <p:ext uri="{BB962C8B-B14F-4D97-AF65-F5344CB8AC3E}">
        <p14:creationId xmlns:p14="http://schemas.microsoft.com/office/powerpoint/2010/main" val="15017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168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dirty="0" smtClean="0">
              <a:latin typeface="Arial" pitchFamily="34" charset="0"/>
              <a:ea typeface="ＭＳ Ｐゴシック" pitchFamily="34" charset="-128"/>
            </a:endParaRPr>
          </a:p>
        </p:txBody>
      </p:sp>
      <p:sp>
        <p:nvSpPr>
          <p:cNvPr id="7168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FB25F55D-00F3-4FCD-A76D-A08639580979}" type="slidenum">
              <a:rPr lang="en-GB" sz="1200"/>
              <a:pPr eaLnBrk="1" hangingPunct="1">
                <a:defRPr/>
              </a:pPr>
              <a:t>41</a:t>
            </a:fld>
            <a:endParaRPr lang="en-GB" sz="1200"/>
          </a:p>
        </p:txBody>
      </p:sp>
      <p:sp>
        <p:nvSpPr>
          <p:cNvPr id="5" name="Rounded Rectangle 4"/>
          <p:cNvSpPr>
            <a:spLocks noChangeArrowheads="1"/>
          </p:cNvSpPr>
          <p:nvPr/>
        </p:nvSpPr>
        <p:spPr bwMode="auto">
          <a:xfrm>
            <a:off x="9952" y="4945414"/>
            <a:ext cx="3343902" cy="4963511"/>
          </a:xfrm>
          <a:prstGeom prst="roundRect">
            <a:avLst>
              <a:gd name="adj" fmla="val 16667"/>
            </a:avLst>
          </a:prstGeom>
          <a:gradFill rotWithShape="1">
            <a:gsLst>
              <a:gs pos="0">
                <a:srgbClr val="E9E9F7"/>
              </a:gs>
              <a:gs pos="64999">
                <a:srgbClr val="C5C5E9"/>
              </a:gs>
              <a:gs pos="100000">
                <a:srgbClr val="ACACE1"/>
              </a:gs>
            </a:gsLst>
            <a:lin ang="5400000" scaled="1"/>
          </a:gradFill>
          <a:ln w="9525">
            <a:solidFill>
              <a:srgbClr val="292989"/>
            </a:solidFill>
            <a:round/>
            <a:headEnd/>
            <a:tailEnd/>
          </a:ln>
          <a:effectLst>
            <a:outerShdw blurRad="40000" dist="20000" dir="5400000" rotWithShape="0">
              <a:srgbClr val="808080">
                <a:alpha val="37999"/>
              </a:srgbClr>
            </a:outerShdw>
          </a:effectLst>
        </p:spPr>
        <p:txBody>
          <a:bodyPr lIns="95079" tIns="47540" rIns="95079" bIns="47540" anchor="ctr"/>
          <a:lstStyle/>
          <a:p>
            <a:pPr algn="ctr">
              <a:defRPr/>
            </a:pPr>
            <a:endParaRPr lang="es-CL" sz="100" b="1" i="1">
              <a:solidFill>
                <a:schemeClr val="tx2"/>
              </a:solidFill>
              <a:latin typeface="Calibri" pitchFamily="34" charset="0"/>
            </a:endParaRPr>
          </a:p>
          <a:p>
            <a:pPr algn="ctr">
              <a:defRPr/>
            </a:pPr>
            <a:r>
              <a:rPr lang="es-CL" sz="1500" b="1" i="1">
                <a:solidFill>
                  <a:schemeClr val="tx2"/>
                </a:solidFill>
                <a:latin typeface="Calibri" pitchFamily="34" charset="0"/>
              </a:rPr>
              <a:t>indicators do we use from available data sources to assess health determinants trends?</a:t>
            </a:r>
            <a:endParaRPr lang="en-GB" sz="1500" b="1">
              <a:solidFill>
                <a:schemeClr val="tx2"/>
              </a:solidFill>
              <a:latin typeface="Calibri" pitchFamily="34" charset="0"/>
            </a:endParaRPr>
          </a:p>
          <a:p>
            <a:pPr>
              <a:lnSpc>
                <a:spcPct val="115000"/>
              </a:lnSpc>
              <a:defRPr/>
            </a:pPr>
            <a:r>
              <a:rPr lang="en-GB" sz="1500" b="1">
                <a:solidFill>
                  <a:srgbClr val="000000"/>
                </a:solidFill>
                <a:ea typeface="SimSun" pitchFamily="2" charset="-122"/>
              </a:rPr>
              <a:t>Quality Environment</a:t>
            </a:r>
            <a:endParaRPr lang="en-GB" sz="1500">
              <a:solidFill>
                <a:srgbClr val="000000"/>
              </a:solidFill>
              <a:latin typeface="Calibri" pitchFamily="34" charset="0"/>
              <a:ea typeface="SimSun" pitchFamily="2" charset="-122"/>
            </a:endParaRPr>
          </a:p>
          <a:p>
            <a:pPr>
              <a:lnSpc>
                <a:spcPct val="115000"/>
              </a:lnSpc>
              <a:defRPr/>
            </a:pPr>
            <a:r>
              <a:rPr lang="en-US" sz="1200" i="1">
                <a:solidFill>
                  <a:srgbClr val="000000"/>
                </a:solidFill>
                <a:ea typeface="SimSun" pitchFamily="2" charset="-122"/>
              </a:rPr>
              <a:t>Are there adequate standards for drinking water and sanitation? Univseral santitation provision -.special measures to improve equity in access.</a:t>
            </a:r>
            <a:endParaRPr lang="en-GB" sz="1200">
              <a:solidFill>
                <a:srgbClr val="000000"/>
              </a:solidFill>
              <a:latin typeface="Calibri" pitchFamily="34" charset="0"/>
              <a:ea typeface="SimSun" pitchFamily="2" charset="-122"/>
            </a:endParaRPr>
          </a:p>
          <a:p>
            <a:pPr>
              <a:lnSpc>
                <a:spcPct val="115000"/>
              </a:lnSpc>
              <a:defRPr/>
            </a:pPr>
            <a:r>
              <a:rPr lang="en-US" sz="1200" i="1">
                <a:solidFill>
                  <a:srgbClr val="000000"/>
                </a:solidFill>
                <a:ea typeface="SimSun" pitchFamily="2" charset="-122"/>
              </a:rPr>
              <a:t>Coverage of basic amenities, durable housing, and quality of air, soil, water (green spaces); working week</a:t>
            </a:r>
          </a:p>
          <a:p>
            <a:pPr>
              <a:lnSpc>
                <a:spcPct val="115000"/>
              </a:lnSpc>
              <a:defRPr/>
            </a:pPr>
            <a:r>
              <a:rPr lang="en-US" sz="1500" b="1" i="1">
                <a:solidFill>
                  <a:srgbClr val="000000"/>
                </a:solidFill>
                <a:ea typeface="SimSun" pitchFamily="2" charset="-122"/>
              </a:rPr>
              <a:t>  </a:t>
            </a:r>
            <a:r>
              <a:rPr lang="en-GB" sz="1500" b="1">
                <a:solidFill>
                  <a:srgbClr val="000000"/>
                </a:solidFill>
                <a:ea typeface="SimSun" pitchFamily="2" charset="-122"/>
              </a:rPr>
              <a:t>Accountability, inclusion</a:t>
            </a:r>
            <a:endParaRPr lang="en-GB" sz="1500">
              <a:solidFill>
                <a:srgbClr val="000000"/>
              </a:solidFill>
              <a:latin typeface="Calibri" pitchFamily="34" charset="0"/>
              <a:ea typeface="SimSun" pitchFamily="2" charset="-122"/>
            </a:endParaRPr>
          </a:p>
          <a:p>
            <a:pPr>
              <a:lnSpc>
                <a:spcPct val="115000"/>
              </a:lnSpc>
              <a:defRPr/>
            </a:pPr>
            <a:r>
              <a:rPr lang="en-US" sz="1200" i="1">
                <a:solidFill>
                  <a:srgbClr val="000000"/>
                </a:solidFill>
                <a:ea typeface="SimSun" pitchFamily="2" charset="-122"/>
              </a:rPr>
              <a:t>Percent women experiencing violence in the home; Does the constitution make guarantees of equal rights</a:t>
            </a:r>
            <a:endParaRPr lang="en-GB" sz="1200">
              <a:solidFill>
                <a:srgbClr val="000000"/>
              </a:solidFill>
              <a:latin typeface="Calibri" pitchFamily="34" charset="0"/>
              <a:ea typeface="SimSun" pitchFamily="2" charset="-122"/>
            </a:endParaRPr>
          </a:p>
          <a:p>
            <a:pPr>
              <a:lnSpc>
                <a:spcPct val="115000"/>
              </a:lnSpc>
              <a:defRPr/>
            </a:pPr>
            <a:r>
              <a:rPr lang="en-US" sz="1500" b="1">
                <a:solidFill>
                  <a:srgbClr val="000000"/>
                </a:solidFill>
                <a:ea typeface="SimSun" pitchFamily="2" charset="-122"/>
              </a:rPr>
              <a:t>Livelihoods, skills</a:t>
            </a:r>
            <a:endParaRPr lang="en-GB" sz="1500">
              <a:solidFill>
                <a:srgbClr val="000000"/>
              </a:solidFill>
              <a:latin typeface="Calibri" pitchFamily="34" charset="0"/>
              <a:ea typeface="SimSun" pitchFamily="2" charset="-122"/>
            </a:endParaRPr>
          </a:p>
          <a:p>
            <a:pPr algn="ctr">
              <a:lnSpc>
                <a:spcPct val="115000"/>
              </a:lnSpc>
              <a:defRPr/>
            </a:pPr>
            <a:r>
              <a:rPr lang="en-US" sz="1200" i="1">
                <a:solidFill>
                  <a:srgbClr val="000000"/>
                </a:solidFill>
                <a:ea typeface="SimSun" pitchFamily="2" charset="-122"/>
              </a:rPr>
              <a:t>Do adequate minimum wage to meet basic needs?; Household income  by demographic structure of household </a:t>
            </a:r>
          </a:p>
          <a:p>
            <a:pPr>
              <a:lnSpc>
                <a:spcPct val="115000"/>
              </a:lnSpc>
              <a:defRPr/>
            </a:pPr>
            <a:r>
              <a:rPr lang="en-US" sz="1200" i="1">
                <a:solidFill>
                  <a:srgbClr val="000000"/>
                </a:solidFill>
                <a:ea typeface="SimSun" pitchFamily="2" charset="-122"/>
              </a:rPr>
              <a:t>Coverage of organized learning or early child education programs</a:t>
            </a:r>
          </a:p>
        </p:txBody>
      </p:sp>
      <p:sp>
        <p:nvSpPr>
          <p:cNvPr id="6" name="Rounded Rectangle 5"/>
          <p:cNvSpPr>
            <a:spLocks noChangeArrowheads="1"/>
          </p:cNvSpPr>
          <p:nvPr/>
        </p:nvSpPr>
        <p:spPr bwMode="auto">
          <a:xfrm>
            <a:off x="3443423" y="4945414"/>
            <a:ext cx="3343902" cy="4792412"/>
          </a:xfrm>
          <a:prstGeom prst="roundRect">
            <a:avLst>
              <a:gd name="adj" fmla="val 16667"/>
            </a:avLst>
          </a:prstGeom>
          <a:gradFill rotWithShape="1">
            <a:gsLst>
              <a:gs pos="0">
                <a:srgbClr val="E9E9F7"/>
              </a:gs>
              <a:gs pos="64999">
                <a:srgbClr val="C5C5E9"/>
              </a:gs>
              <a:gs pos="100000">
                <a:srgbClr val="ACACE1"/>
              </a:gs>
            </a:gsLst>
            <a:lin ang="5400000" scaled="1"/>
          </a:gradFill>
          <a:ln w="9525">
            <a:solidFill>
              <a:srgbClr val="292989"/>
            </a:solidFill>
            <a:round/>
            <a:headEnd/>
            <a:tailEnd/>
          </a:ln>
          <a:effectLst>
            <a:outerShdw blurRad="40000" dist="20000" dir="5400000" rotWithShape="0">
              <a:srgbClr val="808080">
                <a:alpha val="37999"/>
              </a:srgbClr>
            </a:outerShdw>
          </a:effectLst>
        </p:spPr>
        <p:txBody>
          <a:bodyPr lIns="95079" tIns="47540" rIns="95079" bIns="47540" anchor="ctr"/>
          <a:lstStyle/>
          <a:p>
            <a:pPr algn="ctr">
              <a:defRPr/>
            </a:pPr>
            <a:r>
              <a:rPr lang="es-CL" sz="1500" b="1" i="1">
                <a:solidFill>
                  <a:schemeClr val="tx2"/>
                </a:solidFill>
                <a:latin typeface="Calibri" pitchFamily="34" charset="0"/>
              </a:rPr>
              <a:t>What indicators do we use to assess demand factors contributing to incomplete health service coverage?</a:t>
            </a:r>
          </a:p>
          <a:p>
            <a:pPr>
              <a:lnSpc>
                <a:spcPct val="115000"/>
              </a:lnSpc>
              <a:defRPr/>
            </a:pPr>
            <a:r>
              <a:rPr lang="en-US" sz="1500" b="1">
                <a:solidFill>
                  <a:srgbClr val="000000"/>
                </a:solidFill>
                <a:ea typeface="SimSun" pitchFamily="2" charset="-122"/>
              </a:rPr>
              <a:t>Quality Environment </a:t>
            </a:r>
          </a:p>
          <a:p>
            <a:pPr>
              <a:lnSpc>
                <a:spcPct val="115000"/>
              </a:lnSpc>
              <a:defRPr/>
            </a:pPr>
            <a:r>
              <a:rPr lang="en-US" sz="1200" i="1">
                <a:solidFill>
                  <a:srgbClr val="000000"/>
                </a:solidFill>
                <a:ea typeface="SimSun" pitchFamily="2" charset="-122"/>
              </a:rPr>
              <a:t>Travel time to facilities</a:t>
            </a:r>
            <a:r>
              <a:rPr lang="en-US" sz="1500" b="1">
                <a:solidFill>
                  <a:srgbClr val="000000"/>
                </a:solidFill>
                <a:ea typeface="SimSun" pitchFamily="2" charset="-122"/>
              </a:rPr>
              <a:t>   </a:t>
            </a:r>
          </a:p>
          <a:p>
            <a:pPr>
              <a:lnSpc>
                <a:spcPct val="115000"/>
              </a:lnSpc>
              <a:defRPr/>
            </a:pPr>
            <a:r>
              <a:rPr lang="en-US" sz="1500" b="1">
                <a:solidFill>
                  <a:srgbClr val="000000"/>
                </a:solidFill>
                <a:ea typeface="SimSun" pitchFamily="2" charset="-122"/>
              </a:rPr>
              <a:t>   Accountability, inclusion</a:t>
            </a:r>
            <a:endParaRPr lang="en-GB" sz="1500" b="1">
              <a:solidFill>
                <a:srgbClr val="000000"/>
              </a:solidFill>
              <a:ea typeface="SimSun" pitchFamily="2" charset="-122"/>
            </a:endParaRPr>
          </a:p>
          <a:p>
            <a:pPr>
              <a:lnSpc>
                <a:spcPct val="115000"/>
              </a:lnSpc>
              <a:defRPr/>
            </a:pPr>
            <a:r>
              <a:rPr lang="en-US" sz="1200" i="1">
                <a:solidFill>
                  <a:srgbClr val="000000"/>
                </a:solidFill>
                <a:ea typeface="SimSun" pitchFamily="2" charset="-122"/>
              </a:rPr>
              <a:t>Percentage of women who say that they do not have the final say in decisions on their own health care</a:t>
            </a:r>
            <a:endParaRPr lang="en-GB" sz="1200" i="1">
              <a:solidFill>
                <a:srgbClr val="000000"/>
              </a:solidFill>
              <a:ea typeface="SimSun" pitchFamily="2" charset="-122"/>
            </a:endParaRPr>
          </a:p>
          <a:p>
            <a:pPr>
              <a:lnSpc>
                <a:spcPct val="115000"/>
              </a:lnSpc>
              <a:defRPr/>
            </a:pPr>
            <a:r>
              <a:rPr lang="en-US" sz="1500" b="1">
                <a:solidFill>
                  <a:srgbClr val="000000"/>
                </a:solidFill>
                <a:ea typeface="SimSun" pitchFamily="2" charset="-122"/>
              </a:rPr>
              <a:t>   Livelihoods, skills</a:t>
            </a:r>
            <a:endParaRPr lang="en-GB" sz="1500" b="1">
              <a:solidFill>
                <a:srgbClr val="000000"/>
              </a:solidFill>
              <a:ea typeface="SimSun" pitchFamily="2" charset="-122"/>
            </a:endParaRPr>
          </a:p>
          <a:p>
            <a:pPr>
              <a:lnSpc>
                <a:spcPct val="115000"/>
              </a:lnSpc>
              <a:defRPr/>
            </a:pPr>
            <a:r>
              <a:rPr lang="en-US" sz="1200" i="1">
                <a:solidFill>
                  <a:srgbClr val="000000"/>
                </a:solidFill>
                <a:ea typeface="SimSun" pitchFamily="2" charset="-122"/>
              </a:rPr>
              <a:t>Income protection available  for sickness, unemploymt, old age? </a:t>
            </a:r>
          </a:p>
          <a:p>
            <a:pPr>
              <a:lnSpc>
                <a:spcPct val="115000"/>
              </a:lnSpc>
              <a:defRPr/>
            </a:pPr>
            <a:r>
              <a:rPr lang="en-US" sz="1200" i="1">
                <a:solidFill>
                  <a:srgbClr val="000000"/>
                </a:solidFill>
                <a:ea typeface="SimSun" pitchFamily="2" charset="-122"/>
              </a:rPr>
              <a:t>Comprehensive correct knowledge about AIDS / breast-feeding </a:t>
            </a:r>
            <a:endParaRPr lang="en-GB" sz="1200" i="1">
              <a:solidFill>
                <a:srgbClr val="000000"/>
              </a:solidFill>
              <a:ea typeface="SimSun" pitchFamily="2" charset="-122"/>
            </a:endParaRPr>
          </a:p>
          <a:p>
            <a:pPr>
              <a:lnSpc>
                <a:spcPct val="115000"/>
              </a:lnSpc>
              <a:defRPr/>
            </a:pPr>
            <a:endParaRPr lang="en-GB" sz="1200" b="1" i="1">
              <a:solidFill>
                <a:schemeClr val="tx2"/>
              </a:solidFill>
              <a:ea typeface="SimSun" pitchFamily="2" charset="-122"/>
            </a:endParaRPr>
          </a:p>
          <a:p>
            <a:pPr>
              <a:lnSpc>
                <a:spcPct val="115000"/>
              </a:lnSpc>
              <a:defRPr/>
            </a:pPr>
            <a:r>
              <a:rPr lang="es-CL" b="1">
                <a:solidFill>
                  <a:schemeClr val="tx2"/>
                </a:solidFill>
                <a:latin typeface="Calibri" pitchFamily="34" charset="0"/>
              </a:rPr>
              <a:t>Supply-side </a:t>
            </a:r>
            <a:r>
              <a:rPr lang="es-CL" sz="1200" b="1" i="1">
                <a:solidFill>
                  <a:srgbClr val="000000"/>
                </a:solidFill>
                <a:ea typeface="SimSun" pitchFamily="2" charset="-122"/>
              </a:rPr>
              <a:t> (not shown)</a:t>
            </a:r>
            <a:endParaRPr lang="es-CL" b="1">
              <a:solidFill>
                <a:schemeClr val="tx2"/>
              </a:solidFill>
              <a:latin typeface="Calibri" pitchFamily="34" charset="0"/>
            </a:endParaRPr>
          </a:p>
          <a:p>
            <a:pPr algn="ctr">
              <a:defRPr/>
            </a:pPr>
            <a:endParaRPr lang="es-CL" sz="1500" b="1">
              <a:solidFill>
                <a:srgbClr val="000000"/>
              </a:solidFill>
              <a:ea typeface="SimSun" pitchFamily="2" charset="-122"/>
            </a:endParaRPr>
          </a:p>
          <a:p>
            <a:pPr algn="ctr">
              <a:defRPr/>
            </a:pPr>
            <a:endParaRPr lang="es-CL" b="1">
              <a:solidFill>
                <a:srgbClr val="000000"/>
              </a:solidFill>
              <a:latin typeface="Calibri" pitchFamily="34" charset="0"/>
            </a:endParaRPr>
          </a:p>
        </p:txBody>
      </p:sp>
    </p:spTree>
    <p:extLst>
      <p:ext uri="{BB962C8B-B14F-4D97-AF65-F5344CB8AC3E}">
        <p14:creationId xmlns:p14="http://schemas.microsoft.com/office/powerpoint/2010/main" val="160143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553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smtClean="0">
              <a:latin typeface="Arial" pitchFamily="34" charset="0"/>
              <a:ea typeface="ＭＳ Ｐゴシック" pitchFamily="34" charset="-128"/>
            </a:endParaRPr>
          </a:p>
        </p:txBody>
      </p:sp>
      <p:sp>
        <p:nvSpPr>
          <p:cNvPr id="6554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BBB3E037-EF80-4B14-B3C0-B1871FFAAC52}" type="slidenum">
              <a:rPr lang="en-US" sz="1200"/>
              <a:pPr eaLnBrk="1" hangingPunct="1">
                <a:defRPr/>
              </a:pPr>
              <a:t>42</a:t>
            </a:fld>
            <a:endParaRPr lang="en-US" sz="1200"/>
          </a:p>
        </p:txBody>
      </p:sp>
    </p:spTree>
    <p:extLst>
      <p:ext uri="{BB962C8B-B14F-4D97-AF65-F5344CB8AC3E}">
        <p14:creationId xmlns:p14="http://schemas.microsoft.com/office/powerpoint/2010/main" val="1750112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S</a:t>
            </a:r>
            <a:endParaRPr lang="fr-CH" dirty="0"/>
          </a:p>
        </p:txBody>
      </p:sp>
      <p:sp>
        <p:nvSpPr>
          <p:cNvPr id="4" name="Espace réservé du numéro de diapositive 3"/>
          <p:cNvSpPr>
            <a:spLocks noGrp="1"/>
          </p:cNvSpPr>
          <p:nvPr>
            <p:ph type="sldNum" sz="quarter" idx="10"/>
          </p:nvPr>
        </p:nvSpPr>
        <p:spPr/>
        <p:txBody>
          <a:bodyPr/>
          <a:lstStyle/>
          <a:p>
            <a:fld id="{9A041C17-3EC1-4E7A-B6E9-FA83AF04529A}" type="slidenum">
              <a:rPr lang="en-US" smtClean="0"/>
              <a:t>43</a:t>
            </a:fld>
            <a:endParaRPr lang="en-US"/>
          </a:p>
        </p:txBody>
      </p:sp>
    </p:spTree>
    <p:extLst>
      <p:ext uri="{BB962C8B-B14F-4D97-AF65-F5344CB8AC3E}">
        <p14:creationId xmlns:p14="http://schemas.microsoft.com/office/powerpoint/2010/main" val="2395123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6867"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dirty="0" smtClean="0">
              <a:latin typeface="Arial" pitchFamily="34" charset="0"/>
              <a:ea typeface="ＭＳ Ｐゴシック" pitchFamily="34" charset="-128"/>
            </a:endParaRPr>
          </a:p>
        </p:txBody>
      </p:sp>
      <p:sp>
        <p:nvSpPr>
          <p:cNvPr id="3686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DEE9D055-E1AD-4B45-B109-340F3F05400D}" type="slidenum">
              <a:rPr lang="en-US" sz="1200"/>
              <a:pPr eaLnBrk="1" hangingPunct="1">
                <a:defRPr/>
              </a:pPr>
              <a:t>4</a:t>
            </a:fld>
            <a:endParaRPr lang="en-US" sz="1200"/>
          </a:p>
        </p:txBody>
      </p:sp>
    </p:spTree>
    <p:extLst>
      <p:ext uri="{BB962C8B-B14F-4D97-AF65-F5344CB8AC3E}">
        <p14:creationId xmlns:p14="http://schemas.microsoft.com/office/powerpoint/2010/main" val="31702401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fld id="{9A041C17-3EC1-4E7A-B6E9-FA83AF04529A}" type="slidenum">
              <a:rPr lang="en-US" smtClean="0"/>
              <a:t>44</a:t>
            </a:fld>
            <a:endParaRPr lang="en-US"/>
          </a:p>
        </p:txBody>
      </p:sp>
    </p:spTree>
    <p:extLst>
      <p:ext uri="{BB962C8B-B14F-4D97-AF65-F5344CB8AC3E}">
        <p14:creationId xmlns:p14="http://schemas.microsoft.com/office/powerpoint/2010/main" val="582269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7891"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smtClean="0">
              <a:latin typeface="Arial" pitchFamily="34" charset="0"/>
              <a:ea typeface="ＭＳ Ｐゴシック" pitchFamily="34" charset="-128"/>
            </a:endParaRPr>
          </a:p>
        </p:txBody>
      </p:sp>
      <p:sp>
        <p:nvSpPr>
          <p:cNvPr id="37892"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D0C9471D-C4C6-4ABA-8A2C-D19A15713F7D}" type="slidenum">
              <a:rPr lang="en-US" sz="1200"/>
              <a:pPr eaLnBrk="1" hangingPunct="1">
                <a:defRPr/>
              </a:pPr>
              <a:t>5</a:t>
            </a:fld>
            <a:endParaRPr lang="en-US" sz="1200"/>
          </a:p>
        </p:txBody>
      </p:sp>
    </p:spTree>
    <p:extLst>
      <p:ext uri="{BB962C8B-B14F-4D97-AF65-F5344CB8AC3E}">
        <p14:creationId xmlns:p14="http://schemas.microsoft.com/office/powerpoint/2010/main" val="65851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B588E56-CFE8-441C-AF19-7754EEEB29DD}" type="slidenum">
              <a:rPr lang="en-US" sz="1200"/>
              <a:pPr eaLnBrk="1" hangingPunct="1">
                <a:defRPr/>
              </a:pPr>
              <a:t>6</a:t>
            </a:fld>
            <a:endParaRPr lang="en-US" sz="1200"/>
          </a:p>
        </p:txBody>
      </p:sp>
      <p:sp>
        <p:nvSpPr>
          <p:cNvPr id="36867" name="Rectangle 2"/>
          <p:cNvSpPr>
            <a:spLocks noGrp="1" noRot="1" noChangeAspect="1" noChangeArrowheads="1" noTextEdit="1"/>
          </p:cNvSpPr>
          <p:nvPr>
            <p:ph type="sldImg"/>
          </p:nvPr>
        </p:nvSpPr>
        <p:spPr>
          <a:xfrm>
            <a:off x="1038225" y="788988"/>
            <a:ext cx="5064125" cy="3798887"/>
          </a:xfrm>
          <a:ln/>
        </p:spPr>
      </p:sp>
      <p:sp>
        <p:nvSpPr>
          <p:cNvPr id="36868" name="Rectangle 3"/>
          <p:cNvSpPr>
            <a:spLocks noGrp="1" noChangeArrowheads="1"/>
          </p:cNvSpPr>
          <p:nvPr>
            <p:ph type="body" idx="1"/>
          </p:nvPr>
        </p:nvSpPr>
        <p:spPr>
          <a:xfrm>
            <a:off x="963695" y="4828607"/>
            <a:ext cx="5213236" cy="4669023"/>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en-US" dirty="0" smtClean="0">
                <a:latin typeface="Arial" pitchFamily="34" charset="0"/>
                <a:ea typeface="ＭＳ Ｐゴシック" pitchFamily="34" charset="-128"/>
              </a:rPr>
              <a:t>EEC : Europe de </a:t>
            </a:r>
            <a:r>
              <a:rPr lang="fr-CH" noProof="0" dirty="0" smtClean="0">
                <a:latin typeface="Arial" pitchFamily="34" charset="0"/>
                <a:ea typeface="ＭＳ Ｐゴシック" pitchFamily="34" charset="-128"/>
              </a:rPr>
              <a:t>l’Est</a:t>
            </a:r>
            <a:r>
              <a:rPr lang="en-US" dirty="0" smtClean="0">
                <a:latin typeface="Arial" pitchFamily="34" charset="0"/>
                <a:ea typeface="ＭＳ Ｐゴシック" pitchFamily="34" charset="-128"/>
              </a:rPr>
              <a:t> et du Centre </a:t>
            </a:r>
            <a:r>
              <a:rPr lang="en-US" baseline="0" dirty="0" smtClean="0">
                <a:latin typeface="Arial" pitchFamily="34" charset="0"/>
                <a:ea typeface="ＭＳ Ｐゴシック" pitchFamily="34" charset="-128"/>
              </a:rPr>
              <a:t>  </a:t>
            </a:r>
            <a:endParaRPr lang="en-US" dirty="0" smtClean="0">
              <a:latin typeface="Arial" pitchFamily="34"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noProof="0" dirty="0" smtClean="0">
                <a:latin typeface="Arial" pitchFamily="34" charset="0"/>
                <a:ea typeface="ＭＳ Ｐゴシック" pitchFamily="34" charset="-128"/>
              </a:rPr>
              <a:t>CEI : Communauté</a:t>
            </a:r>
            <a:r>
              <a:rPr lang="en-US" dirty="0" smtClean="0">
                <a:latin typeface="Arial" pitchFamily="34" charset="0"/>
                <a:ea typeface="ＭＳ Ｐゴシック" pitchFamily="34" charset="-128"/>
              </a:rPr>
              <a:t> des </a:t>
            </a:r>
            <a:r>
              <a:rPr lang="fr-CH" noProof="0" dirty="0" smtClean="0">
                <a:latin typeface="Arial" pitchFamily="34" charset="0"/>
                <a:ea typeface="ＭＳ Ｐゴシック" pitchFamily="34" charset="-128"/>
              </a:rPr>
              <a:t>Etats</a:t>
            </a:r>
            <a:r>
              <a:rPr lang="en-US" dirty="0" smtClean="0">
                <a:latin typeface="Arial" pitchFamily="34" charset="0"/>
                <a:ea typeface="ＭＳ Ｐゴシック" pitchFamily="34" charset="-128"/>
              </a:rPr>
              <a:t> Independent (ancient </a:t>
            </a:r>
            <a:r>
              <a:rPr lang="fr-CH" noProof="0" dirty="0" smtClean="0">
                <a:latin typeface="Arial" pitchFamily="34" charset="0"/>
                <a:ea typeface="ＭＳ Ｐゴシック" pitchFamily="34" charset="-128"/>
              </a:rPr>
              <a:t>Républiques</a:t>
            </a:r>
            <a:r>
              <a:rPr lang="en-GB" dirty="0" smtClean="0">
                <a:latin typeface="Arial" pitchFamily="34" charset="0"/>
                <a:ea typeface="ＭＳ Ｐゴシック" pitchFamily="34" charset="-128"/>
              </a:rPr>
              <a:t> </a:t>
            </a:r>
            <a:r>
              <a:rPr lang="fr-CH" noProof="0" dirty="0" smtClean="0">
                <a:latin typeface="Arial" pitchFamily="34" charset="0"/>
                <a:ea typeface="ＭＳ Ｐゴシック" pitchFamily="34" charset="-128"/>
              </a:rPr>
              <a:t>Soviétiques</a:t>
            </a:r>
            <a:r>
              <a:rPr lang="en-US" dirty="0" smtClean="0">
                <a:latin typeface="Arial" pitchFamily="34" charset="0"/>
                <a:ea typeface="ＭＳ Ｐゴシック" pitchFamily="34" charset="-128"/>
              </a:rPr>
              <a:t>)</a:t>
            </a:r>
          </a:p>
          <a:p>
            <a:pPr marL="0" marR="0" indent="0" algn="l" defTabSz="914400" rtl="0" eaLnBrk="1" fontAlgn="auto" latinLnBrk="0" hangingPunct="1">
              <a:lnSpc>
                <a:spcPct val="100000"/>
              </a:lnSpc>
              <a:spcBef>
                <a:spcPts val="0"/>
              </a:spcBef>
              <a:spcAft>
                <a:spcPts val="0"/>
              </a:spcAft>
              <a:buClrTx/>
              <a:buSzTx/>
              <a:buFontTx/>
              <a:buNone/>
              <a:tabLst/>
              <a:defRPr/>
            </a:pPr>
            <a:r>
              <a:rPr lang="fr-CH" baseline="0" noProof="0" dirty="0" smtClean="0">
                <a:latin typeface="Arial" pitchFamily="34" charset="0"/>
                <a:ea typeface="ＭＳ Ｐゴシック" pitchFamily="34" charset="-128"/>
              </a:rPr>
              <a:t>OCDE </a:t>
            </a:r>
            <a:r>
              <a:rPr lang="en-US" dirty="0" smtClean="0">
                <a:latin typeface="Arial" pitchFamily="34" charset="0"/>
                <a:ea typeface="ＭＳ Ｐゴシック" pitchFamily="34" charset="-128"/>
              </a:rPr>
              <a:t>: </a:t>
            </a:r>
            <a:r>
              <a:rPr lang="fr-CH" noProof="0" dirty="0" smtClean="0">
                <a:latin typeface="Arial" pitchFamily="34" charset="0"/>
                <a:ea typeface="ＭＳ Ｐゴシック" pitchFamily="34" charset="-128"/>
              </a:rPr>
              <a:t>Organisation</a:t>
            </a:r>
            <a:r>
              <a:rPr lang="en-US" dirty="0" smtClean="0">
                <a:latin typeface="Arial" pitchFamily="34" charset="0"/>
                <a:ea typeface="ＭＳ Ｐゴシック" pitchFamily="34" charset="-128"/>
              </a:rPr>
              <a:t> pour la</a:t>
            </a:r>
            <a:r>
              <a:rPr lang="en-US" baseline="0" dirty="0" smtClean="0">
                <a:latin typeface="Arial" pitchFamily="34" charset="0"/>
                <a:ea typeface="ＭＳ Ｐゴシック" pitchFamily="34" charset="-128"/>
              </a:rPr>
              <a:t> </a:t>
            </a:r>
            <a:r>
              <a:rPr lang="fr-FR" baseline="0" noProof="0" dirty="0" smtClean="0">
                <a:latin typeface="Arial" pitchFamily="34" charset="0"/>
                <a:ea typeface="ＭＳ Ｐゴシック" pitchFamily="34" charset="-128"/>
              </a:rPr>
              <a:t>coopération</a:t>
            </a:r>
            <a:r>
              <a:rPr lang="en-US" baseline="0" dirty="0" smtClean="0">
                <a:latin typeface="Arial" pitchFamily="34" charset="0"/>
                <a:ea typeface="ＭＳ Ｐゴシック" pitchFamily="34" charset="-128"/>
              </a:rPr>
              <a:t> et le </a:t>
            </a:r>
            <a:r>
              <a:rPr lang="fr-CH" baseline="0" noProof="0" dirty="0" smtClean="0">
                <a:latin typeface="Arial" pitchFamily="34" charset="0"/>
                <a:ea typeface="ＭＳ Ｐゴシック" pitchFamily="34" charset="-128"/>
              </a:rPr>
              <a:t>développement</a:t>
            </a:r>
            <a:r>
              <a:rPr lang="en-US" baseline="0" dirty="0" smtClean="0">
                <a:latin typeface="Arial" pitchFamily="34" charset="0"/>
                <a:ea typeface="ＭＳ Ｐゴシック" pitchFamily="34" charset="-128"/>
              </a:rPr>
              <a:t> </a:t>
            </a:r>
            <a:r>
              <a:rPr lang="fr-CH" baseline="0" noProof="0" dirty="0" smtClean="0">
                <a:latin typeface="Arial" pitchFamily="34" charset="0"/>
                <a:ea typeface="ＭＳ Ｐゴシック" pitchFamily="34" charset="-128"/>
              </a:rPr>
              <a:t>économique</a:t>
            </a:r>
            <a:endParaRPr lang="fr-CH" noProof="0"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152412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BBEA693D-B266-4F19-9000-8EA039A7928E}" type="slidenum">
              <a:rPr lang="en-US" sz="1200"/>
              <a:pPr eaLnBrk="1" hangingPunct="1">
                <a:defRPr/>
              </a:pPr>
              <a:t>7</a:t>
            </a:fld>
            <a:endParaRPr lang="en-US" sz="1200"/>
          </a:p>
        </p:txBody>
      </p:sp>
      <p:sp>
        <p:nvSpPr>
          <p:cNvPr id="37891" name="Rectangle 2"/>
          <p:cNvSpPr>
            <a:spLocks noGrp="1" noRot="1" noChangeAspect="1" noChangeArrowheads="1" noTextEdit="1"/>
          </p:cNvSpPr>
          <p:nvPr>
            <p:ph type="sldImg"/>
          </p:nvPr>
        </p:nvSpPr>
        <p:spPr>
          <a:xfrm>
            <a:off x="1038225" y="788988"/>
            <a:ext cx="5064125" cy="3798887"/>
          </a:xfrm>
          <a:ln/>
        </p:spPr>
      </p:sp>
      <p:sp>
        <p:nvSpPr>
          <p:cNvPr id="37892" name="Rectangle 3"/>
          <p:cNvSpPr>
            <a:spLocks noGrp="1" noChangeArrowheads="1"/>
          </p:cNvSpPr>
          <p:nvPr>
            <p:ph type="body" idx="1"/>
          </p:nvPr>
        </p:nvSpPr>
        <p:spPr>
          <a:xfrm>
            <a:off x="963695" y="4828607"/>
            <a:ext cx="5213236" cy="4669023"/>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GB" smtClean="0">
              <a:latin typeface="Arial" pitchFamily="34" charset="0"/>
              <a:ea typeface="ＭＳ Ｐゴシック" pitchFamily="34" charset="-128"/>
            </a:endParaRPr>
          </a:p>
        </p:txBody>
      </p:sp>
    </p:spTree>
    <p:extLst>
      <p:ext uri="{BB962C8B-B14F-4D97-AF65-F5344CB8AC3E}">
        <p14:creationId xmlns:p14="http://schemas.microsoft.com/office/powerpoint/2010/main" val="375643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3011"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smtClean="0">
              <a:latin typeface="Arial" pitchFamily="34" charset="0"/>
              <a:ea typeface="ＭＳ Ｐゴシック" pitchFamily="34" charset="-128"/>
            </a:endParaRPr>
          </a:p>
        </p:txBody>
      </p:sp>
      <p:sp>
        <p:nvSpPr>
          <p:cNvPr id="43012"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F4AC85A6-0262-446B-8652-03C4A06EB0FF}" type="slidenum">
              <a:rPr lang="en-US" sz="1200"/>
              <a:pPr eaLnBrk="1" hangingPunct="1">
                <a:defRPr/>
              </a:pPr>
              <a:t>8</a:t>
            </a:fld>
            <a:endParaRPr lang="en-US" sz="1200"/>
          </a:p>
        </p:txBody>
      </p:sp>
    </p:spTree>
    <p:extLst>
      <p:ext uri="{BB962C8B-B14F-4D97-AF65-F5344CB8AC3E}">
        <p14:creationId xmlns:p14="http://schemas.microsoft.com/office/powerpoint/2010/main" val="2351993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fr-FR" dirty="0" smtClean="0"/>
              <a:t>La combinaison de conditions défavorables et les difficultés à obtenir l'accès à des services appropriés.</a:t>
            </a:r>
          </a:p>
          <a:p>
            <a:pPr marL="178274" indent="-178274">
              <a:buFontTx/>
              <a:buChar char="•"/>
              <a:defRPr/>
            </a:pPr>
            <a:r>
              <a:rPr lang="fr-FR" dirty="0" smtClean="0"/>
              <a:t>Cycles de désavantage sur le parcours de vie et entre les générations (les facteurs de stress se multiplient au cours de la vie et à travers les générations, l'élargissement des écarts de santé entre les membres des groupes favorisés et défavorisés.)</a:t>
            </a:r>
            <a:endParaRPr lang="en-US" dirty="0" smtClean="0">
              <a:latin typeface="Arial" pitchFamily="34" charset="0"/>
              <a:ea typeface="ＭＳ Ｐゴシック" pitchFamily="34" charset="-128"/>
            </a:endParaRPr>
          </a:p>
          <a:p>
            <a:pPr marL="178274" indent="-178274">
              <a:defRPr/>
            </a:pPr>
            <a:r>
              <a:rPr lang="fr-FR" dirty="0" smtClean="0"/>
              <a:t>Ex. 1 : Ci-dessus. Il est maintenant bien établi que les effets cumulatifs du manque d'accès à l'éducation créent des implications très importantes pour les revenus, l'accès aux biens et services de la société, et la santé physique et psychologique des femmes et leurs enfants.</a:t>
            </a:r>
          </a:p>
          <a:p>
            <a:pPr marL="178274" marR="0" indent="-178274" algn="l" defTabSz="914400" rtl="0" eaLnBrk="1" fontAlgn="auto" latinLnBrk="0" hangingPunct="1">
              <a:lnSpc>
                <a:spcPct val="100000"/>
              </a:lnSpc>
              <a:spcBef>
                <a:spcPts val="0"/>
              </a:spcBef>
              <a:spcAft>
                <a:spcPts val="0"/>
              </a:spcAft>
              <a:buClrTx/>
              <a:buSzTx/>
              <a:buFontTx/>
              <a:buNone/>
              <a:tabLst/>
              <a:defRPr/>
            </a:pPr>
            <a:r>
              <a:rPr lang="fr-FR" dirty="0" smtClean="0"/>
              <a:t>Ex. 2 : Les parents ayant des enfants handicapés sont souvent confrontés à des conditions défavorables et des difficultés à obtenir l'accès, mais ces défis sont</a:t>
            </a:r>
            <a:r>
              <a:rPr lang="fr-FR" baseline="0" dirty="0" smtClean="0"/>
              <a:t> </a:t>
            </a:r>
            <a:r>
              <a:rPr lang="fr-FR" dirty="0" smtClean="0"/>
              <a:t>particulièrement aigus pour les familles des minorités ethniques, ce qui suggère la dimension supplémentaire de racisme institutionnel.</a:t>
            </a:r>
          </a:p>
          <a:p>
            <a:pPr marL="178274" marR="0" indent="-178274" algn="l" defTabSz="914400" rtl="0" eaLnBrk="1" fontAlgn="auto" latinLnBrk="0" hangingPunct="1">
              <a:lnSpc>
                <a:spcPct val="100000"/>
              </a:lnSpc>
              <a:spcBef>
                <a:spcPts val="0"/>
              </a:spcBef>
              <a:spcAft>
                <a:spcPts val="0"/>
              </a:spcAft>
              <a:buClrTx/>
              <a:buSzTx/>
              <a:buFontTx/>
              <a:buNone/>
              <a:tabLst/>
              <a:defRPr/>
            </a:pPr>
            <a:r>
              <a:rPr lang="fr-FR" dirty="0" smtClean="0"/>
              <a:t>Ex. 3 : Interconnexion entre les communautés localement défavorisées avec accès limité aux transports publics et privés = un facteur majeur contribuant à l'isolement social et à la pauvreté économique que connaissent</a:t>
            </a:r>
            <a:r>
              <a:rPr lang="fr-FR" baseline="0" dirty="0" smtClean="0"/>
              <a:t> </a:t>
            </a:r>
            <a:r>
              <a:rPr lang="fr-FR" dirty="0" smtClean="0"/>
              <a:t>certains groupes dans la communauté.</a:t>
            </a:r>
            <a:br>
              <a:rPr lang="fr-FR" dirty="0" smtClean="0"/>
            </a:br>
            <a:endParaRPr lang="en-US" dirty="0" smtClean="0">
              <a:latin typeface="Arial" pitchFamily="34" charset="0"/>
              <a:ea typeface="ＭＳ Ｐゴシック" pitchFamily="34" charset="-128"/>
            </a:endParaRPr>
          </a:p>
        </p:txBody>
      </p:sp>
      <p:sp>
        <p:nvSpPr>
          <p:cNvPr id="38916"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B364FA45-AF5C-4CDB-8F56-71A0784F3060}" type="slidenum">
              <a:rPr lang="en-US" sz="1200"/>
              <a:pPr eaLnBrk="1" hangingPunct="1">
                <a:defRPr/>
              </a:pPr>
              <a:t>9</a:t>
            </a:fld>
            <a:endParaRPr lang="en-US" sz="1200"/>
          </a:p>
        </p:txBody>
      </p:sp>
    </p:spTree>
    <p:extLst>
      <p:ext uri="{BB962C8B-B14F-4D97-AF65-F5344CB8AC3E}">
        <p14:creationId xmlns:p14="http://schemas.microsoft.com/office/powerpoint/2010/main" val="1092335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742517-BB8C-44DE-AB38-BB7159275AE2}" type="datetime1">
              <a:rPr lang="en-US" smtClean="0"/>
              <a:t>9/20/2016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Orielle Solar</a:t>
            </a:r>
            <a:endParaRPr lang="en-US"/>
          </a:p>
        </p:txBody>
      </p:sp>
      <p:sp>
        <p:nvSpPr>
          <p:cNvPr id="6" name="Slide Number Placeholder 5"/>
          <p:cNvSpPr>
            <a:spLocks noGrp="1"/>
          </p:cNvSpPr>
          <p:nvPr>
            <p:ph type="sldNum" sz="quarter" idx="12"/>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3543289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192CA-17F0-4387-A305-62B976B28601}" type="datetime1">
              <a:rPr lang="en-US" smtClean="0"/>
              <a:t>9/20/2016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Orielle Solar</a:t>
            </a:r>
            <a:endParaRPr lang="en-US"/>
          </a:p>
        </p:txBody>
      </p:sp>
      <p:sp>
        <p:nvSpPr>
          <p:cNvPr id="6" name="Slide Number Placeholder 5"/>
          <p:cNvSpPr>
            <a:spLocks noGrp="1"/>
          </p:cNvSpPr>
          <p:nvPr>
            <p:ph type="sldNum" sz="quarter" idx="12"/>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3793995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0225DA30-3C68-4F22-BE10-DD31C6CC2FD0}"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35738468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0225DA30-3C68-4F22-BE10-DD31C6CC2FD0}"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3223503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225DA30-3C68-4F22-BE10-DD31C6CC2FD0}"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13023810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0225DA30-3C68-4F22-BE10-DD31C6CC2FD0}"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40021388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0225DA30-3C68-4F22-BE10-DD31C6CC2FD0}" type="datetimeFigureOut">
              <a:rPr lang="fr-CH" smtClean="0"/>
              <a:t>20.09.2016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33727228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0225DA30-3C68-4F22-BE10-DD31C6CC2FD0}"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3675678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225DA30-3C68-4F22-BE10-DD31C6CC2FD0}" type="datetimeFigureOut">
              <a:rPr lang="fr-CH" smtClean="0"/>
              <a:t>20.09.2016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6940625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225DA30-3C68-4F22-BE10-DD31C6CC2FD0}"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34056507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225DA30-3C68-4F22-BE10-DD31C6CC2FD0}"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11339376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0225DA30-3C68-4F22-BE10-DD31C6CC2FD0}"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191999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E9C8657-E780-4334-90B8-F14111CFB7D5}" type="datetime1">
              <a:rPr lang="en-US" smtClean="0"/>
              <a:t>9/20/2016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Orielle Solar</a:t>
            </a:r>
            <a:endParaRPr lang="en-US"/>
          </a:p>
        </p:txBody>
      </p:sp>
      <p:sp>
        <p:nvSpPr>
          <p:cNvPr id="6" name="Slide Number Placeholder 5"/>
          <p:cNvSpPr>
            <a:spLocks noGrp="1"/>
          </p:cNvSpPr>
          <p:nvPr>
            <p:ph type="sldNum" sz="quarter" idx="12"/>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9280189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0225DA30-3C68-4F22-BE10-DD31C6CC2FD0}"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29104591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0225DA30-3C68-4F22-BE10-DD31C6CC2FD0}"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BA33D1A9-DDF6-4922-A5D8-0EBDBA0E5324}" type="slidenum">
              <a:rPr lang="fr-CH" smtClean="0"/>
              <a:t>‹N°›</a:t>
            </a:fld>
            <a:endParaRPr lang="fr-CH"/>
          </a:p>
        </p:txBody>
      </p:sp>
    </p:spTree>
    <p:extLst>
      <p:ext uri="{BB962C8B-B14F-4D97-AF65-F5344CB8AC3E}">
        <p14:creationId xmlns:p14="http://schemas.microsoft.com/office/powerpoint/2010/main" val="24896972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9D3406F0-3562-47A4-ACA8-A4001437B18D}"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923C9744-8B0A-4866-8DD9-2FE104CF7300}" type="slidenum">
              <a:rPr lang="fr-CH" smtClean="0"/>
              <a:t>‹N°›</a:t>
            </a:fld>
            <a:endParaRPr lang="fr-CH"/>
          </a:p>
        </p:txBody>
      </p:sp>
    </p:spTree>
    <p:extLst>
      <p:ext uri="{BB962C8B-B14F-4D97-AF65-F5344CB8AC3E}">
        <p14:creationId xmlns:p14="http://schemas.microsoft.com/office/powerpoint/2010/main" val="10406955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9D3406F0-3562-47A4-ACA8-A4001437B18D}"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923C9744-8B0A-4866-8DD9-2FE104CF7300}" type="slidenum">
              <a:rPr lang="fr-CH" smtClean="0"/>
              <a:t>‹N°›</a:t>
            </a:fld>
            <a:endParaRPr lang="fr-CH"/>
          </a:p>
        </p:txBody>
      </p:sp>
    </p:spTree>
    <p:extLst>
      <p:ext uri="{BB962C8B-B14F-4D97-AF65-F5344CB8AC3E}">
        <p14:creationId xmlns:p14="http://schemas.microsoft.com/office/powerpoint/2010/main" val="22264829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D3406F0-3562-47A4-ACA8-A4001437B18D}"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923C9744-8B0A-4866-8DD9-2FE104CF7300}" type="slidenum">
              <a:rPr lang="fr-CH" smtClean="0"/>
              <a:t>‹N°›</a:t>
            </a:fld>
            <a:endParaRPr lang="fr-CH"/>
          </a:p>
        </p:txBody>
      </p:sp>
    </p:spTree>
    <p:extLst>
      <p:ext uri="{BB962C8B-B14F-4D97-AF65-F5344CB8AC3E}">
        <p14:creationId xmlns:p14="http://schemas.microsoft.com/office/powerpoint/2010/main" val="12997916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9D3406F0-3562-47A4-ACA8-A4001437B18D}"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923C9744-8B0A-4866-8DD9-2FE104CF7300}" type="slidenum">
              <a:rPr lang="fr-CH" smtClean="0"/>
              <a:t>‹N°›</a:t>
            </a:fld>
            <a:endParaRPr lang="fr-CH"/>
          </a:p>
        </p:txBody>
      </p:sp>
    </p:spTree>
    <p:extLst>
      <p:ext uri="{BB962C8B-B14F-4D97-AF65-F5344CB8AC3E}">
        <p14:creationId xmlns:p14="http://schemas.microsoft.com/office/powerpoint/2010/main" val="9394940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9D3406F0-3562-47A4-ACA8-A4001437B18D}" type="datetimeFigureOut">
              <a:rPr lang="fr-CH" smtClean="0"/>
              <a:t>20.09.2016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923C9744-8B0A-4866-8DD9-2FE104CF7300}" type="slidenum">
              <a:rPr lang="fr-CH" smtClean="0"/>
              <a:t>‹N°›</a:t>
            </a:fld>
            <a:endParaRPr lang="fr-CH"/>
          </a:p>
        </p:txBody>
      </p:sp>
    </p:spTree>
    <p:extLst>
      <p:ext uri="{BB962C8B-B14F-4D97-AF65-F5344CB8AC3E}">
        <p14:creationId xmlns:p14="http://schemas.microsoft.com/office/powerpoint/2010/main" val="8862901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9D3406F0-3562-47A4-ACA8-A4001437B18D}"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923C9744-8B0A-4866-8DD9-2FE104CF7300}" type="slidenum">
              <a:rPr lang="fr-CH" smtClean="0"/>
              <a:t>‹N°›</a:t>
            </a:fld>
            <a:endParaRPr lang="fr-CH"/>
          </a:p>
        </p:txBody>
      </p:sp>
    </p:spTree>
    <p:extLst>
      <p:ext uri="{BB962C8B-B14F-4D97-AF65-F5344CB8AC3E}">
        <p14:creationId xmlns:p14="http://schemas.microsoft.com/office/powerpoint/2010/main" val="4410322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D3406F0-3562-47A4-ACA8-A4001437B18D}" type="datetimeFigureOut">
              <a:rPr lang="fr-CH" smtClean="0"/>
              <a:t>20.09.2016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923C9744-8B0A-4866-8DD9-2FE104CF7300}" type="slidenum">
              <a:rPr lang="fr-CH" smtClean="0"/>
              <a:t>‹N°›</a:t>
            </a:fld>
            <a:endParaRPr lang="fr-CH"/>
          </a:p>
        </p:txBody>
      </p:sp>
    </p:spTree>
    <p:extLst>
      <p:ext uri="{BB962C8B-B14F-4D97-AF65-F5344CB8AC3E}">
        <p14:creationId xmlns:p14="http://schemas.microsoft.com/office/powerpoint/2010/main" val="1645675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D3406F0-3562-47A4-ACA8-A4001437B18D}"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923C9744-8B0A-4866-8DD9-2FE104CF7300}" type="slidenum">
              <a:rPr lang="fr-CH" smtClean="0"/>
              <a:t>‹N°›</a:t>
            </a:fld>
            <a:endParaRPr lang="fr-CH"/>
          </a:p>
        </p:txBody>
      </p:sp>
    </p:spTree>
    <p:extLst>
      <p:ext uri="{BB962C8B-B14F-4D97-AF65-F5344CB8AC3E}">
        <p14:creationId xmlns:p14="http://schemas.microsoft.com/office/powerpoint/2010/main" val="495019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0" name="Title 9"/>
          <p:cNvSpPr>
            <a:spLocks noGrp="1"/>
          </p:cNvSpPr>
          <p:nvPr>
            <p:ph type="title"/>
          </p:nvPr>
        </p:nvSpPr>
        <p:spPr bwMode="gray"/>
        <p:txBody>
          <a:bodyPr/>
          <a:lstStyle/>
          <a:p>
            <a:r>
              <a:rPr lang="en-US" smtClean="0"/>
              <a:t>Click to edit Master title style</a:t>
            </a:r>
            <a:endParaRPr lang="en-US"/>
          </a:p>
        </p:txBody>
      </p:sp>
    </p:spTree>
    <p:extLst>
      <p:ext uri="{BB962C8B-B14F-4D97-AF65-F5344CB8AC3E}">
        <p14:creationId xmlns:p14="http://schemas.microsoft.com/office/powerpoint/2010/main" val="244867670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D3406F0-3562-47A4-ACA8-A4001437B18D}"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923C9744-8B0A-4866-8DD9-2FE104CF7300}" type="slidenum">
              <a:rPr lang="fr-CH" smtClean="0"/>
              <a:t>‹N°›</a:t>
            </a:fld>
            <a:endParaRPr lang="fr-CH"/>
          </a:p>
        </p:txBody>
      </p:sp>
    </p:spTree>
    <p:extLst>
      <p:ext uri="{BB962C8B-B14F-4D97-AF65-F5344CB8AC3E}">
        <p14:creationId xmlns:p14="http://schemas.microsoft.com/office/powerpoint/2010/main" val="2446410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9D3406F0-3562-47A4-ACA8-A4001437B18D}"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923C9744-8B0A-4866-8DD9-2FE104CF7300}" type="slidenum">
              <a:rPr lang="fr-CH" smtClean="0"/>
              <a:t>‹N°›</a:t>
            </a:fld>
            <a:endParaRPr lang="fr-CH"/>
          </a:p>
        </p:txBody>
      </p:sp>
    </p:spTree>
    <p:extLst>
      <p:ext uri="{BB962C8B-B14F-4D97-AF65-F5344CB8AC3E}">
        <p14:creationId xmlns:p14="http://schemas.microsoft.com/office/powerpoint/2010/main" val="25026868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9D3406F0-3562-47A4-ACA8-A4001437B18D}"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923C9744-8B0A-4866-8DD9-2FE104CF7300}" type="slidenum">
              <a:rPr lang="fr-CH" smtClean="0"/>
              <a:t>‹N°›</a:t>
            </a:fld>
            <a:endParaRPr lang="fr-CH"/>
          </a:p>
        </p:txBody>
      </p:sp>
    </p:spTree>
    <p:extLst>
      <p:ext uri="{BB962C8B-B14F-4D97-AF65-F5344CB8AC3E}">
        <p14:creationId xmlns:p14="http://schemas.microsoft.com/office/powerpoint/2010/main" val="38434705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524BA603-0C96-468F-9570-E2C29CBD579E}"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3F9C3B11-F1F0-4904-A435-716A73A3D1D0}" type="slidenum">
              <a:rPr lang="fr-CH" smtClean="0"/>
              <a:t>‹N°›</a:t>
            </a:fld>
            <a:endParaRPr lang="fr-CH"/>
          </a:p>
        </p:txBody>
      </p:sp>
    </p:spTree>
    <p:extLst>
      <p:ext uri="{BB962C8B-B14F-4D97-AF65-F5344CB8AC3E}">
        <p14:creationId xmlns:p14="http://schemas.microsoft.com/office/powerpoint/2010/main" val="37842114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524BA603-0C96-468F-9570-E2C29CBD579E}"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3F9C3B11-F1F0-4904-A435-716A73A3D1D0}" type="slidenum">
              <a:rPr lang="fr-CH" smtClean="0"/>
              <a:t>‹N°›</a:t>
            </a:fld>
            <a:endParaRPr lang="fr-CH"/>
          </a:p>
        </p:txBody>
      </p:sp>
    </p:spTree>
    <p:extLst>
      <p:ext uri="{BB962C8B-B14F-4D97-AF65-F5344CB8AC3E}">
        <p14:creationId xmlns:p14="http://schemas.microsoft.com/office/powerpoint/2010/main" val="12896739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24BA603-0C96-468F-9570-E2C29CBD579E}"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3F9C3B11-F1F0-4904-A435-716A73A3D1D0}" type="slidenum">
              <a:rPr lang="fr-CH" smtClean="0"/>
              <a:t>‹N°›</a:t>
            </a:fld>
            <a:endParaRPr lang="fr-CH"/>
          </a:p>
        </p:txBody>
      </p:sp>
    </p:spTree>
    <p:extLst>
      <p:ext uri="{BB962C8B-B14F-4D97-AF65-F5344CB8AC3E}">
        <p14:creationId xmlns:p14="http://schemas.microsoft.com/office/powerpoint/2010/main" val="13677941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524BA603-0C96-468F-9570-E2C29CBD579E}"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3F9C3B11-F1F0-4904-A435-716A73A3D1D0}" type="slidenum">
              <a:rPr lang="fr-CH" smtClean="0"/>
              <a:t>‹N°›</a:t>
            </a:fld>
            <a:endParaRPr lang="fr-CH"/>
          </a:p>
        </p:txBody>
      </p:sp>
    </p:spTree>
    <p:extLst>
      <p:ext uri="{BB962C8B-B14F-4D97-AF65-F5344CB8AC3E}">
        <p14:creationId xmlns:p14="http://schemas.microsoft.com/office/powerpoint/2010/main" val="10269125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524BA603-0C96-468F-9570-E2C29CBD579E}" type="datetimeFigureOut">
              <a:rPr lang="fr-CH" smtClean="0"/>
              <a:t>20.09.2016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3F9C3B11-F1F0-4904-A435-716A73A3D1D0}" type="slidenum">
              <a:rPr lang="fr-CH" smtClean="0"/>
              <a:t>‹N°›</a:t>
            </a:fld>
            <a:endParaRPr lang="fr-CH"/>
          </a:p>
        </p:txBody>
      </p:sp>
    </p:spTree>
    <p:extLst>
      <p:ext uri="{BB962C8B-B14F-4D97-AF65-F5344CB8AC3E}">
        <p14:creationId xmlns:p14="http://schemas.microsoft.com/office/powerpoint/2010/main" val="12961758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524BA603-0C96-468F-9570-E2C29CBD579E}"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3F9C3B11-F1F0-4904-A435-716A73A3D1D0}" type="slidenum">
              <a:rPr lang="fr-CH" smtClean="0"/>
              <a:t>‹N°›</a:t>
            </a:fld>
            <a:endParaRPr lang="fr-CH"/>
          </a:p>
        </p:txBody>
      </p:sp>
    </p:spTree>
    <p:extLst>
      <p:ext uri="{BB962C8B-B14F-4D97-AF65-F5344CB8AC3E}">
        <p14:creationId xmlns:p14="http://schemas.microsoft.com/office/powerpoint/2010/main" val="27292880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24BA603-0C96-468F-9570-E2C29CBD579E}" type="datetimeFigureOut">
              <a:rPr lang="fr-CH" smtClean="0"/>
              <a:t>20.09.2016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3F9C3B11-F1F0-4904-A435-716A73A3D1D0}" type="slidenum">
              <a:rPr lang="fr-CH" smtClean="0"/>
              <a:t>‹N°›</a:t>
            </a:fld>
            <a:endParaRPr lang="fr-CH"/>
          </a:p>
        </p:txBody>
      </p:sp>
    </p:spTree>
    <p:extLst>
      <p:ext uri="{BB962C8B-B14F-4D97-AF65-F5344CB8AC3E}">
        <p14:creationId xmlns:p14="http://schemas.microsoft.com/office/powerpoint/2010/main" val="116719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8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42913" y="1381125"/>
            <a:ext cx="8291512" cy="4611688"/>
          </a:xfrm>
        </p:spPr>
        <p:txBody>
          <a:bodyPr/>
          <a:lstStyle/>
          <a:p>
            <a:pPr lvl="0"/>
            <a:endParaRPr lang="en-US" noProof="0" dirty="0" smtClean="0"/>
          </a:p>
        </p:txBody>
      </p:sp>
    </p:spTree>
    <p:extLst>
      <p:ext uri="{BB962C8B-B14F-4D97-AF65-F5344CB8AC3E}">
        <p14:creationId xmlns:p14="http://schemas.microsoft.com/office/powerpoint/2010/main" val="2855465026"/>
      </p:ext>
    </p:extLst>
  </p:cSld>
  <p:clrMapOvr>
    <a:masterClrMapping/>
  </p:clrMapOvr>
  <p:transition spd="slow">
    <p:fade thruBlk="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24BA603-0C96-468F-9570-E2C29CBD579E}"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3F9C3B11-F1F0-4904-A435-716A73A3D1D0}" type="slidenum">
              <a:rPr lang="fr-CH" smtClean="0"/>
              <a:t>‹N°›</a:t>
            </a:fld>
            <a:endParaRPr lang="fr-CH"/>
          </a:p>
        </p:txBody>
      </p:sp>
    </p:spTree>
    <p:extLst>
      <p:ext uri="{BB962C8B-B14F-4D97-AF65-F5344CB8AC3E}">
        <p14:creationId xmlns:p14="http://schemas.microsoft.com/office/powerpoint/2010/main" val="34768679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24BA603-0C96-468F-9570-E2C29CBD579E}"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3F9C3B11-F1F0-4904-A435-716A73A3D1D0}" type="slidenum">
              <a:rPr lang="fr-CH" smtClean="0"/>
              <a:t>‹N°›</a:t>
            </a:fld>
            <a:endParaRPr lang="fr-CH"/>
          </a:p>
        </p:txBody>
      </p:sp>
    </p:spTree>
    <p:extLst>
      <p:ext uri="{BB962C8B-B14F-4D97-AF65-F5344CB8AC3E}">
        <p14:creationId xmlns:p14="http://schemas.microsoft.com/office/powerpoint/2010/main" val="34270780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524BA603-0C96-468F-9570-E2C29CBD579E}"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3F9C3B11-F1F0-4904-A435-716A73A3D1D0}" type="slidenum">
              <a:rPr lang="fr-CH" smtClean="0"/>
              <a:t>‹N°›</a:t>
            </a:fld>
            <a:endParaRPr lang="fr-CH"/>
          </a:p>
        </p:txBody>
      </p:sp>
    </p:spTree>
    <p:extLst>
      <p:ext uri="{BB962C8B-B14F-4D97-AF65-F5344CB8AC3E}">
        <p14:creationId xmlns:p14="http://schemas.microsoft.com/office/powerpoint/2010/main" val="24751317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524BA603-0C96-468F-9570-E2C29CBD579E}"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3F9C3B11-F1F0-4904-A435-716A73A3D1D0}" type="slidenum">
              <a:rPr lang="fr-CH" smtClean="0"/>
              <a:t>‹N°›</a:t>
            </a:fld>
            <a:endParaRPr lang="fr-CH"/>
          </a:p>
        </p:txBody>
      </p:sp>
    </p:spTree>
    <p:extLst>
      <p:ext uri="{BB962C8B-B14F-4D97-AF65-F5344CB8AC3E}">
        <p14:creationId xmlns:p14="http://schemas.microsoft.com/office/powerpoint/2010/main" val="27367687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2CE140D1-AD2C-4427-9478-53F8159B907C}"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33752588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2CE140D1-AD2C-4427-9478-53F8159B907C}"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42739098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CE140D1-AD2C-4427-9478-53F8159B907C}"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9131520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2CE140D1-AD2C-4427-9478-53F8159B907C}"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28326239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2CE140D1-AD2C-4427-9478-53F8159B907C}" type="datetimeFigureOut">
              <a:rPr lang="fr-CH" smtClean="0"/>
              <a:t>20.09.2016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8362875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2CE140D1-AD2C-4427-9478-53F8159B907C}"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2608779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numéro de diapositive 2"/>
          <p:cNvSpPr>
            <a:spLocks noGrp="1"/>
          </p:cNvSpPr>
          <p:nvPr>
            <p:ph type="sldNum" sz="quarter" idx="10"/>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30290016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CE140D1-AD2C-4427-9478-53F8159B907C}" type="datetimeFigureOut">
              <a:rPr lang="fr-CH" smtClean="0"/>
              <a:t>20.09.2016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21797678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CE140D1-AD2C-4427-9478-53F8159B907C}"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1464347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CE140D1-AD2C-4427-9478-53F8159B907C}"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25663100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2CE140D1-AD2C-4427-9478-53F8159B907C}"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33027630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2CE140D1-AD2C-4427-9478-53F8159B907C}"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28781254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2CE140D1-AD2C-4427-9478-53F8159B907C}"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37601817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2CE140D1-AD2C-4427-9478-53F8159B907C}"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61D50BAA-6D9E-4523-8630-179FABE56A7D}" type="slidenum">
              <a:rPr lang="fr-CH" smtClean="0"/>
              <a:t>‹N°›</a:t>
            </a:fld>
            <a:endParaRPr lang="fr-CH"/>
          </a:p>
        </p:txBody>
      </p:sp>
    </p:spTree>
    <p:extLst>
      <p:ext uri="{BB962C8B-B14F-4D97-AF65-F5344CB8AC3E}">
        <p14:creationId xmlns:p14="http://schemas.microsoft.com/office/powerpoint/2010/main" val="19939646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9A0443A8-25DE-476D-BFDA-7BBB43A043E5}"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38997937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9A0443A8-25DE-476D-BFDA-7BBB43A043E5}"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25668130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A0443A8-25DE-476D-BFDA-7BBB43A043E5}"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2580157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4F6E002F-07F0-47DA-9ED9-1889B1825CBB}"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513038-D5F0-48A1-9867-B2F931EDF5D7}" type="slidenum">
              <a:rPr lang="en-GB" smtClean="0"/>
              <a:t>‹N°›</a:t>
            </a:fld>
            <a:endParaRPr lang="en-GB" dirty="0"/>
          </a:p>
        </p:txBody>
      </p:sp>
    </p:spTree>
    <p:extLst>
      <p:ext uri="{BB962C8B-B14F-4D97-AF65-F5344CB8AC3E}">
        <p14:creationId xmlns:p14="http://schemas.microsoft.com/office/powerpoint/2010/main" val="7364382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9A0443A8-25DE-476D-BFDA-7BBB43A043E5}"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41227542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9A0443A8-25DE-476D-BFDA-7BBB43A043E5}" type="datetimeFigureOut">
              <a:rPr lang="fr-CH" smtClean="0"/>
              <a:t>20.09.2016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37491581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9A0443A8-25DE-476D-BFDA-7BBB43A043E5}"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1044516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A0443A8-25DE-476D-BFDA-7BBB43A043E5}" type="datetimeFigureOut">
              <a:rPr lang="fr-CH" smtClean="0"/>
              <a:t>20.09.2016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17577407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A0443A8-25DE-476D-BFDA-7BBB43A043E5}"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34894823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A0443A8-25DE-476D-BFDA-7BBB43A043E5}"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33815302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9A0443A8-25DE-476D-BFDA-7BBB43A043E5}"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14554304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9A0443A8-25DE-476D-BFDA-7BBB43A043E5}"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21781152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9A0443A8-25DE-476D-BFDA-7BBB43A043E5}"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5157F9F6-FB0C-4429-9566-514DE101312E}" type="slidenum">
              <a:rPr lang="fr-CH" smtClean="0"/>
              <a:t>‹N°›</a:t>
            </a:fld>
            <a:endParaRPr lang="fr-CH"/>
          </a:p>
        </p:txBody>
      </p:sp>
    </p:spTree>
    <p:extLst>
      <p:ext uri="{BB962C8B-B14F-4D97-AF65-F5344CB8AC3E}">
        <p14:creationId xmlns:p14="http://schemas.microsoft.com/office/powerpoint/2010/main" val="33455171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9E7E7F6-004E-451F-83A2-D144A9C590AA}"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1BB7A-D7EE-4A01-A7A7-25D3B50DAC5A}" type="slidenum">
              <a:rPr lang="en-GB" smtClean="0"/>
              <a:t>‹N°›</a:t>
            </a:fld>
            <a:endParaRPr lang="en-GB"/>
          </a:p>
        </p:txBody>
      </p:sp>
    </p:spTree>
    <p:extLst>
      <p:ext uri="{BB962C8B-B14F-4D97-AF65-F5344CB8AC3E}">
        <p14:creationId xmlns:p14="http://schemas.microsoft.com/office/powerpoint/2010/main" val="2829802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4F6E002F-07F0-47DA-9ED9-1889B1825CBB}" type="datetimeFigureOut">
              <a:rPr lang="en-GB" smtClean="0"/>
              <a:t>20/09/2016</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42587518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E7E7F6-004E-451F-83A2-D144A9C590AA}"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1BB7A-D7EE-4A01-A7A7-25D3B50DAC5A}" type="slidenum">
              <a:rPr lang="en-GB" smtClean="0"/>
              <a:t>‹N°›</a:t>
            </a:fld>
            <a:endParaRPr lang="en-GB"/>
          </a:p>
        </p:txBody>
      </p:sp>
    </p:spTree>
    <p:extLst>
      <p:ext uri="{BB962C8B-B14F-4D97-AF65-F5344CB8AC3E}">
        <p14:creationId xmlns:p14="http://schemas.microsoft.com/office/powerpoint/2010/main" val="32483705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E7E7F6-004E-451F-83A2-D144A9C590AA}"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1BB7A-D7EE-4A01-A7A7-25D3B50DAC5A}" type="slidenum">
              <a:rPr lang="en-GB" smtClean="0"/>
              <a:t>‹N°›</a:t>
            </a:fld>
            <a:endParaRPr lang="en-GB"/>
          </a:p>
        </p:txBody>
      </p:sp>
    </p:spTree>
    <p:extLst>
      <p:ext uri="{BB962C8B-B14F-4D97-AF65-F5344CB8AC3E}">
        <p14:creationId xmlns:p14="http://schemas.microsoft.com/office/powerpoint/2010/main" val="35718109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9E7E7F6-004E-451F-83A2-D144A9C590AA}" type="datetimeFigureOut">
              <a:rPr lang="en-GB" smtClean="0"/>
              <a:t>20/09/2016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1BB7A-D7EE-4A01-A7A7-25D3B50DAC5A}" type="slidenum">
              <a:rPr lang="en-GB" smtClean="0"/>
              <a:t>‹N°›</a:t>
            </a:fld>
            <a:endParaRPr lang="en-GB"/>
          </a:p>
        </p:txBody>
      </p:sp>
    </p:spTree>
    <p:extLst>
      <p:ext uri="{BB962C8B-B14F-4D97-AF65-F5344CB8AC3E}">
        <p14:creationId xmlns:p14="http://schemas.microsoft.com/office/powerpoint/2010/main" val="5225033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9E7E7F6-004E-451F-83A2-D144A9C590AA}" type="datetimeFigureOut">
              <a:rPr lang="en-GB" smtClean="0"/>
              <a:t>20/09/2016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11BB7A-D7EE-4A01-A7A7-25D3B50DAC5A}" type="slidenum">
              <a:rPr lang="en-GB" smtClean="0"/>
              <a:t>‹N°›</a:t>
            </a:fld>
            <a:endParaRPr lang="en-GB"/>
          </a:p>
        </p:txBody>
      </p:sp>
    </p:spTree>
    <p:extLst>
      <p:ext uri="{BB962C8B-B14F-4D97-AF65-F5344CB8AC3E}">
        <p14:creationId xmlns:p14="http://schemas.microsoft.com/office/powerpoint/2010/main" val="31647923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9E7E7F6-004E-451F-83A2-D144A9C590AA}" type="datetimeFigureOut">
              <a:rPr lang="en-GB" smtClean="0"/>
              <a:t>20/09/2016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11BB7A-D7EE-4A01-A7A7-25D3B50DAC5A}" type="slidenum">
              <a:rPr lang="en-GB" smtClean="0"/>
              <a:t>‹N°›</a:t>
            </a:fld>
            <a:endParaRPr lang="en-GB"/>
          </a:p>
        </p:txBody>
      </p:sp>
    </p:spTree>
    <p:extLst>
      <p:ext uri="{BB962C8B-B14F-4D97-AF65-F5344CB8AC3E}">
        <p14:creationId xmlns:p14="http://schemas.microsoft.com/office/powerpoint/2010/main" val="9777686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7E7F6-004E-451F-83A2-D144A9C590AA}" type="datetimeFigureOut">
              <a:rPr lang="en-GB" smtClean="0"/>
              <a:t>20/09/2016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11BB7A-D7EE-4A01-A7A7-25D3B50DAC5A}" type="slidenum">
              <a:rPr lang="en-GB" smtClean="0"/>
              <a:t>‹N°›</a:t>
            </a:fld>
            <a:endParaRPr lang="en-GB"/>
          </a:p>
        </p:txBody>
      </p:sp>
    </p:spTree>
    <p:extLst>
      <p:ext uri="{BB962C8B-B14F-4D97-AF65-F5344CB8AC3E}">
        <p14:creationId xmlns:p14="http://schemas.microsoft.com/office/powerpoint/2010/main" val="3427534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E7E7F6-004E-451F-83A2-D144A9C590AA}" type="datetimeFigureOut">
              <a:rPr lang="en-GB" smtClean="0"/>
              <a:t>20/09/2016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1BB7A-D7EE-4A01-A7A7-25D3B50DAC5A}" type="slidenum">
              <a:rPr lang="en-GB" smtClean="0"/>
              <a:t>‹N°›</a:t>
            </a:fld>
            <a:endParaRPr lang="en-GB"/>
          </a:p>
        </p:txBody>
      </p:sp>
    </p:spTree>
    <p:extLst>
      <p:ext uri="{BB962C8B-B14F-4D97-AF65-F5344CB8AC3E}">
        <p14:creationId xmlns:p14="http://schemas.microsoft.com/office/powerpoint/2010/main" val="30860440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E7E7F6-004E-451F-83A2-D144A9C590AA}" type="datetimeFigureOut">
              <a:rPr lang="en-GB" smtClean="0"/>
              <a:t>20/09/2016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1BB7A-D7EE-4A01-A7A7-25D3B50DAC5A}" type="slidenum">
              <a:rPr lang="en-GB" smtClean="0"/>
              <a:t>‹N°›</a:t>
            </a:fld>
            <a:endParaRPr lang="en-GB"/>
          </a:p>
        </p:txBody>
      </p:sp>
    </p:spTree>
    <p:extLst>
      <p:ext uri="{BB962C8B-B14F-4D97-AF65-F5344CB8AC3E}">
        <p14:creationId xmlns:p14="http://schemas.microsoft.com/office/powerpoint/2010/main" val="4860815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E7E7F6-004E-451F-83A2-D144A9C590AA}"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1BB7A-D7EE-4A01-A7A7-25D3B50DAC5A}" type="slidenum">
              <a:rPr lang="en-GB" smtClean="0"/>
              <a:t>‹N°›</a:t>
            </a:fld>
            <a:endParaRPr lang="en-GB"/>
          </a:p>
        </p:txBody>
      </p:sp>
    </p:spTree>
    <p:extLst>
      <p:ext uri="{BB962C8B-B14F-4D97-AF65-F5344CB8AC3E}">
        <p14:creationId xmlns:p14="http://schemas.microsoft.com/office/powerpoint/2010/main" val="15764178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E7E7F6-004E-451F-83A2-D144A9C590AA}"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1BB7A-D7EE-4A01-A7A7-25D3B50DAC5A}" type="slidenum">
              <a:rPr lang="en-GB" smtClean="0"/>
              <a:t>‹N°›</a:t>
            </a:fld>
            <a:endParaRPr lang="en-GB"/>
          </a:p>
        </p:txBody>
      </p:sp>
    </p:spTree>
    <p:extLst>
      <p:ext uri="{BB962C8B-B14F-4D97-AF65-F5344CB8AC3E}">
        <p14:creationId xmlns:p14="http://schemas.microsoft.com/office/powerpoint/2010/main" val="3512231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Modifiez le style du titre</a:t>
            </a:r>
            <a:endParaRPr lang="fr-CH" dirty="0"/>
          </a:p>
        </p:txBody>
      </p:sp>
      <p:sp>
        <p:nvSpPr>
          <p:cNvPr id="3" name="Espace réservé de la date 2"/>
          <p:cNvSpPr>
            <a:spLocks noGrp="1"/>
          </p:cNvSpPr>
          <p:nvPr>
            <p:ph type="dt" sz="half" idx="10"/>
          </p:nvPr>
        </p:nvSpPr>
        <p:spPr/>
        <p:txBody>
          <a:bodyPr/>
          <a:lstStyle/>
          <a:p>
            <a:fld id="{4F6E002F-07F0-47DA-9ED9-1889B1825CBB}" type="datetimeFigureOut">
              <a:rPr lang="en-GB" smtClean="0"/>
              <a:t>20/09/2016</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1672638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F6E002F-07F0-47DA-9ED9-1889B1825CBB}"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3612585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6E002F-07F0-47DA-9ED9-1889B1825CBB}"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4223645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F856C03-D2BF-4C80-A3FF-2C6C47AE1909}" type="datetime1">
              <a:rPr lang="en-US" smtClean="0"/>
              <a:t>9/20/2016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Orielle Solar</a:t>
            </a:r>
            <a:endParaRPr lang="en-US"/>
          </a:p>
        </p:txBody>
      </p:sp>
      <p:sp>
        <p:nvSpPr>
          <p:cNvPr id="6" name="Slide Number Placeholder 5"/>
          <p:cNvSpPr>
            <a:spLocks noGrp="1"/>
          </p:cNvSpPr>
          <p:nvPr>
            <p:ph type="sldNum" sz="quarter" idx="12"/>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3272925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F6E002F-07F0-47DA-9ED9-1889B1825CBB}" type="datetimeFigureOut">
              <a:rPr lang="en-GB" smtClean="0"/>
              <a:t>20/09/2016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3801297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F6E002F-07F0-47DA-9ED9-1889B1825CBB}" type="datetimeFigureOut">
              <a:rPr lang="en-GB" smtClean="0"/>
              <a:t>20/09/2016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3502157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F6E002F-07F0-47DA-9ED9-1889B1825CBB}" type="datetimeFigureOut">
              <a:rPr lang="en-GB" smtClean="0"/>
              <a:t>20/09/2016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2321325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E002F-07F0-47DA-9ED9-1889B1825CBB}" type="datetimeFigureOut">
              <a:rPr lang="en-GB" smtClean="0"/>
              <a:t>20/09/2016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2555816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E002F-07F0-47DA-9ED9-1889B1825CBB}" type="datetimeFigureOut">
              <a:rPr lang="en-GB" smtClean="0"/>
              <a:t>20/09/2016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3807807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E002F-07F0-47DA-9ED9-1889B1825CBB}" type="datetimeFigureOut">
              <a:rPr lang="en-GB" smtClean="0"/>
              <a:t>20/09/2016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4232764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F6E002F-07F0-47DA-9ED9-1889B1825CBB}"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3437112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4F6E002F-07F0-47DA-9ED9-1889B1825CBB}" type="datetimeFigureOut">
              <a:rPr lang="en-GB" smtClean="0"/>
              <a:t>20/09/2016</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1244053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4F6E002F-07F0-47DA-9ED9-1889B1825CBB}" type="datetimeFigureOut">
              <a:rPr lang="en-GB" smtClean="0"/>
              <a:t>20/09/2016</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1842292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4F6E002F-07F0-47DA-9ED9-1889B1825CBB}" type="datetimeFigureOut">
              <a:rPr lang="en-GB" smtClean="0"/>
              <a:t>20/09/2016</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1193976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125E326-3589-4803-A753-2B9204A9B5D0}" type="datetime1">
              <a:rPr lang="en-US" smtClean="0"/>
              <a:t>9/20/2016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Orielle Solar</a:t>
            </a:r>
            <a:endParaRPr lang="en-US"/>
          </a:p>
        </p:txBody>
      </p:sp>
      <p:sp>
        <p:nvSpPr>
          <p:cNvPr id="6" name="Slide Number Placeholder 5"/>
          <p:cNvSpPr>
            <a:spLocks noGrp="1"/>
          </p:cNvSpPr>
          <p:nvPr>
            <p:ph type="sldNum" sz="quarter" idx="12"/>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423260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4F6E002F-07F0-47DA-9ED9-1889B1825CBB}" type="datetimeFigureOut">
              <a:rPr lang="en-GB" smtClean="0"/>
              <a:t>20/09/2016</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1904399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F6E002F-07F0-47DA-9ED9-1889B1825CBB}"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3836856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F6E002F-07F0-47DA-9ED9-1889B1825CBB}" type="datetimeFigureOut">
              <a:rPr lang="en-GB" smtClean="0"/>
              <a:t>20/09/2016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513038-D5F0-48A1-9867-B2F931EDF5D7}" type="slidenum">
              <a:rPr lang="en-GB" smtClean="0"/>
              <a:t>‹N°›</a:t>
            </a:fld>
            <a:endParaRPr lang="en-GB"/>
          </a:p>
        </p:txBody>
      </p:sp>
    </p:spTree>
    <p:extLst>
      <p:ext uri="{BB962C8B-B14F-4D97-AF65-F5344CB8AC3E}">
        <p14:creationId xmlns:p14="http://schemas.microsoft.com/office/powerpoint/2010/main" val="3375230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BC935C62-6AF6-4883-A734-89625712E857}"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7E52F159-726D-4112-969D-C4E331EAD5E3}" type="slidenum">
              <a:rPr lang="fr-CH" smtClean="0"/>
              <a:t>‹N°›</a:t>
            </a:fld>
            <a:endParaRPr lang="fr-CH"/>
          </a:p>
        </p:txBody>
      </p:sp>
    </p:spTree>
    <p:extLst>
      <p:ext uri="{BB962C8B-B14F-4D97-AF65-F5344CB8AC3E}">
        <p14:creationId xmlns:p14="http://schemas.microsoft.com/office/powerpoint/2010/main" val="465689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BC935C62-6AF6-4883-A734-89625712E857}"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7E52F159-726D-4112-969D-C4E331EAD5E3}" type="slidenum">
              <a:rPr lang="fr-CH" smtClean="0"/>
              <a:t>‹N°›</a:t>
            </a:fld>
            <a:endParaRPr lang="fr-CH"/>
          </a:p>
        </p:txBody>
      </p:sp>
    </p:spTree>
    <p:extLst>
      <p:ext uri="{BB962C8B-B14F-4D97-AF65-F5344CB8AC3E}">
        <p14:creationId xmlns:p14="http://schemas.microsoft.com/office/powerpoint/2010/main" val="967541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C935C62-6AF6-4883-A734-89625712E857}"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7E52F159-726D-4112-969D-C4E331EAD5E3}" type="slidenum">
              <a:rPr lang="fr-CH" smtClean="0"/>
              <a:t>‹N°›</a:t>
            </a:fld>
            <a:endParaRPr lang="fr-CH"/>
          </a:p>
        </p:txBody>
      </p:sp>
    </p:spTree>
    <p:extLst>
      <p:ext uri="{BB962C8B-B14F-4D97-AF65-F5344CB8AC3E}">
        <p14:creationId xmlns:p14="http://schemas.microsoft.com/office/powerpoint/2010/main" val="573193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BC935C62-6AF6-4883-A734-89625712E857}"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7E52F159-726D-4112-969D-C4E331EAD5E3}" type="slidenum">
              <a:rPr lang="fr-CH" smtClean="0"/>
              <a:t>‹N°›</a:t>
            </a:fld>
            <a:endParaRPr lang="fr-CH"/>
          </a:p>
        </p:txBody>
      </p:sp>
    </p:spTree>
    <p:extLst>
      <p:ext uri="{BB962C8B-B14F-4D97-AF65-F5344CB8AC3E}">
        <p14:creationId xmlns:p14="http://schemas.microsoft.com/office/powerpoint/2010/main" val="205804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BC935C62-6AF6-4883-A734-89625712E857}" type="datetimeFigureOut">
              <a:rPr lang="fr-CH" smtClean="0"/>
              <a:t>20.09.2016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7E52F159-726D-4112-969D-C4E331EAD5E3}" type="slidenum">
              <a:rPr lang="fr-CH" smtClean="0"/>
              <a:t>‹N°›</a:t>
            </a:fld>
            <a:endParaRPr lang="fr-CH"/>
          </a:p>
        </p:txBody>
      </p:sp>
    </p:spTree>
    <p:extLst>
      <p:ext uri="{BB962C8B-B14F-4D97-AF65-F5344CB8AC3E}">
        <p14:creationId xmlns:p14="http://schemas.microsoft.com/office/powerpoint/2010/main" val="1612769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BC935C62-6AF6-4883-A734-89625712E857}"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7E52F159-726D-4112-969D-C4E331EAD5E3}" type="slidenum">
              <a:rPr lang="fr-CH" smtClean="0"/>
              <a:t>‹N°›</a:t>
            </a:fld>
            <a:endParaRPr lang="fr-CH"/>
          </a:p>
        </p:txBody>
      </p:sp>
    </p:spTree>
    <p:extLst>
      <p:ext uri="{BB962C8B-B14F-4D97-AF65-F5344CB8AC3E}">
        <p14:creationId xmlns:p14="http://schemas.microsoft.com/office/powerpoint/2010/main" val="1609979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C935C62-6AF6-4883-A734-89625712E857}" type="datetimeFigureOut">
              <a:rPr lang="fr-CH" smtClean="0"/>
              <a:t>20.09.2016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7E52F159-726D-4112-969D-C4E331EAD5E3}" type="slidenum">
              <a:rPr lang="fr-CH" smtClean="0"/>
              <a:t>‹N°›</a:t>
            </a:fld>
            <a:endParaRPr lang="fr-CH"/>
          </a:p>
        </p:txBody>
      </p:sp>
    </p:spTree>
    <p:extLst>
      <p:ext uri="{BB962C8B-B14F-4D97-AF65-F5344CB8AC3E}">
        <p14:creationId xmlns:p14="http://schemas.microsoft.com/office/powerpoint/2010/main" val="1395606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3ADED53-18C1-40B3-845D-C9CE26C81E97}" type="datetime1">
              <a:rPr lang="en-US" smtClean="0"/>
              <a:t>9/20/2016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Orielle Solar</a:t>
            </a:r>
            <a:endParaRPr lang="en-US"/>
          </a:p>
        </p:txBody>
      </p:sp>
      <p:sp>
        <p:nvSpPr>
          <p:cNvPr id="7" name="Slide Number Placeholder 6"/>
          <p:cNvSpPr>
            <a:spLocks noGrp="1"/>
          </p:cNvSpPr>
          <p:nvPr>
            <p:ph type="sldNum" sz="quarter" idx="12"/>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2454050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C935C62-6AF6-4883-A734-89625712E857}"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7E52F159-726D-4112-969D-C4E331EAD5E3}" type="slidenum">
              <a:rPr lang="fr-CH" smtClean="0"/>
              <a:t>‹N°›</a:t>
            </a:fld>
            <a:endParaRPr lang="fr-CH"/>
          </a:p>
        </p:txBody>
      </p:sp>
    </p:spTree>
    <p:extLst>
      <p:ext uri="{BB962C8B-B14F-4D97-AF65-F5344CB8AC3E}">
        <p14:creationId xmlns:p14="http://schemas.microsoft.com/office/powerpoint/2010/main" val="148780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C935C62-6AF6-4883-A734-89625712E857}"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7E52F159-726D-4112-969D-C4E331EAD5E3}" type="slidenum">
              <a:rPr lang="fr-CH" smtClean="0"/>
              <a:t>‹N°›</a:t>
            </a:fld>
            <a:endParaRPr lang="fr-CH"/>
          </a:p>
        </p:txBody>
      </p:sp>
    </p:spTree>
    <p:extLst>
      <p:ext uri="{BB962C8B-B14F-4D97-AF65-F5344CB8AC3E}">
        <p14:creationId xmlns:p14="http://schemas.microsoft.com/office/powerpoint/2010/main" val="2631526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BC935C62-6AF6-4883-A734-89625712E857}"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7E52F159-726D-4112-969D-C4E331EAD5E3}" type="slidenum">
              <a:rPr lang="fr-CH" smtClean="0"/>
              <a:t>‹N°›</a:t>
            </a:fld>
            <a:endParaRPr lang="fr-CH"/>
          </a:p>
        </p:txBody>
      </p:sp>
    </p:spTree>
    <p:extLst>
      <p:ext uri="{BB962C8B-B14F-4D97-AF65-F5344CB8AC3E}">
        <p14:creationId xmlns:p14="http://schemas.microsoft.com/office/powerpoint/2010/main" val="771049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BC935C62-6AF6-4883-A734-89625712E857}"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7E52F159-726D-4112-969D-C4E331EAD5E3}" type="slidenum">
              <a:rPr lang="fr-CH" smtClean="0"/>
              <a:t>‹N°›</a:t>
            </a:fld>
            <a:endParaRPr lang="fr-CH"/>
          </a:p>
        </p:txBody>
      </p:sp>
    </p:spTree>
    <p:extLst>
      <p:ext uri="{BB962C8B-B14F-4D97-AF65-F5344CB8AC3E}">
        <p14:creationId xmlns:p14="http://schemas.microsoft.com/office/powerpoint/2010/main" val="6151814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36E82DFF-F287-40AF-977E-B199E00919CA}"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644DBD8C-CB88-4901-A542-2682C93CF1E1}" type="slidenum">
              <a:rPr lang="fr-CH" smtClean="0"/>
              <a:t>‹N°›</a:t>
            </a:fld>
            <a:endParaRPr lang="fr-CH"/>
          </a:p>
        </p:txBody>
      </p:sp>
    </p:spTree>
    <p:extLst>
      <p:ext uri="{BB962C8B-B14F-4D97-AF65-F5344CB8AC3E}">
        <p14:creationId xmlns:p14="http://schemas.microsoft.com/office/powerpoint/2010/main" val="2390824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36E82DFF-F287-40AF-977E-B199E00919CA}"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644DBD8C-CB88-4901-A542-2682C93CF1E1}" type="slidenum">
              <a:rPr lang="fr-CH" smtClean="0"/>
              <a:t>‹N°›</a:t>
            </a:fld>
            <a:endParaRPr lang="fr-CH"/>
          </a:p>
        </p:txBody>
      </p:sp>
    </p:spTree>
    <p:extLst>
      <p:ext uri="{BB962C8B-B14F-4D97-AF65-F5344CB8AC3E}">
        <p14:creationId xmlns:p14="http://schemas.microsoft.com/office/powerpoint/2010/main" val="3897243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36E82DFF-F287-40AF-977E-B199E00919CA}"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644DBD8C-CB88-4901-A542-2682C93CF1E1}" type="slidenum">
              <a:rPr lang="fr-CH" smtClean="0"/>
              <a:t>‹N°›</a:t>
            </a:fld>
            <a:endParaRPr lang="fr-CH"/>
          </a:p>
        </p:txBody>
      </p:sp>
    </p:spTree>
    <p:extLst>
      <p:ext uri="{BB962C8B-B14F-4D97-AF65-F5344CB8AC3E}">
        <p14:creationId xmlns:p14="http://schemas.microsoft.com/office/powerpoint/2010/main" val="1589949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36E82DFF-F287-40AF-977E-B199E00919CA}"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644DBD8C-CB88-4901-A542-2682C93CF1E1}" type="slidenum">
              <a:rPr lang="fr-CH" smtClean="0"/>
              <a:t>‹N°›</a:t>
            </a:fld>
            <a:endParaRPr lang="fr-CH"/>
          </a:p>
        </p:txBody>
      </p:sp>
    </p:spTree>
    <p:extLst>
      <p:ext uri="{BB962C8B-B14F-4D97-AF65-F5344CB8AC3E}">
        <p14:creationId xmlns:p14="http://schemas.microsoft.com/office/powerpoint/2010/main" val="2209230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36E82DFF-F287-40AF-977E-B199E00919CA}" type="datetimeFigureOut">
              <a:rPr lang="fr-CH" smtClean="0"/>
              <a:t>20.09.2016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644DBD8C-CB88-4901-A542-2682C93CF1E1}" type="slidenum">
              <a:rPr lang="fr-CH" smtClean="0"/>
              <a:t>‹N°›</a:t>
            </a:fld>
            <a:endParaRPr lang="fr-CH"/>
          </a:p>
        </p:txBody>
      </p:sp>
    </p:spTree>
    <p:extLst>
      <p:ext uri="{BB962C8B-B14F-4D97-AF65-F5344CB8AC3E}">
        <p14:creationId xmlns:p14="http://schemas.microsoft.com/office/powerpoint/2010/main" val="3431285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36E82DFF-F287-40AF-977E-B199E00919CA}"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644DBD8C-CB88-4901-A542-2682C93CF1E1}" type="slidenum">
              <a:rPr lang="fr-CH" smtClean="0"/>
              <a:t>‹N°›</a:t>
            </a:fld>
            <a:endParaRPr lang="fr-CH"/>
          </a:p>
        </p:txBody>
      </p:sp>
    </p:spTree>
    <p:extLst>
      <p:ext uri="{BB962C8B-B14F-4D97-AF65-F5344CB8AC3E}">
        <p14:creationId xmlns:p14="http://schemas.microsoft.com/office/powerpoint/2010/main" val="355117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F7BAE24-C74E-4A20-8A05-38E39A55BC4B}" type="datetime1">
              <a:rPr lang="en-US" smtClean="0"/>
              <a:t>9/20/2016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smtClean="0"/>
              <a:t>Orielle Solar</a:t>
            </a:r>
            <a:endParaRPr lang="en-US"/>
          </a:p>
        </p:txBody>
      </p:sp>
      <p:sp>
        <p:nvSpPr>
          <p:cNvPr id="9" name="Slide Number Placeholder 8"/>
          <p:cNvSpPr>
            <a:spLocks noGrp="1"/>
          </p:cNvSpPr>
          <p:nvPr>
            <p:ph type="sldNum" sz="quarter" idx="12"/>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760705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6E82DFF-F287-40AF-977E-B199E00919CA}" type="datetimeFigureOut">
              <a:rPr lang="fr-CH" smtClean="0"/>
              <a:t>20.09.2016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644DBD8C-CB88-4901-A542-2682C93CF1E1}" type="slidenum">
              <a:rPr lang="fr-CH" smtClean="0"/>
              <a:t>‹N°›</a:t>
            </a:fld>
            <a:endParaRPr lang="fr-CH"/>
          </a:p>
        </p:txBody>
      </p:sp>
    </p:spTree>
    <p:extLst>
      <p:ext uri="{BB962C8B-B14F-4D97-AF65-F5344CB8AC3E}">
        <p14:creationId xmlns:p14="http://schemas.microsoft.com/office/powerpoint/2010/main" val="1672894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6E82DFF-F287-40AF-977E-B199E00919CA}"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644DBD8C-CB88-4901-A542-2682C93CF1E1}" type="slidenum">
              <a:rPr lang="fr-CH" smtClean="0"/>
              <a:t>‹N°›</a:t>
            </a:fld>
            <a:endParaRPr lang="fr-CH"/>
          </a:p>
        </p:txBody>
      </p:sp>
    </p:spTree>
    <p:extLst>
      <p:ext uri="{BB962C8B-B14F-4D97-AF65-F5344CB8AC3E}">
        <p14:creationId xmlns:p14="http://schemas.microsoft.com/office/powerpoint/2010/main" val="3817944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6E82DFF-F287-40AF-977E-B199E00919CA}"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644DBD8C-CB88-4901-A542-2682C93CF1E1}" type="slidenum">
              <a:rPr lang="fr-CH" smtClean="0"/>
              <a:t>‹N°›</a:t>
            </a:fld>
            <a:endParaRPr lang="fr-CH"/>
          </a:p>
        </p:txBody>
      </p:sp>
    </p:spTree>
    <p:extLst>
      <p:ext uri="{BB962C8B-B14F-4D97-AF65-F5344CB8AC3E}">
        <p14:creationId xmlns:p14="http://schemas.microsoft.com/office/powerpoint/2010/main" val="748931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36E82DFF-F287-40AF-977E-B199E00919CA}"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644DBD8C-CB88-4901-A542-2682C93CF1E1}" type="slidenum">
              <a:rPr lang="fr-CH" smtClean="0"/>
              <a:t>‹N°›</a:t>
            </a:fld>
            <a:endParaRPr lang="fr-CH"/>
          </a:p>
        </p:txBody>
      </p:sp>
    </p:spTree>
    <p:extLst>
      <p:ext uri="{BB962C8B-B14F-4D97-AF65-F5344CB8AC3E}">
        <p14:creationId xmlns:p14="http://schemas.microsoft.com/office/powerpoint/2010/main" val="772246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36E82DFF-F287-40AF-977E-B199E00919CA}"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644DBD8C-CB88-4901-A542-2682C93CF1E1}" type="slidenum">
              <a:rPr lang="fr-CH" smtClean="0"/>
              <a:t>‹N°›</a:t>
            </a:fld>
            <a:endParaRPr lang="fr-CH"/>
          </a:p>
        </p:txBody>
      </p:sp>
    </p:spTree>
    <p:extLst>
      <p:ext uri="{BB962C8B-B14F-4D97-AF65-F5344CB8AC3E}">
        <p14:creationId xmlns:p14="http://schemas.microsoft.com/office/powerpoint/2010/main" val="1655040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CC23514C-AF58-41DD-9198-B96968100C19}"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2541194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CC23514C-AF58-41DD-9198-B96968100C19}"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3939279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C23514C-AF58-41DD-9198-B96968100C19}"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20110932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CC23514C-AF58-41DD-9198-B96968100C19}"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1106812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CC23514C-AF58-41DD-9198-B96968100C19}" type="datetimeFigureOut">
              <a:rPr lang="fr-CH" smtClean="0"/>
              <a:t>20.09.2016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24766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61CAE56-D09B-4DFD-818B-DEF3ACAE2C26}" type="datetime1">
              <a:rPr lang="en-US" smtClean="0"/>
              <a:t>9/20/2016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smtClean="0"/>
              <a:t>Orielle Solar</a:t>
            </a:r>
            <a:endParaRPr lang="en-US"/>
          </a:p>
        </p:txBody>
      </p:sp>
      <p:sp>
        <p:nvSpPr>
          <p:cNvPr id="5" name="Slide Number Placeholder 4"/>
          <p:cNvSpPr>
            <a:spLocks noGrp="1"/>
          </p:cNvSpPr>
          <p:nvPr>
            <p:ph type="sldNum" sz="quarter" idx="12"/>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23680919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CC23514C-AF58-41DD-9198-B96968100C19}"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1672716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C23514C-AF58-41DD-9198-B96968100C19}" type="datetimeFigureOut">
              <a:rPr lang="fr-CH" smtClean="0"/>
              <a:t>20.09.2016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21729142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C23514C-AF58-41DD-9198-B96968100C19}"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6702933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C23514C-AF58-41DD-9198-B96968100C19}"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23231580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CC23514C-AF58-41DD-9198-B96968100C19}"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30275697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CC23514C-AF58-41DD-9198-B96968100C19}"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3615669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CC23514C-AF58-41DD-9198-B96968100C19}"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2157AAB4-A8E7-4E72-9678-9D632092EB61}" type="slidenum">
              <a:rPr lang="fr-CH" smtClean="0"/>
              <a:t>‹N°›</a:t>
            </a:fld>
            <a:endParaRPr lang="fr-CH"/>
          </a:p>
        </p:txBody>
      </p:sp>
    </p:spTree>
    <p:extLst>
      <p:ext uri="{BB962C8B-B14F-4D97-AF65-F5344CB8AC3E}">
        <p14:creationId xmlns:p14="http://schemas.microsoft.com/office/powerpoint/2010/main" val="40599900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4CBF9FB4-0522-4054-98D6-141B17A722D4}"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56E525-909C-4913-9CC3-5EAF8AABA752}" type="slidenum">
              <a:rPr lang="fr-CH" smtClean="0"/>
              <a:t>‹N°›</a:t>
            </a:fld>
            <a:endParaRPr lang="fr-CH"/>
          </a:p>
        </p:txBody>
      </p:sp>
    </p:spTree>
    <p:extLst>
      <p:ext uri="{BB962C8B-B14F-4D97-AF65-F5344CB8AC3E}">
        <p14:creationId xmlns:p14="http://schemas.microsoft.com/office/powerpoint/2010/main" val="26869689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4CBF9FB4-0522-4054-98D6-141B17A722D4}"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56E525-909C-4913-9CC3-5EAF8AABA752}" type="slidenum">
              <a:rPr lang="fr-CH" smtClean="0"/>
              <a:t>‹N°›</a:t>
            </a:fld>
            <a:endParaRPr lang="fr-CH"/>
          </a:p>
        </p:txBody>
      </p:sp>
    </p:spTree>
    <p:extLst>
      <p:ext uri="{BB962C8B-B14F-4D97-AF65-F5344CB8AC3E}">
        <p14:creationId xmlns:p14="http://schemas.microsoft.com/office/powerpoint/2010/main" val="1537014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4CBF9FB4-0522-4054-98D6-141B17A722D4}"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56E525-909C-4913-9CC3-5EAF8AABA752}" type="slidenum">
              <a:rPr lang="fr-CH" smtClean="0"/>
              <a:t>‹N°›</a:t>
            </a:fld>
            <a:endParaRPr lang="fr-CH"/>
          </a:p>
        </p:txBody>
      </p:sp>
    </p:spTree>
    <p:extLst>
      <p:ext uri="{BB962C8B-B14F-4D97-AF65-F5344CB8AC3E}">
        <p14:creationId xmlns:p14="http://schemas.microsoft.com/office/powerpoint/2010/main" val="401563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E4EE7F7-AF7B-44F7-8CA1-9B021EE8E42F}" type="datetime1">
              <a:rPr lang="en-US" smtClean="0"/>
              <a:t>9/20/2016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smtClean="0"/>
              <a:t>Orielle Solar</a:t>
            </a:r>
            <a:endParaRPr lang="en-US"/>
          </a:p>
        </p:txBody>
      </p:sp>
      <p:sp>
        <p:nvSpPr>
          <p:cNvPr id="4" name="Slide Number Placeholder 3"/>
          <p:cNvSpPr>
            <a:spLocks noGrp="1"/>
          </p:cNvSpPr>
          <p:nvPr>
            <p:ph type="sldNum" sz="quarter" idx="12"/>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38833059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4CBF9FB4-0522-4054-98D6-141B17A722D4}"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56E525-909C-4913-9CC3-5EAF8AABA752}" type="slidenum">
              <a:rPr lang="fr-CH" smtClean="0"/>
              <a:t>‹N°›</a:t>
            </a:fld>
            <a:endParaRPr lang="fr-CH"/>
          </a:p>
        </p:txBody>
      </p:sp>
    </p:spTree>
    <p:extLst>
      <p:ext uri="{BB962C8B-B14F-4D97-AF65-F5344CB8AC3E}">
        <p14:creationId xmlns:p14="http://schemas.microsoft.com/office/powerpoint/2010/main" val="168885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4CBF9FB4-0522-4054-98D6-141B17A722D4}" type="datetimeFigureOut">
              <a:rPr lang="fr-CH" smtClean="0"/>
              <a:t>20.09.2016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E756E525-909C-4913-9CC3-5EAF8AABA752}" type="slidenum">
              <a:rPr lang="fr-CH" smtClean="0"/>
              <a:t>‹N°›</a:t>
            </a:fld>
            <a:endParaRPr lang="fr-CH"/>
          </a:p>
        </p:txBody>
      </p:sp>
    </p:spTree>
    <p:extLst>
      <p:ext uri="{BB962C8B-B14F-4D97-AF65-F5344CB8AC3E}">
        <p14:creationId xmlns:p14="http://schemas.microsoft.com/office/powerpoint/2010/main" val="195767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4CBF9FB4-0522-4054-98D6-141B17A722D4}"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E756E525-909C-4913-9CC3-5EAF8AABA752}" type="slidenum">
              <a:rPr lang="fr-CH" smtClean="0"/>
              <a:t>‹N°›</a:t>
            </a:fld>
            <a:endParaRPr lang="fr-CH"/>
          </a:p>
        </p:txBody>
      </p:sp>
    </p:spTree>
    <p:extLst>
      <p:ext uri="{BB962C8B-B14F-4D97-AF65-F5344CB8AC3E}">
        <p14:creationId xmlns:p14="http://schemas.microsoft.com/office/powerpoint/2010/main" val="15678644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CBF9FB4-0522-4054-98D6-141B17A722D4}" type="datetimeFigureOut">
              <a:rPr lang="fr-CH" smtClean="0"/>
              <a:t>20.09.2016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E756E525-909C-4913-9CC3-5EAF8AABA752}" type="slidenum">
              <a:rPr lang="fr-CH" smtClean="0"/>
              <a:t>‹N°›</a:t>
            </a:fld>
            <a:endParaRPr lang="fr-CH"/>
          </a:p>
        </p:txBody>
      </p:sp>
    </p:spTree>
    <p:extLst>
      <p:ext uri="{BB962C8B-B14F-4D97-AF65-F5344CB8AC3E}">
        <p14:creationId xmlns:p14="http://schemas.microsoft.com/office/powerpoint/2010/main" val="12361874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CBF9FB4-0522-4054-98D6-141B17A722D4}"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56E525-909C-4913-9CC3-5EAF8AABA752}" type="slidenum">
              <a:rPr lang="fr-CH" smtClean="0"/>
              <a:t>‹N°›</a:t>
            </a:fld>
            <a:endParaRPr lang="fr-CH"/>
          </a:p>
        </p:txBody>
      </p:sp>
    </p:spTree>
    <p:extLst>
      <p:ext uri="{BB962C8B-B14F-4D97-AF65-F5344CB8AC3E}">
        <p14:creationId xmlns:p14="http://schemas.microsoft.com/office/powerpoint/2010/main" val="399152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CBF9FB4-0522-4054-98D6-141B17A722D4}"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56E525-909C-4913-9CC3-5EAF8AABA752}" type="slidenum">
              <a:rPr lang="fr-CH" smtClean="0"/>
              <a:t>‹N°›</a:t>
            </a:fld>
            <a:endParaRPr lang="fr-CH"/>
          </a:p>
        </p:txBody>
      </p:sp>
    </p:spTree>
    <p:extLst>
      <p:ext uri="{BB962C8B-B14F-4D97-AF65-F5344CB8AC3E}">
        <p14:creationId xmlns:p14="http://schemas.microsoft.com/office/powerpoint/2010/main" val="36922753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4CBF9FB4-0522-4054-98D6-141B17A722D4}"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56E525-909C-4913-9CC3-5EAF8AABA752}" type="slidenum">
              <a:rPr lang="fr-CH" smtClean="0"/>
              <a:t>‹N°›</a:t>
            </a:fld>
            <a:endParaRPr lang="fr-CH"/>
          </a:p>
        </p:txBody>
      </p:sp>
    </p:spTree>
    <p:extLst>
      <p:ext uri="{BB962C8B-B14F-4D97-AF65-F5344CB8AC3E}">
        <p14:creationId xmlns:p14="http://schemas.microsoft.com/office/powerpoint/2010/main" val="39758671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4CBF9FB4-0522-4054-98D6-141B17A722D4}"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56E525-909C-4913-9CC3-5EAF8AABA752}" type="slidenum">
              <a:rPr lang="fr-CH" smtClean="0"/>
              <a:t>‹N°›</a:t>
            </a:fld>
            <a:endParaRPr lang="fr-CH"/>
          </a:p>
        </p:txBody>
      </p:sp>
    </p:spTree>
    <p:extLst>
      <p:ext uri="{BB962C8B-B14F-4D97-AF65-F5344CB8AC3E}">
        <p14:creationId xmlns:p14="http://schemas.microsoft.com/office/powerpoint/2010/main" val="3892083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20D6749A-4F4D-4FC3-A8AC-6943A57F9AF9}"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62EAB18-8C85-47BB-8ABF-D7A9D090AC42}" type="slidenum">
              <a:rPr lang="fr-CH" smtClean="0"/>
              <a:t>‹N°›</a:t>
            </a:fld>
            <a:endParaRPr lang="fr-CH"/>
          </a:p>
        </p:txBody>
      </p:sp>
    </p:spTree>
    <p:extLst>
      <p:ext uri="{BB962C8B-B14F-4D97-AF65-F5344CB8AC3E}">
        <p14:creationId xmlns:p14="http://schemas.microsoft.com/office/powerpoint/2010/main" val="6032010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20D6749A-4F4D-4FC3-A8AC-6943A57F9AF9}"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62EAB18-8C85-47BB-8ABF-D7A9D090AC42}" type="slidenum">
              <a:rPr lang="fr-CH" smtClean="0"/>
              <a:t>‹N°›</a:t>
            </a:fld>
            <a:endParaRPr lang="fr-CH"/>
          </a:p>
        </p:txBody>
      </p:sp>
    </p:spTree>
    <p:extLst>
      <p:ext uri="{BB962C8B-B14F-4D97-AF65-F5344CB8AC3E}">
        <p14:creationId xmlns:p14="http://schemas.microsoft.com/office/powerpoint/2010/main" val="2550802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0877B7-ADEB-4CCF-A7E8-327961269CDC}" type="datetime1">
              <a:rPr lang="en-US" smtClean="0"/>
              <a:t>9/20/2016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Orielle Solar</a:t>
            </a:r>
            <a:endParaRPr lang="en-US"/>
          </a:p>
        </p:txBody>
      </p:sp>
      <p:sp>
        <p:nvSpPr>
          <p:cNvPr id="7" name="Slide Number Placeholder 6"/>
          <p:cNvSpPr>
            <a:spLocks noGrp="1"/>
          </p:cNvSpPr>
          <p:nvPr>
            <p:ph type="sldNum" sz="quarter" idx="12"/>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24418630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0D6749A-4F4D-4FC3-A8AC-6943A57F9AF9}"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62EAB18-8C85-47BB-8ABF-D7A9D090AC42}" type="slidenum">
              <a:rPr lang="fr-CH" smtClean="0"/>
              <a:t>‹N°›</a:t>
            </a:fld>
            <a:endParaRPr lang="fr-CH"/>
          </a:p>
        </p:txBody>
      </p:sp>
    </p:spTree>
    <p:extLst>
      <p:ext uri="{BB962C8B-B14F-4D97-AF65-F5344CB8AC3E}">
        <p14:creationId xmlns:p14="http://schemas.microsoft.com/office/powerpoint/2010/main" val="7582044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20D6749A-4F4D-4FC3-A8AC-6943A57F9AF9}"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62EAB18-8C85-47BB-8ABF-D7A9D090AC42}" type="slidenum">
              <a:rPr lang="fr-CH" smtClean="0"/>
              <a:t>‹N°›</a:t>
            </a:fld>
            <a:endParaRPr lang="fr-CH"/>
          </a:p>
        </p:txBody>
      </p:sp>
    </p:spTree>
    <p:extLst>
      <p:ext uri="{BB962C8B-B14F-4D97-AF65-F5344CB8AC3E}">
        <p14:creationId xmlns:p14="http://schemas.microsoft.com/office/powerpoint/2010/main" val="8938757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20D6749A-4F4D-4FC3-A8AC-6943A57F9AF9}" type="datetimeFigureOut">
              <a:rPr lang="fr-CH" smtClean="0"/>
              <a:t>20.09.2016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E62EAB18-8C85-47BB-8ABF-D7A9D090AC42}" type="slidenum">
              <a:rPr lang="fr-CH" smtClean="0"/>
              <a:t>‹N°›</a:t>
            </a:fld>
            <a:endParaRPr lang="fr-CH"/>
          </a:p>
        </p:txBody>
      </p:sp>
    </p:spTree>
    <p:extLst>
      <p:ext uri="{BB962C8B-B14F-4D97-AF65-F5344CB8AC3E}">
        <p14:creationId xmlns:p14="http://schemas.microsoft.com/office/powerpoint/2010/main" val="2951257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20D6749A-4F4D-4FC3-A8AC-6943A57F9AF9}"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E62EAB18-8C85-47BB-8ABF-D7A9D090AC42}" type="slidenum">
              <a:rPr lang="fr-CH" smtClean="0"/>
              <a:t>‹N°›</a:t>
            </a:fld>
            <a:endParaRPr lang="fr-CH"/>
          </a:p>
        </p:txBody>
      </p:sp>
    </p:spTree>
    <p:extLst>
      <p:ext uri="{BB962C8B-B14F-4D97-AF65-F5344CB8AC3E}">
        <p14:creationId xmlns:p14="http://schemas.microsoft.com/office/powerpoint/2010/main" val="30555690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0D6749A-4F4D-4FC3-A8AC-6943A57F9AF9}" type="datetimeFigureOut">
              <a:rPr lang="fr-CH" smtClean="0"/>
              <a:t>20.09.2016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E62EAB18-8C85-47BB-8ABF-D7A9D090AC42}" type="slidenum">
              <a:rPr lang="fr-CH" smtClean="0"/>
              <a:t>‹N°›</a:t>
            </a:fld>
            <a:endParaRPr lang="fr-CH"/>
          </a:p>
        </p:txBody>
      </p:sp>
    </p:spTree>
    <p:extLst>
      <p:ext uri="{BB962C8B-B14F-4D97-AF65-F5344CB8AC3E}">
        <p14:creationId xmlns:p14="http://schemas.microsoft.com/office/powerpoint/2010/main" val="38271637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0D6749A-4F4D-4FC3-A8AC-6943A57F9AF9}"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62EAB18-8C85-47BB-8ABF-D7A9D090AC42}" type="slidenum">
              <a:rPr lang="fr-CH" smtClean="0"/>
              <a:t>‹N°›</a:t>
            </a:fld>
            <a:endParaRPr lang="fr-CH"/>
          </a:p>
        </p:txBody>
      </p:sp>
    </p:spTree>
    <p:extLst>
      <p:ext uri="{BB962C8B-B14F-4D97-AF65-F5344CB8AC3E}">
        <p14:creationId xmlns:p14="http://schemas.microsoft.com/office/powerpoint/2010/main" val="24612543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0D6749A-4F4D-4FC3-A8AC-6943A57F9AF9}"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62EAB18-8C85-47BB-8ABF-D7A9D090AC42}" type="slidenum">
              <a:rPr lang="fr-CH" smtClean="0"/>
              <a:t>‹N°›</a:t>
            </a:fld>
            <a:endParaRPr lang="fr-CH"/>
          </a:p>
        </p:txBody>
      </p:sp>
    </p:spTree>
    <p:extLst>
      <p:ext uri="{BB962C8B-B14F-4D97-AF65-F5344CB8AC3E}">
        <p14:creationId xmlns:p14="http://schemas.microsoft.com/office/powerpoint/2010/main" val="2627444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20D6749A-4F4D-4FC3-A8AC-6943A57F9AF9}"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62EAB18-8C85-47BB-8ABF-D7A9D090AC42}" type="slidenum">
              <a:rPr lang="fr-CH" smtClean="0"/>
              <a:t>‹N°›</a:t>
            </a:fld>
            <a:endParaRPr lang="fr-CH"/>
          </a:p>
        </p:txBody>
      </p:sp>
    </p:spTree>
    <p:extLst>
      <p:ext uri="{BB962C8B-B14F-4D97-AF65-F5344CB8AC3E}">
        <p14:creationId xmlns:p14="http://schemas.microsoft.com/office/powerpoint/2010/main" val="33068143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20D6749A-4F4D-4FC3-A8AC-6943A57F9AF9}"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62EAB18-8C85-47BB-8ABF-D7A9D090AC42}" type="slidenum">
              <a:rPr lang="fr-CH" smtClean="0"/>
              <a:t>‹N°›</a:t>
            </a:fld>
            <a:endParaRPr lang="fr-CH"/>
          </a:p>
        </p:txBody>
      </p:sp>
    </p:spTree>
    <p:extLst>
      <p:ext uri="{BB962C8B-B14F-4D97-AF65-F5344CB8AC3E}">
        <p14:creationId xmlns:p14="http://schemas.microsoft.com/office/powerpoint/2010/main" val="34811157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6FCE15C2-DA81-4108-B4F9-0CF6567CEEF8}"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F294CE5F-E9A4-4765-9FF8-52EDD83236F2}" type="slidenum">
              <a:rPr lang="fr-CH" smtClean="0"/>
              <a:t>‹N°›</a:t>
            </a:fld>
            <a:endParaRPr lang="fr-CH"/>
          </a:p>
        </p:txBody>
      </p:sp>
    </p:spTree>
    <p:extLst>
      <p:ext uri="{BB962C8B-B14F-4D97-AF65-F5344CB8AC3E}">
        <p14:creationId xmlns:p14="http://schemas.microsoft.com/office/powerpoint/2010/main" val="63962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C5F37D-071F-47C1-AD0E-68F7282C468B}" type="datetime1">
              <a:rPr lang="en-US" smtClean="0"/>
              <a:t>9/20/2016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Orielle Solar</a:t>
            </a:r>
            <a:endParaRPr lang="en-US"/>
          </a:p>
        </p:txBody>
      </p:sp>
      <p:sp>
        <p:nvSpPr>
          <p:cNvPr id="7" name="Slide Number Placeholder 6"/>
          <p:cNvSpPr>
            <a:spLocks noGrp="1"/>
          </p:cNvSpPr>
          <p:nvPr>
            <p:ph type="sldNum" sz="quarter" idx="12"/>
          </p:nvPr>
        </p:nvSpPr>
        <p:spPr/>
        <p:txBody>
          <a:bodyPr/>
          <a:lstStyle/>
          <a:p>
            <a:fld id="{72CABF39-BDA5-4B30-9D42-8880E84A335C}" type="slidenum">
              <a:rPr lang="en-US" smtClean="0"/>
              <a:t>‹N°›</a:t>
            </a:fld>
            <a:endParaRPr lang="en-US"/>
          </a:p>
        </p:txBody>
      </p:sp>
    </p:spTree>
    <p:extLst>
      <p:ext uri="{BB962C8B-B14F-4D97-AF65-F5344CB8AC3E}">
        <p14:creationId xmlns:p14="http://schemas.microsoft.com/office/powerpoint/2010/main" val="39801567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6FCE15C2-DA81-4108-B4F9-0CF6567CEEF8}"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F294CE5F-E9A4-4765-9FF8-52EDD83236F2}" type="slidenum">
              <a:rPr lang="fr-CH" smtClean="0"/>
              <a:t>‹N°›</a:t>
            </a:fld>
            <a:endParaRPr lang="fr-CH"/>
          </a:p>
        </p:txBody>
      </p:sp>
    </p:spTree>
    <p:extLst>
      <p:ext uri="{BB962C8B-B14F-4D97-AF65-F5344CB8AC3E}">
        <p14:creationId xmlns:p14="http://schemas.microsoft.com/office/powerpoint/2010/main" val="34796808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FCE15C2-DA81-4108-B4F9-0CF6567CEEF8}"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F294CE5F-E9A4-4765-9FF8-52EDD83236F2}" type="slidenum">
              <a:rPr lang="fr-CH" smtClean="0"/>
              <a:t>‹N°›</a:t>
            </a:fld>
            <a:endParaRPr lang="fr-CH"/>
          </a:p>
        </p:txBody>
      </p:sp>
    </p:spTree>
    <p:extLst>
      <p:ext uri="{BB962C8B-B14F-4D97-AF65-F5344CB8AC3E}">
        <p14:creationId xmlns:p14="http://schemas.microsoft.com/office/powerpoint/2010/main" val="36755816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6FCE15C2-DA81-4108-B4F9-0CF6567CEEF8}"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F294CE5F-E9A4-4765-9FF8-52EDD83236F2}" type="slidenum">
              <a:rPr lang="fr-CH" smtClean="0"/>
              <a:t>‹N°›</a:t>
            </a:fld>
            <a:endParaRPr lang="fr-CH"/>
          </a:p>
        </p:txBody>
      </p:sp>
    </p:spTree>
    <p:extLst>
      <p:ext uri="{BB962C8B-B14F-4D97-AF65-F5344CB8AC3E}">
        <p14:creationId xmlns:p14="http://schemas.microsoft.com/office/powerpoint/2010/main" val="22198199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6FCE15C2-DA81-4108-B4F9-0CF6567CEEF8}" type="datetimeFigureOut">
              <a:rPr lang="fr-CH" smtClean="0"/>
              <a:t>20.09.2016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F294CE5F-E9A4-4765-9FF8-52EDD83236F2}" type="slidenum">
              <a:rPr lang="fr-CH" smtClean="0"/>
              <a:t>‹N°›</a:t>
            </a:fld>
            <a:endParaRPr lang="fr-CH"/>
          </a:p>
        </p:txBody>
      </p:sp>
    </p:spTree>
    <p:extLst>
      <p:ext uri="{BB962C8B-B14F-4D97-AF65-F5344CB8AC3E}">
        <p14:creationId xmlns:p14="http://schemas.microsoft.com/office/powerpoint/2010/main" val="11249437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6FCE15C2-DA81-4108-B4F9-0CF6567CEEF8}" type="datetimeFigureOut">
              <a:rPr lang="fr-CH" smtClean="0"/>
              <a:t>20.09.2016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F294CE5F-E9A4-4765-9FF8-52EDD83236F2}" type="slidenum">
              <a:rPr lang="fr-CH" smtClean="0"/>
              <a:t>‹N°›</a:t>
            </a:fld>
            <a:endParaRPr lang="fr-CH"/>
          </a:p>
        </p:txBody>
      </p:sp>
    </p:spTree>
    <p:extLst>
      <p:ext uri="{BB962C8B-B14F-4D97-AF65-F5344CB8AC3E}">
        <p14:creationId xmlns:p14="http://schemas.microsoft.com/office/powerpoint/2010/main" val="34231333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FCE15C2-DA81-4108-B4F9-0CF6567CEEF8}" type="datetimeFigureOut">
              <a:rPr lang="fr-CH" smtClean="0"/>
              <a:t>20.09.2016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F294CE5F-E9A4-4765-9FF8-52EDD83236F2}" type="slidenum">
              <a:rPr lang="fr-CH" smtClean="0"/>
              <a:t>‹N°›</a:t>
            </a:fld>
            <a:endParaRPr lang="fr-CH"/>
          </a:p>
        </p:txBody>
      </p:sp>
    </p:spTree>
    <p:extLst>
      <p:ext uri="{BB962C8B-B14F-4D97-AF65-F5344CB8AC3E}">
        <p14:creationId xmlns:p14="http://schemas.microsoft.com/office/powerpoint/2010/main" val="8766309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FCE15C2-DA81-4108-B4F9-0CF6567CEEF8}"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F294CE5F-E9A4-4765-9FF8-52EDD83236F2}" type="slidenum">
              <a:rPr lang="fr-CH" smtClean="0"/>
              <a:t>‹N°›</a:t>
            </a:fld>
            <a:endParaRPr lang="fr-CH"/>
          </a:p>
        </p:txBody>
      </p:sp>
    </p:spTree>
    <p:extLst>
      <p:ext uri="{BB962C8B-B14F-4D97-AF65-F5344CB8AC3E}">
        <p14:creationId xmlns:p14="http://schemas.microsoft.com/office/powerpoint/2010/main" val="11450275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FCE15C2-DA81-4108-B4F9-0CF6567CEEF8}" type="datetimeFigureOut">
              <a:rPr lang="fr-CH" smtClean="0"/>
              <a:t>20.09.2016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F294CE5F-E9A4-4765-9FF8-52EDD83236F2}" type="slidenum">
              <a:rPr lang="fr-CH" smtClean="0"/>
              <a:t>‹N°›</a:t>
            </a:fld>
            <a:endParaRPr lang="fr-CH"/>
          </a:p>
        </p:txBody>
      </p:sp>
    </p:spTree>
    <p:extLst>
      <p:ext uri="{BB962C8B-B14F-4D97-AF65-F5344CB8AC3E}">
        <p14:creationId xmlns:p14="http://schemas.microsoft.com/office/powerpoint/2010/main" val="33986761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6FCE15C2-DA81-4108-B4F9-0CF6567CEEF8}"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F294CE5F-E9A4-4765-9FF8-52EDD83236F2}" type="slidenum">
              <a:rPr lang="fr-CH" smtClean="0"/>
              <a:t>‹N°›</a:t>
            </a:fld>
            <a:endParaRPr lang="fr-CH"/>
          </a:p>
        </p:txBody>
      </p:sp>
    </p:spTree>
    <p:extLst>
      <p:ext uri="{BB962C8B-B14F-4D97-AF65-F5344CB8AC3E}">
        <p14:creationId xmlns:p14="http://schemas.microsoft.com/office/powerpoint/2010/main" val="2568226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6FCE15C2-DA81-4108-B4F9-0CF6567CEEF8}" type="datetimeFigureOut">
              <a:rPr lang="fr-CH" smtClean="0"/>
              <a:t>20.09.2016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F294CE5F-E9A4-4765-9FF8-52EDD83236F2}" type="slidenum">
              <a:rPr lang="fr-CH" smtClean="0"/>
              <a:t>‹N°›</a:t>
            </a:fld>
            <a:endParaRPr lang="fr-CH"/>
          </a:p>
        </p:txBody>
      </p:sp>
    </p:spTree>
    <p:extLst>
      <p:ext uri="{BB962C8B-B14F-4D97-AF65-F5344CB8AC3E}">
        <p14:creationId xmlns:p14="http://schemas.microsoft.com/office/powerpoint/2010/main" val="274172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3.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4.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ABF39-BDA5-4B30-9D42-8880E84A335C}" type="slidenum">
              <a:rPr lang="en-US" smtClean="0"/>
              <a:t>‹N°›</a:t>
            </a:fld>
            <a:endParaRPr lang="en-US"/>
          </a:p>
        </p:txBody>
      </p:sp>
      <p:sp>
        <p:nvSpPr>
          <p:cNvPr id="7" name="TextBox 6"/>
          <p:cNvSpPr txBox="1"/>
          <p:nvPr userDrawn="1"/>
        </p:nvSpPr>
        <p:spPr>
          <a:xfrm>
            <a:off x="76200" y="6402258"/>
            <a:ext cx="7380312" cy="307777"/>
          </a:xfrm>
          <a:prstGeom prst="rect">
            <a:avLst/>
          </a:prstGeom>
          <a:noFill/>
        </p:spPr>
        <p:txBody>
          <a:bodyPr wrap="square" rtlCol="0">
            <a:spAutoFit/>
          </a:bodyPr>
          <a:lstStyle/>
          <a:p>
            <a:pPr algn="ctr"/>
            <a:r>
              <a:rPr lang="en-GB" sz="1400" i="1" dirty="0" smtClean="0">
                <a:solidFill>
                  <a:srgbClr val="0099CC"/>
                </a:solidFill>
              </a:rPr>
              <a:t>Formation OMS AFRO </a:t>
            </a:r>
            <a:r>
              <a:rPr lang="fr-FR" sz="1400" i="1" noProof="0" dirty="0" smtClean="0">
                <a:solidFill>
                  <a:srgbClr val="0099CC"/>
                </a:solidFill>
              </a:rPr>
              <a:t>sur</a:t>
            </a:r>
            <a:r>
              <a:rPr lang="en-GB" sz="1400" i="1" dirty="0" smtClean="0">
                <a:solidFill>
                  <a:srgbClr val="0099CC"/>
                </a:solidFill>
              </a:rPr>
              <a:t> la Santé </a:t>
            </a:r>
            <a:r>
              <a:rPr lang="fr-FR" sz="1400" i="1" noProof="0" dirty="0" smtClean="0">
                <a:solidFill>
                  <a:srgbClr val="0099CC"/>
                </a:solidFill>
              </a:rPr>
              <a:t>dans</a:t>
            </a:r>
            <a:r>
              <a:rPr lang="en-GB" sz="1400" i="1" dirty="0" smtClean="0">
                <a:solidFill>
                  <a:srgbClr val="0099CC"/>
                </a:solidFill>
              </a:rPr>
              <a:t> </a:t>
            </a:r>
            <a:r>
              <a:rPr lang="fr-FR" sz="1400" i="1" noProof="0" dirty="0" smtClean="0">
                <a:solidFill>
                  <a:srgbClr val="0099CC"/>
                </a:solidFill>
              </a:rPr>
              <a:t>toutes</a:t>
            </a:r>
            <a:r>
              <a:rPr lang="en-GB" sz="1400" i="1" dirty="0" smtClean="0">
                <a:solidFill>
                  <a:srgbClr val="0099CC"/>
                </a:solidFill>
              </a:rPr>
              <a:t> les </a:t>
            </a:r>
            <a:r>
              <a:rPr lang="fr-FR" sz="1400" i="1" noProof="0" dirty="0" smtClean="0">
                <a:solidFill>
                  <a:srgbClr val="0099CC"/>
                </a:solidFill>
              </a:rPr>
              <a:t>Politiques</a:t>
            </a:r>
            <a:r>
              <a:rPr lang="en-GB" sz="1400" i="1" dirty="0" smtClean="0">
                <a:solidFill>
                  <a:srgbClr val="0099CC"/>
                </a:solidFill>
              </a:rPr>
              <a:t> – Dakar, </a:t>
            </a:r>
            <a:r>
              <a:rPr lang="fr-FR" sz="1400" i="1" noProof="0" dirty="0" smtClean="0">
                <a:solidFill>
                  <a:srgbClr val="0099CC"/>
                </a:solidFill>
              </a:rPr>
              <a:t>octobre</a:t>
            </a:r>
            <a:r>
              <a:rPr lang="en-GB" sz="1400" i="1" dirty="0" smtClean="0">
                <a:solidFill>
                  <a:srgbClr val="0099CC"/>
                </a:solidFill>
              </a:rPr>
              <a:t> 2016</a:t>
            </a:r>
            <a:endParaRPr lang="en-GB" sz="1400" i="1" dirty="0">
              <a:solidFill>
                <a:srgbClr val="0099CC"/>
              </a:solidFill>
            </a:endParaRPr>
          </a:p>
        </p:txBody>
      </p:sp>
      <p:sp>
        <p:nvSpPr>
          <p:cNvPr id="8" name="Wave 7"/>
          <p:cNvSpPr/>
          <p:nvPr userDrawn="1"/>
        </p:nvSpPr>
        <p:spPr>
          <a:xfrm>
            <a:off x="-45929" y="152400"/>
            <a:ext cx="9180511" cy="1619943"/>
          </a:xfrm>
          <a:prstGeom prst="wave">
            <a:avLst>
              <a:gd name="adj1" fmla="val 12500"/>
              <a:gd name="adj2" fmla="val 210"/>
            </a:avLst>
          </a:prstGeom>
          <a:solidFill>
            <a:srgbClr val="0099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414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87" r:id="rId13"/>
    <p:sldLayoutId id="2147483688" r:id="rId1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406F0-3562-47A4-ACA8-A4001437B18D}" type="datetimeFigureOut">
              <a:rPr lang="fr-CH" smtClean="0"/>
              <a:t>20.09.2016</a:t>
            </a:fld>
            <a:endParaRPr lang="fr-CH"/>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C9744-8B0A-4866-8DD9-2FE104CF7300}" type="slidenum">
              <a:rPr lang="fr-CH" smtClean="0"/>
              <a:t>‹N°›</a:t>
            </a:fld>
            <a:endParaRPr lang="fr-CH"/>
          </a:p>
        </p:txBody>
      </p:sp>
    </p:spTree>
    <p:extLst>
      <p:ext uri="{BB962C8B-B14F-4D97-AF65-F5344CB8AC3E}">
        <p14:creationId xmlns:p14="http://schemas.microsoft.com/office/powerpoint/2010/main" val="4299687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BA603-0C96-468F-9570-E2C29CBD579E}" type="datetimeFigureOut">
              <a:rPr lang="fr-CH" smtClean="0"/>
              <a:t>20.09.2016</a:t>
            </a:fld>
            <a:endParaRPr lang="fr-CH"/>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C3B11-F1F0-4904-A435-716A73A3D1D0}" type="slidenum">
              <a:rPr lang="fr-CH" smtClean="0"/>
              <a:t>‹N°›</a:t>
            </a:fld>
            <a:endParaRPr lang="fr-CH"/>
          </a:p>
        </p:txBody>
      </p:sp>
    </p:spTree>
    <p:extLst>
      <p:ext uri="{BB962C8B-B14F-4D97-AF65-F5344CB8AC3E}">
        <p14:creationId xmlns:p14="http://schemas.microsoft.com/office/powerpoint/2010/main" val="46902674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140D1-AD2C-4427-9478-53F8159B907C}" type="datetimeFigureOut">
              <a:rPr lang="fr-CH" smtClean="0"/>
              <a:t>20.09.2016</a:t>
            </a:fld>
            <a:endParaRPr lang="fr-CH"/>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50BAA-6D9E-4523-8630-179FABE56A7D}" type="slidenum">
              <a:rPr lang="fr-CH" smtClean="0"/>
              <a:t>‹N°›</a:t>
            </a:fld>
            <a:endParaRPr lang="fr-CH"/>
          </a:p>
        </p:txBody>
      </p:sp>
    </p:spTree>
    <p:extLst>
      <p:ext uri="{BB962C8B-B14F-4D97-AF65-F5344CB8AC3E}">
        <p14:creationId xmlns:p14="http://schemas.microsoft.com/office/powerpoint/2010/main" val="339422606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443A8-25DE-476D-BFDA-7BBB43A043E5}" type="datetimeFigureOut">
              <a:rPr lang="fr-CH" smtClean="0"/>
              <a:t>20.09.2016</a:t>
            </a:fld>
            <a:endParaRPr lang="fr-CH"/>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7F9F6-FB0C-4429-9566-514DE101312E}" type="slidenum">
              <a:rPr lang="fr-CH" smtClean="0"/>
              <a:t>‹N°›</a:t>
            </a:fld>
            <a:endParaRPr lang="fr-CH"/>
          </a:p>
        </p:txBody>
      </p:sp>
    </p:spTree>
    <p:extLst>
      <p:ext uri="{BB962C8B-B14F-4D97-AF65-F5344CB8AC3E}">
        <p14:creationId xmlns:p14="http://schemas.microsoft.com/office/powerpoint/2010/main" val="130855908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7E7F6-004E-451F-83A2-D144A9C590AA}" type="datetimeFigureOut">
              <a:rPr lang="en-GB" smtClean="0"/>
              <a:t>20/09/2016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1BB7A-D7EE-4A01-A7A7-25D3B50DAC5A}" type="slidenum">
              <a:rPr lang="en-GB" smtClean="0"/>
              <a:t>‹N°›</a:t>
            </a:fld>
            <a:endParaRPr lang="en-GB"/>
          </a:p>
        </p:txBody>
      </p:sp>
    </p:spTree>
    <p:extLst>
      <p:ext uri="{BB962C8B-B14F-4D97-AF65-F5344CB8AC3E}">
        <p14:creationId xmlns:p14="http://schemas.microsoft.com/office/powerpoint/2010/main" val="38740770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E002F-07F0-47DA-9ED9-1889B1825CBB}" type="datetimeFigureOut">
              <a:rPr lang="en-GB" smtClean="0"/>
              <a:t>20/09/2016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13038-D5F0-48A1-9867-B2F931EDF5D7}" type="slidenum">
              <a:rPr lang="en-GB" smtClean="0"/>
              <a:t>‹N°›</a:t>
            </a:fld>
            <a:endParaRPr lang="en-GB"/>
          </a:p>
        </p:txBody>
      </p:sp>
      <p:sp>
        <p:nvSpPr>
          <p:cNvPr id="7" name="Wave 6"/>
          <p:cNvSpPr/>
          <p:nvPr userDrawn="1"/>
        </p:nvSpPr>
        <p:spPr>
          <a:xfrm>
            <a:off x="-36511" y="7074"/>
            <a:ext cx="9180511" cy="3574325"/>
          </a:xfrm>
          <a:prstGeom prst="wave">
            <a:avLst>
              <a:gd name="adj1" fmla="val 12500"/>
              <a:gd name="adj2" fmla="val 210"/>
            </a:avLst>
          </a:prstGeom>
          <a:solidFill>
            <a:srgbClr val="0099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3276600" y="1916832"/>
            <a:ext cx="5715000" cy="6739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fr-FR" sz="2400" b="1" noProof="0" dirty="0" smtClean="0">
                <a:solidFill>
                  <a:schemeClr val="accent5">
                    <a:lumMod val="40000"/>
                    <a:lumOff val="60000"/>
                  </a:schemeClr>
                </a:solidFill>
                <a:latin typeface="Bodoni SvtyTwo ITC TT-Book"/>
                <a:ea typeface="Bodoni SvtyTwo ITC TT-Book"/>
                <a:cs typeface="Times New Roman" pitchFamily="18" charset="0"/>
              </a:rPr>
              <a:t>Déterminants Sociaux de la Santé, HQ</a:t>
            </a:r>
          </a:p>
        </p:txBody>
      </p:sp>
      <p:pic>
        <p:nvPicPr>
          <p:cNvPr id="3074" name="Picture 2" descr="logohq"/>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838200" y="846138"/>
            <a:ext cx="21050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989729"/>
      </p:ext>
    </p:extLst>
  </p:cSld>
  <p:clrMap bg1="lt1" tx1="dk1" bg2="lt2" tx2="dk2" accent1="accent1" accent2="accent2" accent3="accent3" accent4="accent4" accent5="accent5" accent6="accent6" hlink="hlink" folHlink="folHlink"/>
  <p:sldLayoutIdLst>
    <p:sldLayoutId id="2147483662" r:id="rId1"/>
    <p:sldLayoutId id="2147483806" r:id="rId2"/>
    <p:sldLayoutId id="2147483753"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779" r:id="rId13"/>
    <p:sldLayoutId id="2147483780" r:id="rId14"/>
    <p:sldLayoutId id="2147483766" r:id="rId15"/>
    <p:sldLayoutId id="2147483831" r:id="rId16"/>
    <p:sldLayoutId id="2147483672" r:id="rId17"/>
    <p:sldLayoutId id="2147483673"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935C62-6AF6-4883-A734-89625712E857}" type="datetimeFigureOut">
              <a:rPr lang="fr-CH" smtClean="0"/>
              <a:t>20.09.2016</a:t>
            </a:fld>
            <a:endParaRPr lang="fr-CH"/>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2F159-726D-4112-969D-C4E331EAD5E3}" type="slidenum">
              <a:rPr lang="fr-CH" smtClean="0"/>
              <a:t>‹N°›</a:t>
            </a:fld>
            <a:endParaRPr lang="fr-CH"/>
          </a:p>
        </p:txBody>
      </p:sp>
    </p:spTree>
    <p:extLst>
      <p:ext uri="{BB962C8B-B14F-4D97-AF65-F5344CB8AC3E}">
        <p14:creationId xmlns:p14="http://schemas.microsoft.com/office/powerpoint/2010/main" val="50304344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82DFF-F287-40AF-977E-B199E00919CA}" type="datetimeFigureOut">
              <a:rPr lang="fr-CH" smtClean="0"/>
              <a:t>20.09.2016</a:t>
            </a:fld>
            <a:endParaRPr lang="fr-CH"/>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DBD8C-CB88-4901-A542-2682C93CF1E1}" type="slidenum">
              <a:rPr lang="fr-CH" smtClean="0"/>
              <a:t>‹N°›</a:t>
            </a:fld>
            <a:endParaRPr lang="fr-CH"/>
          </a:p>
        </p:txBody>
      </p:sp>
    </p:spTree>
    <p:extLst>
      <p:ext uri="{BB962C8B-B14F-4D97-AF65-F5344CB8AC3E}">
        <p14:creationId xmlns:p14="http://schemas.microsoft.com/office/powerpoint/2010/main" val="112889858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3514C-AF58-41DD-9198-B96968100C19}" type="datetimeFigureOut">
              <a:rPr lang="fr-CH" smtClean="0"/>
              <a:t>20.09.2016</a:t>
            </a:fld>
            <a:endParaRPr lang="fr-CH"/>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7AAB4-A8E7-4E72-9678-9D632092EB61}" type="slidenum">
              <a:rPr lang="fr-CH" smtClean="0"/>
              <a:t>‹N°›</a:t>
            </a:fld>
            <a:endParaRPr lang="fr-CH"/>
          </a:p>
        </p:txBody>
      </p:sp>
    </p:spTree>
    <p:extLst>
      <p:ext uri="{BB962C8B-B14F-4D97-AF65-F5344CB8AC3E}">
        <p14:creationId xmlns:p14="http://schemas.microsoft.com/office/powerpoint/2010/main" val="393645075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dirty="0" smtClean="0"/>
              <a:t>Modifiez le style du titre</a:t>
            </a:r>
            <a:endParaRPr lang="fr-CH" dirty="0"/>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F9FB4-0522-4054-98D6-141B17A722D4}" type="datetimeFigureOut">
              <a:rPr lang="fr-CH" smtClean="0"/>
              <a:t>20.09.2016</a:t>
            </a:fld>
            <a:endParaRPr lang="fr-CH"/>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6E525-909C-4913-9CC3-5EAF8AABA752}" type="slidenum">
              <a:rPr lang="fr-CH" smtClean="0"/>
              <a:t>‹N°›</a:t>
            </a:fld>
            <a:endParaRPr lang="fr-CH"/>
          </a:p>
        </p:txBody>
      </p:sp>
    </p:spTree>
    <p:extLst>
      <p:ext uri="{BB962C8B-B14F-4D97-AF65-F5344CB8AC3E}">
        <p14:creationId xmlns:p14="http://schemas.microsoft.com/office/powerpoint/2010/main" val="347410803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6749A-4F4D-4FC3-A8AC-6943A57F9AF9}" type="datetimeFigureOut">
              <a:rPr lang="fr-CH" smtClean="0"/>
              <a:t>20.09.2016</a:t>
            </a:fld>
            <a:endParaRPr lang="fr-CH"/>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EAB18-8C85-47BB-8ABF-D7A9D090AC42}" type="slidenum">
              <a:rPr lang="fr-CH" smtClean="0"/>
              <a:t>‹N°›</a:t>
            </a:fld>
            <a:endParaRPr lang="fr-CH"/>
          </a:p>
        </p:txBody>
      </p:sp>
    </p:spTree>
    <p:extLst>
      <p:ext uri="{BB962C8B-B14F-4D97-AF65-F5344CB8AC3E}">
        <p14:creationId xmlns:p14="http://schemas.microsoft.com/office/powerpoint/2010/main" val="8905860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E15C2-DA81-4108-B4F9-0CF6567CEEF8}" type="datetimeFigureOut">
              <a:rPr lang="fr-CH" smtClean="0"/>
              <a:t>20.09.2016</a:t>
            </a:fld>
            <a:endParaRPr lang="fr-CH"/>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4CE5F-E9A4-4765-9FF8-52EDD83236F2}" type="slidenum">
              <a:rPr lang="fr-CH" smtClean="0"/>
              <a:t>‹N°›</a:t>
            </a:fld>
            <a:endParaRPr lang="fr-CH"/>
          </a:p>
        </p:txBody>
      </p:sp>
    </p:spTree>
    <p:extLst>
      <p:ext uri="{BB962C8B-B14F-4D97-AF65-F5344CB8AC3E}">
        <p14:creationId xmlns:p14="http://schemas.microsoft.com/office/powerpoint/2010/main" val="427240909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5DA30-3C68-4F22-BE10-DD31C6CC2FD0}" type="datetimeFigureOut">
              <a:rPr lang="fr-CH" smtClean="0"/>
              <a:t>20.09.2016</a:t>
            </a:fld>
            <a:endParaRPr lang="fr-CH"/>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33D1A9-DDF6-4922-A5D8-0EBDBA0E5324}" type="slidenum">
              <a:rPr lang="fr-CH" smtClean="0"/>
              <a:t>‹N°›</a:t>
            </a:fld>
            <a:endParaRPr lang="fr-CH"/>
          </a:p>
        </p:txBody>
      </p:sp>
    </p:spTree>
    <p:extLst>
      <p:ext uri="{BB962C8B-B14F-4D97-AF65-F5344CB8AC3E}">
        <p14:creationId xmlns:p14="http://schemas.microsoft.com/office/powerpoint/2010/main" val="1953283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emf"/><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emf"/><Relationship Id="rId4" Type="http://schemas.openxmlformats.org/officeDocument/2006/relationships/hyperlink" Target="http://www.paho.org/Images/DPI/album25.jpg" TargetMode="External"/><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8.emf"/><Relationship Id="rId4" Type="http://schemas.openxmlformats.org/officeDocument/2006/relationships/package" Target="../embeddings/Pr_sentation_Microsoft_PowerPoint1.pptx"/></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4.png"/><Relationship Id="rId7" Type="http://schemas.openxmlformats.org/officeDocument/2006/relationships/image" Target="../media/image32.w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jpe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24.xml"/><Relationship Id="rId16"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hyperlink" Target="https://www.google.ch/url?sa=i&amp;rct=j&amp;q=&amp;esrc=s&amp;frm=1&amp;source=images&amp;cd=&amp;cad=rja&amp;uact=8&amp;ved=0CAcQjRw&amp;url=https://plus.google.com/+who/posts/9oSJzZRA6cg&amp;ei=64krVaawM-y07gaixYCIBw&amp;bvm=bv.90491159,d.ZGU&amp;psig=AFQjCNE4NiR7Co4ciJy5ZZiRU1Q6_h3bnw&amp;ust=142900311301211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ehealth.gov.mt/download.aspx?id=992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7.emf"/><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80.emf"/></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32.wmf"/><Relationship Id="rId13" Type="http://schemas.microsoft.com/office/2007/relationships/diagramDrawing" Target="../diagrams/drawing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Colors" Target="../diagrams/colors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QuickStyle" Target="../diagrams/quickStyle7.xml"/><Relationship Id="rId5" Type="http://schemas.openxmlformats.org/officeDocument/2006/relationships/diagramQuickStyle" Target="../diagrams/quickStyle6.xml"/><Relationship Id="rId10" Type="http://schemas.openxmlformats.org/officeDocument/2006/relationships/diagramLayout" Target="../diagrams/layout7.xml"/><Relationship Id="rId4" Type="http://schemas.openxmlformats.org/officeDocument/2006/relationships/diagramLayout" Target="../diagrams/layout6.xml"/><Relationship Id="rId9" Type="http://schemas.openxmlformats.org/officeDocument/2006/relationships/diagramData" Target="../diagrams/data7.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364" t="19531" r="24775" b="57366"/>
          <a:stretch/>
        </p:blipFill>
        <p:spPr bwMode="auto">
          <a:xfrm>
            <a:off x="2362200" y="5259233"/>
            <a:ext cx="6553200" cy="1440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533400" y="3387992"/>
            <a:ext cx="8382000" cy="833435"/>
          </a:xfrm>
        </p:spPr>
        <p:txBody>
          <a:bodyPr>
            <a:normAutofit fontScale="90000"/>
          </a:bodyPr>
          <a:lstStyle/>
          <a:p>
            <a:pPr algn="l"/>
            <a:r>
              <a:rPr lang="fr-FR" sz="3600" i="1" dirty="0" smtClean="0">
                <a:solidFill>
                  <a:srgbClr val="00B0F0"/>
                </a:solidFill>
                <a:latin typeface="+mn-lt"/>
              </a:rPr>
              <a:t>Formation OMS AFRO </a:t>
            </a:r>
            <a:r>
              <a:rPr lang="fr-FR" sz="3600" i="1" dirty="0">
                <a:solidFill>
                  <a:srgbClr val="00B0F0"/>
                </a:solidFill>
                <a:latin typeface="+mn-lt"/>
              </a:rPr>
              <a:t>sur </a:t>
            </a:r>
            <a:r>
              <a:rPr lang="fr-FR" sz="3600" i="1" dirty="0" smtClean="0">
                <a:solidFill>
                  <a:srgbClr val="00B0F0"/>
                </a:solidFill>
                <a:latin typeface="+mn-lt"/>
              </a:rPr>
              <a:t>la « Santé dans toutes les politiques (</a:t>
            </a:r>
            <a:r>
              <a:rPr lang="fr-FR" sz="3600" i="1" dirty="0" err="1" smtClean="0">
                <a:solidFill>
                  <a:srgbClr val="00B0F0"/>
                </a:solidFill>
                <a:latin typeface="+mn-lt"/>
              </a:rPr>
              <a:t>SdTP</a:t>
            </a:r>
            <a:r>
              <a:rPr lang="fr-FR" sz="3600" i="1" dirty="0" smtClean="0">
                <a:solidFill>
                  <a:srgbClr val="00B0F0"/>
                </a:solidFill>
                <a:latin typeface="+mn-lt"/>
              </a:rPr>
              <a:t>) »</a:t>
            </a:r>
            <a:endParaRPr lang="fr-FR" sz="3600" i="1" dirty="0">
              <a:solidFill>
                <a:srgbClr val="00B0F0"/>
              </a:solidFill>
              <a:latin typeface="+mn-lt"/>
            </a:endParaRPr>
          </a:p>
        </p:txBody>
      </p:sp>
      <p:sp>
        <p:nvSpPr>
          <p:cNvPr id="3" name="Subtitle 2"/>
          <p:cNvSpPr>
            <a:spLocks noGrp="1"/>
          </p:cNvSpPr>
          <p:nvPr>
            <p:ph type="subTitle" idx="1"/>
          </p:nvPr>
        </p:nvSpPr>
        <p:spPr>
          <a:xfrm>
            <a:off x="533400" y="4276737"/>
            <a:ext cx="8382000" cy="995365"/>
          </a:xfrm>
        </p:spPr>
        <p:txBody>
          <a:bodyPr>
            <a:normAutofit lnSpcReduction="10000"/>
          </a:bodyPr>
          <a:lstStyle/>
          <a:p>
            <a:pPr algn="l"/>
            <a:r>
              <a:rPr lang="fr-FR" b="1" dirty="0" smtClean="0">
                <a:solidFill>
                  <a:srgbClr val="00B0F0"/>
                </a:solidFill>
              </a:rPr>
              <a:t>Module 1 – Introduction et déterminants de la santé</a:t>
            </a:r>
            <a:endParaRPr lang="fr-FR" b="1" dirty="0">
              <a:solidFill>
                <a:srgbClr val="00B0F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347058"/>
            <a:ext cx="1140205" cy="1358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07849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332159"/>
            <a:ext cx="9144000" cy="1143000"/>
          </a:xfrm>
        </p:spPr>
        <p:txBody>
          <a:bodyPr>
            <a:noAutofit/>
          </a:bodyPr>
          <a:lstStyle/>
          <a:p>
            <a:pPr eaLnBrk="1" hangingPunct="1">
              <a:defRPr/>
            </a:pPr>
            <a:r>
              <a:rPr lang="fr-FR" sz="3200" b="0" dirty="0" smtClean="0">
                <a:solidFill>
                  <a:schemeClr val="bg1"/>
                </a:solidFill>
              </a:rPr>
              <a:t>L’élargissement de la tendance de la mortalité </a:t>
            </a:r>
            <a:r>
              <a:rPr lang="fr-FR" sz="3200" dirty="0" smtClean="0">
                <a:solidFill>
                  <a:schemeClr val="bg1"/>
                </a:solidFill>
              </a:rPr>
              <a:t>selon le niveau d’é</a:t>
            </a:r>
            <a:r>
              <a:rPr lang="fr-FR" sz="3200" b="0" dirty="0" smtClean="0">
                <a:solidFill>
                  <a:schemeClr val="bg1"/>
                </a:solidFill>
              </a:rPr>
              <a:t>ducation </a:t>
            </a:r>
            <a:r>
              <a:rPr lang="fr-FR" sz="3200" dirty="0" smtClean="0">
                <a:solidFill>
                  <a:schemeClr val="bg1"/>
                </a:solidFill>
              </a:rPr>
              <a:t>e</a:t>
            </a:r>
            <a:r>
              <a:rPr lang="fr-FR" sz="3200" b="0" dirty="0" smtClean="0">
                <a:solidFill>
                  <a:schemeClr val="bg1"/>
                </a:solidFill>
              </a:rPr>
              <a:t>n Russie, 1989-2001</a:t>
            </a:r>
            <a:endParaRPr lang="fr-FR" sz="3200" b="0" dirty="0">
              <a:solidFill>
                <a:schemeClr val="bg1"/>
              </a:solidFill>
            </a:endParaRPr>
          </a:p>
        </p:txBody>
      </p:sp>
      <p:sp>
        <p:nvSpPr>
          <p:cNvPr id="12291" name="Text Box 3"/>
          <p:cNvSpPr txBox="1">
            <a:spLocks noChangeArrowheads="1"/>
          </p:cNvSpPr>
          <p:nvPr/>
        </p:nvSpPr>
        <p:spPr bwMode="auto">
          <a:xfrm rot="-5400000">
            <a:off x="-1869282" y="3748981"/>
            <a:ext cx="469106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GB" sz="1400" b="1" dirty="0" smtClean="0"/>
              <a:t>(</a:t>
            </a:r>
            <a:r>
              <a:rPr lang="fr-FR" sz="1400" b="1" dirty="0" smtClean="0"/>
              <a:t>probabilité</a:t>
            </a:r>
            <a:r>
              <a:rPr lang="en-GB" sz="1400" b="1" dirty="0" smtClean="0"/>
              <a:t> de vivre à 65 </a:t>
            </a:r>
            <a:r>
              <a:rPr lang="fr-FR" sz="1400" b="1" dirty="0" smtClean="0"/>
              <a:t>ans</a:t>
            </a:r>
            <a:r>
              <a:rPr lang="en-GB" sz="1400" b="1" dirty="0" smtClean="0"/>
              <a:t> </a:t>
            </a:r>
            <a:r>
              <a:rPr lang="fr-FR" sz="1400" b="1" dirty="0" smtClean="0"/>
              <a:t>lorsque</a:t>
            </a:r>
            <a:r>
              <a:rPr lang="en-GB" sz="1400" b="1" dirty="0" smtClean="0"/>
              <a:t> </a:t>
            </a:r>
            <a:r>
              <a:rPr lang="fr-FR" sz="1400" b="1" dirty="0" smtClean="0"/>
              <a:t>âgé</a:t>
            </a:r>
            <a:r>
              <a:rPr lang="en-GB" sz="1400" b="1" dirty="0" smtClean="0"/>
              <a:t> de 20 </a:t>
            </a:r>
            <a:r>
              <a:rPr lang="fr-FR" sz="1400" b="1" dirty="0" smtClean="0"/>
              <a:t>ans</a:t>
            </a:r>
            <a:r>
              <a:rPr lang="en-GB" sz="1400" b="1" dirty="0" smtClean="0"/>
              <a:t>)</a:t>
            </a:r>
            <a:endParaRPr lang="en-US" sz="1400" b="1" dirty="0" smtClean="0"/>
          </a:p>
        </p:txBody>
      </p:sp>
      <p:sp>
        <p:nvSpPr>
          <p:cNvPr id="12292" name="Text Box 4"/>
          <p:cNvSpPr txBox="1">
            <a:spLocks noChangeArrowheads="1"/>
          </p:cNvSpPr>
          <p:nvPr/>
        </p:nvSpPr>
        <p:spPr bwMode="auto">
          <a:xfrm>
            <a:off x="7307263" y="6283570"/>
            <a:ext cx="183673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defRPr/>
            </a:pPr>
            <a:r>
              <a:rPr lang="en-GB" sz="1400" b="1" i="1" dirty="0" smtClean="0"/>
              <a:t>(Murphy et al, 2005)</a:t>
            </a:r>
            <a:endParaRPr lang="en-US" sz="1400" b="1" i="1" dirty="0" smtClean="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73" y="2072932"/>
            <a:ext cx="7906853" cy="4210638"/>
          </a:xfrm>
          <a:prstGeom prst="rect">
            <a:avLst/>
          </a:prstGeom>
        </p:spPr>
      </p:pic>
      <p:sp>
        <p:nvSpPr>
          <p:cNvPr id="8" name="Oval Callout 7"/>
          <p:cNvSpPr>
            <a:spLocks noChangeArrowheads="1"/>
          </p:cNvSpPr>
          <p:nvPr/>
        </p:nvSpPr>
        <p:spPr bwMode="auto">
          <a:xfrm>
            <a:off x="7073441" y="1588880"/>
            <a:ext cx="2012282" cy="1238250"/>
          </a:xfrm>
          <a:prstGeom prst="wedgeEllipseCallout">
            <a:avLst>
              <a:gd name="adj1" fmla="val -20833"/>
              <a:gd name="adj2" fmla="val 62500"/>
            </a:avLst>
          </a:prstGeom>
          <a:noFill/>
          <a:ln w="19050">
            <a:solidFill>
              <a:srgbClr val="00B0F0"/>
            </a:solidFill>
            <a:miter lim="800000"/>
            <a:headEnd/>
            <a:tailEnd/>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fr-FR">
              <a:solidFill>
                <a:srgbClr val="0070C0"/>
              </a:solidFill>
            </a:endParaRPr>
          </a:p>
        </p:txBody>
      </p:sp>
      <p:sp>
        <p:nvSpPr>
          <p:cNvPr id="14343" name="TextBox 8"/>
          <p:cNvSpPr txBox="1">
            <a:spLocks noChangeArrowheads="1"/>
          </p:cNvSpPr>
          <p:nvPr/>
        </p:nvSpPr>
        <p:spPr bwMode="auto">
          <a:xfrm>
            <a:off x="7047246" y="1784508"/>
            <a:ext cx="209391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fr-FR" sz="2000" dirty="0" smtClean="0"/>
              <a:t>Les inégalités </a:t>
            </a:r>
            <a:r>
              <a:rPr lang="fr-FR" sz="2000" b="1" dirty="0" smtClean="0"/>
              <a:t>s’accroissent</a:t>
            </a:r>
            <a:r>
              <a:rPr lang="fr-FR" sz="2000" dirty="0" smtClean="0"/>
              <a:t> !</a:t>
            </a:r>
            <a:endParaRPr lang="fr-FR" sz="2000" dirty="0"/>
          </a:p>
        </p:txBody>
      </p:sp>
    </p:spTree>
    <p:extLst>
      <p:ext uri="{BB962C8B-B14F-4D97-AF65-F5344CB8AC3E}">
        <p14:creationId xmlns:p14="http://schemas.microsoft.com/office/powerpoint/2010/main" val="39559451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anim calcmode="lin" valueType="num">
                                      <p:cBhvr additive="base">
                                        <p:cTn id="7" dur="500" fill="hold"/>
                                        <p:tgtEl>
                                          <p:spTgt spid="14343"/>
                                        </p:tgtEl>
                                        <p:attrNameLst>
                                          <p:attrName>ppt_x</p:attrName>
                                        </p:attrNameLst>
                                      </p:cBhvr>
                                      <p:tavLst>
                                        <p:tav tm="0">
                                          <p:val>
                                            <p:strVal val="1+#ppt_w/2"/>
                                          </p:val>
                                        </p:tav>
                                        <p:tav tm="100000">
                                          <p:val>
                                            <p:strVal val="#ppt_x"/>
                                          </p:val>
                                        </p:tav>
                                      </p:tavLst>
                                    </p:anim>
                                    <p:anim calcmode="lin" valueType="num">
                                      <p:cBhvr additive="base">
                                        <p:cTn id="8" dur="500" fill="hold"/>
                                        <p:tgtEl>
                                          <p:spTgt spid="1434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3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alth_inequities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81201"/>
            <a:ext cx="5791122" cy="383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273805" y="228600"/>
            <a:ext cx="8901112" cy="1443038"/>
          </a:xfrm>
        </p:spPr>
        <p:txBody>
          <a:bodyPr>
            <a:normAutofit/>
          </a:bodyPr>
          <a:lstStyle/>
          <a:p>
            <a:pPr>
              <a:defRPr/>
            </a:pPr>
            <a:r>
              <a:rPr lang="fr-FR" sz="3600" dirty="0" smtClean="0">
                <a:solidFill>
                  <a:schemeClr val="bg1"/>
                </a:solidFill>
              </a:rPr>
              <a:t>2.  C’est quoi les déterminants sociaux de la santé ?</a:t>
            </a:r>
            <a:endParaRPr lang="fr-FR" sz="3600" dirty="0">
              <a:solidFill>
                <a:schemeClr val="bg1"/>
              </a:solidFill>
            </a:endParaRPr>
          </a:p>
        </p:txBody>
      </p:sp>
      <p:sp>
        <p:nvSpPr>
          <p:cNvPr id="13316" name="TextBox 4"/>
          <p:cNvSpPr txBox="1">
            <a:spLocks noChangeArrowheads="1"/>
          </p:cNvSpPr>
          <p:nvPr/>
        </p:nvSpPr>
        <p:spPr bwMode="auto">
          <a:xfrm>
            <a:off x="7458075" y="5773738"/>
            <a:ext cx="16859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US" sz="1200">
                <a:solidFill>
                  <a:schemeClr val="bg1"/>
                </a:solidFill>
              </a:rPr>
              <a:t>UNICEF/Pierre Holtz</a:t>
            </a:r>
          </a:p>
        </p:txBody>
      </p:sp>
    </p:spTree>
    <p:extLst>
      <p:ext uri="{BB962C8B-B14F-4D97-AF65-F5344CB8AC3E}">
        <p14:creationId xmlns:p14="http://schemas.microsoft.com/office/powerpoint/2010/main" val="3453683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84175" y="304800"/>
            <a:ext cx="8286750" cy="949325"/>
          </a:xfrm>
        </p:spPr>
        <p:txBody>
          <a:bodyPr>
            <a:normAutofit/>
          </a:bodyPr>
          <a:lstStyle/>
          <a:p>
            <a:pPr>
              <a:tabLst>
                <a:tab pos="6553200" algn="l"/>
              </a:tabLst>
              <a:defRPr/>
            </a:pPr>
            <a:r>
              <a:rPr lang="fr-FR" dirty="0" smtClean="0">
                <a:solidFill>
                  <a:schemeClr val="bg1"/>
                </a:solidFill>
                <a:latin typeface="+mn-lt"/>
                <a:ea typeface="Bodoni SvtyTwo ITC TT-Book"/>
                <a:cs typeface="Times New Roman" pitchFamily="18" charset="0"/>
              </a:rPr>
              <a:t>Définitions</a:t>
            </a:r>
            <a:endParaRPr lang="fr-FR" dirty="0">
              <a:solidFill>
                <a:schemeClr val="bg1"/>
              </a:solidFill>
              <a:latin typeface="+mn-lt"/>
              <a:ea typeface="Bodoni SvtyTwo ITC TT-Book"/>
              <a:cs typeface="Times New Roman" pitchFamily="18" charset="0"/>
            </a:endParaRPr>
          </a:p>
        </p:txBody>
      </p:sp>
      <p:pic>
        <p:nvPicPr>
          <p:cNvPr id="15366" name="Content Placeholder 8"/>
          <p:cNvPicPr>
            <a:picLocks noChangeAspect="1" noChangeArrowheads="1"/>
          </p:cNvPicPr>
          <p:nvPr/>
        </p:nvPicPr>
        <p:blipFill>
          <a:blip r:embed="rId3"/>
          <a:srcRect/>
          <a:stretch>
            <a:fillRect/>
          </a:stretch>
        </p:blipFill>
        <p:spPr bwMode="auto">
          <a:xfrm>
            <a:off x="304800" y="3136900"/>
            <a:ext cx="2892425" cy="162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aphicFrame>
        <p:nvGraphicFramePr>
          <p:cNvPr id="3" name="Diagram 2"/>
          <p:cNvGraphicFramePr/>
          <p:nvPr>
            <p:extLst>
              <p:ext uri="{D42A27DB-BD31-4B8C-83A1-F6EECF244321}">
                <p14:modId xmlns:p14="http://schemas.microsoft.com/office/powerpoint/2010/main" val="2480296205"/>
              </p:ext>
            </p:extLst>
          </p:nvPr>
        </p:nvGraphicFramePr>
        <p:xfrm>
          <a:off x="2133600" y="1752600"/>
          <a:ext cx="7848600" cy="449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9064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985359" cy="1077218"/>
          </a:xfrm>
          <a:prstGeom prst="rect">
            <a:avLst/>
          </a:prstGeom>
        </p:spPr>
        <p:txBody>
          <a:bodyPr wrap="square">
            <a:spAutoFit/>
          </a:bodyPr>
          <a:lstStyle/>
          <a:p>
            <a:pPr algn="ctr"/>
            <a:r>
              <a:rPr lang="fr-FR" sz="3200" dirty="0" smtClean="0">
                <a:solidFill>
                  <a:schemeClr val="bg1"/>
                </a:solidFill>
              </a:rPr>
              <a:t>Diagramme élaboré des </a:t>
            </a:r>
            <a:r>
              <a:rPr lang="fr-FR" sz="3200" dirty="0">
                <a:solidFill>
                  <a:schemeClr val="bg1"/>
                </a:solidFill>
              </a:rPr>
              <a:t>déterminants </a:t>
            </a:r>
            <a:r>
              <a:rPr lang="fr-FR" sz="3200" dirty="0" smtClean="0">
                <a:solidFill>
                  <a:schemeClr val="bg1"/>
                </a:solidFill>
              </a:rPr>
              <a:t>sociaux des </a:t>
            </a:r>
            <a:r>
              <a:rPr lang="fr-FR" sz="3200" dirty="0">
                <a:solidFill>
                  <a:schemeClr val="bg1"/>
                </a:solidFill>
              </a:rPr>
              <a:t>inégalités </a:t>
            </a:r>
            <a:r>
              <a:rPr lang="fr-FR" sz="3200" dirty="0" smtClean="0">
                <a:solidFill>
                  <a:schemeClr val="bg1"/>
                </a:solidFill>
              </a:rPr>
              <a:t>sociales de santé</a:t>
            </a:r>
            <a:endParaRPr lang="en-GB" sz="3200" dirty="0">
              <a:solidFill>
                <a:schemeClr val="bg1"/>
              </a:solidFill>
            </a:endParaRPr>
          </a:p>
        </p:txBody>
      </p:sp>
      <p:pic>
        <p:nvPicPr>
          <p:cNvPr id="3" name="Image 2"/>
          <p:cNvPicPr>
            <a:picLocks noChangeAspect="1"/>
          </p:cNvPicPr>
          <p:nvPr/>
        </p:nvPicPr>
        <p:blipFill>
          <a:blip r:embed="rId3"/>
          <a:stretch>
            <a:fillRect/>
          </a:stretch>
        </p:blipFill>
        <p:spPr>
          <a:xfrm>
            <a:off x="-17585" y="1229618"/>
            <a:ext cx="9144000" cy="5275957"/>
          </a:xfrm>
          <a:prstGeom prst="rect">
            <a:avLst/>
          </a:prstGeom>
        </p:spPr>
      </p:pic>
    </p:spTree>
    <p:extLst>
      <p:ext uri="{BB962C8B-B14F-4D97-AF65-F5344CB8AC3E}">
        <p14:creationId xmlns:p14="http://schemas.microsoft.com/office/powerpoint/2010/main" val="3582198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health_inequities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05000"/>
            <a:ext cx="6451112"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25400" y="152400"/>
            <a:ext cx="9142412" cy="1411288"/>
          </a:xfrm>
        </p:spPr>
        <p:txBody>
          <a:bodyPr>
            <a:normAutofit/>
          </a:bodyPr>
          <a:lstStyle/>
          <a:p>
            <a:pPr>
              <a:defRPr/>
            </a:pPr>
            <a:r>
              <a:rPr lang="en-US" sz="3600" dirty="0" smtClean="0">
                <a:solidFill>
                  <a:schemeClr val="bg1"/>
                </a:solidFill>
                <a:latin typeface="+mn-lt"/>
                <a:ea typeface="ＭＳ Ｐゴシック" pitchFamily="34" charset="-128"/>
              </a:rPr>
              <a:t>3. </a:t>
            </a:r>
            <a:r>
              <a:rPr lang="en-GB" sz="3600" dirty="0" smtClean="0">
                <a:solidFill>
                  <a:schemeClr val="bg1"/>
                </a:solidFill>
                <a:latin typeface="+mn-lt"/>
                <a:ea typeface="ＭＳ Ｐゴシック" pitchFamily="34" charset="-128"/>
              </a:rPr>
              <a:t>DSS et </a:t>
            </a:r>
            <a:r>
              <a:rPr lang="fr-FR" sz="3600" dirty="0" smtClean="0">
                <a:solidFill>
                  <a:schemeClr val="bg1"/>
                </a:solidFill>
                <a:latin typeface="+mn-lt"/>
                <a:ea typeface="ＭＳ Ｐゴシック" pitchFamily="34" charset="-128"/>
              </a:rPr>
              <a:t>équité</a:t>
            </a:r>
            <a:r>
              <a:rPr lang="en-GB" sz="3600" dirty="0" smtClean="0">
                <a:solidFill>
                  <a:schemeClr val="bg1"/>
                </a:solidFill>
                <a:latin typeface="+mn-lt"/>
                <a:ea typeface="ＭＳ Ｐゴシック" pitchFamily="34" charset="-128"/>
              </a:rPr>
              <a:t> : au </a:t>
            </a:r>
            <a:r>
              <a:rPr lang="fr-FR" sz="3600" dirty="0" smtClean="0">
                <a:solidFill>
                  <a:schemeClr val="bg1"/>
                </a:solidFill>
                <a:latin typeface="+mn-lt"/>
                <a:ea typeface="ＭＳ Ｐゴシック" pitchFamily="34" charset="-128"/>
              </a:rPr>
              <a:t>cœur</a:t>
            </a:r>
            <a:r>
              <a:rPr lang="en-GB" sz="3600" dirty="0" smtClean="0">
                <a:solidFill>
                  <a:schemeClr val="bg1"/>
                </a:solidFill>
                <a:latin typeface="+mn-lt"/>
                <a:ea typeface="ＭＳ Ｐゴシック" pitchFamily="34" charset="-128"/>
              </a:rPr>
              <a:t> de </a:t>
            </a:r>
            <a:r>
              <a:rPr lang="fr-FR" sz="3600" dirty="0" smtClean="0">
                <a:solidFill>
                  <a:schemeClr val="bg1"/>
                </a:solidFill>
                <a:latin typeface="+mn-lt"/>
                <a:ea typeface="ＭＳ Ｐゴシック" pitchFamily="34" charset="-128"/>
              </a:rPr>
              <a:t>l’agenda</a:t>
            </a:r>
            <a:r>
              <a:rPr lang="en-GB" sz="3600" dirty="0" smtClean="0">
                <a:solidFill>
                  <a:schemeClr val="bg1"/>
                </a:solidFill>
                <a:latin typeface="+mn-lt"/>
                <a:ea typeface="ＭＳ Ｐゴシック" pitchFamily="34" charset="-128"/>
              </a:rPr>
              <a:t> </a:t>
            </a:r>
            <a:r>
              <a:rPr lang="fr-FR" sz="3600" dirty="0" smtClean="0">
                <a:solidFill>
                  <a:schemeClr val="bg1"/>
                </a:solidFill>
                <a:latin typeface="+mn-lt"/>
                <a:ea typeface="ＭＳ Ｐゴシック" pitchFamily="34" charset="-128"/>
              </a:rPr>
              <a:t>mondial</a:t>
            </a:r>
          </a:p>
        </p:txBody>
      </p:sp>
    </p:spTree>
    <p:extLst>
      <p:ext uri="{BB962C8B-B14F-4D97-AF65-F5344CB8AC3E}">
        <p14:creationId xmlns:p14="http://schemas.microsoft.com/office/powerpoint/2010/main" val="2355291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ject 2"/>
          <p:cNvSpPr>
            <a:spLocks noChangeArrowheads="1"/>
          </p:cNvSpPr>
          <p:nvPr/>
        </p:nvSpPr>
        <p:spPr bwMode="auto">
          <a:xfrm>
            <a:off x="1588" y="1588"/>
            <a:ext cx="9142412" cy="1316037"/>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17411" name="object 3"/>
          <p:cNvSpPr>
            <a:spLocks noChangeArrowheads="1"/>
          </p:cNvSpPr>
          <p:nvPr/>
        </p:nvSpPr>
        <p:spPr bwMode="auto">
          <a:xfrm>
            <a:off x="838200" y="1564115"/>
            <a:ext cx="7162800" cy="4625975"/>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4" name="object 4"/>
          <p:cNvSpPr>
            <a:spLocks noGrp="1"/>
          </p:cNvSpPr>
          <p:nvPr>
            <p:ph type="sldNum" sz="quarter" idx="4294967295"/>
          </p:nvPr>
        </p:nvSpPr>
        <p:spPr>
          <a:xfrm>
            <a:off x="392113" y="6389688"/>
            <a:ext cx="336550" cy="244475"/>
          </a:xfrm>
          <a:prstGeom prst="rect">
            <a:avLst/>
          </a:prstGeom>
        </p:spPr>
        <p:txBody>
          <a:bodyPr lIns="0" tIns="0" rIns="0" bIns="0">
            <a:spAutoFit/>
          </a:bodyPr>
          <a:lstStyle/>
          <a:p>
            <a:pPr marL="132080">
              <a:lnSpc>
                <a:spcPts val="1540"/>
              </a:lnSpc>
              <a:defRPr/>
            </a:pPr>
            <a:fld id="{240B1EFA-FDFE-4189-86E6-2F327B5D3237}" type="slidenum">
              <a:rPr sz="2250" baseline="-11111" dirty="0"/>
              <a:pPr marL="132080">
                <a:lnSpc>
                  <a:spcPts val="1540"/>
                </a:lnSpc>
                <a:defRPr/>
              </a:pPr>
              <a:t>15</a:t>
            </a:fld>
            <a:r>
              <a:rPr sz="2250" spc="-112" baseline="-11111" dirty="0"/>
              <a:t> </a:t>
            </a:r>
            <a:r>
              <a:rPr sz="1400" spc="-70" dirty="0">
                <a:solidFill>
                  <a:srgbClr val="FFFFFF"/>
                </a:solidFill>
                <a:latin typeface="Arial"/>
              </a:rPr>
              <a:t>|</a:t>
            </a:r>
            <a:endParaRPr sz="1400">
              <a:latin typeface="Arial"/>
            </a:endParaRPr>
          </a:p>
        </p:txBody>
      </p:sp>
    </p:spTree>
    <p:extLst>
      <p:ext uri="{BB962C8B-B14F-4D97-AF65-F5344CB8AC3E}">
        <p14:creationId xmlns:p14="http://schemas.microsoft.com/office/powerpoint/2010/main" val="191717024"/>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ims\hq\GVA11\Home\cl-IER\Dept-ETH\t-ETH\villare\My Documents\Capital_in_the_Twenty-First_Century_(front_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422275"/>
            <a:ext cx="3635375" cy="54959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8435" name="AutoShape 4" descr="data:image/jpeg;base64,/9j/4AAQSkZJRgABAQAAAQABAAD/2wBDAAoHBwgHBgoICAgLCgoLDhgQDg0NDh0VFhEYIx8lJCIfIiEmKzcvJik0KSEiMEExNDk7Pj4+JS5ESUM8SDc9Pjv/2wBDAQoLCw4NDhwQEBw7KCIoOzs7Ozs7Ozs7Ozs7Ozs7Ozs7Ozs7Ozs7Ozs7Ozs7Ozs7Ozs7Ozs7Ozs7Ozs7Ozs7Ozv/wAARCAFaAO0DASIAAhEBAxEB/8QAGwAAAgMBAQEAAAAAAAAAAAAAAAQDBQYBAgf/xABLEAABAwICBAgKBwcCBgMBAAABAAIDBBEFEgYTITFBUWFxgZKxwRQiM0NTVHKRodEVMjQ1c5PhIzZCUnSy8GLxFlVjgqLCJCZEg//EABkBAQEBAQEBAAAAAAAAAAAAAAABAgMEBf/EACwRAQEAAgICAgECBAcBAAAAAAABAhEDMRIhBEFRE9EiYXGBBZGhseHw8UL/2gAMAwEAAhEDEQA/ANRNNKJngSPADj/EV510vpX9Yom8vJ7R7VGqiTXS+lf1ijXS+lf1io0IJNdL6V/WKNdL6V/WKjQgk10vpX9Yo10vpX9YqNCCTXS+lf1ijXS+lf1io0IJNdL6V/WKNdL6V/WKjQgk10vpX9Yo10vpX9YpUsqLjK8fW2m+8e5cDKreZAbcGzagb10vpX9Yrmvl9K/rFKNjqQAdaL5doPHfmXXR1BjI1vjbdoPJ/hQN66X0r+sUa6X0r+sUoW1Rc4h7Rci3IPcvRbOZWnO3INp4+xAzrpfSv6xRrpfSv6xUaEEmul9K/rFGul9K/rFRoQSa6X0r+sUa6X0r+sVGhBJrpfSv6xRrpfSv6xUaEEmul9K/rFGul9K/rFRoQSa6X0r+sU3QPe/WZnF1rbzfjSCdw7znR3pelLTeXk9o9qjUk3l5PaPao0QIQhUCEIQCEIQCEIQCzeM1ukVLV1D6WFpo4xmDyAdgbc8POtIk8Y+5a3+nk/tKisvRY1pNiEbpaSKOVrTlJDGix38aexTHK+kx6nomOYI3iPOC0E7Tt2o0G+7aj8buCq9KpHxaURSRNzva1ha217m+xBfaUYrVYVTQSUrmtc95DswvwJfGMcraLA8Pq4XMEtQxpeS24uWg9qocdxTE6+CJtdRGna112kxubc25U9pH+6+D/hs/sCCaKv0tmiZLHTscx4BacrdoPStTSGZ1HCagWmMbTIOJ1tvxWSpNJcUgpIYo8KL2sYGtfldtAG9a+F5kgje5uVzmgkcWxB7QhCqBCEIBCEIBCEIBCEIBO4d5zo70kncO850d6l6UtN5eT2j2qNSTeXk9o9qjRAhRT1VPSgGeZkQcbAvcBdQ/S2HevU/5gVDaEp9LYd69T/mBdbimHuNm11OSf+oEDSEAhwuCCDuI4UIBCEIBJ4x9y139PJ/aVHUY9hVK4tlrogRvDbuI910udKMCla6N9WHNcLEOifYj3KBHQb7tqPxu4JDSH98aXnj7VqcPqMMlYW4c+nAO0tiAB6QFPJR0ssolkponyC1nuYCR0oM5p19ipfxD2JPSP918H/DZ/YFsJqaCpaG1EMcoG4PYHdqUmqMHIFPPJRkRHKI3lpDLbLWO5FU9FpfhlPQQQPbPmjja02YLXA51oqWoZV0sdRFfJK0Obm32Vfm0d4sO6rEwzE8LiYGR1lMxrRYNbI0AIh1Cihqqeo8hPHJ7DgVKqBC8SzRwRmSZ7Y2De5xsAl/pbDvXqf8AMCBtCigq6aqzeDzxy5d+RwNlKgELxNPDTR6yeVkbL2zPNhdL/S2HevU/5gQNoUcFRDUsL4JWStBsSx1xdSIBO4d5zo70kncO850d6l6UtN5eT2j2qNSTeXk9o9qjRGV07+zUftu7FjFs9O/s1H7buxYxSqNvKhfTcEjYcEoyWNP7FvByJLSLAqOpw6eojhZFPE0vD2C2a20g8aaGMw7FqzC5Q6mlIbe7mE3a7nC+jYZiEeJ0EdVHszbHN/lPCF8sWy0ElcaerhJ8VrmuA4iQQewKjVrDaT6Qy1NTJRUshZTxktc5p8oeHoWsxmr8CwipqL2c2M5TynYPiV8vSkdALiAASTuAClko6qJmeWmlY3+ZzCB8VqtCcNjMMuISNDn5skdx9W28/G3QtY5rXtLXNDgdhBG9Db5LFLJDIJInuY9puHNNiFvtGMdOK07oKgjwmIbT/OONZHSChZh+MTQRNyxmz2DiBG5Gj1W6jxumeDse/VuHGDs/XoQfS18uxj76rv6iT+4r6kvluMffVd/USf3FKQmhXeiDQ7H4gQCMjt/Mt7JS08zCyWCN7DvDmggqaNvlDHvjeHxuLXNNwQbELW6NaTyyTsoK9+bPsjldvvwA/NJ6V4HFhr46mlblhlOUs/ldycizoJaQQbEbig+rVtKyuopqWT6srS0ni5V8smikp55IZBZ8bi1w5Qvp+FVfh2F09SfrPYM3PuPxBWR00w/UYgysY2zKgWcf9Q/TsVEGiFaaXGmxE+JUNyHn3j5dK+gL5JFK+CVksZs9jg5p4iF9Up6qOooY6u4DHxh5PELIMppxXF08FC13isGseOU7B8L+9ZQAuIaASTsACZxOsNfiU9Ud0jyRyDg+CstFMP8ADcYbI4fs6b9o7lPAPft6FBtcGoBhuFw01rOAu/lcd6dQhaQJ3DvOdHekk7h3nOjvUvSlpvLye0e1RqSby8ntHtUaIyunf2aj9t3YsjUxiKcsaLANafeAVsdNony09IGZb5zvcBwcqzOIU7n1WdpY1rmgXc4Dds7lzyyky09XHxXLiuUn4b/A/uOi/Bb2KPSCuhosHqDK8B0jCxjeFxOzYsO3EMRihZHTYm/VNGUN1mTLbkulZWz1D89RVNfIdgL5cxPTt+K15xz/AEc/wj1Q8DbLbaXlt+gLZ6E0b4cPmqX7Ne8Bo5Bw+8n3KowjDqKelYzEKoRMbKH2B2OG7624LdRRxxQsjia1sbRZobuA5FMLvbXPh4WevpSaZPLcBc3+eRoPb3LC08YkMlx9WNzvcFuNM2Z8IYM7WjWi5cdm4rI0NO8OmILHNdE5oLXX2n4qZ5ajXx+K55z16bTRKMM0egI/jLnf+RHcrlVejLHR6P0rXWuA69jf+Iq0XSdPNfV9sTpzE4YhTzW8UxZb8oJ+aqqinEJppIGnPHYPsNuawctPpXAKmWmiPAQ4817FZelr5BiDwCCyeTbfivwLhllfL19PpcPFhOOef/1/3/d9N3r5bjH31Xf1En9xX1FfN62k8KxfEzmsWTvyjjOY7PgV1uUk3Xhw48s8/DHtPof+8MXsO7F9BXz7Q/8AeGL2Hdi+grUc6pdL4w/R6ZxHk3NcPfbvXzxfSNJ9ujtXf+Vv9wXzdKR9B0PeXYAwE/VkcPjfvTeP4f8ASWETQt8o0Z2c44Oncq/Qn7kf+O7satEqj5DyLQ0mNiHRGoo837YP1bQf5XbSfg74JTSbDvo/GJA1uWKb9pHbcAd4991UrLQX0PRTD/AsHZI5tpKj9o7jtwfDtWKwWgOJYpDTfwk5n+yN6+ngAAACwGwKxKEIQqgTuHec6O9JJ3DvOdHepelLTeXk9o9qjUk3l5PaPao0RldO/s1H7buxY+SV8gaHm+UWHvuthp39mpPbd2LGKWTbcysmo3WFaNYTU4VSzzUxdJJE1zjrHC5tzqLFNDKR1M+SgL45mgkMLi4O5OQq6wP7jovwW9ieV0w+SiZ7YnRXOVxFweRa3QvFZJM+HTPzBjc8RJ2gcI+PastXlrsQqXMILTK4gjda6sdEyf8AiKmtxPvzZSpJpq23tpNNhfBmHimHYVhopXwyCRhsR7l9A0viMmj8rgL6t7XfG3evniWbMbcbuPo+i5vo7Snkd/cVbKk0Qk1mARt9G9zfjfvV2qlZHTKqdT1cAYNr4HNvfdcjasgLgixsb7CtHpvK1+MRxg31cIvyEk91lQ0sWuq4Yv53hvvKmptu55XGY36fWOAL53jZdSV02RzS99XJLcc+zvX0RfLsY++q7+ok/uKmWO2uLk8N/mrjRyNrdJopWeTmjc9vJs2j3rcrDaHSNfiTInfWjDnM5iNoW6TDetU59XLyn2qNKHZdHKs8YaP/ACC+cLfaZziPA9XfbLI0W5tvcsCtVyjfaFsLcCJ/mmcfgB3K/VRorCYdH6e+wvu+3OSrdVGf0yoW1GE+E3s+ndfnB2EdnuWCX0fSn93qrmb/AHBfOFmq2eg1GwU1RWkAvc/VtPEAAT2/BapZ7Qj7kk/Hd2NWhVQIQhUCdw7znR3pJO4d5zo71L0paby8ntHtUakm8vJ7R7VGiMrp39mpPbd2LGLdaY0VVW09MKaB8xa9xIYL22LKfQWK/wDL5+oVKrS4bpbhtJhtPTyNnL4ow12VgtcDnUGJ6aNlp3w0EMjXPFtbJYW5gOFUP0FivqE/UK63AMWebDD5r8rbdqCvWp0IoXPq5a5zfEjbkYTwuO/4dqjw/Quslka6ue2CPeWtcHOPJxBbOlpYaKmZT07AyNgsAFRytpxV0U9Od0rC33r5VLE+CV8MrS17CWuB4CvrazukOjAxJ5q6MtZU/wATTsD/AJFKKTRbHY8Lkkp6kkQSm4cBfI7/AC3uWpm0mwiKNzxWNeQNjWAklYCowuvpXFs9JKy285SR70u2KR7srY3OPEBdQMYlXPxHEJqt4sZHXA4hwBWOidB4ZjLJHNvHT/tDz8Hx29CgoNHcSr3gNp3RM4XyDKB3lbvCcKgwikEEPjOO17yNriqH18txj76rv6iT+4r6ivneKYNicuK1kkdDM5j53ua4MNiC42KUiDR/EIcMxVlVUZtW1pByi52rXT6YYbA7KY6hziAW5WCxvu4VjvoLFf8Al8/UKbZQYoyBgGFTmZgLWyFh8UfNYyuU6duPHjy3M7p7x+sqcWcJpAImwi7ae93Naf4iqmipJa6sipoRd8jrc3GVb4fo5jT6kSug1YJ8cyvAuDv2b1q8HwClwjNJHd8z973fwjiCY+W/Zyfp2S4eljBE2CCOFgs2NoaOYL2hC6OCp0p/d6q5m/3BfOF9L0iglqcDqIoI3SSOAs1ouTtCwf0Fiv8Ay+fqFRY1uhH3JJ/UO7GrQqj0Rpaijwl8VTC+J5mc4NcLG1grxVAhCEAncO850d6STuHec6O9S9KWm8vJ7R7VGpJvLye0e1RohauxGkw5jX1coja82BIJuehJ/wDFGDeut6rvkqzTr7BTfinsVbo9o3S4vQvqJppWObIW2Za24cY5UVqabSDC6uoZBBVB8jzZrQ07fgnKmqgpITNUStijG9zjZU9BolR4fWxVcc87nxG4DiLbuZUGmdbJNi3gub9nA0eL/qIuT7rINH/xbg2a3hLvy3fJWdJWU9dCJqaZsrDsu3gWeGh9F9D+MHir1WYvzbnWva3EqfQ6rfBjTYL/ALOoaWuHKBcH/ONBu56iGlhdNPI2ONu9zjYKqOluDA28JcbcUbvkqDTaufJiMdGHERxMDi3jcf0VlQaIUEmFROnD/CJIw4uDrZSRe1tyC+o6+lxCLW0szZGjYbbxzheK7FqHDnMbVziIvHiixN/csLgNRLhekTIc1mukMMg4Dtt2qy07+00nsO7Qg1VDiNJiUbpKSYStYbOIBFio63GaDDpRFV1Aje4ZgCCdiyGhlcKfFXUztjahth7Q2j4XXvTf73i/BHaUG3ilZPCyWN2Zj2hzTxg7Qq6r0jwqjmMUtUC9uxwYC63uSdbWvodDIZYjlkdTxsaRwXA2+5UGi2C0+LSzyVQc6OIAAA2uTfh6Pig1lHpBhldKIoKkZzua5pbfmun5po6eF80rsrI2lzjxALA6TYPFg9ZC6lzNjlBLQTcgjf2haQVj6/QuWokN3mmeHnjIBF0E/wDxRg3rreq75K1Y9sjGvabtcLg8YXyVsbnxveNzbX6V9JwCoEuAUkpJ2R2N/wDTs7kHajSHCqWd8E1W1sjDZwynZ8EzR19NiEJmpZRIwHKTYjavndfbEddiDB4wktK0cp2FanQn7nl/GPYFJdt54eFWUGkGF1NQ2nhqg+V5s1oadp9ysJJGRRukkcGMaLlxNgAvm2j5/wDsVJ+L3FXunFc5rYKFhIDhrH24Rew7/gqwtX6WYMx5b4STbhawkdieocUo8SYXUk7ZMv1huI5ws7gWi1DV4RHUVQe6WYEgtdbKOBUeGySYVpKyNrz4lQYX2/iF7FB9IQhCqBO4d5zo70kncO850d6l6UtN5eT2j2qNSTeXk9o9qjRGX06+wU34p7Fn8L0hrsJpnQU0cTmOdmu9hO3oK0GnX2Cm/FPYpdCWtODy3AP7Y7xyBPtUGBaTYhiWKx0tRHC2NwcSWsIOwcpVBj5z6SVV/SgfABfSA1oNw0DoXzrSiMw6R1B/mLXD3BKR9GO0EHbfeoI6CjikEkVJCx43ObGAQvevY6l8IYfELM4PJa6xmCY7itbjcFPJVF8TnHM3KNwBKIR0sN9I6kcWT+0L6JGA2NrRuAAC+faXxlmkEzjue1rh7rdy3lHMJ6KGZpuHxtdfnCK+eSbNK3W9eP8AerbTr7TR+w7tCqY//k6Ugx7Q+sLhbiz3Vtp39qpPYd2hQVtVC/D4MKxSHYXRg/8Ac0/JMaYTMqK+mnZ9WSma4cxJVpLRCt0Eh8W74Y9Y23ITf4XWQmqHzxwseb6lmRp5Lk96o1ekBI0Lw4Dh1QPUKY0GaPoqd1tpnNz/ANoUeOR59CaN3o2wu/8AG3euaCzh1LV0/C14eOW4t3IfTxp59Sh53/8AqvWEknQSqHEyXsUWnkjS+ijB8YB7iOTZbsKZw6Mx6Bz33vhld2qDPYNTeFUmJx2uRTZhzhwPcrbAcQdBoniF3+NDfJyZhYfG6h0JY2SvqmPF2ugsR0qnlllw9tdhxFw94a4+ySgcpI/BdHJKxzczZqpsZaf4mhpv2/BafRKEQYZKGnMx0pcw8YICqMTpvBdB6JhFnOka8/8AcHHvVloS4uwaQE3tKQOTYFNe9unnvDxv9mX0f/eKk/F7intNXE4ywcUI7SkcABGkdICLES7QeYqy04jc3FIJLeK+K1+UE/NVzarAxbA6Mf8ARapzh9E6UyGkgzk5i7Vi5PHdK6PSCXAKNwN7R292xZiq0gxN2PSUtPVERGo1bQGg7M1uJUbhCEKoE7h3nOjvSSdw7znR3qXpS03l5PaPao1JN5eT2j2qNEUWleGVeJ0kEdJEJHMkJcC4DZblWcj0b0hhblijewb7NnaO9fQEIrF4ZgukEGJ00tQJNUyQF95wRbmvtVrpLo67FSyppS0VDBlIcbB4+av0IMEaXSltP9G6ufU2tlFrW4s3F0q70Z0dkwxzqqry69zcrWDbkHDt4/8AOFaJCCj0kwA4vGyanc1tRELDMbB44v8AONZ+On0qpYPAI2VAjOwBtiAOR3B71vF3oRGW0b0YmoakVtcGiRo/Zxg3seMr3pXg9fik9O6khEgY0h3jgW28q0q6ikMHpZaXBqemqGBsjGZXNuCsbU6JYqKqUQUwdFnOQ6xouL7N5X0BCBGPDxNgUVBVNteBsbwDuIA71kTgWPYJUumoQ543Z4iDmHK0reoQYOPR7G8YqxPiGaMG2Z8hF7cQaN3YtbWUNsCmoaRnmDHG29r7LBPriqMvorguIYZWzSVcAjY+PKDnadt+QpPGtGcQqsamnpoA6CVwdmztG8bdhPGtquKaVS6SYZUV2DxUtHGHuZI02zAbACOFGi+HVWG4bJDVxiN5kLgA4HZYcSukIMhQ4BiMeM0tdJThln3mGdpsePYeFXekGDDGaIRtcGzRHNG47uUFWi6pJqaazzueXlWBio9J8LjdS07JmxvPm7OHODwfBWGj2i1TT1rK3EAGZDmZHmBJdxla5CrLiEIVQJ3DvOdHekk7h3nOjvUvSlpvLye0e1RqSby8ntHtUaIEIQqBCEIBCEIBWmAxwT1b4p4myAsuMw3W/wB1Vp7BpBFisJOwElvvWculiStpGNxsU7GBsb3ts0cRtfvVjjNBTQ4c6SKBjHNcNrQvdVTl2kVK+2wszHov+ilnd4XS4jFe+Q2byWaD2hcvLprRTA6GnloHS1ELX3ebFw4AP90hhEUVTimWSNrmEOOUjYrSE+D6MFw2Exm3T/uq3APvVvsO7Fr81Pw9Y/Tw09VG2GNsbTHchotwlOwUVK7AdcYGGTUuOa22+1NYlhLcQmbI6Yx5W5bBt1JJTilwaSAOzBkThe2/eseXqLpQ4GKeSrMFREx4ePFzDcQveNUAgrYxAwNbMAGtHHu+SrY5HRStkYbOaQQtgxsOIR01Tb6pD289t3+cS3lfG7Se1fiFJR0GF31EZlIDGuI2k8azittIKvXVoha67YRbpO9VK1h17ShCELaBCEIBCEIBCEIBO4d5zo70kncO850d6l6UtN5eT2j2qNSTeXk9o9qjRAhCFQIQhAIQhAKSGQwzxyDexwI6FGhQbgxtfPHPfa1rgOm3yVTg87Z6uvjJ8ocw5rkd4XiPSKJlMxmpeXtYBfZa9lW4XXCgqjK9pc0tLSAuMxuq3tcYzalwWOnbw5WdAH6KtwD71b7LuxcxbFGYg2IRscwMvfNwqDDatlFWCd7S4AEWC1JfFN+1hpHI9lZEGPc0au+w24Sn4CXaOXcSSYXXJ6VSYrXsxCdkjGOYGsy2dzpmPGYWYV4IY3l2rLb7LbVPG+MNqdanR4k4ZYm9pCB8FllcYXjEVBSmF8T3HMXXbZbzlsSdqqYl08hJuS49q8L085nucOE3XlaQIQhUCF1cQCEIQCEIQCdw7znR3pJO4d5zo71L0paby8ntHtUakm8vJ7R7VGiBXmF4NBVUTZ5y8F5NsrrbNypLXNhvK1FfJ9H4XTsBtlcwG3JtPYsZ29RqKPFaJtDWGNl8jmhzbnb/AJde8HoYq6ofHMXANbfxTbhVjpLDeKGcDc4tPT/sltG/tsn4feFN/wAGz7J4pSx0dc6GLNlABGY7dysJ8HposJ8KaZC/VtdtdsubJXH/AL1f7LexXNX+7v8A/Fvclt1BRYXhxxCZwLi2Ng8YjerfwDBdaKS412765vfsUGjUzBroSQHkhw5QuV+EVbK11bSkSXfnDeEHf0qZXeWtk6I4thhw6RuVxdE/6pO8ciepcLwyanic+ptI9ou0SjfzKurq6rqrR1W9h3ZbEFQ0n2yD8RvatWXx7PtfyYFhsQBkmewHdmkAVRW01NFiDIaeTPE7LtDgd6tdJvssPtnsVDT/AGmL2x2qYbs3srQyYDh0Lc0kr2Nva7ngDsStVhuFx0sj4qq72tJaNa03KssZpJq2kbHAAXCQO2m2yxVBPg9ZTQumkY0NaNtnBZx991akwbD4K8zCYu8TLbKbb7p44ThAm1Lqlwk3ZTIL9ij0Y+vU8ze9RYhhtZU4tKY4XZXOFnnYN29W3+K+0nSPFcIFCxs0T3OjJsQ7eCu4NhsFeJdcXjIRbKbcasdIZ2R0LYM15HOBtw2HCodGN1Rzt703fDZ9q11LBHjHgz3EQiTKSXW2c6to8EwyUkRzufbflkB7lT4t96VHtp7Rr7TN7A7Vct62TvRiTBsKjcWvqS1w4DKAVWYVS09ZVmGcuF23ZlNtqMb+9ZucdgSkEroJ2Ss3scCrJfHsvZzF8PbQVLGxZix7bi++/CnZ8HpKTDdfM55kDBcB2wuPQrOWnhxOKln/AIWuEg5uLsVVpHVB8jKVp2M8Z3Pwf5yrMyt1F6UiEIXZgJ3DvOdHekk7h3nOjvUvSlpvLye0e1RqSby8ntHtUaIcwmHX4nC21wHZj0bVpMRw9uICNrpXMDLnYN6osEqqajnklqH5SW5W+KTz7lFitY2rrnyRuJjAAad3+bbrnlLcmp6jQYhTF+DvhzF7mRix4Tb/AGVTo39tkH/T7wpsIxWmp6Iw1UhaQ45fFJ2H/Cq2jrBQV5lj8aO5BHG1SS6sXabH/vV/st7FcVmzR6x36lvco5ajBq5zZpntL2j+K4KTxjF4qiHwamuWX8Z1rX5Anu6idbJ0OHVdW3X0xa3I61y6xBTtLjdVBUinqrSAPyucBtG34qDBsUbQudHMDqn7bj+EqxdLgZnNUXs1hObh2nmTLv3CPOkkDDSsnsNYH5bjeRYqipPtsH4je1P4xira4tiiBEbDfMdmY8yrqd7Y6mJ7jZrXgnmutYy+Psva/wBJvssPtnsVDT/aYvbHarXG8Qpa2njZBJmLXXPikcHKqiFwZOxztgDgT70wl8S9tVjdVNR0bZIH5HGQNvYHZY8az02LV1RC6KWfMx28ZB8lezYrhNQwMmfnaDexY7f7kpUT4GaeQRMYHlhy2jO+2zgWMfXcWuaMfXqeZveu1uM1VJiUkTcromOHikbbc6XwKup6J0xqH5M4bbYTe1+JJ4lNHUYhLLG67HHYbW4Frx3ldpv0uNIaaLwRtS1gD8wBcBvHKvOjG6o52965imJ0dXhpijm/aXBALT8kvgdfTUQm18mXMRbxSePiUkvhpfspiv3pUe2ntGvtM3sDtVdiErJ6+aWM3Y51wbWTeCVkFHPI6d+UObYbCexas/hSdosb+9ZucdgSCbxSeOpxCSWJ2ZjrWNrcCUWseolajR2Rz8Pc1xuGPIHNsKz1ZI+Wrle83JeVaYJiNLR0r2TyFri+4GUnZYcSp5XB0z3DcXEhZxmsqt6eEIQujITuHec6O9JJ3DvOdHepelLTeXk9o9qjUk3l5PaPao0QIQhUCEIQCEIQWOG4T9Ixvfr9Xkda2W/elxRPdiBo4zmcHlt93SrrRn7NN7Y7E1SUbKOaqrZiA573G/8AK2643Oy1rSkxHCW4dE1zqnO5xsGhlunejDMIOIxPfr9Xlda2W9/ilsQrHV1W6Y7G7mjiCu9Gvsk34nctZWzHZ9qMUt68UmbzurzW5bXTOJYScOiY/XazO61strfFeWfvAP6r/wB1aaS/ZIPb7ktu4jOKzw3BziEDpdfq8rstsl+AcvKqxaXRv7BJ+KewK53U9E7Z2aPVTvjvfI4tvzLwp6z7bP8AiO7V4gLRURl/1A8Zua619C2pdHnPiEtTNqgRfKBtHOVyr0fdFCZaebWgC+UixtzqzxmlmrKEMp/GIdmLb2zBU9LitThsJpXwXsSbPJBA4lylyvtbpVoXSbkm29cXVkIQhUCEIQCEIQCdw7znR3pJO4d5zo71L0paby8ntHtUakm8vJ7R7VGiBCEKgQhCAXVxCDR6NfZpvbHYrBlXBVz1FJvMYs8HhB3qs0dmijp5hJIxhLx9ZwHAq/wvwXG5Khpu3WuvbhaTtXC47yre/SCvpHUVW+E7gbtPGOBXejX2Sb8TuXnHY4KqlbPFLGZI9v1hctXNHZoo6WUSSMYc+5zgOBW23BJ6qtZ+8A/qv/dWmkv2SD8TuVUxzfp0PzDL4TfNfZbMtBWxUVfG1k1Q0BpuMrwEy9WE6ZFaXRv7DJ+KewJWtwvDoKOSWGcukaLtGsBup9Hpoo6KQPkY0607HOA4Arnd4+ieqo6z7bP+I7tUbGGR7WNF3ONgOMrRS4VhksjpHVO1ziTaRqqaxkNBiTDTOzsjLXgl19t771ZlL6NG4MRxHDI2NqYHOi3DPsPNdW0T6TGqMkx3F7EO3tKjn8DxmkaPCA2xuNu1p5QuQmiwWkI14eSb7wXOPMud9/1VmZ4jDPJETcscW+4qNe5ZDLK+R297i49K8LuwEIQqBCEIBCEIBO4d5zo70kncO850d6l6UtN5eT2j2qNSTeXk9o9qjRAhSROiaTrY3P4rPy2+BUmspPV5Pzf0RS6ExrKT1eT839Eayk9Xk/NHyTYXQmNZSeryfmj5I1lJ6tJ+b+ibEC4mNZSeryfm/ojWUnq8n5v6IIFxMayk9Xk/N/RGspPV5Pzf0TYXXVPrKT1eT839Eayk9Xk/N/RAuhMayk9Xk/NHyRrKT1eT839EEC4mNZSeryfm/ojWUnq8n5v6IF11T6yk9Xk/N/RGspPV5Pzf0QLoTGspPV5PzR8kayk9Xk/NHyTYXQmNZSeryfm/ojWUnq8n5v6JsLoTGspPV5Pzf0XDJS2NqeT839E2iBCEKgTuHec6O9JJ3DvOdHepelLTeXk9o9qjUk3l5PaPao0QhiL61tRB4KXiPaZA1oN/GaOEHjPCOPgsqyOoxjwW7pKozasEN1Gy9ze/iCxGzg9+9aeGESk3mjjt/OSL/BS+Bt9bpusfkm1ZSSqxVsbwHzuIDSCILm1toF2DaTyW9ldbU4yY3Ea7W8DXQgNtmG29uIkb921arwNvrdN1j8keBt9bpusfkmxncMrK59YW1mu1cjBkDosoadmw7N+/hPQoKaqxbXPZO2YtLy1l4f8AUNm7dlzfM8Go8DZ63TdY/Jd8Db63TdY/JNjI+F4yGx7Kh4tvMABc4htwRl3Ak23bk9SfSBjMklRO4iAuyujaBnubfwA9C0HgbfW6frH5I8Db63T9Y/JNjJsrMZdCGFlRcMfmk1I+ttLd7R/Lbd/F0pxhrqepidJPUzRHJnaYWm12uv8AVbfYQPetB4G31un6x+SPA2+t0/WPyTYytNW4lEKeWrfUFl3GZphtYW4fEGzmPSdyZr6nEmVUzaaKQsAYG/sxYuzNvt5QSOhaDwNp/wD103WPyR4G31un6x+SbGawqbFahzxVvnbeI7XRBuR1m2I2bTcu2bdwUJnxtkDQDK67GEuMQzAkNuLBu4XPAeZazwNvrdN1j8lzwNvrdN1j8k2M/UyYoHl8D3atsDC4FouXG9yBl2kbDbZzbV4pqnEZmCKQzteZgBJqbfs8m/aLXutJ4G31un6x+S54G31um6x+SbGZbNirREJJag3bfNqA67rMNjYCw2u4t3CvTqnExhlO4a4zF7s51QJcRfKCMuwHjsFpfA2+t0/WPyXPAmet03WPyTYoIZsQipaWSpMr3STnWgR5iGZTYEBuzbb5pSObGnZJJJJmsdI1pAjFwMlzsyE7/wDAtX4G31un6x+SPA2+t03WPyTYz1VVYk2qqBBC90bXN1fiCzgLZhfluR0KGlqMWdBUmXX5xES0OhsWu4MuzbsvxrT+Bt9bpusfkjwNvrdN1j8k2MsarFg57Rr3ksyx3itcl1sx8W17bdpHMumbGBllY6ZwkeLxvjAyDK0nc2+8kbeJajwNvrlP1j8lw0jQCRVU5twBx+SbCyEIVQJ3DvOdHekk7h3nOjvUvSlpvLye0e1RqSby8ntHtUaIEI514ZPDIcrJWOPE1wKbkamOVm5HtC862PWavO3Pvy32rmviyZ9azLe183Cm4eGX4e0LwZogHEyMAabE5txXWSxyi8b2vA4Wm6bnR4Za3p6QvEk0UNtZI1l91zZcdUQstnmY24uLuG1PKflZx5XqJELw2aJ5aGyMObdY70GeER6wytyXtmvsum4eGX4e0LwJoi1rhI3K42ab7ygzxDNeRvifW8bcnlDwy/D2hce9kbcz3ta3jcbBePCafLm18eUG18wsnlCYZWbkSIXlkkcovG9rxxtN16JDWlziABvJV3GbjZdWBC8a+HJrNazITYOzCy46ogYQHTRtJ3AuCnlGv08/wkQvOsZnyZ25rZrX22411rmvaHMcHNO4gpuJcbO46heZJY4heR7WA7sxtdc10WVrtY2zjZpvvKbh4ZWb09oXl8jIhmke1o4ybLrHskbmY4OHGDdNw8ctb16dQhCrITuHec6O9JJ3DvOdHepelLTeXk9o9qjUk3l5PaPao0QHcqeANEFA5oAkMhuRvtcq4UMdHTxOzRxNa4bjxLnnhcrNPb8f5GPFhZl9/tVZrmjEPCNvlsl7bMtrb16y2rBRW/8A0azotdWfg0Op1IjGTflXdRFrdbkGstbNw2XP9LL7eq/O4/rH61+yrqPI134rU1Tta3E5AwAN1QuBxpl1NC4PaYwQ83dylEVPDADqo2svvtwqzjsy255/Lwy47j9/6fX7FK1hNWHxmN72xm8T+EciiqdTJhDJGRZRsAB2kC/Gn5qWGcgyxhxGy/CvRgidEInRjINzeAK3jtt/mmHy8cccO9wrK1rMSpQ0BoyutbduSdOMzaMO+oZX3vuJ4Fay08U4GtYHW3ci46lgdCITG3I3cOJS8Vt9NcfzMMcZLLv/AN/dX1GRsTRSXLhVbAd2b5Lni/Q02/WB37S+/NcKyFNA1jWCNoDHZmjiPGg00Ls94wdZbP8A6lP0r21Pm8fjMdX1d/zL4qQaI5SD445kvVte2jYHthDjM3ZGNh506KKmDHMELQ128ca6KOna3K2IAXDrcoVvHlWcPlceEkm/V2Xo7R1NUZA2NwLbgfVGzYmao/8Aw5vw3di5NSxyslAaA6UAOdbi3KVzQ9ha4XaRYg8IW8cbJ4vPyc2GfJOT+nr+mlE5p8GNPts1plvztFviUxJG+WsMbGMcXUwHjHdyqy8GgN/2Y2tyHm4l0Qxtk1jWAPy5b8i5Thv3Xtz/AMRxvvGe/f8AmrXxzRVYjjLS5tNYl19oum8Oc0UELSRcg2HHtTBijMhkyDOW5b8nEvApmNkicxoa2IEAW41vHjuN3Hn5Pk48vH4Zer/6WxAEz0oDQ85z4p3HYoJKaSCKFjnBrn1Fxl/hvxKzdEx7muc0EsN2niQ+NkmXM2+U3HIUy4t204vl+GOOGvU7/wBVW57pKdjZHl+SrDbu4QmqMNbWVbWWDMzbAbr22qd1LA5hYYwWl2Yjl416ihjgZkiYGNvewTHjsy3V5flceXHccZ3/AJfVe0IQu75oTuHec6O9JJ3DvOdHepelLTeXk9o9qjUk3l5PaPao0QIQhUV1fnFQXSGUQ5LNdGfqu4yu10jjT08cc+2TbrAct7BTz0Rlkc9szo87crxYG4R4BDnYXDO2NmRrXDZzrzXDLd19vq4c/DMcLlev5FqiaSXC6d8byHvc1tweHaFJQ1BqKmZ2Y2yt8W+wHhUgoGNibGHnK2XWDZu5EDD426/K9w13F/Ckxz8pVy5vj3juE/t6/NeWyllXWOcSWxtaQDuGxL0LnzCWF8zi6SMPac21qZFB+zla6ZznS2DnWA2Be20UUc7JYwGFoIIA+snhnbNn63BjjZO/X1+J+5bD3TTzF8pcBC3V2vsLuEr3iT3B8ABks59iIzYlMwQCASAOJzvLzfguuVFNr3RuEhY6M3BAuteF/T19uU5+O/JmfWP/AAUgnkjw2d7nuJY5waHfWbxXRRvlME8IkL5Wi7SXX3j5r34JC6ExmZxzyZnF2zOvXg9K2R7mSNYJGZS1pHvWZjn6dcub49mUn3d9fjX/ACgonWkyuklbJkOaOS/jHjBXmGWQwUJMj7ukIJzb9vCmIYImSMe+p1hawtZewsF4ZTQwOYXVBdHE4ljbbjvO0KTDPUay+RwW27/7qz9lgquSd8OKPeXu1bRYtvs+rfd0Jymfq2yCSYE5yRd24cAUc9JDO6W8tjLbdwWXTkmWUmnl+Nnx8XJlM/c0TbJM3D6ouleXAsIOY3F7JunzRV2p1j3sfEH2e69jeykfQsfHMzOQJiL7N1l1lIYy+QyOfI5mUE2FuZYmGWNj08nyOHPHKT7/AJfyn+xhVELpnzAxvmc8TkOuTlDexWkDXtgY2Q3eGjMeVcggEDXNa4nM8u28q6ZY3Kx5eHmx4cc53SDaqaGeY2D49eGm7jcX4lycPdPWvbNI0whpbZxsNnEm3ULXZ/HIzyiTmtwLzLQCWSV2ue1sts7QBttyrlcM9PXjz8Ey31/b+n/JiF5kgjed7mgn3L2hrQ1oaBYAWCF6ZNR8nKy5WwIQhVkJ3DvOdHekk7h3nOjvUvSlpvLye0e1Rq3MMRNzGwk/6QjUxeiZ1QmxUIVvqYvRM6oRqYvRM6oTYqEK31MXomdUI1MXomdUJtFQhW+pi9EzqhGpi9EzqhNqqEK31MXomdUI1MXomdUJsVCFb6mL0TOqEamL0TOqE2KUwxm127jcbdy4KaIbmK71MXomdUI1MXomdUIKQU8IAaGCzRYcy7qI8uXKLK61MXomdUI1MXomdUIKXUR7fEG03K7qmZ8+UZuNXOpi9EzqhGpi9EzqhBUIVvqYvRM6oRqYvRM6oTaKhCt9TF6JnVCNTF6JnVCbVUIVvqYvRM6oRqYvRM6oTYqEK31MXomdUI1MXomdUJsVCFb6mL0TOqEamL0TOqE2KhO4d5zo701qYvRM6oXWsYy+VobfiFlKP//Z%20"/>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18436" name="Picture 5" descr="\\Wims\hq\GVA11\Home\cl-IER\Dept-ETH\t-ETH\villare\My Documents\how austerity kills 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422275"/>
            <a:ext cx="3748088" cy="54721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4411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kuzmanovica\AppData\Local\Microsoft\Windows\Temporary Internet Files\Content.Outlook\YR0FHYBG\IMG_0366.JPG"/>
          <p:cNvPicPr>
            <a:picLocks noChangeAspect="1" noChangeArrowheads="1"/>
          </p:cNvPicPr>
          <p:nvPr/>
        </p:nvPicPr>
        <p:blipFill>
          <a:blip r:embed="rId3">
            <a:extLst>
              <a:ext uri="{28A0092B-C50C-407E-A947-70E740481C1C}">
                <a14:useLocalDpi xmlns:a14="http://schemas.microsoft.com/office/drawing/2010/main" val="0"/>
              </a:ext>
            </a:extLst>
          </a:blip>
          <a:srcRect l="14626" r="9727" b="3130"/>
          <a:stretch>
            <a:fillRect/>
          </a:stretch>
        </p:blipFill>
        <p:spPr bwMode="auto">
          <a:xfrm>
            <a:off x="152400" y="762000"/>
            <a:ext cx="4267200"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723900"/>
            <a:ext cx="41148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8505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Elbow Connector 34"/>
          <p:cNvCxnSpPr/>
          <p:nvPr/>
        </p:nvCxnSpPr>
        <p:spPr>
          <a:xfrm rot="16200000" flipH="1">
            <a:off x="6247606" y="2591594"/>
            <a:ext cx="1801813" cy="42862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18435" name="Picture 3"/>
          <p:cNvPicPr>
            <a:picLocks noChangeAspect="1" noChangeArrowheads="1"/>
          </p:cNvPicPr>
          <p:nvPr/>
        </p:nvPicPr>
        <p:blipFill>
          <a:blip r:embed="rId3"/>
          <a:srcRect/>
          <a:stretch>
            <a:fillRect/>
          </a:stretch>
        </p:blipFill>
        <p:spPr bwMode="auto">
          <a:xfrm>
            <a:off x="6577013" y="17463"/>
            <a:ext cx="2133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39266" name="AutoShape 2"/>
          <p:cNvSpPr>
            <a:spLocks noChangeArrowheads="1"/>
          </p:cNvSpPr>
          <p:nvPr/>
        </p:nvSpPr>
        <p:spPr bwMode="auto">
          <a:xfrm rot="19822069">
            <a:off x="-468313" y="2771775"/>
            <a:ext cx="10280651" cy="433388"/>
          </a:xfrm>
          <a:prstGeom prst="homePlate">
            <a:avLst>
              <a:gd name="adj" fmla="val 156199"/>
            </a:avLst>
          </a:prstGeom>
          <a:solidFill>
            <a:schemeClr val="bg1">
              <a:lumMod val="85000"/>
            </a:schemeClr>
          </a:solidFill>
          <a:ln w="9525">
            <a:solidFill>
              <a:schemeClr val="tx1"/>
            </a:solidFill>
            <a:miter lim="800000"/>
            <a:headEnd/>
            <a:tailEnd/>
          </a:ln>
          <a:effectLst/>
        </p:spPr>
        <p:txBody>
          <a:bodyPr anchor="ctr">
            <a:spAutoFit/>
          </a:bodyPr>
          <a:lstStyle/>
          <a:p>
            <a:pPr>
              <a:defRPr/>
            </a:pPr>
            <a:endParaRPr lang="es-CL" dirty="0"/>
          </a:p>
        </p:txBody>
      </p:sp>
      <p:sp>
        <p:nvSpPr>
          <p:cNvPr id="18437" name="Text Box 9"/>
          <p:cNvSpPr txBox="1">
            <a:spLocks noChangeArrowheads="1"/>
          </p:cNvSpPr>
          <p:nvPr/>
        </p:nvSpPr>
        <p:spPr bwMode="auto">
          <a:xfrm rot="19836645">
            <a:off x="-517525" y="2814737"/>
            <a:ext cx="10564813" cy="30777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400" b="1" dirty="0" smtClean="0"/>
              <a:t>SSP-C           SSP-S                      </a:t>
            </a:r>
            <a:r>
              <a:rPr lang="fr-CH" sz="1200" b="1" dirty="0" smtClean="0"/>
              <a:t>Réformes</a:t>
            </a:r>
            <a:r>
              <a:rPr lang="en-US" sz="1200" b="1" dirty="0" smtClean="0"/>
              <a:t> &amp; </a:t>
            </a:r>
            <a:r>
              <a:rPr lang="fr-CH" sz="1200" b="1" dirty="0" smtClean="0"/>
              <a:t>Paquets</a:t>
            </a:r>
            <a:r>
              <a:rPr lang="en-US" sz="1200" b="1" dirty="0" smtClean="0"/>
              <a:t> Minimum  </a:t>
            </a:r>
            <a:r>
              <a:rPr lang="en-US" sz="1400" b="1" dirty="0" smtClean="0"/>
              <a:t>   OMD        </a:t>
            </a:r>
            <a:r>
              <a:rPr lang="fr-CH" sz="1400" b="1" dirty="0" smtClean="0"/>
              <a:t>Mise</a:t>
            </a:r>
            <a:r>
              <a:rPr lang="en-US" sz="1400" b="1" dirty="0" smtClean="0"/>
              <a:t> à </a:t>
            </a:r>
            <a:r>
              <a:rPr lang="fr-CH" sz="1400" b="1" dirty="0" smtClean="0"/>
              <a:t>l’échelle</a:t>
            </a:r>
            <a:r>
              <a:rPr lang="en-US" sz="1400" b="1" dirty="0" smtClean="0"/>
              <a:t>    </a:t>
            </a:r>
            <a:r>
              <a:rPr lang="fr-CH" sz="1400" b="1" dirty="0" smtClean="0"/>
              <a:t>Equité</a:t>
            </a:r>
            <a:r>
              <a:rPr lang="en-US" sz="1400" b="1" dirty="0" smtClean="0"/>
              <a:t> et DSS   MNT  ODD</a:t>
            </a:r>
          </a:p>
        </p:txBody>
      </p:sp>
      <p:sp>
        <p:nvSpPr>
          <p:cNvPr id="18438" name="Text Box 10"/>
          <p:cNvSpPr txBox="1">
            <a:spLocks noChangeArrowheads="1"/>
          </p:cNvSpPr>
          <p:nvPr/>
        </p:nvSpPr>
        <p:spPr bwMode="auto">
          <a:xfrm>
            <a:off x="1687513" y="3973513"/>
            <a:ext cx="600075" cy="27463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smtClean="0"/>
              <a:t>1978</a:t>
            </a:r>
          </a:p>
        </p:txBody>
      </p:sp>
      <p:sp>
        <p:nvSpPr>
          <p:cNvPr id="18439" name="Text Box 12"/>
          <p:cNvSpPr txBox="1">
            <a:spLocks noChangeArrowheads="1"/>
          </p:cNvSpPr>
          <p:nvPr/>
        </p:nvSpPr>
        <p:spPr bwMode="auto">
          <a:xfrm>
            <a:off x="5278438" y="1731963"/>
            <a:ext cx="600075" cy="27463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smtClean="0"/>
              <a:t>2006</a:t>
            </a:r>
          </a:p>
        </p:txBody>
      </p:sp>
      <p:sp>
        <p:nvSpPr>
          <p:cNvPr id="18440" name="Text Box 13"/>
          <p:cNvSpPr txBox="1">
            <a:spLocks noChangeArrowheads="1"/>
          </p:cNvSpPr>
          <p:nvPr/>
        </p:nvSpPr>
        <p:spPr bwMode="auto">
          <a:xfrm>
            <a:off x="6181725" y="1195388"/>
            <a:ext cx="600075" cy="27463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smtClean="0"/>
              <a:t>2008</a:t>
            </a:r>
          </a:p>
        </p:txBody>
      </p:sp>
      <p:sp>
        <p:nvSpPr>
          <p:cNvPr id="18441" name="Text Box 15"/>
          <p:cNvSpPr txBox="1">
            <a:spLocks noChangeArrowheads="1"/>
          </p:cNvSpPr>
          <p:nvPr/>
        </p:nvSpPr>
        <p:spPr bwMode="auto">
          <a:xfrm>
            <a:off x="2835275" y="3311525"/>
            <a:ext cx="600075" cy="274638"/>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smtClean="0"/>
              <a:t>1986</a:t>
            </a:r>
          </a:p>
        </p:txBody>
      </p:sp>
      <p:sp>
        <p:nvSpPr>
          <p:cNvPr id="18442" name="Text Box 16"/>
          <p:cNvSpPr txBox="1">
            <a:spLocks noChangeArrowheads="1"/>
          </p:cNvSpPr>
          <p:nvPr/>
        </p:nvSpPr>
        <p:spPr bwMode="auto">
          <a:xfrm>
            <a:off x="0" y="5448956"/>
            <a:ext cx="182880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fr-CH" sz="1200" dirty="0" smtClean="0"/>
              <a:t>Dimensions sociales de la santé affirmées dans la Constitution de l’OMS (1948), minimisées au cours des </a:t>
            </a:r>
            <a:r>
              <a:rPr lang="fr-CH" sz="1200" smtClean="0"/>
              <a:t>années 1950, </a:t>
            </a:r>
            <a:r>
              <a:rPr lang="fr-CH" sz="1200" dirty="0" smtClean="0"/>
              <a:t>ère de campagnes de maladies </a:t>
            </a:r>
          </a:p>
        </p:txBody>
      </p:sp>
      <p:sp>
        <p:nvSpPr>
          <p:cNvPr id="18443" name="Text Box 17"/>
          <p:cNvSpPr txBox="1">
            <a:spLocks noChangeArrowheads="1"/>
          </p:cNvSpPr>
          <p:nvPr/>
        </p:nvSpPr>
        <p:spPr bwMode="auto">
          <a:xfrm>
            <a:off x="1704975" y="4964113"/>
            <a:ext cx="1277938" cy="18466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fr-CH" sz="1200" b="1" dirty="0" smtClean="0"/>
              <a:t>1978 </a:t>
            </a:r>
          </a:p>
          <a:p>
            <a:pPr eaLnBrk="1" hangingPunct="1">
              <a:spcBef>
                <a:spcPct val="50000"/>
              </a:spcBef>
              <a:defRPr/>
            </a:pPr>
            <a:r>
              <a:rPr lang="fr-CH" sz="1200" dirty="0" smtClean="0"/>
              <a:t>Déclaration Alma-Ata Agenda Santé pour tous (1970s), les filtres d’action dans les années 1980</a:t>
            </a:r>
          </a:p>
        </p:txBody>
      </p:sp>
      <p:pic>
        <p:nvPicPr>
          <p:cNvPr id="21516" name="Picture 21" descr="album2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38" y="3786188"/>
            <a:ext cx="1095375"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5" name="Text Box 22"/>
          <p:cNvSpPr txBox="1">
            <a:spLocks noChangeArrowheads="1"/>
          </p:cNvSpPr>
          <p:nvPr/>
        </p:nvSpPr>
        <p:spPr bwMode="auto">
          <a:xfrm>
            <a:off x="188913" y="4659313"/>
            <a:ext cx="719137"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en-GB" sz="1200" b="1" smtClean="0"/>
              <a:t>1948</a:t>
            </a:r>
            <a:endParaRPr lang="en-US" sz="1200" b="1" smtClean="0"/>
          </a:p>
        </p:txBody>
      </p:sp>
      <p:sp>
        <p:nvSpPr>
          <p:cNvPr id="18446" name="Text Box 32"/>
          <p:cNvSpPr txBox="1">
            <a:spLocks noChangeArrowheads="1"/>
          </p:cNvSpPr>
          <p:nvPr/>
        </p:nvSpPr>
        <p:spPr bwMode="auto">
          <a:xfrm>
            <a:off x="6365875" y="2208213"/>
            <a:ext cx="1158875"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en-GB" sz="1200" b="1" dirty="0" smtClean="0"/>
              <a:t>2008 </a:t>
            </a:r>
            <a:r>
              <a:rPr lang="en-GB" sz="1200" dirty="0" smtClean="0"/>
              <a:t>       Rapport              de la Commission </a:t>
            </a:r>
            <a:r>
              <a:rPr lang="fr-CH" sz="1200" dirty="0" smtClean="0"/>
              <a:t>Déterminants</a:t>
            </a:r>
            <a:r>
              <a:rPr lang="en-GB" sz="1200" dirty="0" smtClean="0"/>
              <a:t>      </a:t>
            </a:r>
            <a:r>
              <a:rPr lang="fr-CH" sz="1200" dirty="0" smtClean="0"/>
              <a:t>Sociaux</a:t>
            </a:r>
            <a:r>
              <a:rPr lang="en-GB" sz="1200" dirty="0" smtClean="0"/>
              <a:t> de la santé (OMS)</a:t>
            </a:r>
            <a:endParaRPr lang="en-US" sz="1200" dirty="0" smtClean="0"/>
          </a:p>
        </p:txBody>
      </p:sp>
      <p:sp>
        <p:nvSpPr>
          <p:cNvPr id="21519" name="Rectangle 1"/>
          <p:cNvSpPr>
            <a:spLocks noChangeArrowheads="1"/>
          </p:cNvSpPr>
          <p:nvPr/>
        </p:nvSpPr>
        <p:spPr bwMode="auto">
          <a:xfrm>
            <a:off x="2895600" y="4200525"/>
            <a:ext cx="10795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b="1" dirty="0"/>
              <a:t>1986  </a:t>
            </a:r>
          </a:p>
          <a:p>
            <a:r>
              <a:rPr lang="en-US" sz="1200" dirty="0" smtClean="0"/>
              <a:t>La </a:t>
            </a:r>
            <a:r>
              <a:rPr lang="fr-CH" sz="1200" dirty="0" smtClean="0"/>
              <a:t>Charte</a:t>
            </a:r>
            <a:r>
              <a:rPr lang="en-US" sz="1200" dirty="0" smtClean="0"/>
              <a:t> </a:t>
            </a:r>
            <a:r>
              <a:rPr lang="fr-CH" sz="1200" dirty="0" smtClean="0"/>
              <a:t>d’Ottawa</a:t>
            </a:r>
            <a:r>
              <a:rPr lang="en-US" sz="1200" dirty="0" smtClean="0"/>
              <a:t> pour la Promotion de la santé de </a:t>
            </a:r>
            <a:r>
              <a:rPr lang="fr-CH" sz="1200" dirty="0" smtClean="0"/>
              <a:t>l’Organisation</a:t>
            </a:r>
            <a:r>
              <a:rPr lang="en-US" sz="1200" dirty="0" smtClean="0"/>
              <a:t> </a:t>
            </a:r>
            <a:r>
              <a:rPr lang="fr-CH" sz="1200" dirty="0" smtClean="0"/>
              <a:t>mondiale</a:t>
            </a:r>
            <a:r>
              <a:rPr lang="en-US" sz="1200" dirty="0" smtClean="0"/>
              <a:t> de la santé</a:t>
            </a:r>
            <a:endParaRPr lang="es-CL" sz="1200" dirty="0"/>
          </a:p>
        </p:txBody>
      </p:sp>
      <p:sp>
        <p:nvSpPr>
          <p:cNvPr id="21520" name="Rectangle 2"/>
          <p:cNvSpPr>
            <a:spLocks noChangeArrowheads="1"/>
          </p:cNvSpPr>
          <p:nvPr/>
        </p:nvSpPr>
        <p:spPr bwMode="auto">
          <a:xfrm>
            <a:off x="5389563" y="2741654"/>
            <a:ext cx="116363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200" b="1" dirty="0"/>
              <a:t>2006</a:t>
            </a:r>
          </a:p>
          <a:p>
            <a:r>
              <a:rPr lang="fr-CH" sz="1200" dirty="0" smtClean="0"/>
              <a:t>Présidence</a:t>
            </a:r>
            <a:r>
              <a:rPr lang="en-US" sz="1200" dirty="0" smtClean="0"/>
              <a:t> </a:t>
            </a:r>
            <a:r>
              <a:rPr lang="fr-CH" sz="1200" dirty="0" smtClean="0"/>
              <a:t>Finlandaise</a:t>
            </a:r>
            <a:r>
              <a:rPr lang="en-US" sz="1200" dirty="0" smtClean="0"/>
              <a:t> de </a:t>
            </a:r>
            <a:r>
              <a:rPr lang="fr-CH" sz="1200" dirty="0" smtClean="0"/>
              <a:t>l’Union</a:t>
            </a:r>
            <a:r>
              <a:rPr lang="en-US" sz="1200" dirty="0" smtClean="0"/>
              <a:t> </a:t>
            </a:r>
            <a:r>
              <a:rPr lang="fr-CH" sz="1200" dirty="0" smtClean="0"/>
              <a:t>Européenne</a:t>
            </a:r>
            <a:r>
              <a:rPr lang="en-US" sz="1200" dirty="0" smtClean="0"/>
              <a:t> en </a:t>
            </a:r>
            <a:r>
              <a:rPr lang="en-US" sz="1200" dirty="0"/>
              <a:t>2006, </a:t>
            </a:r>
            <a:r>
              <a:rPr lang="en-US" sz="1200" dirty="0" smtClean="0"/>
              <a:t>Santé </a:t>
            </a:r>
            <a:r>
              <a:rPr lang="fr-CH" sz="1200" dirty="0" smtClean="0"/>
              <a:t>dans</a:t>
            </a:r>
            <a:r>
              <a:rPr lang="en-US" sz="1200" dirty="0" smtClean="0"/>
              <a:t> </a:t>
            </a:r>
            <a:r>
              <a:rPr lang="fr-CH" sz="1200" dirty="0" smtClean="0"/>
              <a:t>toutes</a:t>
            </a:r>
            <a:r>
              <a:rPr lang="en-US" sz="1200" dirty="0" smtClean="0"/>
              <a:t> les </a:t>
            </a:r>
            <a:r>
              <a:rPr lang="fr-CH" sz="1200" dirty="0" smtClean="0"/>
              <a:t>politiques </a:t>
            </a:r>
            <a:r>
              <a:rPr lang="en-US" sz="1200" dirty="0" smtClean="0"/>
              <a:t>(</a:t>
            </a:r>
            <a:r>
              <a:rPr lang="en-US" sz="1200" dirty="0" err="1" smtClean="0"/>
              <a:t>SdTP</a:t>
            </a:r>
            <a:r>
              <a:rPr lang="en-US" sz="1200" dirty="0" smtClean="0"/>
              <a:t>) </a:t>
            </a:r>
            <a:endParaRPr lang="es-CL" sz="1200" dirty="0"/>
          </a:p>
        </p:txBody>
      </p:sp>
      <p:sp>
        <p:nvSpPr>
          <p:cNvPr id="21521" name="Rectangle 3"/>
          <p:cNvSpPr>
            <a:spLocks noChangeArrowheads="1"/>
          </p:cNvSpPr>
          <p:nvPr/>
        </p:nvSpPr>
        <p:spPr bwMode="auto">
          <a:xfrm>
            <a:off x="4200525" y="3503613"/>
            <a:ext cx="1147763" cy="173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s-CL" sz="1100" b="1" dirty="0"/>
              <a:t>1997</a:t>
            </a:r>
          </a:p>
          <a:p>
            <a:r>
              <a:rPr lang="fr-CH" sz="1200" dirty="0" smtClean="0"/>
              <a:t>Action</a:t>
            </a:r>
            <a:r>
              <a:rPr lang="es-CL" sz="1200" dirty="0" smtClean="0"/>
              <a:t> </a:t>
            </a:r>
            <a:r>
              <a:rPr lang="fr-CH" sz="1200" dirty="0" smtClean="0"/>
              <a:t>intersectorielle</a:t>
            </a:r>
          </a:p>
          <a:p>
            <a:r>
              <a:rPr lang="fr-FR" sz="1200" dirty="0" smtClean="0"/>
              <a:t>pour</a:t>
            </a:r>
            <a:r>
              <a:rPr lang="es-CL" sz="1200" dirty="0" smtClean="0"/>
              <a:t> la </a:t>
            </a:r>
            <a:r>
              <a:rPr lang="fr-CH" sz="1200" dirty="0" smtClean="0"/>
              <a:t>santé-</a:t>
            </a:r>
            <a:r>
              <a:rPr lang="es-CL" sz="1200" dirty="0" smtClean="0"/>
              <a:t> </a:t>
            </a:r>
            <a:r>
              <a:rPr lang="fr-CH" sz="1200" dirty="0" smtClean="0"/>
              <a:t>pierre</a:t>
            </a:r>
            <a:r>
              <a:rPr lang="es-CL" sz="1200" dirty="0" smtClean="0"/>
              <a:t> </a:t>
            </a:r>
            <a:r>
              <a:rPr lang="fr-CH" sz="1200" dirty="0" smtClean="0"/>
              <a:t>angulaire</a:t>
            </a:r>
            <a:r>
              <a:rPr lang="es-CL" sz="1200" dirty="0" smtClean="0"/>
              <a:t> </a:t>
            </a:r>
            <a:r>
              <a:rPr lang="fr-CH" sz="1200" dirty="0" smtClean="0"/>
              <a:t>pour</a:t>
            </a:r>
            <a:r>
              <a:rPr lang="es-CL" sz="1200" dirty="0" smtClean="0"/>
              <a:t> la </a:t>
            </a:r>
            <a:r>
              <a:rPr lang="fr-CH" sz="1200" dirty="0" smtClean="0"/>
              <a:t>santé</a:t>
            </a:r>
            <a:r>
              <a:rPr lang="es-CL" sz="1200" dirty="0" smtClean="0"/>
              <a:t> </a:t>
            </a:r>
            <a:r>
              <a:rPr lang="fr-CH" sz="1200" dirty="0" smtClean="0"/>
              <a:t>pour</a:t>
            </a:r>
            <a:r>
              <a:rPr lang="es-CL" sz="1200" dirty="0" smtClean="0"/>
              <a:t> </a:t>
            </a:r>
            <a:r>
              <a:rPr lang="fr-CH" sz="1200" dirty="0" smtClean="0"/>
              <a:t>tous</a:t>
            </a:r>
            <a:r>
              <a:rPr lang="es-CL" sz="1200" dirty="0" smtClean="0"/>
              <a:t> </a:t>
            </a:r>
            <a:r>
              <a:rPr lang="fr-CH" sz="1200" dirty="0" smtClean="0"/>
              <a:t>au</a:t>
            </a:r>
            <a:r>
              <a:rPr lang="es-CL" sz="1200" dirty="0" smtClean="0"/>
              <a:t> 21e </a:t>
            </a:r>
            <a:r>
              <a:rPr lang="fr-CH" sz="1200" dirty="0" smtClean="0"/>
              <a:t>siècle</a:t>
            </a:r>
            <a:endParaRPr lang="fr-CH" sz="1200" dirty="0"/>
          </a:p>
        </p:txBody>
      </p:sp>
      <p:sp>
        <p:nvSpPr>
          <p:cNvPr id="18450" name="Text Box 12"/>
          <p:cNvSpPr txBox="1">
            <a:spLocks noChangeArrowheads="1"/>
          </p:cNvSpPr>
          <p:nvPr/>
        </p:nvSpPr>
        <p:spPr bwMode="auto">
          <a:xfrm>
            <a:off x="4200525" y="2327275"/>
            <a:ext cx="600075" cy="277813"/>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smtClean="0"/>
              <a:t>1997</a:t>
            </a:r>
          </a:p>
        </p:txBody>
      </p:sp>
      <p:sp>
        <p:nvSpPr>
          <p:cNvPr id="18451" name="Text Box 32"/>
          <p:cNvSpPr txBox="1">
            <a:spLocks noChangeArrowheads="1"/>
          </p:cNvSpPr>
          <p:nvPr/>
        </p:nvSpPr>
        <p:spPr bwMode="auto">
          <a:xfrm>
            <a:off x="7643813" y="1889125"/>
            <a:ext cx="1500187" cy="1195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1438"/>
              </a:lnSpc>
              <a:spcBef>
                <a:spcPct val="50000"/>
              </a:spcBef>
              <a:defRPr/>
            </a:pPr>
            <a:r>
              <a:rPr lang="fr-CH" sz="1200" b="1" dirty="0" smtClean="0"/>
              <a:t>2011                </a:t>
            </a:r>
            <a:r>
              <a:rPr lang="fr-CH" sz="1200" dirty="0" smtClean="0"/>
              <a:t>     </a:t>
            </a:r>
          </a:p>
          <a:p>
            <a:pPr eaLnBrk="1" hangingPunct="1">
              <a:defRPr/>
            </a:pPr>
            <a:r>
              <a:rPr lang="fr-CH" sz="1200" dirty="0" smtClean="0"/>
              <a:t>Déclaration Politique de Rio </a:t>
            </a:r>
            <a:r>
              <a:rPr lang="fr-CH" sz="1200" dirty="0"/>
              <a:t>sur </a:t>
            </a:r>
            <a:r>
              <a:rPr lang="fr-CH" sz="1200" dirty="0" smtClean="0"/>
              <a:t>les Déterminants Sociaux de la santé </a:t>
            </a:r>
          </a:p>
        </p:txBody>
      </p:sp>
      <p:pic>
        <p:nvPicPr>
          <p:cNvPr id="18452" name="Picture 2"/>
          <p:cNvPicPr>
            <a:picLocks noChangeAspect="1" noChangeArrowheads="1"/>
          </p:cNvPicPr>
          <p:nvPr/>
        </p:nvPicPr>
        <p:blipFill>
          <a:blip r:embed="rId6"/>
          <a:srcRect/>
          <a:stretch>
            <a:fillRect/>
          </a:stretch>
        </p:blipFill>
        <p:spPr bwMode="auto">
          <a:xfrm>
            <a:off x="2259013" y="2274888"/>
            <a:ext cx="1176337" cy="103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1525" name="Picture 4" descr="Front 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0488" y="1223963"/>
            <a:ext cx="747712" cy="105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4" name="Text Box 13"/>
          <p:cNvSpPr txBox="1">
            <a:spLocks noChangeArrowheads="1"/>
          </p:cNvSpPr>
          <p:nvPr/>
        </p:nvSpPr>
        <p:spPr bwMode="auto">
          <a:xfrm>
            <a:off x="6985000" y="849313"/>
            <a:ext cx="600075" cy="27622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smtClean="0"/>
              <a:t>2011</a:t>
            </a:r>
          </a:p>
        </p:txBody>
      </p:sp>
      <p:pic>
        <p:nvPicPr>
          <p:cNvPr id="139267" name="Picture 3"/>
          <p:cNvPicPr>
            <a:picLocks noGrp="1" noChangeAspect="1" noChangeArrowheads="1"/>
          </p:cNvPicPr>
          <p:nvPr>
            <p:ph type="title"/>
          </p:nvPr>
        </p:nvPicPr>
        <p:blipFill>
          <a:blip r:embed="rId8"/>
          <a:srcRect/>
          <a:stretch>
            <a:fillRect/>
          </a:stretch>
        </p:blipFill>
        <p:spPr>
          <a:xfrm>
            <a:off x="1325563" y="3063875"/>
            <a:ext cx="1103312" cy="879475"/>
          </a:xfrm>
          <a:extLst>
            <a:ext uri="{909E8E84-426E-40dd-AFC4-6F175D3DCCD1}">
              <a14:hiddenFill xmlns:a14="http://schemas.microsoft.com/office/drawing/2010/main" xmlns="">
                <a:solidFill>
                  <a:srgbClr val="FFFFCC"/>
                </a:solidFill>
              </a14:hiddenFill>
            </a:ext>
          </a:extLst>
        </p:spPr>
      </p:pic>
      <p:cxnSp>
        <p:nvCxnSpPr>
          <p:cNvPr id="9" name="Elbow Connector 8"/>
          <p:cNvCxnSpPr/>
          <p:nvPr/>
        </p:nvCxnSpPr>
        <p:spPr>
          <a:xfrm rot="16200000" flipH="1">
            <a:off x="2897982" y="4720431"/>
            <a:ext cx="2620962" cy="269875"/>
          </a:xfrm>
          <a:prstGeom prst="bentConnector3">
            <a:avLst>
              <a:gd name="adj1" fmla="val 100024"/>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343400" y="5565775"/>
            <a:ext cx="1752600" cy="911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CL" sz="1100" b="1" dirty="0">
                <a:solidFill>
                  <a:schemeClr val="tx1"/>
                </a:solidFill>
              </a:rPr>
              <a:t>1988</a:t>
            </a:r>
            <a:r>
              <a:rPr lang="es-CL" sz="1100" dirty="0">
                <a:solidFill>
                  <a:schemeClr val="tx1"/>
                </a:solidFill>
              </a:rPr>
              <a:t>  </a:t>
            </a:r>
          </a:p>
          <a:p>
            <a:pPr>
              <a:defRPr/>
            </a:pPr>
            <a:r>
              <a:rPr lang="fr-CH" sz="1200" dirty="0" smtClean="0">
                <a:solidFill>
                  <a:schemeClr val="tx1"/>
                </a:solidFill>
              </a:rPr>
              <a:t>Recommandation</a:t>
            </a:r>
            <a:r>
              <a:rPr lang="es-CL" sz="1200" dirty="0" smtClean="0">
                <a:solidFill>
                  <a:schemeClr val="tx1"/>
                </a:solidFill>
              </a:rPr>
              <a:t> </a:t>
            </a:r>
            <a:r>
              <a:rPr lang="fr-FR" sz="1200" dirty="0">
                <a:solidFill>
                  <a:schemeClr val="tx1"/>
                </a:solidFill>
              </a:rPr>
              <a:t>d'Adélaïde</a:t>
            </a:r>
            <a:r>
              <a:rPr lang="es-CL" sz="1200">
                <a:solidFill>
                  <a:schemeClr val="tx1"/>
                </a:solidFill>
              </a:rPr>
              <a:t> sur </a:t>
            </a:r>
            <a:r>
              <a:rPr lang="es-CL" sz="1200" dirty="0" smtClean="0">
                <a:solidFill>
                  <a:schemeClr val="tx1"/>
                </a:solidFill>
              </a:rPr>
              <a:t>les </a:t>
            </a:r>
            <a:r>
              <a:rPr lang="fr-CH" sz="1200" dirty="0" smtClean="0">
                <a:solidFill>
                  <a:schemeClr val="tx1"/>
                </a:solidFill>
              </a:rPr>
              <a:t>politiques</a:t>
            </a:r>
            <a:r>
              <a:rPr lang="es-CL" sz="1200" dirty="0" smtClean="0">
                <a:solidFill>
                  <a:schemeClr val="tx1"/>
                </a:solidFill>
              </a:rPr>
              <a:t> publiques de </a:t>
            </a:r>
            <a:r>
              <a:rPr lang="fr-CH" sz="1200" dirty="0" smtClean="0">
                <a:solidFill>
                  <a:schemeClr val="tx1"/>
                </a:solidFill>
              </a:rPr>
              <a:t>santé</a:t>
            </a:r>
            <a:endParaRPr lang="fr-CH" sz="1200" dirty="0">
              <a:solidFill>
                <a:schemeClr val="tx1"/>
              </a:solidFill>
            </a:endParaRPr>
          </a:p>
        </p:txBody>
      </p:sp>
      <p:sp>
        <p:nvSpPr>
          <p:cNvPr id="21530" name="Rectangle 12"/>
          <p:cNvSpPr>
            <a:spLocks noChangeArrowheads="1"/>
          </p:cNvSpPr>
          <p:nvPr/>
        </p:nvSpPr>
        <p:spPr bwMode="auto">
          <a:xfrm>
            <a:off x="3619500" y="2693988"/>
            <a:ext cx="4730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s-CL" sz="1000" b="1"/>
              <a:t>1988</a:t>
            </a:r>
            <a:endParaRPr lang="es-CL" sz="1000"/>
          </a:p>
        </p:txBody>
      </p:sp>
      <p:cxnSp>
        <p:nvCxnSpPr>
          <p:cNvPr id="41" name="Elbow Connector 40"/>
          <p:cNvCxnSpPr/>
          <p:nvPr/>
        </p:nvCxnSpPr>
        <p:spPr>
          <a:xfrm rot="16200000" flipH="1">
            <a:off x="6856413" y="2157413"/>
            <a:ext cx="1184275" cy="33337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1532" name="TextBox 23"/>
          <p:cNvSpPr txBox="1">
            <a:spLocks noChangeArrowheads="1"/>
          </p:cNvSpPr>
          <p:nvPr/>
        </p:nvSpPr>
        <p:spPr bwMode="auto">
          <a:xfrm>
            <a:off x="7086600" y="3786188"/>
            <a:ext cx="1781175" cy="1369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fr-CH" sz="1100" b="1" dirty="0" smtClean="0"/>
              <a:t>2009</a:t>
            </a:r>
            <a:r>
              <a:rPr lang="fr-CH" sz="1100" dirty="0" smtClean="0"/>
              <a:t>  </a:t>
            </a:r>
          </a:p>
          <a:p>
            <a:pPr eaLnBrk="1" hangingPunct="1"/>
            <a:r>
              <a:rPr lang="fr-CH" sz="1200" dirty="0" smtClean="0"/>
              <a:t>AMS Résolution Réduire les inégalités sociales de santé à travers l’action sur les déterminants sociaux de la santé </a:t>
            </a:r>
            <a:endParaRPr lang="fr-CH" sz="1200" dirty="0"/>
          </a:p>
        </p:txBody>
      </p:sp>
      <p:cxnSp>
        <p:nvCxnSpPr>
          <p:cNvPr id="53" name="Elbow Connector 52"/>
          <p:cNvCxnSpPr/>
          <p:nvPr/>
        </p:nvCxnSpPr>
        <p:spPr>
          <a:xfrm rot="16200000" flipH="1">
            <a:off x="4650582" y="3510900"/>
            <a:ext cx="1712913" cy="487362"/>
          </a:xfrm>
          <a:prstGeom prst="bentConnector3">
            <a:avLst>
              <a:gd name="adj1" fmla="val 82027"/>
            </a:avLst>
          </a:prstGeom>
          <a:ln>
            <a:tailEnd type="arrow"/>
          </a:ln>
        </p:spPr>
        <p:style>
          <a:lnRef idx="1">
            <a:schemeClr val="accent1"/>
          </a:lnRef>
          <a:fillRef idx="0">
            <a:schemeClr val="accent1"/>
          </a:fillRef>
          <a:effectRef idx="0">
            <a:schemeClr val="accent1"/>
          </a:effectRef>
          <a:fontRef idx="minor">
            <a:schemeClr val="tx1"/>
          </a:fontRef>
        </p:style>
      </p:cxnSp>
      <p:sp>
        <p:nvSpPr>
          <p:cNvPr id="21534" name="TextBox 41"/>
          <p:cNvSpPr txBox="1">
            <a:spLocks noChangeArrowheads="1"/>
          </p:cNvSpPr>
          <p:nvPr/>
        </p:nvSpPr>
        <p:spPr bwMode="auto">
          <a:xfrm>
            <a:off x="5475288" y="4608374"/>
            <a:ext cx="1683544" cy="1184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fr-CH" sz="1100" b="1" dirty="0" smtClean="0"/>
              <a:t>1999</a:t>
            </a:r>
            <a:r>
              <a:rPr lang="fr-CH" sz="1100" dirty="0" smtClean="0"/>
              <a:t>                                    Le </a:t>
            </a:r>
            <a:r>
              <a:rPr lang="fr-CH" sz="1200" dirty="0" smtClean="0"/>
              <a:t>consensus de </a:t>
            </a:r>
            <a:r>
              <a:rPr lang="fr-CH" sz="1200" dirty="0" err="1" smtClean="0"/>
              <a:t>Gothenburg</a:t>
            </a:r>
            <a:r>
              <a:rPr lang="fr-CH" sz="1200" dirty="0" smtClean="0"/>
              <a:t> Document sur l’Evaluation d’Impact sur la santé </a:t>
            </a:r>
            <a:endParaRPr lang="fr-CH" sz="1200" dirty="0"/>
          </a:p>
        </p:txBody>
      </p:sp>
      <p:pic>
        <p:nvPicPr>
          <p:cNvPr id="18463" name="Picture 4"/>
          <p:cNvPicPr>
            <a:picLocks noChangeAspect="1" noChangeArrowheads="1"/>
          </p:cNvPicPr>
          <p:nvPr/>
        </p:nvPicPr>
        <p:blipFill>
          <a:blip r:embed="rId9"/>
          <a:srcRect/>
          <a:stretch>
            <a:fillRect/>
          </a:stretch>
        </p:blipFill>
        <p:spPr bwMode="auto">
          <a:xfrm>
            <a:off x="5878513" y="258763"/>
            <a:ext cx="668337"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8464" name="Picture 5"/>
          <p:cNvPicPr>
            <a:picLocks noChangeAspect="1" noChangeArrowheads="1"/>
          </p:cNvPicPr>
          <p:nvPr/>
        </p:nvPicPr>
        <p:blipFill>
          <a:blip r:embed="rId10"/>
          <a:srcRect/>
          <a:stretch>
            <a:fillRect/>
          </a:stretch>
        </p:blipFill>
        <p:spPr bwMode="auto">
          <a:xfrm>
            <a:off x="4959350" y="620713"/>
            <a:ext cx="777875" cy="1030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1537" name="TextBox 42"/>
          <p:cNvSpPr txBox="1">
            <a:spLocks noChangeArrowheads="1"/>
          </p:cNvSpPr>
          <p:nvPr/>
        </p:nvSpPr>
        <p:spPr bwMode="auto">
          <a:xfrm>
            <a:off x="7443788" y="2909888"/>
            <a:ext cx="1166812" cy="1000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fr-CH" sz="1100" b="1" dirty="0" smtClean="0"/>
              <a:t>2011</a:t>
            </a:r>
            <a:r>
              <a:rPr lang="fr-CH" sz="1100" dirty="0" smtClean="0"/>
              <a:t>  </a:t>
            </a:r>
          </a:p>
          <a:p>
            <a:pPr eaLnBrk="1" hangingPunct="1"/>
            <a:r>
              <a:rPr lang="fr-CH" sz="1200" dirty="0" smtClean="0"/>
              <a:t>Déclaration Politique des NU sur les MNT</a:t>
            </a:r>
            <a:endParaRPr lang="fr-CH" sz="1200" dirty="0"/>
          </a:p>
        </p:txBody>
      </p:sp>
      <p:cxnSp>
        <p:nvCxnSpPr>
          <p:cNvPr id="36" name="Elbow Connector 35"/>
          <p:cNvCxnSpPr/>
          <p:nvPr/>
        </p:nvCxnSpPr>
        <p:spPr>
          <a:xfrm rot="5400000">
            <a:off x="8255794" y="1112044"/>
            <a:ext cx="274638" cy="1524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8467" name="Text Box 32"/>
          <p:cNvSpPr txBox="1">
            <a:spLocks noChangeArrowheads="1"/>
          </p:cNvSpPr>
          <p:nvPr/>
        </p:nvSpPr>
        <p:spPr bwMode="auto">
          <a:xfrm>
            <a:off x="7743826" y="1331913"/>
            <a:ext cx="1727741"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ts val="1438"/>
              </a:lnSpc>
              <a:spcBef>
                <a:spcPct val="50000"/>
              </a:spcBef>
              <a:defRPr/>
            </a:pPr>
            <a:r>
              <a:rPr lang="fr-CH" sz="1200" b="1" dirty="0" smtClean="0"/>
              <a:t>2013</a:t>
            </a:r>
            <a:r>
              <a:rPr lang="fr-CH" sz="1200" dirty="0" smtClean="0"/>
              <a:t> Conférence mondiale sur la promotion de la santé  </a:t>
            </a:r>
            <a:r>
              <a:rPr lang="fr-CH" sz="1200" b="1" dirty="0" smtClean="0"/>
              <a:t>              </a:t>
            </a:r>
            <a:r>
              <a:rPr lang="fr-CH" sz="1200" dirty="0" smtClean="0"/>
              <a:t>     </a:t>
            </a:r>
          </a:p>
        </p:txBody>
      </p:sp>
      <p:sp>
        <p:nvSpPr>
          <p:cNvPr id="21540" name="Title 1"/>
          <p:cNvSpPr txBox="1">
            <a:spLocks/>
          </p:cNvSpPr>
          <p:nvPr/>
        </p:nvSpPr>
        <p:spPr bwMode="auto">
          <a:xfrm>
            <a:off x="152400" y="269875"/>
            <a:ext cx="8610600" cy="102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lnSpc>
                <a:spcPct val="90000"/>
              </a:lnSpc>
            </a:pPr>
            <a:r>
              <a:rPr lang="fr-CH" sz="3100" dirty="0" smtClean="0">
                <a:solidFill>
                  <a:schemeClr val="bg1"/>
                </a:solidFill>
                <a:latin typeface="+mn-lt"/>
              </a:rPr>
              <a:t>Les engagements mondiaux– </a:t>
            </a:r>
          </a:p>
          <a:p>
            <a:pPr eaLnBrk="1" hangingPunct="1">
              <a:lnSpc>
                <a:spcPct val="90000"/>
              </a:lnSpc>
            </a:pPr>
            <a:r>
              <a:rPr lang="fr-CH" sz="3100" dirty="0" smtClean="0">
                <a:solidFill>
                  <a:schemeClr val="bg1"/>
                </a:solidFill>
                <a:latin typeface="+mn-lt"/>
              </a:rPr>
              <a:t>L’histoire à ce jour</a:t>
            </a:r>
            <a:endParaRPr lang="fr-CH" sz="3100" dirty="0">
              <a:solidFill>
                <a:schemeClr val="bg1"/>
              </a:solidFill>
              <a:latin typeface="+mn-lt"/>
            </a:endParaRPr>
          </a:p>
        </p:txBody>
      </p:sp>
      <p:cxnSp>
        <p:nvCxnSpPr>
          <p:cNvPr id="40" name="Elbow Connector 39"/>
          <p:cNvCxnSpPr/>
          <p:nvPr/>
        </p:nvCxnSpPr>
        <p:spPr>
          <a:xfrm rot="5400000">
            <a:off x="8816181" y="767557"/>
            <a:ext cx="274637"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8472" name="Text Box 32"/>
          <p:cNvSpPr txBox="1">
            <a:spLocks noChangeArrowheads="1"/>
          </p:cNvSpPr>
          <p:nvPr/>
        </p:nvSpPr>
        <p:spPr bwMode="auto">
          <a:xfrm>
            <a:off x="8393113" y="969963"/>
            <a:ext cx="950912" cy="450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ts val="1438"/>
              </a:lnSpc>
              <a:spcBef>
                <a:spcPct val="50000"/>
              </a:spcBef>
              <a:defRPr/>
            </a:pPr>
            <a:r>
              <a:rPr lang="en-GB" sz="1200" b="1" dirty="0" smtClean="0"/>
              <a:t>2014</a:t>
            </a:r>
            <a:r>
              <a:rPr lang="en-GB" sz="1200" dirty="0" smtClean="0"/>
              <a:t> AMS </a:t>
            </a:r>
            <a:r>
              <a:rPr lang="fr-CH" sz="1200" dirty="0" smtClean="0"/>
              <a:t>Résolution</a:t>
            </a:r>
          </a:p>
        </p:txBody>
      </p:sp>
    </p:spTree>
    <p:extLst>
      <p:ext uri="{BB962C8B-B14F-4D97-AF65-F5344CB8AC3E}">
        <p14:creationId xmlns:p14="http://schemas.microsoft.com/office/powerpoint/2010/main" val="4270536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514059"/>
            <a:ext cx="9144000" cy="1193218"/>
          </a:xfrm>
        </p:spPr>
        <p:txBody>
          <a:bodyPr>
            <a:noAutofit/>
          </a:bodyPr>
          <a:lstStyle/>
          <a:p>
            <a:pPr>
              <a:defRPr/>
            </a:pPr>
            <a:r>
              <a:rPr lang="fr-CH" sz="2800" i="1" dirty="0" smtClean="0">
                <a:solidFill>
                  <a:schemeClr val="bg1"/>
                </a:solidFill>
              </a:rPr>
              <a:t>“La médicine est une science</a:t>
            </a:r>
            <a:r>
              <a:rPr lang="fr-CH" sz="2800" dirty="0" smtClean="0">
                <a:solidFill>
                  <a:schemeClr val="bg1"/>
                </a:solidFill>
              </a:rPr>
              <a:t> </a:t>
            </a:r>
            <a:r>
              <a:rPr lang="fr-CH" sz="2800" i="1" dirty="0" smtClean="0">
                <a:solidFill>
                  <a:schemeClr val="bg1"/>
                </a:solidFill>
              </a:rPr>
              <a:t> sociale </a:t>
            </a:r>
            <a:r>
              <a:rPr lang="fr-CH" sz="2800" dirty="0" smtClean="0">
                <a:solidFill>
                  <a:schemeClr val="bg1"/>
                </a:solidFill>
              </a:rPr>
              <a:t>et la politique n’est rien d’autre que la médicine en plus large”-  Rudolf Virchow (1821-1902). </a:t>
            </a:r>
          </a:p>
        </p:txBody>
      </p:sp>
      <p:sp>
        <p:nvSpPr>
          <p:cNvPr id="23555" name="Rectangle 3"/>
          <p:cNvSpPr>
            <a:spLocks noGrp="1" noChangeArrowheads="1"/>
          </p:cNvSpPr>
          <p:nvPr>
            <p:ph type="body" idx="1"/>
          </p:nvPr>
        </p:nvSpPr>
        <p:spPr>
          <a:xfrm>
            <a:off x="323850" y="1381125"/>
            <a:ext cx="8410575" cy="4640263"/>
          </a:xfrm>
        </p:spPr>
        <p:txBody>
          <a:bodyPr/>
          <a:lstStyle/>
          <a:p>
            <a:pPr>
              <a:buFont typeface="Wingdings" pitchFamily="2" charset="2"/>
              <a:buNone/>
              <a:defRPr/>
            </a:pPr>
            <a:r>
              <a:rPr lang="en-GB" smtClean="0"/>
              <a:t>.</a:t>
            </a:r>
          </a:p>
        </p:txBody>
      </p:sp>
      <p:pic>
        <p:nvPicPr>
          <p:cNvPr id="22532" name="Picture 4" descr="virchow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474" y="1844675"/>
            <a:ext cx="2968625" cy="4447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9437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938" y="542925"/>
            <a:ext cx="9144000" cy="5351463"/>
          </a:xfrm>
        </p:spPr>
        <p:txBody>
          <a:bodyPr anchor="t"/>
          <a:lstStyle/>
          <a:p>
            <a:pPr>
              <a:defRPr/>
            </a:pPr>
            <a:r>
              <a:rPr lang="en-US" sz="1600" dirty="0" smtClean="0">
                <a:ea typeface="ＭＳ Ｐゴシック" pitchFamily="34" charset="-128"/>
              </a:rPr>
              <a:t/>
            </a:r>
            <a:br>
              <a:rPr lang="en-US" sz="16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r>
              <a:rPr lang="en-GB" dirty="0" smtClean="0">
                <a:ea typeface="ＭＳ Ｐゴシック" pitchFamily="34" charset="-128"/>
              </a:rPr>
              <a:t/>
            </a:r>
            <a:br>
              <a:rPr lang="en-GB" dirty="0" smtClean="0">
                <a:ea typeface="ＭＳ Ｐゴシック" pitchFamily="34" charset="-128"/>
              </a:rPr>
            </a:br>
            <a:r>
              <a:rPr lang="en-GB" sz="3600" dirty="0" smtClean="0">
                <a:ea typeface="ＭＳ Ｐゴシック" pitchFamily="34" charset="-128"/>
              </a:rPr>
              <a:t/>
            </a:r>
            <a:br>
              <a:rPr lang="en-GB" sz="3600" dirty="0" smtClean="0">
                <a:ea typeface="ＭＳ Ｐゴシック" pitchFamily="34" charset="-128"/>
              </a:rPr>
            </a:br>
            <a:r>
              <a:rPr lang="en-US" sz="1200" dirty="0" smtClean="0">
                <a:ea typeface="ＭＳ Ｐゴシック" pitchFamily="34" charset="-128"/>
              </a:rPr>
              <a:t/>
            </a:r>
            <a:br>
              <a:rPr lang="en-US" sz="1200" dirty="0" smtClean="0">
                <a:ea typeface="ＭＳ Ｐゴシック" pitchFamily="34" charset="-128"/>
              </a:rPr>
            </a:br>
            <a:r>
              <a:rPr lang="en-US" sz="1200" dirty="0" smtClean="0">
                <a:ea typeface="ＭＳ Ｐゴシック" pitchFamily="34" charset="-128"/>
              </a:rPr>
              <a:t/>
            </a:r>
            <a:br>
              <a:rPr lang="en-US" sz="1200" dirty="0" smtClean="0">
                <a:ea typeface="ＭＳ Ｐゴシック" pitchFamily="34" charset="-128"/>
              </a:rPr>
            </a:br>
            <a:r>
              <a:rPr lang="en-GB" sz="1200" dirty="0" smtClean="0">
                <a:ea typeface="ＭＳ Ｐゴシック" pitchFamily="34" charset="-128"/>
              </a:rPr>
              <a:t/>
            </a:r>
            <a:br>
              <a:rPr lang="en-GB" sz="1200" dirty="0" smtClean="0">
                <a:ea typeface="ＭＳ Ｐゴシック" pitchFamily="34" charset="-128"/>
              </a:rPr>
            </a:br>
            <a:r>
              <a:rPr lang="en-GB" sz="1200" dirty="0" smtClean="0">
                <a:ea typeface="ＭＳ Ｐゴシック" pitchFamily="34" charset="-128"/>
              </a:rPr>
              <a:t/>
            </a:r>
            <a:br>
              <a:rPr lang="en-GB" sz="1200" dirty="0" smtClean="0">
                <a:ea typeface="ＭＳ Ｐゴシック" pitchFamily="34" charset="-128"/>
              </a:rPr>
            </a:br>
            <a:r>
              <a:rPr lang="en-GB" sz="1200" dirty="0" smtClean="0">
                <a:ea typeface="ＭＳ Ｐゴシック" pitchFamily="34" charset="-128"/>
              </a:rPr>
              <a:t/>
            </a:r>
            <a:br>
              <a:rPr lang="en-GB" sz="1200" dirty="0" smtClean="0">
                <a:ea typeface="ＭＳ Ｐゴシック" pitchFamily="34" charset="-128"/>
              </a:rPr>
            </a:br>
            <a:r>
              <a:rPr lang="en-GB" sz="1200" dirty="0" smtClean="0">
                <a:ea typeface="ＭＳ Ｐゴシック" pitchFamily="34" charset="-128"/>
              </a:rPr>
              <a:t/>
            </a:r>
            <a:br>
              <a:rPr lang="en-GB" sz="12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endParaRPr lang="en-GB" sz="1600" dirty="0" smtClean="0">
              <a:ea typeface="ＭＳ Ｐゴシック" pitchFamily="34" charset="-128"/>
            </a:endParaRPr>
          </a:p>
        </p:txBody>
      </p:sp>
      <p:sp>
        <p:nvSpPr>
          <p:cNvPr id="5123" name="TextBox 2"/>
          <p:cNvSpPr txBox="1">
            <a:spLocks noChangeArrowheads="1"/>
          </p:cNvSpPr>
          <p:nvPr/>
        </p:nvSpPr>
        <p:spPr bwMode="auto">
          <a:xfrm>
            <a:off x="0" y="533400"/>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fr-FR" sz="3600" dirty="0" smtClean="0">
                <a:solidFill>
                  <a:schemeClr val="bg1"/>
                </a:solidFill>
              </a:rPr>
              <a:t>Objectifs</a:t>
            </a:r>
            <a:r>
              <a:rPr lang="en-GB" sz="3600" dirty="0" smtClean="0">
                <a:solidFill>
                  <a:schemeClr val="bg1"/>
                </a:solidFill>
              </a:rPr>
              <a:t> </a:t>
            </a:r>
            <a:r>
              <a:rPr lang="fr-FR" sz="3600" dirty="0" smtClean="0">
                <a:solidFill>
                  <a:schemeClr val="bg1"/>
                </a:solidFill>
              </a:rPr>
              <a:t>d’apprentissage</a:t>
            </a:r>
            <a:r>
              <a:rPr lang="en-GB" sz="3600" dirty="0" smtClean="0">
                <a:solidFill>
                  <a:schemeClr val="bg1"/>
                </a:solidFill>
              </a:rPr>
              <a:t> de la session</a:t>
            </a:r>
            <a:endParaRPr lang="en-GB" sz="3600" dirty="0">
              <a:solidFill>
                <a:schemeClr val="bg1"/>
              </a:solidFill>
              <a:latin typeface="+mn-lt"/>
            </a:endParaRPr>
          </a:p>
        </p:txBody>
      </p:sp>
      <p:sp>
        <p:nvSpPr>
          <p:cNvPr id="5" name="Oval 4"/>
          <p:cNvSpPr/>
          <p:nvPr/>
        </p:nvSpPr>
        <p:spPr>
          <a:xfrm>
            <a:off x="17254" y="3038969"/>
            <a:ext cx="2307433" cy="2169097"/>
          </a:xfrm>
          <a:prstGeom prst="ellipse">
            <a:avLst/>
          </a:prstGeom>
          <a:solidFill>
            <a:srgbClr val="0099CC"/>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 </a:t>
            </a:r>
            <a:r>
              <a:rPr lang="fr-FR" dirty="0" smtClean="0">
                <a:solidFill>
                  <a:schemeClr val="bg1"/>
                </a:solidFill>
              </a:rPr>
              <a:t>Expliquer</a:t>
            </a:r>
            <a:r>
              <a:rPr lang="en-US" dirty="0" smtClean="0">
                <a:solidFill>
                  <a:schemeClr val="bg1"/>
                </a:solidFill>
              </a:rPr>
              <a:t> les concepts de santé et de </a:t>
            </a:r>
            <a:r>
              <a:rPr lang="fr-FR" dirty="0" smtClean="0">
                <a:solidFill>
                  <a:schemeClr val="bg1"/>
                </a:solidFill>
              </a:rPr>
              <a:t>bien-être</a:t>
            </a:r>
            <a:endParaRPr lang="fr-FR" dirty="0">
              <a:solidFill>
                <a:schemeClr val="bg1"/>
              </a:solidFill>
            </a:endParaRPr>
          </a:p>
        </p:txBody>
      </p:sp>
      <p:sp>
        <p:nvSpPr>
          <p:cNvPr id="6" name="Oval 5"/>
          <p:cNvSpPr/>
          <p:nvPr/>
        </p:nvSpPr>
        <p:spPr>
          <a:xfrm>
            <a:off x="4343400" y="2895812"/>
            <a:ext cx="2819399" cy="2438188"/>
          </a:xfrm>
          <a:prstGeom prst="ellipse">
            <a:avLst/>
          </a:prstGeom>
          <a:solidFill>
            <a:srgbClr val="0099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p>
          <a:p>
            <a:pPr algn="ctr"/>
            <a:r>
              <a:rPr lang="fr-FR" dirty="0" smtClean="0"/>
              <a:t>3. Identifier les facteurs socioéconomiques, biologiques et comportementaux qui influencent la santé</a:t>
            </a:r>
          </a:p>
          <a:p>
            <a:pPr algn="ctr"/>
            <a:endParaRPr lang="fr-FR" dirty="0"/>
          </a:p>
        </p:txBody>
      </p:sp>
      <p:sp>
        <p:nvSpPr>
          <p:cNvPr id="7" name="Oval 6"/>
          <p:cNvSpPr/>
          <p:nvPr/>
        </p:nvSpPr>
        <p:spPr>
          <a:xfrm>
            <a:off x="2219174" y="3020424"/>
            <a:ext cx="2295880" cy="2189177"/>
          </a:xfrm>
          <a:prstGeom prst="ellipse">
            <a:avLst/>
          </a:prstGeom>
          <a:solidFill>
            <a:srgbClr val="0099CC"/>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 Identifier la </a:t>
            </a:r>
            <a:r>
              <a:rPr lang="fr-FR" dirty="0" smtClean="0"/>
              <a:t>responsabilité</a:t>
            </a:r>
            <a:r>
              <a:rPr lang="en-US" dirty="0" smtClean="0"/>
              <a:t> des </a:t>
            </a:r>
            <a:r>
              <a:rPr lang="fr-FR" dirty="0" smtClean="0"/>
              <a:t>Etats</a:t>
            </a:r>
            <a:r>
              <a:rPr lang="en-US" dirty="0" smtClean="0"/>
              <a:t> à </a:t>
            </a:r>
            <a:r>
              <a:rPr lang="fr-FR" dirty="0" smtClean="0"/>
              <a:t>soutenir</a:t>
            </a:r>
            <a:r>
              <a:rPr lang="en-US" dirty="0" smtClean="0"/>
              <a:t> la santé de </a:t>
            </a:r>
            <a:r>
              <a:rPr lang="fr-FR" dirty="0" smtClean="0"/>
              <a:t>leur</a:t>
            </a:r>
            <a:r>
              <a:rPr lang="en-US" dirty="0" smtClean="0"/>
              <a:t> population</a:t>
            </a:r>
            <a:endParaRPr lang="en-US" dirty="0"/>
          </a:p>
        </p:txBody>
      </p:sp>
      <p:sp>
        <p:nvSpPr>
          <p:cNvPr id="8" name="Oval 7"/>
          <p:cNvSpPr/>
          <p:nvPr/>
        </p:nvSpPr>
        <p:spPr>
          <a:xfrm>
            <a:off x="7047064" y="3020424"/>
            <a:ext cx="2057400" cy="2169097"/>
          </a:xfrm>
          <a:prstGeom prst="ellipse">
            <a:avLst/>
          </a:prstGeom>
          <a:solidFill>
            <a:srgbClr val="0099CC"/>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4. </a:t>
            </a:r>
            <a:r>
              <a:rPr lang="fr-FR" dirty="0" smtClean="0"/>
              <a:t>Expliquer</a:t>
            </a:r>
            <a:r>
              <a:rPr lang="en-US" dirty="0" smtClean="0"/>
              <a:t> les </a:t>
            </a:r>
            <a:r>
              <a:rPr lang="fr-FR" dirty="0" smtClean="0"/>
              <a:t>déterminants</a:t>
            </a:r>
            <a:r>
              <a:rPr lang="en-US" dirty="0" smtClean="0"/>
              <a:t> </a:t>
            </a:r>
            <a:r>
              <a:rPr lang="fr-FR" dirty="0" smtClean="0"/>
              <a:t>sociaux</a:t>
            </a:r>
            <a:r>
              <a:rPr lang="en-US" dirty="0" smtClean="0"/>
              <a:t> de la santé</a:t>
            </a:r>
            <a:endParaRPr lang="en-US" dirty="0"/>
          </a:p>
        </p:txBody>
      </p:sp>
    </p:spTree>
    <p:extLst>
      <p:ext uri="{BB962C8B-B14F-4D97-AF65-F5344CB8AC3E}">
        <p14:creationId xmlns:p14="http://schemas.microsoft.com/office/powerpoint/2010/main" val="38031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458200" cy="1143000"/>
          </a:xfrm>
        </p:spPr>
        <p:txBody>
          <a:bodyPr>
            <a:noAutofit/>
          </a:bodyPr>
          <a:lstStyle/>
          <a:p>
            <a:pPr>
              <a:defRPr/>
            </a:pPr>
            <a:r>
              <a:rPr lang="fr-CH" sz="3600" dirty="0" smtClean="0">
                <a:solidFill>
                  <a:schemeClr val="bg1"/>
                </a:solidFill>
                <a:latin typeface="+mn-lt"/>
              </a:rPr>
              <a:t>Dr </a:t>
            </a:r>
            <a:r>
              <a:rPr lang="fr-CH" sz="3600" dirty="0" err="1" smtClean="0">
                <a:solidFill>
                  <a:schemeClr val="bg1"/>
                </a:solidFill>
                <a:latin typeface="+mn-lt"/>
              </a:rPr>
              <a:t>Andrija</a:t>
            </a:r>
            <a:r>
              <a:rPr lang="fr-CH" sz="3600" dirty="0" smtClean="0">
                <a:solidFill>
                  <a:schemeClr val="bg1"/>
                </a:solidFill>
                <a:latin typeface="+mn-lt"/>
              </a:rPr>
              <a:t> STAMPAR, Président de la 1ere AMS </a:t>
            </a:r>
            <a:r>
              <a:rPr lang="fr-CH" sz="3600" dirty="0">
                <a:solidFill>
                  <a:schemeClr val="bg1"/>
                </a:solidFill>
                <a:latin typeface="+mn-lt"/>
              </a:rPr>
              <a:t>constitutive </a:t>
            </a:r>
            <a:r>
              <a:rPr lang="fr-CH" sz="3600" dirty="0" smtClean="0">
                <a:solidFill>
                  <a:schemeClr val="bg1"/>
                </a:solidFill>
                <a:latin typeface="+mn-lt"/>
              </a:rPr>
              <a:t>de l’OMS (1948)</a:t>
            </a:r>
            <a:endParaRPr lang="fr-CH" sz="3600" dirty="0">
              <a:solidFill>
                <a:schemeClr val="bg1"/>
              </a:solidFill>
              <a:latin typeface="+mn-lt"/>
            </a:endParaRPr>
          </a:p>
        </p:txBody>
      </p:sp>
      <p:graphicFrame>
        <p:nvGraphicFramePr>
          <p:cNvPr id="23555" name="Object 3"/>
          <p:cNvGraphicFramePr>
            <a:graphicFrameLocks noChangeAspect="1"/>
          </p:cNvGraphicFramePr>
          <p:nvPr>
            <p:extLst>
              <p:ext uri="{D42A27DB-BD31-4B8C-83A1-F6EECF244321}">
                <p14:modId xmlns:p14="http://schemas.microsoft.com/office/powerpoint/2010/main" val="1563119540"/>
              </p:ext>
            </p:extLst>
          </p:nvPr>
        </p:nvGraphicFramePr>
        <p:xfrm>
          <a:off x="1524000" y="1676400"/>
          <a:ext cx="6172200" cy="4629150"/>
        </p:xfrm>
        <a:graphic>
          <a:graphicData uri="http://schemas.openxmlformats.org/presentationml/2006/ole">
            <mc:AlternateContent xmlns:mc="http://schemas.openxmlformats.org/markup-compatibility/2006">
              <mc:Choice xmlns:v="urn:schemas-microsoft-com:vml" Requires="v">
                <p:oleObj spid="_x0000_s2411" name="Presentation" r:id="rId4" imgW="4552342" imgH="3413876" progId="PowerPoint.Show.12">
                  <p:embed/>
                </p:oleObj>
              </mc:Choice>
              <mc:Fallback>
                <p:oleObj name="Presentation" r:id="rId4" imgW="4552342" imgH="3413876" progId="PowerPoint.Show.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676400"/>
                        <a:ext cx="6172200" cy="462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60295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1143000"/>
          </a:xfrm>
        </p:spPr>
        <p:txBody>
          <a:bodyPr>
            <a:normAutofit fontScale="90000"/>
          </a:bodyPr>
          <a:lstStyle/>
          <a:p>
            <a:pPr>
              <a:defRPr/>
            </a:pPr>
            <a:r>
              <a:rPr lang="fr-CH" dirty="0" smtClean="0">
                <a:solidFill>
                  <a:schemeClr val="bg1"/>
                </a:solidFill>
                <a:latin typeface="+mn-lt"/>
              </a:rPr>
              <a:t>Constitution de l’OMS - définition de la santé</a:t>
            </a:r>
            <a:endParaRPr lang="fr-CH" dirty="0">
              <a:solidFill>
                <a:schemeClr val="bg1"/>
              </a:solidFill>
              <a:latin typeface="+mn-lt"/>
            </a:endParaRPr>
          </a:p>
        </p:txBody>
      </p:sp>
      <p:graphicFrame>
        <p:nvGraphicFramePr>
          <p:cNvPr id="4" name="Diagram 3"/>
          <p:cNvGraphicFramePr/>
          <p:nvPr>
            <p:extLst>
              <p:ext uri="{D42A27DB-BD31-4B8C-83A1-F6EECF244321}">
                <p14:modId xmlns:p14="http://schemas.microsoft.com/office/powerpoint/2010/main" val="525550074"/>
              </p:ext>
            </p:extLst>
          </p:nvPr>
        </p:nvGraphicFramePr>
        <p:xfrm>
          <a:off x="0" y="1828800"/>
          <a:ext cx="9144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740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1806575" y="1023938"/>
            <a:ext cx="1981200" cy="1295400"/>
          </a:xfrm>
          <a:prstGeom prst="wedgeRoundRectCallout">
            <a:avLst>
              <a:gd name="adj1" fmla="val -20833"/>
              <a:gd name="adj2" fmla="val 912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H" dirty="0" smtClean="0">
                <a:solidFill>
                  <a:srgbClr val="FFFFFF"/>
                </a:solidFill>
                <a:ea typeface="ＭＳ Ｐゴシック" pitchFamily="34" charset="-128"/>
              </a:rPr>
              <a:t>Les inégalités tuent à grande échelle…</a:t>
            </a:r>
          </a:p>
          <a:p>
            <a:pPr>
              <a:defRPr/>
            </a:pPr>
            <a:endParaRPr lang="fr-CH" dirty="0">
              <a:solidFill>
                <a:srgbClr val="FFFFFF"/>
              </a:solidFill>
              <a:ea typeface="ＭＳ Ｐゴシック" pitchFamily="34" charset="-128"/>
            </a:endParaRPr>
          </a:p>
        </p:txBody>
      </p:sp>
      <p:grpSp>
        <p:nvGrpSpPr>
          <p:cNvPr id="25604" name="Group 9"/>
          <p:cNvGrpSpPr>
            <a:grpSpLocks/>
          </p:cNvGrpSpPr>
          <p:nvPr/>
        </p:nvGrpSpPr>
        <p:grpSpPr bwMode="auto">
          <a:xfrm>
            <a:off x="4682313" y="2805283"/>
            <a:ext cx="4273483" cy="3824118"/>
            <a:chOff x="44270" y="3240708"/>
            <a:chExt cx="4273132" cy="3502784"/>
          </a:xfrm>
        </p:grpSpPr>
        <p:pic>
          <p:nvPicPr>
            <p:cNvPr id="19466" name="Picture 3"/>
            <p:cNvPicPr>
              <a:picLocks noChangeAspect="1" noChangeArrowheads="1"/>
            </p:cNvPicPr>
            <p:nvPr/>
          </p:nvPicPr>
          <p:blipFill>
            <a:blip r:embed="rId3"/>
            <a:srcRect/>
            <a:stretch>
              <a:fillRect/>
            </a:stretch>
          </p:blipFill>
          <p:spPr bwMode="auto">
            <a:xfrm>
              <a:off x="990979" y="4544696"/>
              <a:ext cx="1103221" cy="879463"/>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pic>
          <p:nvPicPr>
            <p:cNvPr id="25611" name="Picture 4" descr="C:\Program Files (x86)\Microsoft Office\MEDIA\CAGCAT10\j01494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4200" y="3240708"/>
              <a:ext cx="1045793" cy="82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2" name="Picture 5" descr="C:\Program Files (x86)\Microsoft Office\MEDIA\CAGCAT10\j0222015.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4833" y="4616424"/>
              <a:ext cx="1042569" cy="1046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4" name="Picture 8" descr="C:\Program Files (x86)\Microsoft Office\MEDIA\CAGCAT10\j0300840.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0" y="5715817"/>
              <a:ext cx="1164498" cy="980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5" name="Picture 7" descr="C:\Program Files (x86)\Microsoft Office\MEDIA\CAGCAT10\j0305257.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6237" y="5416311"/>
              <a:ext cx="826170" cy="1327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Content Placeholder 10"/>
          <p:cNvSpPr>
            <a:spLocks noGrp="1"/>
          </p:cNvSpPr>
          <p:nvPr>
            <p:ph sz="half" idx="1"/>
          </p:nvPr>
        </p:nvSpPr>
        <p:spPr>
          <a:xfrm>
            <a:off x="22538" y="2963004"/>
            <a:ext cx="4149725" cy="3482975"/>
          </a:xfrm>
        </p:spPr>
        <p:txBody>
          <a:bodyPr>
            <a:normAutofit fontScale="92500" lnSpcReduction="20000"/>
          </a:bodyPr>
          <a:lstStyle/>
          <a:p>
            <a:pPr>
              <a:spcAft>
                <a:spcPts val="600"/>
              </a:spcAft>
              <a:buFont typeface="Wingdings" charset="0"/>
              <a:buChar char="l"/>
              <a:defRPr/>
            </a:pPr>
            <a:r>
              <a:rPr lang="fr-CH" sz="2000" dirty="0" smtClean="0"/>
              <a:t>Les circonstances dans lesquelles les gens naissent, grandissent, vivent, travaillent et vieillissent, ainsi que les systèmes mis en place pour faire face à la maladie. </a:t>
            </a:r>
          </a:p>
          <a:p>
            <a:pPr>
              <a:spcAft>
                <a:spcPts val="600"/>
              </a:spcAft>
              <a:buFont typeface="Wingdings" charset="0"/>
              <a:buChar char="l"/>
              <a:defRPr/>
            </a:pPr>
            <a:r>
              <a:rPr lang="fr-CH" sz="2000" dirty="0" smtClean="0"/>
              <a:t>Ces circonstances sont façonnées par un ensemble </a:t>
            </a:r>
            <a:r>
              <a:rPr lang="fr-FR" sz="2000" dirty="0"/>
              <a:t>plus large de </a:t>
            </a:r>
            <a:r>
              <a:rPr lang="fr-FR" sz="2000" dirty="0" smtClean="0"/>
              <a:t>forces : l'économie, </a:t>
            </a:r>
            <a:r>
              <a:rPr lang="fr-FR" sz="2000" dirty="0"/>
              <a:t>les politiques sociales et </a:t>
            </a:r>
            <a:r>
              <a:rPr lang="fr-FR" sz="2000" dirty="0" smtClean="0"/>
              <a:t>la </a:t>
            </a:r>
            <a:r>
              <a:rPr lang="fr-FR" sz="2000" dirty="0"/>
              <a:t>politique (du système de santé, une </a:t>
            </a:r>
            <a:r>
              <a:rPr lang="fr-FR" sz="2000" dirty="0" smtClean="0"/>
              <a:t>force</a:t>
            </a:r>
            <a:r>
              <a:rPr lang="fr-CH" sz="2000" dirty="0" smtClean="0"/>
              <a:t>.)</a:t>
            </a:r>
          </a:p>
          <a:p>
            <a:pPr>
              <a:spcAft>
                <a:spcPts val="600"/>
              </a:spcAft>
              <a:buFont typeface="Wingdings" charset="0"/>
              <a:buChar char="l"/>
              <a:defRPr/>
            </a:pPr>
            <a:r>
              <a:rPr lang="fr-FR" sz="2000" dirty="0"/>
              <a:t>En grande partie </a:t>
            </a:r>
            <a:r>
              <a:rPr lang="fr-FR" sz="2000" dirty="0" smtClean="0"/>
              <a:t>responsables </a:t>
            </a:r>
            <a:r>
              <a:rPr lang="fr-FR" sz="2000" dirty="0"/>
              <a:t>des inégalités </a:t>
            </a:r>
            <a:r>
              <a:rPr lang="fr-FR" sz="2000" dirty="0" smtClean="0"/>
              <a:t>sociales de </a:t>
            </a:r>
            <a:r>
              <a:rPr lang="fr-FR" sz="2000" dirty="0"/>
              <a:t>santé. </a:t>
            </a:r>
            <a:endParaRPr lang="fr-CH" sz="2000" dirty="0"/>
          </a:p>
        </p:txBody>
      </p:sp>
      <p:sp>
        <p:nvSpPr>
          <p:cNvPr id="14" name="Title 1"/>
          <p:cNvSpPr>
            <a:spLocks noGrp="1"/>
          </p:cNvSpPr>
          <p:nvPr>
            <p:ph type="title"/>
          </p:nvPr>
        </p:nvSpPr>
        <p:spPr>
          <a:xfrm>
            <a:off x="142493" y="217552"/>
            <a:ext cx="8327144" cy="949325"/>
          </a:xfrm>
        </p:spPr>
        <p:txBody>
          <a:bodyPr>
            <a:normAutofit fontScale="90000"/>
          </a:bodyPr>
          <a:lstStyle/>
          <a:p>
            <a:pPr algn="l">
              <a:tabLst>
                <a:tab pos="6553200" algn="l"/>
              </a:tabLst>
              <a:defRPr/>
            </a:pPr>
            <a:r>
              <a:rPr lang="fr-CH" sz="3200" dirty="0" smtClean="0">
                <a:solidFill>
                  <a:schemeClr val="bg1"/>
                </a:solidFill>
                <a:ea typeface="Bodoni SvtyTwo ITC TT-Book"/>
                <a:cs typeface="Times New Roman" pitchFamily="18" charset="0"/>
              </a:rPr>
              <a:t>Commission sur les Déterminants sociaux de la santé </a:t>
            </a:r>
            <a:endParaRPr lang="fr-CH" sz="3200" dirty="0">
              <a:solidFill>
                <a:schemeClr val="bg1"/>
              </a:solidFill>
              <a:ea typeface="Bodoni SvtyTwo ITC TT-Book"/>
              <a:cs typeface="Times New Roman" pitchFamily="18" charset="0"/>
            </a:endParaRPr>
          </a:p>
        </p:txBody>
      </p:sp>
      <p:pic>
        <p:nvPicPr>
          <p:cNvPr id="2" name="Image 1"/>
          <p:cNvPicPr>
            <a:picLocks noChangeAspect="1"/>
          </p:cNvPicPr>
          <p:nvPr/>
        </p:nvPicPr>
        <p:blipFill>
          <a:blip r:embed="rId8"/>
          <a:stretch>
            <a:fillRect/>
          </a:stretch>
        </p:blipFill>
        <p:spPr>
          <a:xfrm>
            <a:off x="194657" y="876301"/>
            <a:ext cx="1393825" cy="1951037"/>
          </a:xfrm>
          <a:prstGeom prst="rect">
            <a:avLst/>
          </a:prstGeom>
        </p:spPr>
      </p:pic>
      <p:sp>
        <p:nvSpPr>
          <p:cNvPr id="3" name="ZoneTexte 2"/>
          <p:cNvSpPr txBox="1"/>
          <p:nvPr/>
        </p:nvSpPr>
        <p:spPr>
          <a:xfrm>
            <a:off x="3974678" y="1811494"/>
            <a:ext cx="5136097" cy="4154984"/>
          </a:xfrm>
          <a:prstGeom prst="rect">
            <a:avLst/>
          </a:prstGeom>
          <a:noFill/>
        </p:spPr>
        <p:txBody>
          <a:bodyPr wrap="square" rtlCol="0">
            <a:spAutoFit/>
          </a:bodyPr>
          <a:lstStyle/>
          <a:p>
            <a:pPr algn="ctr"/>
            <a:r>
              <a:rPr lang="fr-CH" sz="2400" b="1" dirty="0" smtClean="0">
                <a:solidFill>
                  <a:schemeClr val="accent1">
                    <a:lumMod val="75000"/>
                  </a:schemeClr>
                </a:solidFill>
              </a:rPr>
              <a:t>Recommandations générales sur les Déterminants sociaux de la santé</a:t>
            </a:r>
          </a:p>
          <a:p>
            <a:pPr marL="342900" indent="-342900">
              <a:buAutoNum type="arabicPlain"/>
            </a:pPr>
            <a:r>
              <a:rPr lang="fr-CH" b="1" dirty="0" smtClean="0">
                <a:solidFill>
                  <a:schemeClr val="accent1">
                    <a:lumMod val="75000"/>
                  </a:schemeClr>
                </a:solidFill>
              </a:rPr>
              <a:t>Améliorer les conditions de vie quotidiennes</a:t>
            </a:r>
          </a:p>
          <a:p>
            <a:pPr marL="342900" indent="-342900">
              <a:buAutoNum type="arabicPlain"/>
            </a:pPr>
            <a:endParaRPr lang="fr-CH" dirty="0"/>
          </a:p>
          <a:p>
            <a:endParaRPr lang="fr-CH" dirty="0" smtClean="0"/>
          </a:p>
          <a:p>
            <a:endParaRPr lang="fr-CH" dirty="0" smtClean="0"/>
          </a:p>
          <a:p>
            <a:endParaRPr lang="fr-CH" dirty="0" smtClean="0"/>
          </a:p>
          <a:p>
            <a:r>
              <a:rPr lang="fr-CH" b="1" dirty="0" smtClean="0">
                <a:solidFill>
                  <a:schemeClr val="accent1">
                    <a:lumMod val="75000"/>
                  </a:schemeClr>
                </a:solidFill>
              </a:rPr>
              <a:t>2    Lutter contre les inégalités dans la répartition du pouvoir, de l’argent et des ressources</a:t>
            </a:r>
          </a:p>
          <a:p>
            <a:endParaRPr lang="fr-CH" dirty="0" smtClean="0"/>
          </a:p>
          <a:p>
            <a:endParaRPr lang="fr-CH" dirty="0"/>
          </a:p>
          <a:p>
            <a:endParaRPr lang="fr-CH" dirty="0"/>
          </a:p>
          <a:p>
            <a:r>
              <a:rPr lang="fr-CH" b="1" dirty="0" smtClean="0">
                <a:solidFill>
                  <a:schemeClr val="accent1">
                    <a:lumMod val="75000"/>
                  </a:schemeClr>
                </a:solidFill>
              </a:rPr>
              <a:t>3    Mesurer le problème, l’analyser et évaluer l’efficacité de l’action</a:t>
            </a:r>
            <a:endParaRPr lang="fr-CH" b="1" dirty="0">
              <a:solidFill>
                <a:schemeClr val="accent1">
                  <a:lumMod val="75000"/>
                </a:schemeClr>
              </a:solidFill>
            </a:endParaRPr>
          </a:p>
        </p:txBody>
      </p:sp>
      <p:pic>
        <p:nvPicPr>
          <p:cNvPr id="4" name="Image 3"/>
          <p:cNvPicPr>
            <a:picLocks noChangeAspect="1"/>
          </p:cNvPicPr>
          <p:nvPr/>
        </p:nvPicPr>
        <p:blipFill>
          <a:blip r:embed="rId9"/>
          <a:stretch>
            <a:fillRect/>
          </a:stretch>
        </p:blipFill>
        <p:spPr>
          <a:xfrm>
            <a:off x="4517953" y="2931334"/>
            <a:ext cx="1181456" cy="957652"/>
          </a:xfrm>
          <a:prstGeom prst="rect">
            <a:avLst/>
          </a:prstGeom>
        </p:spPr>
      </p:pic>
    </p:spTree>
    <p:extLst>
      <p:ext uri="{BB962C8B-B14F-4D97-AF65-F5344CB8AC3E}">
        <p14:creationId xmlns:p14="http://schemas.microsoft.com/office/powerpoint/2010/main" val="231447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42889" y="381000"/>
            <a:ext cx="8443912" cy="1143000"/>
          </a:xfrm>
        </p:spPr>
        <p:txBody>
          <a:bodyPr>
            <a:noAutofit/>
          </a:bodyPr>
          <a:lstStyle/>
          <a:p>
            <a:pPr>
              <a:defRPr/>
            </a:pPr>
            <a:r>
              <a:rPr lang="fr-FR" sz="3600" b="0" dirty="0" smtClean="0">
                <a:solidFill>
                  <a:schemeClr val="bg1"/>
                </a:solidFill>
                <a:latin typeface="+mn-lt"/>
              </a:rPr>
              <a:t>Mettre en œuvre la Déclaration</a:t>
            </a:r>
            <a:r>
              <a:rPr lang="fr-FR" sz="3600" dirty="0" smtClean="0">
                <a:solidFill>
                  <a:schemeClr val="bg1"/>
                </a:solidFill>
                <a:latin typeface="+mn-lt"/>
              </a:rPr>
              <a:t> politique</a:t>
            </a:r>
            <a:r>
              <a:rPr lang="fr-FR" sz="3600" b="0" dirty="0" smtClean="0">
                <a:solidFill>
                  <a:schemeClr val="bg1"/>
                </a:solidFill>
                <a:latin typeface="+mn-lt"/>
              </a:rPr>
              <a:t/>
            </a:r>
            <a:br>
              <a:rPr lang="fr-FR" sz="3600" b="0" dirty="0" smtClean="0">
                <a:solidFill>
                  <a:schemeClr val="bg1"/>
                </a:solidFill>
                <a:latin typeface="+mn-lt"/>
              </a:rPr>
            </a:br>
            <a:r>
              <a:rPr lang="fr-FR" sz="3600" b="0" dirty="0" smtClean="0">
                <a:solidFill>
                  <a:schemeClr val="bg1"/>
                </a:solidFill>
                <a:latin typeface="+mn-lt"/>
              </a:rPr>
              <a:t>de Rio sur les DSS</a:t>
            </a:r>
            <a:endParaRPr lang="fr-FR" sz="3600" b="0" dirty="0">
              <a:solidFill>
                <a:schemeClr val="bg1"/>
              </a:solidFill>
              <a:latin typeface="+mn-lt"/>
            </a:endParaRPr>
          </a:p>
        </p:txBody>
      </p:sp>
      <p:sp>
        <p:nvSpPr>
          <p:cNvPr id="21507" name="Espace réservé du contenu 8"/>
          <p:cNvSpPr>
            <a:spLocks noGrp="1"/>
          </p:cNvSpPr>
          <p:nvPr>
            <p:ph idx="1"/>
          </p:nvPr>
        </p:nvSpPr>
        <p:spPr>
          <a:xfrm>
            <a:off x="3657600" y="2000250"/>
            <a:ext cx="5367338" cy="4324350"/>
          </a:xfrm>
        </p:spPr>
        <p:txBody>
          <a:bodyPr lIns="91440" tIns="45720" rIns="91440" bIns="45720">
            <a:normAutofit fontScale="92500" lnSpcReduction="10000"/>
          </a:bodyPr>
          <a:lstStyle/>
          <a:p>
            <a:pPr defTabSz="457200">
              <a:spcBef>
                <a:spcPts val="600"/>
              </a:spcBef>
              <a:buFont typeface="Arial" charset="0"/>
              <a:buAutoNum type="arabicPeriod"/>
              <a:defRPr/>
            </a:pPr>
            <a:r>
              <a:rPr lang="fr-CH" sz="2000" b="1" dirty="0"/>
              <a:t>D’adopter</a:t>
            </a:r>
            <a:r>
              <a:rPr lang="fr-CH" sz="1800" b="1" dirty="0"/>
              <a:t> </a:t>
            </a:r>
            <a:r>
              <a:rPr lang="fr-CH" sz="2600" b="1" dirty="0">
                <a:solidFill>
                  <a:srgbClr val="00B0F0"/>
                </a:solidFill>
              </a:rPr>
              <a:t>une meilleure gouvernance </a:t>
            </a:r>
            <a:r>
              <a:rPr lang="fr-CH" sz="2000" b="1" dirty="0"/>
              <a:t>pour la santé et le développement </a:t>
            </a:r>
            <a:endParaRPr lang="fr-CH" sz="2000" b="1" dirty="0" smtClean="0"/>
          </a:p>
          <a:p>
            <a:pPr defTabSz="457200">
              <a:spcBef>
                <a:spcPts val="600"/>
              </a:spcBef>
              <a:buFont typeface="Arial" charset="0"/>
              <a:buAutoNum type="arabicPeriod"/>
              <a:defRPr/>
            </a:pPr>
            <a:r>
              <a:rPr lang="fr-CH" sz="2000" b="1" dirty="0"/>
              <a:t>De promouvoir</a:t>
            </a:r>
            <a:r>
              <a:rPr lang="fr-CH" sz="1800" b="1" dirty="0"/>
              <a:t> </a:t>
            </a:r>
            <a:r>
              <a:rPr lang="fr-CH" sz="2600" b="1" dirty="0">
                <a:solidFill>
                  <a:srgbClr val="00B0F0"/>
                </a:solidFill>
              </a:rPr>
              <a:t>la participation </a:t>
            </a:r>
            <a:r>
              <a:rPr lang="fr-CH" sz="2000" b="1" dirty="0"/>
              <a:t>à l’élaboration et à la mise en </a:t>
            </a:r>
            <a:r>
              <a:rPr lang="fr-CH" sz="2000" b="1" dirty="0" smtClean="0"/>
              <a:t>œuvre </a:t>
            </a:r>
            <a:r>
              <a:rPr lang="fr-CH" sz="2000" b="1" dirty="0"/>
              <a:t>des politiques </a:t>
            </a:r>
            <a:endParaRPr lang="fr-CH" sz="1800" b="1" dirty="0" smtClean="0"/>
          </a:p>
          <a:p>
            <a:pPr defTabSz="457200">
              <a:spcBef>
                <a:spcPts val="600"/>
              </a:spcBef>
              <a:buFont typeface="Arial" charset="0"/>
              <a:buAutoNum type="arabicPeriod"/>
              <a:defRPr/>
            </a:pPr>
            <a:r>
              <a:rPr lang="fr-CH" sz="2200" b="1" dirty="0"/>
              <a:t>De </a:t>
            </a:r>
            <a:r>
              <a:rPr lang="fr-CH" sz="2600" b="1" dirty="0">
                <a:solidFill>
                  <a:srgbClr val="00B0F0"/>
                </a:solidFill>
              </a:rPr>
              <a:t>réorienter davantage le secteur de la santé </a:t>
            </a:r>
            <a:r>
              <a:rPr lang="fr-CH" sz="2200" b="1" dirty="0"/>
              <a:t>pour réduire les inégalités </a:t>
            </a:r>
            <a:r>
              <a:rPr lang="fr-CH" sz="2200" b="1" dirty="0" smtClean="0"/>
              <a:t>sociales de </a:t>
            </a:r>
            <a:r>
              <a:rPr lang="fr-CH" sz="2200" b="1" dirty="0"/>
              <a:t>santé </a:t>
            </a:r>
            <a:endParaRPr lang="fr-CH" sz="2200" b="1" dirty="0" smtClean="0"/>
          </a:p>
          <a:p>
            <a:pPr defTabSz="457200">
              <a:spcBef>
                <a:spcPts val="600"/>
              </a:spcBef>
              <a:buFont typeface="Arial" charset="0"/>
              <a:buAutoNum type="arabicPeriod"/>
              <a:defRPr/>
            </a:pPr>
            <a:r>
              <a:rPr lang="fr-CH" sz="2200" b="1" dirty="0"/>
              <a:t>De renforcer </a:t>
            </a:r>
            <a:r>
              <a:rPr lang="fr-CH" sz="2600" b="1" dirty="0">
                <a:solidFill>
                  <a:srgbClr val="00B0F0"/>
                </a:solidFill>
              </a:rPr>
              <a:t>la gouvernance et la collaboration </a:t>
            </a:r>
            <a:r>
              <a:rPr lang="fr-CH" sz="2600" b="1" dirty="0" smtClean="0">
                <a:solidFill>
                  <a:srgbClr val="00B0F0"/>
                </a:solidFill>
              </a:rPr>
              <a:t>mondiales</a:t>
            </a:r>
            <a:endParaRPr lang="en-GB" sz="1800" b="1" dirty="0"/>
          </a:p>
          <a:p>
            <a:pPr defTabSz="457200">
              <a:spcBef>
                <a:spcPts val="600"/>
              </a:spcBef>
              <a:buFont typeface="Arial" charset="0"/>
              <a:buAutoNum type="arabicPeriod"/>
              <a:defRPr/>
            </a:pPr>
            <a:r>
              <a:rPr lang="fr-CH" sz="2200" b="1" dirty="0"/>
              <a:t>De</a:t>
            </a:r>
            <a:r>
              <a:rPr lang="fr-CH" sz="1800" b="1" dirty="0"/>
              <a:t> </a:t>
            </a:r>
            <a:r>
              <a:rPr lang="fr-CH" sz="2600" b="1" dirty="0">
                <a:solidFill>
                  <a:srgbClr val="00B0F0"/>
                </a:solidFill>
              </a:rPr>
              <a:t>suivre les progrès </a:t>
            </a:r>
            <a:r>
              <a:rPr lang="fr-CH" sz="2200" b="1" dirty="0"/>
              <a:t>et d’accroître la </a:t>
            </a:r>
            <a:r>
              <a:rPr lang="fr-CH" sz="2200" b="1" dirty="0" smtClean="0"/>
              <a:t>responsabilisation</a:t>
            </a:r>
            <a:endParaRPr lang="en-GB" sz="2200" b="1" dirty="0"/>
          </a:p>
        </p:txBody>
      </p:sp>
      <p:pic>
        <p:nvPicPr>
          <p:cNvPr id="2" name="Image 1"/>
          <p:cNvPicPr>
            <a:picLocks noChangeAspect="1"/>
          </p:cNvPicPr>
          <p:nvPr/>
        </p:nvPicPr>
        <p:blipFill>
          <a:blip r:embed="rId3"/>
          <a:stretch>
            <a:fillRect/>
          </a:stretch>
        </p:blipFill>
        <p:spPr>
          <a:xfrm>
            <a:off x="242889" y="1600200"/>
            <a:ext cx="3414712" cy="4724400"/>
          </a:xfrm>
          <a:prstGeom prst="rect">
            <a:avLst/>
          </a:prstGeom>
        </p:spPr>
      </p:pic>
    </p:spTree>
    <p:extLst>
      <p:ext uri="{BB962C8B-B14F-4D97-AF65-F5344CB8AC3E}">
        <p14:creationId xmlns:p14="http://schemas.microsoft.com/office/powerpoint/2010/main" val="1534594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fr-CH" dirty="0" smtClean="0">
                <a:solidFill>
                  <a:schemeClr val="bg1"/>
                </a:solidFill>
                <a:latin typeface="+mn-lt"/>
              </a:rPr>
              <a:t>Définition d’Helsinki de la </a:t>
            </a:r>
            <a:r>
              <a:rPr lang="fr-CH" dirty="0" err="1" smtClean="0">
                <a:solidFill>
                  <a:schemeClr val="bg1"/>
                </a:solidFill>
                <a:latin typeface="+mn-lt"/>
              </a:rPr>
              <a:t>SdTP</a:t>
            </a:r>
            <a:endParaRPr lang="fr-CH" dirty="0">
              <a:solidFill>
                <a:schemeClr val="bg1"/>
              </a:solidFill>
              <a:latin typeface="+mn-lt"/>
            </a:endParaRPr>
          </a:p>
        </p:txBody>
      </p:sp>
      <p:graphicFrame>
        <p:nvGraphicFramePr>
          <p:cNvPr id="4" name="Diagram 3"/>
          <p:cNvGraphicFramePr/>
          <p:nvPr>
            <p:extLst>
              <p:ext uri="{D42A27DB-BD31-4B8C-83A1-F6EECF244321}">
                <p14:modId xmlns:p14="http://schemas.microsoft.com/office/powerpoint/2010/main" val="2760975453"/>
              </p:ext>
            </p:extLst>
          </p:nvPr>
        </p:nvGraphicFramePr>
        <p:xfrm>
          <a:off x="0" y="1905000"/>
          <a:ext cx="9144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0301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4800" y="381000"/>
            <a:ext cx="8658225" cy="1143000"/>
          </a:xfrm>
        </p:spPr>
        <p:txBody>
          <a:bodyPr>
            <a:noAutofit/>
          </a:bodyPr>
          <a:lstStyle/>
          <a:p>
            <a:pPr>
              <a:defRPr/>
            </a:pPr>
            <a:r>
              <a:rPr lang="fr-FR" sz="3600" dirty="0" smtClean="0">
                <a:solidFill>
                  <a:schemeClr val="bg1"/>
                </a:solidFill>
                <a:latin typeface="+mn-lt"/>
              </a:rPr>
              <a:t>DSS </a:t>
            </a:r>
            <a:r>
              <a:rPr lang="fr-FR" sz="3600" b="0" dirty="0" smtClean="0">
                <a:solidFill>
                  <a:schemeClr val="bg1"/>
                </a:solidFill>
                <a:latin typeface="+mn-lt"/>
              </a:rPr>
              <a:t>et équité en santé sont intrinsèquement liés à :</a:t>
            </a:r>
            <a:endParaRPr lang="fr-FR" sz="3600" b="0" dirty="0">
              <a:solidFill>
                <a:schemeClr val="bg1"/>
              </a:solidFill>
              <a:latin typeface="+mn-lt"/>
            </a:endParaRPr>
          </a:p>
        </p:txBody>
      </p:sp>
      <p:graphicFrame>
        <p:nvGraphicFramePr>
          <p:cNvPr id="2" name="Diagram 1"/>
          <p:cNvGraphicFramePr/>
          <p:nvPr>
            <p:extLst>
              <p:ext uri="{D42A27DB-BD31-4B8C-83A1-F6EECF244321}">
                <p14:modId xmlns:p14="http://schemas.microsoft.com/office/powerpoint/2010/main" val="1396080986"/>
              </p:ext>
            </p:extLst>
          </p:nvPr>
        </p:nvGraphicFramePr>
        <p:xfrm>
          <a:off x="609600" y="1905000"/>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1824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Placeholder 4"/>
          <p:cNvSpPr>
            <a:spLocks noGrp="1"/>
          </p:cNvSpPr>
          <p:nvPr>
            <p:ph sz="half" idx="1"/>
          </p:nvPr>
        </p:nvSpPr>
        <p:spPr>
          <a:xfrm>
            <a:off x="228600" y="1828800"/>
            <a:ext cx="8794749" cy="4608513"/>
          </a:xfrm>
        </p:spPr>
        <p:txBody>
          <a:bodyPr>
            <a:normAutofit/>
          </a:bodyPr>
          <a:lstStyle/>
          <a:p>
            <a:pPr marL="457200" indent="-457200">
              <a:buFont typeface="Arial" pitchFamily="34" charset="0"/>
              <a:buChar char="•"/>
              <a:defRPr/>
            </a:pPr>
            <a:r>
              <a:rPr lang="fr-CH" b="1" dirty="0" smtClean="0">
                <a:ea typeface="ＭＳ Ｐゴシック" pitchFamily="34" charset="-128"/>
              </a:rPr>
              <a:t>Objectifs</a:t>
            </a:r>
            <a:r>
              <a:rPr lang="en-GB" b="1" dirty="0" smtClean="0">
                <a:ea typeface="ＭＳ Ｐゴシック" pitchFamily="34" charset="-128"/>
              </a:rPr>
              <a:t> du </a:t>
            </a:r>
            <a:r>
              <a:rPr lang="fr-CH" b="1" dirty="0" smtClean="0">
                <a:ea typeface="ＭＳ Ｐゴシック" pitchFamily="34" charset="-128"/>
              </a:rPr>
              <a:t>Millénaire</a:t>
            </a:r>
            <a:r>
              <a:rPr lang="en-GB" b="1" dirty="0" smtClean="0">
                <a:ea typeface="ＭＳ Ｐゴシック" pitchFamily="34" charset="-128"/>
              </a:rPr>
              <a:t> pour le </a:t>
            </a:r>
            <a:r>
              <a:rPr lang="fr-CH" b="1" dirty="0" smtClean="0">
                <a:ea typeface="ＭＳ Ｐゴシック" pitchFamily="34" charset="-128"/>
              </a:rPr>
              <a:t>Développement (OMD)</a:t>
            </a:r>
            <a:endParaRPr lang="fr-CH" dirty="0" smtClean="0">
              <a:ea typeface="ＭＳ Ｐゴシック" pitchFamily="34" charset="-128"/>
            </a:endParaRPr>
          </a:p>
          <a:p>
            <a:pPr marL="919163" lvl="1" indent="-457200">
              <a:buFont typeface="Arial" pitchFamily="34" charset="0"/>
              <a:buChar char="•"/>
              <a:defRPr/>
            </a:pPr>
            <a:r>
              <a:rPr lang="en-GB" dirty="0" smtClean="0">
                <a:ea typeface="Arial" pitchFamily="34" charset="0"/>
              </a:rPr>
              <a:t>Les OMD </a:t>
            </a:r>
            <a:r>
              <a:rPr lang="fr-CH" dirty="0" smtClean="0">
                <a:ea typeface="Arial" pitchFamily="34" charset="0"/>
              </a:rPr>
              <a:t>ont</a:t>
            </a:r>
            <a:r>
              <a:rPr lang="en-GB" dirty="0" smtClean="0">
                <a:ea typeface="Arial" pitchFamily="34" charset="0"/>
              </a:rPr>
              <a:t> </a:t>
            </a:r>
            <a:r>
              <a:rPr lang="fr-CH" dirty="0" smtClean="0">
                <a:ea typeface="Arial" pitchFamily="34" charset="0"/>
              </a:rPr>
              <a:t>failli</a:t>
            </a:r>
            <a:r>
              <a:rPr lang="en-GB" dirty="0" smtClean="0">
                <a:ea typeface="Arial" pitchFamily="34" charset="0"/>
              </a:rPr>
              <a:t> en </a:t>
            </a:r>
            <a:r>
              <a:rPr lang="en-GB" smtClean="0">
                <a:ea typeface="Arial" pitchFamily="34" charset="0"/>
              </a:rPr>
              <a:t>ne </a:t>
            </a:r>
            <a:r>
              <a:rPr lang="fr-FR" dirty="0" smtClean="0">
                <a:ea typeface="Arial" pitchFamily="34" charset="0"/>
              </a:rPr>
              <a:t>prenant</a:t>
            </a:r>
            <a:r>
              <a:rPr lang="en-GB" dirty="0" smtClean="0">
                <a:ea typeface="Arial" pitchFamily="34" charset="0"/>
              </a:rPr>
              <a:t> pas en </a:t>
            </a:r>
            <a:r>
              <a:rPr lang="fr-CH" dirty="0" smtClean="0">
                <a:ea typeface="Arial" pitchFamily="34" charset="0"/>
              </a:rPr>
              <a:t>compte</a:t>
            </a:r>
            <a:r>
              <a:rPr lang="en-GB" dirty="0" smtClean="0">
                <a:ea typeface="Arial" pitchFamily="34" charset="0"/>
              </a:rPr>
              <a:t> les DSS et </a:t>
            </a:r>
            <a:r>
              <a:rPr lang="fr-CH" dirty="0" smtClean="0">
                <a:ea typeface="Arial" pitchFamily="34" charset="0"/>
              </a:rPr>
              <a:t>l’équité</a:t>
            </a:r>
          </a:p>
          <a:p>
            <a:pPr marL="919163" lvl="1" indent="-457200">
              <a:buFont typeface="Arial" pitchFamily="34" charset="0"/>
              <a:buChar char="•"/>
              <a:defRPr/>
            </a:pPr>
            <a:endParaRPr lang="en-GB" dirty="0" smtClean="0">
              <a:ea typeface="Arial" pitchFamily="34" charset="0"/>
            </a:endParaRPr>
          </a:p>
          <a:p>
            <a:pPr marL="457200" indent="-457200">
              <a:buFont typeface="Wingdings" pitchFamily="2" charset="2"/>
              <a:buNone/>
              <a:defRPr/>
            </a:pPr>
            <a:endParaRPr lang="en-GB" b="1" dirty="0" smtClean="0">
              <a:ea typeface="ＭＳ Ｐゴシック" pitchFamily="34" charset="-128"/>
            </a:endParaRPr>
          </a:p>
          <a:p>
            <a:pPr marL="457200" indent="-457200">
              <a:buFont typeface="Wingdings" pitchFamily="2" charset="2"/>
              <a:buNone/>
              <a:defRPr/>
            </a:pPr>
            <a:endParaRPr lang="en-GB" b="1" dirty="0" smtClean="0">
              <a:ea typeface="ＭＳ Ｐゴシック" pitchFamily="34" charset="-128"/>
            </a:endParaRPr>
          </a:p>
          <a:p>
            <a:pPr marL="457200" indent="-457200">
              <a:buFont typeface="Arial" pitchFamily="34" charset="0"/>
              <a:buChar char="•"/>
              <a:defRPr/>
            </a:pPr>
            <a:r>
              <a:rPr lang="en-GB" b="1" dirty="0" smtClean="0">
                <a:ea typeface="ＭＳ Ｐゴシック" pitchFamily="34" charset="-128"/>
              </a:rPr>
              <a:t>Post-2015 &amp; les </a:t>
            </a:r>
            <a:r>
              <a:rPr lang="fr-CH" b="1" dirty="0" smtClean="0">
                <a:ea typeface="ＭＳ Ｐゴシック" pitchFamily="34" charset="-128"/>
              </a:rPr>
              <a:t>Objectifs</a:t>
            </a:r>
            <a:r>
              <a:rPr lang="en-GB" b="1" dirty="0" smtClean="0">
                <a:ea typeface="ＭＳ Ｐゴシック" pitchFamily="34" charset="-128"/>
              </a:rPr>
              <a:t> de </a:t>
            </a:r>
            <a:r>
              <a:rPr lang="fr-CH" b="1" dirty="0" smtClean="0">
                <a:ea typeface="ＭＳ Ｐゴシック" pitchFamily="34" charset="-128"/>
              </a:rPr>
              <a:t>Développement</a:t>
            </a:r>
            <a:r>
              <a:rPr lang="en-GB" b="1" dirty="0" smtClean="0">
                <a:ea typeface="ＭＳ Ｐゴシック" pitchFamily="34" charset="-128"/>
              </a:rPr>
              <a:t> Durable</a:t>
            </a:r>
          </a:p>
          <a:p>
            <a:pPr marL="919163" lvl="1" indent="-457200">
              <a:buFont typeface="Arial" pitchFamily="34" charset="0"/>
              <a:buChar char="•"/>
              <a:defRPr/>
            </a:pPr>
            <a:r>
              <a:rPr lang="fr-FR" dirty="0" smtClean="0"/>
              <a:t>Les DSS sont </a:t>
            </a:r>
            <a:r>
              <a:rPr lang="fr-FR" dirty="0"/>
              <a:t>le pont entre la santé et le </a:t>
            </a:r>
            <a:r>
              <a:rPr lang="fr-FR" dirty="0" smtClean="0"/>
              <a:t>développement</a:t>
            </a:r>
            <a:endParaRPr lang="en-US" dirty="0" smtClean="0">
              <a:ea typeface="Arial" pitchFamily="34" charset="0"/>
            </a:endParaRPr>
          </a:p>
          <a:p>
            <a:pPr marL="919163" lvl="1" indent="-457200">
              <a:buFont typeface="Arial" pitchFamily="34" charset="0"/>
              <a:buChar char="•"/>
              <a:defRPr/>
            </a:pPr>
            <a:r>
              <a:rPr lang="fr-FR" dirty="0"/>
              <a:t>Placez l'équité (et </a:t>
            </a:r>
            <a:r>
              <a:rPr lang="fr-FR" dirty="0" smtClean="0"/>
              <a:t>les DSS) </a:t>
            </a:r>
            <a:r>
              <a:rPr lang="fr-FR" dirty="0"/>
              <a:t>comme un élément central de l'agenda mondial du </a:t>
            </a:r>
            <a:r>
              <a:rPr lang="fr-FR" dirty="0" smtClean="0"/>
              <a:t>développement</a:t>
            </a:r>
            <a:endParaRPr lang="en-GB" dirty="0" smtClean="0">
              <a:ea typeface="Arial" pitchFamily="34" charset="0"/>
            </a:endParaRPr>
          </a:p>
        </p:txBody>
      </p:sp>
      <p:sp>
        <p:nvSpPr>
          <p:cNvPr id="5" name="Title 1"/>
          <p:cNvSpPr txBox="1">
            <a:spLocks/>
          </p:cNvSpPr>
          <p:nvPr/>
        </p:nvSpPr>
        <p:spPr bwMode="auto">
          <a:xfrm>
            <a:off x="395287" y="381000"/>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fr-FR" sz="3600" b="0" dirty="0">
                <a:solidFill>
                  <a:schemeClr val="bg1"/>
                </a:solidFill>
              </a:rPr>
              <a:t>DSS</a:t>
            </a:r>
            <a:r>
              <a:rPr lang="fr-FR" sz="3600" dirty="0">
                <a:solidFill>
                  <a:schemeClr val="bg1"/>
                </a:solidFill>
              </a:rPr>
              <a:t> </a:t>
            </a:r>
            <a:r>
              <a:rPr lang="fr-FR" sz="3600" b="0" dirty="0">
                <a:solidFill>
                  <a:schemeClr val="bg1"/>
                </a:solidFill>
              </a:rPr>
              <a:t>et équité en santé sont intrinsèquement liés à :</a:t>
            </a:r>
            <a:endParaRPr lang="en-GB" sz="3600" b="0" dirty="0">
              <a:solidFill>
                <a:schemeClr val="bg1"/>
              </a:solidFill>
              <a:latin typeface="+mn-lt"/>
            </a:endParaRPr>
          </a:p>
        </p:txBody>
      </p:sp>
      <p:pic>
        <p:nvPicPr>
          <p:cNvPr id="2" name="Image 1"/>
          <p:cNvPicPr>
            <a:picLocks noChangeAspect="1"/>
          </p:cNvPicPr>
          <p:nvPr/>
        </p:nvPicPr>
        <p:blipFill>
          <a:blip r:embed="rId3"/>
          <a:stretch>
            <a:fillRect/>
          </a:stretch>
        </p:blipFill>
        <p:spPr>
          <a:xfrm>
            <a:off x="1409699" y="3200400"/>
            <a:ext cx="6629399" cy="1348320"/>
          </a:xfrm>
          <a:prstGeom prst="rect">
            <a:avLst/>
          </a:prstGeom>
        </p:spPr>
      </p:pic>
    </p:spTree>
    <p:extLst>
      <p:ext uri="{BB962C8B-B14F-4D97-AF65-F5344CB8AC3E}">
        <p14:creationId xmlns:p14="http://schemas.microsoft.com/office/powerpoint/2010/main" val="1280335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solidFill>
                  <a:schemeClr val="bg1"/>
                </a:solidFill>
              </a:rPr>
              <a:t>Objectifs de développement durable</a:t>
            </a:r>
            <a:endParaRPr lang="fr-CH" dirty="0"/>
          </a:p>
        </p:txBody>
      </p:sp>
      <p:sp>
        <p:nvSpPr>
          <p:cNvPr id="3" name="Espace réservé du pied de page 2"/>
          <p:cNvSpPr>
            <a:spLocks noGrp="1"/>
          </p:cNvSpPr>
          <p:nvPr>
            <p:ph type="ftr" sz="quarter" idx="11"/>
          </p:nvPr>
        </p:nvSpPr>
        <p:spPr/>
        <p:txBody>
          <a:bodyPr/>
          <a:lstStyle/>
          <a:p>
            <a:r>
              <a:rPr lang="en-US" smtClean="0"/>
              <a:t>Orielle Solar</a:t>
            </a:r>
            <a:endParaRPr lang="en-US"/>
          </a:p>
        </p:txBody>
      </p:sp>
      <p:pic>
        <p:nvPicPr>
          <p:cNvPr id="4" name="Image 3"/>
          <p:cNvPicPr>
            <a:picLocks noChangeAspect="1"/>
          </p:cNvPicPr>
          <p:nvPr/>
        </p:nvPicPr>
        <p:blipFill>
          <a:blip r:embed="rId2"/>
          <a:stretch>
            <a:fillRect/>
          </a:stretch>
        </p:blipFill>
        <p:spPr>
          <a:xfrm>
            <a:off x="381000" y="1600200"/>
            <a:ext cx="8534400" cy="5121275"/>
          </a:xfrm>
          <a:prstGeom prst="rect">
            <a:avLst/>
          </a:prstGeom>
        </p:spPr>
      </p:pic>
    </p:spTree>
    <p:extLst>
      <p:ext uri="{BB962C8B-B14F-4D97-AF65-F5344CB8AC3E}">
        <p14:creationId xmlns:p14="http://schemas.microsoft.com/office/powerpoint/2010/main" val="4063707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7194" y="378788"/>
            <a:ext cx="8684406" cy="955677"/>
          </a:xfrm>
        </p:spPr>
        <p:txBody>
          <a:bodyPr/>
          <a:lstStyle/>
          <a:p>
            <a:pPr>
              <a:defRPr/>
            </a:pPr>
            <a:r>
              <a:rPr lang="en-US" cap="none" dirty="0" smtClean="0">
                <a:solidFill>
                  <a:schemeClr val="bg1"/>
                </a:solidFill>
                <a:latin typeface="+mn-lt"/>
                <a:ea typeface="ＭＳ Ｐゴシック" pitchFamily="34" charset="-128"/>
              </a:rPr>
              <a:t>4. Les </a:t>
            </a:r>
            <a:r>
              <a:rPr lang="fr-CH" cap="none" dirty="0" smtClean="0">
                <a:solidFill>
                  <a:schemeClr val="bg1"/>
                </a:solidFill>
                <a:latin typeface="+mn-lt"/>
                <a:ea typeface="ＭＳ Ｐゴシック" pitchFamily="34" charset="-128"/>
              </a:rPr>
              <a:t>réalisations</a:t>
            </a:r>
            <a:r>
              <a:rPr lang="en-US" cap="none" dirty="0" smtClean="0">
                <a:solidFill>
                  <a:schemeClr val="bg1"/>
                </a:solidFill>
                <a:latin typeface="+mn-lt"/>
                <a:ea typeface="ＭＳ Ｐゴシック" pitchFamily="34" charset="-128"/>
              </a:rPr>
              <a:t> </a:t>
            </a:r>
            <a:r>
              <a:rPr lang="fr-CH" cap="none" dirty="0" smtClean="0">
                <a:solidFill>
                  <a:schemeClr val="bg1"/>
                </a:solidFill>
                <a:latin typeface="+mn-lt"/>
                <a:ea typeface="ＭＳ Ｐゴシック" pitchFamily="34" charset="-128"/>
              </a:rPr>
              <a:t>mondiales sur les DSS</a:t>
            </a:r>
            <a:endParaRPr lang="en-US" cap="none" dirty="0" smtClean="0">
              <a:solidFill>
                <a:schemeClr val="bg1"/>
              </a:solidFill>
              <a:latin typeface="+mn-lt"/>
              <a:ea typeface="ＭＳ Ｐゴシック" pitchFamily="34" charset="-128"/>
            </a:endParaRPr>
          </a:p>
        </p:txBody>
      </p:sp>
      <p:pic>
        <p:nvPicPr>
          <p:cNvPr id="6" name="Picture 20"/>
          <p:cNvPicPr>
            <a:picLocks noChangeAspect="1" noChangeArrowheads="1"/>
          </p:cNvPicPr>
          <p:nvPr/>
        </p:nvPicPr>
        <p:blipFill>
          <a:blip r:embed="rId3"/>
          <a:srcRect/>
          <a:stretch>
            <a:fillRect/>
          </a:stretch>
        </p:blipFill>
        <p:spPr bwMode="auto">
          <a:xfrm rot="-181106">
            <a:off x="92073" y="1417293"/>
            <a:ext cx="1981200" cy="28019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7" name="Picture 18"/>
          <p:cNvPicPr>
            <a:picLocks noChangeAspect="1" noChangeArrowheads="1"/>
          </p:cNvPicPr>
          <p:nvPr/>
        </p:nvPicPr>
        <p:blipFill>
          <a:blip r:embed="rId4"/>
          <a:srcRect t="13330"/>
          <a:stretch>
            <a:fillRect/>
          </a:stretch>
        </p:blipFill>
        <p:spPr bwMode="auto">
          <a:xfrm rot="-256244">
            <a:off x="2988259" y="1268795"/>
            <a:ext cx="2071688" cy="25606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grpSp>
        <p:nvGrpSpPr>
          <p:cNvPr id="31749" name="Group 4"/>
          <p:cNvGrpSpPr>
            <a:grpSpLocks/>
          </p:cNvGrpSpPr>
          <p:nvPr/>
        </p:nvGrpSpPr>
        <p:grpSpPr bwMode="auto">
          <a:xfrm rot="793729">
            <a:off x="469605" y="2355760"/>
            <a:ext cx="2281237" cy="4083050"/>
            <a:chOff x="242784" y="1157437"/>
            <a:chExt cx="3006400" cy="4736811"/>
          </a:xfrm>
        </p:grpSpPr>
        <p:pic>
          <p:nvPicPr>
            <p:cNvPr id="10" name="Picture 2"/>
            <p:cNvPicPr>
              <a:picLocks noChangeAspect="1" noChangeArrowheads="1"/>
            </p:cNvPicPr>
            <p:nvPr/>
          </p:nvPicPr>
          <p:blipFill>
            <a:blip r:embed="rId5"/>
            <a:srcRect/>
            <a:stretch>
              <a:fillRect/>
            </a:stretch>
          </p:blipFill>
          <p:spPr bwMode="auto">
            <a:xfrm>
              <a:off x="221391" y="2646113"/>
              <a:ext cx="2286706" cy="323399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1" name="Picture 3"/>
            <p:cNvPicPr>
              <a:picLocks noChangeAspect="1" noChangeArrowheads="1"/>
            </p:cNvPicPr>
            <p:nvPr/>
          </p:nvPicPr>
          <p:blipFill>
            <a:blip r:embed="rId6"/>
            <a:srcRect/>
            <a:stretch>
              <a:fillRect/>
            </a:stretch>
          </p:blipFill>
          <p:spPr bwMode="auto">
            <a:xfrm>
              <a:off x="482536" y="2168265"/>
              <a:ext cx="2286705" cy="323215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2" name="Picture 4"/>
            <p:cNvPicPr>
              <a:picLocks noChangeAspect="1" noChangeArrowheads="1"/>
            </p:cNvPicPr>
            <p:nvPr/>
          </p:nvPicPr>
          <p:blipFill>
            <a:blip r:embed="rId7"/>
            <a:srcRect/>
            <a:stretch>
              <a:fillRect/>
            </a:stretch>
          </p:blipFill>
          <p:spPr bwMode="auto">
            <a:xfrm>
              <a:off x="696493" y="1641558"/>
              <a:ext cx="2286706" cy="323215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3" name="Picture 5"/>
            <p:cNvPicPr>
              <a:picLocks noChangeAspect="1" noChangeArrowheads="1"/>
            </p:cNvPicPr>
            <p:nvPr/>
          </p:nvPicPr>
          <p:blipFill>
            <a:blip r:embed="rId8"/>
            <a:srcRect/>
            <a:stretch>
              <a:fillRect/>
            </a:stretch>
          </p:blipFill>
          <p:spPr bwMode="auto">
            <a:xfrm>
              <a:off x="940153" y="1144675"/>
              <a:ext cx="2286705" cy="323399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grpSp>
      <p:pic>
        <p:nvPicPr>
          <p:cNvPr id="8" name="Picture 21"/>
          <p:cNvPicPr>
            <a:picLocks noChangeAspect="1" noChangeArrowheads="1"/>
          </p:cNvPicPr>
          <p:nvPr/>
        </p:nvPicPr>
        <p:blipFill>
          <a:blip r:embed="rId9"/>
          <a:srcRect/>
          <a:stretch>
            <a:fillRect/>
          </a:stretch>
        </p:blipFill>
        <p:spPr bwMode="auto">
          <a:xfrm rot="-1187761">
            <a:off x="2239782" y="2943093"/>
            <a:ext cx="1979612" cy="265271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4" name="Picture 19"/>
          <p:cNvPicPr>
            <a:picLocks noChangeAspect="1" noChangeArrowheads="1"/>
          </p:cNvPicPr>
          <p:nvPr/>
        </p:nvPicPr>
        <p:blipFill>
          <a:blip r:embed="rId10"/>
          <a:srcRect/>
          <a:stretch>
            <a:fillRect/>
          </a:stretch>
        </p:blipFill>
        <p:spPr bwMode="auto">
          <a:xfrm rot="1000200">
            <a:off x="4821871" y="1771915"/>
            <a:ext cx="1776412" cy="25336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5" name="Picture 9"/>
          <p:cNvPicPr>
            <a:picLocks noChangeAspect="1" noChangeArrowheads="1"/>
          </p:cNvPicPr>
          <p:nvPr/>
        </p:nvPicPr>
        <p:blipFill>
          <a:blip r:embed="rId11"/>
          <a:srcRect/>
          <a:stretch>
            <a:fillRect/>
          </a:stretch>
        </p:blipFill>
        <p:spPr bwMode="auto">
          <a:xfrm>
            <a:off x="3985019" y="3606006"/>
            <a:ext cx="1895475" cy="2684462"/>
          </a:xfrm>
          <a:prstGeom prst="rect">
            <a:avLst/>
          </a:prstGeom>
          <a:noFill/>
          <a:ln w="31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grpSp>
        <p:nvGrpSpPr>
          <p:cNvPr id="31753" name="Group 2"/>
          <p:cNvGrpSpPr>
            <a:grpSpLocks/>
          </p:cNvGrpSpPr>
          <p:nvPr/>
        </p:nvGrpSpPr>
        <p:grpSpPr bwMode="auto">
          <a:xfrm rot="247784">
            <a:off x="6114550" y="1900060"/>
            <a:ext cx="2408237" cy="3322637"/>
            <a:chOff x="6089826" y="1685288"/>
            <a:chExt cx="2815416" cy="3721796"/>
          </a:xfrm>
        </p:grpSpPr>
        <p:pic>
          <p:nvPicPr>
            <p:cNvPr id="17" name="Picture 10"/>
            <p:cNvPicPr>
              <a:picLocks noChangeAspect="1" noChangeArrowheads="1"/>
            </p:cNvPicPr>
            <p:nvPr/>
          </p:nvPicPr>
          <p:blipFill>
            <a:blip r:embed="rId12"/>
            <a:srcRect/>
            <a:stretch>
              <a:fillRect/>
            </a:stretch>
          </p:blipFill>
          <p:spPr bwMode="auto">
            <a:xfrm>
              <a:off x="6804177" y="2457330"/>
              <a:ext cx="2076765" cy="293938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8" name="Picture 11"/>
            <p:cNvPicPr>
              <a:picLocks noChangeAspect="1" noChangeArrowheads="1"/>
            </p:cNvPicPr>
            <p:nvPr/>
          </p:nvPicPr>
          <p:blipFill>
            <a:blip r:embed="rId13"/>
            <a:srcRect/>
            <a:stretch>
              <a:fillRect/>
            </a:stretch>
          </p:blipFill>
          <p:spPr bwMode="auto">
            <a:xfrm>
              <a:off x="6675081" y="2323636"/>
              <a:ext cx="2076765" cy="294116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9" name="Picture 12"/>
            <p:cNvPicPr>
              <a:picLocks noChangeAspect="1" noChangeArrowheads="1"/>
            </p:cNvPicPr>
            <p:nvPr/>
          </p:nvPicPr>
          <p:blipFill>
            <a:blip r:embed="rId14"/>
            <a:srcRect/>
            <a:stretch>
              <a:fillRect/>
            </a:stretch>
          </p:blipFill>
          <p:spPr bwMode="auto">
            <a:xfrm>
              <a:off x="6570204" y="2216787"/>
              <a:ext cx="2076765" cy="293938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0" name="Picture 13"/>
            <p:cNvPicPr>
              <a:picLocks noChangeAspect="1" noChangeArrowheads="1"/>
            </p:cNvPicPr>
            <p:nvPr/>
          </p:nvPicPr>
          <p:blipFill>
            <a:blip r:embed="rId15"/>
            <a:srcRect/>
            <a:stretch>
              <a:fillRect/>
            </a:stretch>
          </p:blipFill>
          <p:spPr bwMode="auto">
            <a:xfrm>
              <a:off x="6425565" y="2077030"/>
              <a:ext cx="2076765" cy="293582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1" name="Picture 14"/>
            <p:cNvPicPr>
              <a:picLocks noChangeAspect="1" noChangeArrowheads="1"/>
            </p:cNvPicPr>
            <p:nvPr/>
          </p:nvPicPr>
          <p:blipFill>
            <a:blip r:embed="rId16"/>
            <a:srcRect/>
            <a:stretch>
              <a:fillRect/>
            </a:stretch>
          </p:blipFill>
          <p:spPr bwMode="auto">
            <a:xfrm>
              <a:off x="6331121" y="1960417"/>
              <a:ext cx="2080477" cy="293404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2" name="Picture 15"/>
            <p:cNvPicPr>
              <a:picLocks noChangeAspect="1" noChangeArrowheads="1"/>
            </p:cNvPicPr>
            <p:nvPr/>
          </p:nvPicPr>
          <p:blipFill>
            <a:blip r:embed="rId17"/>
            <a:srcRect/>
            <a:stretch>
              <a:fillRect/>
            </a:stretch>
          </p:blipFill>
          <p:spPr bwMode="auto">
            <a:xfrm>
              <a:off x="6194067" y="1786291"/>
              <a:ext cx="2080475" cy="295361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3" name="Picture 16"/>
            <p:cNvPicPr>
              <a:picLocks noChangeAspect="1" noChangeArrowheads="1"/>
            </p:cNvPicPr>
            <p:nvPr/>
          </p:nvPicPr>
          <p:blipFill>
            <a:blip r:embed="rId18"/>
            <a:srcRect/>
            <a:stretch>
              <a:fillRect/>
            </a:stretch>
          </p:blipFill>
          <p:spPr bwMode="auto">
            <a:xfrm>
              <a:off x="6089586" y="1684636"/>
              <a:ext cx="2084187" cy="295183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grpSp>
      <p:pic>
        <p:nvPicPr>
          <p:cNvPr id="24" name="Picture 22"/>
          <p:cNvPicPr>
            <a:picLocks noChangeAspect="1" noChangeArrowheads="1"/>
          </p:cNvPicPr>
          <p:nvPr/>
        </p:nvPicPr>
        <p:blipFill>
          <a:blip r:embed="rId19"/>
          <a:srcRect/>
          <a:stretch>
            <a:fillRect/>
          </a:stretch>
        </p:blipFill>
        <p:spPr bwMode="auto">
          <a:xfrm rot="911875">
            <a:off x="6910388" y="4137618"/>
            <a:ext cx="1557337" cy="220186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274480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39738" y="274638"/>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fr-CH" sz="3600" b="0" dirty="0" smtClean="0">
                <a:solidFill>
                  <a:schemeClr val="bg1"/>
                </a:solidFill>
                <a:latin typeface="+mn-lt"/>
              </a:rPr>
              <a:t>Amélioration des engagements politiques</a:t>
            </a:r>
          </a:p>
        </p:txBody>
      </p:sp>
      <p:pic>
        <p:nvPicPr>
          <p:cNvPr id="32771" name="Picture 2" descr="Book cov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2155824"/>
            <a:ext cx="2058987"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6" descr="https://lh4.googleusercontent.com/-Te0i70JDtRc/UjhTazTsVhI/AAAAAAAAKVc/5syz-SNJBHQ/w536-h446/Health202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702593"/>
            <a:ext cx="2446338"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2774"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2775"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32776" name="Picture 14" descr="https://extranet.who.int/iris/restricted/retrieve/515670/9789241506908_eng.pd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3663" y="1702593"/>
            <a:ext cx="2090737" cy="297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5" name="Picture 15"/>
          <p:cNvPicPr>
            <a:picLocks noChangeAspect="1" noChangeArrowheads="1"/>
          </p:cNvPicPr>
          <p:nvPr/>
        </p:nvPicPr>
        <p:blipFill>
          <a:blip r:embed="rId7"/>
          <a:srcRect/>
          <a:stretch>
            <a:fillRect/>
          </a:stretch>
        </p:blipFill>
        <p:spPr bwMode="auto">
          <a:xfrm>
            <a:off x="6894513" y="2706688"/>
            <a:ext cx="2230437" cy="318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4" name="Rounded Rectangle 13"/>
          <p:cNvSpPr>
            <a:spLocks noChangeArrowheads="1"/>
          </p:cNvSpPr>
          <p:nvPr/>
        </p:nvSpPr>
        <p:spPr bwMode="auto">
          <a:xfrm>
            <a:off x="134938" y="4760910"/>
            <a:ext cx="2500312" cy="1676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eaLnBrk="0" hangingPunct="0">
              <a:lnSpc>
                <a:spcPct val="90000"/>
              </a:lnSpc>
              <a:spcBef>
                <a:spcPct val="80000"/>
              </a:spcBef>
              <a:spcAft>
                <a:spcPts val="600"/>
              </a:spcAft>
              <a:buClr>
                <a:srgbClr val="1E7FB8"/>
              </a:buClr>
              <a:defRPr/>
            </a:pPr>
            <a:r>
              <a:rPr lang="fr-FR" dirty="0">
                <a:solidFill>
                  <a:srgbClr val="0070C0"/>
                </a:solidFill>
              </a:rPr>
              <a:t>Les déterminants sociaux, économiques et environnementaux de la santé comme </a:t>
            </a:r>
            <a:r>
              <a:rPr lang="fr-FR" dirty="0" smtClean="0">
                <a:solidFill>
                  <a:srgbClr val="0070C0"/>
                </a:solidFill>
              </a:rPr>
              <a:t>l'une </a:t>
            </a:r>
            <a:r>
              <a:rPr lang="fr-FR" dirty="0">
                <a:solidFill>
                  <a:srgbClr val="0070C0"/>
                </a:solidFill>
              </a:rPr>
              <a:t>des 6 priorités de </a:t>
            </a:r>
            <a:r>
              <a:rPr lang="fr-FR" dirty="0" smtClean="0">
                <a:solidFill>
                  <a:srgbClr val="0070C0"/>
                </a:solidFill>
              </a:rPr>
              <a:t>leadership</a:t>
            </a:r>
            <a:endParaRPr lang="en-GB" dirty="0">
              <a:solidFill>
                <a:srgbClr val="0070C0"/>
              </a:solidFill>
            </a:endParaRPr>
          </a:p>
        </p:txBody>
      </p:sp>
      <p:pic>
        <p:nvPicPr>
          <p:cNvPr id="24587" name="Picture 16"/>
          <p:cNvPicPr>
            <a:picLocks noChangeAspect="1" noChangeArrowheads="1"/>
          </p:cNvPicPr>
          <p:nvPr/>
        </p:nvPicPr>
        <p:blipFill>
          <a:blip r:embed="rId8"/>
          <a:srcRect/>
          <a:stretch>
            <a:fillRect/>
          </a:stretch>
        </p:blipFill>
        <p:spPr bwMode="auto">
          <a:xfrm>
            <a:off x="3609975" y="3508374"/>
            <a:ext cx="2139950" cy="254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41804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938" y="542925"/>
            <a:ext cx="9144000" cy="5351463"/>
          </a:xfrm>
        </p:spPr>
        <p:txBody>
          <a:bodyPr anchor="t"/>
          <a:lstStyle/>
          <a:p>
            <a:pPr>
              <a:defRPr/>
            </a:pPr>
            <a:r>
              <a:rPr lang="en-US" sz="1600" dirty="0" smtClean="0">
                <a:ea typeface="ＭＳ Ｐゴシック" pitchFamily="34" charset="-128"/>
              </a:rPr>
              <a:t/>
            </a:r>
            <a:br>
              <a:rPr lang="en-US" sz="16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r>
              <a:rPr lang="en-GB" dirty="0" smtClean="0">
                <a:ea typeface="ＭＳ Ｐゴシック" pitchFamily="34" charset="-128"/>
              </a:rPr>
              <a:t/>
            </a:r>
            <a:br>
              <a:rPr lang="en-GB" dirty="0" smtClean="0">
                <a:ea typeface="ＭＳ Ｐゴシック" pitchFamily="34" charset="-128"/>
              </a:rPr>
            </a:br>
            <a:r>
              <a:rPr lang="en-GB" sz="3600" dirty="0" smtClean="0">
                <a:ea typeface="ＭＳ Ｐゴシック" pitchFamily="34" charset="-128"/>
              </a:rPr>
              <a:t/>
            </a:r>
            <a:br>
              <a:rPr lang="en-GB" sz="3600" dirty="0" smtClean="0">
                <a:ea typeface="ＭＳ Ｐゴシック" pitchFamily="34" charset="-128"/>
              </a:rPr>
            </a:br>
            <a:r>
              <a:rPr lang="en-US" sz="1200" dirty="0" smtClean="0">
                <a:ea typeface="ＭＳ Ｐゴシック" pitchFamily="34" charset="-128"/>
              </a:rPr>
              <a:t/>
            </a:r>
            <a:br>
              <a:rPr lang="en-US" sz="1200" dirty="0" smtClean="0">
                <a:ea typeface="ＭＳ Ｐゴシック" pitchFamily="34" charset="-128"/>
              </a:rPr>
            </a:br>
            <a:r>
              <a:rPr lang="en-US" sz="1200" dirty="0" smtClean="0">
                <a:ea typeface="ＭＳ Ｐゴシック" pitchFamily="34" charset="-128"/>
              </a:rPr>
              <a:t/>
            </a:r>
            <a:br>
              <a:rPr lang="en-US" sz="1200" dirty="0" smtClean="0">
                <a:ea typeface="ＭＳ Ｐゴシック" pitchFamily="34" charset="-128"/>
              </a:rPr>
            </a:br>
            <a:r>
              <a:rPr lang="en-GB" sz="1200" dirty="0" smtClean="0">
                <a:ea typeface="ＭＳ Ｐゴシック" pitchFamily="34" charset="-128"/>
              </a:rPr>
              <a:t/>
            </a:r>
            <a:br>
              <a:rPr lang="en-GB" sz="1200" dirty="0" smtClean="0">
                <a:ea typeface="ＭＳ Ｐゴシック" pitchFamily="34" charset="-128"/>
              </a:rPr>
            </a:br>
            <a:r>
              <a:rPr lang="en-GB" sz="1200" dirty="0" smtClean="0">
                <a:ea typeface="ＭＳ Ｐゴシック" pitchFamily="34" charset="-128"/>
              </a:rPr>
              <a:t/>
            </a:r>
            <a:br>
              <a:rPr lang="en-GB" sz="1200" dirty="0" smtClean="0">
                <a:ea typeface="ＭＳ Ｐゴシック" pitchFamily="34" charset="-128"/>
              </a:rPr>
            </a:br>
            <a:r>
              <a:rPr lang="en-GB" sz="1200" dirty="0" smtClean="0">
                <a:ea typeface="ＭＳ Ｐゴシック" pitchFamily="34" charset="-128"/>
              </a:rPr>
              <a:t/>
            </a:r>
            <a:br>
              <a:rPr lang="en-GB" sz="1200" dirty="0" smtClean="0">
                <a:ea typeface="ＭＳ Ｐゴシック" pitchFamily="34" charset="-128"/>
              </a:rPr>
            </a:br>
            <a:r>
              <a:rPr lang="en-GB" sz="1200" dirty="0" smtClean="0">
                <a:ea typeface="ＭＳ Ｐゴシック" pitchFamily="34" charset="-128"/>
              </a:rPr>
              <a:t/>
            </a:r>
            <a:br>
              <a:rPr lang="en-GB" sz="12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r>
              <a:rPr lang="en-US" sz="1600" dirty="0" smtClean="0">
                <a:ea typeface="ＭＳ Ｐゴシック" pitchFamily="34" charset="-128"/>
              </a:rPr>
              <a:t/>
            </a:r>
            <a:br>
              <a:rPr lang="en-US" sz="1600" dirty="0" smtClean="0">
                <a:ea typeface="ＭＳ Ｐゴシック" pitchFamily="34" charset="-128"/>
              </a:rPr>
            </a:br>
            <a:endParaRPr lang="en-GB" sz="1600" dirty="0" smtClean="0">
              <a:ea typeface="ＭＳ Ｐゴシック" pitchFamily="34" charset="-128"/>
            </a:endParaRPr>
          </a:p>
        </p:txBody>
      </p:sp>
      <p:sp>
        <p:nvSpPr>
          <p:cNvPr id="5123" name="TextBox 2"/>
          <p:cNvSpPr txBox="1">
            <a:spLocks noChangeArrowheads="1"/>
          </p:cNvSpPr>
          <p:nvPr/>
        </p:nvSpPr>
        <p:spPr bwMode="auto">
          <a:xfrm>
            <a:off x="0" y="533400"/>
            <a:ext cx="9144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fr-FR" sz="3600" dirty="0" smtClean="0">
                <a:solidFill>
                  <a:schemeClr val="bg1"/>
                </a:solidFill>
                <a:latin typeface="+mn-lt"/>
              </a:rPr>
              <a:t>Département des Déterminants sociaux de la santé</a:t>
            </a:r>
            <a:endParaRPr lang="fr-FR" sz="3600" dirty="0">
              <a:solidFill>
                <a:schemeClr val="bg1"/>
              </a:solidFill>
              <a:latin typeface="+mn-lt"/>
            </a:endParaRPr>
          </a:p>
        </p:txBody>
      </p:sp>
      <p:pic>
        <p:nvPicPr>
          <p:cNvPr id="51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362200"/>
            <a:ext cx="5322352" cy="282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144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34938" y="304341"/>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fr-CH" sz="3600" b="0" dirty="0">
                <a:solidFill>
                  <a:schemeClr val="bg1"/>
                </a:solidFill>
                <a:latin typeface="+mn-lt"/>
              </a:rPr>
              <a:t>Renforcement accru des capacités</a:t>
            </a:r>
            <a:endParaRPr lang="fr-CH" sz="3600" b="0" dirty="0" smtClean="0">
              <a:solidFill>
                <a:schemeClr val="bg1"/>
              </a:solidFill>
              <a:latin typeface="+mn-lt"/>
            </a:endParaRPr>
          </a:p>
        </p:txBody>
      </p:sp>
      <p:sp>
        <p:nvSpPr>
          <p:cNvPr id="33795"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3796"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3797"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25606" name="Picture 2"/>
          <p:cNvPicPr>
            <a:picLocks noChangeAspect="1" noChangeArrowheads="1"/>
          </p:cNvPicPr>
          <p:nvPr/>
        </p:nvPicPr>
        <p:blipFill>
          <a:blip r:embed="rId3"/>
          <a:srcRect/>
          <a:stretch>
            <a:fillRect/>
          </a:stretch>
        </p:blipFill>
        <p:spPr bwMode="auto">
          <a:xfrm>
            <a:off x="287338" y="1565275"/>
            <a:ext cx="1984375" cy="4645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5607" name="Picture 3"/>
          <p:cNvPicPr>
            <a:picLocks noChangeAspect="1" noChangeArrowheads="1"/>
          </p:cNvPicPr>
          <p:nvPr/>
        </p:nvPicPr>
        <p:blipFill>
          <a:blip r:embed="rId4"/>
          <a:srcRect/>
          <a:stretch>
            <a:fillRect/>
          </a:stretch>
        </p:blipFill>
        <p:spPr bwMode="auto">
          <a:xfrm>
            <a:off x="2438400" y="2338387"/>
            <a:ext cx="3443288" cy="242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5608" name="Picture 4"/>
          <p:cNvPicPr>
            <a:picLocks noChangeAspect="1" noChangeArrowheads="1"/>
          </p:cNvPicPr>
          <p:nvPr/>
        </p:nvPicPr>
        <p:blipFill>
          <a:blip r:embed="rId5"/>
          <a:srcRect/>
          <a:stretch>
            <a:fillRect/>
          </a:stretch>
        </p:blipFill>
        <p:spPr bwMode="auto">
          <a:xfrm>
            <a:off x="6135688" y="1903412"/>
            <a:ext cx="2797175" cy="396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23142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a:srcRect/>
          <a:stretch>
            <a:fillRect/>
          </a:stretch>
        </p:blipFill>
        <p:spPr bwMode="auto">
          <a:xfrm>
            <a:off x="3911600" y="2343150"/>
            <a:ext cx="5186363" cy="28448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5" name="Title 1"/>
          <p:cNvSpPr txBox="1">
            <a:spLocks/>
          </p:cNvSpPr>
          <p:nvPr/>
        </p:nvSpPr>
        <p:spPr bwMode="auto">
          <a:xfrm>
            <a:off x="134938" y="274638"/>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fr-FR" sz="3200" b="0" dirty="0">
                <a:solidFill>
                  <a:schemeClr val="bg1"/>
                </a:solidFill>
                <a:latin typeface="+mn-lt"/>
              </a:rPr>
              <a:t>Intégration </a:t>
            </a:r>
            <a:r>
              <a:rPr lang="fr-FR" sz="3200" b="0" dirty="0" smtClean="0">
                <a:solidFill>
                  <a:schemeClr val="bg1"/>
                </a:solidFill>
                <a:latin typeface="+mn-lt"/>
              </a:rPr>
              <a:t>des DSS </a:t>
            </a:r>
            <a:r>
              <a:rPr lang="fr-FR" sz="3200" b="0" dirty="0">
                <a:solidFill>
                  <a:schemeClr val="bg1"/>
                </a:solidFill>
                <a:latin typeface="+mn-lt"/>
              </a:rPr>
              <a:t>et l'équité dans les programmes de </a:t>
            </a:r>
            <a:r>
              <a:rPr lang="fr-FR" sz="3200" b="0" dirty="0" smtClean="0">
                <a:solidFill>
                  <a:schemeClr val="bg1"/>
                </a:solidFill>
                <a:latin typeface="+mn-lt"/>
              </a:rPr>
              <a:t>santé</a:t>
            </a:r>
            <a:endParaRPr lang="en-GB" sz="3200" b="0" dirty="0" smtClean="0">
              <a:solidFill>
                <a:schemeClr val="bg1"/>
              </a:solidFill>
              <a:latin typeface="+mn-lt"/>
            </a:endParaRPr>
          </a:p>
        </p:txBody>
      </p:sp>
      <p:sp>
        <p:nvSpPr>
          <p:cNvPr id="34820"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4821"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4822"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26631" name="Picture 2"/>
          <p:cNvPicPr>
            <a:picLocks noChangeAspect="1" noChangeArrowheads="1"/>
          </p:cNvPicPr>
          <p:nvPr/>
        </p:nvPicPr>
        <p:blipFill>
          <a:blip r:embed="rId4"/>
          <a:srcRect/>
          <a:stretch>
            <a:fillRect/>
          </a:stretch>
        </p:blipFill>
        <p:spPr bwMode="auto">
          <a:xfrm>
            <a:off x="122238" y="2254250"/>
            <a:ext cx="3248025" cy="24352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 name="Rectangle 1"/>
          <p:cNvSpPr/>
          <p:nvPr/>
        </p:nvSpPr>
        <p:spPr>
          <a:xfrm>
            <a:off x="4211638" y="3489325"/>
            <a:ext cx="46037"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endParaRPr>
          </a:p>
        </p:txBody>
      </p:sp>
      <p:sp>
        <p:nvSpPr>
          <p:cNvPr id="11" name="Rounded Rectangular Callout 10"/>
          <p:cNvSpPr/>
          <p:nvPr/>
        </p:nvSpPr>
        <p:spPr>
          <a:xfrm>
            <a:off x="122238" y="1477963"/>
            <a:ext cx="1720850" cy="781050"/>
          </a:xfrm>
          <a:prstGeom prst="wedgeRoundRectCallou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1200" dirty="0" smtClean="0">
                <a:solidFill>
                  <a:srgbClr val="0033CC"/>
                </a:solidFill>
                <a:ea typeface="ＭＳ Ｐゴシック" pitchFamily="34" charset="-128"/>
              </a:rPr>
              <a:t>Pilote dans les pays, en Indonésie et dans l’EURO ; plus de pilotes planifiés</a:t>
            </a:r>
            <a:endParaRPr lang="en-GB" sz="1200" dirty="0">
              <a:solidFill>
                <a:srgbClr val="0033CC"/>
              </a:solidFill>
              <a:ea typeface="ＭＳ Ｐゴシック" pitchFamily="34" charset="-128"/>
            </a:endParaRPr>
          </a:p>
        </p:txBody>
      </p:sp>
      <p:pic>
        <p:nvPicPr>
          <p:cNvPr id="26634" name="Picture 3"/>
          <p:cNvPicPr>
            <a:picLocks noChangeAspect="1" noChangeArrowheads="1"/>
          </p:cNvPicPr>
          <p:nvPr/>
        </p:nvPicPr>
        <p:blipFill>
          <a:blip r:embed="rId5"/>
          <a:srcRect/>
          <a:stretch>
            <a:fillRect/>
          </a:stretch>
        </p:blipFill>
        <p:spPr bwMode="auto">
          <a:xfrm>
            <a:off x="2133600" y="3276600"/>
            <a:ext cx="3581400" cy="306387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3" name="Rounded Rectangular Callout 12"/>
          <p:cNvSpPr/>
          <p:nvPr/>
        </p:nvSpPr>
        <p:spPr>
          <a:xfrm>
            <a:off x="4838700" y="4960937"/>
            <a:ext cx="1720850" cy="908050"/>
          </a:xfrm>
          <a:prstGeom prst="wedgeRoundRectCallou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1200" dirty="0" smtClean="0">
                <a:solidFill>
                  <a:srgbClr val="0033CC"/>
                </a:solidFill>
                <a:ea typeface="ＭＳ Ｐゴシック" pitchFamily="34" charset="-128"/>
              </a:rPr>
              <a:t>Réunion y incluse une session technique sur la mise à l’échelle des DSS</a:t>
            </a:r>
            <a:endParaRPr lang="en-GB" sz="1200" dirty="0">
              <a:solidFill>
                <a:srgbClr val="0033CC"/>
              </a:solidFill>
              <a:ea typeface="ＭＳ Ｐゴシック" pitchFamily="34" charset="-128"/>
            </a:endParaRPr>
          </a:p>
        </p:txBody>
      </p:sp>
      <p:sp>
        <p:nvSpPr>
          <p:cNvPr id="15" name="Rounded Rectangular Callout 14"/>
          <p:cNvSpPr/>
          <p:nvPr/>
        </p:nvSpPr>
        <p:spPr>
          <a:xfrm>
            <a:off x="7038975" y="1693862"/>
            <a:ext cx="2085975" cy="1042987"/>
          </a:xfrm>
          <a:prstGeom prst="wedgeRoundRectCallou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1200" dirty="0" smtClean="0">
                <a:solidFill>
                  <a:srgbClr val="0033CC"/>
                </a:solidFill>
                <a:ea typeface="ＭＳ Ｐゴシック" pitchFamily="34" charset="-128"/>
              </a:rPr>
              <a:t>DSS, y compris le logement, l’éducation</a:t>
            </a:r>
            <a:r>
              <a:rPr lang="fr-CH" sz="1200" dirty="0">
                <a:solidFill>
                  <a:srgbClr val="0033CC"/>
                </a:solidFill>
                <a:ea typeface="ＭＳ Ｐゴシック" pitchFamily="34" charset="-128"/>
              </a:rPr>
              <a:t>, </a:t>
            </a:r>
            <a:r>
              <a:rPr lang="fr-CH" sz="1200" dirty="0" smtClean="0">
                <a:solidFill>
                  <a:srgbClr val="0033CC"/>
                </a:solidFill>
                <a:ea typeface="ＭＳ Ｐゴシック" pitchFamily="34" charset="-128"/>
              </a:rPr>
              <a:t>l’emploi et l’assainissement au cœur de l’accord de coopération</a:t>
            </a:r>
            <a:endParaRPr lang="en-GB" sz="1200" dirty="0">
              <a:solidFill>
                <a:srgbClr val="0033CC"/>
              </a:solidFill>
              <a:ea typeface="ＭＳ Ｐゴシック" pitchFamily="34" charset="-128"/>
            </a:endParaRPr>
          </a:p>
        </p:txBody>
      </p:sp>
    </p:spTree>
    <p:extLst>
      <p:ext uri="{BB962C8B-B14F-4D97-AF65-F5344CB8AC3E}">
        <p14:creationId xmlns:p14="http://schemas.microsoft.com/office/powerpoint/2010/main" val="1362679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22238" y="122238"/>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en-GB" sz="3200" b="0" dirty="0" smtClean="0">
                <a:solidFill>
                  <a:schemeClr val="bg1"/>
                </a:solidFill>
              </a:rPr>
              <a:t>Surveillance des DSS</a:t>
            </a:r>
          </a:p>
        </p:txBody>
      </p:sp>
      <p:sp>
        <p:nvSpPr>
          <p:cNvPr id="35843"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5844"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5845"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27654" name="Picture 5"/>
          <p:cNvPicPr>
            <a:picLocks noChangeAspect="1" noChangeArrowheads="1"/>
          </p:cNvPicPr>
          <p:nvPr/>
        </p:nvPicPr>
        <p:blipFill>
          <a:blip r:embed="rId3"/>
          <a:srcRect/>
          <a:stretch>
            <a:fillRect/>
          </a:stretch>
        </p:blipFill>
        <p:spPr bwMode="auto">
          <a:xfrm>
            <a:off x="7016750" y="1828800"/>
            <a:ext cx="2152650" cy="354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7655" name="Picture 6"/>
          <p:cNvPicPr>
            <a:picLocks noChangeAspect="1" noChangeArrowheads="1"/>
          </p:cNvPicPr>
          <p:nvPr/>
        </p:nvPicPr>
        <p:blipFill>
          <a:blip r:embed="rId4"/>
          <a:srcRect/>
          <a:stretch>
            <a:fillRect/>
          </a:stretch>
        </p:blipFill>
        <p:spPr bwMode="auto">
          <a:xfrm>
            <a:off x="147638" y="1483518"/>
            <a:ext cx="2060575" cy="297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7656" name="Picture 7"/>
          <p:cNvPicPr>
            <a:picLocks noChangeAspect="1" noChangeArrowheads="1"/>
          </p:cNvPicPr>
          <p:nvPr/>
        </p:nvPicPr>
        <p:blipFill>
          <a:blip r:embed="rId5"/>
          <a:srcRect/>
          <a:stretch>
            <a:fillRect/>
          </a:stretch>
        </p:blipFill>
        <p:spPr bwMode="auto">
          <a:xfrm>
            <a:off x="1311275" y="2425700"/>
            <a:ext cx="2292350" cy="3267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7657" name="Picture 8"/>
          <p:cNvPicPr>
            <a:picLocks noChangeAspect="1" noChangeArrowheads="1"/>
          </p:cNvPicPr>
          <p:nvPr/>
        </p:nvPicPr>
        <p:blipFill>
          <a:blip r:embed="rId6"/>
          <a:srcRect/>
          <a:stretch>
            <a:fillRect/>
          </a:stretch>
        </p:blipFill>
        <p:spPr bwMode="auto">
          <a:xfrm>
            <a:off x="3309938" y="1571625"/>
            <a:ext cx="2225675" cy="3168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3" name="Picture 2"/>
          <p:cNvPicPr>
            <a:picLocks noChangeAspect="1" noChangeArrowheads="1"/>
          </p:cNvPicPr>
          <p:nvPr/>
        </p:nvPicPr>
        <p:blipFill>
          <a:blip r:embed="rId7"/>
          <a:srcRect/>
          <a:stretch>
            <a:fillRect/>
          </a:stretch>
        </p:blipFill>
        <p:spPr bwMode="auto">
          <a:xfrm>
            <a:off x="4752975" y="2665412"/>
            <a:ext cx="2338388" cy="331787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 name="Rounded Rectangular Callout 1"/>
          <p:cNvSpPr/>
          <p:nvPr/>
        </p:nvSpPr>
        <p:spPr>
          <a:xfrm>
            <a:off x="5575300" y="2209800"/>
            <a:ext cx="1762125" cy="1038225"/>
          </a:xfrm>
          <a:prstGeom prst="wedgeRoundRectCallout">
            <a:avLst/>
          </a:prstGeom>
          <a:solidFill>
            <a:srgbClr val="8BD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1200" dirty="0" smtClean="0">
                <a:solidFill>
                  <a:srgbClr val="0033CC"/>
                </a:solidFill>
                <a:ea typeface="ＭＳ Ｐゴシック" pitchFamily="34" charset="-128"/>
              </a:rPr>
              <a:t>Consultation et formation multisectorielles pour la mise en œuvre de </a:t>
            </a:r>
            <a:r>
              <a:rPr lang="fr-CH" sz="1200" dirty="0" err="1" smtClean="0">
                <a:solidFill>
                  <a:srgbClr val="0033CC"/>
                </a:solidFill>
                <a:ea typeface="ＭＳ Ｐゴシック" pitchFamily="34" charset="-128"/>
              </a:rPr>
              <a:t>UrbanHEART</a:t>
            </a:r>
            <a:r>
              <a:rPr lang="fr-CH" sz="1200" dirty="0" smtClean="0">
                <a:solidFill>
                  <a:srgbClr val="0033CC"/>
                </a:solidFill>
                <a:ea typeface="ＭＳ Ｐゴシック" pitchFamily="34" charset="-128"/>
              </a:rPr>
              <a:t> </a:t>
            </a:r>
            <a:r>
              <a:rPr lang="fr-CH" sz="1200" dirty="0">
                <a:solidFill>
                  <a:srgbClr val="0033CC"/>
                </a:solidFill>
                <a:ea typeface="ＭＳ Ｐゴシック" pitchFamily="34" charset="-128"/>
              </a:rPr>
              <a:t>2014</a:t>
            </a:r>
            <a:endParaRPr lang="en-GB" sz="1200" dirty="0">
              <a:solidFill>
                <a:srgbClr val="0033CC"/>
              </a:solidFill>
              <a:ea typeface="ＭＳ Ｐゴシック" pitchFamily="34" charset="-128"/>
            </a:endParaRPr>
          </a:p>
        </p:txBody>
      </p:sp>
    </p:spTree>
    <p:extLst>
      <p:ext uri="{BB962C8B-B14F-4D97-AF65-F5344CB8AC3E}">
        <p14:creationId xmlns:p14="http://schemas.microsoft.com/office/powerpoint/2010/main" val="3092256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22238" y="341709"/>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fr-FR" sz="3600" dirty="0">
                <a:solidFill>
                  <a:schemeClr val="bg1"/>
                </a:solidFill>
              </a:rPr>
              <a:t>Alignez les déterminants sociaux et environnementaux</a:t>
            </a:r>
            <a:endParaRPr lang="en-GB" sz="3600" b="0" dirty="0" smtClean="0">
              <a:solidFill>
                <a:schemeClr val="bg1"/>
              </a:solidFill>
              <a:latin typeface="+mn-lt"/>
            </a:endParaRPr>
          </a:p>
        </p:txBody>
      </p:sp>
      <p:sp>
        <p:nvSpPr>
          <p:cNvPr id="36867"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6868"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6869"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28678" name="Picture 3"/>
          <p:cNvPicPr>
            <a:picLocks noChangeAspect="1" noChangeArrowheads="1"/>
          </p:cNvPicPr>
          <p:nvPr/>
        </p:nvPicPr>
        <p:blipFill>
          <a:blip r:embed="rId3"/>
          <a:srcRect/>
          <a:stretch>
            <a:fillRect/>
          </a:stretch>
        </p:blipFill>
        <p:spPr bwMode="auto">
          <a:xfrm>
            <a:off x="122238" y="1551781"/>
            <a:ext cx="3846512" cy="2405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36871" name="Picture 9" descr="https://ehealth.gov.mt/download.aspx?id=992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52600"/>
            <a:ext cx="1990725"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0" name="Picture 10"/>
          <p:cNvPicPr>
            <a:picLocks noChangeAspect="1" noChangeArrowheads="1"/>
          </p:cNvPicPr>
          <p:nvPr/>
        </p:nvPicPr>
        <p:blipFill>
          <a:blip r:embed="rId6"/>
          <a:srcRect/>
          <a:stretch>
            <a:fillRect/>
          </a:stretch>
        </p:blipFill>
        <p:spPr bwMode="auto">
          <a:xfrm>
            <a:off x="2316163" y="3429000"/>
            <a:ext cx="2135187" cy="304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8681" name="Picture 12"/>
          <p:cNvPicPr>
            <a:picLocks noChangeAspect="1" noChangeArrowheads="1"/>
          </p:cNvPicPr>
          <p:nvPr/>
        </p:nvPicPr>
        <p:blipFill>
          <a:blip r:embed="rId7"/>
          <a:srcRect/>
          <a:stretch>
            <a:fillRect/>
          </a:stretch>
        </p:blipFill>
        <p:spPr bwMode="auto">
          <a:xfrm>
            <a:off x="6677025" y="1892300"/>
            <a:ext cx="2257425" cy="414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422177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34938" y="261861"/>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fr-CH" sz="3600" b="0" dirty="0" smtClean="0">
                <a:solidFill>
                  <a:schemeClr val="bg1"/>
                </a:solidFill>
                <a:latin typeface="+mn-lt"/>
              </a:rPr>
              <a:t>Travailler à travers les Nations Unies</a:t>
            </a:r>
          </a:p>
        </p:txBody>
      </p:sp>
      <p:sp>
        <p:nvSpPr>
          <p:cNvPr id="37891"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7892"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7893"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grpSp>
        <p:nvGrpSpPr>
          <p:cNvPr id="37895" name="Group 3"/>
          <p:cNvGrpSpPr>
            <a:grpSpLocks/>
          </p:cNvGrpSpPr>
          <p:nvPr/>
        </p:nvGrpSpPr>
        <p:grpSpPr bwMode="auto">
          <a:xfrm>
            <a:off x="3068638" y="1981200"/>
            <a:ext cx="3148012" cy="3427413"/>
            <a:chOff x="4391616" y="1680235"/>
            <a:chExt cx="4512700" cy="3853245"/>
          </a:xfrm>
        </p:grpSpPr>
        <p:pic>
          <p:nvPicPr>
            <p:cNvPr id="9" name="Picture 2"/>
            <p:cNvPicPr>
              <a:picLocks noChangeAspect="1" noChangeArrowheads="1"/>
            </p:cNvPicPr>
            <p:nvPr/>
          </p:nvPicPr>
          <p:blipFill>
            <a:blip r:embed="rId3"/>
            <a:srcRect l="5051" t="11230" r="4832" b="32658"/>
            <a:stretch>
              <a:fillRect/>
            </a:stretch>
          </p:blipFill>
          <p:spPr bwMode="auto">
            <a:xfrm>
              <a:off x="4391616" y="1685590"/>
              <a:ext cx="4512700" cy="3728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0" name="Rectangle 9"/>
            <p:cNvSpPr/>
            <p:nvPr/>
          </p:nvSpPr>
          <p:spPr>
            <a:xfrm>
              <a:off x="4453059" y="1680235"/>
              <a:ext cx="4289683" cy="385324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a typeface="ＭＳ Ｐゴシック" pitchFamily="34" charset="-128"/>
              </a:endParaRPr>
            </a:p>
          </p:txBody>
        </p:sp>
      </p:grpSp>
      <p:pic>
        <p:nvPicPr>
          <p:cNvPr id="29704" name="Picture 3"/>
          <p:cNvPicPr>
            <a:picLocks noChangeAspect="1" noChangeArrowheads="1"/>
          </p:cNvPicPr>
          <p:nvPr/>
        </p:nvPicPr>
        <p:blipFill>
          <a:blip r:embed="rId4"/>
          <a:srcRect/>
          <a:stretch>
            <a:fillRect/>
          </a:stretch>
        </p:blipFill>
        <p:spPr bwMode="auto">
          <a:xfrm>
            <a:off x="6196013" y="1981200"/>
            <a:ext cx="2609850" cy="342741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 name="Image 1"/>
          <p:cNvPicPr>
            <a:picLocks noChangeAspect="1"/>
          </p:cNvPicPr>
          <p:nvPr/>
        </p:nvPicPr>
        <p:blipFill>
          <a:blip r:embed="rId5"/>
          <a:stretch>
            <a:fillRect/>
          </a:stretch>
        </p:blipFill>
        <p:spPr>
          <a:xfrm>
            <a:off x="186302" y="1980519"/>
            <a:ext cx="2736000" cy="3428094"/>
          </a:xfrm>
          <a:prstGeom prst="rect">
            <a:avLst/>
          </a:prstGeom>
        </p:spPr>
      </p:pic>
    </p:spTree>
    <p:extLst>
      <p:ext uri="{BB962C8B-B14F-4D97-AF65-F5344CB8AC3E}">
        <p14:creationId xmlns:p14="http://schemas.microsoft.com/office/powerpoint/2010/main" val="328951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81000"/>
            <a:ext cx="8610600" cy="1362075"/>
          </a:xfrm>
        </p:spPr>
        <p:txBody>
          <a:bodyPr>
            <a:normAutofit/>
          </a:bodyPr>
          <a:lstStyle/>
          <a:p>
            <a:pPr>
              <a:defRPr/>
            </a:pPr>
            <a:r>
              <a:rPr lang="en-US" sz="2800" b="0" cap="none" dirty="0" smtClean="0">
                <a:solidFill>
                  <a:schemeClr val="bg1"/>
                </a:solidFill>
                <a:latin typeface="+mn-lt"/>
                <a:ea typeface="ＭＳ Ｐゴシック" pitchFamily="34" charset="-128"/>
              </a:rPr>
              <a:t>5. Les </a:t>
            </a:r>
            <a:r>
              <a:rPr lang="fr-CH" sz="2800" b="0" cap="none" dirty="0" smtClean="0">
                <a:solidFill>
                  <a:schemeClr val="bg1"/>
                </a:solidFill>
                <a:latin typeface="+mn-lt"/>
                <a:ea typeface="ＭＳ Ｐゴシック" pitchFamily="34" charset="-128"/>
              </a:rPr>
              <a:t>domaines</a:t>
            </a:r>
            <a:r>
              <a:rPr lang="en-US" sz="2800" b="0" cap="none" dirty="0" smtClean="0">
                <a:solidFill>
                  <a:schemeClr val="bg1"/>
                </a:solidFill>
                <a:latin typeface="+mn-lt"/>
                <a:ea typeface="ＭＳ Ｐゴシック" pitchFamily="34" charset="-128"/>
              </a:rPr>
              <a:t> </a:t>
            </a:r>
            <a:r>
              <a:rPr lang="fr-CH" sz="2800" b="0" cap="none" dirty="0" smtClean="0">
                <a:solidFill>
                  <a:schemeClr val="bg1"/>
                </a:solidFill>
                <a:latin typeface="+mn-lt"/>
                <a:ea typeface="ＭＳ Ｐゴシック" pitchFamily="34" charset="-128"/>
              </a:rPr>
              <a:t>prioritaires</a:t>
            </a:r>
            <a:r>
              <a:rPr lang="en-US" sz="2800" b="0" cap="none" dirty="0" smtClean="0">
                <a:solidFill>
                  <a:schemeClr val="bg1"/>
                </a:solidFill>
                <a:latin typeface="+mn-lt"/>
                <a:ea typeface="ＭＳ Ｐゴシック" pitchFamily="34" charset="-128"/>
              </a:rPr>
              <a:t> du secretariat OMS pour le </a:t>
            </a:r>
            <a:r>
              <a:rPr lang="fr-CH" sz="2800" b="0" cap="none" dirty="0" smtClean="0">
                <a:solidFill>
                  <a:schemeClr val="bg1"/>
                </a:solidFill>
                <a:latin typeface="+mn-lt"/>
                <a:ea typeface="ＭＳ Ｐゴシック" pitchFamily="34" charset="-128"/>
              </a:rPr>
              <a:t>soutien</a:t>
            </a:r>
            <a:r>
              <a:rPr lang="en-US" sz="2800" b="0" cap="none" dirty="0" smtClean="0">
                <a:solidFill>
                  <a:schemeClr val="bg1"/>
                </a:solidFill>
                <a:latin typeface="+mn-lt"/>
                <a:ea typeface="ＭＳ Ｐゴシック" pitchFamily="34" charset="-128"/>
              </a:rPr>
              <a:t> à la </a:t>
            </a:r>
            <a:r>
              <a:rPr lang="fr-CH" sz="2800" b="0" cap="none" dirty="0" smtClean="0">
                <a:solidFill>
                  <a:schemeClr val="bg1"/>
                </a:solidFill>
                <a:latin typeface="+mn-lt"/>
                <a:ea typeface="ＭＳ Ｐゴシック" pitchFamily="34" charset="-128"/>
              </a:rPr>
              <a:t>mise</a:t>
            </a:r>
            <a:r>
              <a:rPr lang="en-US" sz="2800" b="0" cap="none" dirty="0" smtClean="0">
                <a:solidFill>
                  <a:schemeClr val="bg1"/>
                </a:solidFill>
                <a:latin typeface="+mn-lt"/>
                <a:ea typeface="ＭＳ Ｐゴシック" pitchFamily="34" charset="-128"/>
              </a:rPr>
              <a:t> en </a:t>
            </a:r>
            <a:r>
              <a:rPr lang="fr-CH" sz="2800" b="0" cap="none" dirty="0" smtClean="0">
                <a:solidFill>
                  <a:schemeClr val="bg1"/>
                </a:solidFill>
                <a:latin typeface="+mn-lt"/>
                <a:ea typeface="ＭＳ Ｐゴシック" pitchFamily="34" charset="-128"/>
              </a:rPr>
              <a:t>œuvre</a:t>
            </a:r>
            <a:r>
              <a:rPr lang="en-US" sz="2800" b="0" cap="none" dirty="0" smtClean="0">
                <a:solidFill>
                  <a:schemeClr val="bg1"/>
                </a:solidFill>
                <a:latin typeface="+mn-lt"/>
                <a:ea typeface="ＭＳ Ｐゴシック" pitchFamily="34" charset="-128"/>
              </a:rPr>
              <a:t> des DSS au </a:t>
            </a:r>
            <a:r>
              <a:rPr lang="fr-CH" sz="2800" b="0" cap="none" dirty="0" smtClean="0">
                <a:solidFill>
                  <a:schemeClr val="bg1"/>
                </a:solidFill>
                <a:latin typeface="+mn-lt"/>
                <a:ea typeface="ＭＳ Ｐゴシック" pitchFamily="34" charset="-128"/>
              </a:rPr>
              <a:t>niveau</a:t>
            </a:r>
            <a:r>
              <a:rPr lang="en-US" sz="2800" b="0" cap="none" dirty="0" smtClean="0">
                <a:solidFill>
                  <a:schemeClr val="bg1"/>
                </a:solidFill>
                <a:latin typeface="+mn-lt"/>
                <a:ea typeface="ＭＳ Ｐゴシック" pitchFamily="34" charset="-128"/>
              </a:rPr>
              <a:t> des pays.</a:t>
            </a:r>
          </a:p>
        </p:txBody>
      </p:sp>
      <p:pic>
        <p:nvPicPr>
          <p:cNvPr id="38915" name="Picture 5" descr="IMG006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905000"/>
            <a:ext cx="739457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8334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itle 1"/>
          <p:cNvSpPr txBox="1">
            <a:spLocks/>
          </p:cNvSpPr>
          <p:nvPr/>
        </p:nvSpPr>
        <p:spPr bwMode="auto">
          <a:xfrm>
            <a:off x="182563" y="228600"/>
            <a:ext cx="9144000" cy="123825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defRPr/>
            </a:pPr>
            <a:r>
              <a:rPr lang="fr-FR" sz="3500" dirty="0" smtClean="0">
                <a:solidFill>
                  <a:schemeClr val="bg1"/>
                </a:solidFill>
                <a:latin typeface="+mn-lt"/>
                <a:ea typeface="ＭＳ Ｐゴシック" pitchFamily="34" charset="-128"/>
                <a:cs typeface="+mj-cs"/>
              </a:rPr>
              <a:t>La </a:t>
            </a:r>
            <a:r>
              <a:rPr lang="fr-FR" sz="3500" dirty="0">
                <a:solidFill>
                  <a:schemeClr val="bg1"/>
                </a:solidFill>
                <a:latin typeface="+mn-lt"/>
                <a:ea typeface="ＭＳ Ｐゴシック" pitchFamily="34" charset="-128"/>
                <a:cs typeface="+mj-cs"/>
              </a:rPr>
              <a:t>mise en œuvre de la santé dans toutes les politiques visant à améliorer l'équité en </a:t>
            </a:r>
            <a:r>
              <a:rPr lang="fr-FR" sz="3500" dirty="0" smtClean="0">
                <a:solidFill>
                  <a:schemeClr val="bg1"/>
                </a:solidFill>
                <a:latin typeface="+mn-lt"/>
                <a:ea typeface="ＭＳ Ｐゴシック" pitchFamily="34" charset="-128"/>
                <a:cs typeface="+mj-cs"/>
              </a:rPr>
              <a:t>santé</a:t>
            </a:r>
            <a:endParaRPr lang="en-GB" sz="3500" dirty="0">
              <a:solidFill>
                <a:schemeClr val="bg1"/>
              </a:solidFill>
              <a:latin typeface="+mn-lt"/>
              <a:ea typeface="ＭＳ Ｐゴシック" pitchFamily="34" charset="-128"/>
              <a:cs typeface="+mj-cs"/>
            </a:endParaRPr>
          </a:p>
        </p:txBody>
      </p:sp>
      <p:pic>
        <p:nvPicPr>
          <p:cNvPr id="9" name="Picture 2" descr="http://www.who.int/entity/social_determinants/publications/health-policies-manual/healt-policies-cover.jpg"/>
          <p:cNvPicPr>
            <a:picLocks noGrp="1" noChangeAspect="1" noChangeArrowheads="1"/>
          </p:cNvPicPr>
          <p:nvPr>
            <p:ph idx="1"/>
          </p:nvPr>
        </p:nvPicPr>
        <p:blipFill rotWithShape="1">
          <a:blip r:embed="rId3"/>
          <a:srcRect l="25600" r="24418"/>
          <a:stretch/>
        </p:blipFill>
        <p:spPr>
          <a:xfrm>
            <a:off x="1384301" y="1752600"/>
            <a:ext cx="3395662" cy="4383087"/>
          </a:xfrm>
        </p:spPr>
      </p:pic>
      <p:sp>
        <p:nvSpPr>
          <p:cNvPr id="7" name="Rounded Rectangle 6"/>
          <p:cNvSpPr>
            <a:spLocks noChangeArrowheads="1"/>
          </p:cNvSpPr>
          <p:nvPr/>
        </p:nvSpPr>
        <p:spPr bwMode="auto">
          <a:xfrm>
            <a:off x="4849812" y="1676400"/>
            <a:ext cx="4268788" cy="4613275"/>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a:defRPr/>
            </a:pPr>
            <a:r>
              <a:rPr lang="fr-FR" sz="1600" b="1" dirty="0" smtClean="0">
                <a:solidFill>
                  <a:srgbClr val="0E58C4"/>
                </a:solidFill>
              </a:rPr>
              <a:t>Vers </a:t>
            </a:r>
            <a:r>
              <a:rPr lang="fr-FR" sz="1600" b="1" dirty="0">
                <a:solidFill>
                  <a:srgbClr val="0E58C4"/>
                </a:solidFill>
              </a:rPr>
              <a:t>un Plan </a:t>
            </a:r>
            <a:r>
              <a:rPr lang="fr-FR" sz="1600" b="1" dirty="0" smtClean="0">
                <a:solidFill>
                  <a:srgbClr val="0E58C4"/>
                </a:solidFill>
              </a:rPr>
              <a:t>Directeur Mondial pour </a:t>
            </a:r>
            <a:r>
              <a:rPr lang="fr-FR" sz="1600" b="1" dirty="0">
                <a:solidFill>
                  <a:srgbClr val="0E58C4"/>
                </a:solidFill>
              </a:rPr>
              <a:t>la formation dans le </a:t>
            </a:r>
            <a:r>
              <a:rPr lang="fr-FR" sz="1600" b="1" dirty="0" smtClean="0">
                <a:solidFill>
                  <a:srgbClr val="0E58C4"/>
                </a:solidFill>
              </a:rPr>
              <a:t>Travail à Travers les Secteurs</a:t>
            </a:r>
            <a:endParaRPr lang="en-GB" sz="1600" dirty="0">
              <a:solidFill>
                <a:srgbClr val="000000"/>
              </a:solidFill>
            </a:endParaRPr>
          </a:p>
          <a:p>
            <a:pPr eaLnBrk="0" hangingPunct="0">
              <a:lnSpc>
                <a:spcPct val="90000"/>
              </a:lnSpc>
              <a:spcBef>
                <a:spcPct val="80000"/>
              </a:spcBef>
              <a:spcAft>
                <a:spcPts val="600"/>
              </a:spcAft>
              <a:buClr>
                <a:srgbClr val="1E7FB8"/>
              </a:buClr>
              <a:buFont typeface="Wingdings" pitchFamily="2" charset="2"/>
              <a:buChar char="l"/>
              <a:defRPr/>
            </a:pPr>
            <a:r>
              <a:rPr lang="fr-FR" sz="1400" dirty="0">
                <a:solidFill>
                  <a:srgbClr val="000066"/>
                </a:solidFill>
              </a:rPr>
              <a:t>Diffusion, </a:t>
            </a:r>
            <a:r>
              <a:rPr lang="fr-FR" sz="1400" dirty="0" smtClean="0">
                <a:solidFill>
                  <a:srgbClr val="000066"/>
                </a:solidFill>
              </a:rPr>
              <a:t>plaidoyer </a:t>
            </a:r>
            <a:r>
              <a:rPr lang="fr-FR" sz="1400" dirty="0">
                <a:solidFill>
                  <a:srgbClr val="000066"/>
                </a:solidFill>
              </a:rPr>
              <a:t>et </a:t>
            </a:r>
            <a:r>
              <a:rPr lang="fr-FR" sz="1400" dirty="0" smtClean="0">
                <a:solidFill>
                  <a:srgbClr val="000066"/>
                </a:solidFill>
              </a:rPr>
              <a:t>génération </a:t>
            </a:r>
            <a:r>
              <a:rPr lang="fr-FR" sz="1400" dirty="0">
                <a:solidFill>
                  <a:srgbClr val="000066"/>
                </a:solidFill>
              </a:rPr>
              <a:t>de la demande </a:t>
            </a:r>
            <a:r>
              <a:rPr lang="fr-FR" sz="1400" dirty="0" smtClean="0">
                <a:solidFill>
                  <a:srgbClr val="000066"/>
                </a:solidFill>
              </a:rPr>
              <a:t>au sein des </a:t>
            </a:r>
            <a:r>
              <a:rPr lang="fr-FR" sz="1400" dirty="0">
                <a:solidFill>
                  <a:srgbClr val="000066"/>
                </a:solidFill>
              </a:rPr>
              <a:t>gouvernements </a:t>
            </a:r>
            <a:r>
              <a:rPr lang="fr-FR" sz="1400" dirty="0" smtClean="0">
                <a:solidFill>
                  <a:srgbClr val="000066"/>
                </a:solidFill>
              </a:rPr>
              <a:t>nationaux </a:t>
            </a:r>
            <a:endParaRPr lang="en-GB" sz="1400" dirty="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r>
              <a:rPr lang="fr-FR" sz="1400" dirty="0">
                <a:solidFill>
                  <a:srgbClr val="000066"/>
                </a:solidFill>
              </a:rPr>
              <a:t>Soutenir les réseaux </a:t>
            </a:r>
            <a:r>
              <a:rPr lang="fr-FR" sz="1400" dirty="0" smtClean="0">
                <a:solidFill>
                  <a:srgbClr val="000066"/>
                </a:solidFill>
              </a:rPr>
              <a:t>d'institutions/formateurs </a:t>
            </a:r>
            <a:r>
              <a:rPr lang="fr-FR" sz="1400" dirty="0">
                <a:solidFill>
                  <a:srgbClr val="000066"/>
                </a:solidFill>
              </a:rPr>
              <a:t>pour dispenser la </a:t>
            </a:r>
            <a:r>
              <a:rPr lang="fr-FR" sz="1400" dirty="0" smtClean="0">
                <a:solidFill>
                  <a:srgbClr val="000066"/>
                </a:solidFill>
              </a:rPr>
              <a:t>formation</a:t>
            </a:r>
            <a:endParaRPr lang="en-GB" sz="1400" dirty="0" smtClean="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r>
              <a:rPr lang="fr-FR" sz="1400" dirty="0" smtClean="0">
                <a:solidFill>
                  <a:srgbClr val="000066"/>
                </a:solidFill>
              </a:rPr>
              <a:t>Mener des formations régionales et nationales</a:t>
            </a:r>
            <a:endParaRPr lang="en-GB" sz="1400" dirty="0" smtClean="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r>
              <a:rPr lang="fr-FR" sz="1400" dirty="0">
                <a:solidFill>
                  <a:srgbClr val="000066"/>
                </a:solidFill>
              </a:rPr>
              <a:t>Création d'une base de données des ressources et </a:t>
            </a:r>
            <a:r>
              <a:rPr lang="fr-FR" sz="1400" dirty="0" smtClean="0">
                <a:solidFill>
                  <a:srgbClr val="000066"/>
                </a:solidFill>
              </a:rPr>
              <a:t>générer </a:t>
            </a:r>
            <a:r>
              <a:rPr lang="fr-FR" sz="1400" dirty="0">
                <a:solidFill>
                  <a:srgbClr val="000066"/>
                </a:solidFill>
              </a:rPr>
              <a:t>de nouveaux matériaux - appui aux communautés de </a:t>
            </a:r>
            <a:r>
              <a:rPr lang="fr-FR" sz="1400" dirty="0" smtClean="0">
                <a:solidFill>
                  <a:srgbClr val="000066"/>
                </a:solidFill>
              </a:rPr>
              <a:t>pratique</a:t>
            </a:r>
            <a:endParaRPr lang="en-GB" sz="1400" dirty="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r>
              <a:rPr lang="fr-FR" sz="1400" dirty="0">
                <a:solidFill>
                  <a:srgbClr val="000066"/>
                </a:solidFill>
              </a:rPr>
              <a:t>Soutenir activement l'adaptation </a:t>
            </a:r>
            <a:r>
              <a:rPr lang="fr-FR" sz="1400" dirty="0" smtClean="0">
                <a:solidFill>
                  <a:srgbClr val="000066"/>
                </a:solidFill>
              </a:rPr>
              <a:t>du cours</a:t>
            </a:r>
            <a:endParaRPr lang="en-GB" sz="1400" dirty="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r>
              <a:rPr lang="fr-CH" sz="1400" dirty="0" smtClean="0">
                <a:solidFill>
                  <a:srgbClr val="000066"/>
                </a:solidFill>
              </a:rPr>
              <a:t>Financement</a:t>
            </a:r>
            <a:r>
              <a:rPr lang="en-GB" sz="1400" dirty="0" smtClean="0">
                <a:solidFill>
                  <a:srgbClr val="000066"/>
                </a:solidFill>
              </a:rPr>
              <a:t> : </a:t>
            </a:r>
            <a:r>
              <a:rPr lang="fr-CH" sz="1400" dirty="0" smtClean="0">
                <a:solidFill>
                  <a:srgbClr val="000066"/>
                </a:solidFill>
              </a:rPr>
              <a:t>collecte</a:t>
            </a:r>
            <a:r>
              <a:rPr lang="en-GB" sz="1400" dirty="0" smtClean="0">
                <a:solidFill>
                  <a:srgbClr val="000066"/>
                </a:solidFill>
              </a:rPr>
              <a:t> active de </a:t>
            </a:r>
            <a:r>
              <a:rPr lang="fr-CH" sz="1400" dirty="0" smtClean="0">
                <a:solidFill>
                  <a:srgbClr val="000066"/>
                </a:solidFill>
              </a:rPr>
              <a:t>fonds</a:t>
            </a:r>
            <a:endParaRPr lang="fr-CH" sz="1400" dirty="0">
              <a:solidFill>
                <a:srgbClr val="000066"/>
              </a:solidFill>
            </a:endParaRPr>
          </a:p>
        </p:txBody>
      </p:sp>
      <p:pic>
        <p:nvPicPr>
          <p:cNvPr id="2" name="Image 1"/>
          <p:cNvPicPr>
            <a:picLocks noChangeAspect="1"/>
          </p:cNvPicPr>
          <p:nvPr/>
        </p:nvPicPr>
        <p:blipFill>
          <a:blip r:embed="rId4"/>
          <a:stretch>
            <a:fillRect/>
          </a:stretch>
        </p:blipFill>
        <p:spPr>
          <a:xfrm>
            <a:off x="88766" y="2590800"/>
            <a:ext cx="1332000" cy="1759702"/>
          </a:xfrm>
          <a:prstGeom prst="rect">
            <a:avLst/>
          </a:prstGeom>
        </p:spPr>
      </p:pic>
    </p:spTree>
    <p:extLst>
      <p:ext uri="{BB962C8B-B14F-4D97-AF65-F5344CB8AC3E}">
        <p14:creationId xmlns:p14="http://schemas.microsoft.com/office/powerpoint/2010/main" val="600135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type="body" idx="1"/>
          </p:nvPr>
        </p:nvSpPr>
        <p:spPr>
          <a:xfrm>
            <a:off x="1325563" y="1600200"/>
            <a:ext cx="7697787" cy="723900"/>
          </a:xfrm>
        </p:spPr>
        <p:txBody>
          <a:bodyPr anchor="t"/>
          <a:lstStyle/>
          <a:p>
            <a:pPr>
              <a:spcBef>
                <a:spcPct val="0"/>
              </a:spcBef>
              <a:defRPr/>
            </a:pPr>
            <a:r>
              <a:rPr lang="fr-CH" sz="1800" kern="1200" dirty="0" smtClean="0">
                <a:solidFill>
                  <a:schemeClr val="bg2">
                    <a:lumMod val="50000"/>
                  </a:schemeClr>
                </a:solidFill>
              </a:rPr>
              <a:t>Développement d’une </a:t>
            </a:r>
            <a:r>
              <a:rPr lang="fr-CH" sz="1800" i="1" kern="1200" dirty="0" smtClean="0">
                <a:solidFill>
                  <a:schemeClr val="bg2">
                    <a:lumMod val="50000"/>
                  </a:schemeClr>
                </a:solidFill>
              </a:rPr>
              <a:t>méthodologie</a:t>
            </a:r>
            <a:r>
              <a:rPr lang="fr-CH" sz="1800" kern="1200" dirty="0" smtClean="0">
                <a:solidFill>
                  <a:schemeClr val="bg2">
                    <a:lumMod val="50000"/>
                  </a:schemeClr>
                </a:solidFill>
              </a:rPr>
              <a:t> visant à renforcer l’accent à mettre sur l’équité dans </a:t>
            </a:r>
            <a:r>
              <a:rPr lang="fr-CH" sz="1800" dirty="0" smtClean="0">
                <a:solidFill>
                  <a:schemeClr val="bg2">
                    <a:lumMod val="50000"/>
                  </a:schemeClr>
                </a:solidFill>
              </a:rPr>
              <a:t>les programmes </a:t>
            </a:r>
            <a:r>
              <a:rPr lang="fr-CH" sz="1800" kern="1200" dirty="0" smtClean="0">
                <a:solidFill>
                  <a:schemeClr val="bg2">
                    <a:lumMod val="50000"/>
                  </a:schemeClr>
                </a:solidFill>
              </a:rPr>
              <a:t>nationaux de santé</a:t>
            </a:r>
            <a:endParaRPr lang="fr-CH" sz="1800" kern="1200" dirty="0">
              <a:solidFill>
                <a:schemeClr val="bg2">
                  <a:lumMod val="50000"/>
                </a:schemeClr>
              </a:solidFill>
            </a:endParaRPr>
          </a:p>
        </p:txBody>
      </p:sp>
      <p:sp>
        <p:nvSpPr>
          <p:cNvPr id="24579" name="Title 1"/>
          <p:cNvSpPr txBox="1">
            <a:spLocks/>
          </p:cNvSpPr>
          <p:nvPr/>
        </p:nvSpPr>
        <p:spPr bwMode="auto">
          <a:xfrm>
            <a:off x="109948" y="228291"/>
            <a:ext cx="9021762" cy="1447006"/>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defRPr/>
            </a:pPr>
            <a:r>
              <a:rPr lang="fr-FR" sz="2800" dirty="0" smtClean="0">
                <a:solidFill>
                  <a:schemeClr val="bg1"/>
                </a:solidFill>
                <a:latin typeface="+mj-lt"/>
                <a:ea typeface="ＭＳ Ｐゴシック" pitchFamily="34" charset="-128"/>
                <a:cs typeface="+mj-cs"/>
              </a:rPr>
              <a:t>Intégrer </a:t>
            </a:r>
            <a:r>
              <a:rPr lang="fr-FR" sz="2800" dirty="0">
                <a:solidFill>
                  <a:schemeClr val="bg1"/>
                </a:solidFill>
                <a:latin typeface="+mj-lt"/>
                <a:ea typeface="ＭＳ Ｐゴシック" pitchFamily="34" charset="-128"/>
                <a:cs typeface="+mj-cs"/>
              </a:rPr>
              <a:t>l'équité, les déterminants sociaux de la santé, le </a:t>
            </a:r>
            <a:r>
              <a:rPr lang="fr-FR" sz="2800" dirty="0" smtClean="0">
                <a:solidFill>
                  <a:schemeClr val="bg1"/>
                </a:solidFill>
                <a:latin typeface="+mj-lt"/>
                <a:ea typeface="ＭＳ Ｐゴシック" pitchFamily="34" charset="-128"/>
                <a:cs typeface="+mj-cs"/>
              </a:rPr>
              <a:t>genre et </a:t>
            </a:r>
            <a:r>
              <a:rPr lang="fr-FR" sz="2800" dirty="0">
                <a:solidFill>
                  <a:schemeClr val="bg1"/>
                </a:solidFill>
                <a:latin typeface="+mj-lt"/>
                <a:ea typeface="ＭＳ Ｐゴシック" pitchFamily="34" charset="-128"/>
                <a:cs typeface="+mj-cs"/>
              </a:rPr>
              <a:t>les droits </a:t>
            </a:r>
            <a:r>
              <a:rPr lang="fr-FR" sz="2800" dirty="0" smtClean="0">
                <a:solidFill>
                  <a:schemeClr val="bg1"/>
                </a:solidFill>
                <a:latin typeface="+mj-lt"/>
                <a:ea typeface="ＭＳ Ｐゴシック" pitchFamily="34" charset="-128"/>
                <a:cs typeface="+mj-cs"/>
              </a:rPr>
              <a:t>humains dans </a:t>
            </a:r>
            <a:r>
              <a:rPr lang="fr-FR" sz="2800" dirty="0">
                <a:solidFill>
                  <a:schemeClr val="bg1"/>
                </a:solidFill>
                <a:latin typeface="+mj-lt"/>
                <a:ea typeface="ＭＳ Ｐゴシック" pitchFamily="34" charset="-128"/>
                <a:cs typeface="+mj-cs"/>
              </a:rPr>
              <a:t>les programmes de santé </a:t>
            </a:r>
            <a:r>
              <a:rPr lang="fr-FR" sz="2800" dirty="0" smtClean="0">
                <a:solidFill>
                  <a:schemeClr val="bg1"/>
                </a:solidFill>
                <a:latin typeface="+mj-lt"/>
                <a:ea typeface="ＭＳ Ｐゴシック" pitchFamily="34" charset="-128"/>
                <a:cs typeface="+mj-cs"/>
              </a:rPr>
              <a:t>publique</a:t>
            </a:r>
            <a:endParaRPr lang="en-GB" sz="2800" dirty="0">
              <a:solidFill>
                <a:schemeClr val="bg1"/>
              </a:solidFill>
              <a:latin typeface="+mj-lt"/>
              <a:ea typeface="ＭＳ Ｐゴシック" pitchFamily="34" charset="-128"/>
              <a:cs typeface="+mj-cs"/>
            </a:endParaRPr>
          </a:p>
        </p:txBody>
      </p:sp>
      <p:grpSp>
        <p:nvGrpSpPr>
          <p:cNvPr id="40964" name="Group 4"/>
          <p:cNvGrpSpPr>
            <a:grpSpLocks/>
          </p:cNvGrpSpPr>
          <p:nvPr/>
        </p:nvGrpSpPr>
        <p:grpSpPr bwMode="auto">
          <a:xfrm>
            <a:off x="122238" y="1444625"/>
            <a:ext cx="963612" cy="1503363"/>
            <a:chOff x="5413792" y="1084008"/>
            <a:chExt cx="3335329" cy="4753375"/>
          </a:xfrm>
        </p:grpSpPr>
        <p:pic>
          <p:nvPicPr>
            <p:cNvPr id="24581" name="Picture 2"/>
            <p:cNvPicPr>
              <a:picLocks noChangeAspect="1" noChangeArrowheads="1"/>
            </p:cNvPicPr>
            <p:nvPr/>
          </p:nvPicPr>
          <p:blipFill>
            <a:blip r:embed="rId3"/>
            <a:srcRect/>
            <a:stretch>
              <a:fillRect/>
            </a:stretch>
          </p:blipFill>
          <p:spPr bwMode="auto">
            <a:xfrm>
              <a:off x="5413792" y="1084008"/>
              <a:ext cx="3335329" cy="475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0" name="Rectangle 9"/>
            <p:cNvSpPr/>
            <p:nvPr/>
          </p:nvSpPr>
          <p:spPr>
            <a:xfrm>
              <a:off x="5413792" y="1084008"/>
              <a:ext cx="3335329" cy="475337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a typeface="ＭＳ Ｐゴシック" pitchFamily="34" charset="-128"/>
              </a:endParaRPr>
            </a:p>
          </p:txBody>
        </p:sp>
      </p:grpSp>
      <p:pic>
        <p:nvPicPr>
          <p:cNvPr id="32773" name="Picture 3"/>
          <p:cNvPicPr>
            <a:picLocks noChangeAspect="1" noChangeArrowheads="1"/>
          </p:cNvPicPr>
          <p:nvPr/>
        </p:nvPicPr>
        <p:blipFill>
          <a:blip r:embed="rId4"/>
          <a:srcRect/>
          <a:stretch>
            <a:fillRect/>
          </a:stretch>
        </p:blipFill>
        <p:spPr bwMode="auto">
          <a:xfrm>
            <a:off x="122238" y="2973388"/>
            <a:ext cx="963612" cy="153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32774" name="Picture 2"/>
          <p:cNvPicPr>
            <a:picLocks noChangeAspect="1" noChangeArrowheads="1"/>
          </p:cNvPicPr>
          <p:nvPr/>
        </p:nvPicPr>
        <p:blipFill>
          <a:blip r:embed="rId5"/>
          <a:srcRect/>
          <a:stretch>
            <a:fillRect/>
          </a:stretch>
        </p:blipFill>
        <p:spPr bwMode="auto">
          <a:xfrm rot="-982240">
            <a:off x="-55563" y="4422775"/>
            <a:ext cx="1317626" cy="163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1" name="Rounded Rectangle 10"/>
          <p:cNvSpPr>
            <a:spLocks noChangeArrowheads="1"/>
          </p:cNvSpPr>
          <p:nvPr/>
        </p:nvSpPr>
        <p:spPr bwMode="auto">
          <a:xfrm>
            <a:off x="1310865" y="2399332"/>
            <a:ext cx="7724775" cy="3741737"/>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a:buFont typeface="Wingdings" pitchFamily="2" charset="2"/>
              <a:buChar char="ü"/>
              <a:defRPr/>
            </a:pPr>
            <a:r>
              <a:rPr lang="fr-CH" sz="1600" b="1" i="1" dirty="0" smtClean="0">
                <a:solidFill>
                  <a:srgbClr val="234F77"/>
                </a:solidFill>
              </a:rPr>
              <a:t>Renforcement</a:t>
            </a:r>
            <a:r>
              <a:rPr lang="en-US" sz="1600" b="1" i="1" dirty="0" smtClean="0">
                <a:solidFill>
                  <a:srgbClr val="234F77"/>
                </a:solidFill>
              </a:rPr>
              <a:t> des </a:t>
            </a:r>
            <a:r>
              <a:rPr lang="fr-CH" sz="1600" b="1" i="1" dirty="0" smtClean="0">
                <a:solidFill>
                  <a:srgbClr val="234F77"/>
                </a:solidFill>
              </a:rPr>
              <a:t>capacités</a:t>
            </a:r>
            <a:r>
              <a:rPr lang="en-US" sz="1600" b="1" i="1" dirty="0" smtClean="0">
                <a:solidFill>
                  <a:srgbClr val="234F77"/>
                </a:solidFill>
              </a:rPr>
              <a:t>. </a:t>
            </a:r>
            <a:r>
              <a:rPr lang="fr-CH" sz="1600" dirty="0" smtClean="0">
                <a:solidFill>
                  <a:srgbClr val="000000"/>
                </a:solidFill>
              </a:rPr>
              <a:t>Utiliser</a:t>
            </a:r>
            <a:r>
              <a:rPr lang="en-US" sz="1600" dirty="0" smtClean="0">
                <a:solidFill>
                  <a:srgbClr val="000000"/>
                </a:solidFill>
              </a:rPr>
              <a:t> </a:t>
            </a:r>
            <a:r>
              <a:rPr lang="fr-CH" sz="1600" dirty="0" smtClean="0">
                <a:solidFill>
                  <a:srgbClr val="000000"/>
                </a:solidFill>
              </a:rPr>
              <a:t>une</a:t>
            </a:r>
            <a:r>
              <a:rPr lang="en-US" sz="1600" dirty="0" smtClean="0">
                <a:solidFill>
                  <a:srgbClr val="000000"/>
                </a:solidFill>
              </a:rPr>
              <a:t> </a:t>
            </a:r>
            <a:r>
              <a:rPr lang="fr-CH" altLang="ja-JP" sz="1600" dirty="0" smtClean="0">
                <a:solidFill>
                  <a:srgbClr val="000000"/>
                </a:solidFill>
              </a:rPr>
              <a:t>approche</a:t>
            </a:r>
            <a:r>
              <a:rPr lang="en-US" altLang="ja-JP" sz="1600" dirty="0" smtClean="0">
                <a:solidFill>
                  <a:srgbClr val="000000"/>
                </a:solidFill>
              </a:rPr>
              <a:t> </a:t>
            </a:r>
            <a:r>
              <a:rPr lang="fr-CH" altLang="ja-JP" sz="1600" dirty="0" smtClean="0">
                <a:solidFill>
                  <a:srgbClr val="000000"/>
                </a:solidFill>
              </a:rPr>
              <a:t>« d’apprentissage </a:t>
            </a:r>
            <a:r>
              <a:rPr lang="en-US" altLang="ja-JP" sz="1600" dirty="0" smtClean="0">
                <a:solidFill>
                  <a:srgbClr val="000000"/>
                </a:solidFill>
              </a:rPr>
              <a:t>appliqué </a:t>
            </a:r>
            <a:r>
              <a:rPr lang="fr-CH" altLang="ja-JP" sz="1600" dirty="0" smtClean="0">
                <a:solidFill>
                  <a:srgbClr val="000000"/>
                </a:solidFill>
              </a:rPr>
              <a:t>»</a:t>
            </a:r>
            <a:r>
              <a:rPr lang="en-US" altLang="ja-JP" sz="1600" dirty="0" smtClean="0">
                <a:solidFill>
                  <a:srgbClr val="000000"/>
                </a:solidFill>
              </a:rPr>
              <a:t> </a:t>
            </a:r>
            <a:r>
              <a:rPr lang="fr-CH" altLang="ja-JP" sz="1600" dirty="0" smtClean="0">
                <a:solidFill>
                  <a:srgbClr val="000000"/>
                </a:solidFill>
              </a:rPr>
              <a:t>liée </a:t>
            </a:r>
            <a:r>
              <a:rPr lang="en-US" altLang="ja-JP" sz="1600" dirty="0" smtClean="0">
                <a:solidFill>
                  <a:srgbClr val="000000"/>
                </a:solidFill>
              </a:rPr>
              <a:t>au </a:t>
            </a:r>
            <a:r>
              <a:rPr lang="en-US" altLang="ja-JP" sz="1600" dirty="0">
                <a:solidFill>
                  <a:srgbClr val="000000"/>
                </a:solidFill>
              </a:rPr>
              <a:t>travail </a:t>
            </a:r>
            <a:r>
              <a:rPr lang="fr-CH" altLang="ja-JP" sz="1600" dirty="0" smtClean="0">
                <a:solidFill>
                  <a:srgbClr val="000000"/>
                </a:solidFill>
              </a:rPr>
              <a:t>programmatique</a:t>
            </a:r>
            <a:r>
              <a:rPr lang="en-US" altLang="ja-JP" sz="1600" dirty="0" smtClean="0">
                <a:solidFill>
                  <a:srgbClr val="000000"/>
                </a:solidFill>
              </a:rPr>
              <a:t> </a:t>
            </a:r>
            <a:r>
              <a:rPr lang="fr-CH" altLang="ja-JP" sz="1600" dirty="0" smtClean="0">
                <a:solidFill>
                  <a:srgbClr val="000000"/>
                </a:solidFill>
              </a:rPr>
              <a:t>continu</a:t>
            </a:r>
            <a:r>
              <a:rPr lang="en-US" altLang="ja-JP" sz="1600" dirty="0" smtClean="0">
                <a:solidFill>
                  <a:srgbClr val="000000"/>
                </a:solidFill>
              </a:rPr>
              <a:t> des </a:t>
            </a:r>
            <a:r>
              <a:rPr lang="fr-CH" altLang="ja-JP" sz="1600" dirty="0" smtClean="0">
                <a:solidFill>
                  <a:srgbClr val="000000"/>
                </a:solidFill>
              </a:rPr>
              <a:t>professionnels</a:t>
            </a:r>
            <a:r>
              <a:rPr lang="en-US" altLang="ja-JP" sz="1600" dirty="0" smtClean="0">
                <a:solidFill>
                  <a:srgbClr val="000000"/>
                </a:solidFill>
              </a:rPr>
              <a:t> de la santé pour </a:t>
            </a:r>
            <a:r>
              <a:rPr lang="fr-CH" altLang="ja-JP" sz="1600" dirty="0" smtClean="0">
                <a:solidFill>
                  <a:srgbClr val="000000"/>
                </a:solidFill>
              </a:rPr>
              <a:t>renforcer</a:t>
            </a:r>
            <a:r>
              <a:rPr lang="en-US" altLang="ja-JP" sz="1600" dirty="0" smtClean="0">
                <a:solidFill>
                  <a:srgbClr val="000000"/>
                </a:solidFill>
              </a:rPr>
              <a:t> </a:t>
            </a:r>
            <a:r>
              <a:rPr lang="fr-CH" altLang="ja-JP" sz="1600" dirty="0" smtClean="0">
                <a:solidFill>
                  <a:srgbClr val="000000"/>
                </a:solidFill>
              </a:rPr>
              <a:t>leurs</a:t>
            </a:r>
            <a:r>
              <a:rPr lang="en-US" altLang="ja-JP" sz="1600" dirty="0" smtClean="0">
                <a:solidFill>
                  <a:srgbClr val="000000"/>
                </a:solidFill>
              </a:rPr>
              <a:t> </a:t>
            </a:r>
            <a:r>
              <a:rPr lang="fr-CH" altLang="ja-JP" sz="1600" b="1" dirty="0" smtClean="0">
                <a:solidFill>
                  <a:srgbClr val="000000"/>
                </a:solidFill>
              </a:rPr>
              <a:t>capacités</a:t>
            </a:r>
            <a:r>
              <a:rPr lang="en-US" altLang="ja-JP" sz="1600" b="1" dirty="0" smtClean="0">
                <a:solidFill>
                  <a:srgbClr val="000000"/>
                </a:solidFill>
              </a:rPr>
              <a:t> à </a:t>
            </a:r>
            <a:r>
              <a:rPr lang="fr-CH" altLang="ja-JP" sz="1600" b="1" dirty="0" smtClean="0">
                <a:solidFill>
                  <a:srgbClr val="000000"/>
                </a:solidFill>
              </a:rPr>
              <a:t>comprendre</a:t>
            </a:r>
            <a:r>
              <a:rPr lang="en-US" altLang="ja-JP" sz="1600" b="1" dirty="0" smtClean="0">
                <a:solidFill>
                  <a:srgbClr val="000000"/>
                </a:solidFill>
              </a:rPr>
              <a:t> et à </a:t>
            </a:r>
            <a:r>
              <a:rPr lang="fr-CH" altLang="ja-JP" sz="1600" b="1" dirty="0" smtClean="0">
                <a:solidFill>
                  <a:srgbClr val="000000"/>
                </a:solidFill>
              </a:rPr>
              <a:t>appliquer</a:t>
            </a:r>
            <a:r>
              <a:rPr lang="en-US" altLang="ja-JP" sz="1600" b="1" dirty="0" smtClean="0">
                <a:solidFill>
                  <a:srgbClr val="000000"/>
                </a:solidFill>
              </a:rPr>
              <a:t> </a:t>
            </a:r>
            <a:r>
              <a:rPr lang="en-US" altLang="ja-JP" sz="1600" dirty="0" smtClean="0">
                <a:solidFill>
                  <a:srgbClr val="000000"/>
                </a:solidFill>
              </a:rPr>
              <a:t>les</a:t>
            </a:r>
            <a:r>
              <a:rPr lang="en-US" altLang="ja-JP" sz="1600" b="1" dirty="0" smtClean="0">
                <a:solidFill>
                  <a:srgbClr val="000000"/>
                </a:solidFill>
              </a:rPr>
              <a:t> </a:t>
            </a:r>
            <a:r>
              <a:rPr lang="en-US" altLang="ja-JP" sz="1600" dirty="0" smtClean="0">
                <a:solidFill>
                  <a:srgbClr val="000000"/>
                </a:solidFill>
              </a:rPr>
              <a:t>concepts </a:t>
            </a:r>
            <a:r>
              <a:rPr lang="fr-CH" altLang="ja-JP" sz="1600" dirty="0" smtClean="0">
                <a:solidFill>
                  <a:srgbClr val="000000"/>
                </a:solidFill>
              </a:rPr>
              <a:t>clés</a:t>
            </a:r>
            <a:r>
              <a:rPr lang="en-US" altLang="ja-JP" sz="1600" dirty="0" smtClean="0">
                <a:solidFill>
                  <a:srgbClr val="000000"/>
                </a:solidFill>
              </a:rPr>
              <a:t> y </a:t>
            </a:r>
            <a:r>
              <a:rPr lang="fr-CH" altLang="ja-JP" sz="1600" dirty="0" smtClean="0">
                <a:solidFill>
                  <a:srgbClr val="000000"/>
                </a:solidFill>
              </a:rPr>
              <a:t>afférents</a:t>
            </a:r>
            <a:r>
              <a:rPr lang="en-US" altLang="ja-JP" sz="1600" dirty="0" smtClean="0">
                <a:solidFill>
                  <a:srgbClr val="000000"/>
                </a:solidFill>
              </a:rPr>
              <a:t> et les </a:t>
            </a:r>
            <a:r>
              <a:rPr lang="fr-CH" altLang="ja-JP" sz="1600" dirty="0" smtClean="0">
                <a:solidFill>
                  <a:srgbClr val="000000"/>
                </a:solidFill>
              </a:rPr>
              <a:t>principes</a:t>
            </a:r>
            <a:r>
              <a:rPr lang="en-US" altLang="ja-JP" sz="1600" dirty="0" smtClean="0">
                <a:solidFill>
                  <a:srgbClr val="000000"/>
                </a:solidFill>
              </a:rPr>
              <a:t> </a:t>
            </a:r>
            <a:r>
              <a:rPr lang="fr-CH" altLang="ja-JP" sz="1600" dirty="0" smtClean="0">
                <a:solidFill>
                  <a:srgbClr val="000000"/>
                </a:solidFill>
              </a:rPr>
              <a:t>sous-jacents</a:t>
            </a:r>
            <a:r>
              <a:rPr lang="en-US" altLang="ja-JP" sz="1600" dirty="0" smtClean="0">
                <a:solidFill>
                  <a:srgbClr val="000000"/>
                </a:solidFill>
              </a:rPr>
              <a:t>.</a:t>
            </a:r>
            <a:endParaRPr lang="en-US" altLang="ja-JP" sz="1600" dirty="0">
              <a:solidFill>
                <a:srgbClr val="000000"/>
              </a:solidFill>
            </a:endParaRPr>
          </a:p>
          <a:p>
            <a:pPr>
              <a:buFont typeface="Wingdings" pitchFamily="2" charset="2"/>
              <a:buChar char="ü"/>
              <a:defRPr/>
            </a:pPr>
            <a:endParaRPr lang="en-US" sz="1600" dirty="0">
              <a:solidFill>
                <a:srgbClr val="000000"/>
              </a:solidFill>
            </a:endParaRPr>
          </a:p>
          <a:p>
            <a:pPr>
              <a:buFont typeface="Wingdings" pitchFamily="2" charset="2"/>
              <a:buChar char="ü"/>
              <a:defRPr/>
            </a:pPr>
            <a:r>
              <a:rPr lang="fr-CH" sz="1600" b="1" i="1" dirty="0" smtClean="0">
                <a:solidFill>
                  <a:srgbClr val="234F77"/>
                </a:solidFill>
              </a:rPr>
              <a:t>Portes</a:t>
            </a:r>
            <a:r>
              <a:rPr lang="en-US" sz="1600" b="1" i="1" dirty="0" smtClean="0">
                <a:solidFill>
                  <a:srgbClr val="234F77"/>
                </a:solidFill>
              </a:rPr>
              <a:t> </a:t>
            </a:r>
            <a:r>
              <a:rPr lang="fr-CH" sz="1600" b="1" i="1" dirty="0" smtClean="0">
                <a:solidFill>
                  <a:srgbClr val="234F77"/>
                </a:solidFill>
              </a:rPr>
              <a:t>d’entrée</a:t>
            </a:r>
            <a:r>
              <a:rPr lang="en-US" sz="1600" b="1" i="1" dirty="0" smtClean="0">
                <a:solidFill>
                  <a:srgbClr val="234F77"/>
                </a:solidFill>
              </a:rPr>
              <a:t> pour </a:t>
            </a:r>
            <a:r>
              <a:rPr lang="fr-CH" sz="1600" b="1" i="1" dirty="0" smtClean="0">
                <a:solidFill>
                  <a:srgbClr val="234F77"/>
                </a:solidFill>
              </a:rPr>
              <a:t>l’action</a:t>
            </a:r>
            <a:r>
              <a:rPr lang="en-US" sz="1600" b="1" i="1" dirty="0" smtClean="0">
                <a:solidFill>
                  <a:srgbClr val="234F77"/>
                </a:solidFill>
              </a:rPr>
              <a:t>. </a:t>
            </a:r>
            <a:r>
              <a:rPr lang="en-US" sz="1600" dirty="0" smtClean="0">
                <a:solidFill>
                  <a:srgbClr val="000000"/>
                </a:solidFill>
              </a:rPr>
              <a:t>Grace à </a:t>
            </a:r>
            <a:r>
              <a:rPr lang="fr-CH" sz="1600" dirty="0" smtClean="0">
                <a:solidFill>
                  <a:srgbClr val="000000"/>
                </a:solidFill>
              </a:rPr>
              <a:t>une</a:t>
            </a:r>
            <a:r>
              <a:rPr lang="en-US" sz="1600" dirty="0" smtClean="0">
                <a:solidFill>
                  <a:srgbClr val="000000"/>
                </a:solidFill>
              </a:rPr>
              <a:t> </a:t>
            </a:r>
            <a:r>
              <a:rPr lang="fr-CH" sz="1600" dirty="0" smtClean="0">
                <a:solidFill>
                  <a:srgbClr val="000000"/>
                </a:solidFill>
              </a:rPr>
              <a:t>analyse guidée menée par une équipe d’examen multidisciplinaire, </a:t>
            </a:r>
            <a:r>
              <a:rPr lang="fr-CH" sz="1600" b="1" dirty="0" smtClean="0">
                <a:solidFill>
                  <a:srgbClr val="000000"/>
                </a:solidFill>
              </a:rPr>
              <a:t>identifier des portes d’entrée pour renforcer la façon dont </a:t>
            </a:r>
            <a:r>
              <a:rPr lang="fr-CH" sz="1600" dirty="0" smtClean="0">
                <a:solidFill>
                  <a:srgbClr val="000000"/>
                </a:solidFill>
              </a:rPr>
              <a:t>le programme prend en compte l’équité, les déterminants sociaux de la santé, le genre et les droits humains.</a:t>
            </a:r>
          </a:p>
          <a:p>
            <a:pPr>
              <a:buFont typeface="Wingdings" pitchFamily="2" charset="2"/>
              <a:buChar char="ü"/>
              <a:defRPr/>
            </a:pPr>
            <a:endParaRPr lang="en-US" sz="1600" dirty="0">
              <a:solidFill>
                <a:srgbClr val="000000"/>
              </a:solidFill>
            </a:endParaRPr>
          </a:p>
          <a:p>
            <a:pPr>
              <a:buFont typeface="Wingdings" pitchFamily="2" charset="2"/>
              <a:buChar char="ü"/>
              <a:defRPr/>
            </a:pPr>
            <a:r>
              <a:rPr lang="fr-CH" sz="1600" b="1" i="1" dirty="0" smtClean="0">
                <a:solidFill>
                  <a:srgbClr val="234F77"/>
                </a:solidFill>
              </a:rPr>
              <a:t>Changement</a:t>
            </a:r>
            <a:r>
              <a:rPr lang="en-US" sz="1600" b="1" i="1" dirty="0" smtClean="0">
                <a:solidFill>
                  <a:srgbClr val="234F77"/>
                </a:solidFill>
              </a:rPr>
              <a:t> durable. </a:t>
            </a:r>
            <a:r>
              <a:rPr lang="fr-CH" sz="1600" dirty="0" smtClean="0">
                <a:solidFill>
                  <a:srgbClr val="000000"/>
                </a:solidFill>
              </a:rPr>
              <a:t>Améliorer la </a:t>
            </a:r>
            <a:r>
              <a:rPr lang="fr-CH" sz="1600" b="1" dirty="0" smtClean="0">
                <a:solidFill>
                  <a:srgbClr val="000000"/>
                </a:solidFill>
              </a:rPr>
              <a:t>planification, le suivi, la revue et l’évaluation du cycle</a:t>
            </a:r>
            <a:r>
              <a:rPr lang="fr-CH" sz="1600" dirty="0" smtClean="0">
                <a:solidFill>
                  <a:srgbClr val="000000"/>
                </a:solidFill>
              </a:rPr>
              <a:t> d’un programme en cours en </a:t>
            </a:r>
            <a:r>
              <a:rPr lang="fr-CH" altLang="ja-JP" sz="1600" dirty="0" smtClean="0">
                <a:solidFill>
                  <a:srgbClr val="000000"/>
                </a:solidFill>
              </a:rPr>
              <a:t>intégrant des mesures sur l’équité, les déterminants sociaux de la santé, le genre et les droits humains</a:t>
            </a:r>
            <a:r>
              <a:rPr lang="en-US" altLang="ja-JP" sz="1600" dirty="0" smtClean="0">
                <a:solidFill>
                  <a:srgbClr val="000000"/>
                </a:solidFill>
              </a:rPr>
              <a:t>.</a:t>
            </a:r>
            <a:endParaRPr lang="en-US" sz="1600" dirty="0">
              <a:solidFill>
                <a:srgbClr val="000000"/>
              </a:solidFill>
            </a:endParaRPr>
          </a:p>
        </p:txBody>
      </p:sp>
    </p:spTree>
    <p:extLst>
      <p:ext uri="{BB962C8B-B14F-4D97-AF65-F5344CB8AC3E}">
        <p14:creationId xmlns:p14="http://schemas.microsoft.com/office/powerpoint/2010/main" val="959436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763" y="0"/>
            <a:ext cx="9153525" cy="6400800"/>
          </a:xfrm>
          <a:prstGeom prst="rect">
            <a:avLst/>
          </a:prstGeom>
        </p:spPr>
      </p:pic>
    </p:spTree>
    <p:extLst>
      <p:ext uri="{BB962C8B-B14F-4D97-AF65-F5344CB8AC3E}">
        <p14:creationId xmlns:p14="http://schemas.microsoft.com/office/powerpoint/2010/main" val="174148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itle 1"/>
          <p:cNvSpPr txBox="1">
            <a:spLocks/>
          </p:cNvSpPr>
          <p:nvPr/>
        </p:nvSpPr>
        <p:spPr bwMode="auto">
          <a:xfrm>
            <a:off x="44399" y="361949"/>
            <a:ext cx="8751888" cy="1292226"/>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defRPr/>
            </a:pPr>
            <a:r>
              <a:rPr lang="fr-CH" sz="3300" dirty="0" smtClean="0">
                <a:solidFill>
                  <a:schemeClr val="bg1"/>
                </a:solidFill>
                <a:latin typeface="+mn-lt"/>
                <a:ea typeface="ＭＳ Ｐゴシック" pitchFamily="34" charset="-128"/>
                <a:cs typeface="+mj-cs"/>
              </a:rPr>
              <a:t>Renforcement des liens pro équité entre les déterminants sociaux et environnementaux de la santé</a:t>
            </a:r>
            <a:endParaRPr lang="fr-CH" sz="3300" dirty="0">
              <a:solidFill>
                <a:schemeClr val="bg1"/>
              </a:solidFill>
              <a:latin typeface="+mn-lt"/>
              <a:ea typeface="ＭＳ Ｐゴシック" pitchFamily="34" charset="-128"/>
              <a:cs typeface="+mj-cs"/>
            </a:endParaRPr>
          </a:p>
        </p:txBody>
      </p:sp>
      <p:sp>
        <p:nvSpPr>
          <p:cNvPr id="7" name="Rounded Rectangle 6"/>
          <p:cNvSpPr>
            <a:spLocks noChangeArrowheads="1"/>
          </p:cNvSpPr>
          <p:nvPr/>
        </p:nvSpPr>
        <p:spPr bwMode="auto">
          <a:xfrm>
            <a:off x="1641475" y="1728328"/>
            <a:ext cx="5632450" cy="4510088"/>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eaLnBrk="0" hangingPunct="0">
              <a:lnSpc>
                <a:spcPct val="90000"/>
              </a:lnSpc>
              <a:spcBef>
                <a:spcPct val="80000"/>
              </a:spcBef>
              <a:spcAft>
                <a:spcPts val="600"/>
              </a:spcAft>
              <a:buClr>
                <a:srgbClr val="1E7FB8"/>
              </a:buClr>
              <a:defRPr/>
            </a:pPr>
            <a:endParaRPr lang="en-GB" sz="1600" dirty="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r>
              <a:rPr lang="fr-CH" sz="1600" dirty="0" smtClean="0">
                <a:solidFill>
                  <a:srgbClr val="000066"/>
                </a:solidFill>
              </a:rPr>
              <a:t>Identification des domaines prioritaires fondés sur des preuves, des outils disponibles et les engagements mondiaux </a:t>
            </a:r>
          </a:p>
          <a:p>
            <a:pPr eaLnBrk="0" hangingPunct="0">
              <a:lnSpc>
                <a:spcPct val="90000"/>
              </a:lnSpc>
              <a:spcBef>
                <a:spcPct val="80000"/>
              </a:spcBef>
              <a:spcAft>
                <a:spcPts val="600"/>
              </a:spcAft>
              <a:buClr>
                <a:srgbClr val="1E7FB8"/>
              </a:buClr>
              <a:buFont typeface="Wingdings" pitchFamily="2" charset="2"/>
              <a:buChar char="l"/>
              <a:defRPr/>
            </a:pPr>
            <a:r>
              <a:rPr lang="fr-FR" sz="1600" dirty="0" smtClean="0">
                <a:solidFill>
                  <a:srgbClr val="000066"/>
                </a:solidFill>
              </a:rPr>
              <a:t>Plus </a:t>
            </a:r>
            <a:r>
              <a:rPr lang="fr-FR" sz="1600" dirty="0">
                <a:solidFill>
                  <a:srgbClr val="000066"/>
                </a:solidFill>
              </a:rPr>
              <a:t>forte intégration des déterminants sociaux dans les activités existantes et </a:t>
            </a:r>
            <a:r>
              <a:rPr lang="fr-FR" sz="1600" dirty="0" smtClean="0">
                <a:solidFill>
                  <a:srgbClr val="000066"/>
                </a:solidFill>
              </a:rPr>
              <a:t>les outils : </a:t>
            </a:r>
            <a:r>
              <a:rPr lang="fr-FR" sz="1600" dirty="0">
                <a:solidFill>
                  <a:srgbClr val="000066"/>
                </a:solidFill>
              </a:rPr>
              <a:t>les lignes directrices </a:t>
            </a:r>
            <a:r>
              <a:rPr lang="fr-FR" sz="1600" dirty="0" smtClean="0">
                <a:solidFill>
                  <a:srgbClr val="000066"/>
                </a:solidFill>
              </a:rPr>
              <a:t>du Logement et de </a:t>
            </a:r>
            <a:r>
              <a:rPr lang="fr-FR" sz="1600" dirty="0">
                <a:solidFill>
                  <a:srgbClr val="000066"/>
                </a:solidFill>
              </a:rPr>
              <a:t>la </a:t>
            </a:r>
            <a:r>
              <a:rPr lang="fr-FR" sz="1600" dirty="0" smtClean="0">
                <a:solidFill>
                  <a:srgbClr val="000066"/>
                </a:solidFill>
              </a:rPr>
              <a:t>santé de l’OMS ; le rapport </a:t>
            </a:r>
            <a:r>
              <a:rPr lang="fr-FR" sz="1600" dirty="0">
                <a:solidFill>
                  <a:srgbClr val="000066"/>
                </a:solidFill>
              </a:rPr>
              <a:t>GLAAS sur l'eau et </a:t>
            </a:r>
            <a:r>
              <a:rPr lang="fr-FR" sz="1600" dirty="0" smtClean="0">
                <a:solidFill>
                  <a:srgbClr val="000066"/>
                </a:solidFill>
              </a:rPr>
              <a:t>l'assainissement ; le </a:t>
            </a:r>
            <a:r>
              <a:rPr lang="fr-FR" sz="1600" dirty="0">
                <a:solidFill>
                  <a:srgbClr val="000066"/>
                </a:solidFill>
              </a:rPr>
              <a:t>fardeau environnemental de la maladie.</a:t>
            </a:r>
            <a:endParaRPr lang="en-GB" sz="1600" dirty="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r>
              <a:rPr lang="fr-FR" sz="1600" dirty="0" smtClean="0">
                <a:solidFill>
                  <a:srgbClr val="000066"/>
                </a:solidFill>
              </a:rPr>
              <a:t>Élaboration </a:t>
            </a:r>
            <a:r>
              <a:rPr lang="fr-FR" sz="1600" dirty="0">
                <a:solidFill>
                  <a:srgbClr val="000066"/>
                </a:solidFill>
              </a:rPr>
              <a:t>de propositions de projets concrets axés sur les déterminants sociaux de risques pour la santé de l'environnement - Amélioration des conditions de logement dans les quartiers informels</a:t>
            </a:r>
            <a:endParaRPr lang="en-GB" sz="1600" dirty="0">
              <a:solidFill>
                <a:srgbClr val="000066"/>
              </a:solidFill>
            </a:endParaRPr>
          </a:p>
          <a:p>
            <a:pPr eaLnBrk="0" hangingPunct="0">
              <a:lnSpc>
                <a:spcPct val="90000"/>
              </a:lnSpc>
              <a:spcBef>
                <a:spcPct val="80000"/>
              </a:spcBef>
              <a:spcAft>
                <a:spcPts val="600"/>
              </a:spcAft>
              <a:buClr>
                <a:srgbClr val="1E7FB8"/>
              </a:buClr>
              <a:defRPr/>
            </a:pPr>
            <a:endParaRPr lang="fr-CH" sz="1200" dirty="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endParaRPr lang="fr-CH" sz="1200" dirty="0">
              <a:solidFill>
                <a:srgbClr val="000066"/>
              </a:solidFill>
            </a:endParaRPr>
          </a:p>
          <a:p>
            <a:pPr eaLnBrk="0" hangingPunct="0">
              <a:lnSpc>
                <a:spcPct val="90000"/>
              </a:lnSpc>
              <a:spcBef>
                <a:spcPct val="80000"/>
              </a:spcBef>
              <a:spcAft>
                <a:spcPts val="600"/>
              </a:spcAft>
              <a:buClr>
                <a:srgbClr val="1E7FB8"/>
              </a:buClr>
              <a:defRPr/>
            </a:pPr>
            <a:endParaRPr lang="fr-CH" sz="1200" dirty="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endParaRPr lang="en-GB" sz="1200" dirty="0">
              <a:solidFill>
                <a:srgbClr val="000066"/>
              </a:solidFill>
            </a:endParaRPr>
          </a:p>
        </p:txBody>
      </p:sp>
      <p:pic>
        <p:nvPicPr>
          <p:cNvPr id="43013" name="Picture 4" descr="http://www.who.int/entity/hia/green_economy/housing_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2" y="3749624"/>
            <a:ext cx="1404000" cy="2110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5"/>
          <p:cNvPicPr>
            <a:picLocks noChangeAspect="1" noChangeArrowheads="1"/>
          </p:cNvPicPr>
          <p:nvPr/>
        </p:nvPicPr>
        <p:blipFill>
          <a:blip r:embed="rId4"/>
          <a:srcRect/>
          <a:stretch>
            <a:fillRect/>
          </a:stretch>
        </p:blipFill>
        <p:spPr bwMode="auto">
          <a:xfrm>
            <a:off x="7500938" y="1752600"/>
            <a:ext cx="1460500" cy="4630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2" name="Rectangle 3"/>
          <p:cNvSpPr>
            <a:spLocks noChangeArrowheads="1"/>
          </p:cNvSpPr>
          <p:nvPr/>
        </p:nvSpPr>
        <p:spPr bwMode="auto">
          <a:xfrm>
            <a:off x="1806575" y="5202237"/>
            <a:ext cx="5348288" cy="593725"/>
          </a:xfrm>
          <a:prstGeom prst="rect">
            <a:avLst/>
          </a:prstGeom>
          <a:solidFill>
            <a:srgbClr val="C3D018"/>
          </a:solidFill>
          <a:ln w="9525">
            <a:noFill/>
            <a:miter lim="800000"/>
            <a:headEnd/>
            <a:tailEnd/>
          </a:ln>
        </p:spPr>
        <p:txBody>
          <a:bodyPr anchor="ctr"/>
          <a:lstStyle/>
          <a:p>
            <a:pPr algn="ctr">
              <a:defRPr/>
            </a:pPr>
            <a:r>
              <a:rPr lang="en-GB" sz="2000" b="1" dirty="0">
                <a:solidFill>
                  <a:schemeClr val="bg1"/>
                </a:solidFill>
                <a:latin typeface="+mj-lt"/>
                <a:ea typeface="+mj-ea"/>
                <a:cs typeface="+mj-cs"/>
              </a:rPr>
              <a:t>FOCUS </a:t>
            </a:r>
            <a:r>
              <a:rPr lang="en-GB" sz="2000" b="1" dirty="0" smtClean="0">
                <a:solidFill>
                  <a:schemeClr val="bg1"/>
                </a:solidFill>
                <a:latin typeface="+mj-lt"/>
                <a:ea typeface="+mj-ea"/>
                <a:cs typeface="+mj-cs"/>
              </a:rPr>
              <a:t>SECTORIEL </a:t>
            </a:r>
            <a:r>
              <a:rPr lang="en-GB" sz="2000" b="1" dirty="0">
                <a:solidFill>
                  <a:schemeClr val="bg1"/>
                </a:solidFill>
                <a:latin typeface="+mj-lt"/>
                <a:ea typeface="+mj-ea"/>
                <a:cs typeface="+mj-cs"/>
              </a:rPr>
              <a:t>: </a:t>
            </a:r>
            <a:r>
              <a:rPr lang="en-GB" sz="2000" b="1" dirty="0" smtClean="0">
                <a:solidFill>
                  <a:schemeClr val="bg1"/>
                </a:solidFill>
                <a:latin typeface="+mj-lt"/>
                <a:ea typeface="+mj-ea"/>
                <a:cs typeface="+mj-cs"/>
              </a:rPr>
              <a:t>LOGEMENT</a:t>
            </a:r>
            <a:endParaRPr lang="en-GB" sz="2000" b="1" dirty="0">
              <a:solidFill>
                <a:schemeClr val="bg1"/>
              </a:solidFill>
              <a:latin typeface="+mj-lt"/>
              <a:ea typeface="+mj-ea"/>
              <a:cs typeface="+mj-cs"/>
            </a:endParaRPr>
          </a:p>
        </p:txBody>
      </p:sp>
      <p:pic>
        <p:nvPicPr>
          <p:cNvPr id="2" name="Image 1"/>
          <p:cNvPicPr>
            <a:picLocks noChangeAspect="1"/>
          </p:cNvPicPr>
          <p:nvPr/>
        </p:nvPicPr>
        <p:blipFill>
          <a:blip r:embed="rId5"/>
          <a:stretch>
            <a:fillRect/>
          </a:stretch>
        </p:blipFill>
        <p:spPr>
          <a:xfrm>
            <a:off x="0" y="1810867"/>
            <a:ext cx="1440000" cy="1814020"/>
          </a:xfrm>
          <a:prstGeom prst="rect">
            <a:avLst/>
          </a:prstGeom>
        </p:spPr>
      </p:pic>
    </p:spTree>
    <p:extLst>
      <p:ext uri="{BB962C8B-B14F-4D97-AF65-F5344CB8AC3E}">
        <p14:creationId xmlns:p14="http://schemas.microsoft.com/office/powerpoint/2010/main" val="959248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defRPr/>
            </a:pPr>
            <a:r>
              <a:rPr lang="en-US" dirty="0" smtClean="0">
                <a:solidFill>
                  <a:schemeClr val="bg1"/>
                </a:solidFill>
              </a:rPr>
              <a:t>Plan</a:t>
            </a:r>
            <a:endParaRPr lang="en-US" dirty="0">
              <a:solidFill>
                <a:schemeClr val="bg1"/>
              </a:solidFill>
            </a:endParaRPr>
          </a:p>
        </p:txBody>
      </p:sp>
      <p:graphicFrame>
        <p:nvGraphicFramePr>
          <p:cNvPr id="2" name="Diagram 1"/>
          <p:cNvGraphicFramePr/>
          <p:nvPr>
            <p:extLst>
              <p:ext uri="{D42A27DB-BD31-4B8C-83A1-F6EECF244321}">
                <p14:modId xmlns:p14="http://schemas.microsoft.com/office/powerpoint/2010/main" val="1397634168"/>
              </p:ext>
            </p:extLst>
          </p:nvPr>
        </p:nvGraphicFramePr>
        <p:xfrm>
          <a:off x="533400" y="1905000"/>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410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a:spLocks noChangeArrowheads="1"/>
          </p:cNvSpPr>
          <p:nvPr/>
        </p:nvSpPr>
        <p:spPr bwMode="auto">
          <a:xfrm>
            <a:off x="242888" y="1647825"/>
            <a:ext cx="2201862" cy="4762500"/>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algn="ctr">
              <a:defRPr/>
            </a:pPr>
            <a:r>
              <a:rPr lang="fr-CH" sz="2400" b="1" dirty="0" smtClean="0">
                <a:solidFill>
                  <a:srgbClr val="000000"/>
                </a:solidFill>
              </a:rPr>
              <a:t>Surveillance de la Santé dans toutes les politiques</a:t>
            </a:r>
            <a:endParaRPr lang="en-GB" sz="2400" b="1" dirty="0">
              <a:solidFill>
                <a:srgbClr val="000000"/>
              </a:solidFill>
            </a:endParaRPr>
          </a:p>
          <a:p>
            <a:pPr algn="ctr">
              <a:defRPr/>
            </a:pPr>
            <a:endParaRPr lang="en-GB" b="1" dirty="0">
              <a:solidFill>
                <a:srgbClr val="000000"/>
              </a:solidFill>
            </a:endParaRPr>
          </a:p>
          <a:p>
            <a:pPr algn="ctr">
              <a:defRPr/>
            </a:pPr>
            <a:r>
              <a:rPr lang="en-GB" sz="2000" b="1" dirty="0" smtClean="0">
                <a:solidFill>
                  <a:srgbClr val="0070C0"/>
                </a:solidFill>
              </a:rPr>
              <a:t>Les </a:t>
            </a:r>
            <a:r>
              <a:rPr lang="fr-CH" sz="2000" b="1" dirty="0" smtClean="0">
                <a:solidFill>
                  <a:srgbClr val="0070C0"/>
                </a:solidFill>
              </a:rPr>
              <a:t>déterminants sociaux  influent sur l’équité en santé</a:t>
            </a:r>
          </a:p>
          <a:p>
            <a:pPr algn="ctr">
              <a:defRPr/>
            </a:pPr>
            <a:endParaRPr lang="en-GB" sz="1200" b="1" dirty="0">
              <a:solidFill>
                <a:srgbClr val="000000"/>
              </a:solidFill>
            </a:endParaRPr>
          </a:p>
          <a:p>
            <a:pPr algn="ctr">
              <a:defRPr/>
            </a:pPr>
            <a:r>
              <a:rPr lang="fr-CH" sz="1300" b="1" i="1" dirty="0" smtClean="0">
                <a:solidFill>
                  <a:srgbClr val="000000"/>
                </a:solidFill>
              </a:rPr>
              <a:t>Quels sont les facteurs dans la société en général qui ont un impact sur l’équité en santé, et qu’est-ce qui est fait pour résoudre ce problème ?</a:t>
            </a:r>
            <a:endParaRPr lang="fr-CH" sz="1300" b="1" i="1" dirty="0">
              <a:solidFill>
                <a:srgbClr val="000000"/>
              </a:solidFill>
            </a:endParaRPr>
          </a:p>
        </p:txBody>
      </p:sp>
      <p:sp>
        <p:nvSpPr>
          <p:cNvPr id="17" name="Rounded Rectangle 16"/>
          <p:cNvSpPr>
            <a:spLocks noChangeArrowheads="1"/>
          </p:cNvSpPr>
          <p:nvPr/>
        </p:nvSpPr>
        <p:spPr bwMode="auto">
          <a:xfrm>
            <a:off x="2938463" y="1568450"/>
            <a:ext cx="3157537" cy="4841875"/>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algn="ctr">
              <a:defRPr/>
            </a:pPr>
            <a:endParaRPr lang="en-US" sz="2000" b="1" dirty="0">
              <a:solidFill>
                <a:srgbClr val="000000"/>
              </a:solidFill>
            </a:endParaRPr>
          </a:p>
          <a:p>
            <a:pPr algn="ctr">
              <a:defRPr/>
            </a:pPr>
            <a:r>
              <a:rPr lang="fr-CH" sz="2400" b="1" dirty="0" smtClean="0">
                <a:solidFill>
                  <a:srgbClr val="000000"/>
                </a:solidFill>
              </a:rPr>
              <a:t>Surveillance des facteurs intersectoriels qui influent sur la couverture sanitaire universelle</a:t>
            </a:r>
            <a:endParaRPr lang="es-CL" sz="1400" b="1" dirty="0" smtClean="0">
              <a:solidFill>
                <a:srgbClr val="0070C0"/>
              </a:solidFill>
            </a:endParaRPr>
          </a:p>
          <a:p>
            <a:pPr algn="ctr">
              <a:defRPr/>
            </a:pPr>
            <a:endParaRPr lang="es-CL" sz="2000" b="1" dirty="0" smtClean="0">
              <a:solidFill>
                <a:srgbClr val="0070C0"/>
              </a:solidFill>
            </a:endParaRPr>
          </a:p>
          <a:p>
            <a:pPr algn="ctr">
              <a:defRPr/>
            </a:pPr>
            <a:r>
              <a:rPr lang="fr-CH" sz="2000" b="1" dirty="0" smtClean="0">
                <a:solidFill>
                  <a:srgbClr val="0070C0"/>
                </a:solidFill>
              </a:rPr>
              <a:t>Les déterminants sociaux influent sur les inégalités de couverture</a:t>
            </a:r>
          </a:p>
          <a:p>
            <a:pPr algn="ctr">
              <a:defRPr/>
            </a:pPr>
            <a:endParaRPr lang="es-CL" sz="1100" b="1" dirty="0">
              <a:solidFill>
                <a:srgbClr val="0070C0"/>
              </a:solidFill>
            </a:endParaRPr>
          </a:p>
          <a:p>
            <a:pPr algn="ctr">
              <a:defRPr/>
            </a:pPr>
            <a:r>
              <a:rPr lang="fr-CH" sz="1300" b="1" i="1" dirty="0" smtClean="0">
                <a:solidFill>
                  <a:srgbClr val="000000"/>
                </a:solidFill>
              </a:rPr>
              <a:t>Quels facteurs dans la société en général contribuent à une couverture incomplète des services de santé, et qu’est-ce </a:t>
            </a:r>
            <a:r>
              <a:rPr lang="fr-CH" sz="1300" b="1" i="1" dirty="0">
                <a:solidFill>
                  <a:srgbClr val="000000"/>
                </a:solidFill>
              </a:rPr>
              <a:t>qui est fait pour résoudre ce problème </a:t>
            </a:r>
            <a:r>
              <a:rPr lang="es-CL" sz="1300" b="1" i="1" dirty="0" smtClean="0">
                <a:solidFill>
                  <a:srgbClr val="000000"/>
                </a:solidFill>
              </a:rPr>
              <a:t>?</a:t>
            </a:r>
            <a:endParaRPr lang="es-CL" sz="1300" b="1" dirty="0">
              <a:solidFill>
                <a:srgbClr val="0070C0"/>
              </a:solidFill>
            </a:endParaRPr>
          </a:p>
          <a:p>
            <a:pPr algn="ctr">
              <a:defRPr/>
            </a:pPr>
            <a:endParaRPr lang="en-GB" sz="2000" b="1" dirty="0">
              <a:solidFill>
                <a:srgbClr val="000000"/>
              </a:solidFill>
            </a:endParaRPr>
          </a:p>
        </p:txBody>
      </p:sp>
      <p:sp>
        <p:nvSpPr>
          <p:cNvPr id="18" name="Rounded Rectangle 17"/>
          <p:cNvSpPr>
            <a:spLocks noChangeArrowheads="1"/>
          </p:cNvSpPr>
          <p:nvPr/>
        </p:nvSpPr>
        <p:spPr bwMode="auto">
          <a:xfrm>
            <a:off x="6629400" y="1838325"/>
            <a:ext cx="2362200" cy="4572000"/>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algn="ctr">
              <a:defRPr/>
            </a:pPr>
            <a:r>
              <a:rPr lang="fr-CH" sz="2400" b="1" dirty="0" smtClean="0">
                <a:solidFill>
                  <a:srgbClr val="000000"/>
                </a:solidFill>
              </a:rPr>
              <a:t>Surveillance de la couverture et état de santé</a:t>
            </a:r>
            <a:endParaRPr lang="fr-CH" sz="2000" b="1" dirty="0" smtClean="0">
              <a:solidFill>
                <a:srgbClr val="000000"/>
              </a:solidFill>
            </a:endParaRPr>
          </a:p>
          <a:p>
            <a:pPr algn="ctr">
              <a:defRPr/>
            </a:pPr>
            <a:endParaRPr lang="es-CL" sz="2000" b="1" dirty="0">
              <a:solidFill>
                <a:srgbClr val="0070C0"/>
              </a:solidFill>
            </a:endParaRPr>
          </a:p>
          <a:p>
            <a:pPr algn="ctr">
              <a:defRPr/>
            </a:pPr>
            <a:r>
              <a:rPr lang="fr-CH" sz="2000" b="1" dirty="0" smtClean="0">
                <a:solidFill>
                  <a:srgbClr val="0070C0"/>
                </a:solidFill>
              </a:rPr>
              <a:t>Résultats de </a:t>
            </a:r>
            <a:r>
              <a:rPr lang="fr-CH" sz="2000" b="1" dirty="0">
                <a:solidFill>
                  <a:srgbClr val="0070C0"/>
                </a:solidFill>
              </a:rPr>
              <a:t>santé </a:t>
            </a:r>
            <a:r>
              <a:rPr lang="fr-CH" sz="2000" b="1" dirty="0" smtClean="0">
                <a:solidFill>
                  <a:srgbClr val="0070C0"/>
                </a:solidFill>
              </a:rPr>
              <a:t>pour l’état </a:t>
            </a:r>
            <a:r>
              <a:rPr lang="fr-CH" sz="2000" b="1" dirty="0">
                <a:solidFill>
                  <a:srgbClr val="0070C0"/>
                </a:solidFill>
              </a:rPr>
              <a:t>ou la couverture de </a:t>
            </a:r>
            <a:r>
              <a:rPr lang="fr-CH" sz="2000" b="1" dirty="0" smtClean="0">
                <a:solidFill>
                  <a:srgbClr val="0070C0"/>
                </a:solidFill>
              </a:rPr>
              <a:t>santé par la position </a:t>
            </a:r>
            <a:r>
              <a:rPr lang="fr-CH" sz="2000" b="1" u="sng" dirty="0" smtClean="0">
                <a:solidFill>
                  <a:srgbClr val="0070C0"/>
                </a:solidFill>
              </a:rPr>
              <a:t>socio-économique </a:t>
            </a:r>
            <a:endParaRPr lang="fr-CH" sz="1600" b="1" dirty="0" smtClean="0">
              <a:solidFill>
                <a:srgbClr val="000000"/>
              </a:solidFill>
            </a:endParaRPr>
          </a:p>
          <a:p>
            <a:pPr algn="ctr">
              <a:defRPr/>
            </a:pPr>
            <a:r>
              <a:rPr lang="fr-CH" sz="1300" b="1" i="1" dirty="0" smtClean="0">
                <a:solidFill>
                  <a:srgbClr val="000000"/>
                </a:solidFill>
              </a:rPr>
              <a:t>Quelle est l’importance des inégalités sociales de santé entre les groupes sociaux </a:t>
            </a:r>
            <a:r>
              <a:rPr lang="es-CL" sz="1300" b="1" i="1" dirty="0" smtClean="0">
                <a:solidFill>
                  <a:srgbClr val="000000"/>
                </a:solidFill>
              </a:rPr>
              <a:t>?</a:t>
            </a:r>
            <a:endParaRPr lang="en-US" sz="1300" b="1" i="1" dirty="0">
              <a:solidFill>
                <a:srgbClr val="000000"/>
              </a:solidFill>
            </a:endParaRPr>
          </a:p>
        </p:txBody>
      </p:sp>
      <p:sp>
        <p:nvSpPr>
          <p:cNvPr id="16" name="Rectangle 15"/>
          <p:cNvSpPr/>
          <p:nvPr/>
        </p:nvSpPr>
        <p:spPr>
          <a:xfrm>
            <a:off x="122238" y="396072"/>
            <a:ext cx="8869362" cy="954107"/>
          </a:xfrm>
          <a:prstGeom prst="rect">
            <a:avLst/>
          </a:prstGeom>
        </p:spPr>
        <p:txBody>
          <a:bodyPr>
            <a:spAutoFit/>
          </a:bodyPr>
          <a:lstStyle/>
          <a:p>
            <a:pPr algn="ctr" eaLnBrk="0" hangingPunct="0">
              <a:defRPr/>
            </a:pPr>
            <a:r>
              <a:rPr lang="fr-FR" sz="2800" dirty="0" smtClean="0">
                <a:solidFill>
                  <a:schemeClr val="bg1"/>
                </a:solidFill>
                <a:latin typeface="+mj-lt"/>
                <a:cs typeface="+mj-cs"/>
              </a:rPr>
              <a:t>Suivi </a:t>
            </a:r>
            <a:r>
              <a:rPr lang="fr-FR" sz="2800" dirty="0">
                <a:solidFill>
                  <a:schemeClr val="bg1"/>
                </a:solidFill>
                <a:latin typeface="+mj-lt"/>
                <a:cs typeface="+mj-cs"/>
              </a:rPr>
              <a:t>et mesure des déterminants de la </a:t>
            </a:r>
            <a:r>
              <a:rPr lang="fr-FR" sz="2800" dirty="0" smtClean="0">
                <a:solidFill>
                  <a:schemeClr val="bg1"/>
                </a:solidFill>
                <a:latin typeface="+mj-lt"/>
                <a:cs typeface="+mj-cs"/>
              </a:rPr>
              <a:t>santé/barrières </a:t>
            </a:r>
            <a:r>
              <a:rPr lang="fr-FR" sz="2800" dirty="0">
                <a:solidFill>
                  <a:schemeClr val="bg1"/>
                </a:solidFill>
                <a:latin typeface="+mj-lt"/>
                <a:cs typeface="+mj-cs"/>
              </a:rPr>
              <a:t>pour améliorer la santé et l'accès aux services de </a:t>
            </a:r>
            <a:r>
              <a:rPr lang="fr-FR" sz="2800" dirty="0" smtClean="0">
                <a:solidFill>
                  <a:schemeClr val="bg1"/>
                </a:solidFill>
                <a:latin typeface="+mj-lt"/>
                <a:cs typeface="+mj-cs"/>
              </a:rPr>
              <a:t>santé</a:t>
            </a:r>
            <a:endParaRPr lang="en-GB" sz="2800" dirty="0">
              <a:solidFill>
                <a:schemeClr val="bg1"/>
              </a:solidFill>
              <a:latin typeface="+mj-lt"/>
              <a:cs typeface="+mj-cs"/>
            </a:endParaRPr>
          </a:p>
        </p:txBody>
      </p:sp>
      <p:sp>
        <p:nvSpPr>
          <p:cNvPr id="9" name="Isosceles Triangle 8"/>
          <p:cNvSpPr>
            <a:spLocks noChangeArrowheads="1"/>
          </p:cNvSpPr>
          <p:nvPr/>
        </p:nvSpPr>
        <p:spPr bwMode="auto">
          <a:xfrm rot="5400000">
            <a:off x="2392363" y="3089275"/>
            <a:ext cx="457200" cy="533400"/>
          </a:xfrm>
          <a:prstGeom prst="triangle">
            <a:avLst>
              <a:gd name="adj" fmla="val 50000"/>
            </a:avLst>
          </a:prstGeom>
          <a:gradFill rotWithShape="1">
            <a:gsLst>
              <a:gs pos="0">
                <a:srgbClr val="F4F1F5"/>
              </a:gs>
              <a:gs pos="64999">
                <a:srgbClr val="E3DBE6"/>
              </a:gs>
              <a:gs pos="100000">
                <a:srgbClr val="D9CCDC"/>
              </a:gs>
            </a:gsLst>
            <a:lin ang="5400000" scaled="1"/>
          </a:gradFill>
          <a:ln w="9525">
            <a:solidFill>
              <a:srgbClr val="78697B"/>
            </a:solidFill>
            <a:miter lim="800000"/>
            <a:headEnd/>
            <a:tailEnd/>
          </a:ln>
          <a:effectLst>
            <a:outerShdw blurRad="40000" dist="20000" dir="5400000" rotWithShape="0">
              <a:srgbClr val="808080">
                <a:alpha val="37999"/>
              </a:srgbClr>
            </a:outerShdw>
          </a:effectLst>
        </p:spPr>
        <p:txBody>
          <a:bodyPr anchor="ctr"/>
          <a:lstStyle/>
          <a:p>
            <a:pPr algn="ctr">
              <a:defRPr/>
            </a:pPr>
            <a:endParaRPr lang="fr-FR">
              <a:solidFill>
                <a:srgbClr val="000000"/>
              </a:solidFill>
            </a:endParaRPr>
          </a:p>
        </p:txBody>
      </p:sp>
      <p:sp>
        <p:nvSpPr>
          <p:cNvPr id="20" name="Isosceles Triangle 19"/>
          <p:cNvSpPr>
            <a:spLocks noChangeArrowheads="1"/>
          </p:cNvSpPr>
          <p:nvPr/>
        </p:nvSpPr>
        <p:spPr bwMode="auto">
          <a:xfrm rot="5400000">
            <a:off x="6134100" y="3190875"/>
            <a:ext cx="457200" cy="533400"/>
          </a:xfrm>
          <a:prstGeom prst="triangle">
            <a:avLst>
              <a:gd name="adj" fmla="val 50000"/>
            </a:avLst>
          </a:prstGeom>
          <a:gradFill rotWithShape="1">
            <a:gsLst>
              <a:gs pos="0">
                <a:srgbClr val="F4F1F5"/>
              </a:gs>
              <a:gs pos="64999">
                <a:srgbClr val="E3DBE6"/>
              </a:gs>
              <a:gs pos="100000">
                <a:srgbClr val="D9CCDC"/>
              </a:gs>
            </a:gsLst>
            <a:lin ang="5400000" scaled="1"/>
          </a:gradFill>
          <a:ln w="9525">
            <a:solidFill>
              <a:srgbClr val="78697B"/>
            </a:solidFill>
            <a:miter lim="800000"/>
            <a:headEnd/>
            <a:tailEnd/>
          </a:ln>
          <a:effectLst>
            <a:outerShdw blurRad="40000" dist="20000" dir="5400000" rotWithShape="0">
              <a:srgbClr val="808080">
                <a:alpha val="37999"/>
              </a:srgbClr>
            </a:outerShdw>
          </a:effectLst>
        </p:spPr>
        <p:txBody>
          <a:bodyPr anchor="ctr"/>
          <a:lstStyle/>
          <a:p>
            <a:pPr algn="ctr">
              <a:defRPr/>
            </a:pPr>
            <a:endParaRPr lang="fr-FR">
              <a:solidFill>
                <a:srgbClr val="000000"/>
              </a:solidFill>
            </a:endParaRPr>
          </a:p>
        </p:txBody>
      </p:sp>
      <p:sp>
        <p:nvSpPr>
          <p:cNvPr id="22" name="Isosceles Triangle 21"/>
          <p:cNvSpPr>
            <a:spLocks noChangeArrowheads="1"/>
          </p:cNvSpPr>
          <p:nvPr/>
        </p:nvSpPr>
        <p:spPr bwMode="auto">
          <a:xfrm rot="-5400000">
            <a:off x="2363788" y="3640138"/>
            <a:ext cx="457200" cy="533400"/>
          </a:xfrm>
          <a:prstGeom prst="triangle">
            <a:avLst>
              <a:gd name="adj" fmla="val 50000"/>
            </a:avLst>
          </a:prstGeom>
          <a:gradFill rotWithShape="1">
            <a:gsLst>
              <a:gs pos="0">
                <a:srgbClr val="F4F1F5"/>
              </a:gs>
              <a:gs pos="64999">
                <a:srgbClr val="E3DBE6"/>
              </a:gs>
              <a:gs pos="100000">
                <a:srgbClr val="D9CCDC"/>
              </a:gs>
            </a:gsLst>
            <a:lin ang="5400000" scaled="1"/>
          </a:gradFill>
          <a:ln w="9525">
            <a:solidFill>
              <a:srgbClr val="78697B"/>
            </a:solidFill>
            <a:miter lim="800000"/>
            <a:headEnd/>
            <a:tailEnd/>
          </a:ln>
          <a:effectLst>
            <a:outerShdw blurRad="40000" dist="20000" dir="5400000" rotWithShape="0">
              <a:srgbClr val="808080">
                <a:alpha val="37999"/>
              </a:srgbClr>
            </a:outerShdw>
          </a:effectLst>
        </p:spPr>
        <p:txBody>
          <a:bodyPr anchor="ctr"/>
          <a:lstStyle/>
          <a:p>
            <a:pPr algn="ctr">
              <a:defRPr/>
            </a:pPr>
            <a:endParaRPr lang="fr-FR">
              <a:solidFill>
                <a:srgbClr val="000000"/>
              </a:solidFill>
            </a:endParaRPr>
          </a:p>
        </p:txBody>
      </p:sp>
      <p:sp>
        <p:nvSpPr>
          <p:cNvPr id="23" name="Isosceles Triangle 22"/>
          <p:cNvSpPr>
            <a:spLocks noChangeArrowheads="1"/>
          </p:cNvSpPr>
          <p:nvPr/>
        </p:nvSpPr>
        <p:spPr bwMode="auto">
          <a:xfrm rot="-5400000">
            <a:off x="6084888" y="3663950"/>
            <a:ext cx="457200" cy="533400"/>
          </a:xfrm>
          <a:prstGeom prst="triangle">
            <a:avLst>
              <a:gd name="adj" fmla="val 50000"/>
            </a:avLst>
          </a:prstGeom>
          <a:gradFill rotWithShape="1">
            <a:gsLst>
              <a:gs pos="0">
                <a:srgbClr val="F4F1F5"/>
              </a:gs>
              <a:gs pos="64999">
                <a:srgbClr val="E3DBE6"/>
              </a:gs>
              <a:gs pos="100000">
                <a:srgbClr val="D9CCDC"/>
              </a:gs>
            </a:gsLst>
            <a:lin ang="5400000" scaled="1"/>
          </a:gradFill>
          <a:ln w="9525">
            <a:solidFill>
              <a:srgbClr val="78697B"/>
            </a:solidFill>
            <a:miter lim="800000"/>
            <a:headEnd/>
            <a:tailEnd/>
          </a:ln>
          <a:effectLst>
            <a:outerShdw blurRad="40000" dist="20000" dir="5400000" rotWithShape="0">
              <a:srgbClr val="808080">
                <a:alpha val="37999"/>
              </a:srgbClr>
            </a:outerShdw>
          </a:effectLst>
        </p:spPr>
        <p:txBody>
          <a:bodyPr anchor="ctr"/>
          <a:lstStyle/>
          <a:p>
            <a:pPr algn="ctr">
              <a:defRPr/>
            </a:pPr>
            <a:endParaRPr lang="fr-FR">
              <a:solidFill>
                <a:srgbClr val="000000"/>
              </a:solidFill>
            </a:endParaRPr>
          </a:p>
        </p:txBody>
      </p:sp>
    </p:spTree>
    <p:extLst>
      <p:ext uri="{BB962C8B-B14F-4D97-AF65-F5344CB8AC3E}">
        <p14:creationId xmlns:p14="http://schemas.microsoft.com/office/powerpoint/2010/main" val="3664417925"/>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4"/>
          <p:cNvGrpSpPr>
            <a:grpSpLocks/>
          </p:cNvGrpSpPr>
          <p:nvPr/>
        </p:nvGrpSpPr>
        <p:grpSpPr bwMode="auto">
          <a:xfrm>
            <a:off x="1950145" y="1343818"/>
            <a:ext cx="6677641" cy="3351213"/>
            <a:chOff x="90620" y="-928253"/>
            <a:chExt cx="9476906" cy="6869445"/>
          </a:xfrm>
        </p:grpSpPr>
        <p:sp>
          <p:nvSpPr>
            <p:cNvPr id="36878" name="Rectangle 25"/>
            <p:cNvSpPr>
              <a:spLocks noChangeArrowheads="1"/>
            </p:cNvSpPr>
            <p:nvPr/>
          </p:nvSpPr>
          <p:spPr bwMode="auto">
            <a:xfrm>
              <a:off x="5820822" y="975407"/>
              <a:ext cx="3746704" cy="4965785"/>
            </a:xfrm>
            <a:prstGeom prst="rect">
              <a:avLst/>
            </a:prstGeom>
            <a:solidFill>
              <a:srgbClr val="95B3D7"/>
            </a:solidFill>
            <a:ln w="317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spcAft>
                  <a:spcPts val="600"/>
                </a:spcAft>
                <a:defRPr/>
              </a:pPr>
              <a:endParaRPr lang="en-US" sz="1600" b="1" dirty="0">
                <a:cs typeface="Times New Roman" pitchFamily="18" charset="0"/>
              </a:endParaRPr>
            </a:p>
            <a:p>
              <a:pPr>
                <a:spcAft>
                  <a:spcPts val="600"/>
                </a:spcAft>
                <a:defRPr/>
              </a:pPr>
              <a:endParaRPr lang="en-US" sz="1600" b="1" dirty="0">
                <a:cs typeface="Times New Roman" pitchFamily="18" charset="0"/>
              </a:endParaRPr>
            </a:p>
            <a:p>
              <a:pPr>
                <a:spcAft>
                  <a:spcPts val="600"/>
                </a:spcAft>
                <a:defRPr/>
              </a:pPr>
              <a:endParaRPr lang="en-US" sz="1600" b="1" dirty="0" smtClean="0">
                <a:cs typeface="Times New Roman" pitchFamily="18" charset="0"/>
              </a:endParaRPr>
            </a:p>
            <a:p>
              <a:pPr>
                <a:spcAft>
                  <a:spcPts val="600"/>
                </a:spcAft>
                <a:defRPr/>
              </a:pPr>
              <a:r>
                <a:rPr lang="fr-CH" sz="1600" b="1" dirty="0" smtClean="0">
                  <a:cs typeface="Times New Roman" pitchFamily="18" charset="0"/>
                </a:rPr>
                <a:t>Revenu</a:t>
              </a:r>
              <a:r>
                <a:rPr lang="en-US" sz="1600" b="1" dirty="0" smtClean="0">
                  <a:cs typeface="Times New Roman" pitchFamily="18" charset="0"/>
                </a:rPr>
                <a:t> et </a:t>
              </a:r>
              <a:r>
                <a:rPr lang="fr-CH" sz="1600" b="1" dirty="0" smtClean="0">
                  <a:cs typeface="Times New Roman" pitchFamily="18" charset="0"/>
                </a:rPr>
                <a:t>richesse</a:t>
              </a:r>
              <a:r>
                <a:rPr lang="en-US" sz="1600" b="1" dirty="0" smtClean="0">
                  <a:cs typeface="Times New Roman" pitchFamily="18" charset="0"/>
                </a:rPr>
                <a:t> </a:t>
              </a:r>
              <a:endParaRPr lang="en-US" sz="1600" b="1" dirty="0">
                <a:cs typeface="Times New Roman" pitchFamily="18" charset="0"/>
              </a:endParaRPr>
            </a:p>
            <a:p>
              <a:pPr>
                <a:spcAft>
                  <a:spcPts val="600"/>
                </a:spcAft>
                <a:defRPr/>
              </a:pPr>
              <a:r>
                <a:rPr lang="fr-CH" sz="1600" b="1" dirty="0" smtClean="0">
                  <a:cs typeface="Times New Roman" pitchFamily="18" charset="0"/>
                </a:rPr>
                <a:t>Equité</a:t>
              </a:r>
              <a:r>
                <a:rPr lang="en-GB" sz="1600" b="1" dirty="0" smtClean="0">
                  <a:cs typeface="Times New Roman" pitchFamily="18" charset="0"/>
                </a:rPr>
                <a:t> </a:t>
              </a:r>
              <a:r>
                <a:rPr lang="fr-CH" sz="1600" b="1" dirty="0" smtClean="0">
                  <a:cs typeface="Times New Roman" pitchFamily="18" charset="0"/>
                </a:rPr>
                <a:t>intergénérationnelle</a:t>
              </a:r>
            </a:p>
            <a:p>
              <a:pPr>
                <a:spcAft>
                  <a:spcPts val="600"/>
                </a:spcAft>
                <a:defRPr/>
              </a:pPr>
              <a:r>
                <a:rPr lang="en-US" sz="1600" b="1" dirty="0" smtClean="0">
                  <a:cs typeface="Times New Roman" pitchFamily="18" charset="0"/>
                </a:rPr>
                <a:t>Conditions </a:t>
              </a:r>
              <a:r>
                <a:rPr lang="fr-CH" sz="1600" b="1" dirty="0" smtClean="0">
                  <a:cs typeface="Times New Roman" pitchFamily="18" charset="0"/>
                </a:rPr>
                <a:t>d’emploi</a:t>
              </a:r>
              <a:endParaRPr lang="fr-CH" sz="1600" dirty="0" smtClean="0">
                <a:latin typeface="Times New Roman" pitchFamily="18" charset="0"/>
                <a:cs typeface="Times New Roman" pitchFamily="18" charset="0"/>
              </a:endParaRPr>
            </a:p>
            <a:p>
              <a:pPr>
                <a:spcAft>
                  <a:spcPts val="600"/>
                </a:spcAft>
                <a:defRPr/>
              </a:pPr>
              <a:r>
                <a:rPr lang="en-GB" sz="1600" b="1" dirty="0" smtClean="0">
                  <a:cs typeface="Times New Roman" pitchFamily="18" charset="0"/>
                </a:rPr>
                <a:t>Protection </a:t>
              </a:r>
              <a:r>
                <a:rPr lang="fr-CH" sz="1600" b="1" dirty="0" smtClean="0">
                  <a:cs typeface="Times New Roman" pitchFamily="18" charset="0"/>
                </a:rPr>
                <a:t>sociale</a:t>
              </a:r>
              <a:r>
                <a:rPr lang="en-GB" sz="1600" b="1" dirty="0" smtClean="0">
                  <a:cs typeface="Times New Roman" pitchFamily="18" charset="0"/>
                </a:rPr>
                <a:t> </a:t>
              </a:r>
              <a:endParaRPr lang="en-GB" sz="1600" dirty="0">
                <a:latin typeface="Times New Roman" pitchFamily="18" charset="0"/>
                <a:cs typeface="Times New Roman" pitchFamily="18" charset="0"/>
              </a:endParaRPr>
            </a:p>
            <a:p>
              <a:pPr>
                <a:spcAft>
                  <a:spcPts val="600"/>
                </a:spcAft>
                <a:defRPr/>
              </a:pPr>
              <a:r>
                <a:rPr lang="en-US" sz="1600" b="1" dirty="0">
                  <a:cs typeface="Times New Roman" pitchFamily="18" charset="0"/>
                </a:rPr>
                <a:t> </a:t>
              </a:r>
              <a:endParaRPr lang="en-GB" sz="1600" dirty="0">
                <a:latin typeface="Times New Roman" pitchFamily="18" charset="0"/>
                <a:cs typeface="Times New Roman" pitchFamily="18" charset="0"/>
              </a:endParaRPr>
            </a:p>
          </p:txBody>
        </p:sp>
        <p:sp>
          <p:nvSpPr>
            <p:cNvPr id="36879" name="Text Box 56"/>
            <p:cNvSpPr txBox="1">
              <a:spLocks noChangeArrowheads="1"/>
            </p:cNvSpPr>
            <p:nvPr/>
          </p:nvSpPr>
          <p:spPr bwMode="auto">
            <a:xfrm>
              <a:off x="5820822" y="975405"/>
              <a:ext cx="3440299" cy="2017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38"/>
                </a:spcBef>
                <a:defRPr/>
              </a:pPr>
              <a:r>
                <a:rPr lang="fr-CH" sz="1900" b="1" u="sng" dirty="0" smtClean="0">
                  <a:cs typeface="Times New Roman" pitchFamily="18" charset="0"/>
                </a:rPr>
                <a:t>M</a:t>
              </a:r>
              <a:r>
                <a:rPr lang="fr-CH" sz="1900" b="1" dirty="0" smtClean="0">
                  <a:cs typeface="Times New Roman" pitchFamily="18" charset="0"/>
                </a:rPr>
                <a:t>oyens</a:t>
              </a:r>
              <a:r>
                <a:rPr lang="en-GB" sz="1900" b="1" dirty="0" smtClean="0">
                  <a:cs typeface="Times New Roman" pitchFamily="18" charset="0"/>
                </a:rPr>
                <a:t> de subsistence et   protection </a:t>
              </a:r>
              <a:r>
                <a:rPr lang="fr-CH" sz="1900" b="1" dirty="0" smtClean="0">
                  <a:cs typeface="Times New Roman" pitchFamily="18" charset="0"/>
                </a:rPr>
                <a:t>sociale</a:t>
              </a:r>
              <a:endParaRPr lang="fr-CH" sz="1900" dirty="0" smtClean="0">
                <a:latin typeface="Times New Roman" pitchFamily="18" charset="0"/>
                <a:cs typeface="Times New Roman" pitchFamily="18" charset="0"/>
              </a:endParaRPr>
            </a:p>
          </p:txBody>
        </p:sp>
        <p:sp>
          <p:nvSpPr>
            <p:cNvPr id="36880" name="Rectangle 27"/>
            <p:cNvSpPr>
              <a:spLocks noChangeArrowheads="1"/>
            </p:cNvSpPr>
            <p:nvPr/>
          </p:nvSpPr>
          <p:spPr bwMode="auto">
            <a:xfrm>
              <a:off x="213626" y="-716734"/>
              <a:ext cx="3112856" cy="5174048"/>
            </a:xfrm>
            <a:prstGeom prst="rect">
              <a:avLst/>
            </a:prstGeom>
            <a:solidFill>
              <a:srgbClr val="B9CDE5">
                <a:alpha val="63921"/>
              </a:srgbClr>
            </a:solidFill>
            <a:ln w="317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88900" indent="-88900">
                <a:spcAft>
                  <a:spcPts val="600"/>
                </a:spcAft>
                <a:defRPr/>
              </a:pPr>
              <a:endParaRPr lang="en-GB" sz="1600" b="1" dirty="0">
                <a:cs typeface="Times New Roman" pitchFamily="18" charset="0"/>
              </a:endParaRPr>
            </a:p>
            <a:p>
              <a:pPr marL="88900" indent="-88900">
                <a:spcAft>
                  <a:spcPts val="600"/>
                </a:spcAft>
                <a:defRPr/>
              </a:pPr>
              <a:endParaRPr lang="en-GB" sz="1600" b="1" dirty="0">
                <a:cs typeface="Times New Roman" pitchFamily="18" charset="0"/>
              </a:endParaRPr>
            </a:p>
            <a:p>
              <a:pPr marL="88900" indent="-88900">
                <a:spcAft>
                  <a:spcPts val="600"/>
                </a:spcAft>
                <a:defRPr/>
              </a:pPr>
              <a:r>
                <a:rPr lang="fr-CH" sz="1600" b="1" dirty="0" smtClean="0">
                  <a:cs typeface="Times New Roman" pitchFamily="18" charset="0"/>
                </a:rPr>
                <a:t>Espaces</a:t>
              </a:r>
              <a:r>
                <a:rPr lang="en-GB" sz="1600" b="1" dirty="0" smtClean="0">
                  <a:cs typeface="Times New Roman" pitchFamily="18" charset="0"/>
                </a:rPr>
                <a:t> </a:t>
              </a:r>
              <a:r>
                <a:rPr lang="fr-CH" sz="1600" b="1" dirty="0" smtClean="0">
                  <a:cs typeface="Times New Roman" pitchFamily="18" charset="0"/>
                </a:rPr>
                <a:t>communautaires</a:t>
              </a:r>
              <a:r>
                <a:rPr lang="en-GB" sz="1600" b="1" dirty="0" smtClean="0">
                  <a:cs typeface="Times New Roman" pitchFamily="18" charset="0"/>
                </a:rPr>
                <a:t>, </a:t>
              </a:r>
              <a:r>
                <a:rPr lang="fr-CH" sz="1600" b="1" dirty="0" smtClean="0">
                  <a:cs typeface="Times New Roman" pitchFamily="18" charset="0"/>
                </a:rPr>
                <a:t>produits</a:t>
              </a:r>
              <a:endParaRPr lang="fr-CH" sz="1600" dirty="0" smtClean="0">
                <a:latin typeface="Times New Roman" pitchFamily="18" charset="0"/>
                <a:cs typeface="Times New Roman" pitchFamily="18" charset="0"/>
              </a:endParaRPr>
            </a:p>
            <a:p>
              <a:pPr marL="88900" indent="-88900">
                <a:spcAft>
                  <a:spcPts val="600"/>
                </a:spcAft>
                <a:defRPr/>
              </a:pPr>
              <a:r>
                <a:rPr lang="fr-CH" sz="1600" b="1" dirty="0" smtClean="0">
                  <a:cs typeface="Times New Roman" pitchFamily="18" charset="0"/>
                </a:rPr>
                <a:t>Equipements</a:t>
              </a:r>
              <a:endParaRPr lang="fr-CH" sz="1600" dirty="0" smtClean="0">
                <a:latin typeface="Times New Roman" pitchFamily="18" charset="0"/>
                <a:cs typeface="Times New Roman" pitchFamily="18" charset="0"/>
              </a:endParaRPr>
            </a:p>
            <a:p>
              <a:pPr marL="88900" indent="-88900">
                <a:spcAft>
                  <a:spcPts val="600"/>
                </a:spcAft>
                <a:defRPr/>
              </a:pPr>
              <a:r>
                <a:rPr lang="fr-CH" sz="1600" b="1" dirty="0" smtClean="0">
                  <a:cs typeface="Times New Roman" pitchFamily="18" charset="0"/>
                </a:rPr>
                <a:t>Logement</a:t>
              </a:r>
            </a:p>
            <a:p>
              <a:pPr marL="88900" indent="-88900">
                <a:spcAft>
                  <a:spcPts val="600"/>
                </a:spcAft>
                <a:defRPr/>
              </a:pPr>
              <a:r>
                <a:rPr lang="en-US" sz="1600" b="1" dirty="0" smtClean="0">
                  <a:cs typeface="Times New Roman" pitchFamily="18" charset="0"/>
                </a:rPr>
                <a:t>Conditions de travail</a:t>
              </a:r>
              <a:endParaRPr lang="en-GB" sz="1600" dirty="0">
                <a:latin typeface="Times New Roman" pitchFamily="18" charset="0"/>
                <a:cs typeface="Times New Roman" pitchFamily="18" charset="0"/>
              </a:endParaRPr>
            </a:p>
            <a:p>
              <a:pPr marL="88900" indent="-88900">
                <a:spcAft>
                  <a:spcPts val="600"/>
                </a:spcAft>
                <a:defRPr/>
              </a:pPr>
              <a:r>
                <a:rPr lang="en-US" sz="1600" dirty="0">
                  <a:latin typeface="Times New Roman" pitchFamily="18" charset="0"/>
                  <a:cs typeface="Times New Roman" pitchFamily="18" charset="0"/>
                </a:rPr>
                <a:t> </a:t>
              </a:r>
              <a:endParaRPr lang="en-GB" sz="1600" dirty="0">
                <a:latin typeface="Times New Roman" pitchFamily="18" charset="0"/>
                <a:cs typeface="Times New Roman" pitchFamily="18" charset="0"/>
              </a:endParaRPr>
            </a:p>
          </p:txBody>
        </p:sp>
        <p:sp>
          <p:nvSpPr>
            <p:cNvPr id="36881" name="Text Box 58"/>
            <p:cNvSpPr txBox="1">
              <a:spLocks noChangeArrowheads="1"/>
            </p:cNvSpPr>
            <p:nvPr/>
          </p:nvSpPr>
          <p:spPr bwMode="auto">
            <a:xfrm>
              <a:off x="90620" y="-928253"/>
              <a:ext cx="3366244" cy="1630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fr-CH" sz="1900" b="1" u="sng" dirty="0" smtClean="0">
                  <a:cs typeface="Times New Roman" pitchFamily="18" charset="0"/>
                </a:rPr>
                <a:t>Qu</a:t>
              </a:r>
              <a:r>
                <a:rPr lang="fr-CH" sz="1900" b="1" dirty="0" smtClean="0">
                  <a:cs typeface="Times New Roman" pitchFamily="18" charset="0"/>
                </a:rPr>
                <a:t>alité</a:t>
              </a:r>
              <a:r>
                <a:rPr lang="en-GB" sz="1900" b="1" dirty="0" smtClean="0">
                  <a:cs typeface="Times New Roman" pitchFamily="18" charset="0"/>
                </a:rPr>
                <a:t> </a:t>
              </a:r>
              <a:r>
                <a:rPr lang="fr-CH" sz="1900" b="1" u="sng" dirty="0" smtClean="0">
                  <a:cs typeface="Times New Roman" pitchFamily="18" charset="0"/>
                </a:rPr>
                <a:t>E</a:t>
              </a:r>
              <a:r>
                <a:rPr lang="fr-CH" sz="1900" b="1" dirty="0" smtClean="0">
                  <a:cs typeface="Times New Roman" pitchFamily="18" charset="0"/>
                </a:rPr>
                <a:t>nvironnementale</a:t>
              </a:r>
              <a:endParaRPr lang="fr-CH" sz="1900" dirty="0" smtClean="0">
                <a:latin typeface="Times New Roman" pitchFamily="18" charset="0"/>
                <a:cs typeface="Times New Roman" pitchFamily="18" charset="0"/>
              </a:endParaRPr>
            </a:p>
          </p:txBody>
        </p:sp>
        <p:sp>
          <p:nvSpPr>
            <p:cNvPr id="36882" name="Rectangle 31"/>
            <p:cNvSpPr>
              <a:spLocks noChangeArrowheads="1"/>
            </p:cNvSpPr>
            <p:nvPr/>
          </p:nvSpPr>
          <p:spPr bwMode="auto">
            <a:xfrm>
              <a:off x="3181417" y="236721"/>
              <a:ext cx="2657138" cy="5514104"/>
            </a:xfrm>
            <a:prstGeom prst="rect">
              <a:avLst/>
            </a:prstGeom>
            <a:solidFill>
              <a:srgbClr val="95B3D7">
                <a:alpha val="58823"/>
              </a:srgbClr>
            </a:solidFill>
            <a:ln w="317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88900" indent="-88900">
                <a:spcAft>
                  <a:spcPts val="600"/>
                </a:spcAft>
                <a:defRPr/>
              </a:pPr>
              <a:endParaRPr lang="en-US" sz="1600" b="1" dirty="0">
                <a:cs typeface="Times New Roman" pitchFamily="18" charset="0"/>
              </a:endParaRPr>
            </a:p>
            <a:p>
              <a:pPr marL="88900" indent="-88900">
                <a:spcAft>
                  <a:spcPts val="600"/>
                </a:spcAft>
                <a:defRPr/>
              </a:pPr>
              <a:endParaRPr lang="en-US" sz="1600" b="1" dirty="0">
                <a:cs typeface="Times New Roman" pitchFamily="18" charset="0"/>
              </a:endParaRPr>
            </a:p>
            <a:p>
              <a:pPr marL="88900" indent="-88900">
                <a:spcAft>
                  <a:spcPts val="600"/>
                </a:spcAft>
                <a:defRPr/>
              </a:pPr>
              <a:endParaRPr lang="en-US" sz="1600" b="1" dirty="0" smtClean="0">
                <a:cs typeface="Times New Roman" pitchFamily="18" charset="0"/>
              </a:endParaRPr>
            </a:p>
            <a:p>
              <a:pPr marL="88900" indent="-88900">
                <a:spcAft>
                  <a:spcPts val="600"/>
                </a:spcAft>
                <a:defRPr/>
              </a:pPr>
              <a:r>
                <a:rPr lang="fr-CH" sz="1600" b="1" dirty="0" smtClean="0">
                  <a:cs typeface="Times New Roman" pitchFamily="18" charset="0"/>
                </a:rPr>
                <a:t>Reddition</a:t>
              </a:r>
              <a:r>
                <a:rPr lang="en-US" sz="1600" b="1" dirty="0" smtClean="0">
                  <a:cs typeface="Times New Roman" pitchFamily="18" charset="0"/>
                </a:rPr>
                <a:t> de </a:t>
              </a:r>
              <a:r>
                <a:rPr lang="fr-CH" sz="1600" b="1" dirty="0" smtClean="0">
                  <a:cs typeface="Times New Roman" pitchFamily="18" charset="0"/>
                </a:rPr>
                <a:t>compte</a:t>
              </a:r>
              <a:endParaRPr lang="fr-CH" sz="1600" dirty="0" smtClean="0">
                <a:latin typeface="Times New Roman" pitchFamily="18" charset="0"/>
                <a:cs typeface="Times New Roman" pitchFamily="18" charset="0"/>
              </a:endParaRPr>
            </a:p>
            <a:p>
              <a:pPr marL="88900" indent="-88900">
                <a:spcAft>
                  <a:spcPts val="600"/>
                </a:spcAft>
                <a:defRPr/>
              </a:pPr>
              <a:r>
                <a:rPr lang="en-US" sz="1600" b="1" dirty="0" smtClean="0">
                  <a:cs typeface="Times New Roman" pitchFamily="18" charset="0"/>
                </a:rPr>
                <a:t>Discrimination</a:t>
              </a:r>
              <a:endParaRPr lang="en-GB" sz="1600" dirty="0">
                <a:latin typeface="Times New Roman" pitchFamily="18" charset="0"/>
                <a:cs typeface="Times New Roman" pitchFamily="18" charset="0"/>
              </a:endParaRPr>
            </a:p>
            <a:p>
              <a:pPr marL="88900" indent="-88900">
                <a:spcAft>
                  <a:spcPts val="600"/>
                </a:spcAft>
                <a:defRPr/>
              </a:pPr>
              <a:r>
                <a:rPr lang="fr-CH" sz="1600" b="1" dirty="0" smtClean="0">
                  <a:cs typeface="Times New Roman" pitchFamily="18" charset="0"/>
                </a:rPr>
                <a:t>Egalité</a:t>
              </a:r>
              <a:r>
                <a:rPr lang="en-GB" sz="1600" b="1" dirty="0" smtClean="0">
                  <a:cs typeface="Times New Roman" pitchFamily="18" charset="0"/>
                </a:rPr>
                <a:t> genre</a:t>
              </a:r>
              <a:endParaRPr lang="en-GB" sz="1600" b="1" dirty="0">
                <a:cs typeface="Times New Roman" pitchFamily="18" charset="0"/>
              </a:endParaRPr>
            </a:p>
            <a:p>
              <a:pPr marL="88900" indent="-88900">
                <a:spcAft>
                  <a:spcPts val="600"/>
                </a:spcAft>
                <a:defRPr/>
              </a:pPr>
              <a:r>
                <a:rPr lang="fr-CH" sz="1600" b="1" dirty="0" smtClean="0">
                  <a:cs typeface="Times New Roman" pitchFamily="18" charset="0"/>
                </a:rPr>
                <a:t>Soutien</a:t>
              </a:r>
              <a:r>
                <a:rPr lang="en-GB" sz="1600" b="1" dirty="0" smtClean="0">
                  <a:cs typeface="Times New Roman" pitchFamily="18" charset="0"/>
                </a:rPr>
                <a:t> Social </a:t>
              </a:r>
              <a:endParaRPr lang="en-GB" sz="1600" b="1" dirty="0">
                <a:cs typeface="Times New Roman" pitchFamily="18" charset="0"/>
              </a:endParaRPr>
            </a:p>
            <a:p>
              <a:pPr marL="88900" indent="-88900">
                <a:spcAft>
                  <a:spcPts val="600"/>
                </a:spcAft>
                <a:defRPr/>
              </a:pPr>
              <a:endParaRPr lang="en-GB" sz="1600" dirty="0">
                <a:latin typeface="Times New Roman" pitchFamily="18" charset="0"/>
                <a:cs typeface="Times New Roman" pitchFamily="18" charset="0"/>
              </a:endParaRPr>
            </a:p>
            <a:p>
              <a:pPr marL="88900" indent="-88900">
                <a:spcAft>
                  <a:spcPts val="600"/>
                </a:spcAft>
                <a:defRPr/>
              </a:pPr>
              <a:endParaRPr lang="en-GB" sz="1600" dirty="0">
                <a:latin typeface="Times New Roman" pitchFamily="18" charset="0"/>
                <a:cs typeface="Times New Roman" pitchFamily="18" charset="0"/>
              </a:endParaRPr>
            </a:p>
            <a:p>
              <a:pPr marL="88900" indent="-88900">
                <a:spcAft>
                  <a:spcPts val="600"/>
                </a:spcAft>
                <a:defRPr/>
              </a:pPr>
              <a:r>
                <a:rPr lang="en-US" sz="1600" b="1" dirty="0">
                  <a:cs typeface="Times New Roman" pitchFamily="18" charset="0"/>
                </a:rPr>
                <a:t> </a:t>
              </a:r>
              <a:endParaRPr lang="en-GB" sz="1600" dirty="0">
                <a:latin typeface="Times New Roman" pitchFamily="18" charset="0"/>
                <a:cs typeface="Times New Roman" pitchFamily="18" charset="0"/>
              </a:endParaRPr>
            </a:p>
            <a:p>
              <a:pPr marL="88900" indent="-88900">
                <a:spcAft>
                  <a:spcPts val="600"/>
                </a:spcAft>
                <a:defRPr/>
              </a:pPr>
              <a:r>
                <a:rPr lang="en-US" sz="1600" dirty="0">
                  <a:latin typeface="Times New Roman" pitchFamily="18" charset="0"/>
                  <a:cs typeface="Times New Roman" pitchFamily="18" charset="0"/>
                </a:rPr>
                <a:t> </a:t>
              </a:r>
              <a:endParaRPr lang="en-GB" sz="1600" dirty="0">
                <a:latin typeface="Times New Roman" pitchFamily="18" charset="0"/>
                <a:cs typeface="Times New Roman" pitchFamily="18" charset="0"/>
              </a:endParaRPr>
            </a:p>
          </p:txBody>
        </p:sp>
        <p:sp>
          <p:nvSpPr>
            <p:cNvPr id="36883" name="Text Box 62"/>
            <p:cNvSpPr txBox="1">
              <a:spLocks noChangeArrowheads="1"/>
            </p:cNvSpPr>
            <p:nvPr/>
          </p:nvSpPr>
          <p:spPr bwMode="auto">
            <a:xfrm>
              <a:off x="3181417" y="236721"/>
              <a:ext cx="2829742" cy="14220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38"/>
                </a:spcBef>
                <a:defRPr/>
              </a:pPr>
              <a:r>
                <a:rPr lang="fr-CH" sz="1900" b="1" u="sng" dirty="0" smtClean="0">
                  <a:cs typeface="Times New Roman" pitchFamily="18" charset="0"/>
                </a:rPr>
                <a:t>Re</a:t>
              </a:r>
              <a:r>
                <a:rPr lang="fr-CH" sz="1900" b="1" dirty="0" smtClean="0">
                  <a:cs typeface="Times New Roman" pitchFamily="18" charset="0"/>
                </a:rPr>
                <a:t>ddition</a:t>
              </a:r>
              <a:r>
                <a:rPr lang="en-GB" sz="1900" b="1" dirty="0" smtClean="0">
                  <a:cs typeface="Times New Roman" pitchFamily="18" charset="0"/>
                </a:rPr>
                <a:t> de </a:t>
              </a:r>
              <a:r>
                <a:rPr lang="fr-CH" sz="1900" b="1" dirty="0" smtClean="0">
                  <a:cs typeface="Times New Roman" pitchFamily="18" charset="0"/>
                </a:rPr>
                <a:t>compte</a:t>
              </a:r>
              <a:r>
                <a:rPr lang="en-GB" sz="1900" b="1" dirty="0" smtClean="0">
                  <a:cs typeface="Times New Roman" pitchFamily="18" charset="0"/>
                </a:rPr>
                <a:t> et inclusion</a:t>
              </a:r>
              <a:endParaRPr lang="en-GB" sz="1900" dirty="0" smtClean="0">
                <a:latin typeface="Times New Roman" pitchFamily="18" charset="0"/>
                <a:cs typeface="Times New Roman" pitchFamily="18" charset="0"/>
              </a:endParaRPr>
            </a:p>
          </p:txBody>
        </p:sp>
      </p:grpSp>
      <p:sp>
        <p:nvSpPr>
          <p:cNvPr id="45059" name="Title 1"/>
          <p:cNvSpPr txBox="1">
            <a:spLocks/>
          </p:cNvSpPr>
          <p:nvPr/>
        </p:nvSpPr>
        <p:spPr bwMode="auto">
          <a:xfrm>
            <a:off x="4025900" y="5973763"/>
            <a:ext cx="5105400" cy="42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dirty="0"/>
              <a:t>Source: WHO. Forthcoming 2015. </a:t>
            </a:r>
            <a:r>
              <a:rPr lang="en-US" sz="1000" i="1" dirty="0"/>
              <a:t>Monitoring health determinants for equity. Geneva.</a:t>
            </a:r>
            <a:endParaRPr lang="en-US" sz="1000" dirty="0"/>
          </a:p>
          <a:p>
            <a:pPr eaLnBrk="1" hangingPunct="1"/>
            <a:r>
              <a:rPr lang="en-US" sz="1000" dirty="0"/>
              <a:t> </a:t>
            </a:r>
            <a:endParaRPr lang="en-GB" sz="1000" dirty="0"/>
          </a:p>
        </p:txBody>
      </p:sp>
      <p:sp>
        <p:nvSpPr>
          <p:cNvPr id="3" name="Rectangle 2"/>
          <p:cNvSpPr/>
          <p:nvPr/>
        </p:nvSpPr>
        <p:spPr>
          <a:xfrm>
            <a:off x="215900" y="1357312"/>
            <a:ext cx="8686800" cy="46926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endParaRPr>
          </a:p>
        </p:txBody>
      </p:sp>
      <p:graphicFrame>
        <p:nvGraphicFramePr>
          <p:cNvPr id="5" name="Diagram 4"/>
          <p:cNvGraphicFramePr/>
          <p:nvPr>
            <p:extLst>
              <p:ext uri="{D42A27DB-BD31-4B8C-83A1-F6EECF244321}">
                <p14:modId xmlns:p14="http://schemas.microsoft.com/office/powerpoint/2010/main" val="3317874301"/>
              </p:ext>
            </p:extLst>
          </p:nvPr>
        </p:nvGraphicFramePr>
        <p:xfrm>
          <a:off x="124872" y="1219200"/>
          <a:ext cx="2202114" cy="1631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5062" name="Group 16"/>
          <p:cNvGrpSpPr>
            <a:grpSpLocks/>
          </p:cNvGrpSpPr>
          <p:nvPr/>
        </p:nvGrpSpPr>
        <p:grpSpPr bwMode="auto">
          <a:xfrm>
            <a:off x="1447800" y="3914775"/>
            <a:ext cx="2803525" cy="2058988"/>
            <a:chOff x="14376" y="183126"/>
            <a:chExt cx="1733429" cy="688234"/>
          </a:xfrm>
        </p:grpSpPr>
        <p:sp>
          <p:nvSpPr>
            <p:cNvPr id="18" name="Chevron 17"/>
            <p:cNvSpPr/>
            <p:nvPr/>
          </p:nvSpPr>
          <p:spPr>
            <a:xfrm>
              <a:off x="14376" y="183126"/>
              <a:ext cx="1733429" cy="688234"/>
            </a:xfrm>
            <a:prstGeom prst="chevron">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9" name="Chevron 4"/>
            <p:cNvSpPr/>
            <p:nvPr/>
          </p:nvSpPr>
          <p:spPr>
            <a:xfrm>
              <a:off x="432392" y="217652"/>
              <a:ext cx="1230872" cy="573086"/>
            </a:xfrm>
            <a:prstGeom prst="rect">
              <a:avLst/>
            </a:prstGeom>
          </p:spPr>
          <p:style>
            <a:lnRef idx="0">
              <a:scrgbClr r="0" g="0" b="0"/>
            </a:lnRef>
            <a:fillRef idx="0">
              <a:scrgbClr r="0" g="0" b="0"/>
            </a:fillRef>
            <a:effectRef idx="0">
              <a:scrgbClr r="0" g="0" b="0"/>
            </a:effectRef>
            <a:fontRef idx="minor">
              <a:schemeClr val="lt1"/>
            </a:fontRef>
          </p:style>
          <p:txBody>
            <a:bodyPr lIns="25400" tIns="12700" rIns="0" bIns="12700" spcCol="1270" anchor="ctr"/>
            <a:lstStyle/>
            <a:p>
              <a:pPr algn="ctr" defTabSz="889000">
                <a:lnSpc>
                  <a:spcPct val="90000"/>
                </a:lnSpc>
                <a:defRPr/>
              </a:pPr>
              <a:r>
                <a:rPr lang="en-GB" sz="2000" dirty="0" smtClean="0"/>
                <a:t>Causes </a:t>
              </a:r>
              <a:r>
                <a:rPr lang="fr-CH" sz="2000" dirty="0" smtClean="0"/>
                <a:t>sociales</a:t>
              </a:r>
              <a:r>
                <a:rPr lang="en-GB" sz="2000" dirty="0" smtClean="0"/>
                <a:t> </a:t>
              </a:r>
              <a:r>
                <a:rPr lang="fr-CH" sz="2000" dirty="0" smtClean="0"/>
                <a:t>sous-jacentes</a:t>
              </a:r>
              <a:endParaRPr lang="fr-CH" sz="2000" dirty="0"/>
            </a:p>
          </p:txBody>
        </p:sp>
      </p:grpSp>
      <p:pic>
        <p:nvPicPr>
          <p:cNvPr id="45063" name="Picture 7" descr="C:\Program Files (x86)\Microsoft Office\MEDIA\CAGCAT10\j0305257.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2938463"/>
            <a:ext cx="1303338"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itle 1"/>
          <p:cNvSpPr>
            <a:spLocks noGrp="1"/>
          </p:cNvSpPr>
          <p:nvPr>
            <p:ph type="title"/>
          </p:nvPr>
        </p:nvSpPr>
        <p:spPr>
          <a:xfrm>
            <a:off x="112713" y="-60325"/>
            <a:ext cx="9018587" cy="1341438"/>
          </a:xfrm>
        </p:spPr>
        <p:txBody>
          <a:bodyPr>
            <a:noAutofit/>
          </a:bodyPr>
          <a:lstStyle/>
          <a:p>
            <a:pPr>
              <a:defRPr/>
            </a:pPr>
            <a:r>
              <a:rPr lang="en-US" sz="2800" dirty="0" smtClean="0">
                <a:ea typeface="ＭＳ Ｐゴシック" pitchFamily="34" charset="-128"/>
              </a:rPr>
              <a:t/>
            </a:r>
            <a:br>
              <a:rPr lang="en-US" sz="2800" dirty="0" smtClean="0">
                <a:ea typeface="ＭＳ Ｐゴシック" pitchFamily="34" charset="-128"/>
              </a:rPr>
            </a:br>
            <a:r>
              <a:rPr lang="en-GB" sz="3200" dirty="0" smtClean="0">
                <a:solidFill>
                  <a:schemeClr val="bg1"/>
                </a:solidFill>
                <a:latin typeface="+mn-lt"/>
                <a:ea typeface="ＭＳ Ｐゴシック" pitchFamily="34" charset="-128"/>
                <a:cs typeface="Times New Roman" pitchFamily="18" charset="0"/>
              </a:rPr>
              <a:t>L</a:t>
            </a:r>
            <a:r>
              <a:rPr lang="en-GB" sz="3200" b="0" dirty="0" smtClean="0">
                <a:solidFill>
                  <a:schemeClr val="bg1"/>
                </a:solidFill>
                <a:latin typeface="+mn-lt"/>
                <a:ea typeface="ＭＳ Ｐゴシック" pitchFamily="34" charset="-128"/>
                <a:cs typeface="Times New Roman" pitchFamily="18" charset="0"/>
              </a:rPr>
              <a:t>a </a:t>
            </a:r>
            <a:r>
              <a:rPr lang="fr-CH" sz="3200" b="0" dirty="0" smtClean="0">
                <a:solidFill>
                  <a:schemeClr val="bg1"/>
                </a:solidFill>
                <a:latin typeface="+mn-lt"/>
                <a:ea typeface="ＭＳ Ｐゴシック" pitchFamily="34" charset="-128"/>
                <a:cs typeface="Times New Roman" pitchFamily="18" charset="0"/>
              </a:rPr>
              <a:t>l</a:t>
            </a:r>
            <a:r>
              <a:rPr lang="fr-CH" sz="3200" b="0" dirty="0" smtClean="0">
                <a:solidFill>
                  <a:schemeClr val="bg1"/>
                </a:solidFill>
                <a:latin typeface="+mn-lt"/>
                <a:ea typeface="ＭＳ Ｐゴシック" pitchFamily="34" charset="-128"/>
              </a:rPr>
              <a:t>entille</a:t>
            </a:r>
            <a:r>
              <a:rPr lang="en-GB" sz="3200" b="0" dirty="0" smtClean="0">
                <a:solidFill>
                  <a:schemeClr val="bg1"/>
                </a:solidFill>
                <a:latin typeface="+mn-lt"/>
                <a:ea typeface="ＭＳ Ｐゴシック" pitchFamily="34" charset="-128"/>
              </a:rPr>
              <a:t> </a:t>
            </a:r>
            <a:r>
              <a:rPr lang="en-US" sz="3200" b="0" dirty="0" err="1" smtClean="0">
                <a:solidFill>
                  <a:schemeClr val="bg1"/>
                </a:solidFill>
                <a:latin typeface="+mn-lt"/>
                <a:ea typeface="ＭＳ Ｐゴシック" pitchFamily="34" charset="-128"/>
                <a:cs typeface="Times New Roman" pitchFamily="18" charset="0"/>
              </a:rPr>
              <a:t>E</a:t>
            </a:r>
            <a:r>
              <a:rPr lang="en-US" sz="3200" b="0" dirty="0" err="1" smtClean="0">
                <a:solidFill>
                  <a:schemeClr val="bg1"/>
                </a:solidFill>
                <a:latin typeface="+mn-lt"/>
                <a:ea typeface="ＭＳ Ｐゴシック" pitchFamily="34" charset="-128"/>
              </a:rPr>
              <a:t>QuAL</a:t>
            </a:r>
            <a:r>
              <a:rPr lang="en-US" sz="3200" b="0" dirty="0" smtClean="0">
                <a:solidFill>
                  <a:schemeClr val="bg1"/>
                </a:solidFill>
                <a:latin typeface="+mn-lt"/>
                <a:ea typeface="ＭＳ Ｐゴシック" pitchFamily="34" charset="-128"/>
              </a:rPr>
              <a:t> pour la conception des </a:t>
            </a:r>
            <a:r>
              <a:rPr lang="fr-CH" sz="3200" b="0" dirty="0" smtClean="0">
                <a:solidFill>
                  <a:schemeClr val="bg1"/>
                </a:solidFill>
                <a:latin typeface="+mn-lt"/>
                <a:ea typeface="ＭＳ Ｐゴシック" pitchFamily="34" charset="-128"/>
              </a:rPr>
              <a:t>politiques</a:t>
            </a:r>
            <a:r>
              <a:rPr lang="en-US" sz="3200" b="0" dirty="0" smtClean="0">
                <a:solidFill>
                  <a:schemeClr val="bg1"/>
                </a:solidFill>
                <a:latin typeface="+mn-lt"/>
                <a:ea typeface="ＭＳ Ｐゴシック" pitchFamily="34" charset="-128"/>
              </a:rPr>
              <a:t>, et le </a:t>
            </a:r>
            <a:r>
              <a:rPr lang="fr-CH" sz="3200" b="0" dirty="0" smtClean="0">
                <a:solidFill>
                  <a:schemeClr val="bg1"/>
                </a:solidFill>
                <a:latin typeface="+mn-lt"/>
                <a:ea typeface="ＭＳ Ｐゴシック" pitchFamily="34" charset="-128"/>
              </a:rPr>
              <a:t>suivi</a:t>
            </a:r>
            <a:r>
              <a:rPr lang="en-US" sz="3200" b="0" dirty="0" smtClean="0">
                <a:solidFill>
                  <a:schemeClr val="bg1"/>
                </a:solidFill>
                <a:latin typeface="+mn-lt"/>
                <a:ea typeface="ＭＳ Ｐゴシック" pitchFamily="34" charset="-128"/>
              </a:rPr>
              <a:t> et </a:t>
            </a:r>
            <a:r>
              <a:rPr lang="fr-CH" sz="3200" b="0" dirty="0" smtClean="0">
                <a:solidFill>
                  <a:schemeClr val="bg1"/>
                </a:solidFill>
                <a:latin typeface="+mn-lt"/>
                <a:ea typeface="ＭＳ Ｐゴシック" pitchFamily="34" charset="-128"/>
              </a:rPr>
              <a:t>l’évaluation</a:t>
            </a:r>
            <a:endParaRPr lang="fr-CH" sz="3600" b="0" dirty="0" smtClean="0">
              <a:solidFill>
                <a:schemeClr val="bg1"/>
              </a:solidFill>
              <a:latin typeface="+mn-lt"/>
              <a:ea typeface="ＭＳ Ｐゴシック" pitchFamily="34" charset="-128"/>
            </a:endParaRPr>
          </a:p>
        </p:txBody>
      </p:sp>
      <p:graphicFrame>
        <p:nvGraphicFramePr>
          <p:cNvPr id="7" name="Diagram 6"/>
          <p:cNvGraphicFramePr/>
          <p:nvPr>
            <p:extLst>
              <p:ext uri="{D42A27DB-BD31-4B8C-83A1-F6EECF244321}">
                <p14:modId xmlns:p14="http://schemas.microsoft.com/office/powerpoint/2010/main" val="3749941649"/>
              </p:ext>
            </p:extLst>
          </p:nvPr>
        </p:nvGraphicFramePr>
        <p:xfrm>
          <a:off x="2219426" y="1193190"/>
          <a:ext cx="6925904" cy="558287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43187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33388" y="873150"/>
            <a:ext cx="4068762" cy="4449763"/>
          </a:xfrm>
        </p:spPr>
        <p:txBody>
          <a:bodyPr anchor="ctr">
            <a:normAutofit fontScale="92500" lnSpcReduction="10000"/>
          </a:bodyPr>
          <a:lstStyle/>
          <a:p>
            <a:pPr marL="0" indent="0" algn="ctr">
              <a:spcBef>
                <a:spcPct val="0"/>
              </a:spcBef>
              <a:buFont typeface="Wingdings" pitchFamily="2" charset="2"/>
              <a:buNone/>
              <a:defRPr/>
            </a:pPr>
            <a:r>
              <a:rPr lang="fr-FR" dirty="0">
                <a:solidFill>
                  <a:schemeClr val="bg1"/>
                </a:solidFill>
                <a:ea typeface="ＭＳ Ｐゴシック" pitchFamily="34" charset="-128"/>
              </a:rPr>
              <a:t>Merci </a:t>
            </a:r>
            <a:r>
              <a:rPr lang="fr-FR" dirty="0" smtClean="0">
                <a:solidFill>
                  <a:schemeClr val="bg1"/>
                </a:solidFill>
                <a:ea typeface="ＭＳ Ｐゴシック" pitchFamily="34" charset="-128"/>
              </a:rPr>
              <a:t>! </a:t>
            </a:r>
            <a:r>
              <a:rPr lang="en-US" sz="3200" dirty="0" smtClean="0">
                <a:solidFill>
                  <a:schemeClr val="bg1"/>
                </a:solidFill>
                <a:ea typeface="ＭＳ Ｐゴシック" pitchFamily="34" charset="-128"/>
              </a:rPr>
              <a:t>Thank you! </a:t>
            </a:r>
            <a:endParaRPr lang="fr-FR" sz="3200" dirty="0" smtClean="0">
              <a:solidFill>
                <a:schemeClr val="bg1"/>
              </a:solidFill>
              <a:ea typeface="ＭＳ Ｐゴシック" pitchFamily="34" charset="-128"/>
            </a:endParaRPr>
          </a:p>
          <a:p>
            <a:pPr marL="0" indent="0" algn="just">
              <a:spcBef>
                <a:spcPct val="0"/>
              </a:spcBef>
              <a:buFont typeface="Wingdings" pitchFamily="2" charset="2"/>
              <a:buNone/>
              <a:defRPr/>
            </a:pPr>
            <a:endParaRPr lang="en-AU" altLang="ja-JP" sz="1800" i="1" dirty="0" smtClean="0">
              <a:ea typeface="ＭＳ Ｐゴシック" pitchFamily="34" charset="-128"/>
            </a:endParaRPr>
          </a:p>
          <a:p>
            <a:pPr marL="0" indent="0" algn="ctr">
              <a:spcBef>
                <a:spcPct val="0"/>
              </a:spcBef>
              <a:buFont typeface="Wingdings" pitchFamily="2" charset="2"/>
              <a:buNone/>
              <a:defRPr/>
            </a:pPr>
            <a:r>
              <a:rPr lang="en-AU" altLang="ja-JP" sz="2400" i="1" dirty="0" smtClean="0">
                <a:ea typeface="ＭＳ Ｐゴシック" pitchFamily="34" charset="-128"/>
              </a:rPr>
              <a:t>* * * * *</a:t>
            </a:r>
            <a:endParaRPr lang="en-AU" altLang="ja-JP" sz="2200" b="1" i="1" dirty="0" smtClean="0">
              <a:ea typeface="ＭＳ Ｐゴシック" pitchFamily="34" charset="-128"/>
            </a:endParaRPr>
          </a:p>
          <a:p>
            <a:pPr marL="0" indent="0" algn="just">
              <a:spcBef>
                <a:spcPct val="0"/>
              </a:spcBef>
              <a:buFont typeface="Wingdings" pitchFamily="2" charset="2"/>
              <a:buNone/>
              <a:defRPr/>
            </a:pPr>
            <a:r>
              <a:rPr lang="fr-FR" sz="2400" dirty="0" smtClean="0"/>
              <a:t>« Personne </a:t>
            </a:r>
            <a:r>
              <a:rPr lang="fr-FR" sz="2400" dirty="0"/>
              <a:t>ne devrait se voir refuser l'accès </a:t>
            </a:r>
            <a:r>
              <a:rPr lang="fr-FR" sz="2400" dirty="0" smtClean="0"/>
              <a:t>aux interventions qui sauvent la </a:t>
            </a:r>
            <a:r>
              <a:rPr lang="fr-FR" sz="2400" dirty="0"/>
              <a:t>vie ou </a:t>
            </a:r>
            <a:r>
              <a:rPr lang="fr-FR" sz="2400" dirty="0" smtClean="0"/>
              <a:t>de promotion de la santé </a:t>
            </a:r>
            <a:r>
              <a:rPr lang="fr-FR" sz="2400" dirty="0"/>
              <a:t>pour des raisons injustes, y compris ceux </a:t>
            </a:r>
            <a:r>
              <a:rPr lang="fr-FR" sz="2400" dirty="0" smtClean="0"/>
              <a:t>avec des </a:t>
            </a:r>
            <a:r>
              <a:rPr lang="fr-FR" sz="2400" dirty="0"/>
              <a:t>causes économiques ou sociales. </a:t>
            </a:r>
            <a:r>
              <a:rPr lang="fr-FR" sz="2400" dirty="0" smtClean="0"/>
              <a:t>...».</a:t>
            </a:r>
            <a:r>
              <a:rPr lang="fr-FR" sz="2400" b="1" dirty="0" smtClean="0"/>
              <a:t> </a:t>
            </a:r>
            <a:r>
              <a:rPr lang="fr-FR" sz="2400" b="1" dirty="0"/>
              <a:t>Lorsque la santé est </a:t>
            </a:r>
            <a:r>
              <a:rPr lang="fr-FR" sz="2400" b="1" dirty="0" smtClean="0"/>
              <a:t>concernée, </a:t>
            </a:r>
            <a:r>
              <a:rPr lang="fr-FR" sz="2400" b="1" dirty="0"/>
              <a:t>l'équité est vraiment une question de vie ou de </a:t>
            </a:r>
            <a:r>
              <a:rPr lang="fr-FR" sz="2400" b="1" dirty="0" smtClean="0"/>
              <a:t>mort. »</a:t>
            </a:r>
          </a:p>
          <a:p>
            <a:pPr marL="0" indent="0" algn="ctr">
              <a:spcBef>
                <a:spcPct val="0"/>
              </a:spcBef>
              <a:buNone/>
              <a:defRPr/>
            </a:pPr>
            <a:r>
              <a:rPr lang="en-AU" altLang="ja-JP" sz="2400" i="1" dirty="0"/>
              <a:t>* * * * </a:t>
            </a:r>
            <a:r>
              <a:rPr lang="en-AU" altLang="ja-JP" sz="2400" i="1" dirty="0" smtClean="0"/>
              <a:t>*</a:t>
            </a:r>
            <a:r>
              <a:rPr lang="fr-FR" sz="2400" b="1" dirty="0" smtClean="0"/>
              <a:t> </a:t>
            </a:r>
            <a:endParaRPr lang="en-US" sz="2400" b="1" dirty="0" smtClean="0">
              <a:ea typeface="ＭＳ Ｐゴシック" pitchFamily="34" charset="-128"/>
            </a:endParaRPr>
          </a:p>
        </p:txBody>
      </p:sp>
      <p:pic>
        <p:nvPicPr>
          <p:cNvPr id="46083" name="Picture 2" descr="http://www.who.int/dg/chan/Dr-MChan86title-RGB-EN-V.jpg"/>
          <p:cNvPicPr>
            <a:picLocks noChangeAspect="1" noChangeArrowheads="1"/>
          </p:cNvPicPr>
          <p:nvPr/>
        </p:nvPicPr>
        <p:blipFill>
          <a:blip r:embed="rId3">
            <a:extLst>
              <a:ext uri="{28A0092B-C50C-407E-A947-70E740481C1C}">
                <a14:useLocalDpi xmlns:a14="http://schemas.microsoft.com/office/drawing/2010/main" val="0"/>
              </a:ext>
            </a:extLst>
          </a:blip>
          <a:srcRect b="8093"/>
          <a:stretch>
            <a:fillRect/>
          </a:stretch>
        </p:blipFill>
        <p:spPr bwMode="auto">
          <a:xfrm>
            <a:off x="5029200" y="1752600"/>
            <a:ext cx="3429000" cy="4572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4" name="Rectangle 1"/>
          <p:cNvSpPr>
            <a:spLocks noChangeArrowheads="1"/>
          </p:cNvSpPr>
          <p:nvPr/>
        </p:nvSpPr>
        <p:spPr bwMode="auto">
          <a:xfrm>
            <a:off x="122238" y="5342578"/>
            <a:ext cx="469106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dirty="0" smtClean="0">
                <a:solidFill>
                  <a:srgbClr val="000066"/>
                </a:solidFill>
              </a:rPr>
              <a:t>Pour plus </a:t>
            </a:r>
            <a:r>
              <a:rPr lang="en-US" sz="2400" b="1" dirty="0" err="1" smtClean="0">
                <a:solidFill>
                  <a:srgbClr val="000066"/>
                </a:solidFill>
              </a:rPr>
              <a:t>d’informations</a:t>
            </a:r>
            <a:r>
              <a:rPr lang="en-US" sz="2400" b="1" dirty="0" smtClean="0">
                <a:solidFill>
                  <a:srgbClr val="000066"/>
                </a:solidFill>
              </a:rPr>
              <a:t> </a:t>
            </a:r>
            <a:r>
              <a:rPr lang="fr-FR" sz="2400" b="1" dirty="0" smtClean="0">
                <a:solidFill>
                  <a:srgbClr val="000066"/>
                </a:solidFill>
              </a:rPr>
              <a:t>: </a:t>
            </a:r>
            <a:r>
              <a:rPr lang="fr-FR" sz="2400" dirty="0">
                <a:solidFill>
                  <a:srgbClr val="000066"/>
                </a:solidFill>
              </a:rPr>
              <a:t>www.who.int/social_determinants</a:t>
            </a:r>
          </a:p>
        </p:txBody>
      </p:sp>
    </p:spTree>
    <p:extLst>
      <p:ext uri="{BB962C8B-B14F-4D97-AF65-F5344CB8AC3E}">
        <p14:creationId xmlns:p14="http://schemas.microsoft.com/office/powerpoint/2010/main" val="401316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Questions pour discussion</a:t>
            </a:r>
            <a:endParaRPr lang="en-US" dirty="0">
              <a:solidFill>
                <a:schemeClr val="bg1"/>
              </a:solidFill>
            </a:endParaRPr>
          </a:p>
        </p:txBody>
      </p:sp>
      <p:graphicFrame>
        <p:nvGraphicFramePr>
          <p:cNvPr id="6" name="Diagram 5"/>
          <p:cNvGraphicFramePr/>
          <p:nvPr>
            <p:extLst>
              <p:ext uri="{D42A27DB-BD31-4B8C-83A1-F6EECF244321}">
                <p14:modId xmlns:p14="http://schemas.microsoft.com/office/powerpoint/2010/main" val="2919533427"/>
              </p:ext>
            </p:extLst>
          </p:nvPr>
        </p:nvGraphicFramePr>
        <p:xfrm>
          <a:off x="-609600" y="1905000"/>
          <a:ext cx="9753600" cy="4247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6805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736" t="65322" r="25000" b="14989"/>
          <a:stretch/>
        </p:blipFill>
        <p:spPr bwMode="auto">
          <a:xfrm>
            <a:off x="221499" y="3828421"/>
            <a:ext cx="8082246" cy="20188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Wave 2"/>
          <p:cNvSpPr/>
          <p:nvPr/>
        </p:nvSpPr>
        <p:spPr>
          <a:xfrm>
            <a:off x="-10192" y="7074"/>
            <a:ext cx="9180511" cy="3574325"/>
          </a:xfrm>
          <a:prstGeom prst="wave">
            <a:avLst>
              <a:gd name="adj1" fmla="val 12500"/>
              <a:gd name="adj2" fmla="val 210"/>
            </a:avLst>
          </a:prstGeom>
          <a:solidFill>
            <a:srgbClr val="0099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21499" y="824740"/>
            <a:ext cx="8640960" cy="2308324"/>
          </a:xfrm>
          <a:prstGeom prst="rect">
            <a:avLst/>
          </a:prstGeom>
          <a:noFill/>
        </p:spPr>
        <p:txBody>
          <a:bodyPr wrap="square" rtlCol="0">
            <a:spAutoFit/>
          </a:bodyPr>
          <a:lstStyle/>
          <a:p>
            <a:pPr algn="ctr"/>
            <a:r>
              <a:rPr lang="fr-CH" sz="2400" b="1" dirty="0" smtClean="0">
                <a:solidFill>
                  <a:schemeClr val="accent5">
                    <a:lumMod val="40000"/>
                    <a:lumOff val="60000"/>
                  </a:schemeClr>
                </a:solidFill>
                <a:latin typeface="Bodoni SvtyTwo ITC TT-Book"/>
                <a:ea typeface="Bodoni SvtyTwo ITC TT-Book"/>
                <a:cs typeface="Times New Roman" pitchFamily="18" charset="0"/>
              </a:rPr>
              <a:t>Merci</a:t>
            </a:r>
            <a:r>
              <a:rPr lang="en-GB" sz="2400" b="1" dirty="0" smtClean="0">
                <a:solidFill>
                  <a:schemeClr val="accent5">
                    <a:lumMod val="40000"/>
                    <a:lumOff val="60000"/>
                  </a:schemeClr>
                </a:solidFill>
                <a:latin typeface="Bodoni SvtyTwo ITC TT-Book"/>
                <a:ea typeface="Bodoni SvtyTwo ITC TT-Book"/>
                <a:cs typeface="Times New Roman" pitchFamily="18" charset="0"/>
              </a:rPr>
              <a:t> pour </a:t>
            </a:r>
            <a:r>
              <a:rPr lang="fr-CH" sz="2400" b="1" dirty="0" smtClean="0">
                <a:solidFill>
                  <a:schemeClr val="accent5">
                    <a:lumMod val="40000"/>
                    <a:lumOff val="60000"/>
                  </a:schemeClr>
                </a:solidFill>
                <a:latin typeface="Bodoni SvtyTwo ITC TT-Book"/>
                <a:ea typeface="Bodoni SvtyTwo ITC TT-Book"/>
                <a:cs typeface="Times New Roman" pitchFamily="18" charset="0"/>
              </a:rPr>
              <a:t>votre</a:t>
            </a:r>
            <a:r>
              <a:rPr lang="en-GB" sz="2400" b="1" dirty="0" smtClean="0">
                <a:solidFill>
                  <a:schemeClr val="accent5">
                    <a:lumMod val="40000"/>
                    <a:lumOff val="60000"/>
                  </a:schemeClr>
                </a:solidFill>
                <a:latin typeface="Bodoni SvtyTwo ITC TT-Book"/>
                <a:ea typeface="Bodoni SvtyTwo ITC TT-Book"/>
                <a:cs typeface="Times New Roman" pitchFamily="18" charset="0"/>
              </a:rPr>
              <a:t> attention !</a:t>
            </a:r>
            <a:endParaRPr lang="en-GB" sz="2400" b="1" dirty="0">
              <a:solidFill>
                <a:schemeClr val="accent5">
                  <a:lumMod val="40000"/>
                  <a:lumOff val="60000"/>
                </a:schemeClr>
              </a:solidFill>
              <a:latin typeface="Bodoni SvtyTwo ITC TT-Book"/>
              <a:ea typeface="Bodoni SvtyTwo ITC TT-Book"/>
              <a:cs typeface="Times New Roman" pitchFamily="18" charset="0"/>
            </a:endParaRPr>
          </a:p>
          <a:p>
            <a:endParaRPr lang="en-GB" sz="2400" b="1" dirty="0">
              <a:solidFill>
                <a:schemeClr val="accent5">
                  <a:lumMod val="40000"/>
                  <a:lumOff val="60000"/>
                </a:schemeClr>
              </a:solidFill>
              <a:latin typeface="Bodoni SvtyTwo ITC TT-Book"/>
              <a:ea typeface="Bodoni SvtyTwo ITC TT-Book"/>
              <a:cs typeface="Times New Roman" pitchFamily="18" charset="0"/>
            </a:endParaRPr>
          </a:p>
          <a:p>
            <a:pPr algn="ctr"/>
            <a:r>
              <a:rPr lang="en-GB" sz="2400" b="1" dirty="0" smtClean="0">
                <a:solidFill>
                  <a:schemeClr val="accent5">
                    <a:lumMod val="40000"/>
                    <a:lumOff val="60000"/>
                  </a:schemeClr>
                </a:solidFill>
                <a:latin typeface="Bodoni SvtyTwo ITC TT-Book"/>
                <a:ea typeface="Bodoni SvtyTwo ITC TT-Book"/>
                <a:cs typeface="Times New Roman" pitchFamily="18" charset="0"/>
              </a:rPr>
              <a:t>Q&amp;R ? </a:t>
            </a:r>
            <a:endParaRPr lang="en-GB" sz="2400" b="1" dirty="0">
              <a:solidFill>
                <a:schemeClr val="accent5">
                  <a:lumMod val="40000"/>
                  <a:lumOff val="60000"/>
                </a:schemeClr>
              </a:solidFill>
              <a:latin typeface="Bodoni SvtyTwo ITC TT-Book"/>
              <a:ea typeface="Bodoni SvtyTwo ITC TT-Book"/>
              <a:cs typeface="Times New Roman" pitchFamily="18" charset="0"/>
            </a:endParaRPr>
          </a:p>
          <a:p>
            <a:pPr algn="ctr"/>
            <a:endParaRPr lang="en-GB" sz="2400" b="1" dirty="0" smtClean="0">
              <a:solidFill>
                <a:schemeClr val="accent5">
                  <a:lumMod val="40000"/>
                  <a:lumOff val="60000"/>
                </a:schemeClr>
              </a:solidFill>
              <a:latin typeface="Bodoni SvtyTwo ITC TT-Book"/>
              <a:ea typeface="Bodoni SvtyTwo ITC TT-Book"/>
              <a:cs typeface="Times New Roman" pitchFamily="18" charset="0"/>
            </a:endParaRPr>
          </a:p>
          <a:p>
            <a:pPr algn="ctr"/>
            <a:r>
              <a:rPr lang="en-GB" sz="2400" b="1" dirty="0" smtClean="0">
                <a:solidFill>
                  <a:schemeClr val="accent5">
                    <a:lumMod val="40000"/>
                    <a:lumOff val="60000"/>
                  </a:schemeClr>
                </a:solidFill>
                <a:latin typeface="Bodoni SvtyTwo ITC TT-Book"/>
                <a:ea typeface="Bodoni SvtyTwo ITC TT-Book"/>
                <a:cs typeface="Times New Roman" pitchFamily="18" charset="0"/>
              </a:rPr>
              <a:t>villare@who.int</a:t>
            </a:r>
            <a:r>
              <a:rPr lang="en-GB" sz="2400" b="1" dirty="0">
                <a:solidFill>
                  <a:schemeClr val="accent5">
                    <a:lumMod val="40000"/>
                    <a:lumOff val="60000"/>
                  </a:schemeClr>
                </a:solidFill>
                <a:latin typeface="Bodoni SvtyTwo ITC TT-Book"/>
                <a:ea typeface="Bodoni SvtyTwo ITC TT-Book"/>
                <a:cs typeface="Times New Roman" pitchFamily="18" charset="0"/>
              </a:rPr>
              <a:t/>
            </a:r>
            <a:br>
              <a:rPr lang="en-GB" sz="2400" b="1" dirty="0">
                <a:solidFill>
                  <a:schemeClr val="accent5">
                    <a:lumMod val="40000"/>
                    <a:lumOff val="60000"/>
                  </a:schemeClr>
                </a:solidFill>
                <a:latin typeface="Bodoni SvtyTwo ITC TT-Book"/>
                <a:ea typeface="Bodoni SvtyTwo ITC TT-Book"/>
                <a:cs typeface="Times New Roman" pitchFamily="18" charset="0"/>
              </a:rPr>
            </a:br>
            <a:endParaRPr lang="en-GB" sz="2400" b="1" dirty="0">
              <a:solidFill>
                <a:schemeClr val="accent5">
                  <a:lumMod val="40000"/>
                  <a:lumOff val="60000"/>
                </a:schemeClr>
              </a:solidFill>
              <a:latin typeface="Bodoni SvtyTwo ITC TT-Book"/>
              <a:ea typeface="Bodoni SvtyTwo ITC TT-Book"/>
              <a:cs typeface="Times New Roman" pitchFamily="18" charset="0"/>
            </a:endParaRPr>
          </a:p>
        </p:txBody>
      </p:sp>
    </p:spTree>
    <p:extLst>
      <p:ext uri="{BB962C8B-B14F-4D97-AF65-F5344CB8AC3E}">
        <p14:creationId xmlns:p14="http://schemas.microsoft.com/office/powerpoint/2010/main" val="245024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ealth_inequities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2057400"/>
            <a:ext cx="5497513" cy="363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0" y="381000"/>
            <a:ext cx="9144000" cy="1362075"/>
          </a:xfrm>
        </p:spPr>
        <p:txBody>
          <a:bodyPr>
            <a:normAutofit/>
          </a:bodyPr>
          <a:lstStyle/>
          <a:p>
            <a:pPr algn="ctr">
              <a:defRPr/>
            </a:pPr>
            <a:r>
              <a:rPr lang="en-GB" b="0" cap="none" dirty="0" smtClean="0">
                <a:solidFill>
                  <a:schemeClr val="bg1"/>
                </a:solidFill>
                <a:latin typeface="+mn-lt"/>
                <a:ea typeface="ＭＳ Ｐゴシック" pitchFamily="34" charset="-128"/>
              </a:rPr>
              <a:t>1.  Apercu des </a:t>
            </a:r>
            <a:r>
              <a:rPr lang="fr-FR" b="0" cap="none" dirty="0" smtClean="0">
                <a:solidFill>
                  <a:schemeClr val="bg1"/>
                </a:solidFill>
                <a:latin typeface="+mn-lt"/>
                <a:ea typeface="ＭＳ Ｐゴシック" pitchFamily="34" charset="-128"/>
              </a:rPr>
              <a:t>inégalités</a:t>
            </a:r>
            <a:r>
              <a:rPr lang="en-GB" b="0" cap="none" dirty="0" smtClean="0">
                <a:solidFill>
                  <a:schemeClr val="bg1"/>
                </a:solidFill>
                <a:latin typeface="+mn-lt"/>
                <a:ea typeface="ＭＳ Ｐゴシック" pitchFamily="34" charset="-128"/>
              </a:rPr>
              <a:t> </a:t>
            </a:r>
            <a:r>
              <a:rPr lang="fr-FR" b="0" cap="none" dirty="0" smtClean="0">
                <a:solidFill>
                  <a:schemeClr val="bg1"/>
                </a:solidFill>
                <a:latin typeface="+mn-lt"/>
                <a:ea typeface="ＭＳ Ｐゴシック" pitchFamily="34" charset="-128"/>
              </a:rPr>
              <a:t>sociales</a:t>
            </a:r>
            <a:r>
              <a:rPr lang="en-GB" b="0" cap="none" dirty="0" smtClean="0">
                <a:solidFill>
                  <a:schemeClr val="bg1"/>
                </a:solidFill>
                <a:latin typeface="+mn-lt"/>
                <a:ea typeface="ＭＳ Ｐゴシック" pitchFamily="34" charset="-128"/>
              </a:rPr>
              <a:t> </a:t>
            </a:r>
            <a:r>
              <a:rPr lang="fr-FR" b="0" cap="none" dirty="0" smtClean="0">
                <a:solidFill>
                  <a:schemeClr val="bg1"/>
                </a:solidFill>
                <a:latin typeface="+mn-lt"/>
                <a:ea typeface="ＭＳ Ｐゴシック" pitchFamily="34" charset="-128"/>
              </a:rPr>
              <a:t>mondiales</a:t>
            </a:r>
            <a:r>
              <a:rPr lang="en-GB" b="0" cap="none" dirty="0" smtClean="0">
                <a:solidFill>
                  <a:schemeClr val="bg1"/>
                </a:solidFill>
                <a:latin typeface="+mn-lt"/>
                <a:ea typeface="ＭＳ Ｐゴシック" pitchFamily="34" charset="-128"/>
              </a:rPr>
              <a:t> de santé</a:t>
            </a:r>
            <a:endParaRPr lang="en-US" b="0" cap="none" dirty="0" smtClean="0">
              <a:solidFill>
                <a:schemeClr val="bg1"/>
              </a:solidFill>
              <a:latin typeface="+mn-lt"/>
              <a:ea typeface="ＭＳ Ｐゴシック" pitchFamily="34" charset="-128"/>
            </a:endParaRPr>
          </a:p>
        </p:txBody>
      </p:sp>
      <p:sp>
        <p:nvSpPr>
          <p:cNvPr id="7172" name="TextBox 5"/>
          <p:cNvSpPr txBox="1">
            <a:spLocks noChangeArrowheads="1"/>
          </p:cNvSpPr>
          <p:nvPr/>
        </p:nvSpPr>
        <p:spPr bwMode="auto">
          <a:xfrm>
            <a:off x="5105400" y="5410200"/>
            <a:ext cx="21653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US" sz="1200" dirty="0">
                <a:solidFill>
                  <a:srgbClr val="FFFFFF"/>
                </a:solidFill>
              </a:rPr>
              <a:t>WHO/ </a:t>
            </a:r>
            <a:r>
              <a:rPr lang="en-US" sz="1200" dirty="0" err="1">
                <a:solidFill>
                  <a:srgbClr val="FFFFFF"/>
                </a:solidFill>
              </a:rPr>
              <a:t>Zoltan</a:t>
            </a:r>
            <a:r>
              <a:rPr lang="en-US" sz="1200" dirty="0">
                <a:solidFill>
                  <a:srgbClr val="FFFFFF"/>
                </a:solidFill>
              </a:rPr>
              <a:t> </a:t>
            </a:r>
            <a:r>
              <a:rPr lang="en-US" sz="1200" dirty="0" err="1">
                <a:solidFill>
                  <a:srgbClr val="FFFFFF"/>
                </a:solidFill>
              </a:rPr>
              <a:t>Balogh</a:t>
            </a:r>
            <a:endParaRPr lang="en-US" sz="1200" dirty="0">
              <a:solidFill>
                <a:srgbClr val="FFFFFF"/>
              </a:solidFill>
            </a:endParaRPr>
          </a:p>
        </p:txBody>
      </p:sp>
    </p:spTree>
    <p:extLst>
      <p:ext uri="{BB962C8B-B14F-4D97-AF65-F5344CB8AC3E}">
        <p14:creationId xmlns:p14="http://schemas.microsoft.com/office/powerpoint/2010/main" val="4162694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fr-FR" b="0" dirty="0" smtClean="0">
                <a:solidFill>
                  <a:schemeClr val="bg1"/>
                </a:solidFill>
                <a:latin typeface="+mn-lt"/>
              </a:rPr>
              <a:t>Tendance de l’espérance de vie</a:t>
            </a:r>
            <a:endParaRPr lang="fr-FR" b="0" dirty="0">
              <a:solidFill>
                <a:schemeClr val="bg1"/>
              </a:solidFill>
              <a:latin typeface="+mn-lt"/>
            </a:endParaRPr>
          </a:p>
        </p:txBody>
      </p:sp>
      <p:sp>
        <p:nvSpPr>
          <p:cNvPr id="7172" name="Text Box 4"/>
          <p:cNvSpPr txBox="1">
            <a:spLocks noChangeArrowheads="1"/>
          </p:cNvSpPr>
          <p:nvPr/>
        </p:nvSpPr>
        <p:spPr bwMode="auto">
          <a:xfrm>
            <a:off x="6934200" y="6292057"/>
            <a:ext cx="2106612" cy="3079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GB" sz="1400" b="1" i="1" dirty="0" smtClean="0"/>
              <a:t>(Houweling et al, 2007)</a:t>
            </a:r>
          </a:p>
        </p:txBody>
      </p:sp>
      <p:pic>
        <p:nvPicPr>
          <p:cNvPr id="2" name="Image 1"/>
          <p:cNvPicPr>
            <a:picLocks noChangeAspect="1"/>
          </p:cNvPicPr>
          <p:nvPr/>
        </p:nvPicPr>
        <p:blipFill>
          <a:blip r:embed="rId3"/>
          <a:stretch>
            <a:fillRect/>
          </a:stretch>
        </p:blipFill>
        <p:spPr>
          <a:xfrm>
            <a:off x="287765" y="1771955"/>
            <a:ext cx="6915150" cy="4619625"/>
          </a:xfrm>
          <a:prstGeom prst="rect">
            <a:avLst/>
          </a:prstGeom>
        </p:spPr>
      </p:pic>
      <p:sp>
        <p:nvSpPr>
          <p:cNvPr id="7" name="Oval Callout 6"/>
          <p:cNvSpPr>
            <a:spLocks noChangeArrowheads="1"/>
          </p:cNvSpPr>
          <p:nvPr/>
        </p:nvSpPr>
        <p:spPr bwMode="auto">
          <a:xfrm>
            <a:off x="6677025" y="1590675"/>
            <a:ext cx="2209800" cy="1533525"/>
          </a:xfrm>
          <a:prstGeom prst="wedgeEllipseCallout">
            <a:avLst>
              <a:gd name="adj1" fmla="val -20833"/>
              <a:gd name="adj2" fmla="val 62500"/>
            </a:avLst>
          </a:prstGeom>
          <a:noFill/>
          <a:ln w="19050">
            <a:solidFill>
              <a:srgbClr val="00B0F0"/>
            </a:solidFill>
            <a:miter lim="800000"/>
            <a:headEnd/>
            <a:tailEnd/>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fr-FR">
              <a:solidFill>
                <a:srgbClr val="0070C0"/>
              </a:solidFill>
            </a:endParaRPr>
          </a:p>
        </p:txBody>
      </p:sp>
      <p:sp>
        <p:nvSpPr>
          <p:cNvPr id="10" name="Oval 9"/>
          <p:cNvSpPr/>
          <p:nvPr/>
        </p:nvSpPr>
        <p:spPr>
          <a:xfrm>
            <a:off x="4800600" y="4648200"/>
            <a:ext cx="842963" cy="601663"/>
          </a:xfrm>
          <a:prstGeom prst="ellipse">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endParaRPr>
          </a:p>
        </p:txBody>
      </p:sp>
      <p:sp>
        <p:nvSpPr>
          <p:cNvPr id="3" name="Oval 2"/>
          <p:cNvSpPr/>
          <p:nvPr/>
        </p:nvSpPr>
        <p:spPr>
          <a:xfrm>
            <a:off x="2948415" y="4191000"/>
            <a:ext cx="841375" cy="601662"/>
          </a:xfrm>
          <a:prstGeom prst="ellipse">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endParaRPr>
          </a:p>
        </p:txBody>
      </p:sp>
      <p:sp>
        <p:nvSpPr>
          <p:cNvPr id="8198" name="TextBox 7"/>
          <p:cNvSpPr txBox="1">
            <a:spLocks noChangeArrowheads="1"/>
          </p:cNvSpPr>
          <p:nvPr/>
        </p:nvSpPr>
        <p:spPr bwMode="auto">
          <a:xfrm>
            <a:off x="6740525" y="1851987"/>
            <a:ext cx="2082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fr-FR" sz="2000" dirty="0" smtClean="0"/>
              <a:t>Inégalités dans les </a:t>
            </a:r>
            <a:r>
              <a:rPr lang="fr-FR" sz="2000" b="1" dirty="0" smtClean="0">
                <a:solidFill>
                  <a:srgbClr val="002060"/>
                </a:solidFill>
              </a:rPr>
              <a:t>taux d’amélioration </a:t>
            </a:r>
            <a:r>
              <a:rPr lang="fr-FR" sz="2000" dirty="0" smtClean="0"/>
              <a:t>!</a:t>
            </a:r>
            <a:endParaRPr lang="fr-FR" sz="2000" b="1" dirty="0">
              <a:solidFill>
                <a:srgbClr val="002060"/>
              </a:solidFill>
            </a:endParaRPr>
          </a:p>
        </p:txBody>
      </p:sp>
    </p:spTree>
    <p:extLst>
      <p:ext uri="{BB962C8B-B14F-4D97-AF65-F5344CB8AC3E}">
        <p14:creationId xmlns:p14="http://schemas.microsoft.com/office/powerpoint/2010/main" val="3533153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198"/>
                                        </p:tgtEl>
                                        <p:attrNameLst>
                                          <p:attrName>style.visibility</p:attrName>
                                        </p:attrNameLst>
                                      </p:cBhvr>
                                      <p:to>
                                        <p:strVal val="visible"/>
                                      </p:to>
                                    </p:set>
                                    <p:anim calcmode="lin" valueType="num">
                                      <p:cBhvr additive="base">
                                        <p:cTn id="15" dur="500" fill="hold"/>
                                        <p:tgtEl>
                                          <p:spTgt spid="8198"/>
                                        </p:tgtEl>
                                        <p:attrNameLst>
                                          <p:attrName>ppt_x</p:attrName>
                                        </p:attrNameLst>
                                      </p:cBhvr>
                                      <p:tavLst>
                                        <p:tav tm="0">
                                          <p:val>
                                            <p:strVal val="1+#ppt_w/2"/>
                                          </p:val>
                                        </p:tav>
                                        <p:tav tm="100000">
                                          <p:val>
                                            <p:strVal val="#ppt_x"/>
                                          </p:val>
                                        </p:tav>
                                      </p:tavLst>
                                    </p:anim>
                                    <p:anim calcmode="lin" valueType="num">
                                      <p:cBhvr additive="base">
                                        <p:cTn id="16" dur="500" fill="hold"/>
                                        <p:tgtEl>
                                          <p:spTgt spid="819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3" grpId="0" animBg="1"/>
      <p:bldP spid="81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71450"/>
            <a:ext cx="9144000" cy="1238250"/>
          </a:xfrm>
        </p:spPr>
        <p:txBody>
          <a:bodyPr>
            <a:normAutofit/>
          </a:bodyPr>
          <a:lstStyle/>
          <a:p>
            <a:pPr eaLnBrk="1" hangingPunct="1">
              <a:defRPr/>
            </a:pPr>
            <a:r>
              <a:rPr lang="fr-FR" dirty="0" smtClean="0">
                <a:solidFill>
                  <a:schemeClr val="bg1"/>
                </a:solidFill>
                <a:latin typeface="+mn-lt"/>
              </a:rPr>
              <a:t>Espérance de vie à la naissance (H)</a:t>
            </a:r>
            <a:endParaRPr lang="fr-FR" dirty="0">
              <a:solidFill>
                <a:schemeClr val="bg1"/>
              </a:solidFill>
              <a:latin typeface="+mn-lt"/>
            </a:endParaRPr>
          </a:p>
        </p:txBody>
      </p:sp>
      <p:graphicFrame>
        <p:nvGraphicFramePr>
          <p:cNvPr id="153603" name="Group 3"/>
          <p:cNvGraphicFramePr>
            <a:graphicFrameLocks noGrp="1"/>
          </p:cNvGraphicFramePr>
          <p:nvPr>
            <p:ph idx="1"/>
            <p:extLst>
              <p:ext uri="{D42A27DB-BD31-4B8C-83A1-F6EECF244321}">
                <p14:modId xmlns:p14="http://schemas.microsoft.com/office/powerpoint/2010/main" val="1036915277"/>
              </p:ext>
            </p:extLst>
          </p:nvPr>
        </p:nvGraphicFramePr>
        <p:xfrm>
          <a:off x="914400" y="1800225"/>
          <a:ext cx="4972050" cy="4191000"/>
        </p:xfrm>
        <a:graphic>
          <a:graphicData uri="http://schemas.openxmlformats.org/drawingml/2006/table">
            <a:tbl>
              <a:tblPr/>
              <a:tblGrid>
                <a:gridCol w="4302386"/>
                <a:gridCol w="669664"/>
              </a:tblGrid>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Glasgow, </a:t>
                      </a:r>
                      <a:r>
                        <a:rPr kumimoji="0" lang="fr-FR" sz="1900" b="0" i="0" u="none" strike="noStrike" cap="none" normalizeH="0" baseline="0" noProof="0" dirty="0" smtClean="0">
                          <a:ln>
                            <a:noFill/>
                          </a:ln>
                          <a:solidFill>
                            <a:srgbClr val="000066"/>
                          </a:solidFill>
                          <a:effectLst/>
                          <a:latin typeface="Arial" charset="0"/>
                          <a:cs typeface="Arial" charset="0"/>
                        </a:rPr>
                        <a:t>Ecosse</a:t>
                      </a:r>
                      <a:r>
                        <a:rPr kumimoji="0" lang="en-GB" sz="1900" b="0" i="0" u="none" strike="noStrike" cap="none" normalizeH="0" baseline="0" dirty="0" smtClean="0">
                          <a:ln>
                            <a:noFill/>
                          </a:ln>
                          <a:solidFill>
                            <a:srgbClr val="000066"/>
                          </a:solidFill>
                          <a:effectLst/>
                          <a:latin typeface="Arial" charset="0"/>
                          <a:cs typeface="Arial" charset="0"/>
                        </a:rPr>
                        <a:t> (</a:t>
                      </a:r>
                      <a:r>
                        <a:rPr kumimoji="0" lang="fr-FR" sz="1900" b="0" i="0" u="none" strike="noStrike" cap="none" normalizeH="0" baseline="0" noProof="0" dirty="0" smtClean="0">
                          <a:ln>
                            <a:noFill/>
                          </a:ln>
                          <a:solidFill>
                            <a:srgbClr val="000066"/>
                          </a:solidFill>
                          <a:effectLst/>
                          <a:latin typeface="Arial" charset="0"/>
                          <a:cs typeface="Arial" charset="0"/>
                        </a:rPr>
                        <a:t>banlieue</a:t>
                      </a:r>
                      <a:r>
                        <a:rPr kumimoji="0" lang="en-GB" sz="1900" b="0" i="0" u="none" strike="noStrike" cap="none" normalizeH="0" baseline="0" dirty="0" smtClean="0">
                          <a:ln>
                            <a:noFill/>
                          </a:ln>
                          <a:solidFill>
                            <a:srgbClr val="000066"/>
                          </a:solidFill>
                          <a:effectLst/>
                          <a:latin typeface="Arial" charset="0"/>
                          <a:cs typeface="Arial" charset="0"/>
                        </a:rPr>
                        <a:t> </a:t>
                      </a:r>
                      <a:r>
                        <a:rPr kumimoji="0" lang="fr-FR" sz="1900" b="0" i="0" u="none" strike="noStrike" cap="none" normalizeH="0" baseline="0" noProof="0" dirty="0" smtClean="0">
                          <a:ln>
                            <a:noFill/>
                          </a:ln>
                          <a:solidFill>
                            <a:srgbClr val="000066"/>
                          </a:solidFill>
                          <a:effectLst/>
                          <a:latin typeface="Arial" charset="0"/>
                          <a:cs typeface="Arial" charset="0"/>
                        </a:rPr>
                        <a:t>pauvre</a:t>
                      </a:r>
                      <a:r>
                        <a:rPr kumimoji="0" lang="en-GB" sz="1900" b="0" i="0" u="none" strike="noStrike" cap="none" normalizeH="0" baseline="0" dirty="0" smtClean="0">
                          <a:ln>
                            <a:noFill/>
                          </a:ln>
                          <a:solidFill>
                            <a:srgbClr val="000066"/>
                          </a:solidFill>
                          <a:effectLst/>
                          <a:latin typeface="Arial" charset="0"/>
                          <a:cs typeface="Arial" charset="0"/>
                        </a:rPr>
                        <a:t>)</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1" i="0" u="none" strike="noStrike" cap="none" normalizeH="0" baseline="0" dirty="0" smtClean="0">
                          <a:ln>
                            <a:noFill/>
                          </a:ln>
                          <a:solidFill>
                            <a:srgbClr val="FF0000"/>
                          </a:solidFill>
                          <a:effectLst/>
                          <a:latin typeface="Arial" charset="0"/>
                          <a:cs typeface="Arial" charset="0"/>
                        </a:rPr>
                        <a:t>54</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fr-FR" sz="1900" b="0" i="0" u="none" strike="noStrike" cap="none" normalizeH="0" baseline="0" noProof="0" dirty="0" smtClean="0">
                          <a:ln>
                            <a:noFill/>
                          </a:ln>
                          <a:solidFill>
                            <a:srgbClr val="000066"/>
                          </a:solidFill>
                          <a:effectLst/>
                          <a:latin typeface="Arial" charset="0"/>
                          <a:cs typeface="Arial" charset="0"/>
                        </a:rPr>
                        <a:t>Inde</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61</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Philippines</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65</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fr-FR" sz="1900" b="0" i="0" u="none" strike="noStrike" cap="none" normalizeH="0" baseline="0" noProof="0" dirty="0" smtClean="0">
                          <a:ln>
                            <a:noFill/>
                          </a:ln>
                          <a:solidFill>
                            <a:srgbClr val="000066"/>
                          </a:solidFill>
                          <a:effectLst/>
                          <a:latin typeface="Arial" charset="0"/>
                          <a:cs typeface="Arial" charset="0"/>
                        </a:rPr>
                        <a:t>Corée</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65</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fr-FR" sz="1900" b="0" i="0" u="none" strike="noStrike" cap="none" normalizeH="0" baseline="0" noProof="0" dirty="0" smtClean="0">
                          <a:ln>
                            <a:noFill/>
                          </a:ln>
                          <a:solidFill>
                            <a:srgbClr val="000066"/>
                          </a:solidFill>
                          <a:effectLst/>
                          <a:latin typeface="Arial" charset="0"/>
                          <a:cs typeface="Arial" charset="0"/>
                        </a:rPr>
                        <a:t>Lituanie</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66</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fr-FR" sz="1900" b="0" i="0" u="none" strike="noStrike" cap="none" normalizeH="0" baseline="0" noProof="0" dirty="0" smtClean="0">
                          <a:ln>
                            <a:noFill/>
                          </a:ln>
                          <a:solidFill>
                            <a:srgbClr val="000066"/>
                          </a:solidFill>
                          <a:effectLst/>
                          <a:latin typeface="Arial" charset="0"/>
                          <a:cs typeface="Arial" charset="0"/>
                        </a:rPr>
                        <a:t>Pologne</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71</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fr-FR" sz="1900" b="0" i="0" u="none" strike="noStrike" cap="none" normalizeH="0" baseline="0" noProof="0" dirty="0" smtClean="0">
                          <a:ln>
                            <a:noFill/>
                          </a:ln>
                          <a:solidFill>
                            <a:srgbClr val="000066"/>
                          </a:solidFill>
                          <a:effectLst/>
                          <a:latin typeface="Arial" charset="0"/>
                          <a:cs typeface="Arial" charset="0"/>
                        </a:rPr>
                        <a:t>Mexique</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72</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Cuba</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75</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EU</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75</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GB</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76</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smtClean="0">
                          <a:ln>
                            <a:noFill/>
                          </a:ln>
                          <a:solidFill>
                            <a:srgbClr val="000066"/>
                          </a:solidFill>
                          <a:effectLst/>
                          <a:latin typeface="Arial" charset="0"/>
                          <a:cs typeface="Arial" charset="0"/>
                        </a:rPr>
                        <a:t>Glasgow, </a:t>
                      </a:r>
                      <a:r>
                        <a:rPr kumimoji="0" lang="fr-FR" sz="1900" b="0" i="0" u="none" strike="noStrike" cap="none" normalizeH="0" baseline="0" noProof="0" dirty="0" smtClean="0">
                          <a:ln>
                            <a:noFill/>
                          </a:ln>
                          <a:solidFill>
                            <a:srgbClr val="000066"/>
                          </a:solidFill>
                          <a:effectLst/>
                          <a:latin typeface="Arial" charset="0"/>
                          <a:cs typeface="Arial" charset="0"/>
                        </a:rPr>
                        <a:t>Ecosse</a:t>
                      </a:r>
                      <a:r>
                        <a:rPr kumimoji="0" lang="en-GB" sz="1900" b="0" i="0" u="none" strike="noStrike" cap="none" normalizeH="0" baseline="0" dirty="0" smtClean="0">
                          <a:ln>
                            <a:noFill/>
                          </a:ln>
                          <a:solidFill>
                            <a:srgbClr val="000066"/>
                          </a:solidFill>
                          <a:effectLst/>
                          <a:latin typeface="Arial" charset="0"/>
                          <a:cs typeface="Arial" charset="0"/>
                        </a:rPr>
                        <a:t> (</a:t>
                      </a:r>
                      <a:r>
                        <a:rPr kumimoji="0" lang="fr-FR" sz="1900" b="0" i="0" u="none" strike="noStrike" cap="none" normalizeH="0" baseline="0" noProof="0" dirty="0" smtClean="0">
                          <a:ln>
                            <a:noFill/>
                          </a:ln>
                          <a:solidFill>
                            <a:srgbClr val="000066"/>
                          </a:solidFill>
                          <a:effectLst/>
                          <a:latin typeface="Arial" charset="0"/>
                          <a:cs typeface="Arial" charset="0"/>
                        </a:rPr>
                        <a:t>banlieue aisée</a:t>
                      </a:r>
                      <a:r>
                        <a:rPr kumimoji="0" lang="en-GB" sz="1900" b="0" i="0" u="none" strike="noStrike" cap="none" normalizeH="0" baseline="0" dirty="0" smtClean="0">
                          <a:ln>
                            <a:noFill/>
                          </a:ln>
                          <a:solidFill>
                            <a:srgbClr val="000066"/>
                          </a:solidFill>
                          <a:effectLst/>
                          <a:latin typeface="Arial" charset="0"/>
                          <a:cs typeface="Arial" charset="0"/>
                        </a:rPr>
                        <a:t>)</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1" i="0" u="none" strike="noStrike" cap="none" normalizeH="0" baseline="0" dirty="0" smtClean="0">
                          <a:ln>
                            <a:noFill/>
                          </a:ln>
                          <a:solidFill>
                            <a:srgbClr val="FF0000"/>
                          </a:solidFill>
                          <a:effectLst/>
                          <a:latin typeface="Arial" charset="0"/>
                          <a:cs typeface="Arial" charset="0"/>
                        </a:rPr>
                        <a:t>82</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233" name="Text Box 41"/>
          <p:cNvSpPr txBox="1">
            <a:spLocks noChangeArrowheads="1"/>
          </p:cNvSpPr>
          <p:nvPr/>
        </p:nvSpPr>
        <p:spPr bwMode="auto">
          <a:xfrm>
            <a:off x="3551238" y="6015038"/>
            <a:ext cx="5592762" cy="277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GB" sz="1200" b="1" i="1" dirty="0" smtClean="0"/>
              <a:t>(WHO World Health Report 2006; Hanlon, P., Walsh, D. &amp; Whyte, B., 2006)</a:t>
            </a:r>
          </a:p>
        </p:txBody>
      </p:sp>
      <p:sp>
        <p:nvSpPr>
          <p:cNvPr id="5" name="Oval Callout 4"/>
          <p:cNvSpPr>
            <a:spLocks noChangeArrowheads="1"/>
          </p:cNvSpPr>
          <p:nvPr/>
        </p:nvSpPr>
        <p:spPr bwMode="auto">
          <a:xfrm>
            <a:off x="6163469" y="1955800"/>
            <a:ext cx="1919287" cy="1374775"/>
          </a:xfrm>
          <a:prstGeom prst="wedgeEllipseCallout">
            <a:avLst>
              <a:gd name="adj1" fmla="val -20833"/>
              <a:gd name="adj2" fmla="val 62500"/>
            </a:avLst>
          </a:prstGeom>
          <a:noFill/>
          <a:ln w="19050">
            <a:solidFill>
              <a:srgbClr val="00B0F0"/>
            </a:solidFill>
            <a:miter lim="800000"/>
            <a:headEnd/>
            <a:tailEnd/>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fr-FR">
              <a:solidFill>
                <a:srgbClr val="0070C0"/>
              </a:solidFill>
            </a:endParaRPr>
          </a:p>
        </p:txBody>
      </p:sp>
      <p:sp>
        <p:nvSpPr>
          <p:cNvPr id="9259" name="TextBox 5"/>
          <p:cNvSpPr txBox="1">
            <a:spLocks noChangeArrowheads="1"/>
          </p:cNvSpPr>
          <p:nvPr/>
        </p:nvSpPr>
        <p:spPr bwMode="auto">
          <a:xfrm>
            <a:off x="6163469" y="2289244"/>
            <a:ext cx="191928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fr-FR" sz="2000" dirty="0" smtClean="0"/>
              <a:t>Inégalités </a:t>
            </a:r>
            <a:r>
              <a:rPr lang="fr-FR" sz="2000" b="1" dirty="0" smtClean="0">
                <a:solidFill>
                  <a:srgbClr val="002060"/>
                </a:solidFill>
              </a:rPr>
              <a:t>entre pays </a:t>
            </a:r>
            <a:r>
              <a:rPr lang="fr-FR" sz="2000" dirty="0" smtClean="0"/>
              <a:t>!</a:t>
            </a:r>
            <a:endParaRPr lang="fr-FR" sz="2000" b="1" dirty="0">
              <a:solidFill>
                <a:srgbClr val="002060"/>
              </a:solidFill>
            </a:endParaRPr>
          </a:p>
        </p:txBody>
      </p:sp>
    </p:spTree>
    <p:extLst>
      <p:ext uri="{BB962C8B-B14F-4D97-AF65-F5344CB8AC3E}">
        <p14:creationId xmlns:p14="http://schemas.microsoft.com/office/powerpoint/2010/main" val="3527144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259"/>
                                        </p:tgtEl>
                                        <p:attrNameLst>
                                          <p:attrName>style.visibility</p:attrName>
                                        </p:attrNameLst>
                                      </p:cBhvr>
                                      <p:to>
                                        <p:strVal val="visible"/>
                                      </p:to>
                                    </p:set>
                                    <p:anim calcmode="lin" valueType="num">
                                      <p:cBhvr additive="base">
                                        <p:cTn id="7" dur="500" fill="hold"/>
                                        <p:tgtEl>
                                          <p:spTgt spid="9259"/>
                                        </p:tgtEl>
                                        <p:attrNameLst>
                                          <p:attrName>ppt_x</p:attrName>
                                        </p:attrNameLst>
                                      </p:cBhvr>
                                      <p:tavLst>
                                        <p:tav tm="0">
                                          <p:val>
                                            <p:strVal val="1+#ppt_w/2"/>
                                          </p:val>
                                        </p:tav>
                                        <p:tav tm="100000">
                                          <p:val>
                                            <p:strVal val="#ppt_x"/>
                                          </p:val>
                                        </p:tav>
                                      </p:tavLst>
                                    </p:anim>
                                    <p:anim calcmode="lin" valueType="num">
                                      <p:cBhvr additive="base">
                                        <p:cTn id="8" dur="500" fill="hold"/>
                                        <p:tgtEl>
                                          <p:spTgt spid="925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2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1"/>
          <p:cNvGraphicFramePr>
            <a:graphicFrameLocks noGrp="1" noChangeAspect="1"/>
          </p:cNvGraphicFramePr>
          <p:nvPr>
            <p:extLst>
              <p:ext uri="{D42A27DB-BD31-4B8C-83A1-F6EECF244321}">
                <p14:modId xmlns:p14="http://schemas.microsoft.com/office/powerpoint/2010/main" val="1072092176"/>
              </p:ext>
            </p:extLst>
          </p:nvPr>
        </p:nvGraphicFramePr>
        <p:xfrm>
          <a:off x="429419" y="1789112"/>
          <a:ext cx="8285162" cy="4611688"/>
        </p:xfrm>
        <a:graphic>
          <a:graphicData uri="http://schemas.openxmlformats.org/presentationml/2006/ole">
            <mc:AlternateContent xmlns:mc="http://schemas.openxmlformats.org/markup-compatibility/2006">
              <mc:Choice xmlns:v="urn:schemas-microsoft-com:vml" Requires="v">
                <p:oleObj spid="_x0000_s1387" name="Graphique" r:id="rId4" imgW="9258300" imgH="4533990" progId="MSGraph.Chart.8">
                  <p:embed followColorScheme="full"/>
                </p:oleObj>
              </mc:Choice>
              <mc:Fallback>
                <p:oleObj name="Graphique" r:id="rId4" imgW="9258300" imgH="4533990" progId="MSGraph.Chart.8">
                  <p:embed followColorScheme="full"/>
                  <p:pic>
                    <p:nvPicPr>
                      <p:cNvPr id="0" name=""/>
                      <p:cNvPicPr>
                        <a:picLocks noGrp="1" noChangeAspect="1" noChangeArrowheads="1"/>
                      </p:cNvPicPr>
                      <p:nvPr/>
                    </p:nvPicPr>
                    <p:blipFill>
                      <a:blip r:embed="rId5"/>
                      <a:srcRect/>
                      <a:stretch>
                        <a:fillRect/>
                      </a:stretch>
                    </p:blipFill>
                    <p:spPr bwMode="auto">
                      <a:xfrm>
                        <a:off x="429419" y="1789112"/>
                        <a:ext cx="8285162" cy="461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9219" name="Rectangle 5"/>
          <p:cNvSpPr>
            <a:spLocks noChangeArrowheads="1"/>
          </p:cNvSpPr>
          <p:nvPr/>
        </p:nvSpPr>
        <p:spPr bwMode="auto">
          <a:xfrm>
            <a:off x="0" y="228600"/>
            <a:ext cx="9144000" cy="1238251"/>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ctr">
              <a:defRPr/>
            </a:pPr>
            <a:r>
              <a:rPr lang="fr-CH" sz="3200" dirty="0" smtClean="0">
                <a:solidFill>
                  <a:schemeClr val="bg1"/>
                </a:solidFill>
                <a:ea typeface="+mj-ea"/>
                <a:cs typeface="+mj-cs"/>
              </a:rPr>
              <a:t>Mortalité des moins de 5 ans (/1000 naissances vivantes) par groupe de richesse</a:t>
            </a:r>
            <a:endParaRPr lang="fr-CH" sz="3200" dirty="0">
              <a:solidFill>
                <a:schemeClr val="bg1"/>
              </a:solidFill>
              <a:ea typeface="+mj-ea"/>
              <a:cs typeface="+mj-cs"/>
            </a:endParaRPr>
          </a:p>
        </p:txBody>
      </p:sp>
      <p:sp>
        <p:nvSpPr>
          <p:cNvPr id="8" name="Oval Callout 7"/>
          <p:cNvSpPr>
            <a:spLocks noChangeArrowheads="1"/>
          </p:cNvSpPr>
          <p:nvPr/>
        </p:nvSpPr>
        <p:spPr bwMode="auto">
          <a:xfrm>
            <a:off x="6757988" y="2103438"/>
            <a:ext cx="2208212" cy="1538287"/>
          </a:xfrm>
          <a:prstGeom prst="wedgeEllipseCallout">
            <a:avLst>
              <a:gd name="adj1" fmla="val -20833"/>
              <a:gd name="adj2" fmla="val 62500"/>
            </a:avLst>
          </a:prstGeom>
          <a:noFill/>
          <a:ln w="19050">
            <a:solidFill>
              <a:srgbClr val="00B0F0"/>
            </a:solidFill>
            <a:miter lim="800000"/>
            <a:headEnd/>
            <a:tailEnd/>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fr-FR">
              <a:solidFill>
                <a:srgbClr val="0070C0"/>
              </a:solidFill>
            </a:endParaRPr>
          </a:p>
        </p:txBody>
      </p:sp>
      <p:sp>
        <p:nvSpPr>
          <p:cNvPr id="11269" name="TextBox 8"/>
          <p:cNvSpPr txBox="1">
            <a:spLocks noChangeArrowheads="1"/>
          </p:cNvSpPr>
          <p:nvPr/>
        </p:nvSpPr>
        <p:spPr bwMode="auto">
          <a:xfrm>
            <a:off x="6902450" y="2346325"/>
            <a:ext cx="191928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fr-FR" sz="2000" dirty="0" smtClean="0"/>
              <a:t>Les inégalités suivent </a:t>
            </a:r>
            <a:r>
              <a:rPr lang="fr-FR" sz="2000" dirty="0" smtClean="0">
                <a:solidFill>
                  <a:srgbClr val="002060"/>
                </a:solidFill>
              </a:rPr>
              <a:t>un </a:t>
            </a:r>
            <a:r>
              <a:rPr lang="fr-FR" sz="2000" b="1" dirty="0" smtClean="0">
                <a:solidFill>
                  <a:srgbClr val="002060"/>
                </a:solidFill>
              </a:rPr>
              <a:t>gradient </a:t>
            </a:r>
            <a:r>
              <a:rPr lang="fr-FR" sz="2000" dirty="0" smtClean="0"/>
              <a:t>!</a:t>
            </a:r>
            <a:endParaRPr lang="fr-FR" sz="2000" b="1" dirty="0">
              <a:solidFill>
                <a:srgbClr val="002060"/>
              </a:solidFill>
            </a:endParaRPr>
          </a:p>
        </p:txBody>
      </p:sp>
      <p:sp>
        <p:nvSpPr>
          <p:cNvPr id="10" name="Text Box 4"/>
          <p:cNvSpPr txBox="1">
            <a:spLocks noChangeArrowheads="1"/>
          </p:cNvSpPr>
          <p:nvPr/>
        </p:nvSpPr>
        <p:spPr bwMode="auto">
          <a:xfrm>
            <a:off x="6902450" y="6400800"/>
            <a:ext cx="2241550" cy="3079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p>
            <a:pPr>
              <a:defRPr/>
            </a:pPr>
            <a:r>
              <a:rPr lang="en-GB" sz="1400" b="1" i="1" dirty="0">
                <a:solidFill>
                  <a:schemeClr val="tx2">
                    <a:lumMod val="50000"/>
                  </a:schemeClr>
                </a:solidFill>
                <a:latin typeface="Arial" charset="0"/>
                <a:ea typeface="+mn-ea"/>
              </a:rPr>
              <a:t>(Houweling et al, 2007)</a:t>
            </a:r>
          </a:p>
        </p:txBody>
      </p:sp>
    </p:spTree>
    <p:extLst>
      <p:ext uri="{BB962C8B-B14F-4D97-AF65-F5344CB8AC3E}">
        <p14:creationId xmlns:p14="http://schemas.microsoft.com/office/powerpoint/2010/main" val="3361961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1+#ppt_w/2"/>
                                          </p:val>
                                        </p:tav>
                                        <p:tav tm="100000">
                                          <p:val>
                                            <p:strVal val="#ppt_x"/>
                                          </p:val>
                                        </p:tav>
                                      </p:tavLst>
                                    </p:anim>
                                    <p:anim calcmode="lin" valueType="num">
                                      <p:cBhvr additive="base">
                                        <p:cTn id="8" dur="500" fill="hold"/>
                                        <p:tgtEl>
                                          <p:spTgt spid="1126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269"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Text Box 4"/>
          <p:cNvSpPr txBox="1">
            <a:spLocks noChangeArrowheads="1"/>
          </p:cNvSpPr>
          <p:nvPr/>
        </p:nvSpPr>
        <p:spPr bwMode="auto">
          <a:xfrm>
            <a:off x="7051675" y="5713413"/>
            <a:ext cx="20923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sz="1400" b="1" i="1" dirty="0" smtClean="0"/>
              <a:t>(Pinto da Cunha, 1997)</a:t>
            </a:r>
          </a:p>
        </p:txBody>
      </p:sp>
      <p:sp>
        <p:nvSpPr>
          <p:cNvPr id="10244" name="Rectangle 5"/>
          <p:cNvSpPr>
            <a:spLocks noChangeArrowheads="1"/>
          </p:cNvSpPr>
          <p:nvPr/>
        </p:nvSpPr>
        <p:spPr bwMode="auto">
          <a:xfrm>
            <a:off x="-230489" y="316705"/>
            <a:ext cx="9144000" cy="1238251"/>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ctr">
              <a:defRPr/>
            </a:pPr>
            <a:r>
              <a:rPr lang="fr-FR" sz="3200" dirty="0" smtClean="0">
                <a:solidFill>
                  <a:schemeClr val="bg1"/>
                </a:solidFill>
                <a:ea typeface="+mj-ea"/>
                <a:cs typeface="+mj-cs"/>
              </a:rPr>
              <a:t>Mortalité infantile au Brésil par race et  </a:t>
            </a:r>
            <a:br>
              <a:rPr lang="fr-FR" sz="3200" dirty="0" smtClean="0">
                <a:solidFill>
                  <a:schemeClr val="bg1"/>
                </a:solidFill>
                <a:ea typeface="+mj-ea"/>
                <a:cs typeface="+mj-cs"/>
              </a:rPr>
            </a:br>
            <a:r>
              <a:rPr lang="fr-FR" sz="3200" dirty="0" smtClean="0">
                <a:solidFill>
                  <a:schemeClr val="bg1"/>
                </a:solidFill>
                <a:ea typeface="+mj-ea"/>
                <a:cs typeface="+mj-cs"/>
              </a:rPr>
              <a:t>éducation maternelle, 1990</a:t>
            </a:r>
            <a:endParaRPr lang="fr-FR" sz="3200" dirty="0">
              <a:solidFill>
                <a:schemeClr val="bg1"/>
              </a:solidFill>
              <a:ea typeface="+mj-ea"/>
              <a:cs typeface="+mj-cs"/>
            </a:endParaRPr>
          </a:p>
        </p:txBody>
      </p:sp>
      <p:pic>
        <p:nvPicPr>
          <p:cNvPr id="2" name="Image 1"/>
          <p:cNvPicPr>
            <a:picLocks noChangeAspect="1"/>
          </p:cNvPicPr>
          <p:nvPr/>
        </p:nvPicPr>
        <p:blipFill>
          <a:blip r:embed="rId3"/>
          <a:stretch>
            <a:fillRect/>
          </a:stretch>
        </p:blipFill>
        <p:spPr>
          <a:xfrm>
            <a:off x="152400" y="1676400"/>
            <a:ext cx="6981825" cy="4629150"/>
          </a:xfrm>
          <a:prstGeom prst="rect">
            <a:avLst/>
          </a:prstGeom>
        </p:spPr>
      </p:pic>
      <p:sp>
        <p:nvSpPr>
          <p:cNvPr id="5" name="Oval Callout 4"/>
          <p:cNvSpPr>
            <a:spLocks noChangeArrowheads="1"/>
          </p:cNvSpPr>
          <p:nvPr/>
        </p:nvSpPr>
        <p:spPr bwMode="auto">
          <a:xfrm>
            <a:off x="6873875" y="2132013"/>
            <a:ext cx="2208213" cy="1538287"/>
          </a:xfrm>
          <a:prstGeom prst="wedgeEllipseCallout">
            <a:avLst>
              <a:gd name="adj1" fmla="val -20833"/>
              <a:gd name="adj2" fmla="val 62500"/>
            </a:avLst>
          </a:prstGeom>
          <a:noFill/>
          <a:ln w="19050">
            <a:solidFill>
              <a:srgbClr val="00B0F0"/>
            </a:solidFill>
            <a:miter lim="800000"/>
            <a:headEnd/>
            <a:tailEnd/>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fr-FR">
              <a:solidFill>
                <a:srgbClr val="0070C0"/>
              </a:solidFill>
            </a:endParaRPr>
          </a:p>
        </p:txBody>
      </p:sp>
      <p:sp>
        <p:nvSpPr>
          <p:cNvPr id="13318" name="TextBox 8"/>
          <p:cNvSpPr txBox="1">
            <a:spLocks noChangeArrowheads="1"/>
          </p:cNvSpPr>
          <p:nvPr/>
        </p:nvSpPr>
        <p:spPr bwMode="auto">
          <a:xfrm>
            <a:off x="7018338" y="2374900"/>
            <a:ext cx="1919287"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fr-FR" sz="2000" dirty="0" smtClean="0"/>
              <a:t>Les inégalités </a:t>
            </a:r>
            <a:r>
              <a:rPr lang="fr-FR" sz="2000" b="1" dirty="0" smtClean="0">
                <a:solidFill>
                  <a:srgbClr val="002060"/>
                </a:solidFill>
              </a:rPr>
              <a:t>interagissent </a:t>
            </a:r>
            <a:r>
              <a:rPr lang="fr-FR" sz="2000" dirty="0" smtClean="0"/>
              <a:t>entre elles !</a:t>
            </a:r>
            <a:endParaRPr lang="fr-FR" sz="2000" dirty="0"/>
          </a:p>
        </p:txBody>
      </p:sp>
    </p:spTree>
    <p:extLst>
      <p:ext uri="{BB962C8B-B14F-4D97-AF65-F5344CB8AC3E}">
        <p14:creationId xmlns:p14="http://schemas.microsoft.com/office/powerpoint/2010/main" val="3755419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3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BEA3C98D2D134E99E440D91A17ED27" ma:contentTypeVersion="0" ma:contentTypeDescription="Create a new document." ma:contentTypeScope="" ma:versionID="3cd76cbb663f0e427635d5a7ab5f7f5d">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370347-2DBC-49F9-A58C-47AF785A076A}">
  <ds:schemaRefs>
    <ds:schemaRef ds:uri="http://schemas.microsoft.com/sharepoint/v3/contenttype/forms"/>
  </ds:schemaRefs>
</ds:datastoreItem>
</file>

<file path=customXml/itemProps2.xml><?xml version="1.0" encoding="utf-8"?>
<ds:datastoreItem xmlns:ds="http://schemas.openxmlformats.org/officeDocument/2006/customXml" ds:itemID="{EFAAC5DE-D636-42DD-9221-482622A6CFED}">
  <ds:schemaRef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 ds:uri="http://purl.org/dc/elements/1.1/"/>
    <ds:schemaRef ds:uri="210551d0-f186-474e-97f0-1ddc31552bf4"/>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50D4D6B-BE9A-4B75-9D5D-C74B49A36AC1}"/>
</file>

<file path=docProps/app.xml><?xml version="1.0" encoding="utf-8"?>
<Properties xmlns="http://schemas.openxmlformats.org/officeDocument/2006/extended-properties" xmlns:vt="http://schemas.openxmlformats.org/officeDocument/2006/docPropsVTypes">
  <TotalTime>5914</TotalTime>
  <Words>5080</Words>
  <Application>Microsoft Office PowerPoint</Application>
  <PresentationFormat>Affichage à l'écran (4:3)</PresentationFormat>
  <Paragraphs>410</Paragraphs>
  <Slides>44</Slides>
  <Notes>40</Notes>
  <HiddenSlides>0</HiddenSlides>
  <MMClips>0</MMClips>
  <ScaleCrop>false</ScaleCrop>
  <HeadingPairs>
    <vt:vector size="8" baseType="variant">
      <vt:variant>
        <vt:lpstr>Polices utilisées</vt:lpstr>
      </vt:variant>
      <vt:variant>
        <vt:i4>8</vt:i4>
      </vt:variant>
      <vt:variant>
        <vt:lpstr>Thème</vt:lpstr>
      </vt:variant>
      <vt:variant>
        <vt:i4>14</vt:i4>
      </vt:variant>
      <vt:variant>
        <vt:lpstr>Serveurs OLE incorporés</vt:lpstr>
      </vt:variant>
      <vt:variant>
        <vt:i4>2</vt:i4>
      </vt:variant>
      <vt:variant>
        <vt:lpstr>Titres des diapositives</vt:lpstr>
      </vt:variant>
      <vt:variant>
        <vt:i4>44</vt:i4>
      </vt:variant>
    </vt:vector>
  </HeadingPairs>
  <TitlesOfParts>
    <vt:vector size="68" baseType="lpstr">
      <vt:lpstr>MS PGothic</vt:lpstr>
      <vt:lpstr>SimSun</vt:lpstr>
      <vt:lpstr>Arial</vt:lpstr>
      <vt:lpstr>Bodoni SvtyTwo ITC TT-Book</vt:lpstr>
      <vt:lpstr>Calibri</vt:lpstr>
      <vt:lpstr>Calibri Light</vt:lpstr>
      <vt:lpstr>Times New Roman</vt:lpstr>
      <vt:lpstr>Wingdings</vt:lpstr>
      <vt:lpstr>Office Theme</vt:lpstr>
      <vt:lpstr>Custom Design</vt:lpstr>
      <vt:lpstr>10_Conception personnalisée</vt:lpstr>
      <vt:lpstr>9_Conception personnalisée</vt:lpstr>
      <vt:lpstr>8_Conception personnalisée</vt:lpstr>
      <vt:lpstr>7_Conception personnalisée</vt:lpstr>
      <vt:lpstr>6_Conception personnalisée</vt:lpstr>
      <vt:lpstr>5_Conception personnalisée</vt:lpstr>
      <vt:lpstr>Conception personnalisée</vt:lpstr>
      <vt:lpstr>1_Conception personnalisée</vt:lpstr>
      <vt:lpstr>2_Conception personnalisée</vt:lpstr>
      <vt:lpstr>3_Conception personnalisée</vt:lpstr>
      <vt:lpstr>4_Conception personnalisée</vt:lpstr>
      <vt:lpstr>1_Custom Design</vt:lpstr>
      <vt:lpstr>Graphique</vt:lpstr>
      <vt:lpstr>Presentation</vt:lpstr>
      <vt:lpstr>Formation OMS AFRO sur la « Santé dans toutes les politiques (SdTP) »</vt:lpstr>
      <vt:lpstr>               </vt:lpstr>
      <vt:lpstr>               </vt:lpstr>
      <vt:lpstr>Plan</vt:lpstr>
      <vt:lpstr>1.  Apercu des inégalités sociales mondiales de santé</vt:lpstr>
      <vt:lpstr>Tendance de l’espérance de vie</vt:lpstr>
      <vt:lpstr>Espérance de vie à la naissance (H)</vt:lpstr>
      <vt:lpstr>Présentation PowerPoint</vt:lpstr>
      <vt:lpstr>Présentation PowerPoint</vt:lpstr>
      <vt:lpstr>L’élargissement de la tendance de la mortalité selon le niveau d’éducation en Russie, 1989-2001</vt:lpstr>
      <vt:lpstr>2.  C’est quoi les déterminants sociaux de la santé ?</vt:lpstr>
      <vt:lpstr>Définitions</vt:lpstr>
      <vt:lpstr>Présentation PowerPoint</vt:lpstr>
      <vt:lpstr>3. DSS et équité : au cœur de l’agenda mondial</vt:lpstr>
      <vt:lpstr>Présentation PowerPoint</vt:lpstr>
      <vt:lpstr>Présentation PowerPoint</vt:lpstr>
      <vt:lpstr>Présentation PowerPoint</vt:lpstr>
      <vt:lpstr>Présentation PowerPoint</vt:lpstr>
      <vt:lpstr>“La médicine est une science  sociale et la politique n’est rien d’autre que la médicine en plus large”-  Rudolf Virchow (1821-1902). </vt:lpstr>
      <vt:lpstr>Dr Andrija STAMPAR, Président de la 1ere AMS constitutive de l’OMS (1948)</vt:lpstr>
      <vt:lpstr>Constitution de l’OMS - définition de la santé</vt:lpstr>
      <vt:lpstr>Commission sur les Déterminants sociaux de la santé </vt:lpstr>
      <vt:lpstr>Mettre en œuvre la Déclaration politique de Rio sur les DSS</vt:lpstr>
      <vt:lpstr>Définition d’Helsinki de la SdTP</vt:lpstr>
      <vt:lpstr>DSS et équité en santé sont intrinsèquement liés à :</vt:lpstr>
      <vt:lpstr>Présentation PowerPoint</vt:lpstr>
      <vt:lpstr>Objectifs de développement durable</vt:lpstr>
      <vt:lpstr>4. Les réalisations mondiales sur les DSS</vt:lpstr>
      <vt:lpstr>Présentation PowerPoint</vt:lpstr>
      <vt:lpstr>Présentation PowerPoint</vt:lpstr>
      <vt:lpstr>Présentation PowerPoint</vt:lpstr>
      <vt:lpstr>Présentation PowerPoint</vt:lpstr>
      <vt:lpstr>Présentation PowerPoint</vt:lpstr>
      <vt:lpstr>Présentation PowerPoint</vt:lpstr>
      <vt:lpstr>5. Les domaines prioritaires du secretariat OMS pour le soutien à la mise en œuvre des DSS au niveau des pays.</vt:lpstr>
      <vt:lpstr>Présentation PowerPoint</vt:lpstr>
      <vt:lpstr>Présentation PowerPoint</vt:lpstr>
      <vt:lpstr>Présentation PowerPoint</vt:lpstr>
      <vt:lpstr>Présentation PowerPoint</vt:lpstr>
      <vt:lpstr>Présentation PowerPoint</vt:lpstr>
      <vt:lpstr> La lentille EQuAL pour la conception des politiques, et le suivi et l’évaluation</vt:lpstr>
      <vt:lpstr>Présentation PowerPoint</vt:lpstr>
      <vt:lpstr>Questions pour discussion</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orielle</dc:creator>
  <cp:lastModifiedBy>Utilisateur</cp:lastModifiedBy>
  <cp:revision>450</cp:revision>
  <cp:lastPrinted>2015-11-24T09:10:06Z</cp:lastPrinted>
  <dcterms:created xsi:type="dcterms:W3CDTF">2015-03-29T13:54:04Z</dcterms:created>
  <dcterms:modified xsi:type="dcterms:W3CDTF">2016-09-20T17:56:22Z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0x010100C2BEA3C98D2D134E99E440D91A17ED27</vt:lpwstr>
  </property>
</Properties>
</file>