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5" r:id="rId6"/>
  </p:sldMasterIdLst>
  <p:notesMasterIdLst>
    <p:notesMasterId r:id="rId51"/>
  </p:notesMasterIdLst>
  <p:handoutMasterIdLst>
    <p:handoutMasterId r:id="rId52"/>
  </p:handoutMasterIdLst>
  <p:sldIdLst>
    <p:sldId id="316" r:id="rId7"/>
    <p:sldId id="332" r:id="rId8"/>
    <p:sldId id="374"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5" r:id="rId49"/>
    <p:sldId id="317" r:id="rId50"/>
  </p:sldIdLst>
  <p:sldSz cx="9144000" cy="6858000" type="screen4x3"/>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81BD7-80E2-49D1-82DB-A44B6C9C97D8}" v="1" dt="2023-09-18T14:50:07.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288" autoAdjust="0"/>
  </p:normalViewPr>
  <p:slideViewPr>
    <p:cSldViewPr>
      <p:cViewPr varScale="1">
        <p:scale>
          <a:sx n="107" d="100"/>
          <a:sy n="107" d="100"/>
        </p:scale>
        <p:origin x="1734" y="114"/>
      </p:cViewPr>
      <p:guideLst>
        <p:guide orient="horz" pos="2160"/>
        <p:guide pos="2880"/>
      </p:guideLst>
    </p:cSldViewPr>
  </p:slideViewPr>
  <p:outlineViewPr>
    <p:cViewPr>
      <p:scale>
        <a:sx n="33" d="100"/>
        <a:sy n="33" d="100"/>
      </p:scale>
      <p:origin x="0" y="12142"/>
    </p:cViewPr>
  </p:outlin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81B85-819E-41A0-BCE5-C3D088C3F7EB}"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GB"/>
        </a:p>
      </dgm:t>
    </dgm:pt>
    <dgm:pt modelId="{3324E2B0-88CF-43C6-A868-9E3F794E4336}">
      <dgm:prSet phldrT="[Text]"/>
      <dgm:spPr/>
      <dgm:t>
        <a:bodyPr/>
        <a:lstStyle/>
        <a:p>
          <a:r>
            <a:rPr lang="en-GB" dirty="0">
              <a:ea typeface="ＭＳ Ｐゴシック" pitchFamily="34" charset="-128"/>
            </a:rPr>
            <a:t>The problem: Global health inequities</a:t>
          </a:r>
          <a:endParaRPr lang="en-GB" dirty="0"/>
        </a:p>
      </dgm:t>
    </dgm:pt>
    <dgm:pt modelId="{DF467FDA-D932-440D-93C7-A931C3EBDB60}" type="parTrans" cxnId="{0FBD7DA8-546B-48F3-9153-82109429407C}">
      <dgm:prSet/>
      <dgm:spPr/>
      <dgm:t>
        <a:bodyPr/>
        <a:lstStyle/>
        <a:p>
          <a:endParaRPr lang="en-GB"/>
        </a:p>
      </dgm:t>
    </dgm:pt>
    <dgm:pt modelId="{E14EAE20-8618-42E7-A841-7AE248570B0D}" type="sibTrans" cxnId="{0FBD7DA8-546B-48F3-9153-82109429407C}">
      <dgm:prSet/>
      <dgm:spPr/>
      <dgm:t>
        <a:bodyPr/>
        <a:lstStyle/>
        <a:p>
          <a:endParaRPr lang="en-GB"/>
        </a:p>
      </dgm:t>
    </dgm:pt>
    <dgm:pt modelId="{435AA6BB-95A5-4458-91D9-EAF082CBAEDB}">
      <dgm:prSet/>
      <dgm:spPr/>
      <dgm:t>
        <a:bodyPr/>
        <a:lstStyle/>
        <a:p>
          <a:r>
            <a:rPr lang="en-GB">
              <a:ea typeface="ＭＳ Ｐゴシック" pitchFamily="34" charset="-128"/>
            </a:rPr>
            <a:t>Social determinants of health (SDH)</a:t>
          </a:r>
          <a:endParaRPr lang="en-GB" dirty="0">
            <a:ea typeface="ＭＳ Ｐゴシック" pitchFamily="34" charset="-128"/>
          </a:endParaRPr>
        </a:p>
      </dgm:t>
    </dgm:pt>
    <dgm:pt modelId="{016D0972-1777-4B3E-8C30-8511F27170F4}" type="parTrans" cxnId="{056A3E9D-E0EE-4D66-A745-77E854CB1262}">
      <dgm:prSet/>
      <dgm:spPr/>
      <dgm:t>
        <a:bodyPr/>
        <a:lstStyle/>
        <a:p>
          <a:endParaRPr lang="en-GB"/>
        </a:p>
      </dgm:t>
    </dgm:pt>
    <dgm:pt modelId="{26EC4433-F85F-4A63-BE18-A0FC09CB6E51}" type="sibTrans" cxnId="{056A3E9D-E0EE-4D66-A745-77E854CB1262}">
      <dgm:prSet/>
      <dgm:spPr/>
      <dgm:t>
        <a:bodyPr/>
        <a:lstStyle/>
        <a:p>
          <a:endParaRPr lang="en-GB"/>
        </a:p>
      </dgm:t>
    </dgm:pt>
    <dgm:pt modelId="{01BC5C49-ECF9-418B-AD61-81AD8B0E0B1A}">
      <dgm:prSet/>
      <dgm:spPr/>
      <dgm:t>
        <a:bodyPr/>
        <a:lstStyle/>
        <a:p>
          <a:r>
            <a:rPr lang="en-GB">
              <a:ea typeface="ＭＳ Ｐゴシック" pitchFamily="34" charset="-128"/>
            </a:rPr>
            <a:t>SDH and equity as central to global agendas</a:t>
          </a:r>
          <a:endParaRPr lang="en-GB" dirty="0">
            <a:ea typeface="ＭＳ Ｐゴシック" pitchFamily="34" charset="-128"/>
          </a:endParaRPr>
        </a:p>
      </dgm:t>
    </dgm:pt>
    <dgm:pt modelId="{DD4D9C15-36E8-4304-8775-31F847BE5EC3}" type="parTrans" cxnId="{1D2E7220-8A64-41C0-9FB8-905581457495}">
      <dgm:prSet/>
      <dgm:spPr/>
      <dgm:t>
        <a:bodyPr/>
        <a:lstStyle/>
        <a:p>
          <a:endParaRPr lang="en-GB"/>
        </a:p>
      </dgm:t>
    </dgm:pt>
    <dgm:pt modelId="{4E47EB8F-7CAA-4B7A-A55B-CF2E44BD803B}" type="sibTrans" cxnId="{1D2E7220-8A64-41C0-9FB8-905581457495}">
      <dgm:prSet/>
      <dgm:spPr/>
      <dgm:t>
        <a:bodyPr/>
        <a:lstStyle/>
        <a:p>
          <a:endParaRPr lang="en-GB"/>
        </a:p>
      </dgm:t>
    </dgm:pt>
    <dgm:pt modelId="{04953826-BB35-4378-8079-958A05C292B6}">
      <dgm:prSet/>
      <dgm:spPr/>
      <dgm:t>
        <a:bodyPr/>
        <a:lstStyle/>
        <a:p>
          <a:r>
            <a:rPr lang="fr-CH">
              <a:ea typeface="ＭＳ Ｐゴシック" pitchFamily="34" charset="-128"/>
            </a:rPr>
            <a:t>Global achievements on SDH</a:t>
          </a:r>
          <a:endParaRPr lang="en-US" dirty="0">
            <a:ea typeface="ＭＳ Ｐゴシック" pitchFamily="34" charset="-128"/>
          </a:endParaRPr>
        </a:p>
      </dgm:t>
    </dgm:pt>
    <dgm:pt modelId="{E98B62E6-ED11-4EBF-81D2-60AE99017864}" type="parTrans" cxnId="{A61C9FAB-5214-4AEE-BA20-C175E42E6673}">
      <dgm:prSet/>
      <dgm:spPr/>
      <dgm:t>
        <a:bodyPr/>
        <a:lstStyle/>
        <a:p>
          <a:endParaRPr lang="en-GB"/>
        </a:p>
      </dgm:t>
    </dgm:pt>
    <dgm:pt modelId="{8CB2AC82-CECD-4E4F-9634-98A6B39CFAE0}" type="sibTrans" cxnId="{A61C9FAB-5214-4AEE-BA20-C175E42E6673}">
      <dgm:prSet/>
      <dgm:spPr/>
      <dgm:t>
        <a:bodyPr/>
        <a:lstStyle/>
        <a:p>
          <a:endParaRPr lang="en-GB"/>
        </a:p>
      </dgm:t>
    </dgm:pt>
    <dgm:pt modelId="{60B883F1-4D71-40CC-A57B-8ACFBC624F72}">
      <dgm:prSet/>
      <dgm:spPr/>
      <dgm:t>
        <a:bodyPr/>
        <a:lstStyle/>
        <a:p>
          <a:r>
            <a:rPr lang="en-GB">
              <a:ea typeface="ＭＳ Ｐゴシック" pitchFamily="34" charset="-128"/>
            </a:rPr>
            <a:t>WHO</a:t>
          </a:r>
          <a:r>
            <a:rPr lang="en-GB" altLang="fr-FR">
              <a:ea typeface="ＭＳ Ｐゴシック" pitchFamily="34" charset="-128"/>
            </a:rPr>
            <a:t>’</a:t>
          </a:r>
          <a:r>
            <a:rPr lang="en-GB">
              <a:ea typeface="ＭＳ Ｐゴシック" pitchFamily="34" charset="-128"/>
            </a:rPr>
            <a:t>s</a:t>
          </a:r>
          <a:r>
            <a:rPr lang="en-US">
              <a:ea typeface="ＭＳ Ｐゴシック" pitchFamily="34" charset="-128"/>
            </a:rPr>
            <a:t> Secretariat </a:t>
          </a:r>
          <a:r>
            <a:rPr lang="en-GB">
              <a:ea typeface="ＭＳ Ｐゴシック" pitchFamily="34" charset="-128"/>
            </a:rPr>
            <a:t>priority areas to support SDH country implementation</a:t>
          </a:r>
          <a:endParaRPr lang="en-GB" dirty="0">
            <a:ea typeface="ＭＳ Ｐゴシック" pitchFamily="34" charset="-128"/>
          </a:endParaRPr>
        </a:p>
      </dgm:t>
    </dgm:pt>
    <dgm:pt modelId="{C494D568-8DA1-485A-8F7C-46CAD948C2A1}" type="parTrans" cxnId="{F118D4E6-0144-4126-A1A5-FF4CF159801D}">
      <dgm:prSet/>
      <dgm:spPr/>
      <dgm:t>
        <a:bodyPr/>
        <a:lstStyle/>
        <a:p>
          <a:endParaRPr lang="en-GB"/>
        </a:p>
      </dgm:t>
    </dgm:pt>
    <dgm:pt modelId="{266F9D9A-9F7F-4340-A69B-44DD195A6846}" type="sibTrans" cxnId="{F118D4E6-0144-4126-A1A5-FF4CF159801D}">
      <dgm:prSet/>
      <dgm:spPr/>
      <dgm:t>
        <a:bodyPr/>
        <a:lstStyle/>
        <a:p>
          <a:endParaRPr lang="en-GB"/>
        </a:p>
      </dgm:t>
    </dgm:pt>
    <dgm:pt modelId="{CBA202FA-96E5-4492-B226-5D4E7821F031}" type="pres">
      <dgm:prSet presAssocID="{85281B85-819E-41A0-BCE5-C3D088C3F7EB}" presName="Name0" presStyleCnt="0">
        <dgm:presLayoutVars>
          <dgm:dir/>
          <dgm:animLvl val="lvl"/>
          <dgm:resizeHandles val="exact"/>
        </dgm:presLayoutVars>
      </dgm:prSet>
      <dgm:spPr/>
    </dgm:pt>
    <dgm:pt modelId="{E6A77740-D3CA-4FE8-BF5B-AF6E9C378514}" type="pres">
      <dgm:prSet presAssocID="{60B883F1-4D71-40CC-A57B-8ACFBC624F72}" presName="boxAndChildren" presStyleCnt="0"/>
      <dgm:spPr/>
    </dgm:pt>
    <dgm:pt modelId="{15F9C7FD-5C1C-4454-94E3-6725629039FF}" type="pres">
      <dgm:prSet presAssocID="{60B883F1-4D71-40CC-A57B-8ACFBC624F72}" presName="parentTextBox" presStyleLbl="node1" presStyleIdx="0" presStyleCnt="5"/>
      <dgm:spPr/>
    </dgm:pt>
    <dgm:pt modelId="{051364F7-BA44-4615-AD50-591ED54B0720}" type="pres">
      <dgm:prSet presAssocID="{8CB2AC82-CECD-4E4F-9634-98A6B39CFAE0}" presName="sp" presStyleCnt="0"/>
      <dgm:spPr/>
    </dgm:pt>
    <dgm:pt modelId="{64169111-B4A9-4EA2-9EB7-25F20C6E8603}" type="pres">
      <dgm:prSet presAssocID="{04953826-BB35-4378-8079-958A05C292B6}" presName="arrowAndChildren" presStyleCnt="0"/>
      <dgm:spPr/>
    </dgm:pt>
    <dgm:pt modelId="{8F2231AF-3E3D-4D17-9019-4659C65E16A4}" type="pres">
      <dgm:prSet presAssocID="{04953826-BB35-4378-8079-958A05C292B6}" presName="parentTextArrow" presStyleLbl="node1" presStyleIdx="1" presStyleCnt="5"/>
      <dgm:spPr/>
    </dgm:pt>
    <dgm:pt modelId="{1842DA79-84F0-4C94-B367-B6C704212EE8}" type="pres">
      <dgm:prSet presAssocID="{4E47EB8F-7CAA-4B7A-A55B-CF2E44BD803B}" presName="sp" presStyleCnt="0"/>
      <dgm:spPr/>
    </dgm:pt>
    <dgm:pt modelId="{A7AC9DEA-E8F2-4048-8E78-6410B4D95F30}" type="pres">
      <dgm:prSet presAssocID="{01BC5C49-ECF9-418B-AD61-81AD8B0E0B1A}" presName="arrowAndChildren" presStyleCnt="0"/>
      <dgm:spPr/>
    </dgm:pt>
    <dgm:pt modelId="{56ED3132-07E3-443E-A459-79E9CC148937}" type="pres">
      <dgm:prSet presAssocID="{01BC5C49-ECF9-418B-AD61-81AD8B0E0B1A}" presName="parentTextArrow" presStyleLbl="node1" presStyleIdx="2" presStyleCnt="5"/>
      <dgm:spPr/>
    </dgm:pt>
    <dgm:pt modelId="{91E2510C-E368-4971-AA97-FB705817073B}" type="pres">
      <dgm:prSet presAssocID="{26EC4433-F85F-4A63-BE18-A0FC09CB6E51}" presName="sp" presStyleCnt="0"/>
      <dgm:spPr/>
    </dgm:pt>
    <dgm:pt modelId="{0EEA9C07-5FB6-470E-B513-485ADA99EC55}" type="pres">
      <dgm:prSet presAssocID="{435AA6BB-95A5-4458-91D9-EAF082CBAEDB}" presName="arrowAndChildren" presStyleCnt="0"/>
      <dgm:spPr/>
    </dgm:pt>
    <dgm:pt modelId="{7ED2829E-B8FD-4876-801C-39D12F066AA0}" type="pres">
      <dgm:prSet presAssocID="{435AA6BB-95A5-4458-91D9-EAF082CBAEDB}" presName="parentTextArrow" presStyleLbl="node1" presStyleIdx="3" presStyleCnt="5"/>
      <dgm:spPr/>
    </dgm:pt>
    <dgm:pt modelId="{3E1359DF-DB80-4DE6-A91F-B1D6D4B29CF2}" type="pres">
      <dgm:prSet presAssocID="{E14EAE20-8618-42E7-A841-7AE248570B0D}" presName="sp" presStyleCnt="0"/>
      <dgm:spPr/>
    </dgm:pt>
    <dgm:pt modelId="{82CD56D3-33D7-4468-B0BB-B519499D6E33}" type="pres">
      <dgm:prSet presAssocID="{3324E2B0-88CF-43C6-A868-9E3F794E4336}" presName="arrowAndChildren" presStyleCnt="0"/>
      <dgm:spPr/>
    </dgm:pt>
    <dgm:pt modelId="{EF698CB4-CD83-46CC-989F-489015793539}" type="pres">
      <dgm:prSet presAssocID="{3324E2B0-88CF-43C6-A868-9E3F794E4336}" presName="parentTextArrow" presStyleLbl="node1" presStyleIdx="4" presStyleCnt="5"/>
      <dgm:spPr/>
    </dgm:pt>
  </dgm:ptLst>
  <dgm:cxnLst>
    <dgm:cxn modelId="{41DA191D-76BC-4679-8FDF-3BEAEBB6D0E0}" type="presOf" srcId="{01BC5C49-ECF9-418B-AD61-81AD8B0E0B1A}" destId="{56ED3132-07E3-443E-A459-79E9CC148937}" srcOrd="0" destOrd="0" presId="urn:microsoft.com/office/officeart/2005/8/layout/process4"/>
    <dgm:cxn modelId="{4C1AA11F-039E-4793-B667-E74462A31D1F}" type="presOf" srcId="{435AA6BB-95A5-4458-91D9-EAF082CBAEDB}" destId="{7ED2829E-B8FD-4876-801C-39D12F066AA0}" srcOrd="0" destOrd="0" presId="urn:microsoft.com/office/officeart/2005/8/layout/process4"/>
    <dgm:cxn modelId="{1D2E7220-8A64-41C0-9FB8-905581457495}" srcId="{85281B85-819E-41A0-BCE5-C3D088C3F7EB}" destId="{01BC5C49-ECF9-418B-AD61-81AD8B0E0B1A}" srcOrd="2" destOrd="0" parTransId="{DD4D9C15-36E8-4304-8775-31F847BE5EC3}" sibTransId="{4E47EB8F-7CAA-4B7A-A55B-CF2E44BD803B}"/>
    <dgm:cxn modelId="{1FF16732-4E34-4D64-A125-FC79A8B8A33B}" type="presOf" srcId="{04953826-BB35-4378-8079-958A05C292B6}" destId="{8F2231AF-3E3D-4D17-9019-4659C65E16A4}" srcOrd="0" destOrd="0" presId="urn:microsoft.com/office/officeart/2005/8/layout/process4"/>
    <dgm:cxn modelId="{1A31B476-1EBE-4BA3-9810-93BCD06A7997}" type="presOf" srcId="{3324E2B0-88CF-43C6-A868-9E3F794E4336}" destId="{EF698CB4-CD83-46CC-989F-489015793539}" srcOrd="0" destOrd="0" presId="urn:microsoft.com/office/officeart/2005/8/layout/process4"/>
    <dgm:cxn modelId="{60A8667A-6E23-4808-97E1-51F92E55C1AB}" type="presOf" srcId="{85281B85-819E-41A0-BCE5-C3D088C3F7EB}" destId="{CBA202FA-96E5-4492-B226-5D4E7821F031}" srcOrd="0" destOrd="0" presId="urn:microsoft.com/office/officeart/2005/8/layout/process4"/>
    <dgm:cxn modelId="{056A3E9D-E0EE-4D66-A745-77E854CB1262}" srcId="{85281B85-819E-41A0-BCE5-C3D088C3F7EB}" destId="{435AA6BB-95A5-4458-91D9-EAF082CBAEDB}" srcOrd="1" destOrd="0" parTransId="{016D0972-1777-4B3E-8C30-8511F27170F4}" sibTransId="{26EC4433-F85F-4A63-BE18-A0FC09CB6E51}"/>
    <dgm:cxn modelId="{0FBD7DA8-546B-48F3-9153-82109429407C}" srcId="{85281B85-819E-41A0-BCE5-C3D088C3F7EB}" destId="{3324E2B0-88CF-43C6-A868-9E3F794E4336}" srcOrd="0" destOrd="0" parTransId="{DF467FDA-D932-440D-93C7-A931C3EBDB60}" sibTransId="{E14EAE20-8618-42E7-A841-7AE248570B0D}"/>
    <dgm:cxn modelId="{A61C9FAB-5214-4AEE-BA20-C175E42E6673}" srcId="{85281B85-819E-41A0-BCE5-C3D088C3F7EB}" destId="{04953826-BB35-4378-8079-958A05C292B6}" srcOrd="3" destOrd="0" parTransId="{E98B62E6-ED11-4EBF-81D2-60AE99017864}" sibTransId="{8CB2AC82-CECD-4E4F-9634-98A6B39CFAE0}"/>
    <dgm:cxn modelId="{F118D4E6-0144-4126-A1A5-FF4CF159801D}" srcId="{85281B85-819E-41A0-BCE5-C3D088C3F7EB}" destId="{60B883F1-4D71-40CC-A57B-8ACFBC624F72}" srcOrd="4" destOrd="0" parTransId="{C494D568-8DA1-485A-8F7C-46CAD948C2A1}" sibTransId="{266F9D9A-9F7F-4340-A69B-44DD195A6846}"/>
    <dgm:cxn modelId="{594E71F1-561F-4E0E-A970-4A597B1996E7}" type="presOf" srcId="{60B883F1-4D71-40CC-A57B-8ACFBC624F72}" destId="{15F9C7FD-5C1C-4454-94E3-6725629039FF}" srcOrd="0" destOrd="0" presId="urn:microsoft.com/office/officeart/2005/8/layout/process4"/>
    <dgm:cxn modelId="{57065578-17BA-449C-B849-C24B14A92FD6}" type="presParOf" srcId="{CBA202FA-96E5-4492-B226-5D4E7821F031}" destId="{E6A77740-D3CA-4FE8-BF5B-AF6E9C378514}" srcOrd="0" destOrd="0" presId="urn:microsoft.com/office/officeart/2005/8/layout/process4"/>
    <dgm:cxn modelId="{3CD7421F-DC7D-4197-9599-1FC731BBE824}" type="presParOf" srcId="{E6A77740-D3CA-4FE8-BF5B-AF6E9C378514}" destId="{15F9C7FD-5C1C-4454-94E3-6725629039FF}" srcOrd="0" destOrd="0" presId="urn:microsoft.com/office/officeart/2005/8/layout/process4"/>
    <dgm:cxn modelId="{4C6560CD-3492-4F34-BE06-8664518F8D09}" type="presParOf" srcId="{CBA202FA-96E5-4492-B226-5D4E7821F031}" destId="{051364F7-BA44-4615-AD50-591ED54B0720}" srcOrd="1" destOrd="0" presId="urn:microsoft.com/office/officeart/2005/8/layout/process4"/>
    <dgm:cxn modelId="{36B965FB-6BAA-4C89-A56C-BF0183206896}" type="presParOf" srcId="{CBA202FA-96E5-4492-B226-5D4E7821F031}" destId="{64169111-B4A9-4EA2-9EB7-25F20C6E8603}" srcOrd="2" destOrd="0" presId="urn:microsoft.com/office/officeart/2005/8/layout/process4"/>
    <dgm:cxn modelId="{00530D26-DA20-43D5-984F-31DC7CEDF906}" type="presParOf" srcId="{64169111-B4A9-4EA2-9EB7-25F20C6E8603}" destId="{8F2231AF-3E3D-4D17-9019-4659C65E16A4}" srcOrd="0" destOrd="0" presId="urn:microsoft.com/office/officeart/2005/8/layout/process4"/>
    <dgm:cxn modelId="{8B7FF318-1BEF-4BBF-BEDA-74426BBBC12C}" type="presParOf" srcId="{CBA202FA-96E5-4492-B226-5D4E7821F031}" destId="{1842DA79-84F0-4C94-B367-B6C704212EE8}" srcOrd="3" destOrd="0" presId="urn:microsoft.com/office/officeart/2005/8/layout/process4"/>
    <dgm:cxn modelId="{FC154D79-1897-4852-A1D4-9BC387309E83}" type="presParOf" srcId="{CBA202FA-96E5-4492-B226-5D4E7821F031}" destId="{A7AC9DEA-E8F2-4048-8E78-6410B4D95F30}" srcOrd="4" destOrd="0" presId="urn:microsoft.com/office/officeart/2005/8/layout/process4"/>
    <dgm:cxn modelId="{ABC836B1-3931-4B62-84FF-8AC8E79F5630}" type="presParOf" srcId="{A7AC9DEA-E8F2-4048-8E78-6410B4D95F30}" destId="{56ED3132-07E3-443E-A459-79E9CC148937}" srcOrd="0" destOrd="0" presId="urn:microsoft.com/office/officeart/2005/8/layout/process4"/>
    <dgm:cxn modelId="{2A11B5F9-C355-423C-994B-EB5C0EB28563}" type="presParOf" srcId="{CBA202FA-96E5-4492-B226-5D4E7821F031}" destId="{91E2510C-E368-4971-AA97-FB705817073B}" srcOrd="5" destOrd="0" presId="urn:microsoft.com/office/officeart/2005/8/layout/process4"/>
    <dgm:cxn modelId="{25459D66-ED3F-4BDE-96E6-E5545103C1DD}" type="presParOf" srcId="{CBA202FA-96E5-4492-B226-5D4E7821F031}" destId="{0EEA9C07-5FB6-470E-B513-485ADA99EC55}" srcOrd="6" destOrd="0" presId="urn:microsoft.com/office/officeart/2005/8/layout/process4"/>
    <dgm:cxn modelId="{15708B43-AB20-4FBF-864E-6620944E8627}" type="presParOf" srcId="{0EEA9C07-5FB6-470E-B513-485ADA99EC55}" destId="{7ED2829E-B8FD-4876-801C-39D12F066AA0}" srcOrd="0" destOrd="0" presId="urn:microsoft.com/office/officeart/2005/8/layout/process4"/>
    <dgm:cxn modelId="{7C3A4ECB-129A-45D3-9CC3-E1AFD316A0D5}" type="presParOf" srcId="{CBA202FA-96E5-4492-B226-5D4E7821F031}" destId="{3E1359DF-DB80-4DE6-A91F-B1D6D4B29CF2}" srcOrd="7" destOrd="0" presId="urn:microsoft.com/office/officeart/2005/8/layout/process4"/>
    <dgm:cxn modelId="{B3DC69DD-39F2-4FCC-A505-108550843B9F}" type="presParOf" srcId="{CBA202FA-96E5-4492-B226-5D4E7821F031}" destId="{82CD56D3-33D7-4468-B0BB-B519499D6E33}" srcOrd="8" destOrd="0" presId="urn:microsoft.com/office/officeart/2005/8/layout/process4"/>
    <dgm:cxn modelId="{BF5A6CC1-DEF5-46B5-A344-F6DB5FEAEA13}" type="presParOf" srcId="{82CD56D3-33D7-4468-B0BB-B519499D6E33}" destId="{EF698CB4-CD83-46CC-989F-48901579353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C9CE09-6CC9-4629-B988-FBBE1EFE22DF}"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244A8C64-E7D8-4FD1-8360-11B90606B1BF}">
      <dgm:prSet phldrT="[Text]" custT="1"/>
      <dgm:spPr/>
      <dgm:t>
        <a:bodyPr/>
        <a:lstStyle/>
        <a:p>
          <a:r>
            <a:rPr lang="en-US" sz="1600" b="1" dirty="0">
              <a:ea typeface="ＭＳ Ｐゴシック" pitchFamily="34" charset="-128"/>
            </a:rPr>
            <a:t>Social determinants of health: </a:t>
          </a:r>
          <a:r>
            <a:rPr lang="en-US" sz="1600" dirty="0">
              <a:ea typeface="ＭＳ Ｐゴシック" pitchFamily="34" charset="-128"/>
            </a:rPr>
            <a:t>The social determinants of health are the conditions in which people are</a:t>
          </a:r>
          <a:r>
            <a:rPr lang="en-US" sz="1600" b="1" dirty="0">
              <a:ea typeface="ＭＳ Ｐゴシック" pitchFamily="34" charset="-128"/>
            </a:rPr>
            <a:t> born, grow, live, work, and age, </a:t>
          </a:r>
          <a:r>
            <a:rPr lang="en-US" sz="1600" dirty="0">
              <a:ea typeface="ＭＳ Ｐゴシック" pitchFamily="34" charset="-128"/>
            </a:rPr>
            <a:t>including the health system. </a:t>
          </a:r>
          <a:endParaRPr lang="en-GB" sz="1600" dirty="0"/>
        </a:p>
      </dgm:t>
    </dgm:pt>
    <dgm:pt modelId="{8783565D-E227-4FC6-8180-3F7A1587BB17}" type="parTrans" cxnId="{B74CD9CE-806C-453B-B7FC-B6CD5EE2C250}">
      <dgm:prSet/>
      <dgm:spPr/>
      <dgm:t>
        <a:bodyPr/>
        <a:lstStyle/>
        <a:p>
          <a:endParaRPr lang="en-GB"/>
        </a:p>
      </dgm:t>
    </dgm:pt>
    <dgm:pt modelId="{C7272379-6D9D-42CA-AC87-6E4CF4C9246F}" type="sibTrans" cxnId="{B74CD9CE-806C-453B-B7FC-B6CD5EE2C250}">
      <dgm:prSet/>
      <dgm:spPr/>
      <dgm:t>
        <a:bodyPr/>
        <a:lstStyle/>
        <a:p>
          <a:endParaRPr lang="en-GB"/>
        </a:p>
      </dgm:t>
    </dgm:pt>
    <dgm:pt modelId="{E8F28F68-CD7D-4A03-BB79-1619A71E0B04}">
      <dgm:prSet phldrT="[Text]" custT="1"/>
      <dgm:spPr/>
      <dgm:t>
        <a:bodyPr/>
        <a:lstStyle/>
        <a:p>
          <a:r>
            <a:rPr lang="en-US" sz="1600" b="1" dirty="0">
              <a:ea typeface="ＭＳ Ｐゴシック" pitchFamily="34" charset="-128"/>
            </a:rPr>
            <a:t>Health equity: </a:t>
          </a:r>
          <a:r>
            <a:rPr lang="en-US" sz="1600" dirty="0">
              <a:ea typeface="ＭＳ Ｐゴシック" pitchFamily="34" charset="-128"/>
            </a:rPr>
            <a:t>The absence of unfair and avoidable or remediable differences in health among groups defined socially, economically, demographically or geographically.  </a:t>
          </a:r>
        </a:p>
      </dgm:t>
    </dgm:pt>
    <dgm:pt modelId="{C61D65EF-B419-4FCE-BC9E-88B5C6B2132F}" type="parTrans" cxnId="{8EFD83C3-6D71-451D-BBBB-C95411F1964E}">
      <dgm:prSet/>
      <dgm:spPr/>
      <dgm:t>
        <a:bodyPr/>
        <a:lstStyle/>
        <a:p>
          <a:endParaRPr lang="en-GB"/>
        </a:p>
      </dgm:t>
    </dgm:pt>
    <dgm:pt modelId="{9958EB43-00A3-453B-A3A2-E28FEC036DAB}" type="sibTrans" cxnId="{8EFD83C3-6D71-451D-BBBB-C95411F1964E}">
      <dgm:prSet/>
      <dgm:spPr/>
      <dgm:t>
        <a:bodyPr/>
        <a:lstStyle/>
        <a:p>
          <a:endParaRPr lang="en-GB"/>
        </a:p>
      </dgm:t>
    </dgm:pt>
    <dgm:pt modelId="{F6A6C8FC-8D93-4F8C-9746-131C9C721526}">
      <dgm:prSet phldrT="[Text]" custT="1"/>
      <dgm:spPr/>
      <dgm:t>
        <a:bodyPr/>
        <a:lstStyle/>
        <a:p>
          <a:r>
            <a:rPr lang="en-US" sz="1600" b="1">
              <a:ea typeface="ＭＳ Ｐゴシック" pitchFamily="34" charset="-128"/>
            </a:rPr>
            <a:t>Population </a:t>
          </a:r>
          <a:r>
            <a:rPr lang="en-US" sz="1600" b="1" dirty="0">
              <a:ea typeface="ＭＳ Ｐゴシック" pitchFamily="34" charset="-128"/>
            </a:rPr>
            <a:t>health interventions: </a:t>
          </a:r>
          <a:r>
            <a:rPr lang="en-US" sz="1600" dirty="0">
              <a:ea typeface="ＭＳ Ｐゴシック" pitchFamily="34" charset="-128"/>
            </a:rPr>
            <a:t>Aim to change the social context that influences health (Rose in </a:t>
          </a:r>
          <a:r>
            <a:rPr lang="en-US" sz="1600" dirty="0" err="1">
              <a:ea typeface="ＭＳ Ｐゴシック" pitchFamily="34" charset="-128"/>
            </a:rPr>
            <a:t>Frohlich</a:t>
          </a:r>
          <a:r>
            <a:rPr lang="en-US" sz="1600" dirty="0">
              <a:ea typeface="ＭＳ Ｐゴシック" pitchFamily="34" charset="-128"/>
            </a:rPr>
            <a:t>, 2014)</a:t>
          </a:r>
          <a:endParaRPr lang="en-GB" sz="1600" dirty="0"/>
        </a:p>
      </dgm:t>
    </dgm:pt>
    <dgm:pt modelId="{8407E8C0-280A-4E1E-A184-6B40C53634C6}" type="parTrans" cxnId="{E62490AE-C577-42EB-962E-ACBDA11AA979}">
      <dgm:prSet/>
      <dgm:spPr/>
      <dgm:t>
        <a:bodyPr/>
        <a:lstStyle/>
        <a:p>
          <a:endParaRPr lang="en-GB"/>
        </a:p>
      </dgm:t>
    </dgm:pt>
    <dgm:pt modelId="{7220FB7B-7DAA-4846-9234-A56C065892F3}" type="sibTrans" cxnId="{E62490AE-C577-42EB-962E-ACBDA11AA979}">
      <dgm:prSet/>
      <dgm:spPr/>
      <dgm:t>
        <a:bodyPr/>
        <a:lstStyle/>
        <a:p>
          <a:endParaRPr lang="en-GB"/>
        </a:p>
      </dgm:t>
    </dgm:pt>
    <dgm:pt modelId="{DB7FB197-A9E0-4B8D-B528-BB2C86579ADF}" type="pres">
      <dgm:prSet presAssocID="{C1C9CE09-6CC9-4629-B988-FBBE1EFE22DF}" presName="Name0" presStyleCnt="0">
        <dgm:presLayoutVars>
          <dgm:chMax/>
          <dgm:chPref/>
          <dgm:dir/>
          <dgm:animLvl val="lvl"/>
        </dgm:presLayoutVars>
      </dgm:prSet>
      <dgm:spPr/>
    </dgm:pt>
    <dgm:pt modelId="{99FE2269-C9A3-4F8B-9643-21E818958E41}" type="pres">
      <dgm:prSet presAssocID="{244A8C64-E7D8-4FD1-8360-11B90606B1BF}" presName="composite" presStyleCnt="0"/>
      <dgm:spPr/>
    </dgm:pt>
    <dgm:pt modelId="{D89036C0-EDC6-4DD0-ABDF-B375D4FA36E0}" type="pres">
      <dgm:prSet presAssocID="{244A8C64-E7D8-4FD1-8360-11B90606B1BF}" presName="Parent1" presStyleLbl="node1" presStyleIdx="0" presStyleCnt="6" custScaleX="365864">
        <dgm:presLayoutVars>
          <dgm:chMax val="1"/>
          <dgm:chPref val="1"/>
          <dgm:bulletEnabled val="1"/>
        </dgm:presLayoutVars>
      </dgm:prSet>
      <dgm:spPr/>
    </dgm:pt>
    <dgm:pt modelId="{8D16FA05-B5AE-422D-A732-B58AEA11234F}" type="pres">
      <dgm:prSet presAssocID="{244A8C64-E7D8-4FD1-8360-11B90606B1BF}" presName="Childtext1" presStyleLbl="revTx" presStyleIdx="0" presStyleCnt="3">
        <dgm:presLayoutVars>
          <dgm:chMax val="0"/>
          <dgm:chPref val="0"/>
          <dgm:bulletEnabled val="1"/>
        </dgm:presLayoutVars>
      </dgm:prSet>
      <dgm:spPr/>
    </dgm:pt>
    <dgm:pt modelId="{DFF82AB4-E793-439C-B4DC-8AEB3ADD35AE}" type="pres">
      <dgm:prSet presAssocID="{244A8C64-E7D8-4FD1-8360-11B90606B1BF}" presName="BalanceSpacing" presStyleCnt="0"/>
      <dgm:spPr/>
    </dgm:pt>
    <dgm:pt modelId="{26358214-9532-4A82-93C8-CCDE77253FA8}" type="pres">
      <dgm:prSet presAssocID="{244A8C64-E7D8-4FD1-8360-11B90606B1BF}" presName="BalanceSpacing1" presStyleCnt="0"/>
      <dgm:spPr/>
    </dgm:pt>
    <dgm:pt modelId="{4BE373F8-93EF-4A9A-99EC-33E25DEFBF90}" type="pres">
      <dgm:prSet presAssocID="{C7272379-6D9D-42CA-AC87-6E4CF4C9246F}" presName="Accent1Text" presStyleLbl="node1" presStyleIdx="1" presStyleCnt="6" custLinFactNeighborX="-64138" custLinFactNeighborY="-2060"/>
      <dgm:spPr/>
    </dgm:pt>
    <dgm:pt modelId="{BA1F5E50-D185-43A7-92BC-5196EF4491BF}" type="pres">
      <dgm:prSet presAssocID="{C7272379-6D9D-42CA-AC87-6E4CF4C9246F}" presName="spaceBetweenRectangles" presStyleCnt="0"/>
      <dgm:spPr/>
    </dgm:pt>
    <dgm:pt modelId="{6862C2EC-82FC-4029-81E5-124F7E64B13F}" type="pres">
      <dgm:prSet presAssocID="{E8F28F68-CD7D-4A03-BB79-1619A71E0B04}" presName="composite" presStyleCnt="0"/>
      <dgm:spPr/>
    </dgm:pt>
    <dgm:pt modelId="{3EC594F3-0146-4FF6-9165-5CD53C191D5D}" type="pres">
      <dgm:prSet presAssocID="{E8F28F68-CD7D-4A03-BB79-1619A71E0B04}" presName="Parent1" presStyleLbl="node1" presStyleIdx="2" presStyleCnt="6" custScaleX="365864">
        <dgm:presLayoutVars>
          <dgm:chMax val="1"/>
          <dgm:chPref val="1"/>
          <dgm:bulletEnabled val="1"/>
        </dgm:presLayoutVars>
      </dgm:prSet>
      <dgm:spPr/>
    </dgm:pt>
    <dgm:pt modelId="{B31722B9-BD2B-4959-AD86-CB9078638618}" type="pres">
      <dgm:prSet presAssocID="{E8F28F68-CD7D-4A03-BB79-1619A71E0B04}" presName="Childtext1" presStyleLbl="revTx" presStyleIdx="1" presStyleCnt="3">
        <dgm:presLayoutVars>
          <dgm:chMax val="0"/>
          <dgm:chPref val="0"/>
          <dgm:bulletEnabled val="1"/>
        </dgm:presLayoutVars>
      </dgm:prSet>
      <dgm:spPr/>
    </dgm:pt>
    <dgm:pt modelId="{326BA56B-21EB-41F9-8C25-5D7C051DB097}" type="pres">
      <dgm:prSet presAssocID="{E8F28F68-CD7D-4A03-BB79-1619A71E0B04}" presName="BalanceSpacing" presStyleCnt="0"/>
      <dgm:spPr/>
    </dgm:pt>
    <dgm:pt modelId="{8419C1AA-4773-4366-92CB-596F1161C937}" type="pres">
      <dgm:prSet presAssocID="{E8F28F68-CD7D-4A03-BB79-1619A71E0B04}" presName="BalanceSpacing1" presStyleCnt="0"/>
      <dgm:spPr/>
    </dgm:pt>
    <dgm:pt modelId="{19F6B852-3293-4FE6-90B4-9E6F664BE5C1}" type="pres">
      <dgm:prSet presAssocID="{9958EB43-00A3-453B-A3A2-E28FEC036DAB}" presName="Accent1Text" presStyleLbl="node1" presStyleIdx="3" presStyleCnt="6" custLinFactNeighborX="70837" custLinFactNeighborY="855"/>
      <dgm:spPr/>
    </dgm:pt>
    <dgm:pt modelId="{5BEA9422-EB95-44F1-AB3F-FD04406B0AC1}" type="pres">
      <dgm:prSet presAssocID="{9958EB43-00A3-453B-A3A2-E28FEC036DAB}" presName="spaceBetweenRectangles" presStyleCnt="0"/>
      <dgm:spPr/>
    </dgm:pt>
    <dgm:pt modelId="{ED0C6803-B2E7-47E1-AE45-D8190A072E19}" type="pres">
      <dgm:prSet presAssocID="{F6A6C8FC-8D93-4F8C-9746-131C9C721526}" presName="composite" presStyleCnt="0"/>
      <dgm:spPr/>
    </dgm:pt>
    <dgm:pt modelId="{2ABB5934-5494-47FA-B94C-419BB1B5F33F}" type="pres">
      <dgm:prSet presAssocID="{F6A6C8FC-8D93-4F8C-9746-131C9C721526}" presName="Parent1" presStyleLbl="node1" presStyleIdx="4" presStyleCnt="6" custScaleX="315406" custLinFactNeighborX="29922" custLinFactNeighborY="3109">
        <dgm:presLayoutVars>
          <dgm:chMax val="1"/>
          <dgm:chPref val="1"/>
          <dgm:bulletEnabled val="1"/>
        </dgm:presLayoutVars>
      </dgm:prSet>
      <dgm:spPr/>
    </dgm:pt>
    <dgm:pt modelId="{E7083D3E-65DC-4E03-8DB9-37F7EDE70E00}" type="pres">
      <dgm:prSet presAssocID="{F6A6C8FC-8D93-4F8C-9746-131C9C721526}" presName="Childtext1" presStyleLbl="revTx" presStyleIdx="2" presStyleCnt="3">
        <dgm:presLayoutVars>
          <dgm:chMax val="0"/>
          <dgm:chPref val="0"/>
          <dgm:bulletEnabled val="1"/>
        </dgm:presLayoutVars>
      </dgm:prSet>
      <dgm:spPr/>
    </dgm:pt>
    <dgm:pt modelId="{1C458385-39C2-4E4B-A367-C6EA530BACF2}" type="pres">
      <dgm:prSet presAssocID="{F6A6C8FC-8D93-4F8C-9746-131C9C721526}" presName="BalanceSpacing" presStyleCnt="0"/>
      <dgm:spPr/>
    </dgm:pt>
    <dgm:pt modelId="{01C27021-7BA8-43A2-950D-9720DB0DFB5A}" type="pres">
      <dgm:prSet presAssocID="{F6A6C8FC-8D93-4F8C-9746-131C9C721526}" presName="BalanceSpacing1" presStyleCnt="0"/>
      <dgm:spPr/>
    </dgm:pt>
    <dgm:pt modelId="{66DBF30D-801C-41E7-9637-87D5C61DD950}" type="pres">
      <dgm:prSet presAssocID="{7220FB7B-7DAA-4846-9234-A56C065892F3}" presName="Accent1Text" presStyleLbl="node1" presStyleIdx="5" presStyleCnt="6" custLinFactNeighborX="-62513" custLinFactNeighborY="114"/>
      <dgm:spPr/>
    </dgm:pt>
  </dgm:ptLst>
  <dgm:cxnLst>
    <dgm:cxn modelId="{A72F7925-8106-485D-84C4-43F2328BEF0F}" type="presOf" srcId="{C7272379-6D9D-42CA-AC87-6E4CF4C9246F}" destId="{4BE373F8-93EF-4A9A-99EC-33E25DEFBF90}" srcOrd="0" destOrd="0" presId="urn:microsoft.com/office/officeart/2008/layout/AlternatingHexagons"/>
    <dgm:cxn modelId="{F47C6F2C-EBCE-4E96-A3BD-155C7C5D765F}" type="presOf" srcId="{E8F28F68-CD7D-4A03-BB79-1619A71E0B04}" destId="{3EC594F3-0146-4FF6-9165-5CD53C191D5D}" srcOrd="0" destOrd="0" presId="urn:microsoft.com/office/officeart/2008/layout/AlternatingHexagons"/>
    <dgm:cxn modelId="{A6F03B78-D23D-4509-9A44-9E2FACB9AA81}" type="presOf" srcId="{C1C9CE09-6CC9-4629-B988-FBBE1EFE22DF}" destId="{DB7FB197-A9E0-4B8D-B528-BB2C86579ADF}" srcOrd="0" destOrd="0" presId="urn:microsoft.com/office/officeart/2008/layout/AlternatingHexagons"/>
    <dgm:cxn modelId="{61C5BB9C-D66F-4D81-B40F-106F3DE16F29}" type="presOf" srcId="{9958EB43-00A3-453B-A3A2-E28FEC036DAB}" destId="{19F6B852-3293-4FE6-90B4-9E6F664BE5C1}" srcOrd="0" destOrd="0" presId="urn:microsoft.com/office/officeart/2008/layout/AlternatingHexagons"/>
    <dgm:cxn modelId="{E62490AE-C577-42EB-962E-ACBDA11AA979}" srcId="{C1C9CE09-6CC9-4629-B988-FBBE1EFE22DF}" destId="{F6A6C8FC-8D93-4F8C-9746-131C9C721526}" srcOrd="2" destOrd="0" parTransId="{8407E8C0-280A-4E1E-A184-6B40C53634C6}" sibTransId="{7220FB7B-7DAA-4846-9234-A56C065892F3}"/>
    <dgm:cxn modelId="{8EFD83C3-6D71-451D-BBBB-C95411F1964E}" srcId="{C1C9CE09-6CC9-4629-B988-FBBE1EFE22DF}" destId="{E8F28F68-CD7D-4A03-BB79-1619A71E0B04}" srcOrd="1" destOrd="0" parTransId="{C61D65EF-B419-4FCE-BC9E-88B5C6B2132F}" sibTransId="{9958EB43-00A3-453B-A3A2-E28FEC036DAB}"/>
    <dgm:cxn modelId="{69FAE5CC-EE10-4766-82D5-651E4B757173}" type="presOf" srcId="{F6A6C8FC-8D93-4F8C-9746-131C9C721526}" destId="{2ABB5934-5494-47FA-B94C-419BB1B5F33F}" srcOrd="0" destOrd="0" presId="urn:microsoft.com/office/officeart/2008/layout/AlternatingHexagons"/>
    <dgm:cxn modelId="{9EBA96CE-4F01-40B7-BA53-9BB0A9AA16F9}" type="presOf" srcId="{244A8C64-E7D8-4FD1-8360-11B90606B1BF}" destId="{D89036C0-EDC6-4DD0-ABDF-B375D4FA36E0}" srcOrd="0" destOrd="0" presId="urn:microsoft.com/office/officeart/2008/layout/AlternatingHexagons"/>
    <dgm:cxn modelId="{B74CD9CE-806C-453B-B7FC-B6CD5EE2C250}" srcId="{C1C9CE09-6CC9-4629-B988-FBBE1EFE22DF}" destId="{244A8C64-E7D8-4FD1-8360-11B90606B1BF}" srcOrd="0" destOrd="0" parTransId="{8783565D-E227-4FC6-8180-3F7A1587BB17}" sibTransId="{C7272379-6D9D-42CA-AC87-6E4CF4C9246F}"/>
    <dgm:cxn modelId="{808523E3-CA5C-41BC-B011-E16D3141DF87}" type="presOf" srcId="{7220FB7B-7DAA-4846-9234-A56C065892F3}" destId="{66DBF30D-801C-41E7-9637-87D5C61DD950}" srcOrd="0" destOrd="0" presId="urn:microsoft.com/office/officeart/2008/layout/AlternatingHexagons"/>
    <dgm:cxn modelId="{ECCCA5C5-6000-43B2-BE26-D86838E6E747}" type="presParOf" srcId="{DB7FB197-A9E0-4B8D-B528-BB2C86579ADF}" destId="{99FE2269-C9A3-4F8B-9643-21E818958E41}" srcOrd="0" destOrd="0" presId="urn:microsoft.com/office/officeart/2008/layout/AlternatingHexagons"/>
    <dgm:cxn modelId="{44C04AA1-CC92-4258-85D4-302D2B2840BA}" type="presParOf" srcId="{99FE2269-C9A3-4F8B-9643-21E818958E41}" destId="{D89036C0-EDC6-4DD0-ABDF-B375D4FA36E0}" srcOrd="0" destOrd="0" presId="urn:microsoft.com/office/officeart/2008/layout/AlternatingHexagons"/>
    <dgm:cxn modelId="{3282A8C3-20D2-412E-8272-30D849FF61BB}" type="presParOf" srcId="{99FE2269-C9A3-4F8B-9643-21E818958E41}" destId="{8D16FA05-B5AE-422D-A732-B58AEA11234F}" srcOrd="1" destOrd="0" presId="urn:microsoft.com/office/officeart/2008/layout/AlternatingHexagons"/>
    <dgm:cxn modelId="{BC020646-6FE5-4D11-8DFF-0C9CFC99BB9B}" type="presParOf" srcId="{99FE2269-C9A3-4F8B-9643-21E818958E41}" destId="{DFF82AB4-E793-439C-B4DC-8AEB3ADD35AE}" srcOrd="2" destOrd="0" presId="urn:microsoft.com/office/officeart/2008/layout/AlternatingHexagons"/>
    <dgm:cxn modelId="{C63CF6CB-F495-43E5-A07C-DB035AE27E25}" type="presParOf" srcId="{99FE2269-C9A3-4F8B-9643-21E818958E41}" destId="{26358214-9532-4A82-93C8-CCDE77253FA8}" srcOrd="3" destOrd="0" presId="urn:microsoft.com/office/officeart/2008/layout/AlternatingHexagons"/>
    <dgm:cxn modelId="{941AC8EE-81A2-49B8-A1F2-C1A8CF328ABE}" type="presParOf" srcId="{99FE2269-C9A3-4F8B-9643-21E818958E41}" destId="{4BE373F8-93EF-4A9A-99EC-33E25DEFBF90}" srcOrd="4" destOrd="0" presId="urn:microsoft.com/office/officeart/2008/layout/AlternatingHexagons"/>
    <dgm:cxn modelId="{FFAFF6A0-450E-4040-B0FF-BDE5DD334AFD}" type="presParOf" srcId="{DB7FB197-A9E0-4B8D-B528-BB2C86579ADF}" destId="{BA1F5E50-D185-43A7-92BC-5196EF4491BF}" srcOrd="1" destOrd="0" presId="urn:microsoft.com/office/officeart/2008/layout/AlternatingHexagons"/>
    <dgm:cxn modelId="{5219853F-42C1-4EC5-9F02-DD451E233BC7}" type="presParOf" srcId="{DB7FB197-A9E0-4B8D-B528-BB2C86579ADF}" destId="{6862C2EC-82FC-4029-81E5-124F7E64B13F}" srcOrd="2" destOrd="0" presId="urn:microsoft.com/office/officeart/2008/layout/AlternatingHexagons"/>
    <dgm:cxn modelId="{910E8369-0CE6-452A-BDCB-08D082233243}" type="presParOf" srcId="{6862C2EC-82FC-4029-81E5-124F7E64B13F}" destId="{3EC594F3-0146-4FF6-9165-5CD53C191D5D}" srcOrd="0" destOrd="0" presId="urn:microsoft.com/office/officeart/2008/layout/AlternatingHexagons"/>
    <dgm:cxn modelId="{7FE01C3A-B41C-4B59-BAF1-4B5CAA001696}" type="presParOf" srcId="{6862C2EC-82FC-4029-81E5-124F7E64B13F}" destId="{B31722B9-BD2B-4959-AD86-CB9078638618}" srcOrd="1" destOrd="0" presId="urn:microsoft.com/office/officeart/2008/layout/AlternatingHexagons"/>
    <dgm:cxn modelId="{F2E0E81C-A308-4688-8BE7-27333D1B18A8}" type="presParOf" srcId="{6862C2EC-82FC-4029-81E5-124F7E64B13F}" destId="{326BA56B-21EB-41F9-8C25-5D7C051DB097}" srcOrd="2" destOrd="0" presId="urn:microsoft.com/office/officeart/2008/layout/AlternatingHexagons"/>
    <dgm:cxn modelId="{2E5F346E-3E78-4CAE-A5FA-E9D9B05B0FC2}" type="presParOf" srcId="{6862C2EC-82FC-4029-81E5-124F7E64B13F}" destId="{8419C1AA-4773-4366-92CB-596F1161C937}" srcOrd="3" destOrd="0" presId="urn:microsoft.com/office/officeart/2008/layout/AlternatingHexagons"/>
    <dgm:cxn modelId="{BD3B2929-5E4A-4514-92C6-0A4D5C530806}" type="presParOf" srcId="{6862C2EC-82FC-4029-81E5-124F7E64B13F}" destId="{19F6B852-3293-4FE6-90B4-9E6F664BE5C1}" srcOrd="4" destOrd="0" presId="urn:microsoft.com/office/officeart/2008/layout/AlternatingHexagons"/>
    <dgm:cxn modelId="{A3BD9B53-D110-4367-8F13-4245CD5B74D3}" type="presParOf" srcId="{DB7FB197-A9E0-4B8D-B528-BB2C86579ADF}" destId="{5BEA9422-EB95-44F1-AB3F-FD04406B0AC1}" srcOrd="3" destOrd="0" presId="urn:microsoft.com/office/officeart/2008/layout/AlternatingHexagons"/>
    <dgm:cxn modelId="{8EDCE612-D423-405F-99C1-CDC989EB72F3}" type="presParOf" srcId="{DB7FB197-A9E0-4B8D-B528-BB2C86579ADF}" destId="{ED0C6803-B2E7-47E1-AE45-D8190A072E19}" srcOrd="4" destOrd="0" presId="urn:microsoft.com/office/officeart/2008/layout/AlternatingHexagons"/>
    <dgm:cxn modelId="{123FE1D1-565A-4DB8-9690-611D4681011C}" type="presParOf" srcId="{ED0C6803-B2E7-47E1-AE45-D8190A072E19}" destId="{2ABB5934-5494-47FA-B94C-419BB1B5F33F}" srcOrd="0" destOrd="0" presId="urn:microsoft.com/office/officeart/2008/layout/AlternatingHexagons"/>
    <dgm:cxn modelId="{94901A4C-ECE3-4909-B856-EFB5C817E33D}" type="presParOf" srcId="{ED0C6803-B2E7-47E1-AE45-D8190A072E19}" destId="{E7083D3E-65DC-4E03-8DB9-37F7EDE70E00}" srcOrd="1" destOrd="0" presId="urn:microsoft.com/office/officeart/2008/layout/AlternatingHexagons"/>
    <dgm:cxn modelId="{E6A199D2-7015-4392-B588-597C6864C51F}" type="presParOf" srcId="{ED0C6803-B2E7-47E1-AE45-D8190A072E19}" destId="{1C458385-39C2-4E4B-A367-C6EA530BACF2}" srcOrd="2" destOrd="0" presId="urn:microsoft.com/office/officeart/2008/layout/AlternatingHexagons"/>
    <dgm:cxn modelId="{B5DF8B65-E410-4DBD-8328-DAC218B3299A}" type="presParOf" srcId="{ED0C6803-B2E7-47E1-AE45-D8190A072E19}" destId="{01C27021-7BA8-43A2-950D-9720DB0DFB5A}" srcOrd="3" destOrd="0" presId="urn:microsoft.com/office/officeart/2008/layout/AlternatingHexagons"/>
    <dgm:cxn modelId="{D79E5239-5BEE-48BC-9153-A1E74938D228}" type="presParOf" srcId="{ED0C6803-B2E7-47E1-AE45-D8190A072E19}" destId="{66DBF30D-801C-41E7-9637-87D5C61DD950}"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3FB3DB-AEE7-44E6-9C13-26AE044E4869}"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4D2368E8-4AC2-4C1E-B3DA-BCBEC8708543}">
      <dgm:prSet phldrT="[Text]"/>
      <dgm:spPr/>
      <dgm:t>
        <a:bodyPr/>
        <a:lstStyle/>
        <a:p>
          <a:r>
            <a:rPr lang="en-US" dirty="0"/>
            <a:t>Health is a state of complete physical, mental and social well-being and not merely the absence of disease or infirmity.</a:t>
          </a:r>
          <a:endParaRPr lang="en-GB" dirty="0"/>
        </a:p>
      </dgm:t>
    </dgm:pt>
    <dgm:pt modelId="{CF02DF29-480F-4558-9D0D-0EDE1E0C74D1}" type="parTrans" cxnId="{C31C795C-1795-4D9E-A589-54D3D07FF071}">
      <dgm:prSet/>
      <dgm:spPr/>
      <dgm:t>
        <a:bodyPr/>
        <a:lstStyle/>
        <a:p>
          <a:endParaRPr lang="en-GB"/>
        </a:p>
      </dgm:t>
    </dgm:pt>
    <dgm:pt modelId="{07DE0644-32A0-4855-BC64-C0D2414D81DE}" type="sibTrans" cxnId="{C31C795C-1795-4D9E-A589-54D3D07FF071}">
      <dgm:prSet/>
      <dgm:spPr/>
      <dgm:t>
        <a:bodyPr/>
        <a:lstStyle/>
        <a:p>
          <a:endParaRPr lang="en-GB"/>
        </a:p>
      </dgm:t>
    </dgm:pt>
    <dgm:pt modelId="{B4562305-7783-451C-922D-6D2D2A15A46F}" type="pres">
      <dgm:prSet presAssocID="{873FB3DB-AEE7-44E6-9C13-26AE044E4869}" presName="Name0" presStyleCnt="0">
        <dgm:presLayoutVars>
          <dgm:chMax/>
          <dgm:chPref/>
          <dgm:dir/>
          <dgm:animLvl val="lvl"/>
        </dgm:presLayoutVars>
      </dgm:prSet>
      <dgm:spPr/>
    </dgm:pt>
    <dgm:pt modelId="{CBB01490-02F2-4FDD-A546-F64D917EDB91}" type="pres">
      <dgm:prSet presAssocID="{4D2368E8-4AC2-4C1E-B3DA-BCBEC8708543}" presName="composite" presStyleCnt="0"/>
      <dgm:spPr/>
    </dgm:pt>
    <dgm:pt modelId="{946308D7-A69D-4EBE-A404-B83D449C910B}" type="pres">
      <dgm:prSet presAssocID="{4D2368E8-4AC2-4C1E-B3DA-BCBEC8708543}" presName="Parent1" presStyleLbl="node1" presStyleIdx="0" presStyleCnt="2" custScaleX="341931" custScaleY="132632">
        <dgm:presLayoutVars>
          <dgm:chMax val="1"/>
          <dgm:chPref val="1"/>
          <dgm:bulletEnabled val="1"/>
        </dgm:presLayoutVars>
      </dgm:prSet>
      <dgm:spPr/>
    </dgm:pt>
    <dgm:pt modelId="{55F5B598-CDF6-4D86-BC03-2769E7831B35}" type="pres">
      <dgm:prSet presAssocID="{4D2368E8-4AC2-4C1E-B3DA-BCBEC8708543}" presName="Childtext1" presStyleLbl="revTx" presStyleIdx="0" presStyleCnt="1">
        <dgm:presLayoutVars>
          <dgm:chMax val="0"/>
          <dgm:chPref val="0"/>
          <dgm:bulletEnabled val="1"/>
        </dgm:presLayoutVars>
      </dgm:prSet>
      <dgm:spPr/>
    </dgm:pt>
    <dgm:pt modelId="{E3782457-5803-46AA-B797-FB056DEE4442}" type="pres">
      <dgm:prSet presAssocID="{4D2368E8-4AC2-4C1E-B3DA-BCBEC8708543}" presName="BalanceSpacing" presStyleCnt="0"/>
      <dgm:spPr/>
    </dgm:pt>
    <dgm:pt modelId="{F0B7B8FE-34C6-429F-815F-39334D071410}" type="pres">
      <dgm:prSet presAssocID="{4D2368E8-4AC2-4C1E-B3DA-BCBEC8708543}" presName="BalanceSpacing1" presStyleCnt="0"/>
      <dgm:spPr/>
    </dgm:pt>
    <dgm:pt modelId="{0E86A3F2-A023-41B9-BAEB-1F818351417D}" type="pres">
      <dgm:prSet presAssocID="{07DE0644-32A0-4855-BC64-C0D2414D81DE}" presName="Accent1Text" presStyleLbl="node1" presStyleIdx="1" presStyleCnt="2" custLinFactNeighborX="-84828" custLinFactNeighborY="500"/>
      <dgm:spPr/>
    </dgm:pt>
  </dgm:ptLst>
  <dgm:cxnLst>
    <dgm:cxn modelId="{9178C321-7B81-40DF-A5BC-5EE7D7D22417}" type="presOf" srcId="{07DE0644-32A0-4855-BC64-C0D2414D81DE}" destId="{0E86A3F2-A023-41B9-BAEB-1F818351417D}" srcOrd="0" destOrd="0" presId="urn:microsoft.com/office/officeart/2008/layout/AlternatingHexagons"/>
    <dgm:cxn modelId="{C9C0883E-C833-4708-9DF8-2EC0257925B4}" type="presOf" srcId="{873FB3DB-AEE7-44E6-9C13-26AE044E4869}" destId="{B4562305-7783-451C-922D-6D2D2A15A46F}" srcOrd="0" destOrd="0" presId="urn:microsoft.com/office/officeart/2008/layout/AlternatingHexagons"/>
    <dgm:cxn modelId="{C31C795C-1795-4D9E-A589-54D3D07FF071}" srcId="{873FB3DB-AEE7-44E6-9C13-26AE044E4869}" destId="{4D2368E8-4AC2-4C1E-B3DA-BCBEC8708543}" srcOrd="0" destOrd="0" parTransId="{CF02DF29-480F-4558-9D0D-0EDE1E0C74D1}" sibTransId="{07DE0644-32A0-4855-BC64-C0D2414D81DE}"/>
    <dgm:cxn modelId="{6394ADB4-700B-4FA8-9D36-0C790F431137}" type="presOf" srcId="{4D2368E8-4AC2-4C1E-B3DA-BCBEC8708543}" destId="{946308D7-A69D-4EBE-A404-B83D449C910B}" srcOrd="0" destOrd="0" presId="urn:microsoft.com/office/officeart/2008/layout/AlternatingHexagons"/>
    <dgm:cxn modelId="{A759D874-723E-4D70-ABEB-01674015A131}" type="presParOf" srcId="{B4562305-7783-451C-922D-6D2D2A15A46F}" destId="{CBB01490-02F2-4FDD-A546-F64D917EDB91}" srcOrd="0" destOrd="0" presId="urn:microsoft.com/office/officeart/2008/layout/AlternatingHexagons"/>
    <dgm:cxn modelId="{059EFC9C-000D-4101-A880-653FD927BF24}" type="presParOf" srcId="{CBB01490-02F2-4FDD-A546-F64D917EDB91}" destId="{946308D7-A69D-4EBE-A404-B83D449C910B}" srcOrd="0" destOrd="0" presId="urn:microsoft.com/office/officeart/2008/layout/AlternatingHexagons"/>
    <dgm:cxn modelId="{0E577772-94E2-4FB5-A6F8-B6284095EAB8}" type="presParOf" srcId="{CBB01490-02F2-4FDD-A546-F64D917EDB91}" destId="{55F5B598-CDF6-4D86-BC03-2769E7831B35}" srcOrd="1" destOrd="0" presId="urn:microsoft.com/office/officeart/2008/layout/AlternatingHexagons"/>
    <dgm:cxn modelId="{26F0DF9E-6E29-4828-8FCF-EAA5CDD92D6F}" type="presParOf" srcId="{CBB01490-02F2-4FDD-A546-F64D917EDB91}" destId="{E3782457-5803-46AA-B797-FB056DEE4442}" srcOrd="2" destOrd="0" presId="urn:microsoft.com/office/officeart/2008/layout/AlternatingHexagons"/>
    <dgm:cxn modelId="{9C8AC0FF-D374-401B-AB5F-1F38788C3BC5}" type="presParOf" srcId="{CBB01490-02F2-4FDD-A546-F64D917EDB91}" destId="{F0B7B8FE-34C6-429F-815F-39334D071410}" srcOrd="3" destOrd="0" presId="urn:microsoft.com/office/officeart/2008/layout/AlternatingHexagons"/>
    <dgm:cxn modelId="{8276AB86-B6E1-4E99-B4A1-F2AE78881CD4}" type="presParOf" srcId="{CBB01490-02F2-4FDD-A546-F64D917EDB91}" destId="{0E86A3F2-A023-41B9-BAEB-1F818351417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5D495D-21C7-4264-AD3D-3F3E7BE89062}"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41DD8E72-68CD-4B14-916C-A5269ED1C3BC}">
      <dgm:prSet phldrT="[Text]"/>
      <dgm:spPr/>
      <dgm:t>
        <a:bodyPr/>
        <a:lstStyle/>
        <a:p>
          <a:r>
            <a:rPr lang="en-US" b="0" i="1"/>
            <a:t>"</a:t>
          </a:r>
          <a:r>
            <a:rPr lang="en-US" b="1" i="1"/>
            <a:t>Health in All Policies is an approach to public policies across sectors that systematically takes into account the health implications of decisions, seeks synergies, and avoids harmful health impacts, in order to improve population health and health equity</a:t>
          </a:r>
          <a:r>
            <a:rPr lang="en-US" b="0" i="1"/>
            <a:t>." </a:t>
          </a:r>
          <a:endParaRPr lang="en-GB"/>
        </a:p>
      </dgm:t>
    </dgm:pt>
    <dgm:pt modelId="{39CC72C6-548B-4320-8F2F-D98EDEE44A64}" type="parTrans" cxnId="{833A14BE-3E63-4B78-8FBD-D362B129FD17}">
      <dgm:prSet/>
      <dgm:spPr/>
      <dgm:t>
        <a:bodyPr/>
        <a:lstStyle/>
        <a:p>
          <a:endParaRPr lang="en-GB"/>
        </a:p>
      </dgm:t>
    </dgm:pt>
    <dgm:pt modelId="{CBFD7F2C-DF98-4DC6-B9C2-1360ED55A977}" type="sibTrans" cxnId="{833A14BE-3E63-4B78-8FBD-D362B129FD17}">
      <dgm:prSet/>
      <dgm:spPr/>
      <dgm:t>
        <a:bodyPr/>
        <a:lstStyle/>
        <a:p>
          <a:endParaRPr lang="en-GB"/>
        </a:p>
      </dgm:t>
    </dgm:pt>
    <dgm:pt modelId="{DDCF13B4-2B1F-4FCC-BA69-9D6ACD684075}" type="pres">
      <dgm:prSet presAssocID="{AE5D495D-21C7-4264-AD3D-3F3E7BE89062}" presName="Name0" presStyleCnt="0">
        <dgm:presLayoutVars>
          <dgm:chMax/>
          <dgm:chPref/>
          <dgm:dir/>
          <dgm:animLvl val="lvl"/>
        </dgm:presLayoutVars>
      </dgm:prSet>
      <dgm:spPr/>
    </dgm:pt>
    <dgm:pt modelId="{A482672D-8A34-4C9A-8C4E-3D269A144C40}" type="pres">
      <dgm:prSet presAssocID="{41DD8E72-68CD-4B14-916C-A5269ED1C3BC}" presName="composite" presStyleCnt="0"/>
      <dgm:spPr/>
    </dgm:pt>
    <dgm:pt modelId="{DE1906B7-CEA4-4A3E-8A52-2D74074FC487}" type="pres">
      <dgm:prSet presAssocID="{41DD8E72-68CD-4B14-916C-A5269ED1C3BC}" presName="Parent1" presStyleLbl="node1" presStyleIdx="0" presStyleCnt="2" custScaleX="369726" custScaleY="138135">
        <dgm:presLayoutVars>
          <dgm:chMax val="1"/>
          <dgm:chPref val="1"/>
          <dgm:bulletEnabled val="1"/>
        </dgm:presLayoutVars>
      </dgm:prSet>
      <dgm:spPr/>
    </dgm:pt>
    <dgm:pt modelId="{7646C656-DD52-4CA7-9BCA-136B63C8258C}" type="pres">
      <dgm:prSet presAssocID="{41DD8E72-68CD-4B14-916C-A5269ED1C3BC}" presName="Childtext1" presStyleLbl="revTx" presStyleIdx="0" presStyleCnt="1">
        <dgm:presLayoutVars>
          <dgm:chMax val="0"/>
          <dgm:chPref val="0"/>
          <dgm:bulletEnabled val="1"/>
        </dgm:presLayoutVars>
      </dgm:prSet>
      <dgm:spPr/>
    </dgm:pt>
    <dgm:pt modelId="{1229D63D-FB23-4C99-9C52-4AB5287CB52A}" type="pres">
      <dgm:prSet presAssocID="{41DD8E72-68CD-4B14-916C-A5269ED1C3BC}" presName="BalanceSpacing" presStyleCnt="0"/>
      <dgm:spPr/>
    </dgm:pt>
    <dgm:pt modelId="{D785BD53-8BF2-46BA-89AD-CEC59CD8C2BA}" type="pres">
      <dgm:prSet presAssocID="{41DD8E72-68CD-4B14-916C-A5269ED1C3BC}" presName="BalanceSpacing1" presStyleCnt="0"/>
      <dgm:spPr/>
    </dgm:pt>
    <dgm:pt modelId="{A34A5B32-5BA4-4059-B4D0-676ACDB77668}" type="pres">
      <dgm:prSet presAssocID="{CBFD7F2C-DF98-4DC6-B9C2-1360ED55A977}" presName="Accent1Text" presStyleLbl="node1" presStyleIdx="1" presStyleCnt="2" custScaleX="72582" custScaleY="83780" custLinFactNeighborX="-81896" custLinFactNeighborY="-3154"/>
      <dgm:spPr/>
    </dgm:pt>
  </dgm:ptLst>
  <dgm:cxnLst>
    <dgm:cxn modelId="{4FF3B526-E0DD-4EA9-87E3-E775113266C1}" type="presOf" srcId="{41DD8E72-68CD-4B14-916C-A5269ED1C3BC}" destId="{DE1906B7-CEA4-4A3E-8A52-2D74074FC487}" srcOrd="0" destOrd="0" presId="urn:microsoft.com/office/officeart/2008/layout/AlternatingHexagons"/>
    <dgm:cxn modelId="{922D2549-7A74-4CCA-9E03-D60A2DCB932C}" type="presOf" srcId="{CBFD7F2C-DF98-4DC6-B9C2-1360ED55A977}" destId="{A34A5B32-5BA4-4059-B4D0-676ACDB77668}" srcOrd="0" destOrd="0" presId="urn:microsoft.com/office/officeart/2008/layout/AlternatingHexagons"/>
    <dgm:cxn modelId="{833A14BE-3E63-4B78-8FBD-D362B129FD17}" srcId="{AE5D495D-21C7-4264-AD3D-3F3E7BE89062}" destId="{41DD8E72-68CD-4B14-916C-A5269ED1C3BC}" srcOrd="0" destOrd="0" parTransId="{39CC72C6-548B-4320-8F2F-D98EDEE44A64}" sibTransId="{CBFD7F2C-DF98-4DC6-B9C2-1360ED55A977}"/>
    <dgm:cxn modelId="{FD0750DB-591C-42AE-8645-8B533FD5F03E}" type="presOf" srcId="{AE5D495D-21C7-4264-AD3D-3F3E7BE89062}" destId="{DDCF13B4-2B1F-4FCC-BA69-9D6ACD684075}" srcOrd="0" destOrd="0" presId="urn:microsoft.com/office/officeart/2008/layout/AlternatingHexagons"/>
    <dgm:cxn modelId="{EE8F784F-902B-40CC-8D04-AAA157CC44B1}" type="presParOf" srcId="{DDCF13B4-2B1F-4FCC-BA69-9D6ACD684075}" destId="{A482672D-8A34-4C9A-8C4E-3D269A144C40}" srcOrd="0" destOrd="0" presId="urn:microsoft.com/office/officeart/2008/layout/AlternatingHexagons"/>
    <dgm:cxn modelId="{3796A4DF-2CD4-4C46-B05D-2111DA3F103B}" type="presParOf" srcId="{A482672D-8A34-4C9A-8C4E-3D269A144C40}" destId="{DE1906B7-CEA4-4A3E-8A52-2D74074FC487}" srcOrd="0" destOrd="0" presId="urn:microsoft.com/office/officeart/2008/layout/AlternatingHexagons"/>
    <dgm:cxn modelId="{EF7CD9B3-6E45-4B1C-864F-04ACF94863BC}" type="presParOf" srcId="{A482672D-8A34-4C9A-8C4E-3D269A144C40}" destId="{7646C656-DD52-4CA7-9BCA-136B63C8258C}" srcOrd="1" destOrd="0" presId="urn:microsoft.com/office/officeart/2008/layout/AlternatingHexagons"/>
    <dgm:cxn modelId="{B6DA5988-9CC9-4F98-BC5F-7CFCD6993B54}" type="presParOf" srcId="{A482672D-8A34-4C9A-8C4E-3D269A144C40}" destId="{1229D63D-FB23-4C99-9C52-4AB5287CB52A}" srcOrd="2" destOrd="0" presId="urn:microsoft.com/office/officeart/2008/layout/AlternatingHexagons"/>
    <dgm:cxn modelId="{D6D423F4-D6E7-4AA7-9DB6-9D1065747A14}" type="presParOf" srcId="{A482672D-8A34-4C9A-8C4E-3D269A144C40}" destId="{D785BD53-8BF2-46BA-89AD-CEC59CD8C2BA}" srcOrd="3" destOrd="0" presId="urn:microsoft.com/office/officeart/2008/layout/AlternatingHexagons"/>
    <dgm:cxn modelId="{6E9985AF-61FC-4FA7-A09D-94F18BE308D8}" type="presParOf" srcId="{A482672D-8A34-4C9A-8C4E-3D269A144C40}" destId="{A34A5B32-5BA4-4059-B4D0-676ACDB7766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C2E46A-F598-42AB-9E9D-22972CBD75FC}" type="doc">
      <dgm:prSet loTypeId="urn:diagrams.loki3.com/BracketList+Icon" loCatId="list" qsTypeId="urn:microsoft.com/office/officeart/2005/8/quickstyle/simple1" qsCatId="simple" csTypeId="urn:microsoft.com/office/officeart/2005/8/colors/colorful4" csCatId="colorful" phldr="1"/>
      <dgm:spPr/>
      <dgm:t>
        <a:bodyPr/>
        <a:lstStyle/>
        <a:p>
          <a:endParaRPr lang="en-GB"/>
        </a:p>
      </dgm:t>
    </dgm:pt>
    <dgm:pt modelId="{473A6B49-0D29-4BB1-9050-3359000E60E2}">
      <dgm:prSet phldrT="[Text]"/>
      <dgm:spPr/>
      <dgm:t>
        <a:bodyPr/>
        <a:lstStyle/>
        <a:p>
          <a:r>
            <a:rPr lang="en-GB" b="1" dirty="0">
              <a:ea typeface="ＭＳ Ｐゴシック" pitchFamily="34" charset="-128"/>
            </a:rPr>
            <a:t>Universal Health Care</a:t>
          </a:r>
          <a:endParaRPr lang="en-GB" dirty="0"/>
        </a:p>
      </dgm:t>
    </dgm:pt>
    <dgm:pt modelId="{ECC7E9AD-7F31-43D9-AD73-93350EAE4200}" type="parTrans" cxnId="{31CF8946-3889-4856-AAC1-3C375D8BB92C}">
      <dgm:prSet/>
      <dgm:spPr/>
      <dgm:t>
        <a:bodyPr/>
        <a:lstStyle/>
        <a:p>
          <a:endParaRPr lang="en-GB"/>
        </a:p>
      </dgm:t>
    </dgm:pt>
    <dgm:pt modelId="{1E063340-16EA-42F5-887E-C2EB65C87999}" type="sibTrans" cxnId="{31CF8946-3889-4856-AAC1-3C375D8BB92C}">
      <dgm:prSet/>
      <dgm:spPr/>
      <dgm:t>
        <a:bodyPr/>
        <a:lstStyle/>
        <a:p>
          <a:endParaRPr lang="en-GB"/>
        </a:p>
      </dgm:t>
    </dgm:pt>
    <dgm:pt modelId="{7C4931FF-3B3D-47BE-887E-ECA57927E440}">
      <dgm:prSet/>
      <dgm:spPr/>
      <dgm:t>
        <a:bodyPr/>
        <a:lstStyle/>
        <a:p>
          <a:r>
            <a:rPr lang="en-GB">
              <a:ea typeface="Arial" pitchFamily="34" charset="0"/>
            </a:rPr>
            <a:t>Health care systems are a vital determinant of health </a:t>
          </a:r>
          <a:endParaRPr lang="en-GB" dirty="0">
            <a:ea typeface="Arial" pitchFamily="34" charset="0"/>
          </a:endParaRPr>
        </a:p>
      </dgm:t>
    </dgm:pt>
    <dgm:pt modelId="{FA7B66C2-5D38-4EEC-9E9D-DA8A5F46C778}" type="parTrans" cxnId="{BDC1CA5C-A2D2-46F3-91A3-C8A442F6DE68}">
      <dgm:prSet/>
      <dgm:spPr/>
      <dgm:t>
        <a:bodyPr/>
        <a:lstStyle/>
        <a:p>
          <a:endParaRPr lang="en-GB"/>
        </a:p>
      </dgm:t>
    </dgm:pt>
    <dgm:pt modelId="{60B40CF9-242F-49D9-8C90-7A2A6B6F0376}" type="sibTrans" cxnId="{BDC1CA5C-A2D2-46F3-91A3-C8A442F6DE68}">
      <dgm:prSet/>
      <dgm:spPr/>
      <dgm:t>
        <a:bodyPr/>
        <a:lstStyle/>
        <a:p>
          <a:endParaRPr lang="en-GB"/>
        </a:p>
      </dgm:t>
    </dgm:pt>
    <dgm:pt modelId="{FE0CEA19-1E8C-48D9-8ADC-935AC87F717B}">
      <dgm:prSet/>
      <dgm:spPr/>
      <dgm:t>
        <a:bodyPr/>
        <a:lstStyle/>
        <a:p>
          <a:r>
            <a:rPr lang="en-GB">
              <a:ea typeface="Arial" pitchFamily="34" charset="0"/>
            </a:rPr>
            <a:t>Health systems can exacerbate and create inequities</a:t>
          </a:r>
          <a:endParaRPr lang="en-GB" dirty="0">
            <a:ea typeface="Arial" pitchFamily="34" charset="0"/>
          </a:endParaRPr>
        </a:p>
      </dgm:t>
    </dgm:pt>
    <dgm:pt modelId="{DAB473B4-0F35-4BFA-93B4-9FE91E4B31B1}" type="parTrans" cxnId="{FE92F474-1153-4826-B20D-871EE663F9A2}">
      <dgm:prSet/>
      <dgm:spPr/>
      <dgm:t>
        <a:bodyPr/>
        <a:lstStyle/>
        <a:p>
          <a:endParaRPr lang="en-GB"/>
        </a:p>
      </dgm:t>
    </dgm:pt>
    <dgm:pt modelId="{5D98A06F-4A73-46F7-AD70-E2325DCB8976}" type="sibTrans" cxnId="{FE92F474-1153-4826-B20D-871EE663F9A2}">
      <dgm:prSet/>
      <dgm:spPr/>
      <dgm:t>
        <a:bodyPr/>
        <a:lstStyle/>
        <a:p>
          <a:endParaRPr lang="en-GB"/>
        </a:p>
      </dgm:t>
    </dgm:pt>
    <dgm:pt modelId="{FD518644-7205-4DDC-9745-804761944C8B}">
      <dgm:prSet/>
      <dgm:spPr/>
      <dgm:t>
        <a:bodyPr/>
        <a:lstStyle/>
        <a:p>
          <a:r>
            <a:rPr lang="en-GB">
              <a:ea typeface="Arial" pitchFamily="34" charset="0"/>
            </a:rPr>
            <a:t>Progressive realization of equity-oriented UHC requires inequities to be monitored and addressed</a:t>
          </a:r>
          <a:endParaRPr lang="en-GB" dirty="0">
            <a:ea typeface="Arial" pitchFamily="34" charset="0"/>
          </a:endParaRPr>
        </a:p>
      </dgm:t>
    </dgm:pt>
    <dgm:pt modelId="{8346A3E8-178D-42C0-8DF0-307FC41256AD}" type="parTrans" cxnId="{F491118B-DC94-436D-905D-D31F58615CEF}">
      <dgm:prSet/>
      <dgm:spPr/>
      <dgm:t>
        <a:bodyPr/>
        <a:lstStyle/>
        <a:p>
          <a:endParaRPr lang="en-GB"/>
        </a:p>
      </dgm:t>
    </dgm:pt>
    <dgm:pt modelId="{F4C13878-91C6-4D3A-85D8-9C1F158B500A}" type="sibTrans" cxnId="{F491118B-DC94-436D-905D-D31F58615CEF}">
      <dgm:prSet/>
      <dgm:spPr/>
      <dgm:t>
        <a:bodyPr/>
        <a:lstStyle/>
        <a:p>
          <a:endParaRPr lang="en-GB"/>
        </a:p>
      </dgm:t>
    </dgm:pt>
    <dgm:pt modelId="{656FB3D8-B47E-4C60-A375-72DD950F340E}">
      <dgm:prSet/>
      <dgm:spPr/>
      <dgm:t>
        <a:bodyPr/>
        <a:lstStyle/>
        <a:p>
          <a:r>
            <a:rPr lang="en-GB" b="1">
              <a:ea typeface="ＭＳ Ｐゴシック" pitchFamily="34" charset="-128"/>
            </a:rPr>
            <a:t>Primary Health Care</a:t>
          </a:r>
          <a:endParaRPr lang="en-GB" b="1" dirty="0">
            <a:ea typeface="ＭＳ Ｐゴシック" pitchFamily="34" charset="-128"/>
          </a:endParaRPr>
        </a:p>
      </dgm:t>
    </dgm:pt>
    <dgm:pt modelId="{87188350-C1ED-4C18-B8A2-B5F262FC4CB0}" type="parTrans" cxnId="{25C0F64B-2232-41CC-A7C4-AF9C1456B4CF}">
      <dgm:prSet/>
      <dgm:spPr/>
      <dgm:t>
        <a:bodyPr/>
        <a:lstStyle/>
        <a:p>
          <a:endParaRPr lang="en-GB"/>
        </a:p>
      </dgm:t>
    </dgm:pt>
    <dgm:pt modelId="{3BEDCD72-2C2C-42CC-830C-3C8FAF7E1840}" type="sibTrans" cxnId="{25C0F64B-2232-41CC-A7C4-AF9C1456B4CF}">
      <dgm:prSet/>
      <dgm:spPr/>
      <dgm:t>
        <a:bodyPr/>
        <a:lstStyle/>
        <a:p>
          <a:endParaRPr lang="en-GB"/>
        </a:p>
      </dgm:t>
    </dgm:pt>
    <dgm:pt modelId="{0E9DEA05-1DFC-4E07-954A-097A433AD996}">
      <dgm:prSet/>
      <dgm:spPr/>
      <dgm:t>
        <a:bodyPr/>
        <a:lstStyle/>
        <a:p>
          <a:r>
            <a:rPr lang="en-GB">
              <a:ea typeface="Arial" pitchFamily="34" charset="0"/>
            </a:rPr>
            <a:t>Emphasis on prevention and promotion</a:t>
          </a:r>
          <a:endParaRPr lang="en-GB" dirty="0">
            <a:ea typeface="Arial" pitchFamily="34" charset="0"/>
          </a:endParaRPr>
        </a:p>
      </dgm:t>
    </dgm:pt>
    <dgm:pt modelId="{3951732C-15EE-4670-9DE2-01E2597F95A7}" type="parTrans" cxnId="{A32F2899-3D53-42E6-BB37-D722B89E7148}">
      <dgm:prSet/>
      <dgm:spPr/>
      <dgm:t>
        <a:bodyPr/>
        <a:lstStyle/>
        <a:p>
          <a:endParaRPr lang="en-GB"/>
        </a:p>
      </dgm:t>
    </dgm:pt>
    <dgm:pt modelId="{93CEA193-BE92-4F6F-A58F-1AE3721B9FE1}" type="sibTrans" cxnId="{A32F2899-3D53-42E6-BB37-D722B89E7148}">
      <dgm:prSet/>
      <dgm:spPr/>
      <dgm:t>
        <a:bodyPr/>
        <a:lstStyle/>
        <a:p>
          <a:endParaRPr lang="en-GB"/>
        </a:p>
      </dgm:t>
    </dgm:pt>
    <dgm:pt modelId="{D611459F-1396-4CAA-88F2-C149D2FDA664}">
      <dgm:prSet/>
      <dgm:spPr/>
      <dgm:t>
        <a:bodyPr/>
        <a:lstStyle/>
        <a:p>
          <a:r>
            <a:rPr lang="en-GB">
              <a:ea typeface="Arial" pitchFamily="34" charset="0"/>
            </a:rPr>
            <a:t>Priority to intersectoral actions</a:t>
          </a:r>
          <a:endParaRPr lang="en-GB" dirty="0">
            <a:ea typeface="Arial" pitchFamily="34" charset="0"/>
          </a:endParaRPr>
        </a:p>
      </dgm:t>
    </dgm:pt>
    <dgm:pt modelId="{743003C6-223A-4BFE-97A7-ED2915536D52}" type="parTrans" cxnId="{F149479D-8619-4C2B-BB73-FDA53D16AF67}">
      <dgm:prSet/>
      <dgm:spPr/>
      <dgm:t>
        <a:bodyPr/>
        <a:lstStyle/>
        <a:p>
          <a:endParaRPr lang="en-GB"/>
        </a:p>
      </dgm:t>
    </dgm:pt>
    <dgm:pt modelId="{A306274E-9535-4B40-AF35-ACF29401F659}" type="sibTrans" cxnId="{F149479D-8619-4C2B-BB73-FDA53D16AF67}">
      <dgm:prSet/>
      <dgm:spPr/>
      <dgm:t>
        <a:bodyPr/>
        <a:lstStyle/>
        <a:p>
          <a:endParaRPr lang="en-GB"/>
        </a:p>
      </dgm:t>
    </dgm:pt>
    <dgm:pt modelId="{633EE657-8471-4AD7-ACEE-0F91F1B33DBB}" type="pres">
      <dgm:prSet presAssocID="{3DC2E46A-F598-42AB-9E9D-22972CBD75FC}" presName="Name0" presStyleCnt="0">
        <dgm:presLayoutVars>
          <dgm:dir/>
          <dgm:animLvl val="lvl"/>
          <dgm:resizeHandles val="exact"/>
        </dgm:presLayoutVars>
      </dgm:prSet>
      <dgm:spPr/>
    </dgm:pt>
    <dgm:pt modelId="{B55D680E-449B-40ED-BD6D-73A89CDD2E13}" type="pres">
      <dgm:prSet presAssocID="{473A6B49-0D29-4BB1-9050-3359000E60E2}" presName="linNode" presStyleCnt="0"/>
      <dgm:spPr/>
    </dgm:pt>
    <dgm:pt modelId="{73E7BE81-2959-47CA-AFB6-08E72EE846E2}" type="pres">
      <dgm:prSet presAssocID="{473A6B49-0D29-4BB1-9050-3359000E60E2}" presName="parTx" presStyleLbl="revTx" presStyleIdx="0" presStyleCnt="2">
        <dgm:presLayoutVars>
          <dgm:chMax val="1"/>
          <dgm:bulletEnabled val="1"/>
        </dgm:presLayoutVars>
      </dgm:prSet>
      <dgm:spPr/>
    </dgm:pt>
    <dgm:pt modelId="{12B0EC25-B138-4801-ABEF-F44460ADE981}" type="pres">
      <dgm:prSet presAssocID="{473A6B49-0D29-4BB1-9050-3359000E60E2}" presName="bracket" presStyleLbl="parChTrans1D1" presStyleIdx="0" presStyleCnt="2"/>
      <dgm:spPr/>
    </dgm:pt>
    <dgm:pt modelId="{3DDE036B-6920-482B-A27C-43B667D5779B}" type="pres">
      <dgm:prSet presAssocID="{473A6B49-0D29-4BB1-9050-3359000E60E2}" presName="spH" presStyleCnt="0"/>
      <dgm:spPr/>
    </dgm:pt>
    <dgm:pt modelId="{2CB6075C-1A01-4D31-A52F-6F5F8E289964}" type="pres">
      <dgm:prSet presAssocID="{473A6B49-0D29-4BB1-9050-3359000E60E2}" presName="desTx" presStyleLbl="node1" presStyleIdx="0" presStyleCnt="2">
        <dgm:presLayoutVars>
          <dgm:bulletEnabled val="1"/>
        </dgm:presLayoutVars>
      </dgm:prSet>
      <dgm:spPr/>
    </dgm:pt>
    <dgm:pt modelId="{91A1AB6E-D224-4B30-A183-96B19732464A}" type="pres">
      <dgm:prSet presAssocID="{1E063340-16EA-42F5-887E-C2EB65C87999}" presName="spV" presStyleCnt="0"/>
      <dgm:spPr/>
    </dgm:pt>
    <dgm:pt modelId="{8356F9B6-E7EE-4001-B324-DDA907B78A30}" type="pres">
      <dgm:prSet presAssocID="{656FB3D8-B47E-4C60-A375-72DD950F340E}" presName="linNode" presStyleCnt="0"/>
      <dgm:spPr/>
    </dgm:pt>
    <dgm:pt modelId="{9B525A7A-5123-4397-8DFB-4B4B4DFE205E}" type="pres">
      <dgm:prSet presAssocID="{656FB3D8-B47E-4C60-A375-72DD950F340E}" presName="parTx" presStyleLbl="revTx" presStyleIdx="1" presStyleCnt="2">
        <dgm:presLayoutVars>
          <dgm:chMax val="1"/>
          <dgm:bulletEnabled val="1"/>
        </dgm:presLayoutVars>
      </dgm:prSet>
      <dgm:spPr/>
    </dgm:pt>
    <dgm:pt modelId="{6D22EB61-5656-4B9D-B2B1-E605FD88C194}" type="pres">
      <dgm:prSet presAssocID="{656FB3D8-B47E-4C60-A375-72DD950F340E}" presName="bracket" presStyleLbl="parChTrans1D1" presStyleIdx="1" presStyleCnt="2"/>
      <dgm:spPr/>
    </dgm:pt>
    <dgm:pt modelId="{5CB33298-50FC-45C0-B168-4A93A883334E}" type="pres">
      <dgm:prSet presAssocID="{656FB3D8-B47E-4C60-A375-72DD950F340E}" presName="spH" presStyleCnt="0"/>
      <dgm:spPr/>
    </dgm:pt>
    <dgm:pt modelId="{4FA344A7-EE7F-4F4C-9CC5-A516BE6C1EF7}" type="pres">
      <dgm:prSet presAssocID="{656FB3D8-B47E-4C60-A375-72DD950F340E}" presName="desTx" presStyleLbl="node1" presStyleIdx="1" presStyleCnt="2">
        <dgm:presLayoutVars>
          <dgm:bulletEnabled val="1"/>
        </dgm:presLayoutVars>
      </dgm:prSet>
      <dgm:spPr/>
    </dgm:pt>
  </dgm:ptLst>
  <dgm:cxnLst>
    <dgm:cxn modelId="{0380660D-C80E-4A56-BDF7-A86C7FE563DD}" type="presOf" srcId="{3DC2E46A-F598-42AB-9E9D-22972CBD75FC}" destId="{633EE657-8471-4AD7-ACEE-0F91F1B33DBB}" srcOrd="0" destOrd="0" presId="urn:diagrams.loki3.com/BracketList+Icon"/>
    <dgm:cxn modelId="{7F44C11A-426B-4BC7-974A-51BF8EA5A240}" type="presOf" srcId="{FD518644-7205-4DDC-9745-804761944C8B}" destId="{2CB6075C-1A01-4D31-A52F-6F5F8E289964}" srcOrd="0" destOrd="2" presId="urn:diagrams.loki3.com/BracketList+Icon"/>
    <dgm:cxn modelId="{95F71C22-579A-4DB1-A5EC-8120A11F0702}" type="presOf" srcId="{FE0CEA19-1E8C-48D9-8ADC-935AC87F717B}" destId="{2CB6075C-1A01-4D31-A52F-6F5F8E289964}" srcOrd="0" destOrd="1" presId="urn:diagrams.loki3.com/BracketList+Icon"/>
    <dgm:cxn modelId="{DB337F3C-971E-4050-9D3A-3E10E923170E}" type="presOf" srcId="{0E9DEA05-1DFC-4E07-954A-097A433AD996}" destId="{4FA344A7-EE7F-4F4C-9CC5-A516BE6C1EF7}" srcOrd="0" destOrd="0" presId="urn:diagrams.loki3.com/BracketList+Icon"/>
    <dgm:cxn modelId="{BDC1CA5C-A2D2-46F3-91A3-C8A442F6DE68}" srcId="{473A6B49-0D29-4BB1-9050-3359000E60E2}" destId="{7C4931FF-3B3D-47BE-887E-ECA57927E440}" srcOrd="0" destOrd="0" parTransId="{FA7B66C2-5D38-4EEC-9E9D-DA8A5F46C778}" sibTransId="{60B40CF9-242F-49D9-8C90-7A2A6B6F0376}"/>
    <dgm:cxn modelId="{DC6F5345-D454-4849-99FE-BBC6747AAD71}" type="presOf" srcId="{473A6B49-0D29-4BB1-9050-3359000E60E2}" destId="{73E7BE81-2959-47CA-AFB6-08E72EE846E2}" srcOrd="0" destOrd="0" presId="urn:diagrams.loki3.com/BracketList+Icon"/>
    <dgm:cxn modelId="{31CF8946-3889-4856-AAC1-3C375D8BB92C}" srcId="{3DC2E46A-F598-42AB-9E9D-22972CBD75FC}" destId="{473A6B49-0D29-4BB1-9050-3359000E60E2}" srcOrd="0" destOrd="0" parTransId="{ECC7E9AD-7F31-43D9-AD73-93350EAE4200}" sibTransId="{1E063340-16EA-42F5-887E-C2EB65C87999}"/>
    <dgm:cxn modelId="{25C0F64B-2232-41CC-A7C4-AF9C1456B4CF}" srcId="{3DC2E46A-F598-42AB-9E9D-22972CBD75FC}" destId="{656FB3D8-B47E-4C60-A375-72DD950F340E}" srcOrd="1" destOrd="0" parTransId="{87188350-C1ED-4C18-B8A2-B5F262FC4CB0}" sibTransId="{3BEDCD72-2C2C-42CC-830C-3C8FAF7E1840}"/>
    <dgm:cxn modelId="{2E335C4E-BA35-4D04-8557-4471128F2FB3}" type="presOf" srcId="{7C4931FF-3B3D-47BE-887E-ECA57927E440}" destId="{2CB6075C-1A01-4D31-A52F-6F5F8E289964}" srcOrd="0" destOrd="0" presId="urn:diagrams.loki3.com/BracketList+Icon"/>
    <dgm:cxn modelId="{FE92F474-1153-4826-B20D-871EE663F9A2}" srcId="{473A6B49-0D29-4BB1-9050-3359000E60E2}" destId="{FE0CEA19-1E8C-48D9-8ADC-935AC87F717B}" srcOrd="1" destOrd="0" parTransId="{DAB473B4-0F35-4BFA-93B4-9FE91E4B31B1}" sibTransId="{5D98A06F-4A73-46F7-AD70-E2325DCB8976}"/>
    <dgm:cxn modelId="{F491118B-DC94-436D-905D-D31F58615CEF}" srcId="{473A6B49-0D29-4BB1-9050-3359000E60E2}" destId="{FD518644-7205-4DDC-9745-804761944C8B}" srcOrd="2" destOrd="0" parTransId="{8346A3E8-178D-42C0-8DF0-307FC41256AD}" sibTransId="{F4C13878-91C6-4D3A-85D8-9C1F158B500A}"/>
    <dgm:cxn modelId="{A32F2899-3D53-42E6-BB37-D722B89E7148}" srcId="{656FB3D8-B47E-4C60-A375-72DD950F340E}" destId="{0E9DEA05-1DFC-4E07-954A-097A433AD996}" srcOrd="0" destOrd="0" parTransId="{3951732C-15EE-4670-9DE2-01E2597F95A7}" sibTransId="{93CEA193-BE92-4F6F-A58F-1AE3721B9FE1}"/>
    <dgm:cxn modelId="{F149479D-8619-4C2B-BB73-FDA53D16AF67}" srcId="{656FB3D8-B47E-4C60-A375-72DD950F340E}" destId="{D611459F-1396-4CAA-88F2-C149D2FDA664}" srcOrd="1" destOrd="0" parTransId="{743003C6-223A-4BFE-97A7-ED2915536D52}" sibTransId="{A306274E-9535-4B40-AF35-ACF29401F659}"/>
    <dgm:cxn modelId="{BD5352DF-21D3-4B07-B582-D2C2659FA7F4}" type="presOf" srcId="{656FB3D8-B47E-4C60-A375-72DD950F340E}" destId="{9B525A7A-5123-4397-8DFB-4B4B4DFE205E}" srcOrd="0" destOrd="0" presId="urn:diagrams.loki3.com/BracketList+Icon"/>
    <dgm:cxn modelId="{921500F2-B67F-4BC1-A17C-CAFBEDC9D174}" type="presOf" srcId="{D611459F-1396-4CAA-88F2-C149D2FDA664}" destId="{4FA344A7-EE7F-4F4C-9CC5-A516BE6C1EF7}" srcOrd="0" destOrd="1" presId="urn:diagrams.loki3.com/BracketList+Icon"/>
    <dgm:cxn modelId="{137232EF-3634-4E25-8134-2A2846CCFAD6}" type="presParOf" srcId="{633EE657-8471-4AD7-ACEE-0F91F1B33DBB}" destId="{B55D680E-449B-40ED-BD6D-73A89CDD2E13}" srcOrd="0" destOrd="0" presId="urn:diagrams.loki3.com/BracketList+Icon"/>
    <dgm:cxn modelId="{DC497CBA-2F11-42C9-AF05-67D60A5DEC20}" type="presParOf" srcId="{B55D680E-449B-40ED-BD6D-73A89CDD2E13}" destId="{73E7BE81-2959-47CA-AFB6-08E72EE846E2}" srcOrd="0" destOrd="0" presId="urn:diagrams.loki3.com/BracketList+Icon"/>
    <dgm:cxn modelId="{699AFEA9-95F8-4EA2-8C5E-49E3A37A6D55}" type="presParOf" srcId="{B55D680E-449B-40ED-BD6D-73A89CDD2E13}" destId="{12B0EC25-B138-4801-ABEF-F44460ADE981}" srcOrd="1" destOrd="0" presId="urn:diagrams.loki3.com/BracketList+Icon"/>
    <dgm:cxn modelId="{81DC2546-6B38-4E40-82D1-70DFDE9C691F}" type="presParOf" srcId="{B55D680E-449B-40ED-BD6D-73A89CDD2E13}" destId="{3DDE036B-6920-482B-A27C-43B667D5779B}" srcOrd="2" destOrd="0" presId="urn:diagrams.loki3.com/BracketList+Icon"/>
    <dgm:cxn modelId="{F10EC038-E0AA-4BE5-BCAB-10DF6CB158C2}" type="presParOf" srcId="{B55D680E-449B-40ED-BD6D-73A89CDD2E13}" destId="{2CB6075C-1A01-4D31-A52F-6F5F8E289964}" srcOrd="3" destOrd="0" presId="urn:diagrams.loki3.com/BracketList+Icon"/>
    <dgm:cxn modelId="{CF036980-3337-4C8F-A3A4-55257A14C96E}" type="presParOf" srcId="{633EE657-8471-4AD7-ACEE-0F91F1B33DBB}" destId="{91A1AB6E-D224-4B30-A183-96B19732464A}" srcOrd="1" destOrd="0" presId="urn:diagrams.loki3.com/BracketList+Icon"/>
    <dgm:cxn modelId="{FCAB0588-E335-426C-9464-6CDFDCDA768D}" type="presParOf" srcId="{633EE657-8471-4AD7-ACEE-0F91F1B33DBB}" destId="{8356F9B6-E7EE-4001-B324-DDA907B78A30}" srcOrd="2" destOrd="0" presId="urn:diagrams.loki3.com/BracketList+Icon"/>
    <dgm:cxn modelId="{3B1A0773-F311-482B-A429-DD37BBFCA0F6}" type="presParOf" srcId="{8356F9B6-E7EE-4001-B324-DDA907B78A30}" destId="{9B525A7A-5123-4397-8DFB-4B4B4DFE205E}" srcOrd="0" destOrd="0" presId="urn:diagrams.loki3.com/BracketList+Icon"/>
    <dgm:cxn modelId="{290D1B96-3804-4D35-A402-67927CA067A7}" type="presParOf" srcId="{8356F9B6-E7EE-4001-B324-DDA907B78A30}" destId="{6D22EB61-5656-4B9D-B2B1-E605FD88C194}" srcOrd="1" destOrd="0" presId="urn:diagrams.loki3.com/BracketList+Icon"/>
    <dgm:cxn modelId="{A1940C19-8391-4373-8FDC-01E18CEC1B7E}" type="presParOf" srcId="{8356F9B6-E7EE-4001-B324-DDA907B78A30}" destId="{5CB33298-50FC-45C0-B168-4A93A883334E}" srcOrd="2" destOrd="0" presId="urn:diagrams.loki3.com/BracketList+Icon"/>
    <dgm:cxn modelId="{1E2C8C07-39A3-4974-ACE4-DA91DD7F1375}" type="presParOf" srcId="{8356F9B6-E7EE-4001-B324-DDA907B78A30}" destId="{4FA344A7-EE7F-4F4C-9CC5-A516BE6C1EF7}"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9039BF-EB68-47AC-A5CB-8C5FED01AC83}" type="doc">
      <dgm:prSet loTypeId="urn:microsoft.com/office/officeart/2005/8/layout/lProcess3" loCatId="process" qsTypeId="urn:microsoft.com/office/officeart/2005/8/quickstyle/simple1" qsCatId="simple" csTypeId="urn:microsoft.com/office/officeart/2005/8/colors/accent6_2" csCatId="accent6" phldr="1"/>
      <dgm:spPr/>
      <dgm:t>
        <a:bodyPr/>
        <a:lstStyle/>
        <a:p>
          <a:endParaRPr lang="en-GB"/>
        </a:p>
      </dgm:t>
    </dgm:pt>
    <dgm:pt modelId="{C9E6AFCF-5CFF-470F-9DEA-72353BD29100}">
      <dgm:prSet custT="1"/>
      <dgm:spPr/>
      <dgm:t>
        <a:bodyPr/>
        <a:lstStyle/>
        <a:p>
          <a:pPr rtl="0"/>
          <a:r>
            <a:rPr lang="en-GB" sz="2000" dirty="0"/>
            <a:t>More visible</a:t>
          </a:r>
        </a:p>
      </dgm:t>
    </dgm:pt>
    <dgm:pt modelId="{2C5617A6-74EB-4666-8442-74DEE73D3530}" type="sibTrans" cxnId="{C8EBCCA4-2ED7-409B-98EB-44F7FEFD29BC}">
      <dgm:prSet/>
      <dgm:spPr/>
      <dgm:t>
        <a:bodyPr/>
        <a:lstStyle/>
        <a:p>
          <a:endParaRPr lang="en-GB"/>
        </a:p>
      </dgm:t>
    </dgm:pt>
    <dgm:pt modelId="{65D6C8CB-2F73-49A3-9EFC-10C4F981CAAB}" type="parTrans" cxnId="{C8EBCCA4-2ED7-409B-98EB-44F7FEFD29BC}">
      <dgm:prSet/>
      <dgm:spPr/>
      <dgm:t>
        <a:bodyPr/>
        <a:lstStyle/>
        <a:p>
          <a:endParaRPr lang="en-GB"/>
        </a:p>
      </dgm:t>
    </dgm:pt>
    <dgm:pt modelId="{64A4F822-331E-4FC3-AB86-5EBD0D1AE5DA}" type="pres">
      <dgm:prSet presAssocID="{969039BF-EB68-47AC-A5CB-8C5FED01AC83}" presName="Name0" presStyleCnt="0">
        <dgm:presLayoutVars>
          <dgm:chPref val="3"/>
          <dgm:dir/>
          <dgm:animLvl val="lvl"/>
          <dgm:resizeHandles/>
        </dgm:presLayoutVars>
      </dgm:prSet>
      <dgm:spPr/>
    </dgm:pt>
    <dgm:pt modelId="{F435602B-D38A-4286-983B-A9AD4FF60D5A}" type="pres">
      <dgm:prSet presAssocID="{C9E6AFCF-5CFF-470F-9DEA-72353BD29100}" presName="horFlow" presStyleCnt="0"/>
      <dgm:spPr/>
    </dgm:pt>
    <dgm:pt modelId="{8139DC86-B9E3-4353-B3D9-4C8577929353}" type="pres">
      <dgm:prSet presAssocID="{C9E6AFCF-5CFF-470F-9DEA-72353BD29100}" presName="bigChev" presStyleLbl="node1" presStyleIdx="0" presStyleCnt="1" custScaleX="94999" custScaleY="111572"/>
      <dgm:spPr/>
    </dgm:pt>
  </dgm:ptLst>
  <dgm:cxnLst>
    <dgm:cxn modelId="{C8EBCCA4-2ED7-409B-98EB-44F7FEFD29BC}" srcId="{969039BF-EB68-47AC-A5CB-8C5FED01AC83}" destId="{C9E6AFCF-5CFF-470F-9DEA-72353BD29100}" srcOrd="0" destOrd="0" parTransId="{65D6C8CB-2F73-49A3-9EFC-10C4F981CAAB}" sibTransId="{2C5617A6-74EB-4666-8442-74DEE73D3530}"/>
    <dgm:cxn modelId="{20525DBE-39F3-459D-B4CB-78E45C2E1EBD}" type="presOf" srcId="{969039BF-EB68-47AC-A5CB-8C5FED01AC83}" destId="{64A4F822-331E-4FC3-AB86-5EBD0D1AE5DA}" srcOrd="0" destOrd="0" presId="urn:microsoft.com/office/officeart/2005/8/layout/lProcess3"/>
    <dgm:cxn modelId="{F2C981D5-1DD3-40BB-8F92-98627669A47C}" type="presOf" srcId="{C9E6AFCF-5CFF-470F-9DEA-72353BD29100}" destId="{8139DC86-B9E3-4353-B3D9-4C8577929353}" srcOrd="0" destOrd="0" presId="urn:microsoft.com/office/officeart/2005/8/layout/lProcess3"/>
    <dgm:cxn modelId="{65D6D7BC-5117-4775-BA53-82C903EE04F8}" type="presParOf" srcId="{64A4F822-331E-4FC3-AB86-5EBD0D1AE5DA}" destId="{F435602B-D38A-4286-983B-A9AD4FF60D5A}" srcOrd="0" destOrd="0" presId="urn:microsoft.com/office/officeart/2005/8/layout/lProcess3"/>
    <dgm:cxn modelId="{A6085E7A-E9A2-4EC9-BC6A-BB51BB43AC18}" type="presParOf" srcId="{F435602B-D38A-4286-983B-A9AD4FF60D5A}" destId="{8139DC86-B9E3-4353-B3D9-4C8577929353}"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E722AE-AE50-46D0-9CAE-4F5D38B30C0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F031F3DF-A56B-4EFB-86C3-D0044604C4A0}">
      <dgm:prSet phldrT="[Text]" phldr="1"/>
      <dgm:spPr/>
      <dgm:t>
        <a:bodyPr/>
        <a:lstStyle/>
        <a:p>
          <a:endParaRPr lang="en-GB" dirty="0"/>
        </a:p>
      </dgm:t>
    </dgm:pt>
    <dgm:pt modelId="{C561FBC8-BCE7-40C3-906A-FBF26E98994E}" type="parTrans" cxnId="{B9D4DCD1-0056-4B05-ACB0-66533CDF785F}">
      <dgm:prSet/>
      <dgm:spPr/>
      <dgm:t>
        <a:bodyPr/>
        <a:lstStyle/>
        <a:p>
          <a:endParaRPr lang="en-GB"/>
        </a:p>
      </dgm:t>
    </dgm:pt>
    <dgm:pt modelId="{16CB6687-3B80-4CAD-802E-9466F4430C38}" type="sibTrans" cxnId="{B9D4DCD1-0056-4B05-ACB0-66533CDF785F}">
      <dgm:prSet/>
      <dgm:spPr/>
      <dgm:t>
        <a:bodyPr/>
        <a:lstStyle/>
        <a:p>
          <a:endParaRPr lang="en-GB"/>
        </a:p>
      </dgm:t>
    </dgm:pt>
    <dgm:pt modelId="{08D77BF5-BA91-4C43-97A8-D5553D52EE31}">
      <dgm:prSet phldrT="[Text]"/>
      <dgm:spPr/>
      <dgm:t>
        <a:bodyPr/>
        <a:lstStyle/>
        <a:p>
          <a:endParaRPr lang="en-GB" dirty="0"/>
        </a:p>
      </dgm:t>
    </dgm:pt>
    <dgm:pt modelId="{5B4A2944-9278-49AE-8BB4-0669D13F56F9}" type="parTrans" cxnId="{A2B52C16-8C29-4C36-B45C-CD5310057002}">
      <dgm:prSet/>
      <dgm:spPr/>
      <dgm:t>
        <a:bodyPr/>
        <a:lstStyle/>
        <a:p>
          <a:endParaRPr lang="en-GB"/>
        </a:p>
      </dgm:t>
    </dgm:pt>
    <dgm:pt modelId="{EC7447EF-274E-4E32-9B73-51EC00D6D6C8}" type="sibTrans" cxnId="{A2B52C16-8C29-4C36-B45C-CD5310057002}">
      <dgm:prSet/>
      <dgm:spPr/>
      <dgm:t>
        <a:bodyPr/>
        <a:lstStyle/>
        <a:p>
          <a:endParaRPr lang="en-GB"/>
        </a:p>
      </dgm:t>
    </dgm:pt>
    <dgm:pt modelId="{48C852CE-F72C-40E2-A90B-60673EFAAA7B}">
      <dgm:prSet phldrT="[Text]"/>
      <dgm:spPr/>
      <dgm:t>
        <a:bodyPr/>
        <a:lstStyle/>
        <a:p>
          <a:endParaRPr lang="en-GB" dirty="0"/>
        </a:p>
      </dgm:t>
    </dgm:pt>
    <dgm:pt modelId="{1D626820-8BEF-4A8C-966A-3D99C0F1CE4E}" type="parTrans" cxnId="{E120B502-210D-4FD7-A998-1B26DC9545C0}">
      <dgm:prSet/>
      <dgm:spPr/>
      <dgm:t>
        <a:bodyPr/>
        <a:lstStyle/>
        <a:p>
          <a:endParaRPr lang="en-GB"/>
        </a:p>
      </dgm:t>
    </dgm:pt>
    <dgm:pt modelId="{66C9C8A5-B389-4DE1-9C4A-9A604BA3CE79}" type="sibTrans" cxnId="{E120B502-210D-4FD7-A998-1B26DC9545C0}">
      <dgm:prSet/>
      <dgm:spPr/>
      <dgm:t>
        <a:bodyPr/>
        <a:lstStyle/>
        <a:p>
          <a:endParaRPr lang="en-GB"/>
        </a:p>
      </dgm:t>
    </dgm:pt>
    <dgm:pt modelId="{8992DE58-83A9-4F62-B57D-CD57FDFB09D7}" type="pres">
      <dgm:prSet presAssocID="{D4E722AE-AE50-46D0-9CAE-4F5D38B30C01}" presName="cycle" presStyleCnt="0">
        <dgm:presLayoutVars>
          <dgm:dir/>
          <dgm:resizeHandles val="exact"/>
        </dgm:presLayoutVars>
      </dgm:prSet>
      <dgm:spPr/>
    </dgm:pt>
    <dgm:pt modelId="{7ACDEF29-8053-4CA5-ADEA-9A7959DEF19F}" type="pres">
      <dgm:prSet presAssocID="{F031F3DF-A56B-4EFB-86C3-D0044604C4A0}" presName="dummy" presStyleCnt="0"/>
      <dgm:spPr/>
    </dgm:pt>
    <dgm:pt modelId="{F3198DD3-9536-413B-9A1E-821CED3F5321}" type="pres">
      <dgm:prSet presAssocID="{F031F3DF-A56B-4EFB-86C3-D0044604C4A0}" presName="node" presStyleLbl="revTx" presStyleIdx="0" presStyleCnt="3">
        <dgm:presLayoutVars>
          <dgm:bulletEnabled val="1"/>
        </dgm:presLayoutVars>
      </dgm:prSet>
      <dgm:spPr/>
    </dgm:pt>
    <dgm:pt modelId="{5C8BFBF9-8B69-4FA6-9A11-DA2CC815D414}" type="pres">
      <dgm:prSet presAssocID="{16CB6687-3B80-4CAD-802E-9466F4430C38}" presName="sibTrans" presStyleLbl="node1" presStyleIdx="0" presStyleCnt="3"/>
      <dgm:spPr/>
    </dgm:pt>
    <dgm:pt modelId="{8D216491-CA86-4D23-90FA-42B9ACE46D4F}" type="pres">
      <dgm:prSet presAssocID="{48C852CE-F72C-40E2-A90B-60673EFAAA7B}" presName="dummy" presStyleCnt="0"/>
      <dgm:spPr/>
    </dgm:pt>
    <dgm:pt modelId="{9252F9EA-70EC-4A60-9894-A1B8083B23D6}" type="pres">
      <dgm:prSet presAssocID="{48C852CE-F72C-40E2-A90B-60673EFAAA7B}" presName="node" presStyleLbl="revTx" presStyleIdx="1" presStyleCnt="3">
        <dgm:presLayoutVars>
          <dgm:bulletEnabled val="1"/>
        </dgm:presLayoutVars>
      </dgm:prSet>
      <dgm:spPr/>
    </dgm:pt>
    <dgm:pt modelId="{1F395231-D0C3-4E25-AD6A-A0AA25C6C6BB}" type="pres">
      <dgm:prSet presAssocID="{66C9C8A5-B389-4DE1-9C4A-9A604BA3CE79}" presName="sibTrans" presStyleLbl="node1" presStyleIdx="1" presStyleCnt="3"/>
      <dgm:spPr/>
    </dgm:pt>
    <dgm:pt modelId="{95547413-24D5-4054-A3B8-32A3D67239D6}" type="pres">
      <dgm:prSet presAssocID="{08D77BF5-BA91-4C43-97A8-D5553D52EE31}" presName="dummy" presStyleCnt="0"/>
      <dgm:spPr/>
    </dgm:pt>
    <dgm:pt modelId="{19CC31B2-E1D8-43D8-856D-D8283857B266}" type="pres">
      <dgm:prSet presAssocID="{08D77BF5-BA91-4C43-97A8-D5553D52EE31}" presName="node" presStyleLbl="revTx" presStyleIdx="2" presStyleCnt="3">
        <dgm:presLayoutVars>
          <dgm:bulletEnabled val="1"/>
        </dgm:presLayoutVars>
      </dgm:prSet>
      <dgm:spPr/>
    </dgm:pt>
    <dgm:pt modelId="{30FD8B4C-AA02-4E03-899E-6DFEEAD3CC6C}" type="pres">
      <dgm:prSet presAssocID="{EC7447EF-274E-4E32-9B73-51EC00D6D6C8}" presName="sibTrans" presStyleLbl="node1" presStyleIdx="2" presStyleCnt="3"/>
      <dgm:spPr/>
    </dgm:pt>
  </dgm:ptLst>
  <dgm:cxnLst>
    <dgm:cxn modelId="{E120B502-210D-4FD7-A998-1B26DC9545C0}" srcId="{D4E722AE-AE50-46D0-9CAE-4F5D38B30C01}" destId="{48C852CE-F72C-40E2-A90B-60673EFAAA7B}" srcOrd="1" destOrd="0" parTransId="{1D626820-8BEF-4A8C-966A-3D99C0F1CE4E}" sibTransId="{66C9C8A5-B389-4DE1-9C4A-9A604BA3CE79}"/>
    <dgm:cxn modelId="{A2B52C16-8C29-4C36-B45C-CD5310057002}" srcId="{D4E722AE-AE50-46D0-9CAE-4F5D38B30C01}" destId="{08D77BF5-BA91-4C43-97A8-D5553D52EE31}" srcOrd="2" destOrd="0" parTransId="{5B4A2944-9278-49AE-8BB4-0669D13F56F9}" sibTransId="{EC7447EF-274E-4E32-9B73-51EC00D6D6C8}"/>
    <dgm:cxn modelId="{D7BB801B-C9C5-4D46-A361-5EAC6DFA845C}" type="presOf" srcId="{F031F3DF-A56B-4EFB-86C3-D0044604C4A0}" destId="{F3198DD3-9536-413B-9A1E-821CED3F5321}" srcOrd="0" destOrd="0" presId="urn:microsoft.com/office/officeart/2005/8/layout/cycle1"/>
    <dgm:cxn modelId="{85D08532-2E13-4E61-9597-DFDE0CEC0BAC}" type="presOf" srcId="{EC7447EF-274E-4E32-9B73-51EC00D6D6C8}" destId="{30FD8B4C-AA02-4E03-899E-6DFEEAD3CC6C}" srcOrd="0" destOrd="0" presId="urn:microsoft.com/office/officeart/2005/8/layout/cycle1"/>
    <dgm:cxn modelId="{4D4EA691-9CDC-42D8-8111-F3BC8B72744D}" type="presOf" srcId="{48C852CE-F72C-40E2-A90B-60673EFAAA7B}" destId="{9252F9EA-70EC-4A60-9894-A1B8083B23D6}" srcOrd="0" destOrd="0" presId="urn:microsoft.com/office/officeart/2005/8/layout/cycle1"/>
    <dgm:cxn modelId="{25E736C1-61FC-4C78-8AC4-C5CEE071FC7B}" type="presOf" srcId="{66C9C8A5-B389-4DE1-9C4A-9A604BA3CE79}" destId="{1F395231-D0C3-4E25-AD6A-A0AA25C6C6BB}" srcOrd="0" destOrd="0" presId="urn:microsoft.com/office/officeart/2005/8/layout/cycle1"/>
    <dgm:cxn modelId="{FEDE4EC6-5CA8-4735-91B2-A9C1AE3B7AB4}" type="presOf" srcId="{16CB6687-3B80-4CAD-802E-9466F4430C38}" destId="{5C8BFBF9-8B69-4FA6-9A11-DA2CC815D414}" srcOrd="0" destOrd="0" presId="urn:microsoft.com/office/officeart/2005/8/layout/cycle1"/>
    <dgm:cxn modelId="{B9D4DCD1-0056-4B05-ACB0-66533CDF785F}" srcId="{D4E722AE-AE50-46D0-9CAE-4F5D38B30C01}" destId="{F031F3DF-A56B-4EFB-86C3-D0044604C4A0}" srcOrd="0" destOrd="0" parTransId="{C561FBC8-BCE7-40C3-906A-FBF26E98994E}" sibTransId="{16CB6687-3B80-4CAD-802E-9466F4430C38}"/>
    <dgm:cxn modelId="{56F2C0D6-2247-44C6-8423-461B0E211688}" type="presOf" srcId="{D4E722AE-AE50-46D0-9CAE-4F5D38B30C01}" destId="{8992DE58-83A9-4F62-B57D-CD57FDFB09D7}" srcOrd="0" destOrd="0" presId="urn:microsoft.com/office/officeart/2005/8/layout/cycle1"/>
    <dgm:cxn modelId="{AABA75F1-4FBC-4512-9D02-9A7CBA88F683}" type="presOf" srcId="{08D77BF5-BA91-4C43-97A8-D5553D52EE31}" destId="{19CC31B2-E1D8-43D8-856D-D8283857B266}" srcOrd="0" destOrd="0" presId="urn:microsoft.com/office/officeart/2005/8/layout/cycle1"/>
    <dgm:cxn modelId="{25DE40FA-4289-4622-A78D-89DB8A0E17FB}" type="presParOf" srcId="{8992DE58-83A9-4F62-B57D-CD57FDFB09D7}" destId="{7ACDEF29-8053-4CA5-ADEA-9A7959DEF19F}" srcOrd="0" destOrd="0" presId="urn:microsoft.com/office/officeart/2005/8/layout/cycle1"/>
    <dgm:cxn modelId="{DF31AB58-6E01-48D6-9943-6206FB1DF5D3}" type="presParOf" srcId="{8992DE58-83A9-4F62-B57D-CD57FDFB09D7}" destId="{F3198DD3-9536-413B-9A1E-821CED3F5321}" srcOrd="1" destOrd="0" presId="urn:microsoft.com/office/officeart/2005/8/layout/cycle1"/>
    <dgm:cxn modelId="{9D584E23-ABEE-4679-A151-B5BB3A26E327}" type="presParOf" srcId="{8992DE58-83A9-4F62-B57D-CD57FDFB09D7}" destId="{5C8BFBF9-8B69-4FA6-9A11-DA2CC815D414}" srcOrd="2" destOrd="0" presId="urn:microsoft.com/office/officeart/2005/8/layout/cycle1"/>
    <dgm:cxn modelId="{5BAA1C16-C723-4063-9144-9EFB8D2A4332}" type="presParOf" srcId="{8992DE58-83A9-4F62-B57D-CD57FDFB09D7}" destId="{8D216491-CA86-4D23-90FA-42B9ACE46D4F}" srcOrd="3" destOrd="0" presId="urn:microsoft.com/office/officeart/2005/8/layout/cycle1"/>
    <dgm:cxn modelId="{E17DBC99-A4E1-4FCE-8825-40E960DC255A}" type="presParOf" srcId="{8992DE58-83A9-4F62-B57D-CD57FDFB09D7}" destId="{9252F9EA-70EC-4A60-9894-A1B8083B23D6}" srcOrd="4" destOrd="0" presId="urn:microsoft.com/office/officeart/2005/8/layout/cycle1"/>
    <dgm:cxn modelId="{A98E424A-8DC6-49FD-8743-A77D3E40B425}" type="presParOf" srcId="{8992DE58-83A9-4F62-B57D-CD57FDFB09D7}" destId="{1F395231-D0C3-4E25-AD6A-A0AA25C6C6BB}" srcOrd="5" destOrd="0" presId="urn:microsoft.com/office/officeart/2005/8/layout/cycle1"/>
    <dgm:cxn modelId="{F28F04AF-7CA4-4A6E-B927-176EC3F74A5F}" type="presParOf" srcId="{8992DE58-83A9-4F62-B57D-CD57FDFB09D7}" destId="{95547413-24D5-4054-A3B8-32A3D67239D6}" srcOrd="6" destOrd="0" presId="urn:microsoft.com/office/officeart/2005/8/layout/cycle1"/>
    <dgm:cxn modelId="{5A7CF223-5329-4BB2-BBD7-860C99C6581E}" type="presParOf" srcId="{8992DE58-83A9-4F62-B57D-CD57FDFB09D7}" destId="{19CC31B2-E1D8-43D8-856D-D8283857B266}" srcOrd="7" destOrd="0" presId="urn:microsoft.com/office/officeart/2005/8/layout/cycle1"/>
    <dgm:cxn modelId="{A3BA5DAC-3A96-41EE-86A4-50B9F63AB319}" type="presParOf" srcId="{8992DE58-83A9-4F62-B57D-CD57FDFB09D7}" destId="{30FD8B4C-AA02-4E03-899E-6DFEEAD3CC6C}" srcOrd="8"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EF984B-BD51-7C41-9063-3D3E02D02AF9}" type="doc">
      <dgm:prSet loTypeId="urn:microsoft.com/office/officeart/2005/8/layout/vList3" loCatId="" qsTypeId="urn:microsoft.com/office/officeart/2005/8/quickstyle/simple4" qsCatId="simple" csTypeId="urn:microsoft.com/office/officeart/2005/8/colors/colorful4" csCatId="colorful" phldr="1"/>
      <dgm:spPr/>
      <dgm:t>
        <a:bodyPr/>
        <a:lstStyle/>
        <a:p>
          <a:endParaRPr lang="en-US"/>
        </a:p>
      </dgm:t>
    </dgm:pt>
    <dgm:pt modelId="{B0DB777D-5D35-C143-A76E-A8A2FAEA7B8F}">
      <dgm:prSet custT="1"/>
      <dgm:spPr/>
      <dgm:t>
        <a:bodyPr/>
        <a:lstStyle/>
        <a:p>
          <a:pPr rtl="0"/>
          <a:r>
            <a:rPr lang="en-US" sz="1800" dirty="0"/>
            <a:t>1. Is health equity, and the SDH ( its causes of the causes) a priority in your country? Why you think is it or why it is not?</a:t>
          </a:r>
        </a:p>
      </dgm:t>
    </dgm:pt>
    <dgm:pt modelId="{3F0C8E17-2789-2944-8331-7597ECB2AA7D}" type="parTrans" cxnId="{777EB195-AF76-484C-B356-CCD1B4331329}">
      <dgm:prSet/>
      <dgm:spPr/>
      <dgm:t>
        <a:bodyPr/>
        <a:lstStyle/>
        <a:p>
          <a:endParaRPr lang="en-US"/>
        </a:p>
      </dgm:t>
    </dgm:pt>
    <dgm:pt modelId="{C1216B90-E7C4-714F-AF6F-17D47604E978}" type="sibTrans" cxnId="{777EB195-AF76-484C-B356-CCD1B4331329}">
      <dgm:prSet/>
      <dgm:spPr/>
      <dgm:t>
        <a:bodyPr/>
        <a:lstStyle/>
        <a:p>
          <a:endParaRPr lang="en-US"/>
        </a:p>
      </dgm:t>
    </dgm:pt>
    <dgm:pt modelId="{9E31F6A5-DB94-554E-B2A1-577BBE8FC6AC}">
      <dgm:prSet custT="1"/>
      <dgm:spPr/>
      <dgm:t>
        <a:bodyPr/>
        <a:lstStyle/>
        <a:p>
          <a:pPr rtl="0"/>
          <a:r>
            <a:rPr lang="en-US" sz="1800" dirty="0"/>
            <a:t>2. Who might be the actors in favor and against making it a real priority?</a:t>
          </a:r>
        </a:p>
      </dgm:t>
    </dgm:pt>
    <dgm:pt modelId="{3204DCA1-E002-F94E-937E-8A01F0E9CA11}" type="parTrans" cxnId="{C97FF93A-8441-B94D-BEA5-7A398CAB0869}">
      <dgm:prSet/>
      <dgm:spPr/>
      <dgm:t>
        <a:bodyPr/>
        <a:lstStyle/>
        <a:p>
          <a:endParaRPr lang="en-US"/>
        </a:p>
      </dgm:t>
    </dgm:pt>
    <dgm:pt modelId="{98CDF5E0-3DAB-2B48-9AB7-E4392D2E81F8}" type="sibTrans" cxnId="{C97FF93A-8441-B94D-BEA5-7A398CAB0869}">
      <dgm:prSet/>
      <dgm:spPr/>
      <dgm:t>
        <a:bodyPr/>
        <a:lstStyle/>
        <a:p>
          <a:endParaRPr lang="en-US"/>
        </a:p>
      </dgm:t>
    </dgm:pt>
    <dgm:pt modelId="{9280A2E9-B690-FA4B-9675-429F4A08926F}">
      <dgm:prSet custT="1"/>
      <dgm:spPr/>
      <dgm:t>
        <a:bodyPr/>
        <a:lstStyle/>
        <a:p>
          <a:pPr rtl="0"/>
          <a:r>
            <a:rPr lang="en-US" sz="1800" dirty="0"/>
            <a:t>3. How important are the new SDGs for your country? For health how is seen SDG 3 and the others?</a:t>
          </a:r>
        </a:p>
      </dgm:t>
    </dgm:pt>
    <dgm:pt modelId="{354AAFA9-AC29-524F-974A-16C7A0F69821}" type="parTrans" cxnId="{B701FA8C-4224-C04E-9360-1A1F0E93180B}">
      <dgm:prSet/>
      <dgm:spPr/>
      <dgm:t>
        <a:bodyPr/>
        <a:lstStyle/>
        <a:p>
          <a:endParaRPr lang="en-US"/>
        </a:p>
      </dgm:t>
    </dgm:pt>
    <dgm:pt modelId="{960D8ED0-3CFE-5E46-B499-46B9D142B3B2}" type="sibTrans" cxnId="{B701FA8C-4224-C04E-9360-1A1F0E93180B}">
      <dgm:prSet/>
      <dgm:spPr/>
      <dgm:t>
        <a:bodyPr/>
        <a:lstStyle/>
        <a:p>
          <a:endParaRPr lang="en-US"/>
        </a:p>
      </dgm:t>
    </dgm:pt>
    <dgm:pt modelId="{CB6FB9B1-211C-CC45-A81D-C78B01CE2D30}">
      <dgm:prSet custT="1"/>
      <dgm:spPr/>
      <dgm:t>
        <a:bodyPr/>
        <a:lstStyle/>
        <a:p>
          <a:pPr rtl="0"/>
          <a:r>
            <a:rPr lang="en-US" sz="1800" dirty="0"/>
            <a:t>4. Do you think Universal Health Coverage (UHC) is opposed or complementary to the SDH for reducing health inequities? What are their linkages and tensions between them?</a:t>
          </a:r>
        </a:p>
      </dgm:t>
    </dgm:pt>
    <dgm:pt modelId="{DF0DF92C-4440-BC41-85B4-11C8067E6EA7}" type="parTrans" cxnId="{788C2C8F-D641-A24C-BC78-CA41D0DDF656}">
      <dgm:prSet/>
      <dgm:spPr/>
      <dgm:t>
        <a:bodyPr/>
        <a:lstStyle/>
        <a:p>
          <a:endParaRPr lang="en-US"/>
        </a:p>
      </dgm:t>
    </dgm:pt>
    <dgm:pt modelId="{DC9BB7D2-5C12-BD4B-B790-B5F2F6A9566B}" type="sibTrans" cxnId="{788C2C8F-D641-A24C-BC78-CA41D0DDF656}">
      <dgm:prSet/>
      <dgm:spPr/>
      <dgm:t>
        <a:bodyPr/>
        <a:lstStyle/>
        <a:p>
          <a:endParaRPr lang="en-US"/>
        </a:p>
      </dgm:t>
    </dgm:pt>
    <dgm:pt modelId="{F85E0586-C106-404E-8577-DB21DC732B3D}" type="pres">
      <dgm:prSet presAssocID="{6AEF984B-BD51-7C41-9063-3D3E02D02AF9}" presName="linearFlow" presStyleCnt="0">
        <dgm:presLayoutVars>
          <dgm:dir/>
          <dgm:resizeHandles val="exact"/>
        </dgm:presLayoutVars>
      </dgm:prSet>
      <dgm:spPr/>
    </dgm:pt>
    <dgm:pt modelId="{9B5DEF62-4ED3-C848-A725-ED3B2D70897D}" type="pres">
      <dgm:prSet presAssocID="{B0DB777D-5D35-C143-A76E-A8A2FAEA7B8F}" presName="composite" presStyleCnt="0"/>
      <dgm:spPr/>
    </dgm:pt>
    <dgm:pt modelId="{A42EAEED-3966-FA46-99FF-1FDC724AAA5A}" type="pres">
      <dgm:prSet presAssocID="{B0DB777D-5D35-C143-A76E-A8A2FAEA7B8F}" presName="imgShp" presStyleLbl="fgImgPlace1" presStyleIdx="0" presStyleCnt="4" custLinFactNeighborX="-41828" custLinFactNeighborY="-359"/>
      <dgm:spPr/>
    </dgm:pt>
    <dgm:pt modelId="{FDAA18BF-032B-CA4B-9479-897DC16CD52F}" type="pres">
      <dgm:prSet presAssocID="{B0DB777D-5D35-C143-A76E-A8A2FAEA7B8F}" presName="txShp" presStyleLbl="node1" presStyleIdx="0" presStyleCnt="4" custScaleX="122551" custLinFactNeighborX="7234" custLinFactNeighborY="-359">
        <dgm:presLayoutVars>
          <dgm:bulletEnabled val="1"/>
        </dgm:presLayoutVars>
      </dgm:prSet>
      <dgm:spPr/>
    </dgm:pt>
    <dgm:pt modelId="{9E49E6B8-1E64-B84E-8234-305D0AB99AD3}" type="pres">
      <dgm:prSet presAssocID="{C1216B90-E7C4-714F-AF6F-17D47604E978}" presName="spacing" presStyleCnt="0"/>
      <dgm:spPr/>
    </dgm:pt>
    <dgm:pt modelId="{BE25E573-B984-A744-9E0E-872A13DF4127}" type="pres">
      <dgm:prSet presAssocID="{9E31F6A5-DB94-554E-B2A1-577BBE8FC6AC}" presName="composite" presStyleCnt="0"/>
      <dgm:spPr/>
    </dgm:pt>
    <dgm:pt modelId="{95E413E9-7D2B-B640-B586-84B694997FF5}" type="pres">
      <dgm:prSet presAssocID="{9E31F6A5-DB94-554E-B2A1-577BBE8FC6AC}" presName="imgShp" presStyleLbl="fgImgPlace1" presStyleIdx="1" presStyleCnt="4" custLinFactNeighborX="-41828" custLinFactNeighborY="-359"/>
      <dgm:spPr/>
    </dgm:pt>
    <dgm:pt modelId="{2802E558-A2AC-7245-98FA-C5F62CB7C701}" type="pres">
      <dgm:prSet presAssocID="{9E31F6A5-DB94-554E-B2A1-577BBE8FC6AC}" presName="txShp" presStyleLbl="node1" presStyleIdx="1" presStyleCnt="4" custScaleX="122551" custLinFactNeighborX="7234" custLinFactNeighborY="-359">
        <dgm:presLayoutVars>
          <dgm:bulletEnabled val="1"/>
        </dgm:presLayoutVars>
      </dgm:prSet>
      <dgm:spPr/>
    </dgm:pt>
    <dgm:pt modelId="{77F057E6-208C-1145-B18D-DA330729C3B1}" type="pres">
      <dgm:prSet presAssocID="{98CDF5E0-3DAB-2B48-9AB7-E4392D2E81F8}" presName="spacing" presStyleCnt="0"/>
      <dgm:spPr/>
    </dgm:pt>
    <dgm:pt modelId="{9EB4DC00-4A7A-8147-ABD9-5043C8DBF43C}" type="pres">
      <dgm:prSet presAssocID="{9280A2E9-B690-FA4B-9675-429F4A08926F}" presName="composite" presStyleCnt="0"/>
      <dgm:spPr/>
    </dgm:pt>
    <dgm:pt modelId="{F00A67C8-F73A-B942-B2DA-D66B0A99DA76}" type="pres">
      <dgm:prSet presAssocID="{9280A2E9-B690-FA4B-9675-429F4A08926F}" presName="imgShp" presStyleLbl="fgImgPlace1" presStyleIdx="2" presStyleCnt="4" custLinFactNeighborX="-41828" custLinFactNeighborY="-359"/>
      <dgm:spPr/>
    </dgm:pt>
    <dgm:pt modelId="{1E1EDE73-0944-4241-AA41-3D025413B255}" type="pres">
      <dgm:prSet presAssocID="{9280A2E9-B690-FA4B-9675-429F4A08926F}" presName="txShp" presStyleLbl="node1" presStyleIdx="2" presStyleCnt="4" custScaleX="122551" custLinFactNeighborX="7234" custLinFactNeighborY="-359">
        <dgm:presLayoutVars>
          <dgm:bulletEnabled val="1"/>
        </dgm:presLayoutVars>
      </dgm:prSet>
      <dgm:spPr/>
    </dgm:pt>
    <dgm:pt modelId="{2022B0DE-E822-EA47-A3F5-21695CA34B30}" type="pres">
      <dgm:prSet presAssocID="{960D8ED0-3CFE-5E46-B499-46B9D142B3B2}" presName="spacing" presStyleCnt="0"/>
      <dgm:spPr/>
    </dgm:pt>
    <dgm:pt modelId="{2CEF5B77-B247-C242-8A7F-6296BACB247F}" type="pres">
      <dgm:prSet presAssocID="{CB6FB9B1-211C-CC45-A81D-C78B01CE2D30}" presName="composite" presStyleCnt="0"/>
      <dgm:spPr/>
    </dgm:pt>
    <dgm:pt modelId="{AF7A18BF-9AF5-EF49-9E86-1BB37E6369B9}" type="pres">
      <dgm:prSet presAssocID="{CB6FB9B1-211C-CC45-A81D-C78B01CE2D30}" presName="imgShp" presStyleLbl="fgImgPlace1" presStyleIdx="3" presStyleCnt="4" custLinFactNeighborX="-41828" custLinFactNeighborY="-359"/>
      <dgm:spPr/>
    </dgm:pt>
    <dgm:pt modelId="{F19C8150-26A4-CA4F-8860-FD67D95F4EBE}" type="pres">
      <dgm:prSet presAssocID="{CB6FB9B1-211C-CC45-A81D-C78B01CE2D30}" presName="txShp" presStyleLbl="node1" presStyleIdx="3" presStyleCnt="4" custScaleX="122551" custLinFactNeighborX="7234" custLinFactNeighborY="-359">
        <dgm:presLayoutVars>
          <dgm:bulletEnabled val="1"/>
        </dgm:presLayoutVars>
      </dgm:prSet>
      <dgm:spPr/>
    </dgm:pt>
  </dgm:ptLst>
  <dgm:cxnLst>
    <dgm:cxn modelId="{C97FF93A-8441-B94D-BEA5-7A398CAB0869}" srcId="{6AEF984B-BD51-7C41-9063-3D3E02D02AF9}" destId="{9E31F6A5-DB94-554E-B2A1-577BBE8FC6AC}" srcOrd="1" destOrd="0" parTransId="{3204DCA1-E002-F94E-937E-8A01F0E9CA11}" sibTransId="{98CDF5E0-3DAB-2B48-9AB7-E4392D2E81F8}"/>
    <dgm:cxn modelId="{F9CA0A4B-8D7C-E442-8505-B52D7DCA6A82}" type="presOf" srcId="{9280A2E9-B690-FA4B-9675-429F4A08926F}" destId="{1E1EDE73-0944-4241-AA41-3D025413B255}" srcOrd="0" destOrd="0" presId="urn:microsoft.com/office/officeart/2005/8/layout/vList3"/>
    <dgm:cxn modelId="{1A62386C-D8E9-3C47-971F-79632AFFFC32}" type="presOf" srcId="{B0DB777D-5D35-C143-A76E-A8A2FAEA7B8F}" destId="{FDAA18BF-032B-CA4B-9479-897DC16CD52F}" srcOrd="0" destOrd="0" presId="urn:microsoft.com/office/officeart/2005/8/layout/vList3"/>
    <dgm:cxn modelId="{9F3CDF85-A618-D746-BD25-9961531405B8}" type="presOf" srcId="{9E31F6A5-DB94-554E-B2A1-577BBE8FC6AC}" destId="{2802E558-A2AC-7245-98FA-C5F62CB7C701}" srcOrd="0" destOrd="0" presId="urn:microsoft.com/office/officeart/2005/8/layout/vList3"/>
    <dgm:cxn modelId="{D3AA9388-AB35-D84B-9007-55F04DD7B9F4}" type="presOf" srcId="{CB6FB9B1-211C-CC45-A81D-C78B01CE2D30}" destId="{F19C8150-26A4-CA4F-8860-FD67D95F4EBE}" srcOrd="0" destOrd="0" presId="urn:microsoft.com/office/officeart/2005/8/layout/vList3"/>
    <dgm:cxn modelId="{B701FA8C-4224-C04E-9360-1A1F0E93180B}" srcId="{6AEF984B-BD51-7C41-9063-3D3E02D02AF9}" destId="{9280A2E9-B690-FA4B-9675-429F4A08926F}" srcOrd="2" destOrd="0" parTransId="{354AAFA9-AC29-524F-974A-16C7A0F69821}" sibTransId="{960D8ED0-3CFE-5E46-B499-46B9D142B3B2}"/>
    <dgm:cxn modelId="{788C2C8F-D641-A24C-BC78-CA41D0DDF656}" srcId="{6AEF984B-BD51-7C41-9063-3D3E02D02AF9}" destId="{CB6FB9B1-211C-CC45-A81D-C78B01CE2D30}" srcOrd="3" destOrd="0" parTransId="{DF0DF92C-4440-BC41-85B4-11C8067E6EA7}" sibTransId="{DC9BB7D2-5C12-BD4B-B790-B5F2F6A9566B}"/>
    <dgm:cxn modelId="{777EB195-AF76-484C-B356-CCD1B4331329}" srcId="{6AEF984B-BD51-7C41-9063-3D3E02D02AF9}" destId="{B0DB777D-5D35-C143-A76E-A8A2FAEA7B8F}" srcOrd="0" destOrd="0" parTransId="{3F0C8E17-2789-2944-8331-7597ECB2AA7D}" sibTransId="{C1216B90-E7C4-714F-AF6F-17D47604E978}"/>
    <dgm:cxn modelId="{5F2A5EC5-2C24-8D4D-80E9-6D37F35E0B82}" type="presOf" srcId="{6AEF984B-BD51-7C41-9063-3D3E02D02AF9}" destId="{F85E0586-C106-404E-8577-DB21DC732B3D}" srcOrd="0" destOrd="0" presId="urn:microsoft.com/office/officeart/2005/8/layout/vList3"/>
    <dgm:cxn modelId="{D3D4BDCE-447E-2444-A81B-A73C7A96ABFF}" type="presParOf" srcId="{F85E0586-C106-404E-8577-DB21DC732B3D}" destId="{9B5DEF62-4ED3-C848-A725-ED3B2D70897D}" srcOrd="0" destOrd="0" presId="urn:microsoft.com/office/officeart/2005/8/layout/vList3"/>
    <dgm:cxn modelId="{D2C32384-CBE2-1346-83A3-3C3C36E7EBB7}" type="presParOf" srcId="{9B5DEF62-4ED3-C848-A725-ED3B2D70897D}" destId="{A42EAEED-3966-FA46-99FF-1FDC724AAA5A}" srcOrd="0" destOrd="0" presId="urn:microsoft.com/office/officeart/2005/8/layout/vList3"/>
    <dgm:cxn modelId="{1BDB8B12-B25A-5A4B-B90D-447DD8CCEE5E}" type="presParOf" srcId="{9B5DEF62-4ED3-C848-A725-ED3B2D70897D}" destId="{FDAA18BF-032B-CA4B-9479-897DC16CD52F}" srcOrd="1" destOrd="0" presId="urn:microsoft.com/office/officeart/2005/8/layout/vList3"/>
    <dgm:cxn modelId="{C30F2F1F-DAFA-4A49-8860-B1D382149912}" type="presParOf" srcId="{F85E0586-C106-404E-8577-DB21DC732B3D}" destId="{9E49E6B8-1E64-B84E-8234-305D0AB99AD3}" srcOrd="1" destOrd="0" presId="urn:microsoft.com/office/officeart/2005/8/layout/vList3"/>
    <dgm:cxn modelId="{9B9676E3-FB6F-0548-A203-9E6B584401D4}" type="presParOf" srcId="{F85E0586-C106-404E-8577-DB21DC732B3D}" destId="{BE25E573-B984-A744-9E0E-872A13DF4127}" srcOrd="2" destOrd="0" presId="urn:microsoft.com/office/officeart/2005/8/layout/vList3"/>
    <dgm:cxn modelId="{048BBEE8-981C-454A-B421-43B9E9F4E174}" type="presParOf" srcId="{BE25E573-B984-A744-9E0E-872A13DF4127}" destId="{95E413E9-7D2B-B640-B586-84B694997FF5}" srcOrd="0" destOrd="0" presId="urn:microsoft.com/office/officeart/2005/8/layout/vList3"/>
    <dgm:cxn modelId="{5C4644F7-AB7C-3D4C-B52B-2F6657490A0A}" type="presParOf" srcId="{BE25E573-B984-A744-9E0E-872A13DF4127}" destId="{2802E558-A2AC-7245-98FA-C5F62CB7C701}" srcOrd="1" destOrd="0" presId="urn:microsoft.com/office/officeart/2005/8/layout/vList3"/>
    <dgm:cxn modelId="{E26D9EF9-0D6D-E442-8D6C-E6B44923B0F7}" type="presParOf" srcId="{F85E0586-C106-404E-8577-DB21DC732B3D}" destId="{77F057E6-208C-1145-B18D-DA330729C3B1}" srcOrd="3" destOrd="0" presId="urn:microsoft.com/office/officeart/2005/8/layout/vList3"/>
    <dgm:cxn modelId="{27096D4A-736C-3B4F-A3E9-221E948A35F6}" type="presParOf" srcId="{F85E0586-C106-404E-8577-DB21DC732B3D}" destId="{9EB4DC00-4A7A-8147-ABD9-5043C8DBF43C}" srcOrd="4" destOrd="0" presId="urn:microsoft.com/office/officeart/2005/8/layout/vList3"/>
    <dgm:cxn modelId="{4A47AA13-4D5E-724B-9B75-116B88C0226C}" type="presParOf" srcId="{9EB4DC00-4A7A-8147-ABD9-5043C8DBF43C}" destId="{F00A67C8-F73A-B942-B2DA-D66B0A99DA76}" srcOrd="0" destOrd="0" presId="urn:microsoft.com/office/officeart/2005/8/layout/vList3"/>
    <dgm:cxn modelId="{362629E6-450A-D644-9C1C-59EC536620EF}" type="presParOf" srcId="{9EB4DC00-4A7A-8147-ABD9-5043C8DBF43C}" destId="{1E1EDE73-0944-4241-AA41-3D025413B255}" srcOrd="1" destOrd="0" presId="urn:microsoft.com/office/officeart/2005/8/layout/vList3"/>
    <dgm:cxn modelId="{C9F99AC4-6DF3-374E-B4C7-D811BE306660}" type="presParOf" srcId="{F85E0586-C106-404E-8577-DB21DC732B3D}" destId="{2022B0DE-E822-EA47-A3F5-21695CA34B30}" srcOrd="5" destOrd="0" presId="urn:microsoft.com/office/officeart/2005/8/layout/vList3"/>
    <dgm:cxn modelId="{BCDEF371-40E1-5A44-AB69-E5BFA59BC94A}" type="presParOf" srcId="{F85E0586-C106-404E-8577-DB21DC732B3D}" destId="{2CEF5B77-B247-C242-8A7F-6296BACB247F}" srcOrd="6" destOrd="0" presId="urn:microsoft.com/office/officeart/2005/8/layout/vList3"/>
    <dgm:cxn modelId="{D7722A90-0873-B94A-890E-3AA05AC23213}" type="presParOf" srcId="{2CEF5B77-B247-C242-8A7F-6296BACB247F}" destId="{AF7A18BF-9AF5-EF49-9E86-1BB37E6369B9}" srcOrd="0" destOrd="0" presId="urn:microsoft.com/office/officeart/2005/8/layout/vList3"/>
    <dgm:cxn modelId="{6729DA79-E465-B14B-9102-4778DC62EDA0}" type="presParOf" srcId="{2CEF5B77-B247-C242-8A7F-6296BACB247F}" destId="{F19C8150-26A4-CA4F-8860-FD67D95F4E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9C7FD-5C1C-4454-94E3-6725629039FF}">
      <dsp:nvSpPr>
        <dsp:cNvPr id="0" name=""/>
        <dsp:cNvSpPr/>
      </dsp:nvSpPr>
      <dsp:spPr>
        <a:xfrm>
          <a:off x="0" y="3489565"/>
          <a:ext cx="8382000" cy="5724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ea typeface="ＭＳ Ｐゴシック" pitchFamily="34" charset="-128"/>
            </a:rPr>
            <a:t>WHO</a:t>
          </a:r>
          <a:r>
            <a:rPr lang="en-GB" altLang="fr-FR" sz="2000" kern="1200">
              <a:ea typeface="ＭＳ Ｐゴシック" pitchFamily="34" charset="-128"/>
            </a:rPr>
            <a:t>’</a:t>
          </a:r>
          <a:r>
            <a:rPr lang="en-GB" sz="2000" kern="1200">
              <a:ea typeface="ＭＳ Ｐゴシック" pitchFamily="34" charset="-128"/>
            </a:rPr>
            <a:t>s</a:t>
          </a:r>
          <a:r>
            <a:rPr lang="en-US" sz="2000" kern="1200">
              <a:ea typeface="ＭＳ Ｐゴシック" pitchFamily="34" charset="-128"/>
            </a:rPr>
            <a:t> Secretariat </a:t>
          </a:r>
          <a:r>
            <a:rPr lang="en-GB" sz="2000" kern="1200">
              <a:ea typeface="ＭＳ Ｐゴシック" pitchFamily="34" charset="-128"/>
            </a:rPr>
            <a:t>priority areas to support SDH country implementation</a:t>
          </a:r>
          <a:endParaRPr lang="en-GB" sz="2000" kern="1200" dirty="0">
            <a:ea typeface="ＭＳ Ｐゴシック" pitchFamily="34" charset="-128"/>
          </a:endParaRPr>
        </a:p>
      </dsp:txBody>
      <dsp:txXfrm>
        <a:off x="0" y="3489565"/>
        <a:ext cx="8382000" cy="572492"/>
      </dsp:txXfrm>
    </dsp:sp>
    <dsp:sp modelId="{8F2231AF-3E3D-4D17-9019-4659C65E16A4}">
      <dsp:nvSpPr>
        <dsp:cNvPr id="0" name=""/>
        <dsp:cNvSpPr/>
      </dsp:nvSpPr>
      <dsp:spPr>
        <a:xfrm rot="10800000">
          <a:off x="0" y="2617659"/>
          <a:ext cx="8382000" cy="880492"/>
        </a:xfrm>
        <a:prstGeom prst="upArrowCallou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kern="1200">
              <a:ea typeface="ＭＳ Ｐゴシック" pitchFamily="34" charset="-128"/>
            </a:rPr>
            <a:t>Global achievements on SDH</a:t>
          </a:r>
          <a:endParaRPr lang="en-US" sz="2000" kern="1200" dirty="0">
            <a:ea typeface="ＭＳ Ｐゴシック" pitchFamily="34" charset="-128"/>
          </a:endParaRPr>
        </a:p>
      </dsp:txBody>
      <dsp:txXfrm rot="10800000">
        <a:off x="0" y="2617659"/>
        <a:ext cx="8382000" cy="572117"/>
      </dsp:txXfrm>
    </dsp:sp>
    <dsp:sp modelId="{56ED3132-07E3-443E-A459-79E9CC148937}">
      <dsp:nvSpPr>
        <dsp:cNvPr id="0" name=""/>
        <dsp:cNvSpPr/>
      </dsp:nvSpPr>
      <dsp:spPr>
        <a:xfrm rot="10800000">
          <a:off x="0" y="1745753"/>
          <a:ext cx="8382000" cy="880492"/>
        </a:xfrm>
        <a:prstGeom prst="upArrowCallou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ea typeface="ＭＳ Ｐゴシック" pitchFamily="34" charset="-128"/>
            </a:rPr>
            <a:t>SDH and equity as central to global agendas</a:t>
          </a:r>
          <a:endParaRPr lang="en-GB" sz="2000" kern="1200" dirty="0">
            <a:ea typeface="ＭＳ Ｐゴシック" pitchFamily="34" charset="-128"/>
          </a:endParaRPr>
        </a:p>
      </dsp:txBody>
      <dsp:txXfrm rot="10800000">
        <a:off x="0" y="1745753"/>
        <a:ext cx="8382000" cy="572117"/>
      </dsp:txXfrm>
    </dsp:sp>
    <dsp:sp modelId="{7ED2829E-B8FD-4876-801C-39D12F066AA0}">
      <dsp:nvSpPr>
        <dsp:cNvPr id="0" name=""/>
        <dsp:cNvSpPr/>
      </dsp:nvSpPr>
      <dsp:spPr>
        <a:xfrm rot="10800000">
          <a:off x="0" y="873848"/>
          <a:ext cx="8382000" cy="880492"/>
        </a:xfrm>
        <a:prstGeom prst="upArrowCallou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ea typeface="ＭＳ Ｐゴシック" pitchFamily="34" charset="-128"/>
            </a:rPr>
            <a:t>Social determinants of health (SDH)</a:t>
          </a:r>
          <a:endParaRPr lang="en-GB" sz="2000" kern="1200" dirty="0">
            <a:ea typeface="ＭＳ Ｐゴシック" pitchFamily="34" charset="-128"/>
          </a:endParaRPr>
        </a:p>
      </dsp:txBody>
      <dsp:txXfrm rot="10800000">
        <a:off x="0" y="873848"/>
        <a:ext cx="8382000" cy="572117"/>
      </dsp:txXfrm>
    </dsp:sp>
    <dsp:sp modelId="{EF698CB4-CD83-46CC-989F-489015793539}">
      <dsp:nvSpPr>
        <dsp:cNvPr id="0" name=""/>
        <dsp:cNvSpPr/>
      </dsp:nvSpPr>
      <dsp:spPr>
        <a:xfrm rot="10800000">
          <a:off x="0" y="1942"/>
          <a:ext cx="8382000" cy="880492"/>
        </a:xfrm>
        <a:prstGeom prst="upArrowCallou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ea typeface="ＭＳ Ｐゴシック" pitchFamily="34" charset="-128"/>
            </a:rPr>
            <a:t>The problem: Global health inequities</a:t>
          </a:r>
          <a:endParaRPr lang="en-GB" sz="2000" kern="1200" dirty="0"/>
        </a:p>
      </dsp:txBody>
      <dsp:txXfrm rot="10800000">
        <a:off x="0" y="1942"/>
        <a:ext cx="8382000" cy="572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036C0-EDC6-4DD0-ABDF-B375D4FA36E0}">
      <dsp:nvSpPr>
        <dsp:cNvPr id="0" name=""/>
        <dsp:cNvSpPr/>
      </dsp:nvSpPr>
      <dsp:spPr>
        <a:xfrm rot="5400000">
          <a:off x="3477350" y="-1713441"/>
          <a:ext cx="1571252" cy="5001324"/>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a typeface="ＭＳ Ｐゴシック" pitchFamily="34" charset="-128"/>
            </a:rPr>
            <a:t>Social determinants of health: </a:t>
          </a:r>
          <a:r>
            <a:rPr lang="en-US" sz="1600" kern="1200" dirty="0">
              <a:ea typeface="ＭＳ Ｐゴシック" pitchFamily="34" charset="-128"/>
            </a:rPr>
            <a:t>The social determinants of health are the conditions in which people are</a:t>
          </a:r>
          <a:r>
            <a:rPr lang="en-US" sz="1600" b="1" kern="1200" dirty="0">
              <a:ea typeface="ＭＳ Ｐゴシック" pitchFamily="34" charset="-128"/>
            </a:rPr>
            <a:t> born, grow, live, work, and age, </a:t>
          </a:r>
          <a:r>
            <a:rPr lang="en-US" sz="1600" kern="1200" dirty="0">
              <a:ea typeface="ＭＳ Ｐゴシック" pitchFamily="34" charset="-128"/>
            </a:rPr>
            <a:t>including the health system. </a:t>
          </a:r>
          <a:endParaRPr lang="en-GB" sz="1600" kern="1200" dirty="0"/>
        </a:p>
      </dsp:txBody>
      <dsp:txXfrm rot="-5400000">
        <a:off x="2595868" y="263470"/>
        <a:ext cx="3334216" cy="1047502"/>
      </dsp:txXfrm>
    </dsp:sp>
    <dsp:sp modelId="{8D16FA05-B5AE-422D-A732-B58AEA11234F}">
      <dsp:nvSpPr>
        <dsp:cNvPr id="0" name=""/>
        <dsp:cNvSpPr/>
      </dsp:nvSpPr>
      <dsp:spPr>
        <a:xfrm>
          <a:off x="4987953" y="315844"/>
          <a:ext cx="1753518" cy="942751"/>
        </a:xfrm>
        <a:prstGeom prst="rect">
          <a:avLst/>
        </a:prstGeom>
        <a:noFill/>
        <a:ln>
          <a:noFill/>
        </a:ln>
        <a:effectLst/>
      </dsp:spPr>
      <dsp:style>
        <a:lnRef idx="0">
          <a:scrgbClr r="0" g="0" b="0"/>
        </a:lnRef>
        <a:fillRef idx="0">
          <a:scrgbClr r="0" g="0" b="0"/>
        </a:fillRef>
        <a:effectRef idx="0">
          <a:scrgbClr r="0" g="0" b="0"/>
        </a:effectRef>
        <a:fontRef idx="minor"/>
      </dsp:style>
    </dsp:sp>
    <dsp:sp modelId="{4BE373F8-93EF-4A9A-99EC-33E25DEFBF90}">
      <dsp:nvSpPr>
        <dsp:cNvPr id="0" name=""/>
        <dsp:cNvSpPr/>
      </dsp:nvSpPr>
      <dsp:spPr>
        <a:xfrm rot="5400000">
          <a:off x="1124241" y="102131"/>
          <a:ext cx="1571252" cy="1366990"/>
        </a:xfrm>
        <a:prstGeom prst="hexagon">
          <a:avLst>
            <a:gd name="adj" fmla="val 25000"/>
            <a:gd name="vf" fmla="val 11547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439395" y="244855"/>
        <a:ext cx="940944" cy="1081545"/>
      </dsp:txXfrm>
    </dsp:sp>
    <dsp:sp modelId="{3EC594F3-0146-4FF6-9165-5CD53C191D5D}">
      <dsp:nvSpPr>
        <dsp:cNvPr id="0" name=""/>
        <dsp:cNvSpPr/>
      </dsp:nvSpPr>
      <dsp:spPr>
        <a:xfrm rot="5400000">
          <a:off x="2779256" y="-379762"/>
          <a:ext cx="1571252" cy="5001324"/>
        </a:xfrm>
        <a:prstGeom prst="hexagon">
          <a:avLst>
            <a:gd name="adj" fmla="val 25000"/>
            <a:gd name="vf" fmla="val 11547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a typeface="ＭＳ Ｐゴシック" pitchFamily="34" charset="-128"/>
            </a:rPr>
            <a:t>Health equity: </a:t>
          </a:r>
          <a:r>
            <a:rPr lang="en-US" sz="1600" kern="1200" dirty="0">
              <a:ea typeface="ＭＳ Ｐゴシック" pitchFamily="34" charset="-128"/>
            </a:rPr>
            <a:t>The absence of unfair and avoidable or remediable differences in health among groups defined socially, economically, demographically or geographically.  </a:t>
          </a:r>
        </a:p>
      </dsp:txBody>
      <dsp:txXfrm rot="-5400000">
        <a:off x="1897774" y="1597149"/>
        <a:ext cx="3334216" cy="1047502"/>
      </dsp:txXfrm>
    </dsp:sp>
    <dsp:sp modelId="{B31722B9-BD2B-4959-AD86-CB9078638618}">
      <dsp:nvSpPr>
        <dsp:cNvPr id="0" name=""/>
        <dsp:cNvSpPr/>
      </dsp:nvSpPr>
      <dsp:spPr>
        <a:xfrm>
          <a:off x="1127869" y="1649524"/>
          <a:ext cx="1696953" cy="942751"/>
        </a:xfrm>
        <a:prstGeom prst="rect">
          <a:avLst/>
        </a:prstGeom>
        <a:noFill/>
        <a:ln>
          <a:noFill/>
        </a:ln>
        <a:effectLst/>
      </dsp:spPr>
      <dsp:style>
        <a:lnRef idx="0">
          <a:scrgbClr r="0" g="0" b="0"/>
        </a:lnRef>
        <a:fillRef idx="0">
          <a:scrgbClr r="0" g="0" b="0"/>
        </a:fillRef>
        <a:effectRef idx="0">
          <a:scrgbClr r="0" g="0" b="0"/>
        </a:effectRef>
        <a:fontRef idx="minor"/>
      </dsp:style>
    </dsp:sp>
    <dsp:sp modelId="{19F6B852-3293-4FE6-90B4-9E6F664BE5C1}">
      <dsp:nvSpPr>
        <dsp:cNvPr id="0" name=""/>
        <dsp:cNvSpPr/>
      </dsp:nvSpPr>
      <dsp:spPr>
        <a:xfrm rot="5400000">
          <a:off x="5223940" y="1450839"/>
          <a:ext cx="1571252" cy="1366990"/>
        </a:xfrm>
        <a:prstGeom prst="hexagon">
          <a:avLst>
            <a:gd name="adj" fmla="val 25000"/>
            <a:gd name="vf" fmla="val 11547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5539094" y="1593563"/>
        <a:ext cx="940944" cy="1081545"/>
      </dsp:txXfrm>
    </dsp:sp>
    <dsp:sp modelId="{2ABB5934-5494-47FA-B94C-419BB1B5F33F}">
      <dsp:nvSpPr>
        <dsp:cNvPr id="0" name=""/>
        <dsp:cNvSpPr/>
      </dsp:nvSpPr>
      <dsp:spPr>
        <a:xfrm rot="5400000">
          <a:off x="3897465" y="1300389"/>
          <a:ext cx="1571252" cy="4311568"/>
        </a:xfrm>
        <a:prstGeom prst="hexagon">
          <a:avLst>
            <a:gd name="adj" fmla="val 25000"/>
            <a:gd name="vf" fmla="val 11547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a typeface="ＭＳ Ｐゴシック" pitchFamily="34" charset="-128"/>
            </a:rPr>
            <a:t>Population </a:t>
          </a:r>
          <a:r>
            <a:rPr lang="en-US" sz="1600" b="1" kern="1200" dirty="0">
              <a:ea typeface="ＭＳ Ｐゴシック" pitchFamily="34" charset="-128"/>
            </a:rPr>
            <a:t>health interventions: </a:t>
          </a:r>
          <a:r>
            <a:rPr lang="en-US" sz="1600" kern="1200" dirty="0">
              <a:ea typeface="ＭＳ Ｐゴシック" pitchFamily="34" charset="-128"/>
            </a:rPr>
            <a:t>Aim to change the social context that influences health (Rose in </a:t>
          </a:r>
          <a:r>
            <a:rPr lang="en-US" sz="1600" kern="1200" dirty="0" err="1">
              <a:ea typeface="ＭＳ Ｐゴシック" pitchFamily="34" charset="-128"/>
            </a:rPr>
            <a:t>Frohlich</a:t>
          </a:r>
          <a:r>
            <a:rPr lang="en-US" sz="1600" kern="1200" dirty="0">
              <a:ea typeface="ＭＳ Ｐゴシック" pitchFamily="34" charset="-128"/>
            </a:rPr>
            <a:t>, 2014)</a:t>
          </a:r>
          <a:endParaRPr lang="en-GB" sz="1600" kern="1200" dirty="0"/>
        </a:p>
      </dsp:txBody>
      <dsp:txXfrm rot="-5400000">
        <a:off x="3245902" y="2932422"/>
        <a:ext cx="2874378" cy="1047502"/>
      </dsp:txXfrm>
    </dsp:sp>
    <dsp:sp modelId="{E7083D3E-65DC-4E03-8DB9-37F7EDE70E00}">
      <dsp:nvSpPr>
        <dsp:cNvPr id="0" name=""/>
        <dsp:cNvSpPr/>
      </dsp:nvSpPr>
      <dsp:spPr>
        <a:xfrm>
          <a:off x="4999037" y="2983203"/>
          <a:ext cx="1753518" cy="942751"/>
        </a:xfrm>
        <a:prstGeom prst="rect">
          <a:avLst/>
        </a:prstGeom>
        <a:noFill/>
        <a:ln>
          <a:noFill/>
        </a:ln>
        <a:effectLst/>
      </dsp:spPr>
      <dsp:style>
        <a:lnRef idx="0">
          <a:scrgbClr r="0" g="0" b="0"/>
        </a:lnRef>
        <a:fillRef idx="0">
          <a:scrgbClr r="0" g="0" b="0"/>
        </a:fillRef>
        <a:effectRef idx="0">
          <a:scrgbClr r="0" g="0" b="0"/>
        </a:effectRef>
        <a:fontRef idx="minor"/>
      </dsp:style>
    </dsp:sp>
    <dsp:sp modelId="{66DBF30D-801C-41E7-9637-87D5C61DD950}">
      <dsp:nvSpPr>
        <dsp:cNvPr id="0" name=""/>
        <dsp:cNvSpPr/>
      </dsp:nvSpPr>
      <dsp:spPr>
        <a:xfrm rot="5400000">
          <a:off x="1157538" y="2772678"/>
          <a:ext cx="1571252" cy="1366990"/>
        </a:xfrm>
        <a:prstGeom prst="hexagon">
          <a:avLst>
            <a:gd name="adj" fmla="val 2500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1472692" y="2915402"/>
        <a:ext cx="940944" cy="1081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308D7-A69D-4EBE-A404-B83D449C910B}">
      <dsp:nvSpPr>
        <dsp:cNvPr id="0" name=""/>
        <dsp:cNvSpPr/>
      </dsp:nvSpPr>
      <dsp:spPr>
        <a:xfrm rot="5400000">
          <a:off x="3452977" y="-1745995"/>
          <a:ext cx="3368852" cy="7555991"/>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Health is a state of complete physical, mental and social well-being and not merely the absence of disease or infirmity.</a:t>
          </a:r>
          <a:endParaRPr lang="en-GB" sz="2900" kern="1200" dirty="0"/>
        </a:p>
      </dsp:txBody>
      <dsp:txXfrm rot="-5400000">
        <a:off x="2618740" y="909049"/>
        <a:ext cx="5037327" cy="2245902"/>
      </dsp:txXfrm>
    </dsp:sp>
    <dsp:sp modelId="{55F5B598-CDF6-4D86-BC03-2769E7831B35}">
      <dsp:nvSpPr>
        <dsp:cNvPr id="0" name=""/>
        <dsp:cNvSpPr/>
      </dsp:nvSpPr>
      <dsp:spPr>
        <a:xfrm>
          <a:off x="6309360" y="1270000"/>
          <a:ext cx="2834640" cy="1524000"/>
        </a:xfrm>
        <a:prstGeom prst="rect">
          <a:avLst/>
        </a:prstGeom>
        <a:noFill/>
        <a:ln>
          <a:noFill/>
        </a:ln>
        <a:effectLst/>
      </dsp:spPr>
      <dsp:style>
        <a:lnRef idx="0">
          <a:scrgbClr r="0" g="0" b="0"/>
        </a:lnRef>
        <a:fillRef idx="0">
          <a:scrgbClr r="0" g="0" b="0"/>
        </a:fillRef>
        <a:effectRef idx="0">
          <a:scrgbClr r="0" g="0" b="0"/>
        </a:effectRef>
        <a:fontRef idx="minor"/>
      </dsp:style>
    </dsp:sp>
    <dsp:sp modelId="{0E86A3F2-A023-41B9-BAEB-1F818351417D}">
      <dsp:nvSpPr>
        <dsp:cNvPr id="0" name=""/>
        <dsp:cNvSpPr/>
      </dsp:nvSpPr>
      <dsp:spPr>
        <a:xfrm rot="5400000">
          <a:off x="-165099" y="939799"/>
          <a:ext cx="2540000" cy="2209800"/>
        </a:xfrm>
        <a:prstGeom prst="hexagon">
          <a:avLst>
            <a:gd name="adj" fmla="val 2500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44361" y="1170517"/>
        <a:ext cx="1521079" cy="17483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06B7-CEA4-4A3E-8A52-2D74074FC487}">
      <dsp:nvSpPr>
        <dsp:cNvPr id="0" name=""/>
        <dsp:cNvSpPr/>
      </dsp:nvSpPr>
      <dsp:spPr>
        <a:xfrm rot="5400000">
          <a:off x="3345035" y="-2049113"/>
          <a:ext cx="3505202" cy="8162226"/>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1" kern="1200"/>
            <a:t>"</a:t>
          </a:r>
          <a:r>
            <a:rPr lang="en-US" sz="2100" b="1" i="1" kern="1200"/>
            <a:t>Health in All Policies is an approach to public policies across sectors that systematically takes into account the health implications of decisions, seeks synergies, and avoids harmful health impacts, in order to improve population health and health equity</a:t>
          </a:r>
          <a:r>
            <a:rPr lang="en-US" sz="2100" b="0" i="1" kern="1200"/>
            <a:t>." </a:t>
          </a:r>
          <a:endParaRPr lang="en-GB" sz="2100" kern="1200"/>
        </a:p>
      </dsp:txBody>
      <dsp:txXfrm rot="-5400000">
        <a:off x="2376894" y="863599"/>
        <a:ext cx="5441484" cy="2336802"/>
      </dsp:txXfrm>
    </dsp:sp>
    <dsp:sp modelId="{7646C656-DD52-4CA7-9BCA-136B63C8258C}">
      <dsp:nvSpPr>
        <dsp:cNvPr id="0" name=""/>
        <dsp:cNvSpPr/>
      </dsp:nvSpPr>
      <dsp:spPr>
        <a:xfrm>
          <a:off x="6268448" y="1270744"/>
          <a:ext cx="2831871" cy="1522511"/>
        </a:xfrm>
        <a:prstGeom prst="rect">
          <a:avLst/>
        </a:prstGeom>
        <a:noFill/>
        <a:ln>
          <a:noFill/>
        </a:ln>
        <a:effectLst/>
      </dsp:spPr>
      <dsp:style>
        <a:lnRef idx="0">
          <a:scrgbClr r="0" g="0" b="0"/>
        </a:lnRef>
        <a:fillRef idx="0">
          <a:scrgbClr r="0" g="0" b="0"/>
        </a:fillRef>
        <a:effectRef idx="0">
          <a:scrgbClr r="0" g="0" b="0"/>
        </a:effectRef>
        <a:fontRef idx="minor"/>
      </dsp:style>
    </dsp:sp>
    <dsp:sp modelId="{A34A5B32-5BA4-4059-B4D0-676ACDB77668}">
      <dsp:nvSpPr>
        <dsp:cNvPr id="0" name=""/>
        <dsp:cNvSpPr/>
      </dsp:nvSpPr>
      <dsp:spPr>
        <a:xfrm rot="5400000">
          <a:off x="-157553" y="1150791"/>
          <a:ext cx="2125933" cy="1602350"/>
        </a:xfrm>
        <a:prstGeom prst="hexagon">
          <a:avLst>
            <a:gd name="adj" fmla="val 2500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38410" y="1199690"/>
        <a:ext cx="1134006" cy="15045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7BE81-2959-47CA-AFB6-08E72EE846E2}">
      <dsp:nvSpPr>
        <dsp:cNvPr id="0" name=""/>
        <dsp:cNvSpPr/>
      </dsp:nvSpPr>
      <dsp:spPr>
        <a:xfrm>
          <a:off x="4092" y="1103105"/>
          <a:ext cx="2093453" cy="81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en-GB" sz="2500" b="1" kern="1200" dirty="0">
              <a:ea typeface="ＭＳ Ｐゴシック" pitchFamily="34" charset="-128"/>
            </a:rPr>
            <a:t>Universal Health Care</a:t>
          </a:r>
          <a:endParaRPr lang="en-GB" sz="2500" kern="1200" dirty="0"/>
        </a:p>
      </dsp:txBody>
      <dsp:txXfrm>
        <a:off x="4092" y="1103105"/>
        <a:ext cx="2093453" cy="819843"/>
      </dsp:txXfrm>
    </dsp:sp>
    <dsp:sp modelId="{12B0EC25-B138-4801-ABEF-F44460ADE981}">
      <dsp:nvSpPr>
        <dsp:cNvPr id="0" name=""/>
        <dsp:cNvSpPr/>
      </dsp:nvSpPr>
      <dsp:spPr>
        <a:xfrm>
          <a:off x="2097546" y="155161"/>
          <a:ext cx="418690" cy="2715732"/>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B6075C-1A01-4D31-A52F-6F5F8E289964}">
      <dsp:nvSpPr>
        <dsp:cNvPr id="0" name=""/>
        <dsp:cNvSpPr/>
      </dsp:nvSpPr>
      <dsp:spPr>
        <a:xfrm>
          <a:off x="2683713" y="155161"/>
          <a:ext cx="5694193" cy="27157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GB" sz="2500" kern="1200">
              <a:ea typeface="Arial" pitchFamily="34" charset="0"/>
            </a:rPr>
            <a:t>Health care systems are a vital determinant of health </a:t>
          </a:r>
          <a:endParaRPr lang="en-GB" sz="2500" kern="1200" dirty="0">
            <a:ea typeface="Arial" pitchFamily="34" charset="0"/>
          </a:endParaRPr>
        </a:p>
        <a:p>
          <a:pPr marL="228600" lvl="1" indent="-228600" algn="l" defTabSz="1111250">
            <a:lnSpc>
              <a:spcPct val="90000"/>
            </a:lnSpc>
            <a:spcBef>
              <a:spcPct val="0"/>
            </a:spcBef>
            <a:spcAft>
              <a:spcPct val="15000"/>
            </a:spcAft>
            <a:buChar char="•"/>
          </a:pPr>
          <a:r>
            <a:rPr lang="en-GB" sz="2500" kern="1200">
              <a:ea typeface="Arial" pitchFamily="34" charset="0"/>
            </a:rPr>
            <a:t>Health systems can exacerbate and create inequities</a:t>
          </a:r>
          <a:endParaRPr lang="en-GB" sz="2500" kern="1200" dirty="0">
            <a:ea typeface="Arial" pitchFamily="34" charset="0"/>
          </a:endParaRPr>
        </a:p>
        <a:p>
          <a:pPr marL="228600" lvl="1" indent="-228600" algn="l" defTabSz="1111250">
            <a:lnSpc>
              <a:spcPct val="90000"/>
            </a:lnSpc>
            <a:spcBef>
              <a:spcPct val="0"/>
            </a:spcBef>
            <a:spcAft>
              <a:spcPct val="15000"/>
            </a:spcAft>
            <a:buChar char="•"/>
          </a:pPr>
          <a:r>
            <a:rPr lang="en-GB" sz="2500" kern="1200">
              <a:ea typeface="Arial" pitchFamily="34" charset="0"/>
            </a:rPr>
            <a:t>Progressive realization of equity-oriented UHC requires inequities to be monitored and addressed</a:t>
          </a:r>
          <a:endParaRPr lang="en-GB" sz="2500" kern="1200" dirty="0">
            <a:ea typeface="Arial" pitchFamily="34" charset="0"/>
          </a:endParaRPr>
        </a:p>
      </dsp:txBody>
      <dsp:txXfrm>
        <a:off x="2683713" y="155161"/>
        <a:ext cx="5694193" cy="2715732"/>
      </dsp:txXfrm>
    </dsp:sp>
    <dsp:sp modelId="{9B525A7A-5123-4397-8DFB-4B4B4DFE205E}">
      <dsp:nvSpPr>
        <dsp:cNvPr id="0" name=""/>
        <dsp:cNvSpPr/>
      </dsp:nvSpPr>
      <dsp:spPr>
        <a:xfrm>
          <a:off x="4092" y="3024944"/>
          <a:ext cx="2093453" cy="81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63500" rIns="177800" bIns="63500" numCol="1" spcCol="1270" anchor="ctr" anchorCtr="0">
          <a:noAutofit/>
        </a:bodyPr>
        <a:lstStyle/>
        <a:p>
          <a:pPr marL="0" lvl="0" indent="0" algn="r" defTabSz="1111250">
            <a:lnSpc>
              <a:spcPct val="90000"/>
            </a:lnSpc>
            <a:spcBef>
              <a:spcPct val="0"/>
            </a:spcBef>
            <a:spcAft>
              <a:spcPct val="35000"/>
            </a:spcAft>
            <a:buNone/>
          </a:pPr>
          <a:r>
            <a:rPr lang="en-GB" sz="2500" b="1" kern="1200">
              <a:ea typeface="ＭＳ Ｐゴシック" pitchFamily="34" charset="-128"/>
            </a:rPr>
            <a:t>Primary Health Care</a:t>
          </a:r>
          <a:endParaRPr lang="en-GB" sz="2500" b="1" kern="1200" dirty="0">
            <a:ea typeface="ＭＳ Ｐゴシック" pitchFamily="34" charset="-128"/>
          </a:endParaRPr>
        </a:p>
      </dsp:txBody>
      <dsp:txXfrm>
        <a:off x="4092" y="3024944"/>
        <a:ext cx="2093453" cy="819843"/>
      </dsp:txXfrm>
    </dsp:sp>
    <dsp:sp modelId="{6D22EB61-5656-4B9D-B2B1-E605FD88C194}">
      <dsp:nvSpPr>
        <dsp:cNvPr id="0" name=""/>
        <dsp:cNvSpPr/>
      </dsp:nvSpPr>
      <dsp:spPr>
        <a:xfrm>
          <a:off x="2097546" y="2960894"/>
          <a:ext cx="418690" cy="947944"/>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A344A7-EE7F-4F4C-9CC5-A516BE6C1EF7}">
      <dsp:nvSpPr>
        <dsp:cNvPr id="0" name=""/>
        <dsp:cNvSpPr/>
      </dsp:nvSpPr>
      <dsp:spPr>
        <a:xfrm>
          <a:off x="2683713" y="2960894"/>
          <a:ext cx="5694193" cy="947944"/>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GB" sz="2500" kern="1200">
              <a:ea typeface="Arial" pitchFamily="34" charset="0"/>
            </a:rPr>
            <a:t>Emphasis on prevention and promotion</a:t>
          </a:r>
          <a:endParaRPr lang="en-GB" sz="2500" kern="1200" dirty="0">
            <a:ea typeface="Arial" pitchFamily="34" charset="0"/>
          </a:endParaRPr>
        </a:p>
        <a:p>
          <a:pPr marL="228600" lvl="1" indent="-228600" algn="l" defTabSz="1111250">
            <a:lnSpc>
              <a:spcPct val="90000"/>
            </a:lnSpc>
            <a:spcBef>
              <a:spcPct val="0"/>
            </a:spcBef>
            <a:spcAft>
              <a:spcPct val="15000"/>
            </a:spcAft>
            <a:buChar char="•"/>
          </a:pPr>
          <a:r>
            <a:rPr lang="en-GB" sz="2500" kern="1200">
              <a:ea typeface="Arial" pitchFamily="34" charset="0"/>
            </a:rPr>
            <a:t>Priority to intersectoral actions</a:t>
          </a:r>
          <a:endParaRPr lang="en-GB" sz="2500" kern="1200" dirty="0">
            <a:ea typeface="Arial" pitchFamily="34" charset="0"/>
          </a:endParaRPr>
        </a:p>
      </dsp:txBody>
      <dsp:txXfrm>
        <a:off x="2683713" y="2960894"/>
        <a:ext cx="5694193" cy="9479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9DC86-B9E3-4353-B3D9-4C8577929353}">
      <dsp:nvSpPr>
        <dsp:cNvPr id="0" name=""/>
        <dsp:cNvSpPr/>
      </dsp:nvSpPr>
      <dsp:spPr>
        <a:xfrm>
          <a:off x="55063" y="324204"/>
          <a:ext cx="2091986" cy="982777"/>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GB" sz="2000" kern="1200" dirty="0"/>
            <a:t>More visible</a:t>
          </a:r>
        </a:p>
      </dsp:txBody>
      <dsp:txXfrm>
        <a:off x="546452" y="324204"/>
        <a:ext cx="1109209" cy="982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8DD3-9536-413B-9A1E-821CED3F5321}">
      <dsp:nvSpPr>
        <dsp:cNvPr id="0" name=""/>
        <dsp:cNvSpPr/>
      </dsp:nvSpPr>
      <dsp:spPr>
        <a:xfrm>
          <a:off x="4832628" y="446711"/>
          <a:ext cx="2281218" cy="228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4832628" y="446711"/>
        <a:ext cx="2281218" cy="2281218"/>
      </dsp:txXfrm>
    </dsp:sp>
    <dsp:sp modelId="{5C8BFBF9-8B69-4FA6-9A11-DA2CC815D414}">
      <dsp:nvSpPr>
        <dsp:cNvPr id="0" name=""/>
        <dsp:cNvSpPr/>
      </dsp:nvSpPr>
      <dsp:spPr>
        <a:xfrm>
          <a:off x="1359177" y="-1793"/>
          <a:ext cx="5392642" cy="5392642"/>
        </a:xfrm>
        <a:prstGeom prst="circularArrow">
          <a:avLst>
            <a:gd name="adj1" fmla="val 8249"/>
            <a:gd name="adj2" fmla="val 576161"/>
            <a:gd name="adj3" fmla="val 2963655"/>
            <a:gd name="adj4" fmla="val 51857"/>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2F9EA-70EC-4A60-9894-A1B8083B23D6}">
      <dsp:nvSpPr>
        <dsp:cNvPr id="0" name=""/>
        <dsp:cNvSpPr/>
      </dsp:nvSpPr>
      <dsp:spPr>
        <a:xfrm>
          <a:off x="2914889" y="3768332"/>
          <a:ext cx="2281218" cy="228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2914889" y="3768332"/>
        <a:ext cx="2281218" cy="2281218"/>
      </dsp:txXfrm>
    </dsp:sp>
    <dsp:sp modelId="{1F395231-D0C3-4E25-AD6A-A0AA25C6C6BB}">
      <dsp:nvSpPr>
        <dsp:cNvPr id="0" name=""/>
        <dsp:cNvSpPr/>
      </dsp:nvSpPr>
      <dsp:spPr>
        <a:xfrm>
          <a:off x="1359177" y="-1793"/>
          <a:ext cx="5392642" cy="5392642"/>
        </a:xfrm>
        <a:prstGeom prst="circularArrow">
          <a:avLst>
            <a:gd name="adj1" fmla="val 8249"/>
            <a:gd name="adj2" fmla="val 576161"/>
            <a:gd name="adj3" fmla="val 10171982"/>
            <a:gd name="adj4" fmla="val 7260184"/>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C31B2-E1D8-43D8-856D-D8283857B266}">
      <dsp:nvSpPr>
        <dsp:cNvPr id="0" name=""/>
        <dsp:cNvSpPr/>
      </dsp:nvSpPr>
      <dsp:spPr>
        <a:xfrm>
          <a:off x="997151" y="446711"/>
          <a:ext cx="2281218" cy="2281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a:off x="997151" y="446711"/>
        <a:ext cx="2281218" cy="2281218"/>
      </dsp:txXfrm>
    </dsp:sp>
    <dsp:sp modelId="{30FD8B4C-AA02-4E03-899E-6DFEEAD3CC6C}">
      <dsp:nvSpPr>
        <dsp:cNvPr id="0" name=""/>
        <dsp:cNvSpPr/>
      </dsp:nvSpPr>
      <dsp:spPr>
        <a:xfrm>
          <a:off x="1359177" y="-1793"/>
          <a:ext cx="5392642" cy="5392642"/>
        </a:xfrm>
        <a:prstGeom prst="circularArrow">
          <a:avLst>
            <a:gd name="adj1" fmla="val 8249"/>
            <a:gd name="adj2" fmla="val 576161"/>
            <a:gd name="adj3" fmla="val 16856534"/>
            <a:gd name="adj4" fmla="val 14967305"/>
            <a:gd name="adj5" fmla="val 962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A18BF-032B-CA4B-9479-897DC16CD52F}">
      <dsp:nvSpPr>
        <dsp:cNvPr id="0" name=""/>
        <dsp:cNvSpPr/>
      </dsp:nvSpPr>
      <dsp:spPr>
        <a:xfrm rot="10800000">
          <a:off x="1371590" y="0"/>
          <a:ext cx="7948834" cy="866322"/>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2024"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1. Is health equity, and the SDH ( its causes of the causes) a priority in your country? Why you think is it or why it is not?</a:t>
          </a:r>
        </a:p>
      </dsp:txBody>
      <dsp:txXfrm rot="10800000">
        <a:off x="1588170" y="0"/>
        <a:ext cx="7732254" cy="866322"/>
      </dsp:txXfrm>
    </dsp:sp>
    <dsp:sp modelId="{A42EAEED-3966-FA46-99FF-1FDC724AAA5A}">
      <dsp:nvSpPr>
        <dsp:cNvPr id="0" name=""/>
        <dsp:cNvSpPr/>
      </dsp:nvSpPr>
      <dsp:spPr>
        <a:xfrm>
          <a:off x="838201" y="0"/>
          <a:ext cx="866322" cy="866322"/>
        </a:xfrm>
        <a:prstGeom prst="ellipse">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802E558-A2AC-7245-98FA-C5F62CB7C701}">
      <dsp:nvSpPr>
        <dsp:cNvPr id="0" name=""/>
        <dsp:cNvSpPr/>
      </dsp:nvSpPr>
      <dsp:spPr>
        <a:xfrm rot="10800000">
          <a:off x="1371590" y="1124923"/>
          <a:ext cx="7948834" cy="866322"/>
        </a:xfrm>
        <a:prstGeom prst="homePlat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2024"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2. Who might be the actors in favor and against making it a real priority?</a:t>
          </a:r>
        </a:p>
      </dsp:txBody>
      <dsp:txXfrm rot="10800000">
        <a:off x="1588170" y="1124923"/>
        <a:ext cx="7732254" cy="866322"/>
      </dsp:txXfrm>
    </dsp:sp>
    <dsp:sp modelId="{95E413E9-7D2B-B640-B586-84B694997FF5}">
      <dsp:nvSpPr>
        <dsp:cNvPr id="0" name=""/>
        <dsp:cNvSpPr/>
      </dsp:nvSpPr>
      <dsp:spPr>
        <a:xfrm>
          <a:off x="838201" y="1124923"/>
          <a:ext cx="866322" cy="866322"/>
        </a:xfrm>
        <a:prstGeom prst="ellipse">
          <a:avLst/>
        </a:prstGeom>
        <a:solidFill>
          <a:schemeClr val="accent4">
            <a:tint val="50000"/>
            <a:hueOff val="-1327094"/>
            <a:satOff val="7537"/>
            <a:lumOff val="598"/>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1EDE73-0944-4241-AA41-3D025413B255}">
      <dsp:nvSpPr>
        <dsp:cNvPr id="0" name=""/>
        <dsp:cNvSpPr/>
      </dsp:nvSpPr>
      <dsp:spPr>
        <a:xfrm rot="10800000">
          <a:off x="1371590" y="2249850"/>
          <a:ext cx="7948834" cy="866322"/>
        </a:xfrm>
        <a:prstGeom prst="homePlat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2024"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3. How important are the new SDGs for your country? For health how is seen SDG 3 and the others?</a:t>
          </a:r>
        </a:p>
      </dsp:txBody>
      <dsp:txXfrm rot="10800000">
        <a:off x="1588170" y="2249850"/>
        <a:ext cx="7732254" cy="866322"/>
      </dsp:txXfrm>
    </dsp:sp>
    <dsp:sp modelId="{F00A67C8-F73A-B942-B2DA-D66B0A99DA76}">
      <dsp:nvSpPr>
        <dsp:cNvPr id="0" name=""/>
        <dsp:cNvSpPr/>
      </dsp:nvSpPr>
      <dsp:spPr>
        <a:xfrm>
          <a:off x="838201" y="2249850"/>
          <a:ext cx="866322" cy="866322"/>
        </a:xfrm>
        <a:prstGeom prst="ellipse">
          <a:avLst/>
        </a:prstGeom>
        <a:solidFill>
          <a:schemeClr val="accent4">
            <a:tint val="50000"/>
            <a:hueOff val="-2654188"/>
            <a:satOff val="15073"/>
            <a:lumOff val="119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9C8150-26A4-CA4F-8860-FD67D95F4EBE}">
      <dsp:nvSpPr>
        <dsp:cNvPr id="0" name=""/>
        <dsp:cNvSpPr/>
      </dsp:nvSpPr>
      <dsp:spPr>
        <a:xfrm rot="10800000">
          <a:off x="1371590" y="3374776"/>
          <a:ext cx="7948834" cy="866322"/>
        </a:xfrm>
        <a:prstGeom prst="homePlat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2024"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4. Do you think Universal Health Coverage (UHC) is opposed or complementary to the SDH for reducing health inequities? What are their linkages and tensions between them?</a:t>
          </a:r>
        </a:p>
      </dsp:txBody>
      <dsp:txXfrm rot="10800000">
        <a:off x="1588170" y="3374776"/>
        <a:ext cx="7732254" cy="866322"/>
      </dsp:txXfrm>
    </dsp:sp>
    <dsp:sp modelId="{AF7A18BF-9AF5-EF49-9E86-1BB37E6369B9}">
      <dsp:nvSpPr>
        <dsp:cNvPr id="0" name=""/>
        <dsp:cNvSpPr/>
      </dsp:nvSpPr>
      <dsp:spPr>
        <a:xfrm>
          <a:off x="838201" y="3374776"/>
          <a:ext cx="866322" cy="866322"/>
        </a:xfrm>
        <a:prstGeom prst="ellipse">
          <a:avLst/>
        </a:prstGeom>
        <a:solidFill>
          <a:schemeClr val="accent4">
            <a:tint val="50000"/>
            <a:hueOff val="-3981281"/>
            <a:satOff val="22610"/>
            <a:lumOff val="1795"/>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GB"/>
          </a:p>
        </p:txBody>
      </p:sp>
      <p:sp>
        <p:nvSpPr>
          <p:cNvPr id="3" name="Date Placeholder 2"/>
          <p:cNvSpPr>
            <a:spLocks noGrp="1"/>
          </p:cNvSpPr>
          <p:nvPr>
            <p:ph type="dt" sz="quarter" idx="1"/>
          </p:nvPr>
        </p:nvSpPr>
        <p:spPr>
          <a:xfrm>
            <a:off x="4023092" y="0"/>
            <a:ext cx="3077739" cy="511651"/>
          </a:xfrm>
          <a:prstGeom prst="rect">
            <a:avLst/>
          </a:prstGeom>
        </p:spPr>
        <p:txBody>
          <a:bodyPr vert="horz" lIns="99057" tIns="49528" rIns="99057" bIns="49528" rtlCol="0"/>
          <a:lstStyle>
            <a:lvl1pPr algn="r">
              <a:defRPr sz="1300"/>
            </a:lvl1pPr>
          </a:lstStyle>
          <a:p>
            <a:fld id="{4D575D72-236B-4D9C-90DF-1525003B689C}" type="datetimeFigureOut">
              <a:rPr lang="en-GB" smtClean="0"/>
              <a:t>18/09/2023</a:t>
            </a:fld>
            <a:endParaRPr lang="en-GB"/>
          </a:p>
        </p:txBody>
      </p:sp>
      <p:sp>
        <p:nvSpPr>
          <p:cNvPr id="4" name="Footer Placeholder 3"/>
          <p:cNvSpPr>
            <a:spLocks noGrp="1"/>
          </p:cNvSpPr>
          <p:nvPr>
            <p:ph type="ftr" sz="quarter" idx="2"/>
          </p:nvPr>
        </p:nvSpPr>
        <p:spPr>
          <a:xfrm>
            <a:off x="0" y="9719598"/>
            <a:ext cx="3077739" cy="511651"/>
          </a:xfrm>
          <a:prstGeom prst="rect">
            <a:avLst/>
          </a:prstGeom>
        </p:spPr>
        <p:txBody>
          <a:bodyPr vert="horz" lIns="99057" tIns="49528" rIns="99057" bIns="49528" rtlCol="0" anchor="b"/>
          <a:lstStyle>
            <a:lvl1pPr algn="l">
              <a:defRPr sz="1300"/>
            </a:lvl1pPr>
          </a:lstStyle>
          <a:p>
            <a:endParaRPr lang="en-GB"/>
          </a:p>
        </p:txBody>
      </p:sp>
      <p:sp>
        <p:nvSpPr>
          <p:cNvPr id="5" name="Slide Number Placeholder 4"/>
          <p:cNvSpPr>
            <a:spLocks noGrp="1"/>
          </p:cNvSpPr>
          <p:nvPr>
            <p:ph type="sldNum" sz="quarter" idx="3"/>
          </p:nvPr>
        </p:nvSpPr>
        <p:spPr>
          <a:xfrm>
            <a:off x="4023092" y="9719598"/>
            <a:ext cx="3077739" cy="511651"/>
          </a:xfrm>
          <a:prstGeom prst="rect">
            <a:avLst/>
          </a:prstGeom>
        </p:spPr>
        <p:txBody>
          <a:bodyPr vert="horz" lIns="99057" tIns="49528" rIns="99057" bIns="49528" rtlCol="0" anchor="b"/>
          <a:lstStyle>
            <a:lvl1pPr algn="r">
              <a:defRPr sz="1300"/>
            </a:lvl1pPr>
          </a:lstStyle>
          <a:p>
            <a:fld id="{FC07445A-FC19-4E88-B086-B8A7BA563041}" type="slidenum">
              <a:rPr lang="en-GB" smtClean="0"/>
              <a:t>‹#›</a:t>
            </a:fld>
            <a:endParaRPr lang="en-GB"/>
          </a:p>
        </p:txBody>
      </p:sp>
    </p:spTree>
    <p:extLst>
      <p:ext uri="{BB962C8B-B14F-4D97-AF65-F5344CB8AC3E}">
        <p14:creationId xmlns:p14="http://schemas.microsoft.com/office/powerpoint/2010/main" val="419770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en-US"/>
          </a:p>
        </p:txBody>
      </p:sp>
      <p:sp>
        <p:nvSpPr>
          <p:cNvPr id="3" name="Date Placeholder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F7556626-925A-466D-BBE3-9AC01BA3A284}" type="datetimeFigureOut">
              <a:rPr lang="en-US" smtClean="0"/>
              <a:t>9/18/2023</a:t>
            </a:fld>
            <a:endParaRPr lang="en-US"/>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9057" tIns="49528" rIns="99057" bIns="49528" rtlCol="0" anchor="ctr"/>
          <a:lstStyle/>
          <a:p>
            <a:endParaRPr lang="en-US"/>
          </a:p>
        </p:txBody>
      </p:sp>
      <p:sp>
        <p:nvSpPr>
          <p:cNvPr id="5" name="Notes Placeholder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9A041C17-3EC1-4E7A-B6E9-FA83AF04529A}" type="slidenum">
              <a:rPr lang="en-US" smtClean="0"/>
              <a:t>‹#›</a:t>
            </a:fld>
            <a:endParaRPr lang="en-US"/>
          </a:p>
        </p:txBody>
      </p:sp>
    </p:spTree>
    <p:extLst>
      <p:ext uri="{BB962C8B-B14F-4D97-AF65-F5344CB8AC3E}">
        <p14:creationId xmlns:p14="http://schemas.microsoft.com/office/powerpoint/2010/main" val="384785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72CA3C53-459D-4815-AEBE-CF7400D35E8C}" type="slidenum">
              <a:rPr lang="en-US" sz="1200"/>
              <a:pPr eaLnBrk="1" hangingPunct="1">
                <a:defRPr/>
              </a:pPr>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4710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494BCED5-79E2-4CB4-9507-3F6FD5CEE699}" type="slidenum">
              <a:rPr lang="en-US" sz="1200"/>
              <a:pPr eaLnBrk="1" hangingPunct="1">
                <a:defRPr/>
              </a:pPr>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5685662-CB9C-4919-9F71-FA2D5C1EB9BD}" type="slidenum">
              <a:rPr lang="en-US" sz="1200"/>
              <a:pPr eaLnBrk="1" hangingPunct="1">
                <a:defRPr/>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5120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15D35239-1B2D-4C5E-B06F-CA10D7D5E0C0}" type="slidenum">
              <a:rPr lang="en-US" sz="1200"/>
              <a:pPr eaLnBrk="1" hangingPunct="1">
                <a:defRPr/>
              </a:pPr>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427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SDH identified as both a fundamental approach and a priority area of work in the draft of the </a:t>
            </a:r>
            <a:r>
              <a:rPr lang="en-US" b="1">
                <a:latin typeface="Arial" pitchFamily="34" charset="0"/>
                <a:ea typeface="ＭＳ Ｐゴシック" pitchFamily="34" charset="-128"/>
              </a:rPr>
              <a:t>12</a:t>
            </a:r>
            <a:r>
              <a:rPr lang="en-US" b="1" baseline="30000">
                <a:latin typeface="Arial" pitchFamily="34" charset="0"/>
                <a:ea typeface="ＭＳ Ｐゴシック" pitchFamily="34" charset="-128"/>
              </a:rPr>
              <a:t>th</a:t>
            </a:r>
            <a:r>
              <a:rPr lang="en-US" b="1">
                <a:latin typeface="Arial" pitchFamily="34" charset="0"/>
                <a:ea typeface="ＭＳ Ｐゴシック" pitchFamily="34" charset="-128"/>
              </a:rPr>
              <a:t> WHO General Program of Work 2014-2019</a:t>
            </a:r>
            <a:r>
              <a:rPr lang="en-US">
                <a:latin typeface="Arial" pitchFamily="34" charset="0"/>
                <a:ea typeface="ＭＳ Ｐゴシック" pitchFamily="34" charset="-128"/>
              </a:rPr>
              <a:t> </a:t>
            </a:r>
          </a:p>
          <a:p>
            <a:pPr>
              <a:defRPr/>
            </a:pPr>
            <a:endParaRPr lang="en-US">
              <a:latin typeface="Arial" pitchFamily="34" charset="0"/>
              <a:ea typeface="ＭＳ Ｐゴシック" pitchFamily="34" charset="-128"/>
            </a:endParaRPr>
          </a:p>
          <a:p>
            <a:pPr>
              <a:defRPr/>
            </a:pPr>
            <a:r>
              <a:rPr lang="en-US">
                <a:latin typeface="Arial" pitchFamily="34" charset="0"/>
                <a:ea typeface="ＭＳ Ｐゴシック" pitchFamily="34" charset="-128"/>
              </a:rPr>
              <a:t>Crucial need to frame and align work on SDH&amp;HE with global health and development priorities – UHC, NCDs, Post-2015 sustainable development agenda, Global Strategy on Women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and Children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Health</a:t>
            </a:r>
          </a:p>
          <a:p>
            <a:pPr>
              <a:defRPr/>
            </a:pPr>
            <a:endParaRPr lang="en-US">
              <a:latin typeface="Arial" pitchFamily="34" charset="0"/>
              <a:ea typeface="ＭＳ Ｐゴシック" pitchFamily="34" charset="-128"/>
            </a:endParaRPr>
          </a:p>
        </p:txBody>
      </p:sp>
      <p:sp>
        <p:nvSpPr>
          <p:cNvPr id="5427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44983B8-7E71-4452-9A1E-9414EDF6A797}" type="slidenum">
              <a:rPr lang="en-US" sz="1200"/>
              <a:pPr eaLnBrk="1" hangingPunct="1">
                <a:defRPr/>
              </a:pPr>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5179BB70-CCD8-4987-94FB-C5E01B80AD33}" type="slidenum">
              <a:rPr lang="en-GB" sz="1200"/>
              <a:pPr eaLnBrk="1" hangingPunct="1">
                <a:defRPr/>
              </a:pPr>
              <a:t>18</a:t>
            </a:fld>
            <a:endParaRPr lang="en-GB" sz="1200"/>
          </a:p>
        </p:txBody>
      </p:sp>
      <p:sp>
        <p:nvSpPr>
          <p:cNvPr id="140290"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buFont typeface="Wingdings" pitchFamily="2" charset="2"/>
              <a:buNone/>
              <a:defRPr/>
            </a:pPr>
            <a:r>
              <a:rPr lang="en-GB" sz="1000">
                <a:latin typeface="Arial" pitchFamily="34" charset="0"/>
                <a:ea typeface="ＭＳ Ｐゴシック" pitchFamily="34" charset="-128"/>
              </a:rPr>
              <a:t>Ideological shifts: </a:t>
            </a:r>
          </a:p>
          <a:p>
            <a:pPr lvl="1">
              <a:buFont typeface="Wingdings" pitchFamily="2" charset="2"/>
              <a:buNone/>
              <a:defRPr/>
            </a:pPr>
            <a:r>
              <a:rPr lang="en-GB" sz="1000">
                <a:latin typeface="Arial" pitchFamily="34" charset="0"/>
                <a:ea typeface="Arial" pitchFamily="34" charset="0"/>
                <a:cs typeface="Arial" pitchFamily="34" charset="0"/>
              </a:rPr>
              <a:t>70s – Decade of development: consensus on health and development</a:t>
            </a:r>
          </a:p>
          <a:p>
            <a:pPr lvl="1">
              <a:buFont typeface="Wingdings" pitchFamily="2" charset="2"/>
              <a:buNone/>
              <a:defRPr/>
            </a:pPr>
            <a:r>
              <a:rPr lang="en-GB" sz="1000">
                <a:latin typeface="Arial" pitchFamily="34" charset="0"/>
                <a:ea typeface="Arial" pitchFamily="34" charset="0"/>
                <a:cs typeface="Arial" pitchFamily="34" charset="0"/>
              </a:rPr>
              <a:t>80s  – </a:t>
            </a:r>
            <a:r>
              <a:rPr lang="en-GB" altLang="fr-FR" sz="1000">
                <a:latin typeface="Arial" pitchFamily="34" charset="0"/>
                <a:ea typeface="Arial" pitchFamily="34" charset="0"/>
                <a:cs typeface="Arial" pitchFamily="34" charset="0"/>
              </a:rPr>
              <a:t>“</a:t>
            </a:r>
            <a:r>
              <a:rPr lang="en-GB" sz="1000">
                <a:latin typeface="Arial" pitchFamily="34" charset="0"/>
                <a:ea typeface="Arial" pitchFamily="34" charset="0"/>
                <a:cs typeface="Arial" pitchFamily="34" charset="0"/>
              </a:rPr>
              <a:t>Lost Decade</a:t>
            </a:r>
            <a:r>
              <a:rPr lang="en-GB" altLang="fr-FR" sz="1000">
                <a:latin typeface="Arial" pitchFamily="34" charset="0"/>
                <a:ea typeface="Arial" pitchFamily="34" charset="0"/>
                <a:cs typeface="Arial" pitchFamily="34" charset="0"/>
              </a:rPr>
              <a:t>”</a:t>
            </a:r>
            <a:r>
              <a:rPr lang="en-GB" sz="1000">
                <a:latin typeface="Arial" pitchFamily="34" charset="0"/>
                <a:ea typeface="Arial" pitchFamily="34" charset="0"/>
                <a:cs typeface="Arial" pitchFamily="34" charset="0"/>
              </a:rPr>
              <a:t>, proliferation of strategies: selective PHC vs. integrated health care, district health systems and Healthy Cities </a:t>
            </a:r>
          </a:p>
          <a:p>
            <a:pPr lvl="1">
              <a:buFont typeface="Wingdings" pitchFamily="2" charset="2"/>
              <a:buNone/>
              <a:defRPr/>
            </a:pPr>
            <a:r>
              <a:rPr lang="en-GB" sz="1000">
                <a:latin typeface="Arial" pitchFamily="34" charset="0"/>
                <a:ea typeface="Arial" pitchFamily="34" charset="0"/>
                <a:cs typeface="Arial" pitchFamily="34" charset="0"/>
              </a:rPr>
              <a:t>90s – Decade of Reform &amp; Globalization: efficiency of bureaucracy and introduction of market economies in health sector; also the Water Decade and the "Washington Consensus</a:t>
            </a:r>
            <a:r>
              <a:rPr lang="en-GB" altLang="fr-FR" sz="1000">
                <a:latin typeface="Arial" pitchFamily="34" charset="0"/>
                <a:ea typeface="Arial" pitchFamily="34" charset="0"/>
                <a:cs typeface="Arial" pitchFamily="34" charset="0"/>
              </a:rPr>
              <a:t>”</a:t>
            </a:r>
            <a:r>
              <a:rPr lang="en-GB" sz="1000">
                <a:latin typeface="Arial" pitchFamily="34" charset="0"/>
                <a:ea typeface="Arial" pitchFamily="34" charset="0"/>
                <a:cs typeface="Arial" pitchFamily="34" charset="0"/>
              </a:rPr>
              <a:t> – IMF-WB-WTO</a:t>
            </a:r>
          </a:p>
          <a:p>
            <a:pPr lvl="1">
              <a:buFont typeface="Wingdings" pitchFamily="2" charset="2"/>
              <a:buNone/>
              <a:defRPr/>
            </a:pPr>
            <a:endParaRPr lang="en-GB" sz="1000">
              <a:latin typeface="Arial" pitchFamily="34" charset="0"/>
              <a:ea typeface="Arial" pitchFamily="34" charset="0"/>
              <a:cs typeface="Arial" pitchFamily="34" charset="0"/>
            </a:endParaRPr>
          </a:p>
          <a:p>
            <a:pPr>
              <a:defRPr/>
            </a:pPr>
            <a:r>
              <a:rPr lang="en-GB" sz="1000">
                <a:latin typeface="Arial" pitchFamily="34" charset="0"/>
                <a:ea typeface="ＭＳ Ｐゴシック" pitchFamily="34" charset="-128"/>
              </a:rPr>
              <a:t>New influence of stakeholders:</a:t>
            </a:r>
          </a:p>
          <a:p>
            <a:pPr lvl="1">
              <a:defRPr/>
            </a:pPr>
            <a:r>
              <a:rPr lang="en-GB" sz="1000">
                <a:latin typeface="Arial" pitchFamily="34" charset="0"/>
                <a:ea typeface="Arial" pitchFamily="34" charset="0"/>
                <a:cs typeface="Arial" pitchFamily="34" charset="0"/>
              </a:rPr>
              <a:t>UNICEF – selective application of PHC, 1979, then moved to children's rights, 1995</a:t>
            </a:r>
          </a:p>
          <a:p>
            <a:pPr lvl="1">
              <a:defRPr/>
            </a:pPr>
            <a:r>
              <a:rPr lang="en-GB" sz="1000">
                <a:latin typeface="Arial" pitchFamily="34" charset="0"/>
                <a:ea typeface="Arial" pitchFamily="34" charset="0"/>
                <a:cs typeface="Arial" pitchFamily="34" charset="0"/>
              </a:rPr>
              <a:t>WB – redefines measurements of health: </a:t>
            </a:r>
            <a:r>
              <a:rPr lang="en-GB" sz="1000" i="1">
                <a:latin typeface="Arial" pitchFamily="34" charset="0"/>
                <a:ea typeface="Arial" pitchFamily="34" charset="0"/>
                <a:cs typeface="Arial" pitchFamily="34" charset="0"/>
              </a:rPr>
              <a:t>WDR 93 Investing in Health</a:t>
            </a:r>
          </a:p>
          <a:p>
            <a:pPr lvl="1">
              <a:defRPr/>
            </a:pPr>
            <a:r>
              <a:rPr lang="en-GB" sz="1000">
                <a:latin typeface="Arial" pitchFamily="34" charset="0"/>
                <a:ea typeface="Arial" pitchFamily="34" charset="0"/>
                <a:cs typeface="Arial" pitchFamily="34" charset="0"/>
              </a:rPr>
              <a:t>UNDP – introduces country strategy note &amp; includes PHC.  Effort for better UN coordination, MDGs </a:t>
            </a:r>
          </a:p>
          <a:p>
            <a:pPr lvl="1">
              <a:defRPr/>
            </a:pPr>
            <a:r>
              <a:rPr lang="en-GB" sz="1000">
                <a:latin typeface="Arial" pitchFamily="34" charset="0"/>
                <a:ea typeface="Arial" pitchFamily="34" charset="0"/>
                <a:cs typeface="Arial" pitchFamily="34" charset="0"/>
              </a:rPr>
              <a:t>USAID – emphasizes civil society and quality</a:t>
            </a:r>
          </a:p>
          <a:p>
            <a:pPr>
              <a:defRPr/>
            </a:pPr>
            <a:r>
              <a:rPr lang="en-GB" sz="1000">
                <a:latin typeface="Arial" pitchFamily="34" charset="0"/>
                <a:ea typeface="ＭＳ Ｐゴシック" pitchFamily="34" charset="-128"/>
              </a:rPr>
              <a:t>New health discipline:</a:t>
            </a:r>
          </a:p>
          <a:p>
            <a:pPr lvl="1">
              <a:defRPr/>
            </a:pPr>
            <a:r>
              <a:rPr lang="en-GB" sz="1000">
                <a:latin typeface="Arial" pitchFamily="34" charset="0"/>
                <a:ea typeface="Arial" pitchFamily="34" charset="0"/>
                <a:cs typeface="Arial" pitchFamily="34" charset="0"/>
              </a:rPr>
              <a:t>Health economics introduces new ways of measuring resources and health achievements, influencing design of health systems financing and efficiency measures</a:t>
            </a:r>
          </a:p>
          <a:p>
            <a:pPr>
              <a:defRPr/>
            </a:pPr>
            <a:r>
              <a:rPr lang="en-GB" sz="1000">
                <a:latin typeface="Arial" pitchFamily="34" charset="0"/>
                <a:ea typeface="ＭＳ Ｐゴシック" pitchFamily="34" charset="-128"/>
              </a:rPr>
              <a:t>National budgets for health:</a:t>
            </a:r>
          </a:p>
          <a:p>
            <a:pPr lvl="1">
              <a:defRPr/>
            </a:pPr>
            <a:r>
              <a:rPr lang="en-GB" sz="1000">
                <a:latin typeface="Arial" pitchFamily="34" charset="0"/>
                <a:ea typeface="Arial" pitchFamily="34" charset="0"/>
                <a:cs typeface="Arial" pitchFamily="34" charset="0"/>
              </a:rPr>
              <a:t>Increase as % of GDP</a:t>
            </a:r>
          </a:p>
          <a:p>
            <a:pPr lvl="1">
              <a:defRPr/>
            </a:pPr>
            <a:r>
              <a:rPr lang="en-GB" sz="1000">
                <a:latin typeface="Arial" pitchFamily="34" charset="0"/>
                <a:ea typeface="Arial" pitchFamily="34" charset="0"/>
                <a:cs typeface="Arial" pitchFamily="34" charset="0"/>
              </a:rPr>
              <a:t>Decrease in equitable distribution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B2D0AB3-247F-41D0-AD82-917D841CD49E}" type="slidenum">
              <a:rPr lang="en-GB" sz="1200"/>
              <a:pPr eaLnBrk="1" hangingPunct="1">
                <a:defRPr/>
              </a:pPr>
              <a:t>22</a:t>
            </a:fld>
            <a:endParaRPr lang="en-GB"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Action Area 1:  Adopt a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health in all policies</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approach and foster intersectoral action for health  </a:t>
            </a:r>
          </a:p>
          <a:p>
            <a:pPr>
              <a:defRPr/>
            </a:pPr>
            <a:r>
              <a:rPr lang="en-US">
                <a:latin typeface="Arial" pitchFamily="34" charset="0"/>
                <a:ea typeface="ＭＳ Ｐゴシック" pitchFamily="34" charset="-128"/>
              </a:rPr>
              <a:t>Action Area 2:  Promote social participation in policy-making and implementation  </a:t>
            </a:r>
          </a:p>
          <a:p>
            <a:pPr>
              <a:defRPr/>
            </a:pPr>
            <a:r>
              <a:rPr lang="en-US">
                <a:latin typeface="Arial" pitchFamily="34" charset="0"/>
                <a:ea typeface="ＭＳ Ｐゴシック" pitchFamily="34" charset="-128"/>
              </a:rPr>
              <a:t>Action Area 3:  Further reorient the health sector towards reducing health inequities  </a:t>
            </a:r>
          </a:p>
          <a:p>
            <a:pPr>
              <a:defRPr/>
            </a:pPr>
            <a:r>
              <a:rPr lang="en-US">
                <a:latin typeface="Arial" pitchFamily="34" charset="0"/>
                <a:ea typeface="ＭＳ Ｐゴシック" pitchFamily="34" charset="-128"/>
              </a:rPr>
              <a:t>Action Area 4:  Align global and national priorities and stakeholders  </a:t>
            </a:r>
          </a:p>
          <a:p>
            <a:pPr>
              <a:defRPr/>
            </a:pPr>
            <a:r>
              <a:rPr lang="en-US">
                <a:latin typeface="Arial" pitchFamily="34" charset="0"/>
                <a:ea typeface="ＭＳ Ｐゴシック" pitchFamily="34" charset="-128"/>
              </a:rPr>
              <a:t>Action Area 5:  Monitor progress and increase accountability </a:t>
            </a:r>
          </a:p>
          <a:p>
            <a:pPr>
              <a:defRPr/>
            </a:pPr>
            <a:endParaRPr lang="en-GB">
              <a:latin typeface="Arial" pitchFamily="34" charset="0"/>
              <a:ea typeface="ＭＳ Ｐゴシック" pitchFamily="34" charset="-128"/>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2E5B005-0341-431A-9D8C-F555A718F8BB}" type="slidenum">
              <a:rPr lang="en-US" sz="1200"/>
              <a:pPr eaLnBrk="1" hangingPunct="1">
                <a:defRPr/>
              </a:pPr>
              <a:t>23</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b="1">
                <a:latin typeface="Arial" pitchFamily="34" charset="0"/>
                <a:ea typeface="ＭＳ Ｐゴシック" pitchFamily="34" charset="-128"/>
              </a:rPr>
              <a:t>SDH – PHC: </a:t>
            </a:r>
            <a:r>
              <a:rPr lang="en-GB">
                <a:latin typeface="Arial" pitchFamily="34" charset="0"/>
                <a:ea typeface="ＭＳ Ｐゴシック" pitchFamily="34" charset="-128"/>
              </a:rPr>
              <a:t>Much common ground </a:t>
            </a:r>
            <a:endParaRPr lang="en-US" b="1">
              <a:latin typeface="Arial" pitchFamily="34" charset="0"/>
              <a:ea typeface="ＭＳ Ｐゴシック" pitchFamily="34" charset="-128"/>
            </a:endParaRPr>
          </a:p>
          <a:p>
            <a:pPr marL="653670" lvl="1" indent="-178274">
              <a:lnSpc>
                <a:spcPct val="90000"/>
              </a:lnSpc>
              <a:buFontTx/>
              <a:buChar char="-"/>
              <a:defRPr/>
            </a:pPr>
            <a:r>
              <a:rPr lang="en-GB">
                <a:latin typeface="Arial" pitchFamily="34" charset="0"/>
                <a:ea typeface="Arial" pitchFamily="34" charset="0"/>
                <a:cs typeface="Arial" pitchFamily="34" charset="0"/>
              </a:rPr>
              <a:t>Both advance holistic view of health, health equity as primary value </a:t>
            </a:r>
          </a:p>
          <a:p>
            <a:pPr marL="653670" lvl="1" indent="-178274">
              <a:lnSpc>
                <a:spcPct val="90000"/>
              </a:lnSpc>
              <a:buFontTx/>
              <a:buChar char="-"/>
              <a:defRPr/>
            </a:pPr>
            <a:r>
              <a:rPr lang="en-GB">
                <a:latin typeface="Arial" pitchFamily="34" charset="0"/>
                <a:ea typeface="Arial" pitchFamily="34" charset="0"/>
                <a:cs typeface="Arial" pitchFamily="34" charset="0"/>
              </a:rPr>
              <a:t>Strong prevention focus</a:t>
            </a:r>
          </a:p>
          <a:p>
            <a:pPr marL="653670" lvl="1" indent="-178274">
              <a:lnSpc>
                <a:spcPct val="90000"/>
              </a:lnSpc>
              <a:buFontTx/>
              <a:buChar char="-"/>
              <a:defRPr/>
            </a:pPr>
            <a:r>
              <a:rPr lang="en-GB">
                <a:latin typeface="Arial" pitchFamily="34" charset="0"/>
                <a:ea typeface="Arial" pitchFamily="34" charset="0"/>
                <a:cs typeface="Arial" pitchFamily="34" charset="0"/>
              </a:rPr>
              <a:t>Declaration of Alma implicitly referred to SDH</a:t>
            </a:r>
          </a:p>
          <a:p>
            <a:pPr eaLnBrk="1" hangingPunct="1">
              <a:lnSpc>
                <a:spcPct val="90000"/>
              </a:lnSpc>
              <a:defRPr/>
            </a:pPr>
            <a:endParaRPr lang="en-GB" b="1">
              <a:latin typeface="Arial" pitchFamily="34" charset="0"/>
              <a:ea typeface="ＭＳ Ｐゴシック" pitchFamily="34" charset="-128"/>
            </a:endParaRPr>
          </a:p>
          <a:p>
            <a:pPr eaLnBrk="1" hangingPunct="1">
              <a:lnSpc>
                <a:spcPct val="90000"/>
              </a:lnSpc>
              <a:defRPr/>
            </a:pPr>
            <a:r>
              <a:rPr lang="en-GB" b="1">
                <a:latin typeface="Arial" pitchFamily="34" charset="0"/>
                <a:ea typeface="ＭＳ Ｐゴシック" pitchFamily="34" charset="-128"/>
              </a:rPr>
              <a:t>Universal Health Coverage: </a:t>
            </a:r>
          </a:p>
          <a:p>
            <a:pPr eaLnBrk="1" hangingPunct="1">
              <a:lnSpc>
                <a:spcPct val="90000"/>
              </a:lnSpc>
              <a:buFontTx/>
              <a:buChar char="•"/>
              <a:defRPr/>
            </a:pPr>
            <a:r>
              <a:rPr lang="en-GB">
                <a:latin typeface="Arial" pitchFamily="34" charset="0"/>
                <a:ea typeface="ＭＳ Ｐゴシック" pitchFamily="34" charset="-128"/>
              </a:rPr>
              <a:t>UHC aims to ensure that all people have access to needed quality health services, across the continuum of care, without the risk of experiencing financial hardship. </a:t>
            </a:r>
          </a:p>
          <a:p>
            <a:pPr eaLnBrk="1" hangingPunct="1">
              <a:lnSpc>
                <a:spcPct val="90000"/>
              </a:lnSpc>
              <a:buFontTx/>
              <a:buChar char="•"/>
              <a:defRPr/>
            </a:pPr>
            <a:r>
              <a:rPr lang="en-GB">
                <a:latin typeface="Arial" pitchFamily="34" charset="0"/>
                <a:ea typeface="ＭＳ Ｐゴシック" pitchFamily="34" charset="-128"/>
              </a:rPr>
              <a:t>Health care systems are a vital determinant of Health! </a:t>
            </a:r>
          </a:p>
          <a:p>
            <a:pPr marL="653670" lvl="1" indent="-178274">
              <a:lnSpc>
                <a:spcPct val="90000"/>
              </a:lnSpc>
              <a:buFontTx/>
              <a:buChar char="•"/>
              <a:defRPr/>
            </a:pPr>
            <a:r>
              <a:rPr lang="en-GB">
                <a:latin typeface="Arial" pitchFamily="34" charset="0"/>
                <a:ea typeface="Arial" pitchFamily="34" charset="0"/>
                <a:cs typeface="Arial" pitchFamily="34" charset="0"/>
              </a:rPr>
              <a:t>Health Care Systems are frequently chronically under-resourced and inequitable</a:t>
            </a:r>
          </a:p>
          <a:p>
            <a:pPr marL="653670" lvl="1" indent="-178274">
              <a:lnSpc>
                <a:spcPct val="90000"/>
              </a:lnSpc>
              <a:buFontTx/>
              <a:buChar char="•"/>
              <a:defRPr/>
            </a:pPr>
            <a:r>
              <a:rPr lang="en-GB">
                <a:latin typeface="Arial" pitchFamily="34" charset="0"/>
                <a:ea typeface="Arial" pitchFamily="34" charset="0"/>
                <a:cs typeface="Arial" pitchFamily="34" charset="0"/>
              </a:rPr>
              <a:t>In many countries (poor and rich), costs of health care can lead to disastrous impoverishment</a:t>
            </a:r>
          </a:p>
          <a:p>
            <a:pPr marL="653670" lvl="1" indent="-178274">
              <a:lnSpc>
                <a:spcPct val="90000"/>
              </a:lnSpc>
              <a:buFontTx/>
              <a:buChar char="•"/>
              <a:defRPr/>
            </a:pPr>
            <a:r>
              <a:rPr lang="en-GB">
                <a:latin typeface="Arial" pitchFamily="34" charset="0"/>
                <a:ea typeface="Arial" pitchFamily="34" charset="0"/>
                <a:cs typeface="Arial" pitchFamily="34" charset="0"/>
              </a:rPr>
              <a:t>The health care systems must be designed and financed to ensure equitable, UHC with adequate human resources.</a:t>
            </a:r>
          </a:p>
          <a:p>
            <a:pPr eaLnBrk="1" hangingPunct="1">
              <a:lnSpc>
                <a:spcPct val="90000"/>
              </a:lnSpc>
              <a:buFontTx/>
              <a:buChar char="•"/>
              <a:defRPr/>
            </a:pPr>
            <a:r>
              <a:rPr lang="en-GB" b="1">
                <a:latin typeface="Arial" pitchFamily="34" charset="0"/>
                <a:ea typeface="ＭＳ Ｐゴシック" pitchFamily="34" charset="-128"/>
              </a:rPr>
              <a:t>Working towards UHC means identifying and making changes to overcome coverage gaps. Health programmes, within the wider context of HSS reforms for UHC, need to be equipped to do this. </a:t>
            </a:r>
            <a:r>
              <a:rPr lang="en-GB">
                <a:latin typeface="Arial" pitchFamily="34" charset="0"/>
                <a:ea typeface="ＭＳ Ｐゴシック" pitchFamily="34" charset="-128"/>
              </a:rPr>
              <a:t>i.e. operationalising action on SDH</a:t>
            </a:r>
          </a:p>
        </p:txBody>
      </p:sp>
      <p:sp>
        <p:nvSpPr>
          <p:cNvPr id="5222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90BFB62-0020-446A-AB69-E1B3B63D5FE3}" type="slidenum">
              <a:rPr lang="en-US" sz="1200"/>
              <a:pPr eaLnBrk="1" hangingPunct="1">
                <a:defRPr/>
              </a:pPr>
              <a:t>25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GB"/>
              <a:t>SDH/HE the natural health bridge to broader economic inequities and to Post 2015/SDGs national and global debates </a:t>
            </a: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1F4D4DF-DC87-4D29-A813-CF209AE6DAAB}" type="slidenum">
              <a:rPr lang="en-US" sz="1200"/>
              <a:pPr eaLnBrk="1" hangingPunct="1">
                <a:defRPr/>
              </a:pPr>
              <a:t>26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5734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EC20658-6675-4EA0-B9E2-D5008461647B}" type="slidenum">
              <a:rPr lang="en-US" sz="1200"/>
              <a:pPr eaLnBrk="1" hangingPunct="1">
                <a:defRPr/>
              </a:pPr>
              <a:t>28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58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72CA3C53-459D-4815-AEBE-CF7400D35E8C}" type="slidenum">
              <a:rPr lang="en-US" sz="1200"/>
              <a:pPr eaLnBrk="1" hangingPunct="1">
                <a:defRPr/>
              </a:pPr>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GB">
                <a:solidFill>
                  <a:srgbClr val="000000"/>
                </a:solidFill>
                <a:latin typeface="Times New Roman" pitchFamily="18" charset="0"/>
                <a:ea typeface="SimSun" pitchFamily="2" charset="-122"/>
              </a:rPr>
              <a:t>Social, economic and environmental determinants of health is </a:t>
            </a:r>
            <a:r>
              <a:rPr lang="en-GB">
                <a:solidFill>
                  <a:srgbClr val="E36C0A"/>
                </a:solidFill>
                <a:latin typeface="Times New Roman" pitchFamily="18" charset="0"/>
                <a:ea typeface="SimSun" pitchFamily="2" charset="-122"/>
              </a:rPr>
              <a:t>a fundamental approach and </a:t>
            </a:r>
            <a:r>
              <a:rPr lang="en-GB">
                <a:solidFill>
                  <a:srgbClr val="000000"/>
                </a:solidFill>
                <a:latin typeface="Times New Roman" pitchFamily="18" charset="0"/>
                <a:ea typeface="SimSun" pitchFamily="2" charset="-122"/>
              </a:rPr>
              <a:t>one of the six leadership priorities of the 12</a:t>
            </a:r>
            <a:r>
              <a:rPr lang="en-GB" baseline="30000">
                <a:solidFill>
                  <a:srgbClr val="000000"/>
                </a:solidFill>
                <a:latin typeface="Times New Roman" pitchFamily="18" charset="0"/>
                <a:ea typeface="SimSun" pitchFamily="2" charset="-122"/>
              </a:rPr>
              <a:t>th</a:t>
            </a:r>
            <a:r>
              <a:rPr lang="en-GB">
                <a:solidFill>
                  <a:srgbClr val="000000"/>
                </a:solidFill>
                <a:latin typeface="Times New Roman" pitchFamily="18" charset="0"/>
                <a:ea typeface="SimSun" pitchFamily="2" charset="-122"/>
              </a:rPr>
              <a:t> WHO General Programme of Work 2014-2019. </a:t>
            </a:r>
          </a:p>
          <a:p>
            <a:pPr marL="178274" indent="-178274">
              <a:buFontTx/>
              <a:buChar char="•"/>
              <a:defRPr/>
            </a:pPr>
            <a:r>
              <a:rPr lang="en-US">
                <a:latin typeface="Times New Roman" pitchFamily="18" charset="0"/>
                <a:ea typeface="SimSun" pitchFamily="2" charset="-122"/>
              </a:rPr>
              <a:t>The conference resulted in the </a:t>
            </a:r>
            <a:r>
              <a:rPr lang="en-US" i="1">
                <a:latin typeface="Times New Roman" pitchFamily="18" charset="0"/>
                <a:ea typeface="SimSun" pitchFamily="2" charset="-122"/>
              </a:rPr>
              <a:t>Helsinki Statement on Health in All Policies</a:t>
            </a:r>
            <a:r>
              <a:rPr lang="en-US">
                <a:latin typeface="Times New Roman" pitchFamily="18" charset="0"/>
                <a:ea typeface="SimSun" pitchFamily="2" charset="-122"/>
              </a:rPr>
              <a:t> and was followed by resolution WHA67.12 in 2014, </a:t>
            </a:r>
            <a:r>
              <a:rPr lang="en-US" i="1">
                <a:latin typeface="Times New Roman" pitchFamily="18" charset="0"/>
                <a:ea typeface="SimSun" pitchFamily="2" charset="-122"/>
              </a:rPr>
              <a:t>Contributing to Social and Economic Development: sustainable action across sectors to improve health and health equity</a:t>
            </a:r>
            <a:r>
              <a:rPr lang="en-US">
                <a:latin typeface="Times New Roman" pitchFamily="18" charset="0"/>
                <a:ea typeface="SimSun" pitchFamily="2" charset="-122"/>
              </a:rPr>
              <a:t>. The Secretariat is now developing a Framework for Country Action Across Sectors for Health and Health Equity that will be presented to Member States at the 68</a:t>
            </a:r>
            <a:r>
              <a:rPr lang="en-US" baseline="30000">
                <a:latin typeface="Times New Roman" pitchFamily="18" charset="0"/>
                <a:ea typeface="SimSun" pitchFamily="2" charset="-122"/>
              </a:rPr>
              <a:t>th</a:t>
            </a:r>
            <a:r>
              <a:rPr lang="en-US">
                <a:latin typeface="Times New Roman" pitchFamily="18" charset="0"/>
                <a:ea typeface="SimSun" pitchFamily="2" charset="-122"/>
              </a:rPr>
              <a:t> WHA. </a:t>
            </a:r>
          </a:p>
          <a:p>
            <a:pPr marL="178274" indent="-178274">
              <a:buFontTx/>
              <a:buChar char="•"/>
              <a:defRPr/>
            </a:pPr>
            <a:r>
              <a:rPr lang="en-US">
                <a:latin typeface="Times New Roman" pitchFamily="18" charset="0"/>
                <a:ea typeface="SimSun" pitchFamily="2" charset="-122"/>
              </a:rPr>
              <a:t>In September 2014, PAHO</a:t>
            </a:r>
            <a:r>
              <a:rPr lang="en-US" altLang="fr-FR">
                <a:latin typeface="Times New Roman" pitchFamily="18" charset="0"/>
                <a:ea typeface="SimSun" pitchFamily="2" charset="-122"/>
              </a:rPr>
              <a:t>’</a:t>
            </a:r>
            <a:r>
              <a:rPr lang="en-US">
                <a:latin typeface="Times New Roman" pitchFamily="18" charset="0"/>
                <a:ea typeface="SimSun" pitchFamily="2" charset="-122"/>
              </a:rPr>
              <a:t>s 53rd Directing Council adopted a Regional Plan on Health in All Policies, considered a key instrument to implement the Rio Political Declaration on Social Determinants of Health.</a:t>
            </a:r>
          </a:p>
          <a:p>
            <a:pPr marL="178274" indent="-178274">
              <a:buFontTx/>
              <a:buChar char="•"/>
              <a:defRPr/>
            </a:pPr>
            <a:r>
              <a:rPr lang="en-US">
                <a:latin typeface="Times New Roman" pitchFamily="18" charset="0"/>
                <a:ea typeface="SimSun" pitchFamily="2" charset="-122"/>
              </a:rPr>
              <a:t>A Regional Framework on Health in All Policies for South-East Asia was adopted at a Regional Consultation in April 2013. </a:t>
            </a:r>
          </a:p>
          <a:p>
            <a:pPr marL="178274" indent="-178274">
              <a:buFontTx/>
              <a:buChar char="•"/>
              <a:defRPr/>
            </a:pPr>
            <a:r>
              <a:rPr lang="en-US">
                <a:latin typeface="Times New Roman" pitchFamily="18" charset="0"/>
                <a:ea typeface="SimSun" pitchFamily="2" charset="-122"/>
              </a:rPr>
              <a:t>The Regional Committee for Europe adopted </a:t>
            </a:r>
            <a:r>
              <a:rPr lang="en-US" i="1">
                <a:latin typeface="Times New Roman" pitchFamily="18" charset="0"/>
                <a:ea typeface="SimSun" pitchFamily="2" charset="-122"/>
              </a:rPr>
              <a:t>Health2020: a European policy framework </a:t>
            </a:r>
            <a:r>
              <a:rPr lang="en-US">
                <a:latin typeface="Times New Roman" pitchFamily="18" charset="0"/>
                <a:ea typeface="SimSun" pitchFamily="2" charset="-122"/>
              </a:rPr>
              <a:t>at its 62</a:t>
            </a:r>
            <a:r>
              <a:rPr lang="en-US" baseline="30000">
                <a:latin typeface="Times New Roman" pitchFamily="18" charset="0"/>
                <a:ea typeface="SimSun" pitchFamily="2" charset="-122"/>
              </a:rPr>
              <a:t>nd</a:t>
            </a:r>
            <a:r>
              <a:rPr lang="en-US">
                <a:latin typeface="Times New Roman" pitchFamily="18" charset="0"/>
                <a:ea typeface="SimSun" pitchFamily="2" charset="-122"/>
              </a:rPr>
              <a:t> session in 2012, which supports action across government and society for improved health and well-being for all and the reduction of health inequalities. </a:t>
            </a:r>
            <a:endParaRPr lang="en-GB">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6488594-3D51-4BEE-9AF3-9CFAD4FD4126}" type="slidenum">
              <a:rPr lang="en-US" sz="1200"/>
              <a:pPr eaLnBrk="1" hangingPunct="1">
                <a:defRPr/>
              </a:pPr>
              <a:t>29</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a:latin typeface="Times New Roman" pitchFamily="18" charset="0"/>
                <a:ea typeface="SimSun" pitchFamily="2" charset="-122"/>
              </a:rPr>
              <a:t>The Ministry of Public Health in Thailand continued to take leadership in strengthening national, regional and global governance for health. This includes the development of a capacity building programme on Universal Health Coverage (CapUHC), to provide technical assistance to ASEAN and Member States. </a:t>
            </a:r>
          </a:p>
          <a:p>
            <a:pPr marL="178274" indent="-178274">
              <a:buFontTx/>
              <a:buChar char="•"/>
              <a:defRPr/>
            </a:pPr>
            <a:r>
              <a:rPr lang="en-US">
                <a:latin typeface="Times New Roman" pitchFamily="18" charset="0"/>
                <a:ea typeface="SimSun" pitchFamily="2" charset="-122"/>
              </a:rPr>
              <a:t>. In 2014 AFRO established a resource group of technical experts to support regional and country work on social determinants in the African region. </a:t>
            </a:r>
          </a:p>
          <a:p>
            <a:pPr marL="178274" indent="-178274">
              <a:buFontTx/>
              <a:buChar char="•"/>
              <a:defRPr/>
            </a:pPr>
            <a:r>
              <a:rPr lang="en-US">
                <a:latin typeface="Times New Roman" pitchFamily="18" charset="0"/>
                <a:ea typeface="SimSun" pitchFamily="2" charset="-122"/>
              </a:rPr>
              <a:t>In SEARO, a </a:t>
            </a:r>
            <a:r>
              <a:rPr lang="en-US" altLang="fr-FR">
                <a:latin typeface="Times New Roman" pitchFamily="18" charset="0"/>
                <a:ea typeface="SimSun" pitchFamily="2" charset="-122"/>
              </a:rPr>
              <a:t>“</a:t>
            </a:r>
            <a:r>
              <a:rPr lang="en-US">
                <a:latin typeface="Times New Roman" pitchFamily="18" charset="0"/>
                <a:ea typeface="SimSun" pitchFamily="2" charset="-122"/>
              </a:rPr>
              <a:t>Health Literacy Toolkits for Low- and Middle-Income Countries</a:t>
            </a:r>
            <a:r>
              <a:rPr lang="en-US" altLang="fr-FR">
                <a:latin typeface="Times New Roman" pitchFamily="18" charset="0"/>
                <a:ea typeface="SimSun" pitchFamily="2" charset="-122"/>
              </a:rPr>
              <a:t>”</a:t>
            </a:r>
            <a:r>
              <a:rPr lang="en-US">
                <a:latin typeface="Times New Roman" pitchFamily="18" charset="0"/>
                <a:ea typeface="SimSun" pitchFamily="2" charset="-122"/>
              </a:rPr>
              <a:t> aimed at strengthening the capacity of people, institutions and professions to effectively participate in health systems is in the process of being published </a:t>
            </a:r>
            <a:endParaRPr lang="en-GB">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83EAC1D-F249-4042-83CD-FE8A0D6D42B3}" type="slidenum">
              <a:rPr lang="en-US" sz="1200"/>
              <a:pPr eaLnBrk="1" hangingPunct="1">
                <a:defRPr/>
              </a:pPr>
              <a:t>30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a:latin typeface="Times New Roman" pitchFamily="18" charset="0"/>
                <a:ea typeface="SimSun" pitchFamily="2" charset="-122"/>
              </a:rPr>
              <a:t>The 10th Pacific Health Minister Meeting in Samoa in July 2013 included social determinants of health in the meeting agenda as one in top four priorities raised by Ministers. The meeting included a technical session on progress and plans for scaling-up of interventions on social determinants in the Pacific island countries and areas; framed the Healthy Islands vision as a critical vehicle for advancing national-level multisectoral actions and highlighted noncommunicable diseases as an entry point for catalyzing action on social determinants and reducing health inequities; </a:t>
            </a:r>
          </a:p>
          <a:p>
            <a:pPr marL="178274" indent="-178274">
              <a:buFontTx/>
              <a:buChar char="•"/>
              <a:defRPr/>
            </a:pPr>
            <a:r>
              <a:rPr lang="en-US">
                <a:latin typeface="Times New Roman" pitchFamily="18" charset="0"/>
                <a:ea typeface="SimSun" pitchFamily="2" charset="-122"/>
              </a:rPr>
              <a:t>Significant work has also been undertaken at regional and national level aimed at reorienting the health sector </a:t>
            </a:r>
            <a:r>
              <a:rPr lang="en-US">
                <a:solidFill>
                  <a:srgbClr val="000000"/>
                </a:solidFill>
                <a:latin typeface="Times New Roman" pitchFamily="18" charset="0"/>
                <a:ea typeface="SimSun" pitchFamily="2" charset="-122"/>
              </a:rPr>
              <a:t>towards reducing health inequities. </a:t>
            </a:r>
            <a:r>
              <a:rPr lang="en-US">
                <a:latin typeface="Times New Roman" pitchFamily="18" charset="0"/>
                <a:ea typeface="SimSun" pitchFamily="2" charset="-122"/>
              </a:rPr>
              <a:t>In the Americas, a joint declaration was recently signed between Argentina and eight Caribbean Community (CARICOM) countries for cooperation in the areas of medicines, prevention of HIV and other sexually transmitted diseases, transplants, chronic non communicable diseases, and initiatives that address social determinants of health, including housing, education, employment, and sanitation, among others. The initiative will be channeled through the Caribbean Public Health Agency, with support from PAHO. The Regional Office of the Western Pacific supported the integration of social determinants of health and Health in All Policies in a workshop on health system strengthening at the subnational level in Mongolia in May 2014.</a:t>
            </a:r>
            <a:endParaRPr lang="fr-FR">
              <a:latin typeface="Times New Roman" pitchFamily="18" charset="0"/>
              <a:ea typeface="SimSun" pitchFamily="2" charset="-122"/>
            </a:endParaRPr>
          </a:p>
          <a:p>
            <a:pPr marL="178274" indent="-178274">
              <a:buFontTx/>
              <a:buChar char="•"/>
              <a:defRPr/>
            </a:pPr>
            <a:endParaRPr lang="en-US">
              <a:latin typeface="Times New Roman" pitchFamily="18" charset="0"/>
              <a:ea typeface="SimSun" pitchFamily="2" charset="-122"/>
            </a:endParaRPr>
          </a:p>
          <a:p>
            <a:pPr marL="178274" indent="-178274">
              <a:buFontTx/>
              <a:buChar char="•"/>
              <a:defRPr/>
            </a:pPr>
            <a:endParaRPr lang="en-US">
              <a:latin typeface="Times New Roman" pitchFamily="18" charset="0"/>
              <a:ea typeface="SimSun" pitchFamily="2" charset="-122"/>
            </a:endParaRPr>
          </a:p>
          <a:p>
            <a:pPr marL="178274" indent="-178274">
              <a:buFontTx/>
              <a:buChar char="•"/>
              <a:defRPr/>
            </a:pPr>
            <a:endParaRPr lang="en-GB">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2B2F2F0-78FD-4363-BB7D-15751274D5EC}" type="slidenum">
              <a:rPr lang="en-US" sz="1200"/>
              <a:pPr eaLnBrk="1" hangingPunct="1">
                <a:defRPr/>
              </a:pPr>
              <a:t>31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Urban Health Equity Assessment and Response Tool (Urban HEART).</a:t>
            </a:r>
          </a:p>
          <a:p>
            <a:pPr>
              <a:buFontTx/>
              <a:buChar char="•"/>
              <a:defRPr/>
            </a:pPr>
            <a:r>
              <a:rPr lang="en-US">
                <a:latin typeface="Arial" pitchFamily="34" charset="0"/>
                <a:ea typeface="ＭＳ Ｐゴシック" pitchFamily="34" charset="-128"/>
              </a:rPr>
              <a:t>A handbook on how to monitor health inequalities in low- and middle-income countries.</a:t>
            </a:r>
          </a:p>
          <a:p>
            <a:pPr>
              <a:buFontTx/>
              <a:buChar char="•"/>
              <a:defRPr/>
            </a:pPr>
            <a:r>
              <a:rPr lang="en-US">
                <a:latin typeface="Arial" pitchFamily="34" charset="0"/>
                <a:ea typeface="ＭＳ Ｐゴシック" pitchFamily="34" charset="-128"/>
              </a:rPr>
              <a:t>Monitoring intersectoral factors influencing UHC and health at the country level with an equity focus: frameworks and measures</a:t>
            </a:r>
          </a:p>
          <a:p>
            <a:pPr>
              <a:buFontTx/>
              <a:buChar char="•"/>
              <a:defRPr/>
            </a:pPr>
            <a:r>
              <a:rPr lang="en-US">
                <a:latin typeface="Times New Roman" pitchFamily="18" charset="0"/>
                <a:ea typeface="SimSun" pitchFamily="2" charset="-122"/>
              </a:rPr>
              <a:t>WHO capacities in monitoring trends in and impacts of social determinants of health, as well as actions of redress have advanced. A </a:t>
            </a:r>
            <a:r>
              <a:rPr lang="en-US" i="1">
                <a:latin typeface="Times New Roman" pitchFamily="18" charset="0"/>
                <a:ea typeface="SimSun" pitchFamily="2" charset="-122"/>
              </a:rPr>
              <a:t>Handbook on Health Inequality Monitoring: with a special focus on low- and middle-income countries</a:t>
            </a:r>
            <a:r>
              <a:rPr lang="en-US">
                <a:latin typeface="Times New Roman" pitchFamily="18" charset="0"/>
                <a:ea typeface="SimSun" pitchFamily="2" charset="-122"/>
              </a:rPr>
              <a:t> was published in 2013. </a:t>
            </a:r>
          </a:p>
          <a:p>
            <a:pPr>
              <a:buFontTx/>
              <a:buChar char="•"/>
              <a:defRPr/>
            </a:pPr>
            <a:r>
              <a:rPr lang="en-US">
                <a:latin typeface="Times New Roman" pitchFamily="18" charset="0"/>
                <a:ea typeface="SimSun" pitchFamily="2" charset="-122"/>
              </a:rPr>
              <a:t>The European region held two consultations to identify objective well-being indicators that take account of social determinants and health equity (and complement the subjective well-being indicator already adopted) to support monitoring linked to the </a:t>
            </a:r>
            <a:r>
              <a:rPr lang="en-US" i="1">
                <a:latin typeface="Times New Roman" pitchFamily="18" charset="0"/>
                <a:ea typeface="SimSun" pitchFamily="2" charset="-122"/>
              </a:rPr>
              <a:t>Health 2020 </a:t>
            </a:r>
            <a:r>
              <a:rPr lang="en-US">
                <a:latin typeface="Times New Roman" pitchFamily="18" charset="0"/>
                <a:ea typeface="SimSun" pitchFamily="2" charset="-122"/>
              </a:rPr>
              <a:t>framework. In 2014, WPRO published a gender fact sheet describing important social factors using various indicators of determinants impacting gender health equity.</a:t>
            </a:r>
            <a:endParaRPr lang="fr-FR">
              <a:latin typeface="Times New Roman" pitchFamily="18" charset="0"/>
              <a:ea typeface="SimSun" pitchFamily="2" charset="-122"/>
            </a:endParaRPr>
          </a:p>
          <a:p>
            <a:pPr>
              <a:buFontTx/>
              <a:buChar char="•"/>
              <a:defRPr/>
            </a:pPr>
            <a:endParaRPr lang="en-US">
              <a:latin typeface="Times New Roman" pitchFamily="18" charset="0"/>
              <a:ea typeface="SimSun" pitchFamily="2" charset="-122"/>
            </a:endParaRPr>
          </a:p>
          <a:p>
            <a:pPr>
              <a:buFontTx/>
              <a:buChar char="•"/>
              <a:defRPr/>
            </a:pPr>
            <a:r>
              <a:rPr lang="en-US">
                <a:latin typeface="Times New Roman" pitchFamily="18" charset="0"/>
                <a:ea typeface="SimSun" pitchFamily="2" charset="-122"/>
              </a:rPr>
              <a:t>The statistical reports </a:t>
            </a:r>
            <a:r>
              <a:rPr lang="en-US" i="1">
                <a:latin typeface="Times New Roman" pitchFamily="18" charset="0"/>
                <a:ea typeface="SimSun" pitchFamily="2" charset="-122"/>
              </a:rPr>
              <a:t>Demographic, Social and Health Indicators for Countries of the Eastern Mediterranean, </a:t>
            </a:r>
            <a:r>
              <a:rPr lang="en-US">
                <a:latin typeface="Times New Roman" pitchFamily="18" charset="0"/>
                <a:ea typeface="SimSun" pitchFamily="2" charset="-122"/>
              </a:rPr>
              <a:t>which</a:t>
            </a:r>
            <a:r>
              <a:rPr lang="en-US" i="1">
                <a:latin typeface="Times New Roman" pitchFamily="18" charset="0"/>
                <a:ea typeface="SimSun" pitchFamily="2" charset="-122"/>
              </a:rPr>
              <a:t> </a:t>
            </a:r>
            <a:r>
              <a:rPr lang="en-US">
                <a:latin typeface="Times New Roman" pitchFamily="18" charset="0"/>
                <a:ea typeface="SimSun" pitchFamily="2" charset="-122"/>
              </a:rPr>
              <a:t>describe six socioeconomic indictors, continue to be published </a:t>
            </a:r>
          </a:p>
          <a:p>
            <a:pPr>
              <a:defRPr/>
            </a:pPr>
            <a:endParaRPr lang="en-US">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C55883E-616E-4899-B731-0BC0AA79819C}" type="slidenum">
              <a:rPr lang="en-US" sz="1200"/>
              <a:pPr eaLnBrk="1" hangingPunct="1">
                <a:defRPr/>
              </a:pPr>
              <a:t>32</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nSpc>
                <a:spcPct val="150000"/>
              </a:lnSpc>
              <a:defRPr/>
            </a:pPr>
            <a:r>
              <a:rPr lang="en-GB">
                <a:latin typeface="Arial" pitchFamily="34" charset="0"/>
                <a:ea typeface="ＭＳ Ｐゴシック" pitchFamily="34" charset="-128"/>
              </a:rPr>
              <a:t>SDH/HE the natural health bridge to broader economic inequities and to Post 2015/SDGs national and global debates </a:t>
            </a:r>
          </a:p>
          <a:p>
            <a:pPr>
              <a:lnSpc>
                <a:spcPct val="150000"/>
              </a:lnSpc>
              <a:defRPr/>
            </a:pPr>
            <a:r>
              <a:rPr lang="en-US">
                <a:latin typeface="Times New Roman" pitchFamily="18" charset="0"/>
                <a:ea typeface="SimSun" pitchFamily="2" charset="-122"/>
              </a:rPr>
              <a:t>At regional and country level, social determinants of health have increasingly been recognized as a key approach in the context of environmental health projects. </a:t>
            </a:r>
            <a:endParaRPr lang="fr-FR">
              <a:latin typeface="Times New Roman" pitchFamily="18" charset="0"/>
              <a:ea typeface="SimSun" pitchFamily="2" charset="-122"/>
            </a:endParaRPr>
          </a:p>
          <a:p>
            <a:pPr>
              <a:lnSpc>
                <a:spcPct val="150000"/>
              </a:lnSpc>
              <a:defRPr/>
            </a:pPr>
            <a:r>
              <a:rPr lang="en-US">
                <a:latin typeface="Times New Roman" pitchFamily="18" charset="0"/>
                <a:ea typeface="SimSun" pitchFamily="2" charset="-122"/>
              </a:rPr>
              <a:t> </a:t>
            </a:r>
            <a:r>
              <a:rPr lang="en-US">
                <a:solidFill>
                  <a:srgbClr val="E36C0A"/>
                </a:solidFill>
                <a:latin typeface="Times New Roman" pitchFamily="18" charset="0"/>
                <a:ea typeface="SimSun" pitchFamily="2" charset="-122"/>
              </a:rPr>
              <a:t>A co-funded EURO and UN project </a:t>
            </a:r>
            <a:r>
              <a:rPr lang="en-US" i="1">
                <a:solidFill>
                  <a:srgbClr val="E36C0A"/>
                </a:solidFill>
                <a:latin typeface="Times New Roman" pitchFamily="18" charset="0"/>
                <a:ea typeface="SimSun" pitchFamily="2" charset="-122"/>
              </a:rPr>
              <a:t>Networking for Physical Activity (PHAN)</a:t>
            </a:r>
            <a:r>
              <a:rPr lang="en-GB">
                <a:solidFill>
                  <a:srgbClr val="E36C0A"/>
                </a:solidFill>
                <a:latin typeface="Times New Roman" pitchFamily="18" charset="0"/>
                <a:ea typeface="SimSun" pitchFamily="2" charset="-122"/>
              </a:rPr>
              <a:t>,</a:t>
            </a:r>
            <a:r>
              <a:rPr lang="en-GB" i="1">
                <a:solidFill>
                  <a:srgbClr val="E36C0A"/>
                </a:solidFill>
                <a:latin typeface="Times New Roman" pitchFamily="18" charset="0"/>
                <a:ea typeface="SimSun" pitchFamily="2" charset="-122"/>
              </a:rPr>
              <a:t> </a:t>
            </a:r>
            <a:r>
              <a:rPr lang="en-US">
                <a:solidFill>
                  <a:srgbClr val="E36C0A"/>
                </a:solidFill>
                <a:latin typeface="Times New Roman" pitchFamily="18" charset="0"/>
                <a:ea typeface="SimSun" pitchFamily="2" charset="-122"/>
              </a:rPr>
              <a:t>aimed at promoting networking and action on healthy and equitable environments for physical activity, included specific objectives to identify good practice examples and develop guidance on the promotion of physical activity in socially disadvantaged groups to address inequalities (report published 2013).</a:t>
            </a:r>
          </a:p>
          <a:p>
            <a:pPr>
              <a:lnSpc>
                <a:spcPct val="150000"/>
              </a:lnSpc>
              <a:defRPr/>
            </a:pPr>
            <a:r>
              <a:rPr lang="en-US">
                <a:latin typeface="Times New Roman" pitchFamily="18" charset="0"/>
                <a:ea typeface="SimSun" pitchFamily="2" charset="-122"/>
              </a:rPr>
              <a:t> Initiatives in EMRO included the publication of a report in Jordan on environmental health activities focusing on social determinants, slum area assessments conducted in Aqaba city and capital city of Amman, and a project on walking in the Amman green gardens as a means of addressing obesity.</a:t>
            </a:r>
            <a:endParaRPr lang="fr-FR">
              <a:latin typeface="Times New Roman" pitchFamily="18" charset="0"/>
              <a:ea typeface="SimSun" pitchFamily="2" charset="-122"/>
            </a:endParaRPr>
          </a:p>
          <a:p>
            <a:pPr>
              <a:lnSpc>
                <a:spcPct val="150000"/>
              </a:lnSpc>
              <a:defRPr/>
            </a:pPr>
            <a:r>
              <a:rPr lang="en-US">
                <a:latin typeface="Times New Roman" pitchFamily="18" charset="0"/>
                <a:ea typeface="SimSun" pitchFamily="2" charset="-122"/>
              </a:rPr>
              <a:t> </a:t>
            </a:r>
            <a:endParaRPr lang="fr-FR">
              <a:latin typeface="Times New Roman" pitchFamily="18" charset="0"/>
              <a:ea typeface="SimSun" pitchFamily="2" charset="-122"/>
            </a:endParaRPr>
          </a:p>
          <a:p>
            <a:pPr>
              <a:lnSpc>
                <a:spcPct val="150000"/>
              </a:lnSpc>
              <a:defRPr/>
            </a:pPr>
            <a:r>
              <a:rPr lang="en-US">
                <a:latin typeface="Times New Roman" pitchFamily="18" charset="0"/>
                <a:ea typeface="SimSun" pitchFamily="2" charset="-122"/>
              </a:rPr>
              <a:t>For example, the Maltese Environmental Health Directorate in collaboration with EURO published in November 2013 the first national assessment report of the magnitude and distribution of environmental health inequalities in the Maltese Islands. </a:t>
            </a:r>
            <a:endParaRPr lang="fr-FR">
              <a:latin typeface="Times New Roman" pitchFamily="18" charset="0"/>
              <a:ea typeface="SimSun" pitchFamily="2" charset="-122"/>
            </a:endParaRPr>
          </a:p>
          <a:p>
            <a:pPr>
              <a:buFontTx/>
              <a:buChar char="•"/>
              <a:defRPr/>
            </a:pPr>
            <a:r>
              <a:rPr lang="en-US">
                <a:latin typeface="Times New Roman" pitchFamily="18" charset="0"/>
                <a:ea typeface="SimSun" pitchFamily="2" charset="-122"/>
              </a:rPr>
              <a:t>In Maldives, WHO and the national authorities strengthened multisectoral policy dialogue for health, including to finalize the National Environmental Health Action Plan with all relevant national stakeholders. A number of UN agencies, including WHO, has also been working in the Maldives to mainstream the Low Emission Climate Resilient Development (LECReD multi-donor trust programme into local development planning and service delivery for greater community-level ownership and sustainability of the programme. </a:t>
            </a:r>
            <a:endParaRPr lang="en-GB">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583257FB-E72E-4D28-9F06-1A62B4D248D3}" type="slidenum">
              <a:rPr lang="en-US" sz="1200"/>
              <a:pPr eaLnBrk="1" hangingPunct="1">
                <a:defRPr/>
              </a:pPr>
              <a:t>33</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GB">
                <a:solidFill>
                  <a:srgbClr val="000000"/>
                </a:solidFill>
                <a:latin typeface="Times New Roman" pitchFamily="18" charset="0"/>
                <a:ea typeface="SimSun" pitchFamily="2" charset="-122"/>
              </a:rPr>
              <a:t>A joint UN Mission to Rwanda took place in 2013, as part of the </a:t>
            </a:r>
            <a:r>
              <a:rPr lang="en-GB" i="1">
                <a:solidFill>
                  <a:srgbClr val="000000"/>
                </a:solidFill>
                <a:latin typeface="Times New Roman" pitchFamily="18" charset="0"/>
                <a:ea typeface="SimSun" pitchFamily="2" charset="-122"/>
              </a:rPr>
              <a:t>UN Platform on Social Determinants of Health </a:t>
            </a:r>
            <a:r>
              <a:rPr lang="en-GB">
                <a:solidFill>
                  <a:srgbClr val="000000"/>
                </a:solidFill>
                <a:latin typeface="Times New Roman" pitchFamily="18" charset="0"/>
                <a:ea typeface="SimSun" pitchFamily="2" charset="-122"/>
              </a:rPr>
              <a:t>(an informal mechanism to provide coordinated support to Member States with implementation of the Rio Political Declaration on Social Determinants of Health). Headquarter and/or regional office representatives from WHO, UNDP and UNICEF met with the Minister of Health and staff from the Ministry of Health, the United Nations Country Team in Rwanda and other stakeholders, including bilateral donor agencies, national health professional and health insurance bodies and [check meeting report]. Priority initiatives for coordinated activities on social determinants in the country were agreed upon. </a:t>
            </a:r>
          </a:p>
          <a:p>
            <a:pPr marL="178274" indent="-178274">
              <a:buFontTx/>
              <a:buChar char="•"/>
              <a:defRPr/>
            </a:pPr>
            <a:r>
              <a:rPr lang="en-GB">
                <a:solidFill>
                  <a:srgbClr val="000000"/>
                </a:solidFill>
                <a:latin typeface="Times New Roman" pitchFamily="18" charset="0"/>
                <a:ea typeface="SimSun" pitchFamily="2" charset="-122"/>
              </a:rPr>
              <a:t>In 2013, UNDP published a </a:t>
            </a:r>
            <a:r>
              <a:rPr lang="en-GB" i="1">
                <a:solidFill>
                  <a:srgbClr val="000000"/>
                </a:solidFill>
                <a:latin typeface="Times New Roman" pitchFamily="18" charset="0"/>
                <a:ea typeface="SimSun" pitchFamily="2" charset="-122"/>
              </a:rPr>
              <a:t>Discussion Paper: Addressing the Social Determinants of Noncommunicable Diseases</a:t>
            </a:r>
            <a:r>
              <a:rPr lang="en-GB">
                <a:solidFill>
                  <a:srgbClr val="000000"/>
                </a:solidFill>
                <a:latin typeface="Times New Roman" pitchFamily="18" charset="0"/>
                <a:ea typeface="SimSun" pitchFamily="2" charset="-122"/>
              </a:rPr>
              <a:t>. The paper presents a typology of three types of possible multisectoral action on noncommunicable diseases and a framework that outlines more specific areas and opportunities for actors outside the health sector to take action on the social determinants of noncommunicable diseases. </a:t>
            </a:r>
          </a:p>
          <a:p>
            <a:pPr marL="178274" indent="-178274">
              <a:buFontTx/>
              <a:buChar char="•"/>
              <a:defRPr/>
            </a:pPr>
            <a:r>
              <a:rPr lang="en-GB">
                <a:solidFill>
                  <a:srgbClr val="000000"/>
                </a:solidFill>
                <a:latin typeface="Times New Roman" pitchFamily="18" charset="0"/>
                <a:ea typeface="SimSun" pitchFamily="2" charset="-122"/>
              </a:rPr>
              <a:t>The Roll Back Malaria Partnership and UNDP led, in collaboration with a range of agencies, the development of a </a:t>
            </a:r>
            <a:r>
              <a:rPr lang="en-GB" i="1">
                <a:solidFill>
                  <a:srgbClr val="000000"/>
                </a:solidFill>
                <a:latin typeface="Times New Roman" pitchFamily="18" charset="0"/>
                <a:ea typeface="SimSun" pitchFamily="2" charset="-122"/>
              </a:rPr>
              <a:t>Multisectoral Action Framework for Malaria</a:t>
            </a:r>
            <a:r>
              <a:rPr lang="en-GB">
                <a:solidFill>
                  <a:srgbClr val="000000"/>
                </a:solidFill>
                <a:latin typeface="Times New Roman" pitchFamily="18" charset="0"/>
                <a:ea typeface="SimSun" pitchFamily="2" charset="-122"/>
              </a:rPr>
              <a:t> launched in September 2013 alongside the 68th United Nations General Assembly. The framework calls for greater coordinated action among different development sectors to tackle the disease [and if informed by a social determinants and health equity approach]. Efforts are now underway to ensure that the framework will be reflected in the discussions on the Sustainable Development Goals, the Global Malaria Action Plan for 2016-2025 and national malaria strategies. </a:t>
            </a:r>
            <a:endParaRPr lang="en-GB">
              <a:latin typeface="Arial" pitchFamily="34" charset="0"/>
              <a:ea typeface="ＭＳ Ｐゴシック" pitchFamily="34" charset="-128"/>
            </a:endParaRPr>
          </a:p>
        </p:txBody>
      </p:sp>
      <p:sp>
        <p:nvSpPr>
          <p:cNvPr id="5632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D573DD4-E7CC-4C22-9D10-C98227EF0045}" type="slidenum">
              <a:rPr lang="en-US" sz="1200"/>
              <a:pPr eaLnBrk="1" hangingPunct="1">
                <a:defRPr/>
              </a:pPr>
              <a:t>34</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5734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3B8E0135-28FB-470D-967B-EDBA120EA8CD}" type="slidenum">
              <a:rPr lang="en-US" sz="1200"/>
              <a:pPr eaLnBrk="1" hangingPunct="1">
                <a:defRPr/>
              </a:pPr>
              <a:t>35</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b="1">
                <a:latin typeface="Arial" pitchFamily="34" charset="0"/>
                <a:ea typeface="ＭＳ Ｐゴシック" pitchFamily="34" charset="-128"/>
              </a:rPr>
              <a:t>HiAP</a:t>
            </a:r>
            <a:r>
              <a:rPr lang="en-US">
                <a:latin typeface="Arial" pitchFamily="34" charset="0"/>
                <a:ea typeface="ＭＳ Ｐゴシック" pitchFamily="34" charset="-128"/>
              </a:rPr>
              <a:t>: An approach to public policies across sectors that systematically takes into account the health implications of decision, seeks synergies, and avoids harmful health impacts, in order to improves population health &amp; health equity.</a:t>
            </a:r>
          </a:p>
          <a:p>
            <a:pPr marL="178274" indent="-178274">
              <a:buFontTx/>
              <a:buChar char="•"/>
              <a:defRPr/>
            </a:pPr>
            <a:r>
              <a:rPr lang="en-US">
                <a:latin typeface="Arial" pitchFamily="34" charset="0"/>
                <a:ea typeface="ＭＳ Ｐゴシック" pitchFamily="34" charset="-128"/>
              </a:rPr>
              <a:t>Shift in perspective so that all actors consider improved health and wellbeing as an overarching social goal that requires shared action.</a:t>
            </a:r>
          </a:p>
          <a:p>
            <a:pPr marL="178274" indent="-178274">
              <a:defRPr/>
            </a:pPr>
            <a:endParaRPr lang="en-US">
              <a:latin typeface="Arial" pitchFamily="34" charset="0"/>
              <a:ea typeface="ＭＳ Ｐゴシック" pitchFamily="34" charset="-128"/>
            </a:endParaRPr>
          </a:p>
          <a:p>
            <a:pPr marL="178274" indent="-178274">
              <a:buFontTx/>
              <a:buChar char="•"/>
              <a:defRPr/>
            </a:pPr>
            <a:r>
              <a:rPr lang="en-US" u="sng">
                <a:latin typeface="Arial" pitchFamily="34" charset="0"/>
                <a:ea typeface="ＭＳ Ｐゴシック" pitchFamily="34" charset="-128"/>
              </a:rPr>
              <a:t>FRAMEWORK:</a:t>
            </a:r>
            <a:r>
              <a:rPr lang="en-US">
                <a:latin typeface="Arial" pitchFamily="34" charset="0"/>
                <a:ea typeface="ＭＳ Ｐゴシック" pitchFamily="34" charset="-128"/>
              </a:rPr>
              <a:t> Aiming to elaborate a common set of concepts underpinning intersectoral work across countries and to identify those most relevant to implementing a HiAP approach, with examples provided from countries in 3 WHO regions (Africa, SE Asia and Western Pacific).</a:t>
            </a:r>
          </a:p>
          <a:p>
            <a:pPr marL="178274" indent="-178274">
              <a:buFontTx/>
              <a:buChar char="•"/>
              <a:defRPr/>
            </a:pPr>
            <a:r>
              <a:rPr lang="en-US">
                <a:latin typeface="Arial" pitchFamily="34" charset="0"/>
                <a:ea typeface="ＭＳ Ｐゴシック" pitchFamily="34" charset="-128"/>
              </a:rPr>
              <a:t>Identifying the need for a HiAP approach, and how to best improve health equity, requires a framework to aid understanding and prioritization. An analytic framework provides a diagnostic checklist that can help planning policies and interventions undertaken with a </a:t>
            </a:r>
            <a:br>
              <a:rPr lang="en-US">
                <a:latin typeface="Arial" pitchFamily="34" charset="0"/>
                <a:ea typeface="ＭＳ Ｐゴシック" pitchFamily="34" charset="-128"/>
              </a:rPr>
            </a:br>
            <a:r>
              <a:rPr lang="en-US">
                <a:latin typeface="Arial" pitchFamily="34" charset="0"/>
                <a:ea typeface="ＭＳ Ｐゴシック" pitchFamily="34" charset="-128"/>
              </a:rPr>
              <a:t>HiAP approach. </a:t>
            </a:r>
          </a:p>
          <a:p>
            <a:pPr marL="178274" indent="-178274">
              <a:buFontTx/>
              <a:buChar char="•"/>
              <a:defRPr/>
            </a:pPr>
            <a:r>
              <a:rPr lang="en-US" u="sng">
                <a:latin typeface="Arial" pitchFamily="34" charset="0"/>
                <a:ea typeface="ＭＳ Ｐゴシック" pitchFamily="34" charset="-128"/>
              </a:rPr>
              <a:t>WHO HiAP training manual:</a:t>
            </a:r>
            <a:r>
              <a:rPr lang="en-US" b="1">
                <a:latin typeface="Arial" pitchFamily="34" charset="0"/>
                <a:ea typeface="ＭＳ Ｐゴシック" pitchFamily="34" charset="-128"/>
              </a:rPr>
              <a:t> </a:t>
            </a:r>
            <a:r>
              <a:rPr lang="en-US">
                <a:latin typeface="Arial" pitchFamily="34" charset="0"/>
                <a:ea typeface="ＭＳ Ｐゴシック" pitchFamily="34" charset="-128"/>
              </a:rPr>
              <a:t>A resource for training to increase the understanding of HiAP by health and other professionals.</a:t>
            </a:r>
            <a:endParaRPr lang="en-GB">
              <a:latin typeface="Arial" pitchFamily="34" charset="0"/>
              <a:ea typeface="ＭＳ Ｐゴシック" pitchFamily="34" charset="-128"/>
            </a:endParaRPr>
          </a:p>
          <a:p>
            <a:pPr marL="178274" indent="-178274">
              <a:defRPr/>
            </a:pPr>
            <a:endParaRPr lang="en-GB">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0DE16172-D754-4A3F-B16C-A222BA225987}" type="slidenum">
              <a:rPr lang="en-US" sz="1200"/>
              <a:pPr eaLnBrk="1" hangingPunct="1">
                <a:defRPr/>
              </a:pPr>
              <a:t>36</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a:latin typeface="Arial" pitchFamily="34" charset="0"/>
                <a:ea typeface="ＭＳ Ｐゴシック" pitchFamily="34" charset="-128"/>
              </a:rPr>
              <a:t>Continuing work on evidence generation, implementation, and evaluation on </a:t>
            </a:r>
            <a:r>
              <a:rPr lang="en-US" u="sng">
                <a:latin typeface="Arial" pitchFamily="34" charset="0"/>
                <a:ea typeface="ＭＳ Ｐゴシック" pitchFamily="34" charset="-128"/>
              </a:rPr>
              <a:t>integrating the SDH approach in public health programs</a:t>
            </a:r>
          </a:p>
          <a:p>
            <a:pPr marL="178274" indent="-178274">
              <a:defRPr/>
            </a:pPr>
            <a:endParaRPr lang="en-GB">
              <a:latin typeface="Arial" pitchFamily="34" charset="0"/>
              <a:ea typeface="ＭＳ Ｐゴシック" pitchFamily="34" charset="-128"/>
            </a:endParaRPr>
          </a:p>
          <a:p>
            <a:pPr marL="178274" indent="-178274">
              <a:defRPr/>
            </a:pPr>
            <a:r>
              <a:rPr lang="en-GB" u="sng">
                <a:latin typeface="Arial" pitchFamily="34" charset="0"/>
                <a:ea typeface="ＭＳ Ｐゴシック" pitchFamily="34" charset="-128"/>
              </a:rPr>
              <a:t>Methodology: </a:t>
            </a:r>
            <a:r>
              <a:rPr lang="en-GB">
                <a:latin typeface="Arial" pitchFamily="34" charset="0"/>
                <a:ea typeface="ＭＳ Ｐゴシック" pitchFamily="34" charset="-128"/>
              </a:rPr>
              <a:t>Approach for reviewing and adjusting health programmes to improve health equity by identifying populations being missed, analysing critical access barriers and their drivers, and proposing potential solutions within and beyond the health sector for redress (for increased capacity of Member States and WHO). Outputs include a reorientation tool, training package(s), global and regional train-the-trainers sessions, national programme review sessions, case studies and evaluations, and a linked network of institutes with capacity to support application of the reorientation approach globally. </a:t>
            </a:r>
            <a:endParaRPr lang="en-US">
              <a:latin typeface="Arial" pitchFamily="34" charset="0"/>
              <a:ea typeface="ＭＳ Ｐゴシック" pitchFamily="34" charset="-128"/>
            </a:endParaRPr>
          </a:p>
          <a:p>
            <a:pPr marL="178274" indent="-178274">
              <a:defRPr/>
            </a:pPr>
            <a:endParaRPr lang="en-GB">
              <a:latin typeface="Arial" pitchFamily="34" charset="0"/>
              <a:ea typeface="ＭＳ Ｐゴシック" pitchFamily="34" charset="-128"/>
            </a:endParaRPr>
          </a:p>
          <a:p>
            <a:pPr marL="178274" indent="-178274">
              <a:defRPr/>
            </a:pPr>
            <a:r>
              <a:rPr lang="en-GB" u="sng">
                <a:latin typeface="Arial" pitchFamily="34" charset="0"/>
                <a:ea typeface="ＭＳ Ｐゴシック" pitchFamily="34" charset="-128"/>
              </a:rPr>
              <a:t>Benefits of this reorientation approach:</a:t>
            </a:r>
          </a:p>
          <a:p>
            <a:pPr marL="178274" indent="-178274">
              <a:buFontTx/>
              <a:buChar char="•"/>
              <a:defRPr/>
            </a:pPr>
            <a:r>
              <a:rPr lang="en-GB">
                <a:latin typeface="Calibri" pitchFamily="34" charset="0"/>
                <a:ea typeface="ＭＳ Ｐゴシック" pitchFamily="34" charset="-128"/>
                <a:cs typeface="Calibri" pitchFamily="34" charset="0"/>
              </a:rPr>
              <a:t>Contribute to addressing health inequities;</a:t>
            </a:r>
          </a:p>
          <a:p>
            <a:pPr marL="178274" indent="-178274">
              <a:buFontTx/>
              <a:buChar char="•"/>
              <a:defRPr/>
            </a:pPr>
            <a:r>
              <a:rPr lang="en-GB">
                <a:latin typeface="Calibri" pitchFamily="34" charset="0"/>
                <a:ea typeface="ＭＳ Ｐゴシック" pitchFamily="34" charset="-128"/>
                <a:cs typeface="Calibri" pitchFamily="34" charset="0"/>
              </a:rPr>
              <a:t>Improving results (</a:t>
            </a:r>
            <a:r>
              <a:rPr lang="en-GB">
                <a:latin typeface="Arial" pitchFamily="34" charset="0"/>
                <a:ea typeface="ＭＳ Ｐゴシック" pitchFamily="34" charset="-128"/>
              </a:rPr>
              <a:t>better meet its own objectives and targets</a:t>
            </a:r>
            <a:r>
              <a:rPr lang="en-GB">
                <a:latin typeface="Calibri" pitchFamily="34" charset="0"/>
                <a:ea typeface="ＭＳ Ｐゴシック" pitchFamily="34" charset="-128"/>
                <a:cs typeface="Calibri" pitchFamily="34" charset="0"/>
              </a:rPr>
              <a:t>);</a:t>
            </a:r>
          </a:p>
          <a:p>
            <a:pPr marL="178274" indent="-178274">
              <a:buFontTx/>
              <a:buChar char="•"/>
              <a:defRPr/>
            </a:pPr>
            <a:r>
              <a:rPr lang="en-GB">
                <a:latin typeface="Calibri" pitchFamily="34" charset="0"/>
                <a:ea typeface="ＭＳ Ｐゴシック" pitchFamily="34" charset="-128"/>
                <a:cs typeface="Calibri" pitchFamily="34" charset="0"/>
              </a:rPr>
              <a:t>Contribute to equity-oriented progressive realization of UHC;</a:t>
            </a:r>
          </a:p>
          <a:p>
            <a:pPr marL="178274" indent="-178274">
              <a:buFontTx/>
              <a:buChar char="•"/>
              <a:defRPr/>
            </a:pPr>
            <a:r>
              <a:rPr lang="en-GB">
                <a:latin typeface="Arial" pitchFamily="34" charset="0"/>
                <a:ea typeface="ＭＳ Ｐゴシック" pitchFamily="34" charset="-128"/>
              </a:rPr>
              <a:t>Operationalizing intersectoral action for health and HiAP and building </a:t>
            </a:r>
            <a:r>
              <a:rPr lang="en-GB">
                <a:latin typeface="Calibri" pitchFamily="34" charset="0"/>
                <a:ea typeface="ＭＳ Ｐゴシック" pitchFamily="34" charset="-128"/>
                <a:cs typeface="Calibri" pitchFamily="34" charset="0"/>
              </a:rPr>
              <a:t>the health sector</a:t>
            </a:r>
            <a:r>
              <a:rPr lang="en-GB" altLang="fr-FR">
                <a:latin typeface="Calibri" pitchFamily="34" charset="0"/>
                <a:ea typeface="ＭＳ Ｐゴシック" pitchFamily="34" charset="-128"/>
                <a:cs typeface="Calibri" pitchFamily="34" charset="0"/>
              </a:rPr>
              <a:t>’</a:t>
            </a:r>
            <a:r>
              <a:rPr lang="en-GB">
                <a:latin typeface="Calibri" pitchFamily="34" charset="0"/>
                <a:ea typeface="ＭＳ Ｐゴシック" pitchFamily="34" charset="-128"/>
                <a:cs typeface="Calibri" pitchFamily="34" charset="0"/>
              </a:rPr>
              <a:t>s stewardship for health;</a:t>
            </a:r>
          </a:p>
          <a:p>
            <a:pPr marL="178274" indent="-178274">
              <a:buFontTx/>
              <a:buChar char="•"/>
              <a:defRPr/>
            </a:pPr>
            <a:r>
              <a:rPr lang="en-GB">
                <a:latin typeface="Calibri" pitchFamily="34" charset="0"/>
                <a:ea typeface="ＭＳ Ｐゴシック" pitchFamily="34" charset="-128"/>
                <a:cs typeface="Calibri" pitchFamily="34" charset="0"/>
              </a:rPr>
              <a:t>Applying a </a:t>
            </a:r>
            <a:r>
              <a:rPr lang="en-GB">
                <a:latin typeface="Arial" pitchFamily="34" charset="0"/>
                <a:ea typeface="ＭＳ Ｐゴシック" pitchFamily="34" charset="-128"/>
              </a:rPr>
              <a:t>Human Rights Based Approach, with particular attention to accountability and participation.</a:t>
            </a:r>
            <a:endParaRPr lang="en-GB">
              <a:latin typeface="Calibri" pitchFamily="34" charset="0"/>
              <a:ea typeface="ＭＳ Ｐゴシック" pitchFamily="34" charset="-128"/>
              <a:cs typeface="Calibri" pitchFamily="34" charset="0"/>
            </a:endParaRPr>
          </a:p>
          <a:p>
            <a:pPr marL="178274" indent="-178274">
              <a:buFontTx/>
              <a:buChar char="•"/>
              <a:defRPr/>
            </a:pPr>
            <a:endParaRPr lang="en-GB">
              <a:latin typeface="Calibri" pitchFamily="34" charset="0"/>
              <a:ea typeface="ＭＳ Ｐゴシック" pitchFamily="34" charset="-128"/>
              <a:cs typeface="Calibri" pitchFamily="34" charset="0"/>
            </a:endParaRPr>
          </a:p>
          <a:p>
            <a:pPr marL="178274" indent="-178274">
              <a:defRPr/>
            </a:pPr>
            <a:r>
              <a:rPr lang="en-US" u="sng">
                <a:solidFill>
                  <a:srgbClr val="2985BD"/>
                </a:solidFill>
                <a:latin typeface="Arial" pitchFamily="34" charset="0"/>
                <a:ea typeface="ＭＳ Ｐゴシック" pitchFamily="34" charset="-128"/>
              </a:rPr>
              <a:t>Rationale: Why reorient health programmes for equity?</a:t>
            </a:r>
            <a:endParaRPr lang="en-GB" u="sng">
              <a:latin typeface="Calibri" pitchFamily="34" charset="0"/>
              <a:ea typeface="ＭＳ Ｐゴシック" pitchFamily="34" charset="-128"/>
              <a:cs typeface="Calibri" pitchFamily="34" charset="0"/>
            </a:endParaRPr>
          </a:p>
          <a:p>
            <a:pPr marL="178274" indent="-178274">
              <a:buFont typeface="Calibri" pitchFamily="34" charset="0"/>
              <a:buAutoNum type="arabicPeriod"/>
              <a:defRPr/>
            </a:pPr>
            <a:r>
              <a:rPr lang="en-GB">
                <a:latin typeface="Arial" pitchFamily="34" charset="0"/>
                <a:ea typeface="ＭＳ Ｐゴシック" pitchFamily="34" charset="-128"/>
              </a:rPr>
              <a:t>Needed for the progressive realization of the right to health for all (called for by WHO Constitution). Reorientation enables us to systematically look at key issues in progressive realization linked to human rights standards for availability, accessibility, acceptability and quality. </a:t>
            </a:r>
          </a:p>
          <a:p>
            <a:pPr marL="178274" indent="-178274">
              <a:buFont typeface="Calibri" pitchFamily="34" charset="0"/>
              <a:buAutoNum type="arabicPeriod"/>
              <a:defRPr/>
            </a:pPr>
            <a:r>
              <a:rPr lang="en-GB">
                <a:latin typeface="Arial" pitchFamily="34" charset="0"/>
                <a:ea typeface="ＭＳ Ｐゴシック" pitchFamily="34" charset="-128"/>
              </a:rPr>
              <a:t>Also at core of an equity-oriented approach towards UHC. UHC aims to ensure that all people have access to needed quality health services, across the continuum of care, without the risk of experiencing financial hardship. Working towards UHC means identifying and making changes to overcome coverage gaps. Health programmes, within the wider context of HSS reforms for UHC, need to be equipped to do this.</a:t>
            </a:r>
          </a:p>
          <a:p>
            <a:pPr marL="178274" indent="-178274">
              <a:buFont typeface="Calibri" pitchFamily="34" charset="0"/>
              <a:buAutoNum type="arabicPeriod"/>
              <a:defRPr/>
            </a:pPr>
            <a:r>
              <a:rPr lang="en-GB">
                <a:latin typeface="Arial" pitchFamily="34" charset="0"/>
                <a:ea typeface="ＭＳ Ｐゴシック" pitchFamily="34" charset="-128"/>
              </a:rPr>
              <a:t>Also about identifying the needs and entry points for operationalizing action on key SDH. By looking at differential health needs and coverage gaps experienced by populations, the barriers that cause them, and the determinants of those barriers, health programmes can see when and where cooperation with other sector is essential in order to meet health goals. </a:t>
            </a:r>
          </a:p>
        </p:txBody>
      </p:sp>
      <p:sp>
        <p:nvSpPr>
          <p:cNvPr id="4813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D7EB8FC-ACE9-4784-B7BD-97C707D4B9EF}" type="slidenum">
              <a:rPr lang="en-US" sz="1200"/>
              <a:pPr eaLnBrk="1" hangingPunct="1">
                <a:defRPr/>
              </a:pPr>
              <a:t>37</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b="1">
                <a:latin typeface="Arial" pitchFamily="34" charset="0"/>
                <a:ea typeface="ＭＳ Ｐゴシック" pitchFamily="34" charset="-128"/>
              </a:rPr>
              <a:t>HiAP</a:t>
            </a:r>
            <a:r>
              <a:rPr lang="en-US">
                <a:latin typeface="Arial" pitchFamily="34" charset="0"/>
                <a:ea typeface="ＭＳ Ｐゴシック" pitchFamily="34" charset="-128"/>
              </a:rPr>
              <a:t>: An approach to public policies across sectors that systematically takes into account the health implications of decision, seeks synergies, and avoids harmful health impacts, in order to improves population health &amp; health equity.</a:t>
            </a:r>
          </a:p>
          <a:p>
            <a:pPr marL="178274" indent="-178274">
              <a:buFontTx/>
              <a:buChar char="•"/>
              <a:defRPr/>
            </a:pPr>
            <a:r>
              <a:rPr lang="en-US">
                <a:latin typeface="Arial" pitchFamily="34" charset="0"/>
                <a:ea typeface="ＭＳ Ｐゴシック" pitchFamily="34" charset="-128"/>
              </a:rPr>
              <a:t>Shift in perspective so that all actors consider improved health and wellbeing as an overarching social goal that requires shared action.</a:t>
            </a:r>
          </a:p>
          <a:p>
            <a:pPr marL="178274" indent="-178274">
              <a:defRPr/>
            </a:pPr>
            <a:endParaRPr lang="en-US">
              <a:latin typeface="Arial" pitchFamily="34" charset="0"/>
              <a:ea typeface="ＭＳ Ｐゴシック" pitchFamily="34" charset="-128"/>
            </a:endParaRPr>
          </a:p>
          <a:p>
            <a:pPr marL="178274" indent="-178274">
              <a:buFontTx/>
              <a:buChar char="•"/>
              <a:defRPr/>
            </a:pPr>
            <a:r>
              <a:rPr lang="en-US" u="sng">
                <a:latin typeface="Arial" pitchFamily="34" charset="0"/>
                <a:ea typeface="ＭＳ Ｐゴシック" pitchFamily="34" charset="-128"/>
              </a:rPr>
              <a:t>FRAMEWORK:</a:t>
            </a:r>
            <a:r>
              <a:rPr lang="en-US">
                <a:latin typeface="Arial" pitchFamily="34" charset="0"/>
                <a:ea typeface="ＭＳ Ｐゴシック" pitchFamily="34" charset="-128"/>
              </a:rPr>
              <a:t> Aiming to elaborate a common set of concepts underpinning intersectoral work across countries and to identify those most relevant to implementing a HiAP approach, with examples provided from countries in 3 WHO regions (Africa, SE Asia and Western Pacific).</a:t>
            </a:r>
          </a:p>
          <a:p>
            <a:pPr marL="178274" indent="-178274">
              <a:buFontTx/>
              <a:buChar char="•"/>
              <a:defRPr/>
            </a:pPr>
            <a:r>
              <a:rPr lang="en-US">
                <a:latin typeface="Arial" pitchFamily="34" charset="0"/>
                <a:ea typeface="ＭＳ Ｐゴシック" pitchFamily="34" charset="-128"/>
              </a:rPr>
              <a:t>Identifying the need for a HiAP approach, and how to best improve health equity, requires a framework to aid understanding and prioritization. An analytic framework provides a diagnostic checklist that can help planning policies and interventions undertaken with a </a:t>
            </a:r>
            <a:br>
              <a:rPr lang="en-US">
                <a:latin typeface="Arial" pitchFamily="34" charset="0"/>
                <a:ea typeface="ＭＳ Ｐゴシック" pitchFamily="34" charset="-128"/>
              </a:rPr>
            </a:br>
            <a:r>
              <a:rPr lang="en-US">
                <a:latin typeface="Arial" pitchFamily="34" charset="0"/>
                <a:ea typeface="ＭＳ Ｐゴシック" pitchFamily="34" charset="-128"/>
              </a:rPr>
              <a:t>HiAP approach. </a:t>
            </a:r>
          </a:p>
          <a:p>
            <a:pPr marL="178274" indent="-178274">
              <a:buFontTx/>
              <a:buChar char="•"/>
              <a:defRPr/>
            </a:pPr>
            <a:r>
              <a:rPr lang="en-US" u="sng">
                <a:latin typeface="Arial" pitchFamily="34" charset="0"/>
                <a:ea typeface="ＭＳ Ｐゴシック" pitchFamily="34" charset="-128"/>
              </a:rPr>
              <a:t>WHO HiAP training manual:</a:t>
            </a:r>
            <a:r>
              <a:rPr lang="en-US" b="1">
                <a:latin typeface="Arial" pitchFamily="34" charset="0"/>
                <a:ea typeface="ＭＳ Ｐゴシック" pitchFamily="34" charset="-128"/>
              </a:rPr>
              <a:t> </a:t>
            </a:r>
            <a:r>
              <a:rPr lang="en-US">
                <a:latin typeface="Arial" pitchFamily="34" charset="0"/>
                <a:ea typeface="ＭＳ Ｐゴシック" pitchFamily="34" charset="-128"/>
              </a:rPr>
              <a:t>A resource for training to increase the understanding of HiAP by health and other professionals.</a:t>
            </a:r>
            <a:endParaRPr lang="en-GB">
              <a:latin typeface="Arial" pitchFamily="34" charset="0"/>
              <a:ea typeface="ＭＳ Ｐゴシック" pitchFamily="34" charset="-128"/>
            </a:endParaRPr>
          </a:p>
          <a:p>
            <a:pPr marL="178274" indent="-178274">
              <a:defRPr/>
            </a:pPr>
            <a:endParaRPr lang="en-GB">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3275B8D3-8E35-467E-A7B7-CEB03E88BBBA}" type="slidenum">
              <a:rPr lang="en-US" sz="1200"/>
              <a:pPr eaLnBrk="1" hangingPunct="1">
                <a:defRPr/>
              </a:pPr>
              <a:t>39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7"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36868"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EE9D055-E1AD-4B45-B109-340F3F05400D}" type="slidenum">
              <a:rPr lang="en-US" sz="1200"/>
              <a:pPr eaLnBrk="1" hangingPunct="1">
                <a:defRPr/>
              </a:pPr>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065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Equity-oriented accountability between health and other sectors</a:t>
            </a:r>
          </a:p>
          <a:p>
            <a:pPr>
              <a:defRPr/>
            </a:pPr>
            <a:endParaRPr lang="en-GB">
              <a:latin typeface="Arial" pitchFamily="34" charset="0"/>
              <a:ea typeface="ＭＳ Ｐゴシック" pitchFamily="34" charset="-128"/>
            </a:endParaRPr>
          </a:p>
        </p:txBody>
      </p:sp>
      <p:sp>
        <p:nvSpPr>
          <p:cNvPr id="7066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F068B07-5C68-4972-B4EE-7D4435CA2CE0}" type="slidenum">
              <a:rPr lang="en-GB" sz="1200"/>
              <a:pPr eaLnBrk="1" hangingPunct="1">
                <a:defRPr/>
              </a:pPr>
              <a:t>40</a:t>
            </a:fld>
            <a:endParaRPr lang="en-GB"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168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716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B25F55D-00F3-4FCD-A76D-A08639580979}" type="slidenum">
              <a:rPr lang="en-GB" sz="1200"/>
              <a:pPr eaLnBrk="1" hangingPunct="1">
                <a:defRPr/>
              </a:pPr>
              <a:t>41</a:t>
            </a:fld>
            <a:endParaRPr lang="en-GB" sz="1200"/>
          </a:p>
        </p:txBody>
      </p:sp>
      <p:sp>
        <p:nvSpPr>
          <p:cNvPr id="5" name="Rounded Rectangle 4"/>
          <p:cNvSpPr>
            <a:spLocks noChangeArrowheads="1"/>
          </p:cNvSpPr>
          <p:nvPr/>
        </p:nvSpPr>
        <p:spPr bwMode="auto">
          <a:xfrm>
            <a:off x="9952" y="4945414"/>
            <a:ext cx="3343902" cy="4963511"/>
          </a:xfrm>
          <a:prstGeom prst="roundRect">
            <a:avLst>
              <a:gd name="adj" fmla="val 16667"/>
            </a:avLst>
          </a:prstGeom>
          <a:gradFill rotWithShape="1">
            <a:gsLst>
              <a:gs pos="0">
                <a:srgbClr val="E9E9F7"/>
              </a:gs>
              <a:gs pos="64999">
                <a:srgbClr val="C5C5E9"/>
              </a:gs>
              <a:gs pos="100000">
                <a:srgbClr val="ACACE1"/>
              </a:gs>
            </a:gsLst>
            <a:lin ang="5400000" scaled="1"/>
          </a:gradFill>
          <a:ln w="9525">
            <a:solidFill>
              <a:srgbClr val="292989"/>
            </a:solidFill>
            <a:round/>
            <a:headEnd/>
            <a:tailEnd/>
          </a:ln>
          <a:effectLst>
            <a:outerShdw blurRad="40000" dist="20000" dir="5400000" rotWithShape="0">
              <a:srgbClr val="808080">
                <a:alpha val="37999"/>
              </a:srgbClr>
            </a:outerShdw>
          </a:effectLst>
        </p:spPr>
        <p:txBody>
          <a:bodyPr lIns="95079" tIns="47540" rIns="95079" bIns="47540" anchor="ctr"/>
          <a:lstStyle/>
          <a:p>
            <a:pPr algn="ctr">
              <a:defRPr/>
            </a:pPr>
            <a:endParaRPr lang="es-CL" sz="100" b="1" i="1">
              <a:solidFill>
                <a:schemeClr val="tx2"/>
              </a:solidFill>
              <a:latin typeface="Calibri" pitchFamily="34" charset="0"/>
            </a:endParaRPr>
          </a:p>
          <a:p>
            <a:pPr algn="ctr">
              <a:defRPr/>
            </a:pPr>
            <a:r>
              <a:rPr lang="es-CL" sz="1500" b="1" i="1">
                <a:solidFill>
                  <a:schemeClr val="tx2"/>
                </a:solidFill>
                <a:latin typeface="Calibri" pitchFamily="34" charset="0"/>
              </a:rPr>
              <a:t>indicators do we use from available data sources to assess health determinants trends?</a:t>
            </a:r>
            <a:endParaRPr lang="en-GB" sz="1500" b="1">
              <a:solidFill>
                <a:schemeClr val="tx2"/>
              </a:solidFill>
              <a:latin typeface="Calibri" pitchFamily="34" charset="0"/>
            </a:endParaRPr>
          </a:p>
          <a:p>
            <a:pPr>
              <a:lnSpc>
                <a:spcPct val="115000"/>
              </a:lnSpc>
              <a:defRPr/>
            </a:pPr>
            <a:r>
              <a:rPr lang="en-GB" sz="1500" b="1">
                <a:solidFill>
                  <a:srgbClr val="000000"/>
                </a:solidFill>
                <a:ea typeface="SimSun" pitchFamily="2" charset="-122"/>
              </a:rPr>
              <a:t>Quality Environment</a:t>
            </a:r>
            <a:endParaRPr lang="en-GB" sz="15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Are there adequate standards for drinking water and sanitation? Univseral santitation provision -.special measures to improve equity in access.</a:t>
            </a:r>
            <a:endParaRPr lang="en-GB" sz="12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Coverage of basic amenities, durable housing, and quality of air, soil, water (green spaces); working week</a:t>
            </a:r>
          </a:p>
          <a:p>
            <a:pPr>
              <a:lnSpc>
                <a:spcPct val="115000"/>
              </a:lnSpc>
              <a:defRPr/>
            </a:pPr>
            <a:r>
              <a:rPr lang="en-US" sz="1500" b="1" i="1">
                <a:solidFill>
                  <a:srgbClr val="000000"/>
                </a:solidFill>
                <a:ea typeface="SimSun" pitchFamily="2" charset="-122"/>
              </a:rPr>
              <a:t>  </a:t>
            </a:r>
            <a:r>
              <a:rPr lang="en-GB" sz="1500" b="1">
                <a:solidFill>
                  <a:srgbClr val="000000"/>
                </a:solidFill>
                <a:ea typeface="SimSun" pitchFamily="2" charset="-122"/>
              </a:rPr>
              <a:t>Accountability, inclusion</a:t>
            </a:r>
            <a:endParaRPr lang="en-GB" sz="1500">
              <a:solidFill>
                <a:srgbClr val="000000"/>
              </a:solidFill>
              <a:latin typeface="Calibri" pitchFamily="34" charset="0"/>
              <a:ea typeface="SimSun" pitchFamily="2" charset="-122"/>
            </a:endParaRPr>
          </a:p>
          <a:p>
            <a:pPr>
              <a:lnSpc>
                <a:spcPct val="115000"/>
              </a:lnSpc>
              <a:defRPr/>
            </a:pPr>
            <a:r>
              <a:rPr lang="en-US" sz="1200" i="1">
                <a:solidFill>
                  <a:srgbClr val="000000"/>
                </a:solidFill>
                <a:ea typeface="SimSun" pitchFamily="2" charset="-122"/>
              </a:rPr>
              <a:t>Percent women experiencing violence in the home; Does the constitution make guarantees of equal rights</a:t>
            </a:r>
            <a:endParaRPr lang="en-GB" sz="1200">
              <a:solidFill>
                <a:srgbClr val="000000"/>
              </a:solidFill>
              <a:latin typeface="Calibri" pitchFamily="34" charset="0"/>
              <a:ea typeface="SimSun" pitchFamily="2" charset="-122"/>
            </a:endParaRPr>
          </a:p>
          <a:p>
            <a:pPr>
              <a:lnSpc>
                <a:spcPct val="115000"/>
              </a:lnSpc>
              <a:defRPr/>
            </a:pPr>
            <a:r>
              <a:rPr lang="en-US" sz="1500" b="1">
                <a:solidFill>
                  <a:srgbClr val="000000"/>
                </a:solidFill>
                <a:ea typeface="SimSun" pitchFamily="2" charset="-122"/>
              </a:rPr>
              <a:t>Livelihoods, skills</a:t>
            </a:r>
            <a:endParaRPr lang="en-GB" sz="1500">
              <a:solidFill>
                <a:srgbClr val="000000"/>
              </a:solidFill>
              <a:latin typeface="Calibri" pitchFamily="34" charset="0"/>
              <a:ea typeface="SimSun" pitchFamily="2" charset="-122"/>
            </a:endParaRPr>
          </a:p>
          <a:p>
            <a:pPr algn="ctr">
              <a:lnSpc>
                <a:spcPct val="115000"/>
              </a:lnSpc>
              <a:defRPr/>
            </a:pPr>
            <a:r>
              <a:rPr lang="en-US" sz="1200" i="1">
                <a:solidFill>
                  <a:srgbClr val="000000"/>
                </a:solidFill>
                <a:ea typeface="SimSun" pitchFamily="2" charset="-122"/>
              </a:rPr>
              <a:t>Do adequate minimum wage to meet basic needs?; Household income  by demographic structure of household </a:t>
            </a:r>
          </a:p>
          <a:p>
            <a:pPr>
              <a:lnSpc>
                <a:spcPct val="115000"/>
              </a:lnSpc>
              <a:defRPr/>
            </a:pPr>
            <a:r>
              <a:rPr lang="en-US" sz="1200" i="1">
                <a:solidFill>
                  <a:srgbClr val="000000"/>
                </a:solidFill>
                <a:ea typeface="SimSun" pitchFamily="2" charset="-122"/>
              </a:rPr>
              <a:t>Coverage of organized learning or early child education programs</a:t>
            </a:r>
          </a:p>
        </p:txBody>
      </p:sp>
      <p:sp>
        <p:nvSpPr>
          <p:cNvPr id="6" name="Rounded Rectangle 5"/>
          <p:cNvSpPr>
            <a:spLocks noChangeArrowheads="1"/>
          </p:cNvSpPr>
          <p:nvPr/>
        </p:nvSpPr>
        <p:spPr bwMode="auto">
          <a:xfrm>
            <a:off x="3443423" y="4945414"/>
            <a:ext cx="3343902" cy="4792412"/>
          </a:xfrm>
          <a:prstGeom prst="roundRect">
            <a:avLst>
              <a:gd name="adj" fmla="val 16667"/>
            </a:avLst>
          </a:prstGeom>
          <a:gradFill rotWithShape="1">
            <a:gsLst>
              <a:gs pos="0">
                <a:srgbClr val="E9E9F7"/>
              </a:gs>
              <a:gs pos="64999">
                <a:srgbClr val="C5C5E9"/>
              </a:gs>
              <a:gs pos="100000">
                <a:srgbClr val="ACACE1"/>
              </a:gs>
            </a:gsLst>
            <a:lin ang="5400000" scaled="1"/>
          </a:gradFill>
          <a:ln w="9525">
            <a:solidFill>
              <a:srgbClr val="292989"/>
            </a:solidFill>
            <a:round/>
            <a:headEnd/>
            <a:tailEnd/>
          </a:ln>
          <a:effectLst>
            <a:outerShdw blurRad="40000" dist="20000" dir="5400000" rotWithShape="0">
              <a:srgbClr val="808080">
                <a:alpha val="37999"/>
              </a:srgbClr>
            </a:outerShdw>
          </a:effectLst>
        </p:spPr>
        <p:txBody>
          <a:bodyPr lIns="95079" tIns="47540" rIns="95079" bIns="47540" anchor="ctr"/>
          <a:lstStyle/>
          <a:p>
            <a:pPr algn="ctr">
              <a:defRPr/>
            </a:pPr>
            <a:r>
              <a:rPr lang="es-CL" sz="1500" b="1" i="1">
                <a:solidFill>
                  <a:schemeClr val="tx2"/>
                </a:solidFill>
                <a:latin typeface="Calibri" pitchFamily="34" charset="0"/>
              </a:rPr>
              <a:t>What indicators do we use to assess demand factors contributing to incomplete health service coverage?</a:t>
            </a:r>
          </a:p>
          <a:p>
            <a:pPr>
              <a:lnSpc>
                <a:spcPct val="115000"/>
              </a:lnSpc>
              <a:defRPr/>
            </a:pPr>
            <a:r>
              <a:rPr lang="en-US" sz="1500" b="1">
                <a:solidFill>
                  <a:srgbClr val="000000"/>
                </a:solidFill>
                <a:ea typeface="SimSun" pitchFamily="2" charset="-122"/>
              </a:rPr>
              <a:t>Quality Environment </a:t>
            </a:r>
          </a:p>
          <a:p>
            <a:pPr>
              <a:lnSpc>
                <a:spcPct val="115000"/>
              </a:lnSpc>
              <a:defRPr/>
            </a:pPr>
            <a:r>
              <a:rPr lang="en-US" sz="1200" i="1">
                <a:solidFill>
                  <a:srgbClr val="000000"/>
                </a:solidFill>
                <a:ea typeface="SimSun" pitchFamily="2" charset="-122"/>
              </a:rPr>
              <a:t>Travel time to facilities</a:t>
            </a:r>
            <a:r>
              <a:rPr lang="en-US" sz="1500" b="1">
                <a:solidFill>
                  <a:srgbClr val="000000"/>
                </a:solidFill>
                <a:ea typeface="SimSun" pitchFamily="2" charset="-122"/>
              </a:rPr>
              <a:t>   </a:t>
            </a:r>
          </a:p>
          <a:p>
            <a:pPr>
              <a:lnSpc>
                <a:spcPct val="115000"/>
              </a:lnSpc>
              <a:defRPr/>
            </a:pPr>
            <a:r>
              <a:rPr lang="en-US" sz="1500" b="1">
                <a:solidFill>
                  <a:srgbClr val="000000"/>
                </a:solidFill>
                <a:ea typeface="SimSun" pitchFamily="2" charset="-122"/>
              </a:rPr>
              <a:t>   Accountability, inclusion</a:t>
            </a:r>
            <a:endParaRPr lang="en-GB" sz="1500" b="1">
              <a:solidFill>
                <a:srgbClr val="000000"/>
              </a:solidFill>
              <a:ea typeface="SimSun" pitchFamily="2" charset="-122"/>
            </a:endParaRPr>
          </a:p>
          <a:p>
            <a:pPr>
              <a:lnSpc>
                <a:spcPct val="115000"/>
              </a:lnSpc>
              <a:defRPr/>
            </a:pPr>
            <a:r>
              <a:rPr lang="en-US" sz="1200" i="1">
                <a:solidFill>
                  <a:srgbClr val="000000"/>
                </a:solidFill>
                <a:ea typeface="SimSun" pitchFamily="2" charset="-122"/>
              </a:rPr>
              <a:t>Percentage of women who say that they do not have the final say in decisions on their own health care</a:t>
            </a:r>
            <a:endParaRPr lang="en-GB" sz="1200" i="1">
              <a:solidFill>
                <a:srgbClr val="000000"/>
              </a:solidFill>
              <a:ea typeface="SimSun" pitchFamily="2" charset="-122"/>
            </a:endParaRPr>
          </a:p>
          <a:p>
            <a:pPr>
              <a:lnSpc>
                <a:spcPct val="115000"/>
              </a:lnSpc>
              <a:defRPr/>
            </a:pPr>
            <a:r>
              <a:rPr lang="en-US" sz="1500" b="1">
                <a:solidFill>
                  <a:srgbClr val="000000"/>
                </a:solidFill>
                <a:ea typeface="SimSun" pitchFamily="2" charset="-122"/>
              </a:rPr>
              <a:t>   Livelihoods, skills</a:t>
            </a:r>
            <a:endParaRPr lang="en-GB" sz="1500" b="1">
              <a:solidFill>
                <a:srgbClr val="000000"/>
              </a:solidFill>
              <a:ea typeface="SimSun" pitchFamily="2" charset="-122"/>
            </a:endParaRPr>
          </a:p>
          <a:p>
            <a:pPr>
              <a:lnSpc>
                <a:spcPct val="115000"/>
              </a:lnSpc>
              <a:defRPr/>
            </a:pPr>
            <a:r>
              <a:rPr lang="en-US" sz="1200" i="1">
                <a:solidFill>
                  <a:srgbClr val="000000"/>
                </a:solidFill>
                <a:ea typeface="SimSun" pitchFamily="2" charset="-122"/>
              </a:rPr>
              <a:t>Income protection available  for sickness, unemploymt, old age? </a:t>
            </a:r>
          </a:p>
          <a:p>
            <a:pPr>
              <a:lnSpc>
                <a:spcPct val="115000"/>
              </a:lnSpc>
              <a:defRPr/>
            </a:pPr>
            <a:r>
              <a:rPr lang="en-US" sz="1200" i="1">
                <a:solidFill>
                  <a:srgbClr val="000000"/>
                </a:solidFill>
                <a:ea typeface="SimSun" pitchFamily="2" charset="-122"/>
              </a:rPr>
              <a:t>Comprehensive correct knowledge about AIDS / breast-feeding </a:t>
            </a:r>
            <a:endParaRPr lang="en-GB" sz="1200" i="1">
              <a:solidFill>
                <a:srgbClr val="000000"/>
              </a:solidFill>
              <a:ea typeface="SimSun" pitchFamily="2" charset="-122"/>
            </a:endParaRPr>
          </a:p>
          <a:p>
            <a:pPr>
              <a:lnSpc>
                <a:spcPct val="115000"/>
              </a:lnSpc>
              <a:defRPr/>
            </a:pPr>
            <a:endParaRPr lang="en-GB" sz="1200" b="1" i="1">
              <a:solidFill>
                <a:schemeClr val="tx2"/>
              </a:solidFill>
              <a:ea typeface="SimSun" pitchFamily="2" charset="-122"/>
            </a:endParaRPr>
          </a:p>
          <a:p>
            <a:pPr>
              <a:lnSpc>
                <a:spcPct val="115000"/>
              </a:lnSpc>
              <a:defRPr/>
            </a:pPr>
            <a:r>
              <a:rPr lang="es-CL" b="1">
                <a:solidFill>
                  <a:schemeClr val="tx2"/>
                </a:solidFill>
                <a:latin typeface="Calibri" pitchFamily="34" charset="0"/>
              </a:rPr>
              <a:t>Supply-side </a:t>
            </a:r>
            <a:r>
              <a:rPr lang="es-CL" sz="1200" b="1" i="1">
                <a:solidFill>
                  <a:srgbClr val="000000"/>
                </a:solidFill>
                <a:ea typeface="SimSun" pitchFamily="2" charset="-122"/>
              </a:rPr>
              <a:t> (not shown)</a:t>
            </a:r>
            <a:endParaRPr lang="es-CL" b="1">
              <a:solidFill>
                <a:schemeClr val="tx2"/>
              </a:solidFill>
              <a:latin typeface="Calibri" pitchFamily="34" charset="0"/>
            </a:endParaRPr>
          </a:p>
          <a:p>
            <a:pPr algn="ctr">
              <a:defRPr/>
            </a:pPr>
            <a:endParaRPr lang="es-CL" sz="1500" b="1">
              <a:solidFill>
                <a:srgbClr val="000000"/>
              </a:solidFill>
              <a:ea typeface="SimSun" pitchFamily="2" charset="-122"/>
            </a:endParaRPr>
          </a:p>
          <a:p>
            <a:pPr algn="ctr">
              <a:defRPr/>
            </a:pPr>
            <a:endParaRPr lang="es-CL" b="1">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6554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BB3E037-EF80-4B14-B3C0-B1871FFAAC52}" type="slidenum">
              <a:rPr lang="en-US" sz="1200"/>
              <a:pPr eaLnBrk="1" hangingPunct="1">
                <a:defRPr/>
              </a:pPr>
              <a:t>42</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789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3789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0C9471D-C4C6-4ABA-8A2C-D19A15713F7D}" type="slidenum">
              <a:rPr lang="en-US" sz="1200"/>
              <a:pPr eaLnBrk="1" hangingPunct="1">
                <a:defRPr/>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B588E56-CFE8-441C-AF19-7754EEEB29DD}" type="slidenum">
              <a:rPr lang="en-US" sz="1200"/>
              <a:pPr eaLnBrk="1" hangingPunct="1">
                <a:defRPr/>
              </a:pPr>
              <a:t>6</a:t>
            </a:fld>
            <a:endParaRPr lang="en-US" sz="1200"/>
          </a:p>
        </p:txBody>
      </p:sp>
      <p:sp>
        <p:nvSpPr>
          <p:cNvPr id="36867" name="Rectangle 2"/>
          <p:cNvSpPr>
            <a:spLocks noGrp="1" noRot="1" noChangeAspect="1" noChangeArrowheads="1" noTextEdit="1"/>
          </p:cNvSpPr>
          <p:nvPr>
            <p:ph type="sldImg"/>
          </p:nvPr>
        </p:nvSpPr>
        <p:spPr>
          <a:xfrm>
            <a:off x="1038225" y="788988"/>
            <a:ext cx="5064125" cy="3798887"/>
          </a:xfrm>
          <a:ln/>
        </p:spPr>
      </p:sp>
      <p:sp>
        <p:nvSpPr>
          <p:cNvPr id="36868" name="Rectangle 3"/>
          <p:cNvSpPr>
            <a:spLocks noGrp="1" noChangeArrowheads="1"/>
          </p:cNvSpPr>
          <p:nvPr>
            <p:ph type="body" idx="1"/>
          </p:nvPr>
        </p:nvSpPr>
        <p:spPr>
          <a:xfrm>
            <a:off x="963695" y="4828607"/>
            <a:ext cx="5213236" cy="4669023"/>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Central and Eastern Europe</a:t>
            </a:r>
          </a:p>
          <a:p>
            <a:pPr>
              <a:defRPr/>
            </a:pPr>
            <a:r>
              <a:rPr lang="en-US">
                <a:latin typeface="Arial" pitchFamily="34" charset="0"/>
                <a:ea typeface="ＭＳ Ｐゴシック" pitchFamily="34" charset="-128"/>
              </a:rPr>
              <a:t>Commonwealth of Independent States (former Soviet Republics)</a:t>
            </a:r>
          </a:p>
          <a:p>
            <a:pPr eaLnBrk="1" hangingPunct="1">
              <a:defRPr/>
            </a:pPr>
            <a:endParaRPr lang="en-GB">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BEA693D-B266-4F19-9000-8EA039A7928E}" type="slidenum">
              <a:rPr lang="en-US" sz="1200"/>
              <a:pPr eaLnBrk="1" hangingPunct="1">
                <a:defRPr/>
              </a:pPr>
              <a:t>7</a:t>
            </a:fld>
            <a:endParaRPr lang="en-US" sz="1200"/>
          </a:p>
        </p:txBody>
      </p:sp>
      <p:sp>
        <p:nvSpPr>
          <p:cNvPr id="37891" name="Rectangle 2"/>
          <p:cNvSpPr>
            <a:spLocks noGrp="1" noRot="1" noChangeAspect="1" noChangeArrowheads="1" noTextEdit="1"/>
          </p:cNvSpPr>
          <p:nvPr>
            <p:ph type="sldImg"/>
          </p:nvPr>
        </p:nvSpPr>
        <p:spPr>
          <a:xfrm>
            <a:off x="1038225" y="788988"/>
            <a:ext cx="5064125" cy="3798887"/>
          </a:xfrm>
          <a:ln/>
        </p:spPr>
      </p:sp>
      <p:sp>
        <p:nvSpPr>
          <p:cNvPr id="37892" name="Rectangle 3"/>
          <p:cNvSpPr>
            <a:spLocks noGrp="1" noChangeArrowheads="1"/>
          </p:cNvSpPr>
          <p:nvPr>
            <p:ph type="body" idx="1"/>
          </p:nvPr>
        </p:nvSpPr>
        <p:spPr>
          <a:xfrm>
            <a:off x="963695" y="4828607"/>
            <a:ext cx="5213236" cy="4669023"/>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3011"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GB">
              <a:latin typeface="Arial" pitchFamily="34" charset="0"/>
              <a:ea typeface="ＭＳ Ｐゴシック" pitchFamily="34" charset="-128"/>
            </a:endParaRPr>
          </a:p>
        </p:txBody>
      </p:sp>
      <p:sp>
        <p:nvSpPr>
          <p:cNvPr id="43012"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4AC85A6-0262-446B-8652-03C4A06EB0FF}" type="slidenum">
              <a:rPr lang="en-US" sz="1200"/>
              <a:pPr eaLnBrk="1" hangingPunct="1">
                <a:defRPr/>
              </a:pPr>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178274" indent="-178274">
              <a:buFontTx/>
              <a:buChar char="•"/>
              <a:defRPr/>
            </a:pPr>
            <a:r>
              <a:rPr lang="en-US">
                <a:latin typeface="Arial" pitchFamily="34" charset="0"/>
                <a:ea typeface="ＭＳ Ｐゴシック" pitchFamily="34" charset="-128"/>
              </a:rPr>
              <a:t>The combination of disadvantaged circumstances and difficulties in securing access to appropriate services.</a:t>
            </a:r>
          </a:p>
          <a:p>
            <a:pPr marL="178274" indent="-178274">
              <a:buFontTx/>
              <a:buChar char="•"/>
              <a:defRPr/>
            </a:pPr>
            <a:r>
              <a:rPr lang="en-US">
                <a:latin typeface="Arial" pitchFamily="34" charset="0"/>
                <a:ea typeface="ＭＳ Ｐゴシック" pitchFamily="34" charset="-128"/>
              </a:rPr>
              <a:t>Cycles of disadvantage over life course and inter-generationally (stressors proliferate over the life course and across generations, widening health gaps between advantaged and disadvantaged group members.)</a:t>
            </a:r>
          </a:p>
          <a:p>
            <a:pPr marL="178274" indent="-178274">
              <a:defRPr/>
            </a:pPr>
            <a:r>
              <a:rPr lang="en-US">
                <a:latin typeface="Arial" pitchFamily="34" charset="0"/>
                <a:ea typeface="ＭＳ Ｐゴシック" pitchFamily="34" charset="-128"/>
              </a:rPr>
              <a:t>E.g. 1: Above. It is now well recognized that the compounding effects of lack of access to education create far reaching implications for income, access to the goods and services of society, and the physical and psychological health of women and their children. </a:t>
            </a:r>
          </a:p>
          <a:p>
            <a:pPr marL="178274" indent="-178274">
              <a:defRPr/>
            </a:pPr>
            <a:r>
              <a:rPr lang="en-US">
                <a:latin typeface="Arial" pitchFamily="34" charset="0"/>
                <a:ea typeface="ＭＳ Ｐゴシック" pitchFamily="34" charset="-128"/>
              </a:rPr>
              <a:t>E.g. 2: Parents with disabled children often face disadvantaged circumstances and difficulties in securing access, but these challenges particularly acute for ethnic minority families, suggesting the additional dimension of institutional racism.</a:t>
            </a:r>
          </a:p>
          <a:p>
            <a:pPr marL="178274" indent="-178274">
              <a:defRPr/>
            </a:pPr>
            <a:r>
              <a:rPr lang="en-US">
                <a:latin typeface="Arial" pitchFamily="34" charset="0"/>
                <a:ea typeface="ＭＳ Ｐゴシック" pitchFamily="34" charset="-128"/>
              </a:rPr>
              <a:t>E.g.3: Interconnection between locationally disadvantaged communities and limited access to private and public transport = a major contributing factor to social isolation and economic poverty that certain groups in the community experience.</a:t>
            </a:r>
          </a:p>
          <a:p>
            <a:pPr marL="178274" indent="-178274">
              <a:defRPr/>
            </a:pPr>
            <a:endParaRPr lang="en-US">
              <a:latin typeface="Arial" pitchFamily="34" charset="0"/>
              <a:ea typeface="ＭＳ Ｐゴシック" pitchFamily="34" charset="-128"/>
            </a:endParaRPr>
          </a:p>
        </p:txBody>
      </p:sp>
      <p:sp>
        <p:nvSpPr>
          <p:cNvPr id="38916"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364FA45-AF5C-4CDB-8F56-71A0784F3060}" type="slidenum">
              <a:rPr lang="en-US" sz="1200"/>
              <a:pPr eaLnBrk="1" hangingPunct="1">
                <a:defRPr/>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5"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r>
              <a:rPr lang="en-US">
                <a:latin typeface="Arial" pitchFamily="34" charset="0"/>
                <a:ea typeface="ＭＳ Ｐゴシック" pitchFamily="34" charset="-128"/>
              </a:rPr>
              <a:t>A study entitled "Divided we Stand: Why Inequality Keeps Rising</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by the Organisation for Economic Co-operation and Development (OECD) reported its conclusions on the causes, consequences and policy implications for the ongoing intensification of the extremes of wealth and poverty across its 22 member nations (OECD 2011-12-05).</a:t>
            </a:r>
          </a:p>
          <a:p>
            <a:pPr>
              <a:buFontTx/>
              <a:buChar char="•"/>
              <a:defRPr/>
            </a:pPr>
            <a:r>
              <a:rPr lang="en-US">
                <a:latin typeface="Arial" pitchFamily="34" charset="0"/>
                <a:ea typeface="ＭＳ Ｐゴシック" pitchFamily="34" charset="-128"/>
              </a:rPr>
              <a:t>Income inequality in OECD countries is at its highest level for the past half century. The average income of the richest 10% of the population is about nine times that of the poorest 10% across the OECD, up from seven times 25 years ago."</a:t>
            </a:r>
          </a:p>
          <a:p>
            <a:pPr>
              <a:buFontTx/>
              <a:buChar char="•"/>
              <a:defRPr/>
            </a:pPr>
            <a:r>
              <a:rPr lang="en-US">
                <a:latin typeface="Arial" pitchFamily="34" charset="0"/>
                <a:ea typeface="ＭＳ Ｐゴシック" pitchFamily="34" charset="-128"/>
              </a:rPr>
              <a:t>In the US inequality has increased further from already high levels.</a:t>
            </a:r>
          </a:p>
          <a:p>
            <a:pPr>
              <a:buFontTx/>
              <a:buChar char="•"/>
              <a:defRPr/>
            </a:pPr>
            <a:r>
              <a:rPr lang="en-US">
                <a:latin typeface="Arial" pitchFamily="34" charset="0"/>
                <a:ea typeface="ＭＳ Ｐゴシック" pitchFamily="34" charset="-128"/>
              </a:rPr>
              <a:t>Other traditionally more egalitarian countries, such as Germany, Denmark and Sweden, have seen the gap between rich and poor expand from 5 to 1 in the 1980s, to 6 to 1 today.</a:t>
            </a:r>
          </a:p>
          <a:p>
            <a:pPr>
              <a:defRPr/>
            </a:pPr>
            <a:endParaRPr lang="en-GB">
              <a:latin typeface="Arial" pitchFamily="34" charset="0"/>
              <a:ea typeface="ＭＳ Ｐゴシック" pitchFamily="34" charset="-128"/>
            </a:endParaRPr>
          </a:p>
        </p:txBody>
      </p:sp>
      <p:sp>
        <p:nvSpPr>
          <p:cNvPr id="46084"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ＭＳ Ｐゴシック" pitchFamily="34" charset="-128"/>
              </a:defRPr>
            </a:lvl1pPr>
            <a:lvl2pPr marL="772519" indent="-297123" eaLnBrk="0" hangingPunct="0">
              <a:defRPr sz="2500">
                <a:solidFill>
                  <a:schemeClr val="tx1"/>
                </a:solidFill>
                <a:latin typeface="Arial" pitchFamily="34" charset="0"/>
                <a:ea typeface="ＭＳ Ｐゴシック" pitchFamily="34" charset="-128"/>
              </a:defRPr>
            </a:lvl2pPr>
            <a:lvl3pPr marL="1188491" indent="-237698" eaLnBrk="0" hangingPunct="0">
              <a:defRPr sz="2500">
                <a:solidFill>
                  <a:schemeClr val="tx1"/>
                </a:solidFill>
                <a:latin typeface="Arial" pitchFamily="34" charset="0"/>
                <a:ea typeface="ＭＳ Ｐゴシック" pitchFamily="34" charset="-128"/>
              </a:defRPr>
            </a:lvl3pPr>
            <a:lvl4pPr marL="1663888" indent="-237698" eaLnBrk="0" hangingPunct="0">
              <a:defRPr sz="2500">
                <a:solidFill>
                  <a:schemeClr val="tx1"/>
                </a:solidFill>
                <a:latin typeface="Arial" pitchFamily="34" charset="0"/>
                <a:ea typeface="ＭＳ Ｐゴシック" pitchFamily="34" charset="-128"/>
              </a:defRPr>
            </a:lvl4pPr>
            <a:lvl5pPr marL="2139285" indent="-237698" eaLnBrk="0" hangingPunct="0">
              <a:defRPr sz="2500">
                <a:solidFill>
                  <a:schemeClr val="tx1"/>
                </a:solidFill>
                <a:latin typeface="Arial" pitchFamily="34" charset="0"/>
                <a:ea typeface="ＭＳ Ｐゴシック" pitchFamily="34" charset="-128"/>
              </a:defRPr>
            </a:lvl5pPr>
            <a:lvl6pPr marL="261468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90078" indent="-23769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65474" indent="-23769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40871" indent="-23769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C5BCAC2-F72C-4E3D-840F-B990CBBA167C}" type="slidenum">
              <a:rPr lang="en-US" sz="1200"/>
              <a:pPr eaLnBrk="1" hangingPunct="1">
                <a:defRPr/>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742517-BB8C-44DE-AB38-BB7159275AE2}" type="datetime1">
              <a:rPr lang="en-US" smtClean="0"/>
              <a:t>9/18/2023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6" name="Slide Number Placeholder 5"/>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354328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192CA-17F0-4387-A305-62B976B28601}" type="datetime1">
              <a:rPr lang="en-US" smtClean="0"/>
              <a:t>9/18/2023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6" name="Slide Number Placeholder 5"/>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37939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E9C8657-E780-4334-90B8-F14111CFB7D5}" type="datetime1">
              <a:rPr lang="en-US" smtClean="0"/>
              <a:t>9/18/2023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6" name="Slide Number Placeholder 5"/>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928018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0" name="Title 9"/>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2448676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a:t>Click to edit Master title style</a:t>
            </a:r>
          </a:p>
        </p:txBody>
      </p:sp>
      <p:sp>
        <p:nvSpPr>
          <p:cNvPr id="3" name="Chart Placeholder 2"/>
          <p:cNvSpPr>
            <a:spLocks noGrp="1"/>
          </p:cNvSpPr>
          <p:nvPr>
            <p:ph type="chart" idx="1"/>
          </p:nvPr>
        </p:nvSpPr>
        <p:spPr>
          <a:xfrm>
            <a:off x="442913" y="1381125"/>
            <a:ext cx="8291512" cy="4611688"/>
          </a:xfrm>
        </p:spPr>
        <p:txBody>
          <a:bodyPr/>
          <a:lstStyle/>
          <a:p>
            <a:pPr lvl="0"/>
            <a:endParaRPr lang="en-US" noProof="0" dirty="0"/>
          </a:p>
        </p:txBody>
      </p:sp>
    </p:spTree>
    <p:extLst>
      <p:ext uri="{BB962C8B-B14F-4D97-AF65-F5344CB8AC3E}">
        <p14:creationId xmlns:p14="http://schemas.microsoft.com/office/powerpoint/2010/main" val="2855465026"/>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736438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612585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6E002F-07F0-47DA-9ED9-1889B1825CBB}"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4223645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F6E002F-07F0-47DA-9ED9-1889B1825CBB}"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801297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F6E002F-07F0-47DA-9ED9-1889B1825CBB}" type="datetimeFigureOut">
              <a:rPr lang="en-GB" smtClean="0"/>
              <a:t>18/09/2023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502157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F6E002F-07F0-47DA-9ED9-1889B1825CBB}" type="datetimeFigureOut">
              <a:rPr lang="en-GB" smtClean="0"/>
              <a:t>18/09/2023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232132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F856C03-D2BF-4C80-A3FF-2C6C47AE1909}" type="datetime1">
              <a:rPr lang="en-US" smtClean="0"/>
              <a:t>9/18/2023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6" name="Slide Number Placeholder 5"/>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327292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E002F-07F0-47DA-9ED9-1889B1825CBB}" type="datetimeFigureOut">
              <a:rPr lang="en-GB" smtClean="0"/>
              <a:t>18/09/2023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255581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E002F-07F0-47DA-9ED9-1889B1825CBB}"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807807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E002F-07F0-47DA-9ED9-1889B1825CBB}"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423276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437112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F6E002F-07F0-47DA-9ED9-1889B1825CBB}"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836856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F6E002F-07F0-47DA-9ED9-1889B1825CBB}" type="datetimeFigureOut">
              <a:rPr lang="en-GB" smtClean="0"/>
              <a:t>18/09/2023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513038-D5F0-48A1-9867-B2F931EDF5D7}" type="slidenum">
              <a:rPr lang="en-GB" smtClean="0"/>
              <a:t>‹#›</a:t>
            </a:fld>
            <a:endParaRPr lang="en-GB"/>
          </a:p>
        </p:txBody>
      </p:sp>
    </p:spTree>
    <p:extLst>
      <p:ext uri="{BB962C8B-B14F-4D97-AF65-F5344CB8AC3E}">
        <p14:creationId xmlns:p14="http://schemas.microsoft.com/office/powerpoint/2010/main" val="337523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2829802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248370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E7E7F6-004E-451F-83A2-D144A9C590AA}"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571810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9E7E7F6-004E-451F-83A2-D144A9C590AA}"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522503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125E326-3589-4803-A753-2B9204A9B5D0}" type="datetime1">
              <a:rPr lang="en-US" smtClean="0"/>
              <a:t>9/18/2023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6" name="Slide Number Placeholder 5"/>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423260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9E7E7F6-004E-451F-83A2-D144A9C590AA}" type="datetimeFigureOut">
              <a:rPr lang="en-GB" smtClean="0"/>
              <a:t>18/09/2023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164792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9E7E7F6-004E-451F-83A2-D144A9C590AA}" type="datetimeFigureOut">
              <a:rPr lang="en-GB" smtClean="0"/>
              <a:t>18/09/2023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97776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7E7F6-004E-451F-83A2-D144A9C590AA}" type="datetimeFigureOut">
              <a:rPr lang="en-GB" smtClean="0"/>
              <a:t>18/09/2023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42753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E7E7F6-004E-451F-83A2-D144A9C590AA}"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08604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E7E7F6-004E-451F-83A2-D144A9C590AA}" type="datetimeFigureOut">
              <a:rPr lang="en-GB" smtClean="0"/>
              <a:t>18/09/2023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48608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1576417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E7E7F6-004E-451F-83A2-D144A9C590AA}" type="datetimeFigureOut">
              <a:rPr lang="en-GB" smtClean="0"/>
              <a:t>18/09/2023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1BB7A-D7EE-4A01-A7A7-25D3B50DAC5A}" type="slidenum">
              <a:rPr lang="en-GB" smtClean="0"/>
              <a:t>‹#›</a:t>
            </a:fld>
            <a:endParaRPr lang="en-GB"/>
          </a:p>
        </p:txBody>
      </p:sp>
    </p:spTree>
    <p:extLst>
      <p:ext uri="{BB962C8B-B14F-4D97-AF65-F5344CB8AC3E}">
        <p14:creationId xmlns:p14="http://schemas.microsoft.com/office/powerpoint/2010/main" val="351223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3ADED53-18C1-40B3-845D-C9CE26C81E97}" type="datetime1">
              <a:rPr lang="en-US" smtClean="0"/>
              <a:t>9/18/2023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7" name="Slide Number Placeholder 6"/>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245405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F7BAE24-C74E-4A20-8A05-38E39A55BC4B}" type="datetime1">
              <a:rPr lang="en-US" smtClean="0"/>
              <a:t>9/18/2023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9" name="Slide Number Placeholder 8"/>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76070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61CAE56-D09B-4DFD-818B-DEF3ACAE2C26}" type="datetime1">
              <a:rPr lang="en-US" smtClean="0"/>
              <a:t>9/18/2023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5" name="Slide Number Placeholder 4"/>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236809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E4EE7F7-AF7B-44F7-8CA1-9B021EE8E42F}" type="datetime1">
              <a:rPr lang="en-US" smtClean="0"/>
              <a:t>9/18/2023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4" name="Slide Number Placeholder 3"/>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388330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0877B7-ADEB-4CCF-A7E8-327961269CDC}" type="datetime1">
              <a:rPr lang="en-US" smtClean="0"/>
              <a:t>9/18/2023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7" name="Slide Number Placeholder 6"/>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244186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C5F37D-071F-47C1-AD0E-68F7282C468B}" type="datetime1">
              <a:rPr lang="en-US" smtClean="0"/>
              <a:t>9/18/2023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Orielle Solar</a:t>
            </a:r>
          </a:p>
        </p:txBody>
      </p:sp>
      <p:sp>
        <p:nvSpPr>
          <p:cNvPr id="7" name="Slide Number Placeholder 6"/>
          <p:cNvSpPr>
            <a:spLocks noGrp="1"/>
          </p:cNvSpPr>
          <p:nvPr>
            <p:ph type="sldNum" sz="quarter" idx="12"/>
          </p:nvPr>
        </p:nvSpPr>
        <p:spPr/>
        <p:txBody>
          <a:bodyPr/>
          <a:lstStyle/>
          <a:p>
            <a:fld id="{72CABF39-BDA5-4B30-9D42-8880E84A335C}" type="slidenum">
              <a:rPr lang="en-US" smtClean="0"/>
              <a:t>‹#›</a:t>
            </a:fld>
            <a:endParaRPr lang="en-US"/>
          </a:p>
        </p:txBody>
      </p:sp>
    </p:spTree>
    <p:extLst>
      <p:ext uri="{BB962C8B-B14F-4D97-AF65-F5344CB8AC3E}">
        <p14:creationId xmlns:p14="http://schemas.microsoft.com/office/powerpoint/2010/main" val="398015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ABF39-BDA5-4B30-9D42-8880E84A335C}" type="slidenum">
              <a:rPr lang="en-US" smtClean="0"/>
              <a:t>‹#›</a:t>
            </a:fld>
            <a:endParaRPr lang="en-US"/>
          </a:p>
        </p:txBody>
      </p:sp>
      <p:sp>
        <p:nvSpPr>
          <p:cNvPr id="7" name="TextBox 6"/>
          <p:cNvSpPr txBox="1"/>
          <p:nvPr userDrawn="1"/>
        </p:nvSpPr>
        <p:spPr>
          <a:xfrm>
            <a:off x="76200" y="6402258"/>
            <a:ext cx="7380312" cy="307777"/>
          </a:xfrm>
          <a:prstGeom prst="rect">
            <a:avLst/>
          </a:prstGeom>
          <a:noFill/>
        </p:spPr>
        <p:txBody>
          <a:bodyPr wrap="square" rtlCol="0">
            <a:spAutoFit/>
          </a:bodyPr>
          <a:lstStyle/>
          <a:p>
            <a:pPr algn="ctr"/>
            <a:r>
              <a:rPr lang="en-GB" sz="1400" i="1" dirty="0">
                <a:solidFill>
                  <a:srgbClr val="0099CC"/>
                </a:solidFill>
              </a:rPr>
              <a:t>AFRO Health in All Policies Training – Johannesburg, December 2015</a:t>
            </a:r>
          </a:p>
        </p:txBody>
      </p:sp>
      <p:sp>
        <p:nvSpPr>
          <p:cNvPr id="8" name="Wave 7"/>
          <p:cNvSpPr/>
          <p:nvPr userDrawn="1"/>
        </p:nvSpPr>
        <p:spPr>
          <a:xfrm>
            <a:off x="-10193" y="15411"/>
            <a:ext cx="9180511" cy="1619943"/>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1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87"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E002F-07F0-47DA-9ED9-1889B1825CBB}" type="datetimeFigureOut">
              <a:rPr lang="en-GB" smtClean="0"/>
              <a:t>18/09/2023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3038-D5F0-48A1-9867-B2F931EDF5D7}" type="slidenum">
              <a:rPr lang="en-GB" smtClean="0"/>
              <a:t>‹#›</a:t>
            </a:fld>
            <a:endParaRPr lang="en-GB"/>
          </a:p>
        </p:txBody>
      </p:sp>
      <p:sp>
        <p:nvSpPr>
          <p:cNvPr id="7" name="Wave 6"/>
          <p:cNvSpPr/>
          <p:nvPr userDrawn="1"/>
        </p:nvSpPr>
        <p:spPr>
          <a:xfrm>
            <a:off x="-36511" y="7074"/>
            <a:ext cx="9180511" cy="3574325"/>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478155" y="1916832"/>
            <a:ext cx="8513445" cy="11130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b="1" dirty="0">
                <a:solidFill>
                  <a:schemeClr val="accent5">
                    <a:lumMod val="40000"/>
                    <a:lumOff val="60000"/>
                  </a:schemeClr>
                </a:solidFill>
                <a:latin typeface="Bodoni SvtyTwo ITC TT-Book"/>
                <a:ea typeface="Bodoni SvtyTwo ITC TT-Book"/>
                <a:cs typeface="Times New Roman" pitchFamily="18" charset="0"/>
              </a:rPr>
              <a:t>Social Determinants of Health Unit, HQ</a:t>
            </a:r>
          </a:p>
        </p:txBody>
      </p:sp>
      <p:pic>
        <p:nvPicPr>
          <p:cNvPr id="9" name="Picture 8"/>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600200" y="610221"/>
            <a:ext cx="1134820" cy="1160611"/>
          </a:xfrm>
          <a:prstGeom prst="rect">
            <a:avLst/>
          </a:prstGeom>
          <a:solidFill>
            <a:srgbClr val="0099CC"/>
          </a:solidFill>
        </p:spPr>
      </p:pic>
    </p:spTree>
    <p:extLst>
      <p:ext uri="{BB962C8B-B14F-4D97-AF65-F5344CB8AC3E}">
        <p14:creationId xmlns:p14="http://schemas.microsoft.com/office/powerpoint/2010/main" val="6089897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7E7F6-004E-451F-83A2-D144A9C590AA}" type="datetimeFigureOut">
              <a:rPr lang="en-GB" smtClean="0"/>
              <a:t>18/09/2023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1BB7A-D7EE-4A01-A7A7-25D3B50DAC5A}" type="slidenum">
              <a:rPr lang="en-GB" smtClean="0"/>
              <a:t>‹#›</a:t>
            </a:fld>
            <a:endParaRPr lang="en-GB"/>
          </a:p>
        </p:txBody>
      </p:sp>
    </p:spTree>
    <p:extLst>
      <p:ext uri="{BB962C8B-B14F-4D97-AF65-F5344CB8AC3E}">
        <p14:creationId xmlns:p14="http://schemas.microsoft.com/office/powerpoint/2010/main" val="3874077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emf"/><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emf"/><Relationship Id="rId4" Type="http://schemas.openxmlformats.org/officeDocument/2006/relationships/hyperlink" Target="http://www.paho.org/Images/DPI/album25.jpg" TargetMode="Externa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5.png"/><Relationship Id="rId7"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3.w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9.xml"/><Relationship Id="rId16"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https://www.google.ch/url?sa=i&amp;rct=j&amp;q=&amp;esrc=s&amp;frm=1&amp;source=images&amp;cd=&amp;cad=rja&amp;uact=8&amp;ved=0CAcQjRw&amp;url=https://plus.google.com/+who/posts/9oSJzZRA6cg&amp;ei=64krVaawM-y07gaixYCIBw&amp;bvm=bv.90491159,d.ZGU&amp;psig=AFQjCNE4NiR7Co4ciJy5ZZiRU1Q6_h3bnw&amp;ust=14290031130121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ehealth.gov.mt/download.aspx?id=992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33.wmf"/><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62200" y="4910135"/>
            <a:ext cx="6553200" cy="1940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971800"/>
            <a:ext cx="7772400" cy="1470025"/>
          </a:xfrm>
        </p:spPr>
        <p:txBody>
          <a:bodyPr>
            <a:normAutofit/>
          </a:bodyPr>
          <a:lstStyle/>
          <a:p>
            <a:pPr algn="l"/>
            <a:r>
              <a:rPr lang="en-GB" sz="3600" i="1" dirty="0">
                <a:solidFill>
                  <a:srgbClr val="00B0F0"/>
                </a:solidFill>
                <a:latin typeface="+mn-lt"/>
              </a:rPr>
              <a:t>AFRO Health in All Policies Training</a:t>
            </a:r>
          </a:p>
        </p:txBody>
      </p:sp>
      <p:sp>
        <p:nvSpPr>
          <p:cNvPr id="3" name="Subtitle 2"/>
          <p:cNvSpPr>
            <a:spLocks noGrp="1"/>
          </p:cNvSpPr>
          <p:nvPr>
            <p:ph type="subTitle" idx="1"/>
          </p:nvPr>
        </p:nvSpPr>
        <p:spPr>
          <a:xfrm>
            <a:off x="533400" y="4033835"/>
            <a:ext cx="6400800" cy="1752600"/>
          </a:xfrm>
        </p:spPr>
        <p:txBody>
          <a:bodyPr/>
          <a:lstStyle/>
          <a:p>
            <a:pPr algn="l"/>
            <a:r>
              <a:rPr lang="en-GB" b="1" dirty="0">
                <a:solidFill>
                  <a:srgbClr val="00B0F0"/>
                </a:solidFill>
              </a:rPr>
              <a:t>Module 1 – Introduction and the determinants of health</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47058"/>
            <a:ext cx="1140205" cy="1358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78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38125"/>
            <a:ext cx="9144000" cy="1143000"/>
          </a:xfrm>
        </p:spPr>
        <p:txBody>
          <a:bodyPr>
            <a:noAutofit/>
          </a:bodyPr>
          <a:lstStyle/>
          <a:p>
            <a:pPr eaLnBrk="1" hangingPunct="1">
              <a:defRPr/>
            </a:pPr>
            <a:r>
              <a:rPr lang="en-GB" sz="3600" b="0" dirty="0">
                <a:solidFill>
                  <a:schemeClr val="bg1"/>
                </a:solidFill>
              </a:rPr>
              <a:t>The widening trend in mortality by education in Russia, 1989-2001</a:t>
            </a:r>
          </a:p>
        </p:txBody>
      </p:sp>
      <p:sp>
        <p:nvSpPr>
          <p:cNvPr id="12291" name="Text Box 3"/>
          <p:cNvSpPr txBox="1">
            <a:spLocks noChangeArrowheads="1"/>
          </p:cNvSpPr>
          <p:nvPr/>
        </p:nvSpPr>
        <p:spPr bwMode="auto">
          <a:xfrm rot="-5400000">
            <a:off x="-1792288" y="3673476"/>
            <a:ext cx="45370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GB" sz="1400" b="1" dirty="0"/>
              <a:t>(probability of living to 65 </a:t>
            </a:r>
            <a:r>
              <a:rPr lang="en-GB" sz="1400" b="1" dirty="0" err="1"/>
              <a:t>yrs</a:t>
            </a:r>
            <a:r>
              <a:rPr lang="en-GB" sz="1400" b="1" dirty="0"/>
              <a:t> when aged 20 </a:t>
            </a:r>
            <a:r>
              <a:rPr lang="en-GB" sz="1400" b="1" dirty="0" err="1"/>
              <a:t>yrs</a:t>
            </a:r>
            <a:r>
              <a:rPr lang="en-GB" sz="1400" b="1" dirty="0"/>
              <a:t>)</a:t>
            </a:r>
            <a:endParaRPr lang="en-US" sz="1400" b="1" dirty="0"/>
          </a:p>
        </p:txBody>
      </p:sp>
      <p:sp>
        <p:nvSpPr>
          <p:cNvPr id="12292" name="Text Box 4"/>
          <p:cNvSpPr txBox="1">
            <a:spLocks noChangeArrowheads="1"/>
          </p:cNvSpPr>
          <p:nvPr/>
        </p:nvSpPr>
        <p:spPr bwMode="auto">
          <a:xfrm>
            <a:off x="7307263" y="5713413"/>
            <a:ext cx="18367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defRPr/>
            </a:pPr>
            <a:r>
              <a:rPr lang="en-GB" sz="1400" b="1" i="1"/>
              <a:t>(Murphy et al, 2005)</a:t>
            </a:r>
            <a:endParaRPr lang="en-US" sz="1400" b="1" i="1"/>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1828802"/>
            <a:ext cx="7908925" cy="4214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8" name="Oval Callout 7"/>
          <p:cNvSpPr>
            <a:spLocks noChangeArrowheads="1"/>
          </p:cNvSpPr>
          <p:nvPr/>
        </p:nvSpPr>
        <p:spPr bwMode="auto">
          <a:xfrm>
            <a:off x="6781800" y="1292225"/>
            <a:ext cx="1863725" cy="1238250"/>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4343" name="TextBox 8"/>
          <p:cNvSpPr txBox="1">
            <a:spLocks noChangeArrowheads="1"/>
          </p:cNvSpPr>
          <p:nvPr/>
        </p:nvSpPr>
        <p:spPr bwMode="auto">
          <a:xfrm>
            <a:off x="6794500" y="1676400"/>
            <a:ext cx="19192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dirty="0"/>
              <a:t>Inequities are </a:t>
            </a:r>
            <a:r>
              <a:rPr lang="en-GB" sz="2000" b="1" dirty="0">
                <a:solidFill>
                  <a:srgbClr val="002060"/>
                </a:solidFill>
              </a:rPr>
              <a:t>increasing</a:t>
            </a:r>
            <a:r>
              <a:rPr lang="en-GB" sz="2000" dirty="0"/>
              <a:t>!</a:t>
            </a:r>
          </a:p>
        </p:txBody>
      </p:sp>
    </p:spTree>
    <p:extLst>
      <p:ext uri="{BB962C8B-B14F-4D97-AF65-F5344CB8AC3E}">
        <p14:creationId xmlns:p14="http://schemas.microsoft.com/office/powerpoint/2010/main" val="3955945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1+#ppt_w/2"/>
                                          </p:val>
                                        </p:tav>
                                        <p:tav tm="100000">
                                          <p:val>
                                            <p:strVal val="#ppt_x"/>
                                          </p:val>
                                        </p:tav>
                                      </p:tavLst>
                                    </p:anim>
                                    <p:anim calcmode="lin" valueType="num">
                                      <p:cBhvr additive="base">
                                        <p:cTn id="8" dur="500" fill="hold"/>
                                        <p:tgtEl>
                                          <p:spTgt spid="143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3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alth_inequities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81201"/>
            <a:ext cx="5791122"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230188" y="190500"/>
            <a:ext cx="8901112" cy="1443038"/>
          </a:xfrm>
        </p:spPr>
        <p:txBody>
          <a:bodyPr>
            <a:normAutofit/>
          </a:bodyPr>
          <a:lstStyle/>
          <a:p>
            <a:pPr>
              <a:defRPr/>
            </a:pPr>
            <a:r>
              <a:rPr lang="en-US" sz="3600" dirty="0">
                <a:solidFill>
                  <a:schemeClr val="bg1"/>
                </a:solidFill>
              </a:rPr>
              <a:t>2.  What Are The Social Determinants Of Health?</a:t>
            </a:r>
          </a:p>
        </p:txBody>
      </p:sp>
      <p:sp>
        <p:nvSpPr>
          <p:cNvPr id="13316" name="TextBox 4"/>
          <p:cNvSpPr txBox="1">
            <a:spLocks noChangeArrowheads="1"/>
          </p:cNvSpPr>
          <p:nvPr/>
        </p:nvSpPr>
        <p:spPr bwMode="auto">
          <a:xfrm>
            <a:off x="7458075" y="5773738"/>
            <a:ext cx="16859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1200">
                <a:solidFill>
                  <a:schemeClr val="bg1"/>
                </a:solidFill>
              </a:rPr>
              <a:t>UNICEF/Pierre Holtz</a:t>
            </a:r>
          </a:p>
        </p:txBody>
      </p:sp>
    </p:spTree>
    <p:extLst>
      <p:ext uri="{BB962C8B-B14F-4D97-AF65-F5344CB8AC3E}">
        <p14:creationId xmlns:p14="http://schemas.microsoft.com/office/powerpoint/2010/main" val="345368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84175" y="304800"/>
            <a:ext cx="8286750" cy="949325"/>
          </a:xfrm>
        </p:spPr>
        <p:txBody>
          <a:bodyPr>
            <a:normAutofit/>
          </a:bodyPr>
          <a:lstStyle/>
          <a:p>
            <a:pPr>
              <a:tabLst>
                <a:tab pos="6553200" algn="l"/>
              </a:tabLst>
              <a:defRPr/>
            </a:pPr>
            <a:r>
              <a:rPr lang="en-GB" dirty="0">
                <a:solidFill>
                  <a:schemeClr val="bg1"/>
                </a:solidFill>
                <a:latin typeface="+mn-lt"/>
                <a:ea typeface="Bodoni SvtyTwo ITC TT-Book"/>
                <a:cs typeface="Times New Roman" pitchFamily="18" charset="0"/>
              </a:rPr>
              <a:t>Definitions</a:t>
            </a:r>
          </a:p>
        </p:txBody>
      </p:sp>
      <p:pic>
        <p:nvPicPr>
          <p:cNvPr id="15366" name="Content Placeholder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36900"/>
            <a:ext cx="2892425" cy="162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3" name="Diagram 2"/>
          <p:cNvGraphicFramePr/>
          <p:nvPr>
            <p:extLst>
              <p:ext uri="{D42A27DB-BD31-4B8C-83A1-F6EECF244321}">
                <p14:modId xmlns:p14="http://schemas.microsoft.com/office/powerpoint/2010/main" val="3205744687"/>
              </p:ext>
            </p:extLst>
          </p:nvPr>
        </p:nvGraphicFramePr>
        <p:xfrm>
          <a:off x="2133600" y="1828800"/>
          <a:ext cx="7848600" cy="424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064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1200" y="1651000"/>
            <a:ext cx="78994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20541" y="304800"/>
            <a:ext cx="8985359" cy="1077218"/>
          </a:xfrm>
          <a:prstGeom prst="rect">
            <a:avLst/>
          </a:prstGeom>
        </p:spPr>
        <p:txBody>
          <a:bodyPr wrap="square">
            <a:spAutoFit/>
          </a:bodyPr>
          <a:lstStyle/>
          <a:p>
            <a:pPr algn="ctr"/>
            <a:r>
              <a:rPr lang="en-US" sz="3200" dirty="0">
                <a:solidFill>
                  <a:schemeClr val="bg1"/>
                </a:solidFill>
              </a:rPr>
              <a:t>Diagram of social determinants of health inequities elaborated</a:t>
            </a:r>
            <a:endParaRPr lang="en-GB" sz="3200" dirty="0">
              <a:solidFill>
                <a:schemeClr val="bg1"/>
              </a:solidFill>
            </a:endParaRPr>
          </a:p>
        </p:txBody>
      </p:sp>
    </p:spTree>
    <p:extLst>
      <p:ext uri="{BB962C8B-B14F-4D97-AF65-F5344CB8AC3E}">
        <p14:creationId xmlns:p14="http://schemas.microsoft.com/office/powerpoint/2010/main" val="358219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ealth_inequities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6451112"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25400" y="152400"/>
            <a:ext cx="9142412" cy="1411288"/>
          </a:xfrm>
        </p:spPr>
        <p:txBody>
          <a:bodyPr>
            <a:normAutofit/>
          </a:bodyPr>
          <a:lstStyle/>
          <a:p>
            <a:pPr>
              <a:defRPr/>
            </a:pPr>
            <a:r>
              <a:rPr lang="en-US" sz="3600" dirty="0">
                <a:solidFill>
                  <a:schemeClr val="bg1"/>
                </a:solidFill>
                <a:latin typeface="+mn-lt"/>
                <a:ea typeface="ＭＳ Ｐゴシック" pitchFamily="34" charset="-128"/>
              </a:rPr>
              <a:t>3. </a:t>
            </a:r>
            <a:r>
              <a:rPr lang="en-GB" sz="3600" dirty="0">
                <a:solidFill>
                  <a:schemeClr val="bg1"/>
                </a:solidFill>
                <a:latin typeface="+mn-lt"/>
                <a:ea typeface="ＭＳ Ｐゴシック" pitchFamily="34" charset="-128"/>
              </a:rPr>
              <a:t>SDH and equity: central to global agendas</a:t>
            </a:r>
            <a:endParaRPr lang="en-US" sz="3600" dirty="0">
              <a:solidFill>
                <a:schemeClr val="bg1"/>
              </a:solidFill>
              <a:latin typeface="+mn-lt"/>
              <a:ea typeface="ＭＳ Ｐゴシック" pitchFamily="34" charset="-128"/>
            </a:endParaRPr>
          </a:p>
        </p:txBody>
      </p:sp>
    </p:spTree>
    <p:extLst>
      <p:ext uri="{BB962C8B-B14F-4D97-AF65-F5344CB8AC3E}">
        <p14:creationId xmlns:p14="http://schemas.microsoft.com/office/powerpoint/2010/main" val="235529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p:cNvSpPr>
            <a:spLocks noChangeArrowheads="1"/>
          </p:cNvSpPr>
          <p:nvPr/>
        </p:nvSpPr>
        <p:spPr bwMode="auto">
          <a:xfrm>
            <a:off x="1588" y="1588"/>
            <a:ext cx="9142412" cy="1316037"/>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17411" name="object 3"/>
          <p:cNvSpPr>
            <a:spLocks noChangeArrowheads="1"/>
          </p:cNvSpPr>
          <p:nvPr/>
        </p:nvSpPr>
        <p:spPr bwMode="auto">
          <a:xfrm>
            <a:off x="914400" y="1317624"/>
            <a:ext cx="7162800" cy="462597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4" name="object 4"/>
          <p:cNvSpPr>
            <a:spLocks noGrp="1"/>
          </p:cNvSpPr>
          <p:nvPr>
            <p:ph type="sldNum" sz="quarter" idx="4294967295"/>
          </p:nvPr>
        </p:nvSpPr>
        <p:spPr>
          <a:xfrm>
            <a:off x="392113" y="6389688"/>
            <a:ext cx="336550" cy="244475"/>
          </a:xfrm>
          <a:prstGeom prst="rect">
            <a:avLst/>
          </a:prstGeom>
        </p:spPr>
        <p:txBody>
          <a:bodyPr lIns="0" tIns="0" rIns="0" bIns="0">
            <a:spAutoFit/>
          </a:bodyPr>
          <a:lstStyle/>
          <a:p>
            <a:pPr marL="132080">
              <a:lnSpc>
                <a:spcPts val="1540"/>
              </a:lnSpc>
              <a:defRPr/>
            </a:pPr>
            <a:fld id="{240B1EFA-FDFE-4189-86E6-2F327B5D3237}" type="slidenum">
              <a:rPr sz="2250" baseline="-11111" dirty="0"/>
              <a:pPr marL="132080">
                <a:lnSpc>
                  <a:spcPts val="1540"/>
                </a:lnSpc>
                <a:defRPr/>
              </a:pPr>
              <a:t>15</a:t>
            </a:fld>
            <a:r>
              <a:rPr sz="2250" spc="-112" baseline="-11111" dirty="0"/>
              <a:t> </a:t>
            </a:r>
            <a:r>
              <a:rPr sz="1400" spc="-70" dirty="0">
                <a:solidFill>
                  <a:srgbClr val="FFFFFF"/>
                </a:solidFill>
                <a:latin typeface="Arial"/>
              </a:rPr>
              <a:t>|</a:t>
            </a:r>
            <a:endParaRPr sz="1400">
              <a:latin typeface="Arial"/>
            </a:endParaRPr>
          </a:p>
        </p:txBody>
      </p:sp>
    </p:spTree>
    <p:extLst>
      <p:ext uri="{BB962C8B-B14F-4D97-AF65-F5344CB8AC3E}">
        <p14:creationId xmlns:p14="http://schemas.microsoft.com/office/powerpoint/2010/main" val="1917170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ims\hq\GVA11\Home\cl-IER\Dept-ETH\t-ETH\villare\My Documents\Capital_in_the_Twenty-First_Century_(front_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422275"/>
            <a:ext cx="3635375" cy="5495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8435" name="AutoShape 4" descr="data:image/jpeg;base64,/9j/4AAQSkZJRgABAQAAAQABAAD/2wBDAAoHBwgHBgoICAgLCgoLDhgQDg0NDh0VFhEYIx8lJCIfIiEmKzcvJik0KSEiMEExNDk7Pj4+JS5ESUM8SDc9Pjv/2wBDAQoLCw4NDhwQEBw7KCIoOzs7Ozs7Ozs7Ozs7Ozs7Ozs7Ozs7Ozs7Ozs7Ozs7Ozs7Ozs7Ozs7Ozs7Ozs7Ozs7Ozv/wAARCAFaAO0DASIAAhEBAxEB/8QAGwAAAgMBAQEAAAAAAAAAAAAAAAQDBQYBAgf/xABLEAABAwICBAgKBwcCBgMBAAABAAIDBBEFEgYTITFBUWFxgZKxwRQiM0NTVHKRodEVMjQ1c5PhIzZCUnSy8GLxFlVjgqLCJCZEg//EABkBAQEBAQEBAAAAAAAAAAAAAAABAgMEBf/EACwRAQEAAgICAgECBAcBAAAAAAABAhEDMRIhBEFRE9EiYXGBBZGhseHw8UL/2gAMAwEAAhEDEQA/ANRNNKJngSPADj/EV510vpX9Yom8vJ7R7VGqiTXS+lf1ijXS+lf1io0IJNdL6V/WKNdL6V/WKjQgk10vpX9Yo10vpX9YqNCCTXS+lf1ijXS+lf1io0IJNdL6V/WKNdL6V/WKjQgk10vpX9Yo10vpX9YpUsqLjK8fW2m+8e5cDKreZAbcGzagb10vpX9Yrmvl9K/rFKNjqQAdaL5doPHfmXXR1BjI1vjbdoPJ/hQN66X0r+sUa6X0r+sUoW1Rc4h7Rci3IPcvRbOZWnO3INp4+xAzrpfSv6xRrpfSv6xUaEEmul9K/rFGul9K/rFRoQSa6X0r+sUa6X0r+sVGhBJrpfSv6xRrpfSv6xUaEEmul9K/rFGul9K/rFRoQSa6X0r+sU3QPe/WZnF1rbzfjSCdw7znR3pelLTeXk9o9qjUk3l5PaPao0QIQhUCEIQCEIQCEIQCzeM1ukVLV1D6WFpo4xmDyAdgbc8POtIk8Y+5a3+nk/tKisvRY1pNiEbpaSKOVrTlJDGix38aexTHK+kx6nomOYI3iPOC0E7Tt2o0G+7aj8buCq9KpHxaURSRNzva1ha217m+xBfaUYrVYVTQSUrmtc95DswvwJfGMcraLA8Pq4XMEtQxpeS24uWg9qocdxTE6+CJtdRGna112kxubc25U9pH+6+D/hs/sCCaKv0tmiZLHTscx4BacrdoPStTSGZ1HCagWmMbTIOJ1tvxWSpNJcUgpIYo8KL2sYGtfldtAG9a+F5kgje5uVzmgkcWxB7QhCqBCEIBCEIBCEIBCEIBO4d5zo70kncO850d6l6UtN5eT2j2qNSTeXk9o9qjRAhRT1VPSgGeZkQcbAvcBdQ/S2HevU/5gVDaEp9LYd69T/mBdbimHuNm11OSf+oEDSEAhwuCCDuI4UIBCEIBJ4x9y139PJ/aVHUY9hVK4tlrogRvDbuI910udKMCla6N9WHNcLEOifYj3KBHQb7tqPxu4JDSH98aXnj7VqcPqMMlYW4c+nAO0tiAB6QFPJR0ssolkponyC1nuYCR0oM5p19ipfxD2JPSP918H/DZ/YFsJqaCpaG1EMcoG4PYHdqUmqMHIFPPJRkRHKI3lpDLbLWO5FU9FpfhlPQQQPbPmjja02YLXA51oqWoZV0sdRFfJK0Obm32Vfm0d4sO6rEwzE8LiYGR1lMxrRYNbI0AIh1Cihqqeo8hPHJ7DgVKqBC8SzRwRmSZ7Y2De5xsAl/pbDvXqf8AMCBtCigq6aqzeDzxy5d+RwNlKgELxNPDTR6yeVkbL2zPNhdL/S2HevU/5gQNoUcFRDUsL4JWStBsSx1xdSIBO4d5zo70kncO850d6l6UtN5eT2j2qNSTeXk9o9qjRGV07+zUftu7FjFs9O/s1H7buxYxSqNvKhfTcEjYcEoyWNP7FvByJLSLAqOpw6eojhZFPE0vD2C2a20g8aaGMw7FqzC5Q6mlIbe7mE3a7nC+jYZiEeJ0EdVHszbHN/lPCF8sWy0ElcaerhJ8VrmuA4iQQewKjVrDaT6Qy1NTJRUshZTxktc5p8oeHoWsxmr8CwipqL2c2M5TynYPiV8vSkdALiAASTuAClko6qJmeWmlY3+ZzCB8VqtCcNjMMuISNDn5skdx9W28/G3QtY5rXtLXNDgdhBG9Db5LFLJDIJInuY9puHNNiFvtGMdOK07oKgjwmIbT/OONZHSChZh+MTQRNyxmz2DiBG5Gj1W6jxumeDse/VuHGDs/XoQfS18uxj76rv6iT+4r6kvluMffVd/USf3FKQmhXeiDQ7H4gQCMjt/Mt7JS08zCyWCN7DvDmggqaNvlDHvjeHxuLXNNwQbELW6NaTyyTsoK9+bPsjldvvwA/NJ6V4HFhr46mlblhlOUs/ldycizoJaQQbEbig+rVtKyuopqWT6srS0ni5V8smikp55IZBZ8bi1w5Qvp+FVfh2F09SfrPYM3PuPxBWR00w/UYgysY2zKgWcf9Q/TsVEGiFaaXGmxE+JUNyHn3j5dK+gL5JFK+CVksZs9jg5p4iF9Up6qOooY6u4DHxh5PELIMppxXF08FC13isGseOU7B8L+9ZQAuIaASTsACZxOsNfiU9Ud0jyRyDg+CstFMP8ADcYbI4fs6b9o7lPAPft6FBtcGoBhuFw01rOAu/lcd6dQhaQJ3DvOdHekk7h3nOjvUvSlpvLye0e1RqSby8ntHtUaIyunf2aj9t3YsjUxiKcsaLANafeAVsdNony09IGZb5zvcBwcqzOIU7n1WdpY1rmgXc4Dds7lzyyky09XHxXLiuUn4b/A/uOi/Bb2KPSCuhosHqDK8B0jCxjeFxOzYsO3EMRihZHTYm/VNGUN1mTLbkulZWz1D89RVNfIdgL5cxPTt+K15xz/AEc/wj1Q8DbLbaXlt+gLZ6E0b4cPmqX7Ne8Bo5Bw+8n3KowjDqKelYzEKoRMbKH2B2OG7624LdRRxxQsjia1sbRZobuA5FMLvbXPh4WevpSaZPLcBc3+eRoPb3LC08YkMlx9WNzvcFuNM2Z8IYM7WjWi5cdm4rI0NO8OmILHNdE5oLXX2n4qZ5ajXx+K55z16bTRKMM0egI/jLnf+RHcrlVejLHR6P0rXWuA69jf+Iq0XSdPNfV9sTpzE4YhTzW8UxZb8oJ+aqqinEJppIGnPHYPsNuawctPpXAKmWmiPAQ4817FZelr5BiDwCCyeTbfivwLhllfL19PpcPFhOOef/1/3/d9N3r5bjH31Xf1En9xX1FfN62k8KxfEzmsWTvyjjOY7PgV1uUk3Xhw48s8/DHtPof+8MXsO7F9BXz7Q/8AeGL2Hdi+grUc6pdL4w/R6ZxHk3NcPfbvXzxfSNJ9ujtXf+Vv9wXzdKR9B0PeXYAwE/VkcPjfvTeP4f8ASWETQt8o0Z2c44Oncq/Qn7kf+O7satEqj5DyLQ0mNiHRGoo837YP1bQf5XbSfg74JTSbDvo/GJA1uWKb9pHbcAd4991UrLQX0PRTD/AsHZI5tpKj9o7jtwfDtWKwWgOJYpDTfwk5n+yN6+ngAAACwGwKxKEIQqgTuHec6O9JJ3DvOdHepelLTeXk9o9qjUk3l5PaPao0RldO/s1H7buxY+SV8gaHm+UWHvuthp39mpPbd2LGKWTbcysmo3WFaNYTU4VSzzUxdJJE1zjrHC5tzqLFNDKR1M+SgL45mgkMLi4O5OQq6wP7jovwW9ieV0w+SiZ7YnRXOVxFweRa3QvFZJM+HTPzBjc8RJ2gcI+PastXlrsQqXMILTK4gjda6sdEyf8AiKmtxPvzZSpJpq23tpNNhfBmHimHYVhopXwyCRhsR7l9A0viMmj8rgL6t7XfG3evniWbMbcbuPo+i5vo7Snkd/cVbKk0Qk1mARt9G9zfjfvV2qlZHTKqdT1cAYNr4HNvfdcjasgLgixsb7CtHpvK1+MRxg31cIvyEk91lQ0sWuq4Yv53hvvKmptu55XGY36fWOAL53jZdSV02RzS99XJLcc+zvX0RfLsY++q7+ok/uKmWO2uLk8N/mrjRyNrdJopWeTmjc9vJs2j3rcrDaHSNfiTInfWjDnM5iNoW6TDetU59XLyn2qNKHZdHKs8YaP/ACC+cLfaZziPA9XfbLI0W5tvcsCtVyjfaFsLcCJ/mmcfgB3K/VRorCYdH6e+wvu+3OSrdVGf0yoW1GE+E3s+ndfnB2EdnuWCX0fSn93qrmb/AHBfOFmq2eg1GwU1RWkAvc/VtPEAAT2/BapZ7Qj7kk/Hd2NWhVQIQhUCdw7znR3pJO4d5zo71L0paby8ntHtUakm8vJ7R7VGiMrp39mpPbd2LGLdaY0VVW09MKaB8xa9xIYL22LKfQWK/wDL5+oVKrS4bpbhtJhtPTyNnL4ow12VgtcDnUGJ6aNlp3w0EMjXPFtbJYW5gOFUP0FivqE/UK63AMWebDD5r8rbdqCvWp0IoXPq5a5zfEjbkYTwuO/4dqjw/Quslka6ue2CPeWtcHOPJxBbOlpYaKmZT07AyNgsAFRytpxV0U9Od0rC33r5VLE+CV8MrS17CWuB4CvrazukOjAxJ5q6MtZU/wATTsD/AJFKKTRbHY8Lkkp6kkQSm4cBfI7/AC3uWpm0mwiKNzxWNeQNjWAklYCowuvpXFs9JKy285SR70u2KR7srY3OPEBdQMYlXPxHEJqt4sZHXA4hwBWOidB4ZjLJHNvHT/tDz8Hx29CgoNHcSr3gNp3RM4XyDKB3lbvCcKgwikEEPjOO17yNriqH18txj76rv6iT+4r6ivneKYNicuK1kkdDM5j53ua4MNiC42KUiDR/EIcMxVlVUZtW1pByi52rXT6YYbA7KY6hziAW5WCxvu4VjvoLFf8Al8/UKbZQYoyBgGFTmZgLWyFh8UfNYyuU6duPHjy3M7p7x+sqcWcJpAImwi7ae93Naf4iqmipJa6sipoRd8jrc3GVb4fo5jT6kSug1YJ8cyvAuDv2b1q8HwClwjNJHd8z973fwjiCY+W/Zyfp2S4eljBE2CCOFgs2NoaOYL2hC6OCp0p/d6q5m/3BfOF9L0iglqcDqIoI3SSOAs1ouTtCwf0Fiv8Ay+fqFRY1uhH3JJ/UO7GrQqj0Rpaijwl8VTC+J5mc4NcLG1grxVAhCEAncO850d6STuHec6O9S9KWm8vJ7R7VGpJvLye0e1RohauxGkw5jX1coja82BIJuehJ/wDFGDeut6rvkqzTr7BTfinsVbo9o3S4vQvqJppWObIW2Za24cY5UVqabSDC6uoZBBVB8jzZrQ07fgnKmqgpITNUStijG9zjZU9BolR4fWxVcc87nxG4DiLbuZUGmdbJNi3gub9nA0eL/qIuT7rINH/xbg2a3hLvy3fJWdJWU9dCJqaZsrDsu3gWeGh9F9D+MHir1WYvzbnWva3EqfQ6rfBjTYL/ALOoaWuHKBcH/ONBu56iGlhdNPI2ONu9zjYKqOluDA28JcbcUbvkqDTaufJiMdGHERxMDi3jcf0VlQaIUEmFROnD/CJIw4uDrZSRe1tyC+o6+lxCLW0szZGjYbbxzheK7FqHDnMbVziIvHiixN/csLgNRLhekTIc1mukMMg4Dtt2qy07+00nsO7Qg1VDiNJiUbpKSYStYbOIBFio63GaDDpRFV1Aje4ZgCCdiyGhlcKfFXUztjahth7Q2j4XXvTf73i/BHaUG3ilZPCyWN2Zj2hzTxg7Qq6r0jwqjmMUtUC9uxwYC63uSdbWvodDIZYjlkdTxsaRwXA2+5UGi2C0+LSzyVQc6OIAAA2uTfh6Pig1lHpBhldKIoKkZzua5pbfmun5po6eF80rsrI2lzjxALA6TYPFg9ZC6lzNjlBLQTcgjf2haQVj6/QuWokN3mmeHnjIBF0E/wDxRg3rreq75K1Y9sjGvabtcLg8YXyVsbnxveNzbX6V9JwCoEuAUkpJ2R2N/wDTs7kHajSHCqWd8E1W1sjDZwynZ8EzR19NiEJmpZRIwHKTYjavndfbEddiDB4wktK0cp2FanQn7nl/GPYFJdt54eFWUGkGF1NQ2nhqg+V5s1oadp9ysJJGRRukkcGMaLlxNgAvm2j5/wDsVJ+L3FXunFc5rYKFhIDhrH24Rew7/gqwtX6WYMx5b4STbhawkdieocUo8SYXUk7ZMv1huI5ws7gWi1DV4RHUVQe6WYEgtdbKOBUeGySYVpKyNrz4lQYX2/iF7FB9IQhCqBO4d5zo70kncO850d6l6UtN5eT2j2qNSTeXk9o9qjRGX06+wU34p7Fn8L0hrsJpnQU0cTmOdmu9hO3oK0GnX2Cm/FPYpdCWtODy3AP7Y7xyBPtUGBaTYhiWKx0tRHC2NwcSWsIOwcpVBj5z6SVV/SgfABfSA1oNw0DoXzrSiMw6R1B/mLXD3BKR9GO0EHbfeoI6CjikEkVJCx43ObGAQvevY6l8IYfELM4PJa6xmCY7itbjcFPJVF8TnHM3KNwBKIR0sN9I6kcWT+0L6JGA2NrRuAAC+faXxlmkEzjue1rh7rdy3lHMJ6KGZpuHxtdfnCK+eSbNK3W9eP8AerbTr7TR+w7tCqY//k6Ugx7Q+sLhbiz3Vtp39qpPYd2hQVtVC/D4MKxSHYXRg/8Ac0/JMaYTMqK+mnZ9WSma4cxJVpLRCt0Eh8W74Y9Y23ITf4XWQmqHzxwseb6lmRp5Lk96o1ekBI0Lw4Dh1QPUKY0GaPoqd1tpnNz/ANoUeOR59CaN3o2wu/8AG3euaCzh1LV0/C14eOW4t3IfTxp59Sh53/8AqvWEknQSqHEyXsUWnkjS+ijB8YB7iOTZbsKZw6Mx6Bz33vhld2qDPYNTeFUmJx2uRTZhzhwPcrbAcQdBoniF3+NDfJyZhYfG6h0JY2SvqmPF2ugsR0qnlllw9tdhxFw94a4+ySgcpI/BdHJKxzczZqpsZaf4mhpv2/BafRKEQYZKGnMx0pcw8YICqMTpvBdB6JhFnOka8/8AcHHvVloS4uwaQE3tKQOTYFNe9unnvDxv9mX0f/eKk/F7intNXE4ywcUI7SkcABGkdICLES7QeYqy04jc3FIJLeK+K1+UE/NVzarAxbA6Mf8ARapzh9E6UyGkgzk5i7Vi5PHdK6PSCXAKNwN7R292xZiq0gxN2PSUtPVERGo1bQGg7M1uJUbhCEKoE7h3nOjvSSdw7znR3qXpS03l5PaPao1JN5eT2j2qNEUWleGVeJ0kEdJEJHMkJcC4DZblWcj0b0hhblijewb7NnaO9fQEIrF4ZgukEGJ00tQJNUyQF95wRbmvtVrpLo67FSyppS0VDBlIcbB4+av0IMEaXSltP9G6ufU2tlFrW4s3F0q70Z0dkwxzqqry69zcrWDbkHDt4/8AOFaJCCj0kwA4vGyanc1tRELDMbB44v8AONZ+On0qpYPAI2VAjOwBtiAOR3B71vF3oRGW0b0YmoakVtcGiRo/Zxg3seMr3pXg9fik9O6khEgY0h3jgW28q0q6ikMHpZaXBqemqGBsjGZXNuCsbU6JYqKqUQUwdFnOQ6xouL7N5X0BCBGPDxNgUVBVNteBsbwDuIA71kTgWPYJUumoQ543Z4iDmHK0reoQYOPR7G8YqxPiGaMG2Z8hF7cQaN3YtbWUNsCmoaRnmDHG29r7LBPriqMvorguIYZWzSVcAjY+PKDnadt+QpPGtGcQqsamnpoA6CVwdmztG8bdhPGtquKaVS6SYZUV2DxUtHGHuZI02zAbACOFGi+HVWG4bJDVxiN5kLgA4HZYcSukIMhQ4BiMeM0tdJThln3mGdpsePYeFXekGDDGaIRtcGzRHNG47uUFWi6pJqaazzueXlWBio9J8LjdS07JmxvPm7OHODwfBWGj2i1TT1rK3EAGZDmZHmBJdxla5CrLiEIVQJ3DvOdHekk7h3nOjvUvSlpvLye0e1RqSby8ntHtUaIEIQqBCEIBCEIBWmAxwT1b4p4myAsuMw3W/wB1Vp7BpBFisJOwElvvWculiStpGNxsU7GBsb3ts0cRtfvVjjNBTQ4c6SKBjHNcNrQvdVTl2kVK+2wszHov+ilnd4XS4jFe+Q2byWaD2hcvLprRTA6GnloHS1ELX3ebFw4AP90hhEUVTimWSNrmEOOUjYrSE+D6MFw2Exm3T/uq3APvVvsO7Fr81Pw9Y/Tw09VG2GNsbTHchotwlOwUVK7AdcYGGTUuOa22+1NYlhLcQmbI6Yx5W5bBt1JJTilwaSAOzBkThe2/eseXqLpQ4GKeSrMFREx4ePFzDcQveNUAgrYxAwNbMAGtHHu+SrY5HRStkYbOaQQtgxsOIR01Tb6pD289t3+cS3lfG7Se1fiFJR0GF31EZlIDGuI2k8azittIKvXVoha67YRbpO9VK1h17ShCELaBCEIBCEIBCEIBO4d5zo70kncO850d6l6UtN5eT2j2qNSTeXk9o9qjRAhCFQIQhAIQhAKSGQwzxyDexwI6FGhQbgxtfPHPfa1rgOm3yVTg87Z6uvjJ8ocw5rkd4XiPSKJlMxmpeXtYBfZa9lW4XXCgqjK9pc0tLSAuMxuq3tcYzalwWOnbw5WdAH6KtwD71b7LuxcxbFGYg2IRscwMvfNwqDDatlFWCd7S4AEWC1JfFN+1hpHI9lZEGPc0au+w24Sn4CXaOXcSSYXXJ6VSYrXsxCdkjGOYGsy2dzpmPGYWYV4IY3l2rLb7LbVPG+MNqdanR4k4ZYm9pCB8FllcYXjEVBSmF8T3HMXXbZbzlsSdqqYl08hJuS49q8L085nucOE3XlaQIQhUCF1cQCEIQCEIQCdw7znR3pJO4d5zo71L0paby8ntHtUakm8vJ7R7VGiBXmF4NBVUTZ5y8F5NsrrbNypLXNhvK1FfJ9H4XTsBtlcwG3JtPYsZ29RqKPFaJtDWGNl8jmhzbnb/AJde8HoYq6ofHMXANbfxTbhVjpLDeKGcDc4tPT/sltG/tsn4feFN/wAGz7J4pSx0dc6GLNlABGY7dysJ8HposJ8KaZC/VtdtdsubJXH/AL1f7LexXNX+7v8A/Fvclt1BRYXhxxCZwLi2Ng8YjerfwDBdaKS412765vfsUGjUzBroSQHkhw5QuV+EVbK11bSkSXfnDeEHf0qZXeWtk6I4thhw6RuVxdE/6pO8ciepcLwyanic+ptI9ou0SjfzKurq6rqrR1W9h3ZbEFQ0n2yD8RvatWXx7PtfyYFhsQBkmewHdmkAVRW01NFiDIaeTPE7LtDgd6tdJvssPtnsVDT/AGmL2x2qYbs3srQyYDh0Lc0kr2Nva7ngDsStVhuFx0sj4qq72tJaNa03KssZpJq2kbHAAXCQO2m2yxVBPg9ZTQumkY0NaNtnBZx991akwbD4K8zCYu8TLbKbb7p44ThAm1Lqlwk3ZTIL9ij0Y+vU8ze9RYhhtZU4tKY4XZXOFnnYN29W3+K+0nSPFcIFCxs0T3OjJsQ7eCu4NhsFeJdcXjIRbKbcasdIZ2R0LYM15HOBtw2HCodGN1Rzt703fDZ9q11LBHjHgz3EQiTKSXW2c6to8EwyUkRzufbflkB7lT4t96VHtp7Rr7TN7A7Vct62TvRiTBsKjcWvqS1w4DKAVWYVS09ZVmGcuF23ZlNtqMb+9ZucdgSkEroJ2Ss3scCrJfHsvZzF8PbQVLGxZix7bi++/CnZ8HpKTDdfM55kDBcB2wuPQrOWnhxOKln/AIWuEg5uLsVVpHVB8jKVp2M8Z3Pwf5yrMyt1F6UiEIXZgJ3DvOdHekk7h3nOjvUvSlpvLye0e1RqSby8ntHtUaIcwmHX4nC21wHZj0bVpMRw9uICNrpXMDLnYN6osEqqajnklqH5SW5W+KTz7lFitY2rrnyRuJjAAad3+bbrnlLcmp6jQYhTF+DvhzF7mRix4Tb/AGVTo39tkH/T7wpsIxWmp6Iw1UhaQ45fFJ2H/Cq2jrBQV5lj8aO5BHG1SS6sXabH/vV/st7FcVmzR6x36lvco5ajBq5zZpntL2j+K4KTxjF4qiHwamuWX8Z1rX5Anu6idbJ0OHVdW3X0xa3I61y6xBTtLjdVBUinqrSAPyucBtG34qDBsUbQudHMDqn7bj+EqxdLgZnNUXs1hObh2nmTLv3CPOkkDDSsnsNYH5bjeRYqipPtsH4je1P4xira4tiiBEbDfMdmY8yrqd7Y6mJ7jZrXgnmutYy+Psva/wBJvssPtnsVDT/aYvbHarXG8Qpa2njZBJmLXXPikcHKqiFwZOxztgDgT70wl8S9tVjdVNR0bZIH5HGQNvYHZY8az02LV1RC6KWfMx28ZB8lezYrhNQwMmfnaDexY7f7kpUT4GaeQRMYHlhy2jO+2zgWMfXcWuaMfXqeZveu1uM1VJiUkTcromOHikbbc6XwKup6J0xqH5M4bbYTe1+JJ4lNHUYhLLG67HHYbW4Frx3ldpv0uNIaaLwRtS1gD8wBcBvHKvOjG6o52965imJ0dXhpijm/aXBALT8kvgdfTUQm18mXMRbxSePiUkvhpfspiv3pUe2ntGvtM3sDtVdiErJ6+aWM3Y51wbWTeCVkFHPI6d+UObYbCexas/hSdosb+9ZucdgSCbxSeOpxCSWJ2ZjrWNrcCUWseolajR2Rz8Pc1xuGPIHNsKz1ZI+Wrle83JeVaYJiNLR0r2TyFri+4GUnZYcSp5XB0z3DcXEhZxmsqt6eEIQujITuHec6O9JJ3DvOdHepelLTeXk9o9qjUk3l5PaPao0QIQhUCEIQCEIQWOG4T9Ixvfr9Xkda2W/elxRPdiBo4zmcHlt93SrrRn7NN7Y7E1SUbKOaqrZiA573G/8AK2643Oy1rSkxHCW4dE1zqnO5xsGhlunejDMIOIxPfr9Xlda2W9/ilsQrHV1W6Y7G7mjiCu9Gvsk34nctZWzHZ9qMUt68UmbzurzW5bXTOJYScOiY/XazO61strfFeWfvAP6r/wB1aaS/ZIPb7ktu4jOKzw3BziEDpdfq8rstsl+AcvKqxaXRv7BJ+KewK53U9E7Z2aPVTvjvfI4tvzLwp6z7bP8AiO7V4gLRURl/1A8Zua619C2pdHnPiEtTNqgRfKBtHOVyr0fdFCZaebWgC+UixtzqzxmlmrKEMp/GIdmLb2zBU9LitThsJpXwXsSbPJBA4lylyvtbpVoXSbkm29cXVkIQhUCEIQCEIQCdw7znR3pJO4d5zo71L0paby8ntHtUakm8vJ7R7VGiBCEKgQhCAXVxCDR6NfZpvbHYrBlXBVz1FJvMYs8HhB3qs0dmijp5hJIxhLx9ZwHAq/wvwXG5Khpu3WuvbhaTtXC47yre/SCvpHUVW+E7gbtPGOBXejX2Sb8TuXnHY4KqlbPFLGZI9v1hctXNHZoo6WUSSMYc+5zgOBW23BJ6qtZ+8A/qv/dWmkv2SD8TuVUxzfp0PzDL4TfNfZbMtBWxUVfG1k1Q0BpuMrwEy9WE6ZFaXRv7DJ+KewJWtwvDoKOSWGcukaLtGsBup9Hpoo6KQPkY0607HOA4Arnd4+ieqo6z7bP+I7tUbGGR7WNF3ONgOMrRS4VhksjpHVO1ziTaRqqaxkNBiTDTOzsjLXgl19t771ZlL6NG4MRxHDI2NqYHOi3DPsPNdW0T6TGqMkx3F7EO3tKjn8DxmkaPCA2xuNu1p5QuQmiwWkI14eSb7wXOPMud9/1VmZ4jDPJETcscW+4qNe5ZDLK+R297i49K8LuwEIQqBCEIBCEIBO4d5zo70kncO850d6l6UtN5eT2j2qNSTeXk9o9qjRAhSROiaTrY3P4rPy2+BUmspPV5Pzf0RS6ExrKT1eT839Eayk9Xk/NHyTYXQmNZSeryfmj5I1lJ6tJ+b+ibEC4mNZSeryfm/ojWUnq8n5v6IIFxMayk9Xk/N/RGspPV5Pzf0TYXXVPrKT1eT839Eayk9Xk/N/RAuhMayk9Xk/NHyRrKT1eT839EEC4mNZSeryfm/ojWUnq8n5v6IF11T6yk9Xk/N/RGspPV5Pzf0QLoTGspPV5PzR8kayk9Xk/NHyTYXQmNZSeryfm/ojWUnq8n5v6JsLoTGspPV5Pzf0XDJS2NqeT839E2iBCEKgTuHec6O9JJ3DvOdHepelLTeXk9o9qjUk3l5PaPao0QhiL61tRB4KXiPaZA1oN/GaOEHjPCOPgsqyOoxjwW7pKozasEN1Gy9ze/iCxGzg9+9aeGESk3mjjt/OSL/BS+Bt9bpusfkm1ZSSqxVsbwHzuIDSCILm1toF2DaTyW9ldbU4yY3Ea7W8DXQgNtmG29uIkb921arwNvrdN1j8keBt9bpusfkmxncMrK59YW1mu1cjBkDosoadmw7N+/hPQoKaqxbXPZO2YtLy1l4f8AUNm7dlzfM8Go8DZ63TdY/Jd8Db63TdY/JNjI+F4yGx7Kh4tvMABc4htwRl3Ak23bk9SfSBjMklRO4iAuyujaBnubfwA9C0HgbfW6frH5I8Db63T9Y/JNjJsrMZdCGFlRcMfmk1I+ttLd7R/Lbd/F0pxhrqepidJPUzRHJnaYWm12uv8AVbfYQPetB4G31un6x+SPA2+t0/WPyTYytNW4lEKeWrfUFl3GZphtYW4fEGzmPSdyZr6nEmVUzaaKQsAYG/sxYuzNvt5QSOhaDwNp/wD103WPyR4G31un6x+SbGawqbFahzxVvnbeI7XRBuR1m2I2bTcu2bdwUJnxtkDQDK67GEuMQzAkNuLBu4XPAeZazwNvrdN1j8lzwNvrdN1j8k2M/UyYoHl8D3atsDC4FouXG9yBl2kbDbZzbV4pqnEZmCKQzteZgBJqbfs8m/aLXutJ4G31un6x+S54G31um6x+SbGZbNirREJJag3bfNqA67rMNjYCw2u4t3CvTqnExhlO4a4zF7s51QJcRfKCMuwHjsFpfA2+t0/WPyXPAmet03WPyTYoIZsQipaWSpMr3STnWgR5iGZTYEBuzbb5pSObGnZJJJJmsdI1pAjFwMlzsyE7/wDAtX4G31un6x+SPA2+t03WPyTYz1VVYk2qqBBC90bXN1fiCzgLZhfluR0KGlqMWdBUmXX5xES0OhsWu4MuzbsvxrT+Bt9bpusfkjwNvrdN1j8k2MsarFg57Rr3ksyx3itcl1sx8W17bdpHMumbGBllY6ZwkeLxvjAyDK0nc2+8kbeJajwNvrlP1j8lw0jQCRVU5twBx+SbCyEIVQJ3DvOdHekk7h3nOjvUvSlpvLye0e1RqSby8ntHtUaIEI514ZPDIcrJWOPE1wKbkamOVm5HtC862PWavO3Pvy32rmviyZ9azLe183Cm4eGX4e0LwZogHEyMAabE5txXWSxyi8b2vA4Wm6bnR4Za3p6QvEk0UNtZI1l91zZcdUQstnmY24uLuG1PKflZx5XqJELw2aJ5aGyMObdY70GeER6wytyXtmvsum4eGX4e0LwJoi1rhI3K42ab7ygzxDNeRvifW8bcnlDwy/D2hce9kbcz3ta3jcbBePCafLm18eUG18wsnlCYZWbkSIXlkkcovG9rxxtN16JDWlziABvJV3GbjZdWBC8a+HJrNazITYOzCy46ogYQHTRtJ3AuCnlGv08/wkQvOsZnyZ25rZrX22411rmvaHMcHNO4gpuJcbO46heZJY4heR7WA7sxtdc10WVrtY2zjZpvvKbh4ZWb09oXl8jIhmke1o4ybLrHskbmY4OHGDdNw8ctb16dQhCrITuHec6O9JJ3DvOdHepelLTeXk9o9qjUk3l5PaPao0QHcqeANEFA5oAkMhuRvtcq4UMdHTxOzRxNa4bjxLnnhcrNPb8f5GPFhZl9/tVZrmjEPCNvlsl7bMtrb16y2rBRW/8A0azotdWfg0Op1IjGTflXdRFrdbkGstbNw2XP9LL7eq/O4/rH61+yrqPI134rU1Tta3E5AwAN1QuBxpl1NC4PaYwQ83dylEVPDADqo2svvtwqzjsy255/Lwy47j9/6fX7FK1hNWHxmN72xm8T+EciiqdTJhDJGRZRsAB2kC/Gn5qWGcgyxhxGy/CvRgidEInRjINzeAK3jtt/mmHy8cccO9wrK1rMSpQ0BoyutbduSdOMzaMO+oZX3vuJ4Fay08U4GtYHW3ci46lgdCITG3I3cOJS8Vt9NcfzMMcZLLv/AN/dX1GRsTRSXLhVbAd2b5Lni/Q02/WB37S+/NcKyFNA1jWCNoDHZmjiPGg00Ls94wdZbP8A6lP0r21Pm8fjMdX1d/zL4qQaI5SD445kvVte2jYHthDjM3ZGNh506KKmDHMELQ128ca6KOna3K2IAXDrcoVvHlWcPlceEkm/V2Xo7R1NUZA2NwLbgfVGzYmao/8Aw5vw3di5NSxyslAaA6UAOdbi3KVzQ9ha4XaRYg8IW8cbJ4vPyc2GfJOT+nr+mlE5p8GNPts1plvztFviUxJG+WsMbGMcXUwHjHdyqy8GgN/2Y2tyHm4l0Qxtk1jWAPy5b8i5Thv3Xtz/AMRxvvGe/f8AmrXxzRVYjjLS5tNYl19oum8Oc0UELSRcg2HHtTBijMhkyDOW5b8nEvApmNkicxoa2IEAW41vHjuN3Hn5Pk48vH4Zer/6WxAEz0oDQ85z4p3HYoJKaSCKFjnBrn1Fxl/hvxKzdEx7muc0EsN2niQ+NkmXM2+U3HIUy4t204vl+GOOGvU7/wBVW57pKdjZHl+SrDbu4QmqMNbWVbWWDMzbAbr22qd1LA5hYYwWl2Yjl416ihjgZkiYGNvewTHjsy3V5flceXHccZ3/AJfVe0IQu75oTuHec6O9JJ3DvOdHepelLTeXk9o9qjUk3l5PaPao0QIQhUV1fnFQXSGUQ5LNdGfqu4yu10jjT08cc+2TbrAct7BTz0Rlkc9szo87crxYG4R4BDnYXDO2NmRrXDZzrzXDLd19vq4c/DMcLlev5FqiaSXC6d8byHvc1tweHaFJQ1BqKmZ2Y2yt8W+wHhUgoGNibGHnK2XWDZu5EDD426/K9w13F/Ckxz8pVy5vj3juE/t6/NeWyllXWOcSWxtaQDuGxL0LnzCWF8zi6SMPac21qZFB+zla6ZznS2DnWA2Be20UUc7JYwGFoIIA+snhnbNn63BjjZO/X1+J+5bD3TTzF8pcBC3V2vsLuEr3iT3B8ABks59iIzYlMwQCASAOJzvLzfguuVFNr3RuEhY6M3BAuteF/T19uU5+O/JmfWP/AAUgnkjw2d7nuJY5waHfWbxXRRvlME8IkL5Wi7SXX3j5r34JC6ExmZxzyZnF2zOvXg9K2R7mSNYJGZS1pHvWZjn6dcub49mUn3d9fjX/ACgonWkyuklbJkOaOS/jHjBXmGWQwUJMj7ukIJzb9vCmIYImSMe+p1hawtZewsF4ZTQwOYXVBdHE4ljbbjvO0KTDPUay+RwW27/7qz9lgquSd8OKPeXu1bRYtvs+rfd0Jymfq2yCSYE5yRd24cAUc9JDO6W8tjLbdwWXTkmWUmnl+Nnx8XJlM/c0TbJM3D6ouleXAsIOY3F7JunzRV2p1j3sfEH2e69jeykfQsfHMzOQJiL7N1l1lIYy+QyOfI5mUE2FuZYmGWNj08nyOHPHKT7/AJfyn+xhVELpnzAxvmc8TkOuTlDexWkDXtgY2Q3eGjMeVcggEDXNa4nM8u28q6ZY3Kx5eHmx4cc53SDaqaGeY2D49eGm7jcX4lycPdPWvbNI0whpbZxsNnEm3ULXZ/HIzyiTmtwLzLQCWSV2ue1sts7QBttyrlcM9PXjz8Ey31/b+n/JiF5kgjed7mgn3L2hrQ1oaBYAWCF6ZNR8nKy5WwIQhVkJ3DvOdHekk7h3nOjvUvSlpvLye0e1Rq3MMRNzGwk/6QjUxeiZ1QmxUIVvqYvRM6oRqYvRM6oTYqEK31MXomdUI1MXomdUJtFQhW+pi9EzqhGpi9EzqhNqqEK31MXomdUI1MXomdUJsVCFb6mL0TOqEamL0TOqE2KUwxm127jcbdy4KaIbmK71MXomdUI1MXomdUIKQU8IAaGCzRYcy7qI8uXKLK61MXomdUI1MXomdUIKXUR7fEG03K7qmZ8+UZuNXOpi9EzqhGpi9EzqhBUIVvqYvRM6oRqYvRM6oTaKhCt9TF6JnVCNTF6JnVCbVUIVvqYvRM6oRqYvRM6oTYqEK31MXomdUI1MXomdUJsVCFb6mL0TOqEamL0TOqE2KhO4d5zo701qYvRM6oXWsYy+VobfiFlKP//Z%20"/>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18436" name="Picture 5" descr="\\Wims\hq\GVA11\Home\cl-IER\Dept-ETH\t-ETH\villare\My Documents\how austerity kills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422275"/>
            <a:ext cx="3748088" cy="54721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411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uzmanovica\AppData\Local\Microsoft\Windows\Temporary Internet Files\Content.Outlook\YR0FHYBG\IMG_03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4267200"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23900"/>
            <a:ext cx="41148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50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Elbow Connector 34"/>
          <p:cNvCxnSpPr/>
          <p:nvPr/>
        </p:nvCxnSpPr>
        <p:spPr>
          <a:xfrm rot="16200000" flipH="1">
            <a:off x="6247606" y="2591594"/>
            <a:ext cx="1801813" cy="42862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013" y="17463"/>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39266" name="AutoShape 2"/>
          <p:cNvSpPr>
            <a:spLocks noChangeArrowheads="1"/>
          </p:cNvSpPr>
          <p:nvPr/>
        </p:nvSpPr>
        <p:spPr bwMode="auto">
          <a:xfrm rot="19822069">
            <a:off x="-468313" y="2771775"/>
            <a:ext cx="10280651" cy="433388"/>
          </a:xfrm>
          <a:prstGeom prst="homePlate">
            <a:avLst>
              <a:gd name="adj" fmla="val 156199"/>
            </a:avLst>
          </a:prstGeom>
          <a:solidFill>
            <a:schemeClr val="bg1">
              <a:lumMod val="85000"/>
            </a:schemeClr>
          </a:solidFill>
          <a:ln w="9525">
            <a:solidFill>
              <a:schemeClr val="tx1"/>
            </a:solidFill>
            <a:miter lim="800000"/>
            <a:headEnd/>
            <a:tailEnd/>
          </a:ln>
          <a:effectLst/>
        </p:spPr>
        <p:txBody>
          <a:bodyPr anchor="ctr">
            <a:spAutoFit/>
          </a:bodyPr>
          <a:lstStyle/>
          <a:p>
            <a:pPr>
              <a:defRPr/>
            </a:pPr>
            <a:endParaRPr lang="es-CL"/>
          </a:p>
        </p:txBody>
      </p:sp>
      <p:sp>
        <p:nvSpPr>
          <p:cNvPr id="18437" name="Text Box 9"/>
          <p:cNvSpPr txBox="1">
            <a:spLocks noChangeArrowheads="1"/>
          </p:cNvSpPr>
          <p:nvPr/>
        </p:nvSpPr>
        <p:spPr bwMode="auto">
          <a:xfrm rot="19836645">
            <a:off x="-517525" y="2814638"/>
            <a:ext cx="10564813" cy="30797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400" b="1" dirty="0"/>
              <a:t>C-PHC            S-PHC                      </a:t>
            </a:r>
            <a:r>
              <a:rPr lang="en-US" sz="1200" b="1" dirty="0"/>
              <a:t>Reforms &amp; Minimum Packages  </a:t>
            </a:r>
            <a:r>
              <a:rPr lang="en-US" sz="1400" b="1" dirty="0"/>
              <a:t>   MDG          Scaling-up    Equity and SDH   NCDs  SDGs</a:t>
            </a:r>
          </a:p>
        </p:txBody>
      </p:sp>
      <p:sp>
        <p:nvSpPr>
          <p:cNvPr id="18438" name="Text Box 10"/>
          <p:cNvSpPr txBox="1">
            <a:spLocks noChangeArrowheads="1"/>
          </p:cNvSpPr>
          <p:nvPr/>
        </p:nvSpPr>
        <p:spPr bwMode="auto">
          <a:xfrm>
            <a:off x="1687513" y="3973513"/>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1978</a:t>
            </a:r>
          </a:p>
        </p:txBody>
      </p:sp>
      <p:sp>
        <p:nvSpPr>
          <p:cNvPr id="18439" name="Text Box 12"/>
          <p:cNvSpPr txBox="1">
            <a:spLocks noChangeArrowheads="1"/>
          </p:cNvSpPr>
          <p:nvPr/>
        </p:nvSpPr>
        <p:spPr bwMode="auto">
          <a:xfrm>
            <a:off x="5278438" y="1731963"/>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2006</a:t>
            </a:r>
          </a:p>
        </p:txBody>
      </p:sp>
      <p:sp>
        <p:nvSpPr>
          <p:cNvPr id="18440" name="Text Box 13"/>
          <p:cNvSpPr txBox="1">
            <a:spLocks noChangeArrowheads="1"/>
          </p:cNvSpPr>
          <p:nvPr/>
        </p:nvSpPr>
        <p:spPr bwMode="auto">
          <a:xfrm>
            <a:off x="6181725" y="1195388"/>
            <a:ext cx="600075" cy="274637"/>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2008</a:t>
            </a:r>
          </a:p>
        </p:txBody>
      </p:sp>
      <p:sp>
        <p:nvSpPr>
          <p:cNvPr id="18441" name="Text Box 15"/>
          <p:cNvSpPr txBox="1">
            <a:spLocks noChangeArrowheads="1"/>
          </p:cNvSpPr>
          <p:nvPr/>
        </p:nvSpPr>
        <p:spPr bwMode="auto">
          <a:xfrm>
            <a:off x="2835275" y="3311525"/>
            <a:ext cx="600075" cy="274638"/>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1986</a:t>
            </a:r>
          </a:p>
        </p:txBody>
      </p:sp>
      <p:sp>
        <p:nvSpPr>
          <p:cNvPr id="18442" name="Text Box 16"/>
          <p:cNvSpPr txBox="1">
            <a:spLocks noChangeArrowheads="1"/>
          </p:cNvSpPr>
          <p:nvPr/>
        </p:nvSpPr>
        <p:spPr bwMode="auto">
          <a:xfrm>
            <a:off x="179388" y="5689600"/>
            <a:ext cx="160972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sz="1200"/>
              <a:t>Social dimensions of health affirmed in WHO Constitution (1948), downplayed during 1950s era of disease campaigns</a:t>
            </a:r>
            <a:endParaRPr lang="en-US" sz="1200"/>
          </a:p>
        </p:txBody>
      </p:sp>
      <p:sp>
        <p:nvSpPr>
          <p:cNvPr id="18443" name="Text Box 17"/>
          <p:cNvSpPr txBox="1">
            <a:spLocks noChangeArrowheads="1"/>
          </p:cNvSpPr>
          <p:nvPr/>
        </p:nvSpPr>
        <p:spPr bwMode="auto">
          <a:xfrm>
            <a:off x="1687513" y="4964113"/>
            <a:ext cx="1295400" cy="147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1200" b="1" dirty="0"/>
              <a:t>1978 </a:t>
            </a:r>
          </a:p>
          <a:p>
            <a:pPr eaLnBrk="1" hangingPunct="1">
              <a:spcBef>
                <a:spcPct val="50000"/>
              </a:spcBef>
              <a:defRPr/>
            </a:pPr>
            <a:r>
              <a:rPr lang="en-US" sz="1200" b="1" dirty="0"/>
              <a:t> </a:t>
            </a:r>
            <a:r>
              <a:rPr lang="en-US" sz="1200" dirty="0"/>
              <a:t>Alma-Ata Declaration Health for All agenda (1970s), action falters in 1980s</a:t>
            </a:r>
          </a:p>
        </p:txBody>
      </p:sp>
      <p:pic>
        <p:nvPicPr>
          <p:cNvPr id="21516" name="Picture 21" descr="album2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3786188"/>
            <a:ext cx="1095375" cy="79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5" name="Text Box 22"/>
          <p:cNvSpPr txBox="1">
            <a:spLocks noChangeArrowheads="1"/>
          </p:cNvSpPr>
          <p:nvPr/>
        </p:nvSpPr>
        <p:spPr bwMode="auto">
          <a:xfrm>
            <a:off x="188913" y="4659313"/>
            <a:ext cx="719137"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sz="1200" b="1"/>
              <a:t>1948</a:t>
            </a:r>
            <a:endParaRPr lang="en-US" sz="1200" b="1"/>
          </a:p>
        </p:txBody>
      </p:sp>
      <p:sp>
        <p:nvSpPr>
          <p:cNvPr id="18446" name="Text Box 32"/>
          <p:cNvSpPr txBox="1">
            <a:spLocks noChangeArrowheads="1"/>
          </p:cNvSpPr>
          <p:nvPr/>
        </p:nvSpPr>
        <p:spPr bwMode="auto">
          <a:xfrm>
            <a:off x="6365875" y="2208213"/>
            <a:ext cx="1158875"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sz="1200" b="1"/>
              <a:t>2008 </a:t>
            </a:r>
            <a:r>
              <a:rPr lang="en-GB" sz="1200"/>
              <a:t>       Report              of  the Commission Social Determinants      of Health</a:t>
            </a:r>
            <a:endParaRPr lang="en-US" sz="1200"/>
          </a:p>
        </p:txBody>
      </p:sp>
      <p:sp>
        <p:nvSpPr>
          <p:cNvPr id="21519" name="Rectangle 1"/>
          <p:cNvSpPr>
            <a:spLocks noChangeArrowheads="1"/>
          </p:cNvSpPr>
          <p:nvPr/>
        </p:nvSpPr>
        <p:spPr bwMode="auto">
          <a:xfrm>
            <a:off x="2895600" y="4200525"/>
            <a:ext cx="10795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a:t>1986  </a:t>
            </a:r>
          </a:p>
          <a:p>
            <a:r>
              <a:rPr lang="en-US" sz="1200"/>
              <a:t>World Health Organization</a:t>
            </a:r>
            <a:r>
              <a:rPr lang="en-US" altLang="fr-FR" sz="1200"/>
              <a:t>’</a:t>
            </a:r>
            <a:r>
              <a:rPr lang="en-US" sz="1200"/>
              <a:t>s Ottawa Charter for Health Promotion</a:t>
            </a:r>
            <a:endParaRPr lang="es-CL" sz="1200"/>
          </a:p>
        </p:txBody>
      </p:sp>
      <p:sp>
        <p:nvSpPr>
          <p:cNvPr id="21520" name="Rectangle 2"/>
          <p:cNvSpPr>
            <a:spLocks noChangeArrowheads="1"/>
          </p:cNvSpPr>
          <p:nvPr/>
        </p:nvSpPr>
        <p:spPr bwMode="auto">
          <a:xfrm>
            <a:off x="5278438" y="2909888"/>
            <a:ext cx="1219200"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a:t>2006</a:t>
            </a:r>
          </a:p>
          <a:p>
            <a:r>
              <a:rPr lang="en-US" sz="1200"/>
              <a:t>Finnish Presidency of the European Union in 2006,  Health in All Policies (HiAP) </a:t>
            </a:r>
            <a:endParaRPr lang="es-CL" sz="1200"/>
          </a:p>
        </p:txBody>
      </p:sp>
      <p:sp>
        <p:nvSpPr>
          <p:cNvPr id="21521" name="Rectangle 3"/>
          <p:cNvSpPr>
            <a:spLocks noChangeArrowheads="1"/>
          </p:cNvSpPr>
          <p:nvPr/>
        </p:nvSpPr>
        <p:spPr bwMode="auto">
          <a:xfrm>
            <a:off x="4200525" y="3503613"/>
            <a:ext cx="1147763" cy="15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CL" sz="1100" b="1"/>
              <a:t>1997</a:t>
            </a:r>
          </a:p>
          <a:p>
            <a:r>
              <a:rPr lang="es-CL" sz="1200"/>
              <a:t>Intersectoral Action</a:t>
            </a:r>
          </a:p>
          <a:p>
            <a:r>
              <a:rPr lang="es-CL" sz="1200"/>
              <a:t>for Health- a</a:t>
            </a:r>
          </a:p>
          <a:p>
            <a:r>
              <a:rPr lang="es-CL" sz="1200"/>
              <a:t>cornerstone for health </a:t>
            </a:r>
            <a:r>
              <a:rPr lang="en-US" sz="1200"/>
              <a:t>for all in the 21st</a:t>
            </a:r>
            <a:r>
              <a:rPr lang="es-CL" sz="1200"/>
              <a:t> century</a:t>
            </a:r>
            <a:endParaRPr lang="es-CL" sz="1100"/>
          </a:p>
        </p:txBody>
      </p:sp>
      <p:sp>
        <p:nvSpPr>
          <p:cNvPr id="18450" name="Text Box 12"/>
          <p:cNvSpPr txBox="1">
            <a:spLocks noChangeArrowheads="1"/>
          </p:cNvSpPr>
          <p:nvPr/>
        </p:nvSpPr>
        <p:spPr bwMode="auto">
          <a:xfrm>
            <a:off x="4200525" y="2327275"/>
            <a:ext cx="600075" cy="27781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1997</a:t>
            </a:r>
          </a:p>
        </p:txBody>
      </p:sp>
      <p:sp>
        <p:nvSpPr>
          <p:cNvPr id="18451" name="Text Box 32"/>
          <p:cNvSpPr txBox="1">
            <a:spLocks noChangeArrowheads="1"/>
          </p:cNvSpPr>
          <p:nvPr/>
        </p:nvSpPr>
        <p:spPr bwMode="auto">
          <a:xfrm>
            <a:off x="7643813" y="1889125"/>
            <a:ext cx="1500187" cy="108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438"/>
              </a:lnSpc>
              <a:spcBef>
                <a:spcPct val="50000"/>
              </a:spcBef>
              <a:defRPr/>
            </a:pPr>
            <a:r>
              <a:rPr lang="en-GB" sz="1200" b="1"/>
              <a:t>2011                </a:t>
            </a:r>
            <a:r>
              <a:rPr lang="en-GB" sz="1200"/>
              <a:t>     </a:t>
            </a:r>
          </a:p>
          <a:p>
            <a:pPr eaLnBrk="1" hangingPunct="1">
              <a:lnSpc>
                <a:spcPts val="1438"/>
              </a:lnSpc>
              <a:spcBef>
                <a:spcPct val="50000"/>
              </a:spcBef>
              <a:defRPr/>
            </a:pPr>
            <a:r>
              <a:rPr lang="en-GB" sz="1200"/>
              <a:t>Rio Political Declaration on Social Determinants of Health </a:t>
            </a:r>
            <a:endParaRPr lang="en-US" sz="1200"/>
          </a:p>
        </p:txBody>
      </p:sp>
      <p:pic>
        <p:nvPicPr>
          <p:cNvPr id="184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013" y="2274888"/>
            <a:ext cx="1176337" cy="103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25" name="Picture 4" descr="Front 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0488" y="1223963"/>
            <a:ext cx="747712"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4" name="Text Box 13"/>
          <p:cNvSpPr txBox="1">
            <a:spLocks noChangeArrowheads="1"/>
          </p:cNvSpPr>
          <p:nvPr/>
        </p:nvSpPr>
        <p:spPr bwMode="auto">
          <a:xfrm>
            <a:off x="6985000" y="849313"/>
            <a:ext cx="600075" cy="27622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1200" b="1"/>
              <a:t>2011</a:t>
            </a:r>
          </a:p>
        </p:txBody>
      </p:sp>
      <p:pic>
        <p:nvPicPr>
          <p:cNvPr id="139267" name="Picture 3"/>
          <p:cNvPicPr>
            <a:picLocks noGrp="1" noChangeAspect="1" noChangeArrowheads="1"/>
          </p:cNvPicPr>
          <p:nvPr>
            <p:ph type="title"/>
          </p:nvPr>
        </p:nvPicPr>
        <p:blipFill>
          <a:blip r:embed="rId8">
            <a:extLst>
              <a:ext uri="{28A0092B-C50C-407E-A947-70E740481C1C}">
                <a14:useLocalDpi xmlns:a14="http://schemas.microsoft.com/office/drawing/2010/main" val="0"/>
              </a:ext>
            </a:extLst>
          </a:blip>
          <a:srcRect/>
          <a:stretch>
            <a:fillRect/>
          </a:stretch>
        </p:blipFill>
        <p:spPr>
          <a:xfrm>
            <a:off x="1325563" y="3063875"/>
            <a:ext cx="1103312" cy="879475"/>
          </a:xfrm>
          <a:extLst>
            <a:ext uri="{909E8E84-426E-40dd-AFC4-6F175D3DCCD1}">
              <a14:hiddenFill xmlns:a14="http://schemas.microsoft.com/office/drawing/2010/main" xmlns="">
                <a:solidFill>
                  <a:srgbClr val="FFFFCC"/>
                </a:solidFill>
              </a14:hiddenFill>
            </a:ext>
          </a:extLst>
        </p:spPr>
      </p:pic>
      <p:cxnSp>
        <p:nvCxnSpPr>
          <p:cNvPr id="9" name="Elbow Connector 8"/>
          <p:cNvCxnSpPr/>
          <p:nvPr/>
        </p:nvCxnSpPr>
        <p:spPr>
          <a:xfrm rot="16200000" flipH="1">
            <a:off x="2897982" y="4720431"/>
            <a:ext cx="2620962" cy="269875"/>
          </a:xfrm>
          <a:prstGeom prst="bentConnector3">
            <a:avLst>
              <a:gd name="adj1" fmla="val 9953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43400" y="5565775"/>
            <a:ext cx="1752600" cy="911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CL" sz="1100" b="1" dirty="0">
                <a:solidFill>
                  <a:schemeClr val="tx1"/>
                </a:solidFill>
              </a:rPr>
              <a:t>1988</a:t>
            </a:r>
            <a:r>
              <a:rPr lang="es-CL" sz="1100" dirty="0">
                <a:solidFill>
                  <a:schemeClr val="tx1"/>
                </a:solidFill>
              </a:rPr>
              <a:t>  </a:t>
            </a:r>
          </a:p>
          <a:p>
            <a:pPr>
              <a:defRPr/>
            </a:pPr>
            <a:r>
              <a:rPr lang="es-CL" sz="1200" dirty="0" err="1">
                <a:solidFill>
                  <a:schemeClr val="tx1"/>
                </a:solidFill>
              </a:rPr>
              <a:t>Adelaide</a:t>
            </a:r>
            <a:r>
              <a:rPr lang="es-CL" sz="1200" dirty="0">
                <a:solidFill>
                  <a:schemeClr val="tx1"/>
                </a:solidFill>
              </a:rPr>
              <a:t> </a:t>
            </a:r>
            <a:r>
              <a:rPr lang="es-CL" sz="1200" dirty="0" err="1">
                <a:solidFill>
                  <a:schemeClr val="tx1"/>
                </a:solidFill>
              </a:rPr>
              <a:t>Recommendation</a:t>
            </a:r>
            <a:r>
              <a:rPr lang="es-CL" sz="1200" dirty="0">
                <a:solidFill>
                  <a:schemeClr val="tx1"/>
                </a:solidFill>
              </a:rPr>
              <a:t> </a:t>
            </a:r>
            <a:r>
              <a:rPr lang="es-CL" sz="1200" dirty="0" err="1">
                <a:solidFill>
                  <a:schemeClr val="tx1"/>
                </a:solidFill>
              </a:rPr>
              <a:t>on</a:t>
            </a:r>
            <a:r>
              <a:rPr lang="es-CL" sz="1200" dirty="0">
                <a:solidFill>
                  <a:schemeClr val="tx1"/>
                </a:solidFill>
              </a:rPr>
              <a:t> Health </a:t>
            </a:r>
            <a:r>
              <a:rPr lang="es-CL" sz="1200" dirty="0" err="1">
                <a:solidFill>
                  <a:schemeClr val="tx1"/>
                </a:solidFill>
              </a:rPr>
              <a:t>Public</a:t>
            </a:r>
            <a:r>
              <a:rPr lang="es-CL" sz="1200" dirty="0">
                <a:solidFill>
                  <a:schemeClr val="tx1"/>
                </a:solidFill>
              </a:rPr>
              <a:t> Policy</a:t>
            </a:r>
          </a:p>
        </p:txBody>
      </p:sp>
      <p:sp>
        <p:nvSpPr>
          <p:cNvPr id="21530" name="Rectangle 12"/>
          <p:cNvSpPr>
            <a:spLocks noChangeArrowheads="1"/>
          </p:cNvSpPr>
          <p:nvPr/>
        </p:nvSpPr>
        <p:spPr bwMode="auto">
          <a:xfrm>
            <a:off x="3619500" y="2693988"/>
            <a:ext cx="4730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s-CL" sz="1000" b="1"/>
              <a:t>1988</a:t>
            </a:r>
            <a:endParaRPr lang="es-CL" sz="1000"/>
          </a:p>
        </p:txBody>
      </p:sp>
      <p:cxnSp>
        <p:nvCxnSpPr>
          <p:cNvPr id="41" name="Elbow Connector 40"/>
          <p:cNvCxnSpPr/>
          <p:nvPr/>
        </p:nvCxnSpPr>
        <p:spPr>
          <a:xfrm rot="16200000" flipH="1">
            <a:off x="6856413" y="2157413"/>
            <a:ext cx="1184275" cy="3333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1532" name="TextBox 23"/>
          <p:cNvSpPr txBox="1">
            <a:spLocks noChangeArrowheads="1"/>
          </p:cNvSpPr>
          <p:nvPr/>
        </p:nvSpPr>
        <p:spPr bwMode="auto">
          <a:xfrm>
            <a:off x="7086600" y="3786188"/>
            <a:ext cx="1781175"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CL" sz="1100" b="1"/>
              <a:t>2009</a:t>
            </a:r>
            <a:r>
              <a:rPr lang="es-CL" sz="1100"/>
              <a:t>  </a:t>
            </a:r>
          </a:p>
          <a:p>
            <a:pPr eaLnBrk="1" hangingPunct="1"/>
            <a:r>
              <a:rPr lang="es-CL" sz="1200"/>
              <a:t>WHA Resolution Reducing  Health Inequities Through Action on the Social Determinants of Health </a:t>
            </a:r>
          </a:p>
        </p:txBody>
      </p:sp>
      <p:cxnSp>
        <p:nvCxnSpPr>
          <p:cNvPr id="53" name="Elbow Connector 52"/>
          <p:cNvCxnSpPr/>
          <p:nvPr/>
        </p:nvCxnSpPr>
        <p:spPr>
          <a:xfrm rot="16200000" flipH="1">
            <a:off x="4665662" y="3498851"/>
            <a:ext cx="1712913" cy="487362"/>
          </a:xfrm>
          <a:prstGeom prst="bentConnector3">
            <a:avLst>
              <a:gd name="adj1" fmla="val 82027"/>
            </a:avLst>
          </a:prstGeom>
          <a:ln>
            <a:tailEnd type="arrow"/>
          </a:ln>
        </p:spPr>
        <p:style>
          <a:lnRef idx="1">
            <a:schemeClr val="accent1"/>
          </a:lnRef>
          <a:fillRef idx="0">
            <a:schemeClr val="accent1"/>
          </a:fillRef>
          <a:effectRef idx="0">
            <a:schemeClr val="accent1"/>
          </a:effectRef>
          <a:fontRef idx="minor">
            <a:schemeClr val="tx1"/>
          </a:fontRef>
        </p:style>
      </p:cxnSp>
      <p:sp>
        <p:nvSpPr>
          <p:cNvPr id="21534" name="TextBox 41"/>
          <p:cNvSpPr txBox="1">
            <a:spLocks noChangeArrowheads="1"/>
          </p:cNvSpPr>
          <p:nvPr/>
        </p:nvSpPr>
        <p:spPr bwMode="auto">
          <a:xfrm>
            <a:off x="5578475" y="4581525"/>
            <a:ext cx="170815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CL" sz="1100" b="1"/>
              <a:t>1999</a:t>
            </a:r>
            <a:r>
              <a:rPr lang="es-CL" sz="1100"/>
              <a:t>                                    </a:t>
            </a:r>
            <a:r>
              <a:rPr lang="es-CL" sz="1200"/>
              <a:t>The Gothenburg consensus Paper on Health Impact Assesment </a:t>
            </a:r>
          </a:p>
        </p:txBody>
      </p:sp>
      <p:pic>
        <p:nvPicPr>
          <p:cNvPr id="1846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8513" y="258763"/>
            <a:ext cx="668337"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846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9350" y="620713"/>
            <a:ext cx="777875" cy="103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1537" name="TextBox 42"/>
          <p:cNvSpPr txBox="1">
            <a:spLocks noChangeArrowheads="1"/>
          </p:cNvSpPr>
          <p:nvPr/>
        </p:nvSpPr>
        <p:spPr bwMode="auto">
          <a:xfrm>
            <a:off x="7443788" y="2909888"/>
            <a:ext cx="1166812" cy="81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CL" sz="1100" b="1"/>
              <a:t>2011</a:t>
            </a:r>
            <a:r>
              <a:rPr lang="es-CL" sz="1100"/>
              <a:t>  </a:t>
            </a:r>
          </a:p>
          <a:p>
            <a:pPr eaLnBrk="1" hangingPunct="1"/>
            <a:r>
              <a:rPr lang="es-CL" sz="1200"/>
              <a:t>UN Political Declaration on NCDs</a:t>
            </a:r>
          </a:p>
        </p:txBody>
      </p:sp>
      <p:cxnSp>
        <p:nvCxnSpPr>
          <p:cNvPr id="36" name="Elbow Connector 35"/>
          <p:cNvCxnSpPr/>
          <p:nvPr/>
        </p:nvCxnSpPr>
        <p:spPr>
          <a:xfrm rot="5400000">
            <a:off x="8255794" y="1112044"/>
            <a:ext cx="274638" cy="152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467" name="Text Box 32"/>
          <p:cNvSpPr txBox="1">
            <a:spLocks noChangeArrowheads="1"/>
          </p:cNvSpPr>
          <p:nvPr/>
        </p:nvSpPr>
        <p:spPr bwMode="auto">
          <a:xfrm>
            <a:off x="7859713" y="1331913"/>
            <a:ext cx="1501775" cy="63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ts val="1438"/>
              </a:lnSpc>
              <a:spcBef>
                <a:spcPct val="50000"/>
              </a:spcBef>
              <a:defRPr/>
            </a:pPr>
            <a:r>
              <a:rPr lang="en-GB" sz="1200" b="1"/>
              <a:t>2013</a:t>
            </a:r>
            <a:r>
              <a:rPr lang="en-GB" sz="1200"/>
              <a:t> Global Conference on Health Promotion  </a:t>
            </a:r>
            <a:r>
              <a:rPr lang="en-GB" sz="1200" b="1"/>
              <a:t>              </a:t>
            </a:r>
            <a:r>
              <a:rPr lang="en-GB" sz="1200"/>
              <a:t>     </a:t>
            </a:r>
          </a:p>
        </p:txBody>
      </p:sp>
      <p:sp>
        <p:nvSpPr>
          <p:cNvPr id="21540" name="Title 1"/>
          <p:cNvSpPr txBox="1">
            <a:spLocks/>
          </p:cNvSpPr>
          <p:nvPr/>
        </p:nvSpPr>
        <p:spPr bwMode="auto">
          <a:xfrm>
            <a:off x="152400" y="269875"/>
            <a:ext cx="8610600"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ct val="90000"/>
              </a:lnSpc>
            </a:pPr>
            <a:r>
              <a:rPr lang="en-US" sz="3100" dirty="0">
                <a:solidFill>
                  <a:schemeClr val="bg1"/>
                </a:solidFill>
                <a:latin typeface="+mn-lt"/>
              </a:rPr>
              <a:t>Global mandates – </a:t>
            </a:r>
          </a:p>
          <a:p>
            <a:pPr eaLnBrk="1" hangingPunct="1">
              <a:lnSpc>
                <a:spcPct val="90000"/>
              </a:lnSpc>
            </a:pPr>
            <a:r>
              <a:rPr lang="en-US" sz="3100" dirty="0">
                <a:solidFill>
                  <a:schemeClr val="bg1"/>
                </a:solidFill>
                <a:latin typeface="+mn-lt"/>
              </a:rPr>
              <a:t>History to current day</a:t>
            </a:r>
            <a:endParaRPr lang="en-GB" sz="3100" dirty="0">
              <a:solidFill>
                <a:schemeClr val="bg1"/>
              </a:solidFill>
              <a:latin typeface="+mn-lt"/>
            </a:endParaRPr>
          </a:p>
        </p:txBody>
      </p:sp>
      <p:cxnSp>
        <p:nvCxnSpPr>
          <p:cNvPr id="40" name="Elbow Connector 39"/>
          <p:cNvCxnSpPr/>
          <p:nvPr/>
        </p:nvCxnSpPr>
        <p:spPr>
          <a:xfrm rot="5400000">
            <a:off x="8816181" y="767557"/>
            <a:ext cx="274637"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472" name="Text Box 32"/>
          <p:cNvSpPr txBox="1">
            <a:spLocks noChangeArrowheads="1"/>
          </p:cNvSpPr>
          <p:nvPr/>
        </p:nvSpPr>
        <p:spPr bwMode="auto">
          <a:xfrm>
            <a:off x="8393113" y="969963"/>
            <a:ext cx="950912" cy="450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ts val="1438"/>
              </a:lnSpc>
              <a:spcBef>
                <a:spcPct val="50000"/>
              </a:spcBef>
              <a:defRPr/>
            </a:pPr>
            <a:r>
              <a:rPr lang="en-GB" sz="1200" b="1"/>
              <a:t>2014</a:t>
            </a:r>
            <a:r>
              <a:rPr lang="en-GB" sz="1200"/>
              <a:t> WHA Resolution</a:t>
            </a:r>
          </a:p>
        </p:txBody>
      </p:sp>
    </p:spTree>
    <p:extLst>
      <p:ext uri="{BB962C8B-B14F-4D97-AF65-F5344CB8AC3E}">
        <p14:creationId xmlns:p14="http://schemas.microsoft.com/office/powerpoint/2010/main" val="4270536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74638"/>
            <a:ext cx="9144000" cy="1143000"/>
          </a:xfrm>
        </p:spPr>
        <p:txBody>
          <a:bodyPr>
            <a:noAutofit/>
          </a:bodyPr>
          <a:lstStyle/>
          <a:p>
            <a:pPr>
              <a:defRPr/>
            </a:pPr>
            <a:r>
              <a:rPr lang="es-PE" sz="2800" i="1" dirty="0">
                <a:solidFill>
                  <a:schemeClr val="bg1"/>
                </a:solidFill>
              </a:rPr>
              <a:t>“Medicine </a:t>
            </a:r>
            <a:r>
              <a:rPr lang="es-PE" sz="2800" i="1" dirty="0" err="1">
                <a:solidFill>
                  <a:schemeClr val="bg1"/>
                </a:solidFill>
              </a:rPr>
              <a:t>is</a:t>
            </a:r>
            <a:r>
              <a:rPr lang="es-PE" sz="2800" i="1" dirty="0">
                <a:solidFill>
                  <a:schemeClr val="bg1"/>
                </a:solidFill>
              </a:rPr>
              <a:t> a social </a:t>
            </a:r>
            <a:r>
              <a:rPr lang="es-PE" sz="2800" i="1" dirty="0" err="1">
                <a:solidFill>
                  <a:schemeClr val="bg1"/>
                </a:solidFill>
              </a:rPr>
              <a:t>science</a:t>
            </a:r>
            <a:r>
              <a:rPr lang="es-PE" sz="2800" dirty="0">
                <a:solidFill>
                  <a:schemeClr val="bg1"/>
                </a:solidFill>
              </a:rPr>
              <a:t> and </a:t>
            </a:r>
            <a:r>
              <a:rPr lang="es-PE" sz="2800" dirty="0" err="1">
                <a:solidFill>
                  <a:schemeClr val="bg1"/>
                </a:solidFill>
              </a:rPr>
              <a:t>politics</a:t>
            </a:r>
            <a:r>
              <a:rPr lang="es-PE" sz="2800" dirty="0">
                <a:solidFill>
                  <a:schemeClr val="bg1"/>
                </a:solidFill>
              </a:rPr>
              <a:t> </a:t>
            </a:r>
            <a:r>
              <a:rPr lang="es-PE" sz="2800" dirty="0" err="1">
                <a:solidFill>
                  <a:schemeClr val="bg1"/>
                </a:solidFill>
              </a:rPr>
              <a:t>is</a:t>
            </a:r>
            <a:r>
              <a:rPr lang="es-PE" sz="2800" dirty="0">
                <a:solidFill>
                  <a:schemeClr val="bg1"/>
                </a:solidFill>
              </a:rPr>
              <a:t> </a:t>
            </a:r>
            <a:r>
              <a:rPr lang="es-PE" sz="2800" dirty="0" err="1">
                <a:solidFill>
                  <a:schemeClr val="bg1"/>
                </a:solidFill>
              </a:rPr>
              <a:t>nothing</a:t>
            </a:r>
            <a:r>
              <a:rPr lang="es-PE" sz="2800" dirty="0">
                <a:solidFill>
                  <a:schemeClr val="bg1"/>
                </a:solidFill>
              </a:rPr>
              <a:t> </a:t>
            </a:r>
            <a:r>
              <a:rPr lang="es-PE" sz="2800" dirty="0" err="1">
                <a:solidFill>
                  <a:schemeClr val="bg1"/>
                </a:solidFill>
              </a:rPr>
              <a:t>else</a:t>
            </a:r>
            <a:r>
              <a:rPr lang="es-PE" sz="2800" dirty="0">
                <a:solidFill>
                  <a:schemeClr val="bg1"/>
                </a:solidFill>
              </a:rPr>
              <a:t> </a:t>
            </a:r>
            <a:r>
              <a:rPr lang="es-PE" sz="2800" dirty="0" err="1">
                <a:solidFill>
                  <a:schemeClr val="bg1"/>
                </a:solidFill>
              </a:rPr>
              <a:t>but</a:t>
            </a:r>
            <a:r>
              <a:rPr lang="es-PE" sz="2800" dirty="0">
                <a:solidFill>
                  <a:schemeClr val="bg1"/>
                </a:solidFill>
              </a:rPr>
              <a:t> medicine </a:t>
            </a:r>
            <a:r>
              <a:rPr lang="es-PE" sz="2800" dirty="0" err="1">
                <a:solidFill>
                  <a:schemeClr val="bg1"/>
                </a:solidFill>
              </a:rPr>
              <a:t>on</a:t>
            </a:r>
            <a:r>
              <a:rPr lang="es-PE" sz="2800" dirty="0">
                <a:solidFill>
                  <a:schemeClr val="bg1"/>
                </a:solidFill>
              </a:rPr>
              <a:t> a </a:t>
            </a:r>
            <a:r>
              <a:rPr lang="es-PE" sz="2800" dirty="0" err="1">
                <a:solidFill>
                  <a:schemeClr val="bg1"/>
                </a:solidFill>
              </a:rPr>
              <a:t>large</a:t>
            </a:r>
            <a:r>
              <a:rPr lang="es-PE" sz="2800" dirty="0">
                <a:solidFill>
                  <a:schemeClr val="bg1"/>
                </a:solidFill>
              </a:rPr>
              <a:t> </a:t>
            </a:r>
            <a:r>
              <a:rPr lang="es-PE" sz="2800" dirty="0" err="1">
                <a:solidFill>
                  <a:schemeClr val="bg1"/>
                </a:solidFill>
              </a:rPr>
              <a:t>scale</a:t>
            </a:r>
            <a:r>
              <a:rPr lang="es-PE" sz="2800" dirty="0">
                <a:solidFill>
                  <a:schemeClr val="bg1"/>
                </a:solidFill>
              </a:rPr>
              <a:t>”-  Rudolf Virchow (1821-1902). </a:t>
            </a:r>
          </a:p>
        </p:txBody>
      </p:sp>
      <p:sp>
        <p:nvSpPr>
          <p:cNvPr id="23555" name="Rectangle 3"/>
          <p:cNvSpPr>
            <a:spLocks noGrp="1" noChangeArrowheads="1"/>
          </p:cNvSpPr>
          <p:nvPr>
            <p:ph type="body" idx="1"/>
          </p:nvPr>
        </p:nvSpPr>
        <p:spPr>
          <a:xfrm>
            <a:off x="323850" y="1381125"/>
            <a:ext cx="8410575" cy="4640263"/>
          </a:xfrm>
        </p:spPr>
        <p:txBody>
          <a:bodyPr/>
          <a:lstStyle/>
          <a:p>
            <a:pPr>
              <a:buFont typeface="Wingdings" pitchFamily="2" charset="2"/>
              <a:buNone/>
              <a:defRPr/>
            </a:pPr>
            <a:r>
              <a:rPr lang="en-GB"/>
              <a:t>.</a:t>
            </a:r>
          </a:p>
        </p:txBody>
      </p:sp>
      <p:pic>
        <p:nvPicPr>
          <p:cNvPr id="22532" name="Picture 4" descr="virchow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474" y="1844675"/>
            <a:ext cx="2968625" cy="4447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943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938" y="542925"/>
            <a:ext cx="9144000" cy="5351463"/>
          </a:xfrm>
        </p:spPr>
        <p:txBody>
          <a:bodyPr anchor="t"/>
          <a:lstStyle/>
          <a:p>
            <a:pPr>
              <a:defRPr/>
            </a:pP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GB" dirty="0">
                <a:ea typeface="ＭＳ Ｐゴシック" pitchFamily="34" charset="-128"/>
              </a:rPr>
            </a:br>
            <a:br>
              <a:rPr lang="en-GB" sz="3600" dirty="0">
                <a:ea typeface="ＭＳ Ｐゴシック" pitchFamily="34" charset="-128"/>
              </a:rPr>
            </a:br>
            <a:br>
              <a:rPr lang="en-US" sz="1200" dirty="0">
                <a:ea typeface="ＭＳ Ｐゴシック" pitchFamily="34" charset="-128"/>
              </a:rPr>
            </a:br>
            <a:br>
              <a:rPr lang="en-US"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endParaRPr lang="en-GB" sz="1600" dirty="0">
              <a:ea typeface="ＭＳ Ｐゴシック" pitchFamily="34" charset="-128"/>
            </a:endParaRPr>
          </a:p>
        </p:txBody>
      </p:sp>
      <p:sp>
        <p:nvSpPr>
          <p:cNvPr id="5123" name="TextBox 2"/>
          <p:cNvSpPr txBox="1">
            <a:spLocks noChangeArrowheads="1"/>
          </p:cNvSpPr>
          <p:nvPr/>
        </p:nvSpPr>
        <p:spPr bwMode="auto">
          <a:xfrm>
            <a:off x="0" y="5334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3600" dirty="0">
                <a:solidFill>
                  <a:schemeClr val="bg1"/>
                </a:solidFill>
              </a:rPr>
              <a:t>Learning objectives of the session</a:t>
            </a:r>
            <a:endParaRPr lang="en-GB" sz="3600" dirty="0">
              <a:solidFill>
                <a:schemeClr val="bg1"/>
              </a:solidFill>
              <a:latin typeface="+mn-lt"/>
            </a:endParaRPr>
          </a:p>
        </p:txBody>
      </p:sp>
      <p:sp>
        <p:nvSpPr>
          <p:cNvPr id="5" name="Oval 4"/>
          <p:cNvSpPr/>
          <p:nvPr/>
        </p:nvSpPr>
        <p:spPr>
          <a:xfrm>
            <a:off x="17254" y="3038969"/>
            <a:ext cx="2307433" cy="2169097"/>
          </a:xfrm>
          <a:prstGeom prst="ellipse">
            <a:avLst/>
          </a:prstGeom>
          <a:solidFill>
            <a:srgbClr val="0099CC"/>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a:t>
            </a:r>
            <a:r>
              <a:rPr lang="en-US" dirty="0">
                <a:solidFill>
                  <a:schemeClr val="bg1"/>
                </a:solidFill>
              </a:rPr>
              <a:t>To explain the concepts of health and well-being</a:t>
            </a:r>
          </a:p>
        </p:txBody>
      </p:sp>
      <p:sp>
        <p:nvSpPr>
          <p:cNvPr id="6" name="Oval 5"/>
          <p:cNvSpPr/>
          <p:nvPr/>
        </p:nvSpPr>
        <p:spPr>
          <a:xfrm>
            <a:off x="4620568" y="3040504"/>
            <a:ext cx="2291184" cy="2169097"/>
          </a:xfrm>
          <a:prstGeom prst="ellipse">
            <a:avLst/>
          </a:prstGeom>
          <a:solidFill>
            <a:srgbClr val="0099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3. To identify socioeconomic, biological and behavioural factors that influence health</a:t>
            </a:r>
          </a:p>
          <a:p>
            <a:pPr algn="ctr"/>
            <a:endParaRPr lang="en-GB" dirty="0"/>
          </a:p>
        </p:txBody>
      </p:sp>
      <p:sp>
        <p:nvSpPr>
          <p:cNvPr id="7" name="Oval 6"/>
          <p:cNvSpPr/>
          <p:nvPr/>
        </p:nvSpPr>
        <p:spPr>
          <a:xfrm>
            <a:off x="2324688" y="3020424"/>
            <a:ext cx="2295880" cy="2189177"/>
          </a:xfrm>
          <a:prstGeom prst="ellipse">
            <a:avLst/>
          </a:prstGeom>
          <a:solidFill>
            <a:srgbClr val="0099CC"/>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 </a:t>
            </a:r>
            <a:r>
              <a:rPr lang="en-US" dirty="0"/>
              <a:t>To recognize the responsibility of states to uphold the health of their population</a:t>
            </a:r>
          </a:p>
        </p:txBody>
      </p:sp>
      <p:sp>
        <p:nvSpPr>
          <p:cNvPr id="8" name="Oval 7"/>
          <p:cNvSpPr/>
          <p:nvPr/>
        </p:nvSpPr>
        <p:spPr>
          <a:xfrm>
            <a:off x="6911752" y="2965984"/>
            <a:ext cx="2232248" cy="2169097"/>
          </a:xfrm>
          <a:prstGeom prst="ellipse">
            <a:avLst/>
          </a:prstGeom>
          <a:solidFill>
            <a:srgbClr val="0099CC"/>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 </a:t>
            </a:r>
            <a:r>
              <a:rPr lang="en-US" dirty="0"/>
              <a:t>To explain the social determinants of health</a:t>
            </a:r>
          </a:p>
        </p:txBody>
      </p:sp>
    </p:spTree>
    <p:extLst>
      <p:ext uri="{BB962C8B-B14F-4D97-AF65-F5344CB8AC3E}">
        <p14:creationId xmlns:p14="http://schemas.microsoft.com/office/powerpoint/2010/main" val="3803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pPr>
              <a:defRPr/>
            </a:pPr>
            <a:r>
              <a:rPr lang="en-GB" sz="3600" dirty="0">
                <a:solidFill>
                  <a:schemeClr val="bg1"/>
                </a:solidFill>
                <a:latin typeface="+mn-lt"/>
              </a:rPr>
              <a:t>Dr </a:t>
            </a:r>
            <a:r>
              <a:rPr lang="en-GB" sz="3600" dirty="0" err="1">
                <a:solidFill>
                  <a:schemeClr val="bg1"/>
                </a:solidFill>
                <a:latin typeface="+mn-lt"/>
              </a:rPr>
              <a:t>Andrija</a:t>
            </a:r>
            <a:r>
              <a:rPr lang="en-GB" sz="3600" dirty="0">
                <a:solidFill>
                  <a:schemeClr val="bg1"/>
                </a:solidFill>
                <a:latin typeface="+mn-lt"/>
              </a:rPr>
              <a:t> STAMPAR, President of the foundational WHA (1948)</a:t>
            </a:r>
          </a:p>
        </p:txBody>
      </p:sp>
      <p:graphicFrame>
        <p:nvGraphicFramePr>
          <p:cNvPr id="23555" name="Object 3"/>
          <p:cNvGraphicFramePr>
            <a:graphicFrameLocks noChangeAspect="1"/>
          </p:cNvGraphicFramePr>
          <p:nvPr>
            <p:extLst>
              <p:ext uri="{D42A27DB-BD31-4B8C-83A1-F6EECF244321}">
                <p14:modId xmlns:p14="http://schemas.microsoft.com/office/powerpoint/2010/main" val="1563119540"/>
              </p:ext>
            </p:extLst>
          </p:nvPr>
        </p:nvGraphicFramePr>
        <p:xfrm>
          <a:off x="1524000" y="1676400"/>
          <a:ext cx="6172200" cy="4629150"/>
        </p:xfrm>
        <a:graphic>
          <a:graphicData uri="http://schemas.openxmlformats.org/presentationml/2006/ole">
            <mc:AlternateContent xmlns:mc="http://schemas.openxmlformats.org/markup-compatibility/2006">
              <mc:Choice xmlns:v="urn:schemas-microsoft-com:vml" Requires="v">
                <p:oleObj name="Presentation" r:id="rId2" imgW="4552342" imgH="3413876" progId="PowerPoint.Show.12">
                  <p:embed/>
                </p:oleObj>
              </mc:Choice>
              <mc:Fallback>
                <p:oleObj name="Presentation" r:id="rId2" imgW="4552342" imgH="3413876" progId="PowerPoint.Show.12">
                  <p:embed/>
                  <p:pic>
                    <p:nvPicPr>
                      <p:cNvPr id="2355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200"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6029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a:solidFill>
                  <a:schemeClr val="bg1"/>
                </a:solidFill>
                <a:latin typeface="+mn-lt"/>
              </a:rPr>
              <a:t>WHO constitution - definition of health</a:t>
            </a:r>
          </a:p>
        </p:txBody>
      </p:sp>
      <p:graphicFrame>
        <p:nvGraphicFramePr>
          <p:cNvPr id="4" name="Diagram 3"/>
          <p:cNvGraphicFramePr/>
          <p:nvPr>
            <p:extLst>
              <p:ext uri="{D42A27DB-BD31-4B8C-83A1-F6EECF244321}">
                <p14:modId xmlns:p14="http://schemas.microsoft.com/office/powerpoint/2010/main" val="22495997"/>
              </p:ext>
            </p:extLst>
          </p:nvPr>
        </p:nvGraphicFramePr>
        <p:xfrm>
          <a:off x="0" y="1828800"/>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0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1393825" cy="1951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7" name="Rounded Rectangular Callout 6"/>
          <p:cNvSpPr/>
          <p:nvPr/>
        </p:nvSpPr>
        <p:spPr>
          <a:xfrm>
            <a:off x="1806575" y="1023938"/>
            <a:ext cx="1981200" cy="1295400"/>
          </a:xfrm>
          <a:prstGeom prst="wedgeRoundRectCallout">
            <a:avLst>
              <a:gd name="adj1" fmla="val -20833"/>
              <a:gd name="adj2" fmla="val 912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solidFill>
                  <a:srgbClr val="FFFFFF"/>
                </a:solidFill>
                <a:ea typeface="ＭＳ Ｐゴシック" pitchFamily="34" charset="-128"/>
              </a:rPr>
              <a:t>Inequalities are killing on a grand scale…</a:t>
            </a:r>
          </a:p>
          <a:p>
            <a:pPr>
              <a:defRPr/>
            </a:pPr>
            <a:endParaRPr lang="en-US">
              <a:solidFill>
                <a:srgbClr val="FFFFFF"/>
              </a:solidFill>
              <a:ea typeface="ＭＳ Ｐゴシック" pitchFamily="34" charset="-128"/>
            </a:endParaRPr>
          </a:p>
        </p:txBody>
      </p:sp>
      <p:grpSp>
        <p:nvGrpSpPr>
          <p:cNvPr id="25604" name="Group 9"/>
          <p:cNvGrpSpPr>
            <a:grpSpLocks/>
          </p:cNvGrpSpPr>
          <p:nvPr/>
        </p:nvGrpSpPr>
        <p:grpSpPr bwMode="auto">
          <a:xfrm>
            <a:off x="3876675" y="1295400"/>
            <a:ext cx="5338763" cy="5075238"/>
            <a:chOff x="4603242" y="1658449"/>
            <a:chExt cx="5338325" cy="5075170"/>
          </a:xfrm>
        </p:grpSpPr>
        <p:pic>
          <p:nvPicPr>
            <p:cNvPr id="1946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242" y="1658449"/>
              <a:ext cx="5338325" cy="4089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946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071" y="4022205"/>
              <a:ext cx="1103221" cy="87946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pic>
          <p:nvPicPr>
            <p:cNvPr id="25611" name="Picture 4" descr="C:\Program Files (x86)\Microsoft Office\MEDIA\CAGCAT10\j01494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2405" y="2455865"/>
              <a:ext cx="807662" cy="82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5" descr="C:\Program Files (x86)\Microsoft Office\MEDIA\CAGCAT10\j0222015.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3938111"/>
              <a:ext cx="1042569" cy="1046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4952463" y="5638259"/>
              <a:ext cx="4871638" cy="1025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pic>
          <p:nvPicPr>
            <p:cNvPr id="25614" name="Picture 8" descr="C:\Program Files (x86)\Microsoft Office\MEDIA\CAGCAT10\j0300840.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5630214"/>
              <a:ext cx="1164498" cy="980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5" name="Picture 7" descr="C:\Program Files (x86)\Microsoft Office\MEDIA\CAGCAT10\j0305257.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0915" y="5406438"/>
              <a:ext cx="826170" cy="1327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Content Placeholder 10"/>
          <p:cNvSpPr>
            <a:spLocks noGrp="1"/>
          </p:cNvSpPr>
          <p:nvPr>
            <p:ph sz="half" idx="1"/>
          </p:nvPr>
        </p:nvSpPr>
        <p:spPr>
          <a:xfrm>
            <a:off x="0" y="2827338"/>
            <a:ext cx="4149725" cy="3482975"/>
          </a:xfrm>
        </p:spPr>
        <p:txBody>
          <a:bodyPr>
            <a:normAutofit/>
          </a:bodyPr>
          <a:lstStyle/>
          <a:p>
            <a:pPr>
              <a:spcAft>
                <a:spcPts val="600"/>
              </a:spcAft>
              <a:buFont typeface="Wingdings" charset="0"/>
              <a:buChar char="l"/>
              <a:defRPr/>
            </a:pPr>
            <a:r>
              <a:rPr lang="en-US" sz="2000" dirty="0"/>
              <a:t>The circumstances in which people are born, grow up, live, work and age, and the systems in place to deal with illness. </a:t>
            </a:r>
          </a:p>
          <a:p>
            <a:pPr>
              <a:spcAft>
                <a:spcPts val="600"/>
              </a:spcAft>
              <a:buFont typeface="Wingdings" charset="0"/>
              <a:buChar char="l"/>
              <a:defRPr/>
            </a:pPr>
            <a:r>
              <a:rPr lang="en-US" sz="2000" dirty="0"/>
              <a:t>These circumstances are shaped by a wider set of forces: economics, social policies, and politics  (health system, one force).</a:t>
            </a:r>
          </a:p>
          <a:p>
            <a:pPr>
              <a:spcAft>
                <a:spcPts val="600"/>
              </a:spcAft>
              <a:buFont typeface="Wingdings" charset="0"/>
              <a:buChar char="l"/>
              <a:defRPr/>
            </a:pPr>
            <a:r>
              <a:rPr lang="en-US" sz="2000" dirty="0"/>
              <a:t>Largely responsible for </a:t>
            </a:r>
            <a:br>
              <a:rPr lang="en-US" sz="2000" dirty="0"/>
            </a:br>
            <a:r>
              <a:rPr lang="en-US" sz="2000" dirty="0"/>
              <a:t>health inequities.</a:t>
            </a:r>
          </a:p>
        </p:txBody>
      </p:sp>
      <p:sp>
        <p:nvSpPr>
          <p:cNvPr id="14" name="Title 1"/>
          <p:cNvSpPr>
            <a:spLocks noGrp="1"/>
          </p:cNvSpPr>
          <p:nvPr>
            <p:ph type="title"/>
          </p:nvPr>
        </p:nvSpPr>
        <p:spPr>
          <a:xfrm>
            <a:off x="131056" y="63500"/>
            <a:ext cx="8286750" cy="949325"/>
          </a:xfrm>
        </p:spPr>
        <p:txBody>
          <a:bodyPr>
            <a:normAutofit/>
          </a:bodyPr>
          <a:lstStyle/>
          <a:p>
            <a:pPr algn="l">
              <a:tabLst>
                <a:tab pos="6553200" algn="l"/>
              </a:tabLst>
              <a:defRPr/>
            </a:pPr>
            <a:r>
              <a:rPr lang="en-GB" sz="3200" dirty="0">
                <a:solidFill>
                  <a:schemeClr val="bg1"/>
                </a:solidFill>
                <a:ea typeface="Bodoni SvtyTwo ITC TT-Book"/>
                <a:cs typeface="Times New Roman" pitchFamily="18" charset="0"/>
              </a:rPr>
              <a:t>Commission on Social Determinants of Health </a:t>
            </a:r>
          </a:p>
        </p:txBody>
      </p:sp>
    </p:spTree>
    <p:extLst>
      <p:ext uri="{BB962C8B-B14F-4D97-AF65-F5344CB8AC3E}">
        <p14:creationId xmlns:p14="http://schemas.microsoft.com/office/powerpoint/2010/main" val="2314475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42888" y="274638"/>
            <a:ext cx="8443912" cy="1143000"/>
          </a:xfrm>
        </p:spPr>
        <p:txBody>
          <a:bodyPr>
            <a:noAutofit/>
          </a:bodyPr>
          <a:lstStyle/>
          <a:p>
            <a:pPr>
              <a:defRPr/>
            </a:pPr>
            <a:r>
              <a:rPr lang="en-US" sz="3600" b="0" dirty="0">
                <a:solidFill>
                  <a:schemeClr val="bg1"/>
                </a:solidFill>
                <a:latin typeface="+mn-lt"/>
              </a:rPr>
              <a:t>Implementing the </a:t>
            </a:r>
            <a:br>
              <a:rPr lang="en-US" sz="3600" b="0" dirty="0">
                <a:solidFill>
                  <a:schemeClr val="bg1"/>
                </a:solidFill>
                <a:latin typeface="+mn-lt"/>
              </a:rPr>
            </a:br>
            <a:r>
              <a:rPr lang="en-US" sz="3600" b="0" dirty="0">
                <a:solidFill>
                  <a:schemeClr val="bg1"/>
                </a:solidFill>
                <a:latin typeface="+mn-lt"/>
              </a:rPr>
              <a:t>Rio Political Declaration on SDH</a:t>
            </a:r>
          </a:p>
        </p:txBody>
      </p:sp>
      <p:sp>
        <p:nvSpPr>
          <p:cNvPr id="21507" name="Espace réservé du contenu 8"/>
          <p:cNvSpPr>
            <a:spLocks noGrp="1"/>
          </p:cNvSpPr>
          <p:nvPr>
            <p:ph idx="1"/>
          </p:nvPr>
        </p:nvSpPr>
        <p:spPr>
          <a:xfrm>
            <a:off x="3657600" y="2000250"/>
            <a:ext cx="5367338" cy="3589337"/>
          </a:xfrm>
        </p:spPr>
        <p:txBody>
          <a:bodyPr lIns="91440" tIns="45720" rIns="91440" bIns="45720">
            <a:normAutofit lnSpcReduction="10000"/>
          </a:bodyPr>
          <a:lstStyle/>
          <a:p>
            <a:pPr defTabSz="457200">
              <a:spcBef>
                <a:spcPts val="600"/>
              </a:spcBef>
              <a:buFont typeface="Arial" charset="0"/>
              <a:buAutoNum type="arabicPeriod"/>
              <a:defRPr/>
            </a:pPr>
            <a:r>
              <a:rPr lang="en-GB" sz="1800" b="1" dirty="0"/>
              <a:t>To adopt </a:t>
            </a:r>
            <a:r>
              <a:rPr lang="en-GB" sz="2400" b="1" dirty="0">
                <a:solidFill>
                  <a:srgbClr val="00B0F0"/>
                </a:solidFill>
              </a:rPr>
              <a:t>better governance </a:t>
            </a:r>
            <a:r>
              <a:rPr lang="en-GB" sz="1800" b="1" dirty="0"/>
              <a:t>for </a:t>
            </a:r>
            <a:br>
              <a:rPr lang="en-GB" sz="1800" b="1" dirty="0"/>
            </a:br>
            <a:r>
              <a:rPr lang="en-GB" sz="1800" b="1" dirty="0"/>
              <a:t>health and development</a:t>
            </a:r>
          </a:p>
          <a:p>
            <a:pPr defTabSz="457200">
              <a:spcBef>
                <a:spcPts val="600"/>
              </a:spcBef>
              <a:buFont typeface="Arial" charset="0"/>
              <a:buAutoNum type="arabicPeriod"/>
              <a:defRPr/>
            </a:pPr>
            <a:r>
              <a:rPr lang="en-GB" sz="1800" b="1" dirty="0"/>
              <a:t>To promote </a:t>
            </a:r>
            <a:r>
              <a:rPr lang="en-GB" sz="2400" b="1" dirty="0">
                <a:solidFill>
                  <a:srgbClr val="00B0F0"/>
                </a:solidFill>
              </a:rPr>
              <a:t>participation</a:t>
            </a:r>
            <a:r>
              <a:rPr lang="en-GB" sz="1800" b="1" dirty="0"/>
              <a:t> in </a:t>
            </a:r>
            <a:br>
              <a:rPr lang="en-GB" sz="1800" b="1" dirty="0"/>
            </a:br>
            <a:r>
              <a:rPr lang="en-GB" sz="1800" b="1" dirty="0"/>
              <a:t>policy-making and implementation</a:t>
            </a:r>
          </a:p>
          <a:p>
            <a:pPr defTabSz="457200">
              <a:spcBef>
                <a:spcPts val="600"/>
              </a:spcBef>
              <a:buFont typeface="Arial" charset="0"/>
              <a:buAutoNum type="arabicPeriod"/>
              <a:defRPr/>
            </a:pPr>
            <a:r>
              <a:rPr lang="en-GB" sz="1800" b="1" dirty="0"/>
              <a:t>To further </a:t>
            </a:r>
            <a:r>
              <a:rPr lang="en-GB" sz="2400" b="1" dirty="0">
                <a:solidFill>
                  <a:srgbClr val="00B0F0"/>
                </a:solidFill>
              </a:rPr>
              <a:t>reorient the health sector</a:t>
            </a:r>
            <a:r>
              <a:rPr lang="en-GB" sz="1800" b="1" dirty="0"/>
              <a:t> towards reducing health inequities</a:t>
            </a:r>
          </a:p>
          <a:p>
            <a:pPr defTabSz="457200">
              <a:spcBef>
                <a:spcPts val="600"/>
              </a:spcBef>
              <a:buFont typeface="Arial" charset="0"/>
              <a:buAutoNum type="arabicPeriod"/>
              <a:defRPr/>
            </a:pPr>
            <a:r>
              <a:rPr lang="en-GB" sz="1800" b="1" dirty="0"/>
              <a:t>To strengthen </a:t>
            </a:r>
            <a:r>
              <a:rPr lang="en-GB" sz="2400" b="1" dirty="0">
                <a:solidFill>
                  <a:srgbClr val="00B0F0"/>
                </a:solidFill>
              </a:rPr>
              <a:t>global governance</a:t>
            </a:r>
            <a:r>
              <a:rPr lang="en-GB" sz="1800" b="1" dirty="0">
                <a:solidFill>
                  <a:srgbClr val="00B0F0"/>
                </a:solidFill>
              </a:rPr>
              <a:t> </a:t>
            </a:r>
            <a:r>
              <a:rPr lang="en-GB" sz="1800" b="1" dirty="0"/>
              <a:t>and collaboration</a:t>
            </a:r>
          </a:p>
          <a:p>
            <a:pPr defTabSz="457200">
              <a:spcBef>
                <a:spcPts val="600"/>
              </a:spcBef>
              <a:buFont typeface="Arial" charset="0"/>
              <a:buAutoNum type="arabicPeriod"/>
              <a:defRPr/>
            </a:pPr>
            <a:r>
              <a:rPr lang="en-GB" sz="1800" b="1" dirty="0"/>
              <a:t>To </a:t>
            </a:r>
            <a:r>
              <a:rPr lang="en-GB" sz="2400" b="1" dirty="0">
                <a:solidFill>
                  <a:srgbClr val="00B0F0"/>
                </a:solidFill>
              </a:rPr>
              <a:t>monitor progress</a:t>
            </a:r>
            <a:r>
              <a:rPr lang="en-GB" sz="1800" b="1" dirty="0">
                <a:solidFill>
                  <a:srgbClr val="00B0F0"/>
                </a:solidFill>
              </a:rPr>
              <a:t> </a:t>
            </a:r>
            <a:r>
              <a:rPr lang="en-GB" sz="1800" b="1" dirty="0"/>
              <a:t>and increase accountability</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1600200"/>
            <a:ext cx="3314700" cy="4389438"/>
          </a:xfrm>
          <a:prstGeom prst="rect">
            <a:avLst/>
          </a:prstGeom>
          <a:noFill/>
          <a:ln w="31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534594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a:solidFill>
                  <a:schemeClr val="bg1"/>
                </a:solidFill>
                <a:latin typeface="+mn-lt"/>
              </a:rPr>
              <a:t>Helsinki definition of </a:t>
            </a:r>
            <a:r>
              <a:rPr lang="en-GB" dirty="0" err="1">
                <a:solidFill>
                  <a:schemeClr val="bg1"/>
                </a:solidFill>
                <a:latin typeface="+mn-lt"/>
              </a:rPr>
              <a:t>HiAP</a:t>
            </a:r>
            <a:endParaRPr lang="en-GB" dirty="0">
              <a:solidFill>
                <a:schemeClr val="bg1"/>
              </a:solidFill>
              <a:latin typeface="+mn-lt"/>
            </a:endParaRPr>
          </a:p>
        </p:txBody>
      </p:sp>
      <p:graphicFrame>
        <p:nvGraphicFramePr>
          <p:cNvPr id="4" name="Diagram 3"/>
          <p:cNvGraphicFramePr/>
          <p:nvPr>
            <p:extLst>
              <p:ext uri="{D42A27DB-BD31-4B8C-83A1-F6EECF244321}">
                <p14:modId xmlns:p14="http://schemas.microsoft.com/office/powerpoint/2010/main" val="3485077136"/>
              </p:ext>
            </p:extLst>
          </p:nvPr>
        </p:nvGraphicFramePr>
        <p:xfrm>
          <a:off x="0" y="1905000"/>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030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3213" y="274638"/>
            <a:ext cx="8658225" cy="1143000"/>
          </a:xfrm>
        </p:spPr>
        <p:txBody>
          <a:bodyPr>
            <a:noAutofit/>
          </a:bodyPr>
          <a:lstStyle/>
          <a:p>
            <a:pPr>
              <a:defRPr/>
            </a:pPr>
            <a:r>
              <a:rPr lang="en-GB" sz="3600" b="0" dirty="0">
                <a:solidFill>
                  <a:schemeClr val="bg1"/>
                </a:solidFill>
                <a:latin typeface="+mn-lt"/>
              </a:rPr>
              <a:t>SDH and health equity are intrinsically linked to:</a:t>
            </a:r>
          </a:p>
        </p:txBody>
      </p:sp>
      <p:graphicFrame>
        <p:nvGraphicFramePr>
          <p:cNvPr id="2" name="Diagram 1"/>
          <p:cNvGraphicFramePr/>
          <p:nvPr>
            <p:extLst>
              <p:ext uri="{D42A27DB-BD31-4B8C-83A1-F6EECF244321}">
                <p14:modId xmlns:p14="http://schemas.microsoft.com/office/powerpoint/2010/main" val="534541273"/>
              </p:ext>
            </p:extLst>
          </p:nvPr>
        </p:nvGraphicFramePr>
        <p:xfrm>
          <a:off x="609600" y="19050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82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Placeholder 4"/>
          <p:cNvSpPr>
            <a:spLocks noGrp="1"/>
          </p:cNvSpPr>
          <p:nvPr>
            <p:ph sz="half" idx="1"/>
          </p:nvPr>
        </p:nvSpPr>
        <p:spPr>
          <a:xfrm>
            <a:off x="228600" y="1676400"/>
            <a:ext cx="8597900" cy="4608513"/>
          </a:xfrm>
        </p:spPr>
        <p:txBody>
          <a:bodyPr/>
          <a:lstStyle/>
          <a:p>
            <a:pPr marL="457200" indent="-457200">
              <a:buFont typeface="Arial" pitchFamily="34" charset="0"/>
              <a:buChar char="•"/>
              <a:defRPr/>
            </a:pPr>
            <a:r>
              <a:rPr lang="en-GB" b="1" dirty="0">
                <a:ea typeface="ＭＳ Ｐゴシック" pitchFamily="34" charset="-128"/>
              </a:rPr>
              <a:t>Millennium Development Goals</a:t>
            </a:r>
            <a:endParaRPr lang="en-GB" dirty="0">
              <a:ea typeface="ＭＳ Ｐゴシック" pitchFamily="34" charset="-128"/>
            </a:endParaRPr>
          </a:p>
          <a:p>
            <a:pPr marL="919163" lvl="1" indent="-457200">
              <a:buFont typeface="Arial" pitchFamily="34" charset="0"/>
              <a:buChar char="•"/>
              <a:defRPr/>
            </a:pPr>
            <a:r>
              <a:rPr lang="en-GB" dirty="0">
                <a:ea typeface="Arial" pitchFamily="34" charset="0"/>
              </a:rPr>
              <a:t>Failure to address SDH and equity in the MDGs</a:t>
            </a:r>
          </a:p>
          <a:p>
            <a:pPr marL="919163" lvl="1" indent="-457200">
              <a:buFont typeface="Arial" pitchFamily="34" charset="0"/>
              <a:buChar char="•"/>
              <a:defRPr/>
            </a:pPr>
            <a:endParaRPr lang="en-GB" dirty="0">
              <a:ea typeface="Arial" pitchFamily="34" charset="0"/>
            </a:endParaRPr>
          </a:p>
          <a:p>
            <a:pPr marL="457200" indent="-457200">
              <a:buFont typeface="Wingdings" pitchFamily="2" charset="2"/>
              <a:buNone/>
              <a:defRPr/>
            </a:pPr>
            <a:endParaRPr lang="en-GB" b="1" dirty="0">
              <a:ea typeface="ＭＳ Ｐゴシック" pitchFamily="34" charset="-128"/>
            </a:endParaRPr>
          </a:p>
          <a:p>
            <a:pPr marL="457200" indent="-457200">
              <a:buFont typeface="Wingdings" pitchFamily="2" charset="2"/>
              <a:buNone/>
              <a:defRPr/>
            </a:pPr>
            <a:endParaRPr lang="en-GB" b="1" dirty="0">
              <a:ea typeface="ＭＳ Ｐゴシック" pitchFamily="34" charset="-128"/>
            </a:endParaRPr>
          </a:p>
          <a:p>
            <a:pPr marL="457200" indent="-457200">
              <a:buFont typeface="Arial" pitchFamily="34" charset="0"/>
              <a:buChar char="•"/>
              <a:defRPr/>
            </a:pPr>
            <a:r>
              <a:rPr lang="en-GB" b="1" dirty="0">
                <a:ea typeface="ＭＳ Ｐゴシック" pitchFamily="34" charset="-128"/>
              </a:rPr>
              <a:t>Post- 2015 &amp; Sustainable Development Goals</a:t>
            </a:r>
          </a:p>
          <a:p>
            <a:pPr marL="919163" lvl="1" indent="-457200">
              <a:buFont typeface="Arial" pitchFamily="34" charset="0"/>
              <a:buChar char="•"/>
              <a:defRPr/>
            </a:pPr>
            <a:r>
              <a:rPr lang="en-US" dirty="0">
                <a:ea typeface="Arial" pitchFamily="34" charset="0"/>
              </a:rPr>
              <a:t>SDH is the bridge between health and development</a:t>
            </a:r>
          </a:p>
          <a:p>
            <a:pPr marL="919163" lvl="1" indent="-457200">
              <a:buFont typeface="Arial" pitchFamily="34" charset="0"/>
              <a:buChar char="•"/>
              <a:defRPr/>
            </a:pPr>
            <a:r>
              <a:rPr lang="en-US" dirty="0">
                <a:ea typeface="Arial" pitchFamily="34" charset="0"/>
              </a:rPr>
              <a:t>Place equity (and SDH) as central to the global development agenda</a:t>
            </a:r>
            <a:endParaRPr lang="en-GB" dirty="0">
              <a:ea typeface="Arial" pitchFamily="34" charset="0"/>
            </a:endParaRPr>
          </a:p>
        </p:txBody>
      </p:sp>
      <p:pic>
        <p:nvPicPr>
          <p:cNvPr id="29699" name="Picture 6" descr="millenium_mdgp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19400"/>
            <a:ext cx="670560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03213" y="2746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600" b="0" dirty="0">
                <a:solidFill>
                  <a:schemeClr val="bg1"/>
                </a:solidFill>
                <a:latin typeface="+mn-lt"/>
              </a:rPr>
              <a:t>SDH and health equity are intrinsically linked to:</a:t>
            </a:r>
          </a:p>
        </p:txBody>
      </p:sp>
    </p:spTree>
    <p:extLst>
      <p:ext uri="{BB962C8B-B14F-4D97-AF65-F5344CB8AC3E}">
        <p14:creationId xmlns:p14="http://schemas.microsoft.com/office/powerpoint/2010/main" val="1280335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a:solidFill>
                  <a:schemeClr val="bg1"/>
                </a:solidFill>
              </a:rPr>
              <a:t>Sustainable Development Goals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52600"/>
            <a:ext cx="8839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1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78788"/>
            <a:ext cx="8118475" cy="1362075"/>
          </a:xfrm>
        </p:spPr>
        <p:txBody>
          <a:bodyPr/>
          <a:lstStyle/>
          <a:p>
            <a:pPr>
              <a:defRPr/>
            </a:pPr>
            <a:r>
              <a:rPr lang="en-US" cap="none" dirty="0">
                <a:solidFill>
                  <a:schemeClr val="bg1"/>
                </a:solidFill>
                <a:latin typeface="+mn-lt"/>
                <a:ea typeface="ＭＳ Ｐゴシック" pitchFamily="34" charset="-128"/>
              </a:rPr>
              <a:t>4. </a:t>
            </a:r>
            <a:r>
              <a:rPr lang="fr-CH" cap="none" dirty="0">
                <a:solidFill>
                  <a:schemeClr val="bg1"/>
                </a:solidFill>
                <a:latin typeface="+mn-lt"/>
                <a:ea typeface="ＭＳ Ｐゴシック" pitchFamily="34" charset="-128"/>
              </a:rPr>
              <a:t>Global </a:t>
            </a:r>
            <a:r>
              <a:rPr lang="fr-CH" cap="none" dirty="0" err="1">
                <a:solidFill>
                  <a:schemeClr val="bg1"/>
                </a:solidFill>
                <a:latin typeface="+mn-lt"/>
                <a:ea typeface="ＭＳ Ｐゴシック" pitchFamily="34" charset="-128"/>
              </a:rPr>
              <a:t>achievements</a:t>
            </a:r>
            <a:r>
              <a:rPr lang="fr-CH" cap="none" dirty="0">
                <a:solidFill>
                  <a:schemeClr val="bg1"/>
                </a:solidFill>
                <a:latin typeface="+mn-lt"/>
                <a:ea typeface="ＭＳ Ｐゴシック" pitchFamily="34" charset="-128"/>
              </a:rPr>
              <a:t> on SDH</a:t>
            </a:r>
            <a:endParaRPr lang="en-US" cap="none" dirty="0">
              <a:solidFill>
                <a:schemeClr val="bg1"/>
              </a:solidFill>
              <a:latin typeface="+mn-lt"/>
              <a:ea typeface="ＭＳ Ｐゴシック" pitchFamily="34" charset="-128"/>
            </a:endParaRPr>
          </a:p>
        </p:txBody>
      </p:sp>
      <p:pic>
        <p:nvPicPr>
          <p:cNvPr id="6"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106">
            <a:off x="92073" y="1417293"/>
            <a:ext cx="1981200" cy="28019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6244">
            <a:off x="2988259" y="1268795"/>
            <a:ext cx="2071688" cy="25606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nvGrpSpPr>
          <p:cNvPr id="31749" name="Group 4"/>
          <p:cNvGrpSpPr>
            <a:grpSpLocks/>
          </p:cNvGrpSpPr>
          <p:nvPr/>
        </p:nvGrpSpPr>
        <p:grpSpPr bwMode="auto">
          <a:xfrm rot="793729">
            <a:off x="469605" y="2355760"/>
            <a:ext cx="2281237" cy="4083050"/>
            <a:chOff x="242784" y="1157437"/>
            <a:chExt cx="3006400" cy="4736811"/>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91" y="2646113"/>
              <a:ext cx="2286706" cy="323399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6" y="2168265"/>
              <a:ext cx="2286705" cy="323215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93" y="1641558"/>
              <a:ext cx="2286706" cy="323215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153" y="1144675"/>
              <a:ext cx="2286705" cy="323399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pic>
        <p:nvPicPr>
          <p:cNvPr id="8"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87761">
            <a:off x="2239782" y="2943093"/>
            <a:ext cx="1979612" cy="265271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4"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00200">
            <a:off x="4821871" y="1771915"/>
            <a:ext cx="1776412" cy="25336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5019" y="3606006"/>
            <a:ext cx="1895475" cy="2684462"/>
          </a:xfrm>
          <a:prstGeom prst="rect">
            <a:avLst/>
          </a:prstGeom>
          <a:noFill/>
          <a:ln w="31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nvGrpSpPr>
          <p:cNvPr id="31753" name="Group 2"/>
          <p:cNvGrpSpPr>
            <a:grpSpLocks/>
          </p:cNvGrpSpPr>
          <p:nvPr/>
        </p:nvGrpSpPr>
        <p:grpSpPr bwMode="auto">
          <a:xfrm rot="247784">
            <a:off x="6114550" y="1900060"/>
            <a:ext cx="2408237" cy="3322637"/>
            <a:chOff x="6089826" y="1685288"/>
            <a:chExt cx="2815416" cy="3721796"/>
          </a:xfrm>
        </p:grpSpPr>
        <p:pic>
          <p:nvPicPr>
            <p:cNvPr id="17"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177" y="2457330"/>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8"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5081" y="2323636"/>
              <a:ext cx="2076765" cy="29411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9"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0204" y="2216787"/>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0"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25565" y="2077030"/>
              <a:ext cx="2076765" cy="293582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31121" y="1960417"/>
              <a:ext cx="2080477" cy="293404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2"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94067" y="1786291"/>
              <a:ext cx="2080475" cy="295361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3"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89586" y="1684636"/>
              <a:ext cx="2084187" cy="29518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pic>
        <p:nvPicPr>
          <p:cNvPr id="24"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911875">
            <a:off x="6910388" y="4137618"/>
            <a:ext cx="1557337" cy="22018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274480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9099" y="122237"/>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600" b="0" dirty="0">
                <a:solidFill>
                  <a:schemeClr val="bg1"/>
                </a:solidFill>
                <a:latin typeface="+mn-lt"/>
              </a:rPr>
              <a:t>Improved political commitments</a:t>
            </a:r>
          </a:p>
        </p:txBody>
      </p:sp>
      <p:pic>
        <p:nvPicPr>
          <p:cNvPr id="32771" name="Picture 2" descr="Book 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155824"/>
            <a:ext cx="2058987"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6" descr="https://lh4.googleusercontent.com/-Te0i70JDtRc/UjhTazTsVhI/AAAAAAAAKVc/5syz-SNJBHQ/w536-h446/Health20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02593"/>
            <a:ext cx="2446338"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2774"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2775"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32776" name="Picture 14" descr="https://extranet.who.int/iris/restricted/retrieve/515670/9789241506908_eng.pd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63" y="1702593"/>
            <a:ext cx="2090737"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4513" y="2706688"/>
            <a:ext cx="2230437" cy="318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4" name="Rounded Rectangle 13"/>
          <p:cNvSpPr>
            <a:spLocks noChangeArrowheads="1"/>
          </p:cNvSpPr>
          <p:nvPr/>
        </p:nvSpPr>
        <p:spPr bwMode="auto">
          <a:xfrm>
            <a:off x="0" y="4572000"/>
            <a:ext cx="2500312" cy="1221582"/>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90000"/>
              </a:lnSpc>
              <a:spcBef>
                <a:spcPct val="80000"/>
              </a:spcBef>
              <a:spcAft>
                <a:spcPts val="600"/>
              </a:spcAft>
              <a:buClr>
                <a:srgbClr val="1E7FB8"/>
              </a:buClr>
              <a:defRPr/>
            </a:pPr>
            <a:r>
              <a:rPr lang="fr-CH" dirty="0">
                <a:solidFill>
                  <a:srgbClr val="000066"/>
                </a:solidFill>
              </a:rPr>
              <a:t>Social, </a:t>
            </a:r>
            <a:r>
              <a:rPr lang="fr-CH" dirty="0" err="1">
                <a:solidFill>
                  <a:srgbClr val="000066"/>
                </a:solidFill>
              </a:rPr>
              <a:t>economic</a:t>
            </a:r>
            <a:r>
              <a:rPr lang="fr-CH" dirty="0">
                <a:solidFill>
                  <a:srgbClr val="000066"/>
                </a:solidFill>
              </a:rPr>
              <a:t> and </a:t>
            </a:r>
            <a:r>
              <a:rPr lang="fr-CH" dirty="0" err="1">
                <a:solidFill>
                  <a:srgbClr val="000066"/>
                </a:solidFill>
              </a:rPr>
              <a:t>environmental</a:t>
            </a:r>
            <a:r>
              <a:rPr lang="fr-CH" dirty="0">
                <a:solidFill>
                  <a:srgbClr val="000066"/>
                </a:solidFill>
              </a:rPr>
              <a:t> </a:t>
            </a:r>
            <a:r>
              <a:rPr lang="fr-CH" dirty="0" err="1">
                <a:solidFill>
                  <a:srgbClr val="000066"/>
                </a:solidFill>
              </a:rPr>
              <a:t>determinants</a:t>
            </a:r>
            <a:r>
              <a:rPr lang="fr-CH" dirty="0">
                <a:solidFill>
                  <a:srgbClr val="000066"/>
                </a:solidFill>
              </a:rPr>
              <a:t> of </a:t>
            </a:r>
            <a:r>
              <a:rPr lang="fr-CH" dirty="0" err="1">
                <a:solidFill>
                  <a:srgbClr val="000066"/>
                </a:solidFill>
              </a:rPr>
              <a:t>health</a:t>
            </a:r>
            <a:r>
              <a:rPr lang="fr-CH" dirty="0">
                <a:solidFill>
                  <a:srgbClr val="000066"/>
                </a:solidFill>
              </a:rPr>
              <a:t> as one of the 6 leadership </a:t>
            </a:r>
            <a:r>
              <a:rPr lang="fr-CH" dirty="0" err="1">
                <a:solidFill>
                  <a:srgbClr val="000066"/>
                </a:solidFill>
              </a:rPr>
              <a:t>priorities</a:t>
            </a:r>
            <a:endParaRPr lang="en-GB" dirty="0">
              <a:solidFill>
                <a:srgbClr val="000066"/>
              </a:solidFill>
            </a:endParaRPr>
          </a:p>
        </p:txBody>
      </p:sp>
      <p:pic>
        <p:nvPicPr>
          <p:cNvPr id="24587"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9975" y="3508374"/>
            <a:ext cx="2139950" cy="254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41804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938" y="542925"/>
            <a:ext cx="9144000" cy="5351463"/>
          </a:xfrm>
        </p:spPr>
        <p:txBody>
          <a:bodyPr anchor="t"/>
          <a:lstStyle/>
          <a:p>
            <a:pPr>
              <a:defRPr/>
            </a:pP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br>
              <a:rPr lang="en-GB" dirty="0">
                <a:ea typeface="ＭＳ Ｐゴシック" pitchFamily="34" charset="-128"/>
              </a:rPr>
            </a:br>
            <a:br>
              <a:rPr lang="en-GB" sz="3600" dirty="0">
                <a:ea typeface="ＭＳ Ｐゴシック" pitchFamily="34" charset="-128"/>
              </a:rPr>
            </a:br>
            <a:br>
              <a:rPr lang="en-US" sz="1200" dirty="0">
                <a:ea typeface="ＭＳ Ｐゴシック" pitchFamily="34" charset="-128"/>
              </a:rPr>
            </a:br>
            <a:br>
              <a:rPr lang="en-US"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GB" sz="1200" dirty="0">
                <a:ea typeface="ＭＳ Ｐゴシック" pitchFamily="34" charset="-128"/>
              </a:rPr>
            </a:br>
            <a:br>
              <a:rPr lang="en-US" sz="1600" dirty="0">
                <a:ea typeface="ＭＳ Ｐゴシック" pitchFamily="34" charset="-128"/>
              </a:rPr>
            </a:br>
            <a:br>
              <a:rPr lang="en-US" sz="1600" dirty="0">
                <a:ea typeface="ＭＳ Ｐゴシック" pitchFamily="34" charset="-128"/>
              </a:rPr>
            </a:br>
            <a:endParaRPr lang="en-GB" sz="1600" dirty="0">
              <a:ea typeface="ＭＳ Ｐゴシック" pitchFamily="34" charset="-128"/>
            </a:endParaRPr>
          </a:p>
        </p:txBody>
      </p:sp>
      <p:sp>
        <p:nvSpPr>
          <p:cNvPr id="5123" name="TextBox 2"/>
          <p:cNvSpPr txBox="1">
            <a:spLocks noChangeArrowheads="1"/>
          </p:cNvSpPr>
          <p:nvPr/>
        </p:nvSpPr>
        <p:spPr bwMode="auto">
          <a:xfrm>
            <a:off x="0" y="5334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600" dirty="0">
                <a:solidFill>
                  <a:schemeClr val="bg1"/>
                </a:solidFill>
                <a:latin typeface="+mn-lt"/>
              </a:rPr>
              <a:t>Social Determinants of Health Unit</a:t>
            </a:r>
            <a:endParaRPr lang="en-GB" sz="3600" dirty="0">
              <a:solidFill>
                <a:schemeClr val="bg1"/>
              </a:solidFill>
              <a:latin typeface="+mn-lt"/>
            </a:endParaRP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362200"/>
            <a:ext cx="5322352" cy="282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144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1222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600" b="0" dirty="0">
                <a:solidFill>
                  <a:schemeClr val="bg1"/>
                </a:solidFill>
                <a:latin typeface="+mn-lt"/>
              </a:rPr>
              <a:t>Increased capacity building </a:t>
            </a:r>
          </a:p>
        </p:txBody>
      </p:sp>
      <p:sp>
        <p:nvSpPr>
          <p:cNvPr id="33795"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3796"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3797"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56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565275"/>
            <a:ext cx="1984375" cy="464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56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38387"/>
            <a:ext cx="3443288" cy="242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56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1903412"/>
            <a:ext cx="2797175" cy="396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23142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2343150"/>
            <a:ext cx="5186363" cy="28448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Title 1"/>
          <p:cNvSpPr txBox="1">
            <a:spLocks/>
          </p:cNvSpPr>
          <p:nvPr/>
        </p:nvSpPr>
        <p:spPr bwMode="auto">
          <a:xfrm>
            <a:off x="134938" y="2746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200" b="0" dirty="0">
                <a:solidFill>
                  <a:schemeClr val="bg1"/>
                </a:solidFill>
                <a:latin typeface="+mn-lt"/>
              </a:rPr>
              <a:t>Mainstreaming SDH and equity in health programmes</a:t>
            </a:r>
          </a:p>
        </p:txBody>
      </p:sp>
      <p:sp>
        <p:nvSpPr>
          <p:cNvPr id="34820"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4821"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4822"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66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2254250"/>
            <a:ext cx="3248025" cy="24352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 name="Rectangle 1"/>
          <p:cNvSpPr/>
          <p:nvPr/>
        </p:nvSpPr>
        <p:spPr>
          <a:xfrm>
            <a:off x="4211638" y="3489325"/>
            <a:ext cx="46037"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11" name="Rounded Rectangular Callout 10"/>
          <p:cNvSpPr/>
          <p:nvPr/>
        </p:nvSpPr>
        <p:spPr>
          <a:xfrm>
            <a:off x="122238" y="1477963"/>
            <a:ext cx="1720850" cy="781050"/>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a:solidFill>
                  <a:srgbClr val="0033CC"/>
                </a:solidFill>
                <a:ea typeface="ＭＳ Ｐゴシック" pitchFamily="34" charset="-128"/>
              </a:rPr>
              <a:t>Piloted in Indonesia and EURO countries; further piloting planned</a:t>
            </a:r>
            <a:endParaRPr lang="en-GB" sz="1200">
              <a:solidFill>
                <a:srgbClr val="0033CC"/>
              </a:solidFill>
              <a:ea typeface="ＭＳ Ｐゴシック" pitchFamily="34" charset="-128"/>
            </a:endParaRPr>
          </a:p>
        </p:txBody>
      </p:sp>
      <p:pic>
        <p:nvPicPr>
          <p:cNvPr id="266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276600"/>
            <a:ext cx="3581400" cy="30638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3" name="Rounded Rectangular Callout 12"/>
          <p:cNvSpPr/>
          <p:nvPr/>
        </p:nvSpPr>
        <p:spPr>
          <a:xfrm>
            <a:off x="4838700" y="4960937"/>
            <a:ext cx="1720850" cy="908050"/>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a:solidFill>
                  <a:srgbClr val="0033CC"/>
                </a:solidFill>
                <a:ea typeface="ＭＳ Ｐゴシック" pitchFamily="34" charset="-128"/>
              </a:rPr>
              <a:t>Meeting included technical session on scaling up SDH</a:t>
            </a:r>
            <a:endParaRPr lang="en-GB" sz="1200">
              <a:solidFill>
                <a:srgbClr val="0033CC"/>
              </a:solidFill>
              <a:ea typeface="ＭＳ Ｐゴシック" pitchFamily="34" charset="-128"/>
            </a:endParaRPr>
          </a:p>
        </p:txBody>
      </p:sp>
      <p:sp>
        <p:nvSpPr>
          <p:cNvPr id="15" name="Rounded Rectangular Callout 14"/>
          <p:cNvSpPr/>
          <p:nvPr/>
        </p:nvSpPr>
        <p:spPr>
          <a:xfrm>
            <a:off x="7038975" y="1693862"/>
            <a:ext cx="2085975" cy="1042987"/>
          </a:xfrm>
          <a:prstGeom prst="wedgeRoundRectCallou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a:solidFill>
                  <a:srgbClr val="0033CC"/>
                </a:solidFill>
                <a:ea typeface="ＭＳ Ｐゴシック" pitchFamily="34" charset="-128"/>
              </a:rPr>
              <a:t>SDH, incuding housing, education, employment and sanitation at the heart of the cooperation agreement</a:t>
            </a:r>
            <a:endParaRPr lang="en-GB" sz="1200">
              <a:solidFill>
                <a:srgbClr val="0033CC"/>
              </a:solidFill>
              <a:ea typeface="ＭＳ Ｐゴシック" pitchFamily="34" charset="-128"/>
            </a:endParaRPr>
          </a:p>
        </p:txBody>
      </p:sp>
    </p:spTree>
    <p:extLst>
      <p:ext uri="{BB962C8B-B14F-4D97-AF65-F5344CB8AC3E}">
        <p14:creationId xmlns:p14="http://schemas.microsoft.com/office/powerpoint/2010/main" val="1362679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1222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200" b="0" dirty="0">
                <a:solidFill>
                  <a:schemeClr val="bg1"/>
                </a:solidFill>
              </a:rPr>
              <a:t>Monitoring SDH</a:t>
            </a:r>
          </a:p>
        </p:txBody>
      </p:sp>
      <p:sp>
        <p:nvSpPr>
          <p:cNvPr id="35843"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5844"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5845"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76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1828800"/>
            <a:ext cx="2152650" cy="354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8" y="1483518"/>
            <a:ext cx="2060575" cy="2970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275" y="2425700"/>
            <a:ext cx="2292350" cy="3267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765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8" y="1571625"/>
            <a:ext cx="2225675" cy="316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975" y="2665412"/>
            <a:ext cx="2338388" cy="33178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 name="Rounded Rectangular Callout 1"/>
          <p:cNvSpPr/>
          <p:nvPr/>
        </p:nvSpPr>
        <p:spPr>
          <a:xfrm>
            <a:off x="5575300" y="2209800"/>
            <a:ext cx="1762125" cy="1038225"/>
          </a:xfrm>
          <a:prstGeom prst="wedgeRoundRectCallout">
            <a:avLst/>
          </a:prstGeom>
          <a:solidFill>
            <a:srgbClr val="8BD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1200">
                <a:solidFill>
                  <a:srgbClr val="0033CC"/>
                </a:solidFill>
                <a:ea typeface="ＭＳ Ｐゴシック" pitchFamily="34" charset="-128"/>
              </a:rPr>
              <a:t>Multisectorial consultation and training to implement UrbanHEART 2014</a:t>
            </a:r>
            <a:endParaRPr lang="en-GB" sz="1200">
              <a:solidFill>
                <a:srgbClr val="0033CC"/>
              </a:solidFill>
              <a:ea typeface="ＭＳ Ｐゴシック" pitchFamily="34" charset="-128"/>
            </a:endParaRPr>
          </a:p>
        </p:txBody>
      </p:sp>
    </p:spTree>
    <p:extLst>
      <p:ext uri="{BB962C8B-B14F-4D97-AF65-F5344CB8AC3E}">
        <p14:creationId xmlns:p14="http://schemas.microsoft.com/office/powerpoint/2010/main" val="3092256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1222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600" b="0" dirty="0">
                <a:solidFill>
                  <a:schemeClr val="bg1"/>
                </a:solidFill>
                <a:latin typeface="+mn-lt"/>
              </a:rPr>
              <a:t>Align social and environmental determinants</a:t>
            </a:r>
          </a:p>
        </p:txBody>
      </p:sp>
      <p:sp>
        <p:nvSpPr>
          <p:cNvPr id="36867"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6868"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6869"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551781"/>
            <a:ext cx="3846512" cy="2405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6871" name="Picture 9" descr="https://ehealth.gov.mt/download.aspx?id=992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1990725"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163" y="3429000"/>
            <a:ext cx="2135187" cy="304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868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7025" y="1892300"/>
            <a:ext cx="2257425" cy="414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422177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22238" y="122238"/>
            <a:ext cx="8658225" cy="114300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algn="ctr" rtl="0" eaLnBrk="0" fontAlgn="base" hangingPunct="0">
              <a:spcBef>
                <a:spcPct val="0"/>
              </a:spcBef>
              <a:spcAft>
                <a:spcPct val="0"/>
              </a:spcAft>
              <a:defRPr sz="3500" b="1">
                <a:solidFill>
                  <a:srgbClr val="000066"/>
                </a:solidFill>
                <a:latin typeface="+mj-lt"/>
                <a:ea typeface="ＭＳ Ｐゴシック" charset="0"/>
                <a:cs typeface="+mj-cs"/>
              </a:defRPr>
            </a:lvl1pPr>
            <a:lvl2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a:lstStyle>
          <a:p>
            <a:pPr>
              <a:defRPr/>
            </a:pPr>
            <a:r>
              <a:rPr lang="en-GB" sz="3600" b="0" dirty="0">
                <a:solidFill>
                  <a:schemeClr val="bg1"/>
                </a:solidFill>
                <a:latin typeface="+mn-lt"/>
              </a:rPr>
              <a:t>Working across the UN</a:t>
            </a:r>
          </a:p>
        </p:txBody>
      </p:sp>
      <p:sp>
        <p:nvSpPr>
          <p:cNvPr id="37891" name="AutoShape 8" descr="Image result for helsinki statement health in all"/>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7892" name="AutoShape 10" descr="Image result for helsinki statement health in all"/>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7893" name="AutoShape 12" descr="Image result for helsinki statement health in all"/>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981200"/>
            <a:ext cx="2824162" cy="3427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pSp>
        <p:nvGrpSpPr>
          <p:cNvPr id="37895" name="Group 3"/>
          <p:cNvGrpSpPr>
            <a:grpSpLocks/>
          </p:cNvGrpSpPr>
          <p:nvPr/>
        </p:nvGrpSpPr>
        <p:grpSpPr bwMode="auto">
          <a:xfrm>
            <a:off x="3068638" y="1981200"/>
            <a:ext cx="3148012" cy="3427413"/>
            <a:chOff x="4391616" y="1680235"/>
            <a:chExt cx="4512700" cy="3853245"/>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1616" y="1685590"/>
              <a:ext cx="4512700" cy="372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 name="Rectangle 9"/>
            <p:cNvSpPr/>
            <p:nvPr/>
          </p:nvSpPr>
          <p:spPr>
            <a:xfrm>
              <a:off x="4453059" y="1680235"/>
              <a:ext cx="4289683" cy="385324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grpSp>
      <p:pic>
        <p:nvPicPr>
          <p:cNvPr id="2970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1981200"/>
            <a:ext cx="2609850" cy="342741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28951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763000" cy="1362075"/>
          </a:xfrm>
        </p:spPr>
        <p:txBody>
          <a:bodyPr>
            <a:normAutofit/>
          </a:bodyPr>
          <a:lstStyle/>
          <a:p>
            <a:pPr>
              <a:defRPr/>
            </a:pPr>
            <a:r>
              <a:rPr lang="en-US" sz="3600" b="0" cap="none" dirty="0">
                <a:solidFill>
                  <a:schemeClr val="bg1"/>
                </a:solidFill>
                <a:latin typeface="+mn-lt"/>
                <a:ea typeface="ＭＳ Ｐゴシック" pitchFamily="34" charset="-128"/>
              </a:rPr>
              <a:t>5. </a:t>
            </a:r>
            <a:r>
              <a:rPr lang="en-GB" sz="3600" b="0" cap="none" dirty="0">
                <a:solidFill>
                  <a:schemeClr val="bg1"/>
                </a:solidFill>
                <a:latin typeface="+mn-lt"/>
                <a:ea typeface="ＭＳ Ｐゴシック" pitchFamily="34" charset="-128"/>
              </a:rPr>
              <a:t>WHO</a:t>
            </a:r>
            <a:r>
              <a:rPr lang="en-GB" altLang="fr-FR" sz="3600" b="0" cap="none" dirty="0">
                <a:solidFill>
                  <a:schemeClr val="bg1"/>
                </a:solidFill>
                <a:latin typeface="+mn-lt"/>
                <a:ea typeface="ＭＳ Ｐゴシック" pitchFamily="34" charset="-128"/>
              </a:rPr>
              <a:t>’</a:t>
            </a:r>
            <a:r>
              <a:rPr lang="en-GB" sz="3600" b="0" cap="none" dirty="0">
                <a:solidFill>
                  <a:schemeClr val="bg1"/>
                </a:solidFill>
                <a:latin typeface="+mn-lt"/>
                <a:ea typeface="ＭＳ Ｐゴシック" pitchFamily="34" charset="-128"/>
              </a:rPr>
              <a:t>s</a:t>
            </a:r>
            <a:r>
              <a:rPr lang="en-US" sz="3600" b="0" cap="none" dirty="0">
                <a:solidFill>
                  <a:schemeClr val="bg1"/>
                </a:solidFill>
                <a:latin typeface="+mn-lt"/>
                <a:ea typeface="ＭＳ Ｐゴシック" pitchFamily="34" charset="-128"/>
              </a:rPr>
              <a:t> Secretariat </a:t>
            </a:r>
            <a:r>
              <a:rPr lang="en-GB" sz="3600" b="0" cap="none" dirty="0">
                <a:solidFill>
                  <a:schemeClr val="bg1"/>
                </a:solidFill>
                <a:latin typeface="+mn-lt"/>
                <a:ea typeface="ＭＳ Ｐゴシック" pitchFamily="34" charset="-128"/>
              </a:rPr>
              <a:t>priority areas to support SDH country implementation</a:t>
            </a:r>
            <a:endParaRPr lang="en-US" sz="3600" b="0" cap="none" dirty="0">
              <a:solidFill>
                <a:schemeClr val="bg1"/>
              </a:solidFill>
              <a:latin typeface="+mn-lt"/>
              <a:ea typeface="ＭＳ Ｐゴシック" pitchFamily="34" charset="-128"/>
            </a:endParaRPr>
          </a:p>
        </p:txBody>
      </p:sp>
      <p:pic>
        <p:nvPicPr>
          <p:cNvPr id="38915" name="Picture 5" descr="IMG006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905000"/>
            <a:ext cx="739457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8334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p:cNvGrpSpPr>
            <a:grpSpLocks/>
          </p:cNvGrpSpPr>
          <p:nvPr/>
        </p:nvGrpSpPr>
        <p:grpSpPr bwMode="auto">
          <a:xfrm>
            <a:off x="203200" y="2587625"/>
            <a:ext cx="1022350" cy="1622425"/>
            <a:chOff x="344761" y="1080745"/>
            <a:chExt cx="3335329" cy="4753375"/>
          </a:xfrm>
        </p:grpSpPr>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77" y="1085398"/>
              <a:ext cx="3314613" cy="4688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4" name="Rectangle 13"/>
            <p:cNvSpPr/>
            <p:nvPr/>
          </p:nvSpPr>
          <p:spPr>
            <a:xfrm>
              <a:off x="344761" y="1080745"/>
              <a:ext cx="3335329" cy="47533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grpSp>
      <p:sp>
        <p:nvSpPr>
          <p:cNvPr id="22533" name="Title 1"/>
          <p:cNvSpPr txBox="1">
            <a:spLocks/>
          </p:cNvSpPr>
          <p:nvPr/>
        </p:nvSpPr>
        <p:spPr bwMode="auto">
          <a:xfrm>
            <a:off x="182563" y="228600"/>
            <a:ext cx="9144000" cy="123825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en-GB" sz="3500" dirty="0">
                <a:solidFill>
                  <a:schemeClr val="bg1"/>
                </a:solidFill>
                <a:latin typeface="+mn-lt"/>
                <a:ea typeface="ＭＳ Ｐゴシック" pitchFamily="34" charset="-128"/>
                <a:cs typeface="+mj-cs"/>
              </a:rPr>
              <a:t>Implementing Health in All Policies for improving health equity</a:t>
            </a:r>
          </a:p>
        </p:txBody>
      </p:sp>
      <p:pic>
        <p:nvPicPr>
          <p:cNvPr id="9" name="Picture 2" descr="http://www.who.int/entity/social_determinants/publications/health-policies-manual/healt-policies-cover.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384301" y="1752600"/>
            <a:ext cx="3395662" cy="4383087"/>
          </a:xfrm>
        </p:spPr>
      </p:pic>
      <p:sp>
        <p:nvSpPr>
          <p:cNvPr id="7" name="Rounded Rectangle 6"/>
          <p:cNvSpPr>
            <a:spLocks noChangeArrowheads="1"/>
          </p:cNvSpPr>
          <p:nvPr/>
        </p:nvSpPr>
        <p:spPr bwMode="auto">
          <a:xfrm>
            <a:off x="4849812" y="1676400"/>
            <a:ext cx="4268788" cy="46132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defRPr/>
            </a:pPr>
            <a:r>
              <a:rPr lang="en-GB" sz="1600" b="1">
                <a:solidFill>
                  <a:srgbClr val="0E58C4"/>
                </a:solidFill>
              </a:rPr>
              <a:t>Towards a Master Global Plan for Training in Working Across Sectors</a:t>
            </a:r>
          </a:p>
          <a:p>
            <a:pPr>
              <a:defRPr/>
            </a:pPr>
            <a:endParaRPr lang="en-GB" sz="1600">
              <a:solidFill>
                <a:srgbClr val="000000"/>
              </a:solidFill>
            </a:endParaRP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Dissemination, advocacy and demand generation in national governments</a:t>
            </a: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Supporting networks of institutions/trainers to deliver the training</a:t>
            </a: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Conducting regional and country trainings</a:t>
            </a: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Creating a database of resources and generating new materials – supporting communities of practice</a:t>
            </a: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Actively supporting course adaptation</a:t>
            </a:r>
          </a:p>
          <a:p>
            <a:pPr eaLnBrk="0" hangingPunct="0">
              <a:lnSpc>
                <a:spcPct val="90000"/>
              </a:lnSpc>
              <a:spcBef>
                <a:spcPct val="80000"/>
              </a:spcBef>
              <a:spcAft>
                <a:spcPts val="600"/>
              </a:spcAft>
              <a:buClr>
                <a:srgbClr val="1E7FB8"/>
              </a:buClr>
              <a:buFont typeface="Wingdings" pitchFamily="2" charset="2"/>
              <a:buChar char="l"/>
              <a:defRPr/>
            </a:pPr>
            <a:r>
              <a:rPr lang="en-GB" sz="1200">
                <a:solidFill>
                  <a:srgbClr val="000066"/>
                </a:solidFill>
              </a:rPr>
              <a:t>Resourcing: active fund raising</a:t>
            </a:r>
          </a:p>
        </p:txBody>
      </p:sp>
    </p:spTree>
    <p:extLst>
      <p:ext uri="{BB962C8B-B14F-4D97-AF65-F5344CB8AC3E}">
        <p14:creationId xmlns:p14="http://schemas.microsoft.com/office/powerpoint/2010/main" val="600135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type="body" idx="1"/>
          </p:nvPr>
        </p:nvSpPr>
        <p:spPr>
          <a:xfrm>
            <a:off x="1325563" y="1600200"/>
            <a:ext cx="7697787" cy="723900"/>
          </a:xfrm>
        </p:spPr>
        <p:txBody>
          <a:bodyPr anchor="t"/>
          <a:lstStyle/>
          <a:p>
            <a:pPr>
              <a:spcBef>
                <a:spcPct val="0"/>
              </a:spcBef>
              <a:defRPr/>
            </a:pPr>
            <a:r>
              <a:rPr lang="en-US" sz="1800" kern="1200" dirty="0">
                <a:solidFill>
                  <a:schemeClr val="bg2">
                    <a:lumMod val="50000"/>
                  </a:schemeClr>
                </a:solidFill>
                <a:ea typeface="+mn-ea"/>
              </a:rPr>
              <a:t>Development of a </a:t>
            </a:r>
            <a:r>
              <a:rPr lang="en-US" sz="1800" i="1" kern="1200" dirty="0">
                <a:solidFill>
                  <a:schemeClr val="bg2">
                    <a:lumMod val="50000"/>
                  </a:schemeClr>
                </a:solidFill>
                <a:ea typeface="+mn-ea"/>
              </a:rPr>
              <a:t>methodology</a:t>
            </a:r>
            <a:r>
              <a:rPr lang="en-US" sz="1800" kern="1200" dirty="0">
                <a:solidFill>
                  <a:schemeClr val="bg2">
                    <a:lumMod val="50000"/>
                  </a:schemeClr>
                </a:solidFill>
                <a:ea typeface="+mn-ea"/>
              </a:rPr>
              <a:t> to strengthen equity focus in national health programmes</a:t>
            </a:r>
          </a:p>
        </p:txBody>
      </p:sp>
      <p:sp>
        <p:nvSpPr>
          <p:cNvPr id="24579" name="Title 1"/>
          <p:cNvSpPr txBox="1">
            <a:spLocks/>
          </p:cNvSpPr>
          <p:nvPr/>
        </p:nvSpPr>
        <p:spPr bwMode="auto">
          <a:xfrm>
            <a:off x="122238" y="180975"/>
            <a:ext cx="9021762" cy="1238250"/>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en-GB" sz="2800" dirty="0">
                <a:solidFill>
                  <a:schemeClr val="bg1"/>
                </a:solidFill>
                <a:latin typeface="+mj-lt"/>
                <a:ea typeface="ＭＳ Ｐゴシック" pitchFamily="34" charset="-128"/>
                <a:cs typeface="+mj-cs"/>
              </a:rPr>
              <a:t>Mainstreaming equity, social determinants of health, gender and human rights into public health programmes</a:t>
            </a:r>
          </a:p>
        </p:txBody>
      </p:sp>
      <p:grpSp>
        <p:nvGrpSpPr>
          <p:cNvPr id="40964" name="Group 4"/>
          <p:cNvGrpSpPr>
            <a:grpSpLocks/>
          </p:cNvGrpSpPr>
          <p:nvPr/>
        </p:nvGrpSpPr>
        <p:grpSpPr bwMode="auto">
          <a:xfrm>
            <a:off x="122238" y="1444625"/>
            <a:ext cx="963612" cy="1503363"/>
            <a:chOff x="5413792" y="1084008"/>
            <a:chExt cx="3335329" cy="4753375"/>
          </a:xfrm>
        </p:grpSpPr>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792" y="1084008"/>
              <a:ext cx="3335329" cy="475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 name="Rectangle 9"/>
            <p:cNvSpPr/>
            <p:nvPr/>
          </p:nvSpPr>
          <p:spPr>
            <a:xfrm>
              <a:off x="5413792" y="1084008"/>
              <a:ext cx="3335329" cy="47533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a typeface="ＭＳ Ｐゴシック" pitchFamily="34" charset="-128"/>
              </a:endParaRPr>
            </a:p>
          </p:txBody>
        </p:sp>
      </p:grpSp>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2973388"/>
            <a:ext cx="963612" cy="153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27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2240">
            <a:off x="-55563" y="4422775"/>
            <a:ext cx="1317626" cy="163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 name="Rounded Rectangle 10"/>
          <p:cNvSpPr>
            <a:spLocks noChangeArrowheads="1"/>
          </p:cNvSpPr>
          <p:nvPr/>
        </p:nvSpPr>
        <p:spPr bwMode="auto">
          <a:xfrm>
            <a:off x="1325563" y="2195513"/>
            <a:ext cx="7724775" cy="3741737"/>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buFont typeface="Wingdings" pitchFamily="2" charset="2"/>
              <a:buChar char="ü"/>
              <a:defRPr/>
            </a:pPr>
            <a:r>
              <a:rPr lang="en-US" sz="1600" b="1" i="1">
                <a:solidFill>
                  <a:srgbClr val="234F77"/>
                </a:solidFill>
              </a:rPr>
              <a:t>Enhanced capacity. </a:t>
            </a:r>
            <a:r>
              <a:rPr lang="en-US" sz="1600">
                <a:solidFill>
                  <a:srgbClr val="000000"/>
                </a:solidFill>
              </a:rPr>
              <a:t>Use an </a:t>
            </a:r>
            <a:r>
              <a:rPr lang="ja-JP" altLang="en-US" sz="1600">
                <a:solidFill>
                  <a:srgbClr val="000000"/>
                </a:solidFill>
              </a:rPr>
              <a:t>“</a:t>
            </a:r>
            <a:r>
              <a:rPr lang="en-US" altLang="ja-JP" sz="1600">
                <a:solidFill>
                  <a:srgbClr val="000000"/>
                </a:solidFill>
              </a:rPr>
              <a:t>applied learning</a:t>
            </a:r>
            <a:r>
              <a:rPr lang="ja-JP" altLang="en-US" sz="1600">
                <a:solidFill>
                  <a:srgbClr val="000000"/>
                </a:solidFill>
              </a:rPr>
              <a:t>”</a:t>
            </a:r>
            <a:r>
              <a:rPr lang="en-US" altLang="ja-JP" sz="1600">
                <a:solidFill>
                  <a:srgbClr val="000000"/>
                </a:solidFill>
              </a:rPr>
              <a:t> approach linked to health professionals</a:t>
            </a:r>
            <a:r>
              <a:rPr lang="ja-JP" altLang="en-US" sz="1600">
                <a:solidFill>
                  <a:srgbClr val="000000"/>
                </a:solidFill>
              </a:rPr>
              <a:t>’</a:t>
            </a:r>
            <a:r>
              <a:rPr lang="en-US" altLang="ja-JP" sz="1600">
                <a:solidFill>
                  <a:srgbClr val="000000"/>
                </a:solidFill>
              </a:rPr>
              <a:t> ongoing programmatic work to strengthen their </a:t>
            </a:r>
            <a:r>
              <a:rPr lang="en-US" altLang="ja-JP" sz="1600" b="1">
                <a:solidFill>
                  <a:srgbClr val="000000"/>
                </a:solidFill>
              </a:rPr>
              <a:t>capacity to understand and apply </a:t>
            </a:r>
            <a:r>
              <a:rPr lang="en-US" altLang="ja-JP" sz="1600">
                <a:solidFill>
                  <a:srgbClr val="000000"/>
                </a:solidFill>
              </a:rPr>
              <a:t>key related concepts and underlying principles.</a:t>
            </a:r>
          </a:p>
          <a:p>
            <a:pPr>
              <a:buFont typeface="Wingdings" pitchFamily="2" charset="2"/>
              <a:buChar char="ü"/>
              <a:defRPr/>
            </a:pPr>
            <a:endParaRPr lang="en-US" sz="1600">
              <a:solidFill>
                <a:srgbClr val="000000"/>
              </a:solidFill>
            </a:endParaRPr>
          </a:p>
          <a:p>
            <a:pPr>
              <a:buFont typeface="Wingdings" pitchFamily="2" charset="2"/>
              <a:buChar char="ü"/>
              <a:defRPr/>
            </a:pPr>
            <a:r>
              <a:rPr lang="en-US" sz="1600" b="1" i="1">
                <a:solidFill>
                  <a:srgbClr val="234F77"/>
                </a:solidFill>
              </a:rPr>
              <a:t>Entry points for action. </a:t>
            </a:r>
            <a:r>
              <a:rPr lang="en-US" sz="1600">
                <a:solidFill>
                  <a:srgbClr val="000000"/>
                </a:solidFill>
              </a:rPr>
              <a:t>Through a guided analysis conducted by a multidisciplinary review team, </a:t>
            </a:r>
            <a:r>
              <a:rPr lang="en-US" sz="1600" b="1">
                <a:solidFill>
                  <a:srgbClr val="000000"/>
                </a:solidFill>
              </a:rPr>
              <a:t>identify entry points to strengthen </a:t>
            </a:r>
            <a:r>
              <a:rPr lang="en-US" sz="1600">
                <a:solidFill>
                  <a:srgbClr val="000000"/>
                </a:solidFill>
              </a:rPr>
              <a:t>how the programme addresses equity, social determinants of health, gender and human rights.</a:t>
            </a:r>
          </a:p>
          <a:p>
            <a:pPr>
              <a:buFont typeface="Wingdings" pitchFamily="2" charset="2"/>
              <a:buChar char="ü"/>
              <a:defRPr/>
            </a:pPr>
            <a:endParaRPr lang="en-US" sz="1600">
              <a:solidFill>
                <a:srgbClr val="000000"/>
              </a:solidFill>
            </a:endParaRPr>
          </a:p>
          <a:p>
            <a:pPr>
              <a:buFont typeface="Wingdings" pitchFamily="2" charset="2"/>
              <a:buChar char="ü"/>
              <a:defRPr/>
            </a:pPr>
            <a:r>
              <a:rPr lang="en-US" sz="1600" b="1" i="1">
                <a:solidFill>
                  <a:srgbClr val="234F77"/>
                </a:solidFill>
              </a:rPr>
              <a:t>Sustained change. </a:t>
            </a:r>
            <a:r>
              <a:rPr lang="en-US" sz="1600">
                <a:solidFill>
                  <a:srgbClr val="000000"/>
                </a:solidFill>
              </a:rPr>
              <a:t>Improve a programme</a:t>
            </a:r>
            <a:r>
              <a:rPr lang="ja-JP" altLang="en-US" sz="1600">
                <a:solidFill>
                  <a:srgbClr val="000000"/>
                </a:solidFill>
              </a:rPr>
              <a:t>’</a:t>
            </a:r>
            <a:r>
              <a:rPr lang="en-US" altLang="ja-JP" sz="1600">
                <a:solidFill>
                  <a:srgbClr val="000000"/>
                </a:solidFill>
              </a:rPr>
              <a:t>s ongoing </a:t>
            </a:r>
            <a:r>
              <a:rPr lang="en-US" altLang="ja-JP" sz="1600" b="1">
                <a:solidFill>
                  <a:srgbClr val="000000"/>
                </a:solidFill>
              </a:rPr>
              <a:t>planning, monitoring, review and evaluation cycles </a:t>
            </a:r>
            <a:r>
              <a:rPr lang="en-US" altLang="ja-JP" sz="1600">
                <a:solidFill>
                  <a:srgbClr val="000000"/>
                </a:solidFill>
              </a:rPr>
              <a:t>by integrating measures on equity, social determinants of health, gender and human rights.</a:t>
            </a:r>
            <a:endParaRPr lang="en-US" sz="1600">
              <a:solidFill>
                <a:srgbClr val="000000"/>
              </a:solidFill>
            </a:endParaRPr>
          </a:p>
        </p:txBody>
      </p:sp>
    </p:spTree>
    <p:extLst>
      <p:ext uri="{BB962C8B-B14F-4D97-AF65-F5344CB8AC3E}">
        <p14:creationId xmlns:p14="http://schemas.microsoft.com/office/powerpoint/2010/main" val="959436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40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74148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itle 1"/>
          <p:cNvSpPr txBox="1">
            <a:spLocks/>
          </p:cNvSpPr>
          <p:nvPr/>
        </p:nvSpPr>
        <p:spPr bwMode="auto">
          <a:xfrm>
            <a:off x="196850" y="152400"/>
            <a:ext cx="8751888" cy="1238251"/>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defRPr/>
            </a:pPr>
            <a:r>
              <a:rPr lang="en-GB" sz="3300" dirty="0">
                <a:solidFill>
                  <a:schemeClr val="bg1"/>
                </a:solidFill>
                <a:latin typeface="+mn-lt"/>
                <a:ea typeface="ＭＳ Ｐゴシック" pitchFamily="34" charset="-128"/>
                <a:cs typeface="+mj-cs"/>
              </a:rPr>
              <a:t>Enhancing pro equity linkages between social and environmental determinants of health</a:t>
            </a:r>
          </a:p>
        </p:txBody>
      </p:sp>
      <p:pic>
        <p:nvPicPr>
          <p:cNvPr id="43011" name="Picture 2" descr="http://www.who.int/entity/water_sanitation_health/glaas/2014/glaasreport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558925"/>
            <a:ext cx="29527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ed Rectangle 6"/>
          <p:cNvSpPr>
            <a:spLocks noChangeArrowheads="1"/>
          </p:cNvSpPr>
          <p:nvPr/>
        </p:nvSpPr>
        <p:spPr bwMode="auto">
          <a:xfrm>
            <a:off x="1625600" y="1749425"/>
            <a:ext cx="5632450" cy="4510088"/>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eaLnBrk="0" hangingPunct="0">
              <a:lnSpc>
                <a:spcPct val="90000"/>
              </a:lnSpc>
              <a:spcBef>
                <a:spcPct val="80000"/>
              </a:spcBef>
              <a:spcAft>
                <a:spcPts val="600"/>
              </a:spcAft>
              <a:buClr>
                <a:srgbClr val="1E7FB8"/>
              </a:buClr>
              <a:defRPr/>
            </a:pPr>
            <a:endParaRPr lang="en-GB" sz="16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r>
              <a:rPr lang="en-GB" sz="1600" dirty="0">
                <a:solidFill>
                  <a:srgbClr val="000066"/>
                </a:solidFill>
              </a:rPr>
              <a:t>Identification of priority areas based on evidence, available tools and global commitments </a:t>
            </a:r>
          </a:p>
          <a:p>
            <a:pPr eaLnBrk="0" hangingPunct="0">
              <a:lnSpc>
                <a:spcPct val="90000"/>
              </a:lnSpc>
              <a:spcBef>
                <a:spcPct val="80000"/>
              </a:spcBef>
              <a:spcAft>
                <a:spcPts val="600"/>
              </a:spcAft>
              <a:buClr>
                <a:srgbClr val="1E7FB8"/>
              </a:buClr>
              <a:buFont typeface="Wingdings" pitchFamily="2" charset="2"/>
              <a:buChar char="l"/>
              <a:defRPr/>
            </a:pPr>
            <a:r>
              <a:rPr lang="en-GB" sz="1600" dirty="0">
                <a:solidFill>
                  <a:srgbClr val="000066"/>
                </a:solidFill>
              </a:rPr>
              <a:t>Stronger integration of social determinants in existing activities and tools: WHO Housing and health guidelines; GLAAS report on water and sanitation; The Environmental Burden of Disease.</a:t>
            </a:r>
          </a:p>
          <a:p>
            <a:pPr eaLnBrk="0" hangingPunct="0">
              <a:lnSpc>
                <a:spcPct val="90000"/>
              </a:lnSpc>
              <a:spcBef>
                <a:spcPct val="80000"/>
              </a:spcBef>
              <a:spcAft>
                <a:spcPts val="600"/>
              </a:spcAft>
              <a:buClr>
                <a:srgbClr val="1E7FB8"/>
              </a:buClr>
              <a:buFont typeface="Wingdings" pitchFamily="2" charset="2"/>
              <a:buChar char="l"/>
              <a:defRPr/>
            </a:pPr>
            <a:r>
              <a:rPr lang="en-GB" sz="1600" dirty="0">
                <a:solidFill>
                  <a:srgbClr val="000066"/>
                </a:solidFill>
              </a:rPr>
              <a:t>Development of concrete project proposals focussing on social determinants of environmental health risks  - Improving housing conditions in informal settlements</a:t>
            </a:r>
          </a:p>
          <a:p>
            <a:pPr eaLnBrk="0" hangingPunct="0">
              <a:lnSpc>
                <a:spcPct val="90000"/>
              </a:lnSpc>
              <a:spcBef>
                <a:spcPct val="80000"/>
              </a:spcBef>
              <a:spcAft>
                <a:spcPts val="600"/>
              </a:spcAft>
              <a:buClr>
                <a:srgbClr val="1E7FB8"/>
              </a:buClr>
              <a:defRPr/>
            </a:pPr>
            <a:endParaRPr lang="fr-CH" sz="12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endParaRPr lang="fr-CH" sz="1200" dirty="0">
              <a:solidFill>
                <a:srgbClr val="000066"/>
              </a:solidFill>
            </a:endParaRPr>
          </a:p>
          <a:p>
            <a:pPr eaLnBrk="0" hangingPunct="0">
              <a:lnSpc>
                <a:spcPct val="90000"/>
              </a:lnSpc>
              <a:spcBef>
                <a:spcPct val="80000"/>
              </a:spcBef>
              <a:spcAft>
                <a:spcPts val="600"/>
              </a:spcAft>
              <a:buClr>
                <a:srgbClr val="1E7FB8"/>
              </a:buClr>
              <a:defRPr/>
            </a:pPr>
            <a:endParaRPr lang="fr-CH" sz="1200" dirty="0">
              <a:solidFill>
                <a:srgbClr val="000066"/>
              </a:solidFill>
            </a:endParaRPr>
          </a:p>
          <a:p>
            <a:pPr eaLnBrk="0" hangingPunct="0">
              <a:lnSpc>
                <a:spcPct val="90000"/>
              </a:lnSpc>
              <a:spcBef>
                <a:spcPct val="80000"/>
              </a:spcBef>
              <a:spcAft>
                <a:spcPts val="600"/>
              </a:spcAft>
              <a:buClr>
                <a:srgbClr val="1E7FB8"/>
              </a:buClr>
              <a:buFont typeface="Wingdings" pitchFamily="2" charset="2"/>
              <a:buChar char="l"/>
              <a:defRPr/>
            </a:pPr>
            <a:endParaRPr lang="en-GB" sz="1200" dirty="0">
              <a:solidFill>
                <a:srgbClr val="000066"/>
              </a:solidFill>
            </a:endParaRPr>
          </a:p>
        </p:txBody>
      </p:sp>
      <p:pic>
        <p:nvPicPr>
          <p:cNvPr id="43013" name="Picture 4" descr="http://www.who.int/entity/hia/green_economy/housing_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3776663"/>
            <a:ext cx="1343025"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1752600"/>
            <a:ext cx="1460500" cy="463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 name="Rectangle 3"/>
          <p:cNvSpPr>
            <a:spLocks noChangeArrowheads="1"/>
          </p:cNvSpPr>
          <p:nvPr/>
        </p:nvSpPr>
        <p:spPr bwMode="auto">
          <a:xfrm>
            <a:off x="1806575" y="5202237"/>
            <a:ext cx="5348288" cy="593725"/>
          </a:xfrm>
          <a:prstGeom prst="rect">
            <a:avLst/>
          </a:prstGeom>
          <a:solidFill>
            <a:srgbClr val="C3D018"/>
          </a:solidFill>
          <a:ln w="9525">
            <a:noFill/>
            <a:miter lim="800000"/>
            <a:headEnd/>
            <a:tailEnd/>
          </a:ln>
        </p:spPr>
        <p:txBody>
          <a:bodyPr anchor="ctr"/>
          <a:lstStyle/>
          <a:p>
            <a:pPr algn="ctr">
              <a:defRPr/>
            </a:pPr>
            <a:r>
              <a:rPr lang="en-GB" sz="2000" b="1" dirty="0">
                <a:solidFill>
                  <a:schemeClr val="bg1"/>
                </a:solidFill>
                <a:latin typeface="+mj-lt"/>
                <a:ea typeface="+mj-ea"/>
                <a:cs typeface="+mj-cs"/>
              </a:rPr>
              <a:t>SECTORAL FOCUS: HOUSING </a:t>
            </a:r>
          </a:p>
        </p:txBody>
      </p:sp>
    </p:spTree>
    <p:extLst>
      <p:ext uri="{BB962C8B-B14F-4D97-AF65-F5344CB8AC3E}">
        <p14:creationId xmlns:p14="http://schemas.microsoft.com/office/powerpoint/2010/main" val="95924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defRPr/>
            </a:pPr>
            <a:r>
              <a:rPr lang="en-US" dirty="0">
                <a:solidFill>
                  <a:schemeClr val="bg1"/>
                </a:solidFill>
              </a:rPr>
              <a:t>Outline</a:t>
            </a:r>
          </a:p>
        </p:txBody>
      </p:sp>
      <p:graphicFrame>
        <p:nvGraphicFramePr>
          <p:cNvPr id="2" name="Diagram 1"/>
          <p:cNvGraphicFramePr/>
          <p:nvPr>
            <p:extLst>
              <p:ext uri="{D42A27DB-BD31-4B8C-83A1-F6EECF244321}">
                <p14:modId xmlns:p14="http://schemas.microsoft.com/office/powerpoint/2010/main" val="1508036769"/>
              </p:ext>
            </p:extLst>
          </p:nvPr>
        </p:nvGraphicFramePr>
        <p:xfrm>
          <a:off x="533400" y="19050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10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a:spLocks noChangeArrowheads="1"/>
          </p:cNvSpPr>
          <p:nvPr/>
        </p:nvSpPr>
        <p:spPr bwMode="auto">
          <a:xfrm>
            <a:off x="242888" y="1647825"/>
            <a:ext cx="2201862" cy="46132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r>
              <a:rPr lang="en-US" sz="2400" b="1">
                <a:solidFill>
                  <a:srgbClr val="000000"/>
                </a:solidFill>
              </a:rPr>
              <a:t>M</a:t>
            </a:r>
            <a:r>
              <a:rPr lang="en-GB" sz="2400" b="1">
                <a:solidFill>
                  <a:srgbClr val="000000"/>
                </a:solidFill>
              </a:rPr>
              <a:t>onitoring Health in All Policies</a:t>
            </a:r>
          </a:p>
          <a:p>
            <a:pPr algn="ctr">
              <a:defRPr/>
            </a:pPr>
            <a:endParaRPr lang="en-GB" b="1">
              <a:solidFill>
                <a:srgbClr val="000000"/>
              </a:solidFill>
            </a:endParaRPr>
          </a:p>
          <a:p>
            <a:pPr algn="ctr">
              <a:defRPr/>
            </a:pPr>
            <a:r>
              <a:rPr lang="en-GB" sz="2000" b="1">
                <a:solidFill>
                  <a:srgbClr val="0070C0"/>
                </a:solidFill>
              </a:rPr>
              <a:t>Social determinants impacts on health equity</a:t>
            </a:r>
          </a:p>
          <a:p>
            <a:pPr algn="ctr">
              <a:defRPr/>
            </a:pPr>
            <a:endParaRPr lang="en-GB" sz="1200" b="1">
              <a:solidFill>
                <a:srgbClr val="000000"/>
              </a:solidFill>
            </a:endParaRPr>
          </a:p>
          <a:p>
            <a:pPr algn="ctr">
              <a:defRPr/>
            </a:pPr>
            <a:r>
              <a:rPr lang="es-CL" sz="1300" b="1" i="1">
                <a:solidFill>
                  <a:srgbClr val="000000"/>
                </a:solidFill>
              </a:rPr>
              <a:t>What factors in broader society are impacting health equity, and what is being done to address this?</a:t>
            </a:r>
            <a:endParaRPr lang="en-US" sz="1300" b="1" i="1">
              <a:solidFill>
                <a:srgbClr val="000000"/>
              </a:solidFill>
            </a:endParaRPr>
          </a:p>
        </p:txBody>
      </p:sp>
      <p:sp>
        <p:nvSpPr>
          <p:cNvPr id="17" name="Rounded Rectangle 16"/>
          <p:cNvSpPr>
            <a:spLocks noChangeArrowheads="1"/>
          </p:cNvSpPr>
          <p:nvPr/>
        </p:nvSpPr>
        <p:spPr bwMode="auto">
          <a:xfrm>
            <a:off x="2938463" y="1568450"/>
            <a:ext cx="3157537" cy="48418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endParaRPr lang="en-US" sz="2000" b="1">
              <a:solidFill>
                <a:srgbClr val="000000"/>
              </a:solidFill>
            </a:endParaRPr>
          </a:p>
          <a:p>
            <a:pPr algn="ctr">
              <a:defRPr/>
            </a:pPr>
            <a:endParaRPr lang="en-US" sz="2000" b="1">
              <a:solidFill>
                <a:srgbClr val="000000"/>
              </a:solidFill>
            </a:endParaRPr>
          </a:p>
          <a:p>
            <a:pPr algn="ctr">
              <a:defRPr/>
            </a:pPr>
            <a:r>
              <a:rPr lang="en-US" sz="2400" b="1">
                <a:solidFill>
                  <a:srgbClr val="000000"/>
                </a:solidFill>
              </a:rPr>
              <a:t>M</a:t>
            </a:r>
            <a:r>
              <a:rPr lang="en-GB" sz="2400" b="1">
                <a:solidFill>
                  <a:srgbClr val="000000"/>
                </a:solidFill>
              </a:rPr>
              <a:t>onitoring  intersectoral factors influencing univeral health coverage</a:t>
            </a:r>
            <a:endParaRPr lang="es-CL" sz="1400" b="1">
              <a:solidFill>
                <a:srgbClr val="0070C0"/>
              </a:solidFill>
            </a:endParaRPr>
          </a:p>
          <a:p>
            <a:pPr algn="ctr">
              <a:defRPr/>
            </a:pPr>
            <a:endParaRPr lang="es-CL" sz="2000" b="1">
              <a:solidFill>
                <a:srgbClr val="0070C0"/>
              </a:solidFill>
            </a:endParaRPr>
          </a:p>
          <a:p>
            <a:pPr algn="ctr">
              <a:defRPr/>
            </a:pPr>
            <a:r>
              <a:rPr lang="es-CL" sz="2000" b="1">
                <a:solidFill>
                  <a:srgbClr val="0070C0"/>
                </a:solidFill>
              </a:rPr>
              <a:t>Social determinants impact on coverage inequalities</a:t>
            </a:r>
          </a:p>
          <a:p>
            <a:pPr algn="ctr">
              <a:defRPr/>
            </a:pPr>
            <a:endParaRPr lang="es-CL" sz="1100" b="1">
              <a:solidFill>
                <a:srgbClr val="0070C0"/>
              </a:solidFill>
            </a:endParaRPr>
          </a:p>
          <a:p>
            <a:pPr algn="ctr">
              <a:defRPr/>
            </a:pPr>
            <a:r>
              <a:rPr lang="es-CL" sz="1300" b="1" i="1">
                <a:solidFill>
                  <a:srgbClr val="000000"/>
                </a:solidFill>
              </a:rPr>
              <a:t>What factors in broader society are contributing to incomplete coverage of health services, and what is being done to address this?</a:t>
            </a:r>
            <a:endParaRPr lang="es-CL" sz="1300" b="1">
              <a:solidFill>
                <a:srgbClr val="0070C0"/>
              </a:solidFill>
            </a:endParaRPr>
          </a:p>
          <a:p>
            <a:pPr algn="ctr">
              <a:defRPr/>
            </a:pPr>
            <a:endParaRPr lang="en-GB" sz="2000" b="1">
              <a:solidFill>
                <a:srgbClr val="000000"/>
              </a:solidFill>
            </a:endParaRPr>
          </a:p>
        </p:txBody>
      </p:sp>
      <p:sp>
        <p:nvSpPr>
          <p:cNvPr id="18" name="Rounded Rectangle 17"/>
          <p:cNvSpPr>
            <a:spLocks noChangeArrowheads="1"/>
          </p:cNvSpPr>
          <p:nvPr/>
        </p:nvSpPr>
        <p:spPr bwMode="auto">
          <a:xfrm>
            <a:off x="6629400" y="1838325"/>
            <a:ext cx="2362200" cy="4460875"/>
          </a:xfrm>
          <a:prstGeom prst="roundRect">
            <a:avLst>
              <a:gd name="adj" fmla="val 16667"/>
            </a:avLst>
          </a:prstGeom>
          <a:gradFill rotWithShape="1">
            <a:gsLst>
              <a:gs pos="0">
                <a:srgbClr val="F4F1F5"/>
              </a:gs>
              <a:gs pos="64999">
                <a:srgbClr val="E3DBE6"/>
              </a:gs>
              <a:gs pos="100000">
                <a:srgbClr val="D9CCDC"/>
              </a:gs>
            </a:gsLst>
            <a:lin ang="5400000" scaled="1"/>
          </a:gradFill>
          <a:ln w="9525">
            <a:solidFill>
              <a:srgbClr val="9A8C9D"/>
            </a:solidFill>
            <a:round/>
            <a:headEnd/>
            <a:tailEnd/>
          </a:ln>
          <a:effectLst>
            <a:outerShdw blurRad="40000" dist="20000" dir="5400000" rotWithShape="0">
              <a:srgbClr val="808080">
                <a:alpha val="37999"/>
              </a:srgbClr>
            </a:outerShdw>
          </a:effectLst>
        </p:spPr>
        <p:txBody>
          <a:bodyPr anchor="ctr"/>
          <a:lstStyle/>
          <a:p>
            <a:pPr algn="ctr">
              <a:defRPr/>
            </a:pPr>
            <a:endParaRPr lang="es-CL" b="1">
              <a:solidFill>
                <a:srgbClr val="000000"/>
              </a:solidFill>
            </a:endParaRPr>
          </a:p>
          <a:p>
            <a:pPr algn="ctr">
              <a:defRPr/>
            </a:pPr>
            <a:r>
              <a:rPr lang="es-CL" sz="2400" b="1">
                <a:solidFill>
                  <a:srgbClr val="000000"/>
                </a:solidFill>
              </a:rPr>
              <a:t>Monitoring health status and coverage</a:t>
            </a:r>
            <a:endParaRPr lang="es-CL" sz="2000" b="1">
              <a:solidFill>
                <a:srgbClr val="000000"/>
              </a:solidFill>
            </a:endParaRPr>
          </a:p>
          <a:p>
            <a:pPr algn="ctr">
              <a:defRPr/>
            </a:pPr>
            <a:endParaRPr lang="es-CL" sz="2000" b="1">
              <a:solidFill>
                <a:srgbClr val="0070C0"/>
              </a:solidFill>
            </a:endParaRPr>
          </a:p>
          <a:p>
            <a:pPr algn="ctr">
              <a:defRPr/>
            </a:pPr>
            <a:r>
              <a:rPr lang="es-CL" sz="2000" b="1">
                <a:solidFill>
                  <a:srgbClr val="0070C0"/>
                </a:solidFill>
              </a:rPr>
              <a:t>Health outcomes  for health status or coverage by </a:t>
            </a:r>
            <a:r>
              <a:rPr lang="es-CL" sz="2000" b="1" u="sng">
                <a:solidFill>
                  <a:srgbClr val="0070C0"/>
                </a:solidFill>
              </a:rPr>
              <a:t>socioeconomic position</a:t>
            </a:r>
            <a:endParaRPr lang="es-CL" sz="1600" b="1">
              <a:solidFill>
                <a:srgbClr val="000000"/>
              </a:solidFill>
            </a:endParaRPr>
          </a:p>
          <a:p>
            <a:pPr algn="ctr">
              <a:defRPr/>
            </a:pPr>
            <a:r>
              <a:rPr lang="es-CL" sz="1300" b="1" i="1">
                <a:solidFill>
                  <a:srgbClr val="000000"/>
                </a:solidFill>
              </a:rPr>
              <a:t>How large are health inequalities between social groups?</a:t>
            </a:r>
            <a:endParaRPr lang="en-US" sz="1300" b="1" i="1">
              <a:solidFill>
                <a:srgbClr val="000000"/>
              </a:solidFill>
            </a:endParaRPr>
          </a:p>
        </p:txBody>
      </p:sp>
      <p:sp>
        <p:nvSpPr>
          <p:cNvPr id="16" name="Rectangle 15"/>
          <p:cNvSpPr/>
          <p:nvPr/>
        </p:nvSpPr>
        <p:spPr>
          <a:xfrm>
            <a:off x="12700" y="380999"/>
            <a:ext cx="8869362" cy="954087"/>
          </a:xfrm>
          <a:prstGeom prst="rect">
            <a:avLst/>
          </a:prstGeom>
        </p:spPr>
        <p:txBody>
          <a:bodyPr>
            <a:spAutoFit/>
          </a:bodyPr>
          <a:lstStyle/>
          <a:p>
            <a:pPr algn="ctr" eaLnBrk="0" hangingPunct="0">
              <a:defRPr/>
            </a:pPr>
            <a:r>
              <a:rPr lang="en-GB" sz="2800" dirty="0">
                <a:solidFill>
                  <a:schemeClr val="bg1"/>
                </a:solidFill>
                <a:latin typeface="+mj-lt"/>
                <a:cs typeface="+mj-cs"/>
              </a:rPr>
              <a:t>Monitoring and measuring health determinants/barriers to improve health and access to health services</a:t>
            </a:r>
          </a:p>
        </p:txBody>
      </p:sp>
      <p:sp>
        <p:nvSpPr>
          <p:cNvPr id="9" name="Isosceles Triangle 8"/>
          <p:cNvSpPr>
            <a:spLocks noChangeArrowheads="1"/>
          </p:cNvSpPr>
          <p:nvPr/>
        </p:nvSpPr>
        <p:spPr bwMode="auto">
          <a:xfrm rot="5400000">
            <a:off x="2392363" y="3089275"/>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0" name="Isosceles Triangle 19"/>
          <p:cNvSpPr>
            <a:spLocks noChangeArrowheads="1"/>
          </p:cNvSpPr>
          <p:nvPr/>
        </p:nvSpPr>
        <p:spPr bwMode="auto">
          <a:xfrm rot="5400000">
            <a:off x="6134100" y="3190875"/>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2" name="Isosceles Triangle 21"/>
          <p:cNvSpPr>
            <a:spLocks noChangeArrowheads="1"/>
          </p:cNvSpPr>
          <p:nvPr/>
        </p:nvSpPr>
        <p:spPr bwMode="auto">
          <a:xfrm rot="-5400000">
            <a:off x="2363788" y="3640138"/>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
        <p:nvSpPr>
          <p:cNvPr id="23" name="Isosceles Triangle 22"/>
          <p:cNvSpPr>
            <a:spLocks noChangeArrowheads="1"/>
          </p:cNvSpPr>
          <p:nvPr/>
        </p:nvSpPr>
        <p:spPr bwMode="auto">
          <a:xfrm rot="-5400000">
            <a:off x="6084888" y="3663950"/>
            <a:ext cx="457200" cy="533400"/>
          </a:xfrm>
          <a:prstGeom prst="triangle">
            <a:avLst>
              <a:gd name="adj" fmla="val 50000"/>
            </a:avLst>
          </a:prstGeom>
          <a:gradFill rotWithShape="1">
            <a:gsLst>
              <a:gs pos="0">
                <a:srgbClr val="F4F1F5"/>
              </a:gs>
              <a:gs pos="64999">
                <a:srgbClr val="E3DBE6"/>
              </a:gs>
              <a:gs pos="100000">
                <a:srgbClr val="D9CCDC"/>
              </a:gs>
            </a:gsLst>
            <a:lin ang="5400000" scaled="1"/>
          </a:gradFill>
          <a:ln w="9525">
            <a:solidFill>
              <a:srgbClr val="78697B"/>
            </a:solidFill>
            <a:miter lim="800000"/>
            <a:headEnd/>
            <a:tailEnd/>
          </a:ln>
          <a:effectLst>
            <a:outerShdw blurRad="40000" dist="20000" dir="5400000" rotWithShape="0">
              <a:srgbClr val="808080">
                <a:alpha val="37999"/>
              </a:srgbClr>
            </a:outerShdw>
          </a:effectLst>
        </p:spPr>
        <p:txBody>
          <a:bodyPr anchor="ctr"/>
          <a:lstStyle/>
          <a:p>
            <a:pPr algn="ctr">
              <a:defRPr/>
            </a:pPr>
            <a:endParaRPr lang="fr-FR">
              <a:solidFill>
                <a:srgbClr val="000000"/>
              </a:solidFill>
            </a:endParaRPr>
          </a:p>
        </p:txBody>
      </p:sp>
    </p:spTree>
    <p:extLst>
      <p:ext uri="{BB962C8B-B14F-4D97-AF65-F5344CB8AC3E}">
        <p14:creationId xmlns:p14="http://schemas.microsoft.com/office/powerpoint/2010/main" val="366441792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4"/>
          <p:cNvGrpSpPr>
            <a:grpSpLocks/>
          </p:cNvGrpSpPr>
          <p:nvPr/>
        </p:nvGrpSpPr>
        <p:grpSpPr bwMode="auto">
          <a:xfrm>
            <a:off x="2214563" y="1460500"/>
            <a:ext cx="6446837" cy="3248025"/>
            <a:chOff x="418177" y="-716734"/>
            <a:chExt cx="9149349" cy="6657926"/>
          </a:xfrm>
        </p:grpSpPr>
        <p:sp>
          <p:nvSpPr>
            <p:cNvPr id="36878" name="Rectangle 25"/>
            <p:cNvSpPr>
              <a:spLocks noChangeArrowheads="1"/>
            </p:cNvSpPr>
            <p:nvPr/>
          </p:nvSpPr>
          <p:spPr bwMode="auto">
            <a:xfrm>
              <a:off x="5820822" y="1385426"/>
              <a:ext cx="3746704" cy="4555766"/>
            </a:xfrm>
            <a:prstGeom prst="rect">
              <a:avLst/>
            </a:prstGeom>
            <a:solidFill>
              <a:srgbClr val="95B3D7"/>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spcAft>
                  <a:spcPts val="600"/>
                </a:spcAft>
                <a:defRPr/>
              </a:pPr>
              <a:endParaRPr lang="en-US" sz="1600" b="1">
                <a:cs typeface="Times New Roman" pitchFamily="18" charset="0"/>
              </a:endParaRPr>
            </a:p>
            <a:p>
              <a:pPr>
                <a:spcAft>
                  <a:spcPts val="600"/>
                </a:spcAft>
                <a:defRPr/>
              </a:pPr>
              <a:endParaRPr lang="en-US" sz="1600" b="1">
                <a:cs typeface="Times New Roman" pitchFamily="18" charset="0"/>
              </a:endParaRPr>
            </a:p>
            <a:p>
              <a:pPr>
                <a:spcAft>
                  <a:spcPts val="600"/>
                </a:spcAft>
                <a:defRPr/>
              </a:pPr>
              <a:r>
                <a:rPr lang="en-US" sz="1600" b="1">
                  <a:cs typeface="Times New Roman" pitchFamily="18" charset="0"/>
                </a:rPr>
                <a:t>Income and wealth </a:t>
              </a:r>
            </a:p>
            <a:p>
              <a:pPr>
                <a:spcAft>
                  <a:spcPts val="600"/>
                </a:spcAft>
                <a:defRPr/>
              </a:pPr>
              <a:r>
                <a:rPr lang="en-GB" sz="1600" b="1">
                  <a:cs typeface="Times New Roman" pitchFamily="18" charset="0"/>
                </a:rPr>
                <a:t>Intergenerational equity</a:t>
              </a:r>
            </a:p>
            <a:p>
              <a:pPr>
                <a:spcAft>
                  <a:spcPts val="600"/>
                </a:spcAft>
                <a:defRPr/>
              </a:pPr>
              <a:r>
                <a:rPr lang="en-US" sz="1600" b="1">
                  <a:cs typeface="Times New Roman" pitchFamily="18" charset="0"/>
                </a:rPr>
                <a:t>Employment conditions</a:t>
              </a:r>
              <a:endParaRPr lang="en-GB" sz="1600">
                <a:latin typeface="Times New Roman" pitchFamily="18" charset="0"/>
                <a:cs typeface="Times New Roman" pitchFamily="18" charset="0"/>
              </a:endParaRPr>
            </a:p>
            <a:p>
              <a:pPr>
                <a:spcAft>
                  <a:spcPts val="600"/>
                </a:spcAft>
                <a:defRPr/>
              </a:pPr>
              <a:r>
                <a:rPr lang="en-GB" sz="1600" b="1">
                  <a:cs typeface="Times New Roman" pitchFamily="18" charset="0"/>
                </a:rPr>
                <a:t>Social protection</a:t>
              </a:r>
              <a:endParaRPr lang="en-GB" sz="1600">
                <a:latin typeface="Times New Roman" pitchFamily="18" charset="0"/>
                <a:cs typeface="Times New Roman" pitchFamily="18" charset="0"/>
              </a:endParaRPr>
            </a:p>
            <a:p>
              <a:pPr>
                <a:spcAft>
                  <a:spcPts val="600"/>
                </a:spcAft>
                <a:defRPr/>
              </a:pPr>
              <a:r>
                <a:rPr lang="en-US" sz="1600" b="1">
                  <a:cs typeface="Times New Roman" pitchFamily="18" charset="0"/>
                </a:rPr>
                <a:t> </a:t>
              </a:r>
              <a:endParaRPr lang="en-GB" sz="1600">
                <a:latin typeface="Times New Roman" pitchFamily="18" charset="0"/>
                <a:cs typeface="Times New Roman" pitchFamily="18" charset="0"/>
              </a:endParaRPr>
            </a:p>
          </p:txBody>
        </p:sp>
        <p:sp>
          <p:nvSpPr>
            <p:cNvPr id="36879" name="Text Box 56"/>
            <p:cNvSpPr txBox="1">
              <a:spLocks noChangeArrowheads="1"/>
            </p:cNvSpPr>
            <p:nvPr/>
          </p:nvSpPr>
          <p:spPr bwMode="auto">
            <a:xfrm>
              <a:off x="5820822" y="1538371"/>
              <a:ext cx="3440299" cy="1262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38"/>
                </a:spcBef>
                <a:defRPr/>
              </a:pPr>
              <a:r>
                <a:rPr lang="en-GB" sz="1900" b="1" u="sng">
                  <a:cs typeface="Times New Roman" pitchFamily="18" charset="0"/>
                </a:rPr>
                <a:t>L</a:t>
              </a:r>
              <a:r>
                <a:rPr lang="en-GB" sz="1900" b="1">
                  <a:cs typeface="Times New Roman" pitchFamily="18" charset="0"/>
                </a:rPr>
                <a:t>ivelihoods and social protection</a:t>
              </a:r>
              <a:endParaRPr lang="en-GB" sz="1900">
                <a:latin typeface="Times New Roman" pitchFamily="18" charset="0"/>
                <a:cs typeface="Times New Roman" pitchFamily="18" charset="0"/>
              </a:endParaRPr>
            </a:p>
          </p:txBody>
        </p:sp>
        <p:sp>
          <p:nvSpPr>
            <p:cNvPr id="36880" name="Rectangle 27"/>
            <p:cNvSpPr>
              <a:spLocks noChangeArrowheads="1"/>
            </p:cNvSpPr>
            <p:nvPr/>
          </p:nvSpPr>
          <p:spPr bwMode="auto">
            <a:xfrm>
              <a:off x="418177" y="-716734"/>
              <a:ext cx="2910850" cy="5174048"/>
            </a:xfrm>
            <a:prstGeom prst="rect">
              <a:avLst/>
            </a:prstGeom>
            <a:solidFill>
              <a:srgbClr val="B9CDE5">
                <a:alpha val="63921"/>
              </a:srgbClr>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88900" indent="-88900">
                <a:spcAft>
                  <a:spcPts val="600"/>
                </a:spcAft>
                <a:defRPr/>
              </a:pPr>
              <a:endParaRPr lang="en-GB" sz="1600" b="1">
                <a:cs typeface="Times New Roman" pitchFamily="18" charset="0"/>
              </a:endParaRPr>
            </a:p>
            <a:p>
              <a:pPr marL="88900" indent="-88900">
                <a:spcAft>
                  <a:spcPts val="600"/>
                </a:spcAft>
                <a:defRPr/>
              </a:pPr>
              <a:endParaRPr lang="en-GB" sz="1600" b="1">
                <a:cs typeface="Times New Roman" pitchFamily="18" charset="0"/>
              </a:endParaRPr>
            </a:p>
            <a:p>
              <a:pPr marL="88900" indent="-88900">
                <a:spcAft>
                  <a:spcPts val="600"/>
                </a:spcAft>
                <a:defRPr/>
              </a:pPr>
              <a:r>
                <a:rPr lang="en-GB" sz="1600" b="1">
                  <a:cs typeface="Times New Roman" pitchFamily="18" charset="0"/>
                </a:rPr>
                <a:t>Community spaces,</a:t>
              </a:r>
              <a:r>
                <a:rPr lang="en-US" sz="1600" b="1">
                  <a:cs typeface="Times New Roman" pitchFamily="18" charset="0"/>
                </a:rPr>
                <a:t>products</a:t>
              </a:r>
              <a:endParaRPr lang="en-GB" sz="1600">
                <a:latin typeface="Times New Roman" pitchFamily="18" charset="0"/>
                <a:cs typeface="Times New Roman" pitchFamily="18" charset="0"/>
              </a:endParaRPr>
            </a:p>
            <a:p>
              <a:pPr marL="88900" indent="-88900">
                <a:spcAft>
                  <a:spcPts val="600"/>
                </a:spcAft>
                <a:defRPr/>
              </a:pPr>
              <a:r>
                <a:rPr lang="en-US" sz="1600" b="1">
                  <a:cs typeface="Times New Roman" pitchFamily="18" charset="0"/>
                </a:rPr>
                <a:t>Amenities </a:t>
              </a:r>
              <a:endParaRPr lang="en-GB" sz="1600">
                <a:latin typeface="Times New Roman" pitchFamily="18" charset="0"/>
                <a:cs typeface="Times New Roman" pitchFamily="18" charset="0"/>
              </a:endParaRPr>
            </a:p>
            <a:p>
              <a:pPr marL="88900" indent="-88900">
                <a:spcAft>
                  <a:spcPts val="600"/>
                </a:spcAft>
                <a:defRPr/>
              </a:pPr>
              <a:r>
                <a:rPr lang="en-US" sz="1600" b="1">
                  <a:cs typeface="Times New Roman" pitchFamily="18" charset="0"/>
                </a:rPr>
                <a:t>Housing</a:t>
              </a:r>
            </a:p>
            <a:p>
              <a:pPr marL="88900" indent="-88900">
                <a:spcAft>
                  <a:spcPts val="600"/>
                </a:spcAft>
                <a:defRPr/>
              </a:pPr>
              <a:r>
                <a:rPr lang="en-US" sz="1600" b="1">
                  <a:cs typeface="Times New Roman" pitchFamily="18" charset="0"/>
                </a:rPr>
                <a:t>Work conditions</a:t>
              </a:r>
              <a:endParaRPr lang="en-GB" sz="1600">
                <a:latin typeface="Times New Roman" pitchFamily="18" charset="0"/>
                <a:cs typeface="Times New Roman" pitchFamily="18" charset="0"/>
              </a:endParaRPr>
            </a:p>
            <a:p>
              <a:pPr marL="88900" indent="-88900">
                <a:spcAft>
                  <a:spcPts val="600"/>
                </a:spcAft>
                <a:defRPr/>
              </a:pPr>
              <a:r>
                <a:rPr lang="en-US" sz="1600">
                  <a:latin typeface="Times New Roman" pitchFamily="18" charset="0"/>
                  <a:cs typeface="Times New Roman" pitchFamily="18" charset="0"/>
                </a:rPr>
                <a:t> </a:t>
              </a:r>
              <a:endParaRPr lang="en-GB" sz="1600">
                <a:latin typeface="Times New Roman" pitchFamily="18" charset="0"/>
                <a:cs typeface="Times New Roman" pitchFamily="18" charset="0"/>
              </a:endParaRPr>
            </a:p>
          </p:txBody>
        </p:sp>
        <p:sp>
          <p:nvSpPr>
            <p:cNvPr id="36881" name="Text Box 58"/>
            <p:cNvSpPr txBox="1">
              <a:spLocks noChangeArrowheads="1"/>
            </p:cNvSpPr>
            <p:nvPr/>
          </p:nvSpPr>
          <p:spPr bwMode="auto">
            <a:xfrm>
              <a:off x="528572" y="-716734"/>
              <a:ext cx="2696817" cy="1630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GB" sz="1900" b="1" u="sng">
                  <a:cs typeface="Times New Roman" pitchFamily="18" charset="0"/>
                </a:rPr>
                <a:t>E</a:t>
              </a:r>
              <a:r>
                <a:rPr lang="en-GB" sz="1900" b="1">
                  <a:cs typeface="Times New Roman" pitchFamily="18" charset="0"/>
                </a:rPr>
                <a:t>nvironment </a:t>
              </a:r>
              <a:r>
                <a:rPr lang="en-GB" sz="1900" b="1" u="sng">
                  <a:cs typeface="Times New Roman" pitchFamily="18" charset="0"/>
                </a:rPr>
                <a:t>Qu</a:t>
              </a:r>
              <a:r>
                <a:rPr lang="en-GB" sz="1900" b="1">
                  <a:cs typeface="Times New Roman" pitchFamily="18" charset="0"/>
                </a:rPr>
                <a:t>ality</a:t>
              </a:r>
              <a:endParaRPr lang="en-GB" sz="1900">
                <a:latin typeface="Times New Roman" pitchFamily="18" charset="0"/>
                <a:cs typeface="Times New Roman" pitchFamily="18" charset="0"/>
              </a:endParaRPr>
            </a:p>
            <a:p>
              <a:pPr algn="ctr" eaLnBrk="1" hangingPunct="1">
                <a:spcBef>
                  <a:spcPts val="838"/>
                </a:spcBef>
                <a:defRPr/>
              </a:pPr>
              <a:r>
                <a:rPr lang="en-GB" sz="1900">
                  <a:latin typeface="Times New Roman" pitchFamily="18" charset="0"/>
                  <a:cs typeface="Times New Roman" pitchFamily="18" charset="0"/>
                </a:rPr>
                <a:t> </a:t>
              </a:r>
            </a:p>
          </p:txBody>
        </p:sp>
        <p:sp>
          <p:nvSpPr>
            <p:cNvPr id="36882" name="Rectangle 31"/>
            <p:cNvSpPr>
              <a:spLocks noChangeArrowheads="1"/>
            </p:cNvSpPr>
            <p:nvPr/>
          </p:nvSpPr>
          <p:spPr bwMode="auto">
            <a:xfrm>
              <a:off x="3178076" y="181403"/>
              <a:ext cx="2829742" cy="5235877"/>
            </a:xfrm>
            <a:prstGeom prst="rect">
              <a:avLst/>
            </a:prstGeom>
            <a:solidFill>
              <a:srgbClr val="95B3D7">
                <a:alpha val="58823"/>
              </a:srgbClr>
            </a:solidFill>
            <a:ln w="317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88900" indent="-88900">
                <a:spcAft>
                  <a:spcPts val="600"/>
                </a:spcAft>
                <a:defRPr/>
              </a:pPr>
              <a:endParaRPr lang="en-US" sz="1600" b="1">
                <a:cs typeface="Times New Roman" pitchFamily="18" charset="0"/>
              </a:endParaRPr>
            </a:p>
            <a:p>
              <a:pPr marL="88900" indent="-88900">
                <a:spcAft>
                  <a:spcPts val="600"/>
                </a:spcAft>
                <a:defRPr/>
              </a:pPr>
              <a:endParaRPr lang="en-US" sz="1600" b="1">
                <a:cs typeface="Times New Roman" pitchFamily="18" charset="0"/>
              </a:endParaRPr>
            </a:p>
            <a:p>
              <a:pPr marL="88900" indent="-88900">
                <a:spcAft>
                  <a:spcPts val="600"/>
                </a:spcAft>
                <a:defRPr/>
              </a:pPr>
              <a:r>
                <a:rPr lang="en-US" sz="1600" b="1">
                  <a:cs typeface="Times New Roman" pitchFamily="18" charset="0"/>
                </a:rPr>
                <a:t>Accountability </a:t>
              </a:r>
              <a:endParaRPr lang="en-GB" sz="1600">
                <a:latin typeface="Times New Roman" pitchFamily="18" charset="0"/>
                <a:cs typeface="Times New Roman" pitchFamily="18" charset="0"/>
              </a:endParaRPr>
            </a:p>
            <a:p>
              <a:pPr marL="88900" indent="-88900">
                <a:spcAft>
                  <a:spcPts val="600"/>
                </a:spcAft>
                <a:defRPr/>
              </a:pPr>
              <a:r>
                <a:rPr lang="en-US" sz="1600" b="1">
                  <a:cs typeface="Times New Roman" pitchFamily="18" charset="0"/>
                </a:rPr>
                <a:t>Discrimination</a:t>
              </a:r>
              <a:endParaRPr lang="en-GB" sz="1600">
                <a:latin typeface="Times New Roman" pitchFamily="18" charset="0"/>
                <a:cs typeface="Times New Roman" pitchFamily="18" charset="0"/>
              </a:endParaRPr>
            </a:p>
            <a:p>
              <a:pPr marL="88900" indent="-88900">
                <a:spcAft>
                  <a:spcPts val="600"/>
                </a:spcAft>
                <a:defRPr/>
              </a:pPr>
              <a:r>
                <a:rPr lang="en-GB" sz="1600" b="1">
                  <a:cs typeface="Times New Roman" pitchFamily="18" charset="0"/>
                </a:rPr>
                <a:t>Gender equality</a:t>
              </a:r>
            </a:p>
            <a:p>
              <a:pPr marL="88900" indent="-88900">
                <a:spcAft>
                  <a:spcPts val="600"/>
                </a:spcAft>
                <a:defRPr/>
              </a:pPr>
              <a:r>
                <a:rPr lang="en-GB" sz="1600" b="1">
                  <a:cs typeface="Times New Roman" pitchFamily="18" charset="0"/>
                </a:rPr>
                <a:t>Social support</a:t>
              </a:r>
            </a:p>
            <a:p>
              <a:pPr marL="88900" indent="-88900">
                <a:spcAft>
                  <a:spcPts val="600"/>
                </a:spcAft>
                <a:defRPr/>
              </a:pPr>
              <a:endParaRPr lang="en-GB" sz="1600">
                <a:latin typeface="Times New Roman" pitchFamily="18" charset="0"/>
                <a:cs typeface="Times New Roman" pitchFamily="18" charset="0"/>
              </a:endParaRPr>
            </a:p>
            <a:p>
              <a:pPr marL="88900" indent="-88900">
                <a:spcAft>
                  <a:spcPts val="600"/>
                </a:spcAft>
                <a:defRPr/>
              </a:pPr>
              <a:endParaRPr lang="en-GB" sz="1600">
                <a:latin typeface="Times New Roman" pitchFamily="18" charset="0"/>
                <a:cs typeface="Times New Roman" pitchFamily="18" charset="0"/>
              </a:endParaRPr>
            </a:p>
            <a:p>
              <a:pPr marL="88900" indent="-88900">
                <a:spcAft>
                  <a:spcPts val="600"/>
                </a:spcAft>
                <a:defRPr/>
              </a:pPr>
              <a:r>
                <a:rPr lang="en-US" sz="1600" b="1">
                  <a:cs typeface="Times New Roman" pitchFamily="18" charset="0"/>
                </a:rPr>
                <a:t> </a:t>
              </a:r>
              <a:endParaRPr lang="en-GB" sz="1600">
                <a:latin typeface="Times New Roman" pitchFamily="18" charset="0"/>
                <a:cs typeface="Times New Roman" pitchFamily="18" charset="0"/>
              </a:endParaRPr>
            </a:p>
            <a:p>
              <a:pPr marL="88900" indent="-88900">
                <a:spcAft>
                  <a:spcPts val="600"/>
                </a:spcAft>
                <a:defRPr/>
              </a:pPr>
              <a:r>
                <a:rPr lang="en-US" sz="1600">
                  <a:latin typeface="Times New Roman" pitchFamily="18" charset="0"/>
                  <a:cs typeface="Times New Roman" pitchFamily="18" charset="0"/>
                </a:rPr>
                <a:t> </a:t>
              </a:r>
              <a:endParaRPr lang="en-GB" sz="1600">
                <a:latin typeface="Times New Roman" pitchFamily="18" charset="0"/>
                <a:cs typeface="Times New Roman" pitchFamily="18" charset="0"/>
              </a:endParaRPr>
            </a:p>
          </p:txBody>
        </p:sp>
        <p:sp>
          <p:nvSpPr>
            <p:cNvPr id="36883" name="Text Box 62"/>
            <p:cNvSpPr txBox="1">
              <a:spLocks noChangeArrowheads="1"/>
            </p:cNvSpPr>
            <p:nvPr/>
          </p:nvSpPr>
          <p:spPr bwMode="auto">
            <a:xfrm>
              <a:off x="3178076" y="448240"/>
              <a:ext cx="2829742" cy="1422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38"/>
                </a:spcBef>
                <a:defRPr/>
              </a:pPr>
              <a:r>
                <a:rPr lang="en-GB" sz="1900" b="1" u="sng">
                  <a:cs typeface="Times New Roman" pitchFamily="18" charset="0"/>
                </a:rPr>
                <a:t>A</a:t>
              </a:r>
              <a:r>
                <a:rPr lang="en-GB" sz="1900" b="1">
                  <a:cs typeface="Times New Roman" pitchFamily="18" charset="0"/>
                </a:rPr>
                <a:t>ccountability and inclusion</a:t>
              </a:r>
              <a:endParaRPr lang="en-GB" sz="1900">
                <a:latin typeface="Times New Roman" pitchFamily="18" charset="0"/>
                <a:cs typeface="Times New Roman" pitchFamily="18" charset="0"/>
              </a:endParaRPr>
            </a:p>
          </p:txBody>
        </p:sp>
      </p:grpSp>
      <p:sp>
        <p:nvSpPr>
          <p:cNvPr id="45059" name="Title 1"/>
          <p:cNvSpPr txBox="1">
            <a:spLocks/>
          </p:cNvSpPr>
          <p:nvPr/>
        </p:nvSpPr>
        <p:spPr bwMode="auto">
          <a:xfrm>
            <a:off x="4025900" y="5973763"/>
            <a:ext cx="5105400" cy="42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dirty="0"/>
              <a:t>Source: WHO. Forthcoming 2015. </a:t>
            </a:r>
            <a:r>
              <a:rPr lang="en-US" sz="1000" i="1" dirty="0"/>
              <a:t>Monitoring health determinants for equity. Geneva.</a:t>
            </a:r>
            <a:endParaRPr lang="en-US" sz="1000" dirty="0"/>
          </a:p>
          <a:p>
            <a:pPr eaLnBrk="1" hangingPunct="1"/>
            <a:r>
              <a:rPr lang="en-US" sz="1000" dirty="0"/>
              <a:t> </a:t>
            </a:r>
            <a:endParaRPr lang="en-GB" sz="1000" dirty="0"/>
          </a:p>
        </p:txBody>
      </p:sp>
      <p:sp>
        <p:nvSpPr>
          <p:cNvPr id="3" name="Rectangle 2"/>
          <p:cNvSpPr/>
          <p:nvPr/>
        </p:nvSpPr>
        <p:spPr>
          <a:xfrm>
            <a:off x="215900" y="1357312"/>
            <a:ext cx="8686800" cy="4692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graphicFrame>
        <p:nvGraphicFramePr>
          <p:cNvPr id="5" name="Diagram 4"/>
          <p:cNvGraphicFramePr/>
          <p:nvPr/>
        </p:nvGraphicFramePr>
        <p:xfrm>
          <a:off x="124872" y="1219200"/>
          <a:ext cx="2202114" cy="163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5062" name="Group 16"/>
          <p:cNvGrpSpPr>
            <a:grpSpLocks/>
          </p:cNvGrpSpPr>
          <p:nvPr/>
        </p:nvGrpSpPr>
        <p:grpSpPr bwMode="auto">
          <a:xfrm>
            <a:off x="1447800" y="3914775"/>
            <a:ext cx="2803525" cy="2058988"/>
            <a:chOff x="14376" y="183126"/>
            <a:chExt cx="1733429" cy="688234"/>
          </a:xfrm>
        </p:grpSpPr>
        <p:sp>
          <p:nvSpPr>
            <p:cNvPr id="18" name="Chevron 17"/>
            <p:cNvSpPr/>
            <p:nvPr/>
          </p:nvSpPr>
          <p:spPr>
            <a:xfrm>
              <a:off x="14376" y="183126"/>
              <a:ext cx="1733429" cy="688234"/>
            </a:xfrm>
            <a:prstGeom prst="chevron">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9" name="Chevron 4"/>
            <p:cNvSpPr/>
            <p:nvPr/>
          </p:nvSpPr>
          <p:spPr>
            <a:xfrm>
              <a:off x="400128" y="290314"/>
              <a:ext cx="1230872" cy="573086"/>
            </a:xfrm>
            <a:prstGeom prst="rect">
              <a:avLst/>
            </a:prstGeom>
          </p:spPr>
          <p:style>
            <a:lnRef idx="0">
              <a:scrgbClr r="0" g="0" b="0"/>
            </a:lnRef>
            <a:fillRef idx="0">
              <a:scrgbClr r="0" g="0" b="0"/>
            </a:fillRef>
            <a:effectRef idx="0">
              <a:scrgbClr r="0" g="0" b="0"/>
            </a:effectRef>
            <a:fontRef idx="minor">
              <a:schemeClr val="lt1"/>
            </a:fontRef>
          </p:style>
          <p:txBody>
            <a:bodyPr lIns="25400" tIns="12700" rIns="0" bIns="12700" spcCol="1270" anchor="ctr"/>
            <a:lstStyle/>
            <a:p>
              <a:pPr algn="ctr" defTabSz="889000">
                <a:lnSpc>
                  <a:spcPct val="90000"/>
                </a:lnSpc>
                <a:defRPr/>
              </a:pPr>
              <a:r>
                <a:rPr lang="en-GB" sz="2000" dirty="0"/>
                <a:t>Under-</a:t>
              </a:r>
            </a:p>
            <a:p>
              <a:pPr algn="ctr" defTabSz="889000">
                <a:lnSpc>
                  <a:spcPct val="90000"/>
                </a:lnSpc>
                <a:defRPr/>
              </a:pPr>
              <a:r>
                <a:rPr lang="en-GB" sz="2000" dirty="0"/>
                <a:t>lying  social</a:t>
              </a:r>
            </a:p>
            <a:p>
              <a:pPr algn="ctr" defTabSz="889000">
                <a:lnSpc>
                  <a:spcPct val="90000"/>
                </a:lnSpc>
                <a:defRPr/>
              </a:pPr>
              <a:r>
                <a:rPr lang="en-GB" sz="2000" dirty="0"/>
                <a:t>   causes</a:t>
              </a:r>
            </a:p>
          </p:txBody>
        </p:sp>
      </p:grpSp>
      <p:pic>
        <p:nvPicPr>
          <p:cNvPr id="45063" name="Picture 7" descr="C:\Program Files (x86)\Microsoft Office\MEDIA\CAGCAT10\j0305257.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2938463"/>
            <a:ext cx="1303338"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itle 1"/>
          <p:cNvSpPr>
            <a:spLocks noGrp="1"/>
          </p:cNvSpPr>
          <p:nvPr>
            <p:ph type="title"/>
          </p:nvPr>
        </p:nvSpPr>
        <p:spPr>
          <a:xfrm>
            <a:off x="112713" y="-60325"/>
            <a:ext cx="9018587" cy="1341438"/>
          </a:xfrm>
        </p:spPr>
        <p:txBody>
          <a:bodyPr>
            <a:noAutofit/>
          </a:bodyPr>
          <a:lstStyle/>
          <a:p>
            <a:pPr>
              <a:defRPr/>
            </a:pPr>
            <a:br>
              <a:rPr lang="en-US" sz="2800" dirty="0">
                <a:ea typeface="ＭＳ Ｐゴシック" pitchFamily="34" charset="-128"/>
              </a:rPr>
            </a:br>
            <a:r>
              <a:rPr lang="en-GB" sz="3200" b="0" dirty="0">
                <a:solidFill>
                  <a:schemeClr val="bg1"/>
                </a:solidFill>
                <a:latin typeface="+mn-lt"/>
                <a:ea typeface="ＭＳ Ｐゴシック" pitchFamily="34" charset="-128"/>
                <a:cs typeface="Times New Roman" pitchFamily="18" charset="0"/>
              </a:rPr>
              <a:t>Th</a:t>
            </a:r>
            <a:r>
              <a:rPr lang="en-GB" sz="3200" b="0" dirty="0">
                <a:solidFill>
                  <a:schemeClr val="bg1"/>
                </a:solidFill>
                <a:latin typeface="+mn-lt"/>
                <a:ea typeface="ＭＳ Ｐゴシック" pitchFamily="34" charset="-128"/>
              </a:rPr>
              <a:t>e </a:t>
            </a:r>
            <a:r>
              <a:rPr lang="en-US" sz="3200" b="0" dirty="0" err="1">
                <a:solidFill>
                  <a:schemeClr val="bg1"/>
                </a:solidFill>
                <a:latin typeface="+mn-lt"/>
                <a:ea typeface="ＭＳ Ｐゴシック" pitchFamily="34" charset="-128"/>
                <a:cs typeface="Times New Roman" pitchFamily="18" charset="0"/>
              </a:rPr>
              <a:t>E</a:t>
            </a:r>
            <a:r>
              <a:rPr lang="en-US" sz="3200" b="0" dirty="0" err="1">
                <a:solidFill>
                  <a:schemeClr val="bg1"/>
                </a:solidFill>
                <a:latin typeface="+mn-lt"/>
                <a:ea typeface="ＭＳ Ｐゴシック" pitchFamily="34" charset="-128"/>
              </a:rPr>
              <a:t>QuAL</a:t>
            </a:r>
            <a:r>
              <a:rPr lang="en-US" sz="3200" b="0" dirty="0">
                <a:solidFill>
                  <a:schemeClr val="bg1"/>
                </a:solidFill>
                <a:latin typeface="+mn-lt"/>
                <a:ea typeface="ＭＳ Ｐゴシック" pitchFamily="34" charset="-128"/>
              </a:rPr>
              <a:t> lens for designing policies, and monitoring and evaluation</a:t>
            </a:r>
            <a:endParaRPr lang="en-GB" sz="3600" b="0" dirty="0">
              <a:solidFill>
                <a:schemeClr val="bg1"/>
              </a:solidFill>
              <a:latin typeface="+mn-lt"/>
              <a:ea typeface="ＭＳ Ｐゴシック" pitchFamily="34" charset="-128"/>
            </a:endParaRPr>
          </a:p>
        </p:txBody>
      </p:sp>
      <p:graphicFrame>
        <p:nvGraphicFramePr>
          <p:cNvPr id="7" name="Diagram 6"/>
          <p:cNvGraphicFramePr/>
          <p:nvPr>
            <p:extLst>
              <p:ext uri="{D42A27DB-BD31-4B8C-83A1-F6EECF244321}">
                <p14:modId xmlns:p14="http://schemas.microsoft.com/office/powerpoint/2010/main" val="2874910427"/>
              </p:ext>
            </p:extLst>
          </p:nvPr>
        </p:nvGraphicFramePr>
        <p:xfrm>
          <a:off x="2328402" y="1066800"/>
          <a:ext cx="8110998" cy="60506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31871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33388" y="482600"/>
            <a:ext cx="4068762" cy="4449763"/>
          </a:xfrm>
        </p:spPr>
        <p:txBody>
          <a:bodyPr anchor="ctr"/>
          <a:lstStyle/>
          <a:p>
            <a:pPr marL="0" indent="0" algn="ctr">
              <a:spcBef>
                <a:spcPct val="0"/>
              </a:spcBef>
              <a:buFont typeface="Wingdings" pitchFamily="2" charset="2"/>
              <a:buNone/>
              <a:defRPr/>
            </a:pPr>
            <a:r>
              <a:rPr lang="en-US" sz="3200" dirty="0">
                <a:solidFill>
                  <a:schemeClr val="bg1"/>
                </a:solidFill>
                <a:ea typeface="ＭＳ Ｐゴシック" pitchFamily="34" charset="-128"/>
              </a:rPr>
              <a:t>Thank you! </a:t>
            </a:r>
            <a:r>
              <a:rPr lang="fr-FR" sz="3200" dirty="0">
                <a:solidFill>
                  <a:schemeClr val="bg1"/>
                </a:solidFill>
                <a:ea typeface="ＭＳ Ｐゴシック" pitchFamily="34" charset="-128"/>
              </a:rPr>
              <a:t>Merci !</a:t>
            </a:r>
          </a:p>
          <a:p>
            <a:pPr marL="0" indent="0" algn="just">
              <a:spcBef>
                <a:spcPct val="0"/>
              </a:spcBef>
              <a:buFont typeface="Wingdings" pitchFamily="2" charset="2"/>
              <a:buNone/>
              <a:defRPr/>
            </a:pPr>
            <a:endParaRPr lang="en-AU" altLang="ja-JP" sz="1800" i="1" dirty="0">
              <a:ea typeface="ＭＳ Ｐゴシック" pitchFamily="34" charset="-128"/>
            </a:endParaRPr>
          </a:p>
          <a:p>
            <a:pPr marL="0" indent="0" algn="ctr">
              <a:spcBef>
                <a:spcPct val="0"/>
              </a:spcBef>
              <a:buFont typeface="Wingdings" pitchFamily="2" charset="2"/>
              <a:buNone/>
              <a:defRPr/>
            </a:pPr>
            <a:r>
              <a:rPr lang="en-AU" altLang="ja-JP" sz="2400" i="1" dirty="0">
                <a:ea typeface="ＭＳ Ｐゴシック" pitchFamily="34" charset="-128"/>
              </a:rPr>
              <a:t>* * * * *</a:t>
            </a:r>
          </a:p>
          <a:p>
            <a:pPr marL="0" indent="0" algn="just">
              <a:spcBef>
                <a:spcPct val="0"/>
              </a:spcBef>
              <a:buFont typeface="Wingdings" pitchFamily="2" charset="2"/>
              <a:buNone/>
              <a:defRPr/>
            </a:pPr>
            <a:r>
              <a:rPr lang="ja-JP" altLang="en-US" sz="2100" i="1" dirty="0">
                <a:ea typeface="ＭＳ Ｐゴシック" pitchFamily="34" charset="-128"/>
              </a:rPr>
              <a:t>“</a:t>
            </a:r>
            <a:r>
              <a:rPr lang="en-US" altLang="ja-JP" sz="2100" i="1" dirty="0">
                <a:ea typeface="ＭＳ Ｐゴシック" pitchFamily="34" charset="-128"/>
              </a:rPr>
              <a:t>No one should be denied access to life-saving or health promoting interventions for unfair reasons, including those with economic or social causes. ... </a:t>
            </a:r>
            <a:r>
              <a:rPr lang="en-US" altLang="ja-JP" sz="2100" b="1" i="1" dirty="0">
                <a:ea typeface="ＭＳ Ｐゴシック" pitchFamily="34" charset="-128"/>
              </a:rPr>
              <a:t>When health is concerned, equity really is a </a:t>
            </a:r>
            <a:r>
              <a:rPr lang="en-US" altLang="ja-JP" sz="2200" b="1" i="1" dirty="0">
                <a:ea typeface="ＭＳ Ｐゴシック" pitchFamily="34" charset="-128"/>
              </a:rPr>
              <a:t>matter of life and death.</a:t>
            </a:r>
            <a:r>
              <a:rPr lang="ja-JP" altLang="en-US" sz="2200" b="1" i="1" dirty="0">
                <a:ea typeface="ＭＳ Ｐゴシック" pitchFamily="34" charset="-128"/>
              </a:rPr>
              <a:t>”</a:t>
            </a:r>
            <a:endParaRPr lang="en-AU" altLang="ja-JP" sz="2200" b="1" i="1" dirty="0">
              <a:ea typeface="ＭＳ Ｐゴシック" pitchFamily="34" charset="-128"/>
            </a:endParaRPr>
          </a:p>
          <a:p>
            <a:pPr marL="0" indent="0" algn="ctr">
              <a:spcBef>
                <a:spcPct val="0"/>
              </a:spcBef>
              <a:buFont typeface="Wingdings" pitchFamily="2" charset="2"/>
              <a:buNone/>
              <a:defRPr/>
            </a:pPr>
            <a:r>
              <a:rPr lang="en-AU" altLang="ja-JP" sz="2400" i="1" dirty="0">
                <a:ea typeface="ＭＳ Ｐゴシック" pitchFamily="34" charset="-128"/>
              </a:rPr>
              <a:t>* * * * *</a:t>
            </a:r>
            <a:endParaRPr lang="en-AU" altLang="ja-JP" sz="2400" b="1" i="1" dirty="0">
              <a:ea typeface="ＭＳ Ｐゴシック" pitchFamily="34" charset="-128"/>
            </a:endParaRPr>
          </a:p>
          <a:p>
            <a:pPr marL="0" indent="0" algn="just">
              <a:spcBef>
                <a:spcPct val="0"/>
              </a:spcBef>
              <a:buFont typeface="Wingdings" pitchFamily="2" charset="2"/>
              <a:buNone/>
              <a:defRPr/>
            </a:pPr>
            <a:endParaRPr lang="en-US" sz="2400" b="1" dirty="0">
              <a:ea typeface="ＭＳ Ｐゴシック" pitchFamily="34" charset="-128"/>
            </a:endParaRPr>
          </a:p>
        </p:txBody>
      </p:sp>
      <p:pic>
        <p:nvPicPr>
          <p:cNvPr id="46083" name="Picture 2" descr="http://www.who.int/dg/chan/Dr-MChan86title-RGB-EN-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1" y="1773238"/>
            <a:ext cx="3429000" cy="4572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Rectangle 1"/>
          <p:cNvSpPr>
            <a:spLocks noChangeArrowheads="1"/>
          </p:cNvSpPr>
          <p:nvPr/>
        </p:nvSpPr>
        <p:spPr bwMode="auto">
          <a:xfrm>
            <a:off x="122238" y="4932363"/>
            <a:ext cx="46910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solidFill>
                  <a:srgbClr val="000066"/>
                </a:solidFill>
              </a:rPr>
              <a:t>For further information</a:t>
            </a:r>
            <a:r>
              <a:rPr lang="fr-FR" sz="2400" b="1">
                <a:solidFill>
                  <a:srgbClr val="000066"/>
                </a:solidFill>
              </a:rPr>
              <a:t>: </a:t>
            </a:r>
            <a:r>
              <a:rPr lang="fr-FR" sz="2400">
                <a:solidFill>
                  <a:srgbClr val="000066"/>
                </a:solidFill>
              </a:rPr>
              <a:t>www.who.int/social_determinants</a:t>
            </a:r>
          </a:p>
        </p:txBody>
      </p:sp>
    </p:spTree>
    <p:extLst>
      <p:ext uri="{BB962C8B-B14F-4D97-AF65-F5344CB8AC3E}">
        <p14:creationId xmlns:p14="http://schemas.microsoft.com/office/powerpoint/2010/main" val="401316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Questions for the discussion</a:t>
            </a:r>
          </a:p>
        </p:txBody>
      </p:sp>
      <p:graphicFrame>
        <p:nvGraphicFramePr>
          <p:cNvPr id="6" name="Diagram 5"/>
          <p:cNvGraphicFramePr/>
          <p:nvPr>
            <p:extLst>
              <p:ext uri="{D42A27DB-BD31-4B8C-83A1-F6EECF244321}">
                <p14:modId xmlns:p14="http://schemas.microsoft.com/office/powerpoint/2010/main" val="4247107883"/>
              </p:ext>
            </p:extLst>
          </p:nvPr>
        </p:nvGraphicFramePr>
        <p:xfrm>
          <a:off x="-609600" y="1905000"/>
          <a:ext cx="9753600"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6805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1499" y="3828421"/>
            <a:ext cx="8082246" cy="2018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Wave 2"/>
          <p:cNvSpPr/>
          <p:nvPr/>
        </p:nvSpPr>
        <p:spPr>
          <a:xfrm>
            <a:off x="-10192" y="7074"/>
            <a:ext cx="9180511" cy="3574325"/>
          </a:xfrm>
          <a:prstGeom prst="wave">
            <a:avLst>
              <a:gd name="adj1" fmla="val 12500"/>
              <a:gd name="adj2" fmla="val 210"/>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1499" y="824740"/>
            <a:ext cx="8640960" cy="2308324"/>
          </a:xfrm>
          <a:prstGeom prst="rect">
            <a:avLst/>
          </a:prstGeom>
          <a:noFill/>
        </p:spPr>
        <p:txBody>
          <a:bodyPr wrap="square" rtlCol="0">
            <a:spAutoFit/>
          </a:bodyPr>
          <a:lstStyle/>
          <a:p>
            <a:pPr algn="ctr"/>
            <a:r>
              <a:rPr lang="en-GB" sz="2400" b="1" dirty="0">
                <a:solidFill>
                  <a:schemeClr val="accent5">
                    <a:lumMod val="40000"/>
                    <a:lumOff val="60000"/>
                  </a:schemeClr>
                </a:solidFill>
                <a:latin typeface="Bodoni SvtyTwo ITC TT-Book"/>
                <a:ea typeface="Bodoni SvtyTwo ITC TT-Book"/>
                <a:cs typeface="Times New Roman" pitchFamily="18" charset="0"/>
              </a:rPr>
              <a:t>Thank you for your attention!</a:t>
            </a:r>
          </a:p>
          <a:p>
            <a:endParaRPr lang="en-GB" sz="2400" b="1" dirty="0">
              <a:solidFill>
                <a:schemeClr val="accent5">
                  <a:lumMod val="40000"/>
                  <a:lumOff val="60000"/>
                </a:schemeClr>
              </a:solidFill>
              <a:latin typeface="Bodoni SvtyTwo ITC TT-Book"/>
              <a:ea typeface="Bodoni SvtyTwo ITC TT-Book"/>
              <a:cs typeface="Times New Roman" pitchFamily="18" charset="0"/>
            </a:endParaRPr>
          </a:p>
          <a:p>
            <a:pPr algn="ctr"/>
            <a:r>
              <a:rPr lang="en-GB" sz="2400" b="1" dirty="0">
                <a:solidFill>
                  <a:schemeClr val="accent5">
                    <a:lumMod val="40000"/>
                    <a:lumOff val="60000"/>
                  </a:schemeClr>
                </a:solidFill>
                <a:latin typeface="Bodoni SvtyTwo ITC TT-Book"/>
                <a:ea typeface="Bodoni SvtyTwo ITC TT-Book"/>
                <a:cs typeface="Times New Roman" pitchFamily="18" charset="0"/>
              </a:rPr>
              <a:t>Q&amp;A? </a:t>
            </a:r>
          </a:p>
          <a:p>
            <a:pPr algn="ctr"/>
            <a:endParaRPr lang="en-GB" sz="2400" b="1" dirty="0">
              <a:solidFill>
                <a:schemeClr val="accent5">
                  <a:lumMod val="40000"/>
                  <a:lumOff val="60000"/>
                </a:schemeClr>
              </a:solidFill>
              <a:latin typeface="Bodoni SvtyTwo ITC TT-Book"/>
              <a:ea typeface="Bodoni SvtyTwo ITC TT-Book"/>
              <a:cs typeface="Times New Roman" pitchFamily="18" charset="0"/>
            </a:endParaRPr>
          </a:p>
          <a:p>
            <a:pPr algn="ctr"/>
            <a:r>
              <a:rPr lang="en-GB" sz="2400" b="1" dirty="0">
                <a:solidFill>
                  <a:schemeClr val="accent5">
                    <a:lumMod val="40000"/>
                    <a:lumOff val="60000"/>
                  </a:schemeClr>
                </a:solidFill>
                <a:latin typeface="Bodoni SvtyTwo ITC TT-Book"/>
                <a:ea typeface="Bodoni SvtyTwo ITC TT-Book"/>
                <a:cs typeface="Times New Roman" pitchFamily="18" charset="0"/>
              </a:rPr>
              <a:t>villare@who.int</a:t>
            </a:r>
            <a:br>
              <a:rPr lang="en-GB" sz="2400" b="1" dirty="0">
                <a:solidFill>
                  <a:schemeClr val="accent5">
                    <a:lumMod val="40000"/>
                    <a:lumOff val="60000"/>
                  </a:schemeClr>
                </a:solidFill>
                <a:latin typeface="Bodoni SvtyTwo ITC TT-Book"/>
                <a:ea typeface="Bodoni SvtyTwo ITC TT-Book"/>
                <a:cs typeface="Times New Roman" pitchFamily="18" charset="0"/>
              </a:rPr>
            </a:br>
            <a:endParaRPr lang="en-GB" sz="2400" b="1" dirty="0">
              <a:solidFill>
                <a:schemeClr val="accent5">
                  <a:lumMod val="40000"/>
                  <a:lumOff val="60000"/>
                </a:schemeClr>
              </a:solidFill>
              <a:latin typeface="Bodoni SvtyTwo ITC TT-Book"/>
              <a:ea typeface="Bodoni SvtyTwo ITC TT-Book"/>
              <a:cs typeface="Times New Roman" pitchFamily="18" charset="0"/>
            </a:endParaRPr>
          </a:p>
        </p:txBody>
      </p:sp>
    </p:spTree>
    <p:extLst>
      <p:ext uri="{BB962C8B-B14F-4D97-AF65-F5344CB8AC3E}">
        <p14:creationId xmlns:p14="http://schemas.microsoft.com/office/powerpoint/2010/main" val="24502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alth_inequities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2057400"/>
            <a:ext cx="5497513"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0" y="381000"/>
            <a:ext cx="9144000" cy="1362075"/>
          </a:xfrm>
        </p:spPr>
        <p:txBody>
          <a:bodyPr/>
          <a:lstStyle/>
          <a:p>
            <a:pPr algn="ctr">
              <a:defRPr/>
            </a:pPr>
            <a:r>
              <a:rPr lang="en-GB" b="0" cap="none" dirty="0">
                <a:solidFill>
                  <a:schemeClr val="bg1"/>
                </a:solidFill>
                <a:latin typeface="+mn-lt"/>
                <a:ea typeface="ＭＳ Ｐゴシック" pitchFamily="34" charset="-128"/>
              </a:rPr>
              <a:t>1.  Overview of global health inequities</a:t>
            </a:r>
            <a:endParaRPr lang="en-US" b="0" cap="none" dirty="0">
              <a:solidFill>
                <a:schemeClr val="bg1"/>
              </a:solidFill>
              <a:latin typeface="+mn-lt"/>
              <a:ea typeface="ＭＳ Ｐゴシック" pitchFamily="34" charset="-128"/>
            </a:endParaRPr>
          </a:p>
        </p:txBody>
      </p:sp>
      <p:sp>
        <p:nvSpPr>
          <p:cNvPr id="7172" name="TextBox 5"/>
          <p:cNvSpPr txBox="1">
            <a:spLocks noChangeArrowheads="1"/>
          </p:cNvSpPr>
          <p:nvPr/>
        </p:nvSpPr>
        <p:spPr bwMode="auto">
          <a:xfrm>
            <a:off x="5105400" y="5410200"/>
            <a:ext cx="2165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1200" dirty="0">
                <a:solidFill>
                  <a:srgbClr val="FFFFFF"/>
                </a:solidFill>
              </a:rPr>
              <a:t>WHO/ </a:t>
            </a:r>
            <a:r>
              <a:rPr lang="en-US" sz="1200" dirty="0" err="1">
                <a:solidFill>
                  <a:srgbClr val="FFFFFF"/>
                </a:solidFill>
              </a:rPr>
              <a:t>Zoltan</a:t>
            </a:r>
            <a:r>
              <a:rPr lang="en-US" sz="1200" dirty="0">
                <a:solidFill>
                  <a:srgbClr val="FFFFFF"/>
                </a:solidFill>
              </a:rPr>
              <a:t> </a:t>
            </a:r>
            <a:r>
              <a:rPr lang="en-US" sz="1200" dirty="0" err="1">
                <a:solidFill>
                  <a:srgbClr val="FFFFFF"/>
                </a:solidFill>
              </a:rPr>
              <a:t>Balogh</a:t>
            </a:r>
            <a:endParaRPr lang="en-US" sz="1200" dirty="0">
              <a:solidFill>
                <a:srgbClr val="FFFFFF"/>
              </a:solidFill>
            </a:endParaRPr>
          </a:p>
        </p:txBody>
      </p:sp>
    </p:spTree>
    <p:extLst>
      <p:ext uri="{BB962C8B-B14F-4D97-AF65-F5344CB8AC3E}">
        <p14:creationId xmlns:p14="http://schemas.microsoft.com/office/powerpoint/2010/main" val="416269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GB" b="0" dirty="0">
                <a:solidFill>
                  <a:schemeClr val="bg1"/>
                </a:solidFill>
                <a:latin typeface="+mn-lt"/>
              </a:rPr>
              <a:t>Trends in life expectancy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677194"/>
            <a:ext cx="6915150" cy="46148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7172" name="Text Box 4"/>
          <p:cNvSpPr txBox="1">
            <a:spLocks noChangeArrowheads="1"/>
          </p:cNvSpPr>
          <p:nvPr/>
        </p:nvSpPr>
        <p:spPr bwMode="auto">
          <a:xfrm>
            <a:off x="6934200" y="6292057"/>
            <a:ext cx="2106612" cy="3079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1400" b="1" i="1" dirty="0"/>
              <a:t>(Houweling et al, 2007)</a:t>
            </a:r>
          </a:p>
        </p:txBody>
      </p:sp>
      <p:sp>
        <p:nvSpPr>
          <p:cNvPr id="7" name="Oval Callout 6"/>
          <p:cNvSpPr>
            <a:spLocks noChangeArrowheads="1"/>
          </p:cNvSpPr>
          <p:nvPr/>
        </p:nvSpPr>
        <p:spPr bwMode="auto">
          <a:xfrm>
            <a:off x="6677025" y="1590675"/>
            <a:ext cx="2209800" cy="1538288"/>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8198" name="TextBox 7"/>
          <p:cNvSpPr txBox="1">
            <a:spLocks noChangeArrowheads="1"/>
          </p:cNvSpPr>
          <p:nvPr/>
        </p:nvSpPr>
        <p:spPr bwMode="auto">
          <a:xfrm>
            <a:off x="6804025" y="1852613"/>
            <a:ext cx="1917700"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a:t>Inequities in </a:t>
            </a:r>
            <a:br>
              <a:rPr lang="en-GB" sz="2000"/>
            </a:br>
            <a:r>
              <a:rPr lang="en-GB" sz="2000" b="1">
                <a:solidFill>
                  <a:srgbClr val="002060"/>
                </a:solidFill>
              </a:rPr>
              <a:t>rate of improvement</a:t>
            </a:r>
            <a:r>
              <a:rPr lang="en-GB" sz="2000"/>
              <a:t>!</a:t>
            </a:r>
            <a:endParaRPr lang="en-GB" sz="2000" b="1">
              <a:solidFill>
                <a:srgbClr val="002060"/>
              </a:solidFill>
            </a:endParaRPr>
          </a:p>
        </p:txBody>
      </p:sp>
      <p:sp>
        <p:nvSpPr>
          <p:cNvPr id="3" name="Oval 2"/>
          <p:cNvSpPr/>
          <p:nvPr/>
        </p:nvSpPr>
        <p:spPr>
          <a:xfrm>
            <a:off x="3581400" y="4035425"/>
            <a:ext cx="841375" cy="601662"/>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
        <p:nvSpPr>
          <p:cNvPr id="10" name="Oval 9"/>
          <p:cNvSpPr/>
          <p:nvPr/>
        </p:nvSpPr>
        <p:spPr>
          <a:xfrm>
            <a:off x="5353049" y="4495800"/>
            <a:ext cx="842963" cy="601663"/>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endParaRPr>
          </a:p>
        </p:txBody>
      </p:sp>
    </p:spTree>
    <p:extLst>
      <p:ext uri="{BB962C8B-B14F-4D97-AF65-F5344CB8AC3E}">
        <p14:creationId xmlns:p14="http://schemas.microsoft.com/office/powerpoint/2010/main" val="3533153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198"/>
                                        </p:tgtEl>
                                        <p:attrNameLst>
                                          <p:attrName>style.visibility</p:attrName>
                                        </p:attrNameLst>
                                      </p:cBhvr>
                                      <p:to>
                                        <p:strVal val="visible"/>
                                      </p:to>
                                    </p:set>
                                    <p:anim calcmode="lin" valueType="num">
                                      <p:cBhvr additive="base">
                                        <p:cTn id="15" dur="500" fill="hold"/>
                                        <p:tgtEl>
                                          <p:spTgt spid="8198"/>
                                        </p:tgtEl>
                                        <p:attrNameLst>
                                          <p:attrName>ppt_x</p:attrName>
                                        </p:attrNameLst>
                                      </p:cBhvr>
                                      <p:tavLst>
                                        <p:tav tm="0">
                                          <p:val>
                                            <p:strVal val="1+#ppt_w/2"/>
                                          </p:val>
                                        </p:tav>
                                        <p:tav tm="100000">
                                          <p:val>
                                            <p:strVal val="#ppt_x"/>
                                          </p:val>
                                        </p:tav>
                                      </p:tavLst>
                                    </p:anim>
                                    <p:anim calcmode="lin" valueType="num">
                                      <p:cBhvr additive="base">
                                        <p:cTn id="16" dur="500" fill="hold"/>
                                        <p:tgtEl>
                                          <p:spTgt spid="819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198" grpId="0"/>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71450"/>
            <a:ext cx="9144000" cy="1238250"/>
          </a:xfrm>
        </p:spPr>
        <p:txBody>
          <a:bodyPr>
            <a:normAutofit/>
          </a:bodyPr>
          <a:lstStyle/>
          <a:p>
            <a:pPr eaLnBrk="1" hangingPunct="1">
              <a:defRPr/>
            </a:pPr>
            <a:r>
              <a:rPr lang="en-GB" dirty="0">
                <a:solidFill>
                  <a:schemeClr val="bg1"/>
                </a:solidFill>
                <a:latin typeface="+mn-lt"/>
              </a:rPr>
              <a:t>Life expectancy at birth (men)</a:t>
            </a:r>
          </a:p>
        </p:txBody>
      </p:sp>
      <p:graphicFrame>
        <p:nvGraphicFramePr>
          <p:cNvPr id="153603" name="Group 3"/>
          <p:cNvGraphicFramePr>
            <a:graphicFrameLocks noGrp="1"/>
          </p:cNvGraphicFramePr>
          <p:nvPr>
            <p:ph idx="1"/>
            <p:extLst>
              <p:ext uri="{D42A27DB-BD31-4B8C-83A1-F6EECF244321}">
                <p14:modId xmlns:p14="http://schemas.microsoft.com/office/powerpoint/2010/main" val="1580645353"/>
              </p:ext>
            </p:extLst>
          </p:nvPr>
        </p:nvGraphicFramePr>
        <p:xfrm>
          <a:off x="914400" y="1800225"/>
          <a:ext cx="4972050" cy="4191000"/>
        </p:xfrm>
        <a:graphic>
          <a:graphicData uri="http://schemas.openxmlformats.org/drawingml/2006/table">
            <a:tbl>
              <a:tblPr/>
              <a:tblGrid>
                <a:gridCol w="4302386">
                  <a:extLst>
                    <a:ext uri="{9D8B030D-6E8A-4147-A177-3AD203B41FA5}">
                      <a16:colId xmlns:a16="http://schemas.microsoft.com/office/drawing/2014/main" val="20000"/>
                    </a:ext>
                  </a:extLst>
                </a:gridCol>
                <a:gridCol w="669664">
                  <a:extLst>
                    <a:ext uri="{9D8B030D-6E8A-4147-A177-3AD203B41FA5}">
                      <a16:colId xmlns:a16="http://schemas.microsoft.com/office/drawing/2014/main" val="20001"/>
                    </a:ext>
                  </a:extLst>
                </a:gridCol>
              </a:tblGrid>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Glasgow, Scotland (deprived suburb)</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1" i="0" u="none" strike="noStrike" cap="none" normalizeH="0" baseline="0" dirty="0">
                          <a:ln>
                            <a:noFill/>
                          </a:ln>
                          <a:solidFill>
                            <a:srgbClr val="FF0000"/>
                          </a:solidFill>
                          <a:effectLst/>
                          <a:latin typeface="Arial" charset="0"/>
                          <a:cs typeface="Arial" charset="0"/>
                        </a:rPr>
                        <a:t>54</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India</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61</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Philippines</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65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Korea</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65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Lithuania</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66</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Poland</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71</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Mexico</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72</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Cuba</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75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US</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75</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UK</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76</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0865">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0" i="0" u="none" strike="noStrike" cap="none" normalizeH="0" baseline="0" dirty="0">
                          <a:ln>
                            <a:noFill/>
                          </a:ln>
                          <a:solidFill>
                            <a:srgbClr val="000066"/>
                          </a:solidFill>
                          <a:effectLst/>
                          <a:latin typeface="Arial" charset="0"/>
                          <a:cs typeface="Arial" charset="0"/>
                        </a:rPr>
                        <a:t>Glasgow, Scotland (affluent suburb)</a:t>
                      </a:r>
                    </a:p>
                  </a:txBody>
                  <a:tcPr marL="112556" marR="11255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80000"/>
                        </a:spcBef>
                        <a:spcAft>
                          <a:spcPct val="0"/>
                        </a:spcAft>
                        <a:buClr>
                          <a:srgbClr val="1E7FB8"/>
                        </a:buClr>
                        <a:buSzTx/>
                        <a:buFont typeface="Wingdings" pitchFamily="2" charset="2"/>
                        <a:buNone/>
                        <a:tabLst/>
                      </a:pPr>
                      <a:r>
                        <a:rPr kumimoji="0" lang="en-GB" sz="1900" b="1" i="0" u="none" strike="noStrike" cap="none" normalizeH="0" baseline="0" dirty="0">
                          <a:ln>
                            <a:noFill/>
                          </a:ln>
                          <a:solidFill>
                            <a:srgbClr val="FF0000"/>
                          </a:solidFill>
                          <a:effectLst/>
                          <a:latin typeface="Arial" charset="0"/>
                          <a:cs typeface="Arial" charset="0"/>
                        </a:rPr>
                        <a:t>82</a:t>
                      </a:r>
                    </a:p>
                  </a:txBody>
                  <a:tcPr marL="112556" marR="11255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8233" name="Text Box 41"/>
          <p:cNvSpPr txBox="1">
            <a:spLocks noChangeArrowheads="1"/>
          </p:cNvSpPr>
          <p:nvPr/>
        </p:nvSpPr>
        <p:spPr bwMode="auto">
          <a:xfrm>
            <a:off x="3551238" y="6015038"/>
            <a:ext cx="5592762" cy="277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GB" sz="1200" b="1" i="1" dirty="0"/>
              <a:t>(WHO World Health Report 2006; Hanlon, P., Walsh, D. &amp; Whyte, B., 2006)</a:t>
            </a:r>
          </a:p>
        </p:txBody>
      </p:sp>
      <p:sp>
        <p:nvSpPr>
          <p:cNvPr id="5" name="Oval Callout 4"/>
          <p:cNvSpPr>
            <a:spLocks noChangeArrowheads="1"/>
          </p:cNvSpPr>
          <p:nvPr/>
        </p:nvSpPr>
        <p:spPr bwMode="auto">
          <a:xfrm>
            <a:off x="6163469" y="1955800"/>
            <a:ext cx="1919287" cy="1374775"/>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9259" name="TextBox 5"/>
          <p:cNvSpPr txBox="1">
            <a:spLocks noChangeArrowheads="1"/>
          </p:cNvSpPr>
          <p:nvPr/>
        </p:nvSpPr>
        <p:spPr bwMode="auto">
          <a:xfrm>
            <a:off x="6176169" y="2135187"/>
            <a:ext cx="19192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dirty="0"/>
              <a:t>Inequities </a:t>
            </a:r>
            <a:r>
              <a:rPr lang="en-GB" sz="2000" b="1" dirty="0">
                <a:solidFill>
                  <a:srgbClr val="002060"/>
                </a:solidFill>
              </a:rPr>
              <a:t>within countries</a:t>
            </a:r>
            <a:r>
              <a:rPr lang="en-GB" sz="2000" dirty="0"/>
              <a:t>!</a:t>
            </a:r>
            <a:endParaRPr lang="en-GB" sz="2000" b="1" dirty="0">
              <a:solidFill>
                <a:srgbClr val="002060"/>
              </a:solidFill>
            </a:endParaRPr>
          </a:p>
        </p:txBody>
      </p:sp>
    </p:spTree>
    <p:extLst>
      <p:ext uri="{BB962C8B-B14F-4D97-AF65-F5344CB8AC3E}">
        <p14:creationId xmlns:p14="http://schemas.microsoft.com/office/powerpoint/2010/main" val="3527144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59"/>
                                        </p:tgtEl>
                                        <p:attrNameLst>
                                          <p:attrName>style.visibility</p:attrName>
                                        </p:attrNameLst>
                                      </p:cBhvr>
                                      <p:to>
                                        <p:strVal val="visible"/>
                                      </p:to>
                                    </p:set>
                                    <p:anim calcmode="lin" valueType="num">
                                      <p:cBhvr additive="base">
                                        <p:cTn id="7" dur="500" fill="hold"/>
                                        <p:tgtEl>
                                          <p:spTgt spid="9259"/>
                                        </p:tgtEl>
                                        <p:attrNameLst>
                                          <p:attrName>ppt_x</p:attrName>
                                        </p:attrNameLst>
                                      </p:cBhvr>
                                      <p:tavLst>
                                        <p:tav tm="0">
                                          <p:val>
                                            <p:strVal val="1+#ppt_w/2"/>
                                          </p:val>
                                        </p:tav>
                                        <p:tav tm="100000">
                                          <p:val>
                                            <p:strVal val="#ppt_x"/>
                                          </p:val>
                                        </p:tav>
                                      </p:tavLst>
                                    </p:anim>
                                    <p:anim calcmode="lin" valueType="num">
                                      <p:cBhvr additive="base">
                                        <p:cTn id="8" dur="500" fill="hold"/>
                                        <p:tgtEl>
                                          <p:spTgt spid="925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2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
          <p:cNvGraphicFramePr>
            <a:graphicFrameLocks noGrp="1" noChangeAspect="1"/>
          </p:cNvGraphicFramePr>
          <p:nvPr>
            <p:extLst>
              <p:ext uri="{D42A27DB-BD31-4B8C-83A1-F6EECF244321}">
                <p14:modId xmlns:p14="http://schemas.microsoft.com/office/powerpoint/2010/main" val="1485241638"/>
              </p:ext>
            </p:extLst>
          </p:nvPr>
        </p:nvGraphicFramePr>
        <p:xfrm>
          <a:off x="429419" y="1600200"/>
          <a:ext cx="8285162" cy="4611688"/>
        </p:xfrm>
        <a:graphic>
          <a:graphicData uri="http://schemas.openxmlformats.org/presentationml/2006/ole">
            <mc:AlternateContent xmlns:mc="http://schemas.openxmlformats.org/markup-compatibility/2006">
              <mc:Choice xmlns:v="urn:schemas-microsoft-com:vml" Requires="v">
                <p:oleObj name="Graphique" r:id="rId3" imgW="9258367" imgH="4533938" progId="MSGraph.Chart.8">
                  <p:embed followColorScheme="full"/>
                </p:oleObj>
              </mc:Choice>
              <mc:Fallback>
                <p:oleObj name="Graphique" r:id="rId3" imgW="9258367" imgH="4533938" progId="MSGraph.Chart.8">
                  <p:embed followColorScheme="full"/>
                  <p:pic>
                    <p:nvPicPr>
                      <p:cNvPr id="10242" name="Object 1"/>
                      <p:cNvPicPr>
                        <a:picLocks noGrp="1" noChangeAspect="1" noChangeArrowheads="1"/>
                      </p:cNvPicPr>
                      <p:nvPr/>
                    </p:nvPicPr>
                    <p:blipFill>
                      <a:blip r:embed="rId4"/>
                      <a:srcRect/>
                      <a:stretch>
                        <a:fillRect/>
                      </a:stretch>
                    </p:blipFill>
                    <p:spPr bwMode="auto">
                      <a:xfrm>
                        <a:off x="429419" y="1600200"/>
                        <a:ext cx="8285162"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9219" name="Rectangle 5"/>
          <p:cNvSpPr>
            <a:spLocks noChangeArrowheads="1"/>
          </p:cNvSpPr>
          <p:nvPr/>
        </p:nvSpPr>
        <p:spPr bwMode="auto">
          <a:xfrm>
            <a:off x="0" y="228600"/>
            <a:ext cx="9144000" cy="1238251"/>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defRPr/>
            </a:pPr>
            <a:r>
              <a:rPr lang="en-GB" sz="3200" dirty="0">
                <a:solidFill>
                  <a:schemeClr val="bg1"/>
                </a:solidFill>
                <a:ea typeface="+mj-ea"/>
                <a:cs typeface="+mj-cs"/>
              </a:rPr>
              <a:t>Under 5 year mortality (per 1000 life births) </a:t>
            </a:r>
            <a:br>
              <a:rPr lang="en-GB" sz="3200" dirty="0">
                <a:solidFill>
                  <a:schemeClr val="bg1"/>
                </a:solidFill>
                <a:ea typeface="+mj-ea"/>
                <a:cs typeface="+mj-cs"/>
              </a:rPr>
            </a:br>
            <a:r>
              <a:rPr lang="en-GB" sz="3200" dirty="0">
                <a:solidFill>
                  <a:schemeClr val="bg1"/>
                </a:solidFill>
                <a:ea typeface="+mj-ea"/>
                <a:cs typeface="+mj-cs"/>
              </a:rPr>
              <a:t>by wealth group</a:t>
            </a:r>
            <a:endParaRPr lang="en-US" sz="3200" dirty="0">
              <a:solidFill>
                <a:schemeClr val="bg1"/>
              </a:solidFill>
              <a:ea typeface="+mj-ea"/>
              <a:cs typeface="+mj-cs"/>
            </a:endParaRPr>
          </a:p>
        </p:txBody>
      </p:sp>
      <p:sp>
        <p:nvSpPr>
          <p:cNvPr id="8" name="Oval Callout 7"/>
          <p:cNvSpPr>
            <a:spLocks noChangeArrowheads="1"/>
          </p:cNvSpPr>
          <p:nvPr/>
        </p:nvSpPr>
        <p:spPr bwMode="auto">
          <a:xfrm>
            <a:off x="6757988" y="2103438"/>
            <a:ext cx="2208212" cy="1538287"/>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1269" name="TextBox 8"/>
          <p:cNvSpPr txBox="1">
            <a:spLocks noChangeArrowheads="1"/>
          </p:cNvSpPr>
          <p:nvPr/>
        </p:nvSpPr>
        <p:spPr bwMode="auto">
          <a:xfrm>
            <a:off x="6902450" y="2346325"/>
            <a:ext cx="191928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a:t>Inequities occur along </a:t>
            </a:r>
            <a:r>
              <a:rPr lang="en-GB" sz="2000">
                <a:solidFill>
                  <a:srgbClr val="002060"/>
                </a:solidFill>
              </a:rPr>
              <a:t>a </a:t>
            </a:r>
            <a:r>
              <a:rPr lang="en-GB" sz="2000" b="1">
                <a:solidFill>
                  <a:srgbClr val="002060"/>
                </a:solidFill>
              </a:rPr>
              <a:t>gradient</a:t>
            </a:r>
            <a:r>
              <a:rPr lang="en-GB" sz="2000"/>
              <a:t>!</a:t>
            </a:r>
            <a:endParaRPr lang="en-GB" sz="2000" b="1">
              <a:solidFill>
                <a:srgbClr val="002060"/>
              </a:solidFill>
            </a:endParaRPr>
          </a:p>
        </p:txBody>
      </p:sp>
      <p:sp>
        <p:nvSpPr>
          <p:cNvPr id="10" name="Text Box 4"/>
          <p:cNvSpPr txBox="1">
            <a:spLocks noChangeArrowheads="1"/>
          </p:cNvSpPr>
          <p:nvPr/>
        </p:nvSpPr>
        <p:spPr bwMode="auto">
          <a:xfrm>
            <a:off x="6516688" y="6400800"/>
            <a:ext cx="2627312" cy="3079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GB" sz="1400" b="1" i="1" dirty="0">
                <a:solidFill>
                  <a:schemeClr val="tx2">
                    <a:lumMod val="50000"/>
                  </a:schemeClr>
                </a:solidFill>
                <a:latin typeface="Arial" charset="0"/>
                <a:ea typeface="+mn-ea"/>
              </a:rPr>
              <a:t>(Houweling et al, 2007)</a:t>
            </a:r>
          </a:p>
        </p:txBody>
      </p:sp>
    </p:spTree>
    <p:extLst>
      <p:ext uri="{BB962C8B-B14F-4D97-AF65-F5344CB8AC3E}">
        <p14:creationId xmlns:p14="http://schemas.microsoft.com/office/powerpoint/2010/main" val="336196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1+#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269"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BRA MInf Race &amp;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676400"/>
            <a:ext cx="6985000" cy="463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 Box 4"/>
          <p:cNvSpPr txBox="1">
            <a:spLocks noChangeArrowheads="1"/>
          </p:cNvSpPr>
          <p:nvPr/>
        </p:nvSpPr>
        <p:spPr bwMode="auto">
          <a:xfrm>
            <a:off x="7051675" y="5713413"/>
            <a:ext cx="20923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sz="1400" b="1" i="1" dirty="0"/>
              <a:t>(Pinto da Cunha, 1997)</a:t>
            </a:r>
          </a:p>
        </p:txBody>
      </p:sp>
      <p:sp>
        <p:nvSpPr>
          <p:cNvPr id="10244" name="Rectangle 5"/>
          <p:cNvSpPr>
            <a:spLocks noChangeArrowheads="1"/>
          </p:cNvSpPr>
          <p:nvPr/>
        </p:nvSpPr>
        <p:spPr bwMode="auto">
          <a:xfrm>
            <a:off x="-244475" y="203200"/>
            <a:ext cx="9144000" cy="1238251"/>
          </a:xfrm>
          <a:prstGeom prst="rect">
            <a:avLst/>
          </a:prstGeom>
          <a:noFill/>
          <a:ln>
            <a:noFill/>
          </a:ln>
          <a:effectLst>
            <a:outerShdw blurRad="63500" dist="17961" dir="2700000" algn="ctr" rotWithShape="0">
              <a:srgbClr val="96CCE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defRPr/>
            </a:pPr>
            <a:r>
              <a:rPr lang="en-GB" sz="3200" dirty="0">
                <a:solidFill>
                  <a:schemeClr val="bg1"/>
                </a:solidFill>
                <a:ea typeface="+mj-ea"/>
                <a:cs typeface="+mj-cs"/>
              </a:rPr>
              <a:t>Infant mortality in Brazil by race and </a:t>
            </a:r>
            <a:br>
              <a:rPr lang="en-GB" sz="3200" dirty="0">
                <a:solidFill>
                  <a:schemeClr val="bg1"/>
                </a:solidFill>
                <a:ea typeface="+mj-ea"/>
                <a:cs typeface="+mj-cs"/>
              </a:rPr>
            </a:br>
            <a:r>
              <a:rPr lang="en-GB" sz="3200" dirty="0">
                <a:solidFill>
                  <a:schemeClr val="bg1"/>
                </a:solidFill>
                <a:ea typeface="+mj-ea"/>
                <a:cs typeface="+mj-cs"/>
              </a:rPr>
              <a:t>mother's education, 1990</a:t>
            </a:r>
            <a:endParaRPr lang="en-US" sz="3200" dirty="0">
              <a:solidFill>
                <a:schemeClr val="bg1"/>
              </a:solidFill>
              <a:ea typeface="+mj-ea"/>
              <a:cs typeface="+mj-cs"/>
            </a:endParaRPr>
          </a:p>
        </p:txBody>
      </p:sp>
      <p:sp>
        <p:nvSpPr>
          <p:cNvPr id="5" name="Oval Callout 4"/>
          <p:cNvSpPr>
            <a:spLocks noChangeArrowheads="1"/>
          </p:cNvSpPr>
          <p:nvPr/>
        </p:nvSpPr>
        <p:spPr bwMode="auto">
          <a:xfrm>
            <a:off x="6873875" y="2132013"/>
            <a:ext cx="2208213" cy="1538287"/>
          </a:xfrm>
          <a:prstGeom prst="wedgeEllipseCallout">
            <a:avLst>
              <a:gd name="adj1" fmla="val -20833"/>
              <a:gd name="adj2" fmla="val 62500"/>
            </a:avLst>
          </a:prstGeom>
          <a:noFill/>
          <a:ln w="19050">
            <a:solidFill>
              <a:srgbClr val="00B0F0"/>
            </a:solidFill>
            <a:miter lim="800000"/>
            <a:headEnd/>
            <a:tailEnd/>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fr-FR">
              <a:solidFill>
                <a:srgbClr val="0070C0"/>
              </a:solidFill>
            </a:endParaRPr>
          </a:p>
        </p:txBody>
      </p:sp>
      <p:sp>
        <p:nvSpPr>
          <p:cNvPr id="13318" name="TextBox 8"/>
          <p:cNvSpPr txBox="1">
            <a:spLocks noChangeArrowheads="1"/>
          </p:cNvSpPr>
          <p:nvPr/>
        </p:nvSpPr>
        <p:spPr bwMode="auto">
          <a:xfrm>
            <a:off x="7018338" y="2374900"/>
            <a:ext cx="19192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a:t>Inequities </a:t>
            </a:r>
            <a:r>
              <a:rPr lang="en-GB" sz="2000" b="1">
                <a:solidFill>
                  <a:srgbClr val="002060"/>
                </a:solidFill>
              </a:rPr>
              <a:t>interact </a:t>
            </a:r>
            <a:r>
              <a:rPr lang="en-GB" sz="2000"/>
              <a:t>with each other!</a:t>
            </a:r>
          </a:p>
        </p:txBody>
      </p:sp>
    </p:spTree>
    <p:extLst>
      <p:ext uri="{BB962C8B-B14F-4D97-AF65-F5344CB8AC3E}">
        <p14:creationId xmlns:p14="http://schemas.microsoft.com/office/powerpoint/2010/main" val="3755419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BEA3C98D2D134E99E440D91A17ED27" ma:contentTypeVersion="0" ma:contentTypeDescription="Create a new document." ma:contentTypeScope="" ma:versionID="3cd76cbb663f0e427635d5a7ab5f7f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AAC5DE-D636-42DD-9221-482622A6CFE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3370347-2DBC-49F9-A58C-47AF785A076A}">
  <ds:schemaRefs>
    <ds:schemaRef ds:uri="http://schemas.microsoft.com/sharepoint/v3/contenttype/forms"/>
  </ds:schemaRefs>
</ds:datastoreItem>
</file>

<file path=customXml/itemProps3.xml><?xml version="1.0" encoding="utf-8"?>
<ds:datastoreItem xmlns:ds="http://schemas.openxmlformats.org/officeDocument/2006/customXml" ds:itemID="{801B0DC2-5237-4FCA-9DA2-59B6FF689F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1797</TotalTime>
  <Words>4670</Words>
  <Application>Microsoft Office PowerPoint</Application>
  <PresentationFormat>On-screen Show (4:3)</PresentationFormat>
  <Paragraphs>397</Paragraphs>
  <Slides>44</Slides>
  <Notes>32</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44</vt:i4>
      </vt:variant>
    </vt:vector>
  </HeadingPairs>
  <TitlesOfParts>
    <vt:vector size="55" baseType="lpstr">
      <vt:lpstr>ＭＳ Ｐゴシック</vt:lpstr>
      <vt:lpstr>Arial</vt:lpstr>
      <vt:lpstr>Bodoni SvtyTwo ITC TT-Book</vt:lpstr>
      <vt:lpstr>Calibri</vt:lpstr>
      <vt:lpstr>Times New Roman</vt:lpstr>
      <vt:lpstr>Wingdings</vt:lpstr>
      <vt:lpstr>Office Theme</vt:lpstr>
      <vt:lpstr>Custom Design</vt:lpstr>
      <vt:lpstr>1_Custom Design</vt:lpstr>
      <vt:lpstr>Graphique</vt:lpstr>
      <vt:lpstr>Presentation</vt:lpstr>
      <vt:lpstr>AFRO Health in All Policies Training</vt:lpstr>
      <vt:lpstr>               </vt:lpstr>
      <vt:lpstr>               </vt:lpstr>
      <vt:lpstr>Outline</vt:lpstr>
      <vt:lpstr>1.  Overview of global health inequities</vt:lpstr>
      <vt:lpstr>Trends in life expectancy</vt:lpstr>
      <vt:lpstr>Life expectancy at birth (men)</vt:lpstr>
      <vt:lpstr>PowerPoint Presentation</vt:lpstr>
      <vt:lpstr>PowerPoint Presentation</vt:lpstr>
      <vt:lpstr>The widening trend in mortality by education in Russia, 1989-2001</vt:lpstr>
      <vt:lpstr>2.  What Are The Social Determinants Of Health?</vt:lpstr>
      <vt:lpstr>Definitions</vt:lpstr>
      <vt:lpstr>PowerPoint Presentation</vt:lpstr>
      <vt:lpstr>3. SDH and equity: central to global agendas</vt:lpstr>
      <vt:lpstr>PowerPoint Presentation</vt:lpstr>
      <vt:lpstr>PowerPoint Presentation</vt:lpstr>
      <vt:lpstr>PowerPoint Presentation</vt:lpstr>
      <vt:lpstr>PowerPoint Presentation</vt:lpstr>
      <vt:lpstr>“Medicine is a social science and politics is nothing else but medicine on a large scale”-  Rudolf Virchow (1821-1902). </vt:lpstr>
      <vt:lpstr>Dr Andrija STAMPAR, President of the foundational WHA (1948)</vt:lpstr>
      <vt:lpstr>WHO constitution - definition of health</vt:lpstr>
      <vt:lpstr>Commission on Social Determinants of Health </vt:lpstr>
      <vt:lpstr>Implementing the  Rio Political Declaration on SDH</vt:lpstr>
      <vt:lpstr>Helsinki definition of HiAP</vt:lpstr>
      <vt:lpstr>SDH and health equity are intrinsically linked to:</vt:lpstr>
      <vt:lpstr>PowerPoint Presentation</vt:lpstr>
      <vt:lpstr>Sustainable Development Goals</vt:lpstr>
      <vt:lpstr>4. Global achievements on SDH</vt:lpstr>
      <vt:lpstr>PowerPoint Presentation</vt:lpstr>
      <vt:lpstr>PowerPoint Presentation</vt:lpstr>
      <vt:lpstr>PowerPoint Presentation</vt:lpstr>
      <vt:lpstr>PowerPoint Presentation</vt:lpstr>
      <vt:lpstr>PowerPoint Presentation</vt:lpstr>
      <vt:lpstr>PowerPoint Presentation</vt:lpstr>
      <vt:lpstr>5. WHO’s Secretariat priority areas to support SDH country implementation</vt:lpstr>
      <vt:lpstr>PowerPoint Presentation</vt:lpstr>
      <vt:lpstr>PowerPoint Presentation</vt:lpstr>
      <vt:lpstr>PowerPoint Presentation</vt:lpstr>
      <vt:lpstr>PowerPoint Presentation</vt:lpstr>
      <vt:lpstr>PowerPoint Presentation</vt:lpstr>
      <vt:lpstr> The EQuAL lens for designing policies, and monitoring and evaluation</vt:lpstr>
      <vt:lpstr>PowerPoint Presentation</vt:lpstr>
      <vt:lpstr>Questions for the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orielle</dc:creator>
  <cp:lastModifiedBy>Schneider, Paul Miles</cp:lastModifiedBy>
  <cp:revision>93</cp:revision>
  <cp:lastPrinted>2015-11-24T09:10:06Z</cp:lastPrinted>
  <dcterms:created xsi:type="dcterms:W3CDTF">2015-03-29T13:54:04Z</dcterms:created>
  <dcterms:modified xsi:type="dcterms:W3CDTF">2023-09-18T14:50:11Z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0x010100C2BEA3C98D2D134E99E440D91A17ED27</vt:lpwstr>
  </property>
</Properties>
</file>