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4" r:id="rId5"/>
    <p:sldId id="267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771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932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077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62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946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55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84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48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867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520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823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6993-D225-443A-8FB1-0988AC0046B7}" type="datetimeFigureOut">
              <a:rPr lang="en-ZA" smtClean="0"/>
              <a:t>2015-12-03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3853-F9B4-44DC-938E-AD8C8EBEDAF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923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3100" b="1" dirty="0" smtClean="0"/>
              <a:t>Policy Brief: </a:t>
            </a:r>
            <a:r>
              <a:rPr lang="en-ZA" sz="3100" b="1" dirty="0" smtClean="0"/>
              <a:t>Maternal </a:t>
            </a:r>
            <a:r>
              <a:rPr lang="en-ZA" sz="3100" b="1" dirty="0" smtClean="0"/>
              <a:t>Mortality Case Of LESOTHO</a:t>
            </a:r>
            <a:r>
              <a:rPr lang="en-ZA" sz="3100" b="1" dirty="0"/>
              <a:t/>
            </a:r>
            <a:br>
              <a:rPr lang="en-ZA" sz="3100" b="1" dirty="0"/>
            </a:b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By M </a:t>
            </a:r>
            <a:r>
              <a:rPr lang="en-ZA" b="1" dirty="0" err="1" smtClean="0"/>
              <a:t>Ramathebane</a:t>
            </a:r>
            <a:r>
              <a:rPr lang="en-ZA" b="1" dirty="0" smtClean="0"/>
              <a:t> </a:t>
            </a:r>
          </a:p>
          <a:p>
            <a:r>
              <a:rPr lang="en-ZA" b="1" dirty="0" smtClean="0"/>
              <a:t>M </a:t>
            </a:r>
            <a:r>
              <a:rPr lang="en-ZA" b="1" dirty="0" err="1" smtClean="0"/>
              <a:t>Thoothe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053227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 to societal goal argument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Health Education</a:t>
            </a:r>
          </a:p>
          <a:p>
            <a:r>
              <a:rPr lang="en-ZA" dirty="0" smtClean="0"/>
              <a:t>Empowerment</a:t>
            </a:r>
          </a:p>
          <a:p>
            <a:r>
              <a:rPr lang="en-ZA" dirty="0" smtClean="0"/>
              <a:t>Social relieve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721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ECONOMIC </a:t>
            </a:r>
            <a:r>
              <a:rPr lang="en-ZA" dirty="0"/>
              <a:t>E</a:t>
            </a:r>
            <a:r>
              <a:rPr lang="en-ZA" dirty="0" smtClean="0"/>
              <a:t>VIDENCE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Economic Burden:</a:t>
            </a:r>
          </a:p>
          <a:p>
            <a:r>
              <a:rPr lang="en-ZA" dirty="0" smtClean="0"/>
              <a:t>Orphans</a:t>
            </a:r>
          </a:p>
          <a:p>
            <a:r>
              <a:rPr lang="en-ZA" dirty="0" smtClean="0"/>
              <a:t>Decreased number of workforce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575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EVIDENCE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ZA" dirty="0" smtClean="0"/>
              <a:t>DHS</a:t>
            </a:r>
            <a:endParaRPr lang="en-ZA" dirty="0" smtClean="0"/>
          </a:p>
          <a:p>
            <a:r>
              <a:rPr lang="en-ZA" dirty="0" smtClean="0"/>
              <a:t>NSDP</a:t>
            </a:r>
            <a:endParaRPr lang="en-ZA" dirty="0" smtClean="0"/>
          </a:p>
          <a:p>
            <a:r>
              <a:rPr lang="en-ZA" dirty="0" smtClean="0"/>
              <a:t>States that the death of pregnant women should be reduced to below currently the 480/100 000 country is standing at </a:t>
            </a:r>
          </a:p>
          <a:p>
            <a:pPr marL="0" indent="0">
              <a:buNone/>
            </a:pPr>
            <a:r>
              <a:rPr lang="en-ZA" dirty="0" smtClean="0"/>
              <a:t>720/100 000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Evidence is collected through  manual data collection,</a:t>
            </a:r>
          </a:p>
          <a:p>
            <a:r>
              <a:rPr lang="en-ZA" dirty="0" smtClean="0"/>
              <a:t>Trend </a:t>
            </a:r>
            <a:r>
              <a:rPr lang="en-ZA" dirty="0" smtClean="0"/>
              <a:t>analysis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542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</a:t>
            </a: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Strengths</a:t>
            </a:r>
          </a:p>
          <a:p>
            <a:r>
              <a:rPr lang="en-ZA" dirty="0" smtClean="0"/>
              <a:t>brief</a:t>
            </a:r>
          </a:p>
          <a:p>
            <a:r>
              <a:rPr lang="en-ZA" dirty="0" smtClean="0"/>
              <a:t>Point form</a:t>
            </a:r>
          </a:p>
          <a:p>
            <a:r>
              <a:rPr lang="en-ZA" dirty="0" smtClean="0"/>
              <a:t>National Concern</a:t>
            </a:r>
          </a:p>
          <a:p>
            <a:r>
              <a:rPr lang="en-ZA" dirty="0" smtClean="0"/>
              <a:t>Require Multi-sectoral Collaboration</a:t>
            </a:r>
          </a:p>
          <a:p>
            <a:r>
              <a:rPr lang="en-ZA" dirty="0" smtClean="0"/>
              <a:t>Clear targets</a:t>
            </a:r>
          </a:p>
          <a:p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Weaknesses</a:t>
            </a:r>
          </a:p>
          <a:p>
            <a:r>
              <a:rPr lang="en-ZA" dirty="0" smtClean="0"/>
              <a:t>Inadequate time</a:t>
            </a:r>
          </a:p>
          <a:p>
            <a:r>
              <a:rPr lang="en-ZA" dirty="0" smtClean="0"/>
              <a:t>Too much literature</a:t>
            </a:r>
          </a:p>
          <a:p>
            <a:r>
              <a:rPr lang="en-ZA" dirty="0" smtClean="0"/>
              <a:t>Information /topic broad</a:t>
            </a:r>
          </a:p>
          <a:p>
            <a:r>
              <a:rPr lang="en-ZA" dirty="0" smtClean="0"/>
              <a:t> inadequate Skills</a:t>
            </a:r>
          </a:p>
          <a:p>
            <a:r>
              <a:rPr lang="en-ZA" dirty="0" smtClean="0"/>
              <a:t>Inadequate Leadership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159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Final Decision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Since the country did not meet the </a:t>
            </a:r>
            <a:r>
              <a:rPr lang="en-ZA" dirty="0" smtClean="0"/>
              <a:t>target led to </a:t>
            </a:r>
            <a:r>
              <a:rPr lang="en-ZA" dirty="0" smtClean="0"/>
              <a:t>the National requested to identify the gaps:</a:t>
            </a:r>
          </a:p>
          <a:p>
            <a:r>
              <a:rPr lang="en-ZA" dirty="0" smtClean="0"/>
              <a:t>In terms of Existing policies</a:t>
            </a:r>
          </a:p>
          <a:p>
            <a:pPr lvl="1"/>
            <a:r>
              <a:rPr lang="en-ZA" dirty="0" smtClean="0"/>
              <a:t>Inputs</a:t>
            </a:r>
          </a:p>
          <a:p>
            <a:pPr lvl="1"/>
            <a:r>
              <a:rPr lang="en-ZA" dirty="0" smtClean="0"/>
              <a:t>Processes</a:t>
            </a:r>
          </a:p>
          <a:p>
            <a:pPr lvl="1"/>
            <a:r>
              <a:rPr lang="en-ZA" dirty="0" smtClean="0"/>
              <a:t>outputs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785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630467" cy="503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 smtClean="0"/>
              <a:t>Maternal mortality is high in the country at about 720 deaths per 100,000 live births, this is having a negative impact on the family life, health of the women, increase in number of orphaned children including economy of the country. </a:t>
            </a:r>
          </a:p>
          <a:p>
            <a:pPr marL="0" indent="0">
              <a:buNone/>
            </a:pPr>
            <a:r>
              <a:rPr lang="en-ZA" dirty="0" smtClean="0"/>
              <a:t>The goal is to reduce maternal mortality and to improve access to health facilities. </a:t>
            </a:r>
          </a:p>
          <a:p>
            <a:pPr marL="0" indent="0">
              <a:buNone/>
            </a:pPr>
            <a:r>
              <a:rPr lang="en-ZA" dirty="0" smtClean="0"/>
              <a:t>Encourage facility based deliveries.</a:t>
            </a:r>
          </a:p>
          <a:p>
            <a:pPr marL="0" indent="0">
              <a:buNone/>
            </a:pPr>
            <a:r>
              <a:rPr lang="en-ZA" dirty="0" smtClean="0"/>
              <a:t>Mayor is requested to lead multi-sectoral approach for reduction of maternal mortality.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72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Issues of concern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Medical causes:</a:t>
            </a:r>
          </a:p>
          <a:p>
            <a:pPr marL="857250" lvl="1" indent="-457200"/>
            <a:r>
              <a:rPr lang="en-ZA" dirty="0" smtClean="0"/>
              <a:t>HIV/AIDS</a:t>
            </a:r>
          </a:p>
          <a:p>
            <a:pPr marL="857250" lvl="1" indent="-457200"/>
            <a:r>
              <a:rPr lang="en-ZA" dirty="0" smtClean="0"/>
              <a:t>Pregnancy Induced Hypertension</a:t>
            </a:r>
          </a:p>
          <a:p>
            <a:pPr marL="857250" lvl="1" indent="-457200"/>
            <a:r>
              <a:rPr lang="en-ZA" dirty="0" smtClean="0"/>
              <a:t>Bleeding During pregnancy, labour And After Delivery</a:t>
            </a:r>
          </a:p>
          <a:p>
            <a:pPr marL="857250" lvl="1" indent="-457200"/>
            <a:r>
              <a:rPr lang="en-ZA" dirty="0" smtClean="0"/>
              <a:t>Multiple Pregnancies</a:t>
            </a:r>
          </a:p>
          <a:p>
            <a:pPr marL="400050" lvl="1" indent="0">
              <a:buNone/>
            </a:pPr>
            <a:r>
              <a:rPr lang="en-ZA" b="1" dirty="0" smtClean="0"/>
              <a:t>Socio-economic causes</a:t>
            </a:r>
          </a:p>
          <a:p>
            <a:pPr marL="857250" lvl="1" indent="-457200"/>
            <a:r>
              <a:rPr lang="en-ZA" dirty="0" smtClean="0"/>
              <a:t>Behaviour</a:t>
            </a:r>
          </a:p>
          <a:p>
            <a:pPr marL="857250" lvl="1" indent="-457200"/>
            <a:r>
              <a:rPr lang="en-ZA" dirty="0" smtClean="0"/>
              <a:t>Access to health services</a:t>
            </a:r>
          </a:p>
          <a:p>
            <a:pPr marL="857250" lvl="1" indent="-457200"/>
            <a:r>
              <a:rPr lang="en-ZA" dirty="0" smtClean="0"/>
              <a:t>Transport</a:t>
            </a:r>
          </a:p>
          <a:p>
            <a:pPr marL="857250" lvl="1" indent="-457200"/>
            <a:r>
              <a:rPr lang="en-ZA" dirty="0" smtClean="0"/>
              <a:t>Finance</a:t>
            </a:r>
          </a:p>
          <a:p>
            <a:pPr marL="857250" lvl="1" indent="-457200"/>
            <a:r>
              <a:rPr lang="en-ZA" dirty="0" smtClean="0"/>
              <a:t>Health systems</a:t>
            </a:r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Cultural causes</a:t>
            </a:r>
            <a:r>
              <a:rPr lang="en-ZA" dirty="0" smtClean="0"/>
              <a:t>:</a:t>
            </a:r>
          </a:p>
          <a:p>
            <a:r>
              <a:rPr lang="en-ZA" dirty="0" smtClean="0"/>
              <a:t>Beliefs</a:t>
            </a:r>
          </a:p>
          <a:p>
            <a:r>
              <a:rPr lang="en-ZA" dirty="0" smtClean="0"/>
              <a:t>Practices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265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Contributing Factors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Some of the contributing factors </a:t>
            </a:r>
            <a:r>
              <a:rPr lang="en-ZA" dirty="0" smtClean="0"/>
              <a:t>are:</a:t>
            </a:r>
          </a:p>
          <a:p>
            <a:r>
              <a:rPr lang="en-ZA" dirty="0" smtClean="0"/>
              <a:t>Poverty </a:t>
            </a:r>
          </a:p>
          <a:p>
            <a:r>
              <a:rPr lang="en-ZA" dirty="0"/>
              <a:t>Traditional and cultural practices </a:t>
            </a:r>
            <a:endParaRPr lang="en-ZA" dirty="0" smtClean="0"/>
          </a:p>
          <a:p>
            <a:r>
              <a:rPr lang="en-ZA" dirty="0"/>
              <a:t>H</a:t>
            </a:r>
            <a:r>
              <a:rPr lang="en-ZA" dirty="0" smtClean="0"/>
              <a:t>ome </a:t>
            </a:r>
            <a:r>
              <a:rPr lang="en-ZA" dirty="0"/>
              <a:t>deliveries at about </a:t>
            </a:r>
            <a:r>
              <a:rPr lang="en-ZA" dirty="0" smtClean="0"/>
              <a:t>4 out of 10. </a:t>
            </a:r>
            <a:endParaRPr lang="en-ZA" dirty="0"/>
          </a:p>
          <a:p>
            <a:r>
              <a:rPr lang="en-ZA" dirty="0" smtClean="0"/>
              <a:t> </a:t>
            </a:r>
            <a:r>
              <a:rPr lang="en-ZA" dirty="0"/>
              <a:t>L</a:t>
            </a:r>
            <a:r>
              <a:rPr lang="en-ZA" dirty="0" smtClean="0"/>
              <a:t>ack </a:t>
            </a:r>
            <a:r>
              <a:rPr lang="en-ZA" dirty="0"/>
              <a:t>of infrastructure  (roads, poor housing, lack of safe water and sanitation, electricity, etc</a:t>
            </a:r>
            <a:r>
              <a:rPr lang="en-ZA" dirty="0" smtClean="0"/>
              <a:t>.)</a:t>
            </a:r>
            <a:endParaRPr lang="en-ZA" dirty="0"/>
          </a:p>
          <a:p>
            <a:r>
              <a:rPr lang="en-ZA" dirty="0"/>
              <a:t> </a:t>
            </a:r>
            <a:r>
              <a:rPr lang="en-ZA" dirty="0" smtClean="0"/>
              <a:t>Low </a:t>
            </a:r>
            <a:r>
              <a:rPr lang="en-ZA" dirty="0"/>
              <a:t>opinion about unfriendly health services</a:t>
            </a:r>
            <a:r>
              <a:rPr lang="en-Z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324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We have good policies that address primarily the biomedical issues to be dealt with at health facilities, however they fail to adequately  address socio-economic and cultural issues to pregnant women.</a:t>
            </a:r>
          </a:p>
          <a:p>
            <a:r>
              <a:rPr lang="en-ZA" dirty="0" smtClean="0"/>
              <a:t> there is poor implementation and enforcement  of these existing policies/guidelines such as the Antenatal care guidelines.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740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 smtClean="0"/>
              <a:t>Some of these deaths could be prevented</a:t>
            </a:r>
          </a:p>
          <a:p>
            <a:r>
              <a:rPr lang="en-ZA" dirty="0" smtClean="0"/>
              <a:t> If delivery occurred in the health facilities under skilled health providers</a:t>
            </a:r>
          </a:p>
          <a:p>
            <a:r>
              <a:rPr lang="en-ZA" dirty="0" smtClean="0"/>
              <a:t>Proper information is passed on</a:t>
            </a:r>
          </a:p>
          <a:p>
            <a:r>
              <a:rPr lang="en-ZA" dirty="0" smtClean="0"/>
              <a:t>Building of proper road for ease of access to health facilities</a:t>
            </a:r>
          </a:p>
          <a:p>
            <a:r>
              <a:rPr lang="en-ZA" dirty="0"/>
              <a:t>We therefore, request your leadership and intervention involving relevant sectors to tackle this challenge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085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Stakeholders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Min. </a:t>
            </a:r>
            <a:r>
              <a:rPr lang="en-ZA" dirty="0"/>
              <a:t>of Transportation</a:t>
            </a:r>
          </a:p>
          <a:p>
            <a:r>
              <a:rPr lang="en-ZA" dirty="0"/>
              <a:t>Roads Agency</a:t>
            </a:r>
          </a:p>
          <a:p>
            <a:r>
              <a:rPr lang="en-ZA" dirty="0"/>
              <a:t>Social development</a:t>
            </a:r>
          </a:p>
          <a:p>
            <a:r>
              <a:rPr lang="en-ZA" dirty="0"/>
              <a:t>Infrastructure</a:t>
            </a:r>
          </a:p>
          <a:p>
            <a:r>
              <a:rPr lang="en-ZA" dirty="0"/>
              <a:t>Emergency </a:t>
            </a:r>
            <a:r>
              <a:rPr lang="en-ZA" dirty="0" smtClean="0"/>
              <a:t>services</a:t>
            </a:r>
          </a:p>
          <a:p>
            <a:r>
              <a:rPr lang="en-ZA" dirty="0"/>
              <a:t>Community Development</a:t>
            </a:r>
          </a:p>
          <a:p>
            <a:r>
              <a:rPr lang="en-ZA" dirty="0" smtClean="0"/>
              <a:t>Min. </a:t>
            </a:r>
            <a:r>
              <a:rPr lang="en-ZA" dirty="0"/>
              <a:t>of education 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ZA" dirty="0" smtClean="0"/>
              <a:t>Traditional healers</a:t>
            </a:r>
          </a:p>
          <a:p>
            <a:r>
              <a:rPr lang="en-ZA" dirty="0" smtClean="0"/>
              <a:t>NGO’S and CBO’S</a:t>
            </a:r>
          </a:p>
          <a:p>
            <a:r>
              <a:rPr lang="en-ZA" dirty="0" smtClean="0"/>
              <a:t>Health</a:t>
            </a:r>
          </a:p>
          <a:p>
            <a:r>
              <a:rPr lang="en-ZA" dirty="0" smtClean="0"/>
              <a:t>Community structures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395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 Argument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b="1" dirty="0" smtClean="0"/>
              <a:t>Medical causes</a:t>
            </a:r>
            <a:r>
              <a:rPr lang="en-ZA" dirty="0" smtClean="0"/>
              <a:t>:</a:t>
            </a:r>
          </a:p>
          <a:p>
            <a:r>
              <a:rPr lang="en-ZA" dirty="0" smtClean="0"/>
              <a:t>Failure for a pregnant to attend antenatal clinics  may have impact to the mother and child</a:t>
            </a:r>
          </a:p>
          <a:p>
            <a:pPr marL="0" indent="0">
              <a:buNone/>
            </a:pPr>
            <a:r>
              <a:rPr lang="en-ZA" b="1" dirty="0" smtClean="0"/>
              <a:t>Socio-economic</a:t>
            </a:r>
          </a:p>
          <a:p>
            <a:r>
              <a:rPr lang="en-ZA" dirty="0" smtClean="0"/>
              <a:t>Failure to reach the health facilities on time may result in death of the mother and child</a:t>
            </a:r>
          </a:p>
          <a:p>
            <a:pPr marL="0" indent="0">
              <a:buNone/>
            </a:pPr>
            <a:r>
              <a:rPr lang="en-ZA" b="1" dirty="0" smtClean="0"/>
              <a:t>Cultural</a:t>
            </a:r>
            <a:r>
              <a:rPr lang="en-ZA" dirty="0" smtClean="0"/>
              <a:t> </a:t>
            </a:r>
          </a:p>
          <a:p>
            <a:pPr marL="0" indent="0">
              <a:buNone/>
            </a:pPr>
            <a:r>
              <a:rPr lang="en-ZA" dirty="0" smtClean="0"/>
              <a:t> women belief  in attending clinic in the later stage to prevent from be-witched</a:t>
            </a:r>
          </a:p>
          <a:p>
            <a:pPr marL="0" indent="0">
              <a:buNone/>
            </a:pPr>
            <a:r>
              <a:rPr lang="en-ZA" dirty="0" smtClean="0"/>
              <a:t>Taking traditional medicines to fasten labour process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3799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 to other-sector argument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All sectors involved with clear action plan and task allocation to address and give solutions to the problem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513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0483A-DF75-42FD-AB06-07C429C5C097}"/>
</file>

<file path=customXml/itemProps2.xml><?xml version="1.0" encoding="utf-8"?>
<ds:datastoreItem xmlns:ds="http://schemas.openxmlformats.org/officeDocument/2006/customXml" ds:itemID="{2E485E67-D82E-48DD-9709-AFC9F2C74FFC}"/>
</file>

<file path=customXml/itemProps3.xml><?xml version="1.0" encoding="utf-8"?>
<ds:datastoreItem xmlns:ds="http://schemas.openxmlformats.org/officeDocument/2006/customXml" ds:itemID="{D2B80E2A-003C-4BFD-9A81-09EAFDEE9CEF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500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Policy Brief: Maternal Mortality Case Of LESOTHO </vt:lpstr>
      <vt:lpstr>PowerPoint Presentation</vt:lpstr>
      <vt:lpstr>Issues of concern </vt:lpstr>
      <vt:lpstr>Contributing Factors</vt:lpstr>
      <vt:lpstr>Policy </vt:lpstr>
      <vt:lpstr>Recommendations</vt:lpstr>
      <vt:lpstr>Key Stakeholders</vt:lpstr>
      <vt:lpstr>Health Argument</vt:lpstr>
      <vt:lpstr>Health to other-sector argument</vt:lpstr>
      <vt:lpstr>Health to societal goal argument</vt:lpstr>
      <vt:lpstr>ECONOMIC EVIDENCE</vt:lpstr>
      <vt:lpstr>EVIDENCE</vt:lpstr>
      <vt:lpstr>Policy</vt:lpstr>
      <vt:lpstr>Final Decision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</dc:title>
  <dc:creator>delegate</dc:creator>
  <cp:lastModifiedBy>delegate</cp:lastModifiedBy>
  <cp:revision>38</cp:revision>
  <dcterms:created xsi:type="dcterms:W3CDTF">2015-12-02T09:29:10Z</dcterms:created>
  <dcterms:modified xsi:type="dcterms:W3CDTF">2015-12-03T15:22:19Z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