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61" r:id="rId6"/>
    <p:sldId id="263" r:id="rId7"/>
    <p:sldId id="259" r:id="rId8"/>
    <p:sldId id="266" r:id="rId9"/>
    <p:sldId id="262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08" autoAdjust="0"/>
  </p:normalViewPr>
  <p:slideViewPr>
    <p:cSldViewPr>
      <p:cViewPr varScale="1">
        <p:scale>
          <a:sx n="65" d="100"/>
          <a:sy n="65" d="100"/>
        </p:scale>
        <p:origin x="140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E6E2E-8C94-48FC-94CF-5EE60E1802D9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F2802-BFD0-462C-9302-5275DFEF8F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772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E6E2E-8C94-48FC-94CF-5EE60E1802D9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F2802-BFD0-462C-9302-5275DFEF8F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04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E6E2E-8C94-48FC-94CF-5EE60E1802D9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F2802-BFD0-462C-9302-5275DFEF8F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769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E6E2E-8C94-48FC-94CF-5EE60E1802D9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F2802-BFD0-462C-9302-5275DFEF8F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900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E6E2E-8C94-48FC-94CF-5EE60E1802D9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F2802-BFD0-462C-9302-5275DFEF8F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915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E6E2E-8C94-48FC-94CF-5EE60E1802D9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F2802-BFD0-462C-9302-5275DFEF8F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720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E6E2E-8C94-48FC-94CF-5EE60E1802D9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F2802-BFD0-462C-9302-5275DFEF8F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844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E6E2E-8C94-48FC-94CF-5EE60E1802D9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F2802-BFD0-462C-9302-5275DFEF8F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882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E6E2E-8C94-48FC-94CF-5EE60E1802D9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F2802-BFD0-462C-9302-5275DFEF8F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661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E6E2E-8C94-48FC-94CF-5EE60E1802D9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F2802-BFD0-462C-9302-5275DFEF8F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383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E6E2E-8C94-48FC-94CF-5EE60E1802D9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F2802-BFD0-462C-9302-5275DFEF8F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084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E6E2E-8C94-48FC-94CF-5EE60E1802D9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F2802-BFD0-462C-9302-5275DFEF8F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719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143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POLICY BRIEF ON REDUCTION OF MALNUTRITION </a:t>
            </a:r>
            <a:r>
              <a:rPr lang="en-US" sz="4000" b="1" dirty="0" smtClean="0"/>
              <a:t>PREVALENCE IN TURKANA COUNTY, KENYA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10000"/>
            <a:ext cx="3886200" cy="1981200"/>
          </a:xfrm>
        </p:spPr>
        <p:txBody>
          <a:bodyPr>
            <a:noAutofit/>
          </a:bodyPr>
          <a:lstStyle/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1. Dr. Ruth </a:t>
            </a:r>
            <a:r>
              <a:rPr lang="en-US" sz="1600" b="1" dirty="0" err="1" smtClean="0">
                <a:solidFill>
                  <a:schemeClr val="tx1"/>
                </a:solidFill>
              </a:rPr>
              <a:t>Kitetu</a:t>
            </a:r>
            <a:r>
              <a:rPr lang="en-US" sz="1600" b="1" dirty="0" smtClean="0">
                <a:solidFill>
                  <a:schemeClr val="tx1"/>
                </a:solidFill>
              </a:rPr>
              <a:t>,</a:t>
            </a: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     Head Policy and Strategic Planning Unit;</a:t>
            </a: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     Ministry of Health, Kenya</a:t>
            </a:r>
          </a:p>
          <a:p>
            <a:pPr algn="l"/>
            <a:endParaRPr lang="en-US" sz="1600" b="1" dirty="0" smtClean="0">
              <a:solidFill>
                <a:schemeClr val="tx1"/>
              </a:solidFill>
            </a:endParaRP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2. Mr. Henry </a:t>
            </a:r>
            <a:r>
              <a:rPr lang="en-US" sz="1600" b="1" dirty="0" err="1" smtClean="0">
                <a:solidFill>
                  <a:schemeClr val="tx1"/>
                </a:solidFill>
              </a:rPr>
              <a:t>Onyiego</a:t>
            </a:r>
            <a:r>
              <a:rPr lang="en-US" sz="1600" b="1" dirty="0" smtClean="0">
                <a:solidFill>
                  <a:schemeClr val="tx1"/>
                </a:solidFill>
              </a:rPr>
              <a:t>,</a:t>
            </a: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     Senior Economist;</a:t>
            </a: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     Ministry of Health, Kenya</a:t>
            </a:r>
          </a:p>
        </p:txBody>
      </p:sp>
      <p:pic>
        <p:nvPicPr>
          <p:cNvPr id="5" name="Picture 4" descr="3dflagsdotcom_kenya_2faw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82713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5181600" y="3810000"/>
            <a:ext cx="3494087" cy="1676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3. Mr. Njuguna David,</a:t>
            </a: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     Senior Economist,</a:t>
            </a: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     Policy and Strategic Planning Unit;</a:t>
            </a: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     Ministry of Health, Kenya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0" y="3429000"/>
            <a:ext cx="54046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Authors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48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3dflagsdotcom_kenya_2faw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733799"/>
            <a:ext cx="3962400" cy="2402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Ahsante</a:t>
            </a:r>
            <a:r>
              <a:rPr lang="en-US" b="1" dirty="0" smtClean="0"/>
              <a:t> Sana!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9556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the topic is important?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Autofit/>
          </a:bodyPr>
          <a:lstStyle/>
          <a:p>
            <a:pPr algn="just"/>
            <a:r>
              <a:rPr lang="en-US" sz="2000" dirty="0"/>
              <a:t>The Constitution of Kenya 2010 provides </a:t>
            </a:r>
            <a:r>
              <a:rPr lang="en-US" sz="2000" dirty="0" err="1"/>
              <a:t>provides</a:t>
            </a:r>
            <a:r>
              <a:rPr lang="en-US" sz="2000" dirty="0"/>
              <a:t> for right to health</a:t>
            </a:r>
            <a:r>
              <a:rPr lang="en-US" sz="2000" dirty="0" smtClean="0"/>
              <a:t>. Article </a:t>
            </a:r>
            <a:r>
              <a:rPr lang="en-US" sz="2000" dirty="0"/>
              <a:t>43 (c).” </a:t>
            </a:r>
            <a:r>
              <a:rPr lang="en-US" sz="2000" i="1" dirty="0"/>
              <a:t>To be free from hunger and have adequate food of acceptable quality.</a:t>
            </a:r>
            <a:r>
              <a:rPr lang="en-US" sz="2000" dirty="0"/>
              <a:t> The State has a constitutional obligation under Article 53−57 of the Constitution to Rights of special groups including “Children have right to basic nutrition and healthcare.” </a:t>
            </a:r>
            <a:endParaRPr lang="en-US" sz="2000" dirty="0" smtClean="0"/>
          </a:p>
          <a:p>
            <a:pPr algn="just"/>
            <a:endParaRPr lang="en-US" sz="2000" dirty="0"/>
          </a:p>
          <a:p>
            <a:pPr algn="just"/>
            <a:r>
              <a:rPr lang="en-US" sz="2000" dirty="0"/>
              <a:t>Nutrition is a vital building block in the foundation of human health and development. The right nutrition early in life, particularly in the </a:t>
            </a:r>
            <a:r>
              <a:rPr lang="en-US" sz="2000" dirty="0" smtClean="0"/>
              <a:t>first 3 </a:t>
            </a:r>
            <a:r>
              <a:rPr lang="en-US" sz="2000" dirty="0"/>
              <a:t>between a woman’s pregnancy and her child’s second birthday helps ensure healthy growth and cognitive development, leading to a lifetime of health and economic </a:t>
            </a:r>
            <a:r>
              <a:rPr lang="en-US" sz="2000" dirty="0" smtClean="0"/>
              <a:t>benefits.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smtClean="0"/>
              <a:t>Nutrition </a:t>
            </a:r>
            <a:r>
              <a:rPr lang="en-US" sz="2000" dirty="0"/>
              <a:t>is not just a social determinant of health, but has a direct relationship with health status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pic>
        <p:nvPicPr>
          <p:cNvPr id="4" name="Picture 4" descr="3dflagsdotcom_kenya_2faw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82713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607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b="1" dirty="0" smtClean="0"/>
              <a:t>Why people should care?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Autofit/>
          </a:bodyPr>
          <a:lstStyle/>
          <a:p>
            <a:pPr algn="just"/>
            <a:r>
              <a:rPr lang="en-US" sz="2000" dirty="0"/>
              <a:t>According to the Demographic and Health Surveys, stunting, wasting and underweight were at 26%, 4% and 11% in 2014 respectively.  Malnutrition places children at increased risk of morbidity and mortality and is also shown to be related to impaired mental development</a:t>
            </a:r>
            <a:r>
              <a:rPr lang="en-US" sz="2000" dirty="0" smtClean="0"/>
              <a:t>.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 smtClean="0"/>
              <a:t>The </a:t>
            </a:r>
            <a:r>
              <a:rPr lang="en-US" sz="2000" dirty="0"/>
              <a:t>effects of malnutrition are long-term and trap generations of individuals and communities in the vicious circle of </a:t>
            </a:r>
            <a:r>
              <a:rPr lang="en-US" sz="2000" dirty="0" smtClean="0"/>
              <a:t>poverty.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 smtClean="0"/>
              <a:t>Overall</a:t>
            </a:r>
            <a:r>
              <a:rPr lang="en-US" sz="2000" dirty="0"/>
              <a:t>, Malnutrition in early childhood leads to decreased productivity in adulthood and hence low economic growth of a country</a:t>
            </a:r>
            <a:r>
              <a:rPr lang="en-US" sz="2000" dirty="0" smtClean="0"/>
              <a:t>.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smtClean="0"/>
              <a:t>In total, the direct economic cost of malnutrition is estimated at 0.09 percent of Gross Domestic Product and 0.4 percent of overall Total Health Expenditures (or KSh 896 million (US$10.5 million) in 2012/13).</a:t>
            </a:r>
          </a:p>
          <a:p>
            <a:pPr algn="just"/>
            <a:endParaRPr lang="en-US" sz="2100" dirty="0"/>
          </a:p>
        </p:txBody>
      </p:sp>
      <p:pic>
        <p:nvPicPr>
          <p:cNvPr id="4" name="Picture 4" descr="3dflagsdotcom_kenya_2faw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82713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008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Recommendations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62500" lnSpcReduction="20000"/>
          </a:bodyPr>
          <a:lstStyle/>
          <a:p>
            <a:pPr lvl="0" algn="just"/>
            <a:r>
              <a:rPr lang="en-GB" dirty="0"/>
              <a:t>Promote </a:t>
            </a:r>
            <a:r>
              <a:rPr lang="en-GB" dirty="0" smtClean="0"/>
              <a:t>exclusive breastfeeding </a:t>
            </a:r>
            <a:r>
              <a:rPr lang="en-GB" dirty="0"/>
              <a:t>and complementary feeding practices</a:t>
            </a:r>
            <a:r>
              <a:rPr lang="en-GB" dirty="0" smtClean="0"/>
              <a:t>;</a:t>
            </a:r>
          </a:p>
          <a:p>
            <a:pPr lvl="0" algn="just"/>
            <a:endParaRPr lang="en-US" dirty="0"/>
          </a:p>
          <a:p>
            <a:pPr lvl="0" algn="just"/>
            <a:r>
              <a:rPr lang="en-GB" dirty="0"/>
              <a:t>Reduce Vitamin A deficiency to levels below it being a public health </a:t>
            </a:r>
            <a:r>
              <a:rPr lang="en-GB" dirty="0" smtClean="0"/>
              <a:t>problem</a:t>
            </a:r>
          </a:p>
          <a:p>
            <a:pPr lvl="0" algn="just"/>
            <a:endParaRPr lang="en-US" dirty="0"/>
          </a:p>
          <a:p>
            <a:pPr lvl="0" algn="just"/>
            <a:r>
              <a:rPr lang="en-US" dirty="0"/>
              <a:t>Promote control of micronutrient deficiency diseases and disorders through </a:t>
            </a:r>
            <a:r>
              <a:rPr lang="en-US" dirty="0" err="1"/>
              <a:t>intersectoral</a:t>
            </a:r>
            <a:r>
              <a:rPr lang="en-US" dirty="0"/>
              <a:t> collaboration within </a:t>
            </a:r>
            <a:r>
              <a:rPr lang="en-US" b="1" dirty="0"/>
              <a:t>health, education, agriculture, water and sanitation, women and youth, social protection </a:t>
            </a:r>
            <a:r>
              <a:rPr lang="en-US" b="1" dirty="0" smtClean="0"/>
              <a:t>, communities, civil society, non-governmental organizations using </a:t>
            </a:r>
            <a:r>
              <a:rPr lang="en-US" b="1" dirty="0" err="1" smtClean="0"/>
              <a:t>HiAP</a:t>
            </a:r>
            <a:r>
              <a:rPr lang="en-US" b="1" dirty="0" smtClean="0"/>
              <a:t> approach;</a:t>
            </a:r>
          </a:p>
          <a:p>
            <a:pPr marL="0" lvl="0" indent="0" algn="just">
              <a:buNone/>
            </a:pPr>
            <a:endParaRPr lang="en-US" b="1" dirty="0"/>
          </a:p>
          <a:p>
            <a:pPr lvl="0" algn="just"/>
            <a:r>
              <a:rPr lang="en-GB" dirty="0"/>
              <a:t>Increase </a:t>
            </a:r>
            <a:r>
              <a:rPr lang="en-GB" dirty="0" smtClean="0"/>
              <a:t>county </a:t>
            </a:r>
            <a:r>
              <a:rPr lang="en-GB" dirty="0"/>
              <a:t>budget for nutrition-specific </a:t>
            </a:r>
            <a:r>
              <a:rPr lang="en-GB" dirty="0" smtClean="0"/>
              <a:t>activities</a:t>
            </a:r>
          </a:p>
          <a:p>
            <a:pPr lvl="0" algn="just"/>
            <a:endParaRPr lang="en-US" dirty="0"/>
          </a:p>
          <a:p>
            <a:pPr algn="just"/>
            <a:r>
              <a:rPr lang="en-US" dirty="0" smtClean="0"/>
              <a:t>Increase </a:t>
            </a:r>
            <a:r>
              <a:rPr lang="en-US" dirty="0"/>
              <a:t>financing of community </a:t>
            </a:r>
            <a:r>
              <a:rPr lang="en-US" dirty="0" smtClean="0"/>
              <a:t>activities </a:t>
            </a:r>
            <a:r>
              <a:rPr lang="en-US" dirty="0"/>
              <a:t>to promote maternal, neonatal, and child </a:t>
            </a:r>
            <a:r>
              <a:rPr lang="en-US" dirty="0" smtClean="0"/>
              <a:t>health </a:t>
            </a:r>
            <a:endParaRPr lang="en-US" dirty="0"/>
          </a:p>
        </p:txBody>
      </p:sp>
      <p:pic>
        <p:nvPicPr>
          <p:cNvPr id="4" name="Picture 4" descr="3dflagsdotcom_kenya_2faw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82713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8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Policy Goals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GB" dirty="0" smtClean="0"/>
              <a:t>To reduce Stunting from 26% to 10 %;</a:t>
            </a:r>
          </a:p>
          <a:p>
            <a:pPr algn="just"/>
            <a:endParaRPr lang="en-GB" dirty="0" smtClean="0"/>
          </a:p>
          <a:p>
            <a:pPr algn="just"/>
            <a:r>
              <a:rPr lang="en-GB" dirty="0" smtClean="0"/>
              <a:t>To reduce Underweight from 11% to 4%;</a:t>
            </a:r>
          </a:p>
          <a:p>
            <a:pPr algn="just"/>
            <a:endParaRPr lang="en-GB" dirty="0" smtClean="0"/>
          </a:p>
          <a:p>
            <a:pPr algn="just"/>
            <a:r>
              <a:rPr lang="en-GB" dirty="0" smtClean="0"/>
              <a:t>Reduce </a:t>
            </a:r>
            <a:r>
              <a:rPr lang="en-GB" dirty="0"/>
              <a:t>Vitamin A deficiency to levels </a:t>
            </a:r>
            <a:r>
              <a:rPr lang="en-GB" dirty="0" smtClean="0"/>
              <a:t>less </a:t>
            </a:r>
            <a:r>
              <a:rPr lang="en-GB" dirty="0"/>
              <a:t>than 10</a:t>
            </a:r>
            <a:r>
              <a:rPr lang="en-GB" dirty="0" smtClean="0"/>
              <a:t>%;</a:t>
            </a:r>
          </a:p>
          <a:p>
            <a:pPr algn="just"/>
            <a:endParaRPr lang="en-GB" dirty="0" smtClean="0"/>
          </a:p>
          <a:p>
            <a:pPr algn="just"/>
            <a:r>
              <a:rPr lang="en-GB" dirty="0"/>
              <a:t>Reduce </a:t>
            </a:r>
            <a:r>
              <a:rPr lang="en-GB" dirty="0" err="1"/>
              <a:t>anemia</a:t>
            </a:r>
            <a:r>
              <a:rPr lang="en-GB" dirty="0"/>
              <a:t> among women and children to levels </a:t>
            </a:r>
            <a:r>
              <a:rPr lang="en-GB" dirty="0" smtClean="0"/>
              <a:t>less </a:t>
            </a:r>
            <a:r>
              <a:rPr lang="en-GB" dirty="0"/>
              <a:t>than 20</a:t>
            </a:r>
            <a:r>
              <a:rPr lang="en-GB" dirty="0" smtClean="0"/>
              <a:t>%.</a:t>
            </a:r>
            <a:endParaRPr lang="en-US" dirty="0"/>
          </a:p>
        </p:txBody>
      </p:sp>
      <p:pic>
        <p:nvPicPr>
          <p:cNvPr id="5" name="Picture 4" descr="3dflagsdotcom_kenya_2faw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82713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272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Strength and weakness on the policy brief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Strengths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Constitutional right;</a:t>
            </a:r>
          </a:p>
          <a:p>
            <a:endParaRPr lang="en-US" dirty="0" smtClean="0"/>
          </a:p>
          <a:p>
            <a:r>
              <a:rPr lang="en-US" dirty="0" smtClean="0"/>
              <a:t>Contained in the Country’s Economic blueprint (Vision 2030);</a:t>
            </a:r>
          </a:p>
          <a:p>
            <a:endParaRPr lang="en-US" dirty="0"/>
          </a:p>
          <a:p>
            <a:r>
              <a:rPr lang="en-US" dirty="0" smtClean="0"/>
              <a:t>HIAP contained in the Kenya Health Policy; </a:t>
            </a:r>
            <a:r>
              <a:rPr lang="en-US" dirty="0">
                <a:solidFill>
                  <a:srgbClr val="FF0000"/>
                </a:solidFill>
              </a:rPr>
              <a:t>t</a:t>
            </a:r>
            <a:r>
              <a:rPr lang="en-US" dirty="0" smtClean="0">
                <a:solidFill>
                  <a:srgbClr val="FF0000"/>
                </a:solidFill>
              </a:rPr>
              <a:t>he policy will use a HIAP approach;</a:t>
            </a:r>
          </a:p>
          <a:p>
            <a:endParaRPr lang="en-US" dirty="0"/>
          </a:p>
          <a:p>
            <a:r>
              <a:rPr lang="en-US" dirty="0" smtClean="0"/>
              <a:t>Already existing frameworks for Multi-</a:t>
            </a:r>
            <a:r>
              <a:rPr lang="en-US" dirty="0" err="1" smtClean="0"/>
              <a:t>sectoral</a:t>
            </a:r>
            <a:r>
              <a:rPr lang="en-US" dirty="0" smtClean="0"/>
              <a:t> engagements.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Weaknesses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Financial implications;</a:t>
            </a:r>
          </a:p>
          <a:p>
            <a:endParaRPr lang="en-US" dirty="0"/>
          </a:p>
          <a:p>
            <a:r>
              <a:rPr lang="en-US" dirty="0" smtClean="0"/>
              <a:t>Coordination issues;</a:t>
            </a:r>
          </a:p>
          <a:p>
            <a:endParaRPr lang="en-US" dirty="0"/>
          </a:p>
          <a:p>
            <a:r>
              <a:rPr lang="en-US" dirty="0" smtClean="0"/>
              <a:t>Governance issues (Autonomy…County Act, 2012);</a:t>
            </a:r>
          </a:p>
          <a:p>
            <a:endParaRPr lang="en-US" dirty="0" smtClean="0"/>
          </a:p>
          <a:p>
            <a:r>
              <a:rPr lang="en-US" dirty="0" smtClean="0"/>
              <a:t>No immediate economic returns to investment.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51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Recommendations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62500" lnSpcReduction="20000"/>
          </a:bodyPr>
          <a:lstStyle/>
          <a:p>
            <a:pPr lvl="0" algn="just"/>
            <a:r>
              <a:rPr lang="en-GB" dirty="0"/>
              <a:t>Promote </a:t>
            </a:r>
            <a:r>
              <a:rPr lang="en-GB" dirty="0" smtClean="0"/>
              <a:t>exclusive breastfeeding </a:t>
            </a:r>
            <a:r>
              <a:rPr lang="en-GB" dirty="0"/>
              <a:t>and complementary feeding practices</a:t>
            </a:r>
            <a:r>
              <a:rPr lang="en-GB" dirty="0" smtClean="0"/>
              <a:t>;</a:t>
            </a:r>
          </a:p>
          <a:p>
            <a:pPr lvl="0" algn="just"/>
            <a:endParaRPr lang="en-US" dirty="0"/>
          </a:p>
          <a:p>
            <a:pPr lvl="0" algn="just"/>
            <a:r>
              <a:rPr lang="en-GB" dirty="0"/>
              <a:t>Reduce Vitamin A deficiency to levels below it being a public health </a:t>
            </a:r>
            <a:r>
              <a:rPr lang="en-GB" dirty="0" smtClean="0"/>
              <a:t>problem</a:t>
            </a:r>
          </a:p>
          <a:p>
            <a:pPr lvl="0" algn="just"/>
            <a:endParaRPr lang="en-US" dirty="0"/>
          </a:p>
          <a:p>
            <a:pPr lvl="0" algn="just"/>
            <a:r>
              <a:rPr lang="en-US" dirty="0"/>
              <a:t>Promote control of micronutrient deficiency diseases and disorders through </a:t>
            </a:r>
            <a:r>
              <a:rPr lang="en-US" dirty="0" err="1"/>
              <a:t>intersectoral</a:t>
            </a:r>
            <a:r>
              <a:rPr lang="en-US" dirty="0"/>
              <a:t> collaboration within </a:t>
            </a:r>
            <a:r>
              <a:rPr lang="en-US" b="1" dirty="0"/>
              <a:t>health, education, agriculture, water and sanitation, women and youth, social protection </a:t>
            </a:r>
            <a:r>
              <a:rPr lang="en-US" b="1" dirty="0" smtClean="0"/>
              <a:t>, communities, civil society, non-governmental organizations using </a:t>
            </a:r>
            <a:r>
              <a:rPr lang="en-US" b="1" dirty="0" err="1" smtClean="0"/>
              <a:t>HiAP</a:t>
            </a:r>
            <a:r>
              <a:rPr lang="en-US" b="1" dirty="0" smtClean="0"/>
              <a:t> approach;</a:t>
            </a:r>
          </a:p>
          <a:p>
            <a:pPr marL="0" lvl="0" indent="0" algn="just">
              <a:buNone/>
            </a:pPr>
            <a:endParaRPr lang="en-US" b="1" dirty="0"/>
          </a:p>
          <a:p>
            <a:pPr lvl="0" algn="just"/>
            <a:r>
              <a:rPr lang="en-GB" dirty="0"/>
              <a:t>Increase </a:t>
            </a:r>
            <a:r>
              <a:rPr lang="en-GB" dirty="0" smtClean="0"/>
              <a:t>county </a:t>
            </a:r>
            <a:r>
              <a:rPr lang="en-GB" dirty="0"/>
              <a:t>budget for nutrition-specific </a:t>
            </a:r>
            <a:r>
              <a:rPr lang="en-GB" dirty="0" smtClean="0"/>
              <a:t>activities</a:t>
            </a:r>
          </a:p>
          <a:p>
            <a:pPr lvl="0" algn="just"/>
            <a:endParaRPr lang="en-US" dirty="0"/>
          </a:p>
          <a:p>
            <a:pPr algn="just"/>
            <a:r>
              <a:rPr lang="en-US" dirty="0" smtClean="0"/>
              <a:t>Increase </a:t>
            </a:r>
            <a:r>
              <a:rPr lang="en-US" dirty="0"/>
              <a:t>financing of community </a:t>
            </a:r>
            <a:r>
              <a:rPr lang="en-US" dirty="0" smtClean="0"/>
              <a:t>activities </a:t>
            </a:r>
            <a:r>
              <a:rPr lang="en-US" dirty="0"/>
              <a:t>to promote maternal, neonatal, and child </a:t>
            </a:r>
            <a:r>
              <a:rPr lang="en-US" dirty="0" smtClean="0"/>
              <a:t>health </a:t>
            </a:r>
            <a:endParaRPr lang="en-US" dirty="0"/>
          </a:p>
        </p:txBody>
      </p:sp>
      <p:pic>
        <p:nvPicPr>
          <p:cNvPr id="4" name="Picture 4" descr="3dflagsdotcom_kenya_2faw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82713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8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Recommendations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62500" lnSpcReduction="20000"/>
          </a:bodyPr>
          <a:lstStyle/>
          <a:p>
            <a:pPr lvl="0" algn="just"/>
            <a:r>
              <a:rPr lang="en-GB" dirty="0"/>
              <a:t>Promote </a:t>
            </a:r>
            <a:r>
              <a:rPr lang="en-GB" dirty="0" smtClean="0"/>
              <a:t>exclusive breastfeeding </a:t>
            </a:r>
            <a:r>
              <a:rPr lang="en-GB" dirty="0"/>
              <a:t>and complementary feeding practices</a:t>
            </a:r>
            <a:r>
              <a:rPr lang="en-GB" dirty="0" smtClean="0"/>
              <a:t>;</a:t>
            </a:r>
          </a:p>
          <a:p>
            <a:pPr lvl="0" algn="just"/>
            <a:endParaRPr lang="en-US" dirty="0"/>
          </a:p>
          <a:p>
            <a:pPr lvl="0" algn="just"/>
            <a:r>
              <a:rPr lang="en-GB" dirty="0"/>
              <a:t>Reduce Vitamin A deficiency to levels below it being a public health </a:t>
            </a:r>
            <a:r>
              <a:rPr lang="en-GB" dirty="0" smtClean="0"/>
              <a:t>problem</a:t>
            </a:r>
          </a:p>
          <a:p>
            <a:pPr lvl="0" algn="just"/>
            <a:endParaRPr lang="en-US" dirty="0"/>
          </a:p>
          <a:p>
            <a:pPr lvl="0" algn="just"/>
            <a:r>
              <a:rPr lang="en-US" dirty="0"/>
              <a:t>Promote control of micronutrient deficiency diseases and disorders through </a:t>
            </a:r>
            <a:r>
              <a:rPr lang="en-US" dirty="0" err="1"/>
              <a:t>intersectoral</a:t>
            </a:r>
            <a:r>
              <a:rPr lang="en-US" dirty="0"/>
              <a:t> collaboration within </a:t>
            </a:r>
            <a:r>
              <a:rPr lang="en-US" b="1" dirty="0"/>
              <a:t>health, education, agriculture, water and sanitation, women and youth, social protection </a:t>
            </a:r>
            <a:r>
              <a:rPr lang="en-US" b="1" dirty="0" smtClean="0"/>
              <a:t>, communities, civil society, non-governmental organizations using </a:t>
            </a:r>
            <a:r>
              <a:rPr lang="en-US" b="1" dirty="0" err="1" smtClean="0"/>
              <a:t>HiAP</a:t>
            </a:r>
            <a:r>
              <a:rPr lang="en-US" b="1" dirty="0" smtClean="0"/>
              <a:t> approach;</a:t>
            </a:r>
          </a:p>
          <a:p>
            <a:pPr marL="0" lvl="0" indent="0" algn="just">
              <a:buNone/>
            </a:pPr>
            <a:endParaRPr lang="en-US" b="1" dirty="0"/>
          </a:p>
          <a:p>
            <a:pPr lvl="0" algn="just"/>
            <a:r>
              <a:rPr lang="en-GB" dirty="0"/>
              <a:t>Increase </a:t>
            </a:r>
            <a:r>
              <a:rPr lang="en-GB" dirty="0" smtClean="0"/>
              <a:t>county </a:t>
            </a:r>
            <a:r>
              <a:rPr lang="en-GB" dirty="0"/>
              <a:t>budget for nutrition-specific </a:t>
            </a:r>
            <a:r>
              <a:rPr lang="en-GB" dirty="0" smtClean="0"/>
              <a:t>activities</a:t>
            </a:r>
          </a:p>
          <a:p>
            <a:pPr lvl="0" algn="just"/>
            <a:endParaRPr lang="en-US" dirty="0"/>
          </a:p>
          <a:p>
            <a:pPr algn="just"/>
            <a:r>
              <a:rPr lang="en-US" dirty="0" smtClean="0"/>
              <a:t>Increase </a:t>
            </a:r>
            <a:r>
              <a:rPr lang="en-US" dirty="0"/>
              <a:t>financing of community </a:t>
            </a:r>
            <a:r>
              <a:rPr lang="en-US" dirty="0" smtClean="0"/>
              <a:t>activities </a:t>
            </a:r>
            <a:r>
              <a:rPr lang="en-US" dirty="0"/>
              <a:t>to promote maternal, neonatal, and child </a:t>
            </a:r>
            <a:r>
              <a:rPr lang="en-US" dirty="0" smtClean="0"/>
              <a:t>health </a:t>
            </a:r>
            <a:endParaRPr lang="en-US" dirty="0"/>
          </a:p>
        </p:txBody>
      </p:sp>
      <p:pic>
        <p:nvPicPr>
          <p:cNvPr id="4" name="Picture 4" descr="3dflagsdotcom_kenya_2faw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82713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8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dirty="0" smtClean="0"/>
              <a:t>Approaches and results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Autofit/>
          </a:bodyPr>
          <a:lstStyle/>
          <a:p>
            <a:pPr lvl="0" algn="just"/>
            <a:r>
              <a:rPr lang="en-US" sz="1600" dirty="0"/>
              <a:t>Develop a specific and fully funded budget line for nutrition in the annual national </a:t>
            </a:r>
            <a:r>
              <a:rPr lang="en-US" sz="1600" dirty="0" smtClean="0"/>
              <a:t>budget;</a:t>
            </a:r>
          </a:p>
          <a:p>
            <a:pPr lvl="0" algn="just"/>
            <a:endParaRPr lang="en-US" sz="1600" dirty="0"/>
          </a:p>
          <a:p>
            <a:pPr lvl="0" algn="just"/>
            <a:r>
              <a:rPr lang="en-US" sz="1600" dirty="0"/>
              <a:t>Increase </a:t>
            </a:r>
            <a:r>
              <a:rPr lang="en-US" sz="1600" dirty="0" smtClean="0"/>
              <a:t>county </a:t>
            </a:r>
            <a:r>
              <a:rPr lang="en-US" sz="1600" dirty="0"/>
              <a:t>budget for nutrition-specific interventions </a:t>
            </a:r>
            <a:r>
              <a:rPr lang="en-US" sz="1600" dirty="0" smtClean="0"/>
              <a:t> </a:t>
            </a:r>
            <a:r>
              <a:rPr lang="en-US" sz="1600" dirty="0"/>
              <a:t>including </a:t>
            </a:r>
            <a:r>
              <a:rPr lang="en-US" sz="1600" dirty="0" smtClean="0"/>
              <a:t>employing more human </a:t>
            </a:r>
            <a:r>
              <a:rPr lang="en-US" sz="1600" dirty="0"/>
              <a:t>resources – needed to deliver those interventions, with special attention to nutritional needs of vulnerable groups and </a:t>
            </a:r>
            <a:r>
              <a:rPr lang="en-US" sz="1600" dirty="0" err="1"/>
              <a:t>marginalised</a:t>
            </a:r>
            <a:r>
              <a:rPr lang="en-US" sz="1600" dirty="0"/>
              <a:t> </a:t>
            </a:r>
            <a:r>
              <a:rPr lang="en-US" sz="1600" dirty="0" smtClean="0"/>
              <a:t>communities;</a:t>
            </a:r>
          </a:p>
          <a:p>
            <a:pPr lvl="0" algn="just"/>
            <a:endParaRPr lang="en-US" sz="1600" dirty="0"/>
          </a:p>
          <a:p>
            <a:pPr lvl="0" algn="just"/>
            <a:r>
              <a:rPr lang="en-US" sz="1600" dirty="0"/>
              <a:t>Integrate the fight against malnutrition in all related policy areas by explicitly linking country’s nutrition targets, interventions and indicators within </a:t>
            </a:r>
            <a:r>
              <a:rPr lang="en-US" sz="1600" b="1" dirty="0"/>
              <a:t>health, education, agriculture, water and sanitation, women and youth, social protection and other relevant </a:t>
            </a:r>
            <a:r>
              <a:rPr lang="en-US" sz="1600" b="1" dirty="0" smtClean="0"/>
              <a:t>policies</a:t>
            </a:r>
            <a:r>
              <a:rPr lang="en-US" sz="1600" dirty="0" smtClean="0"/>
              <a:t>;</a:t>
            </a:r>
          </a:p>
          <a:p>
            <a:pPr lvl="0" algn="just"/>
            <a:endParaRPr lang="en-US" sz="1600" dirty="0"/>
          </a:p>
          <a:p>
            <a:pPr lvl="0" algn="just"/>
            <a:r>
              <a:rPr lang="en-US" sz="1600" dirty="0"/>
              <a:t>Establish a </a:t>
            </a:r>
            <a:r>
              <a:rPr lang="en-US" sz="1600" dirty="0" smtClean="0"/>
              <a:t>county inter-</a:t>
            </a:r>
            <a:r>
              <a:rPr lang="en-US" sz="1600" dirty="0" err="1" smtClean="0"/>
              <a:t>sectoral</a:t>
            </a:r>
            <a:r>
              <a:rPr lang="en-US" sz="1600" dirty="0" smtClean="0"/>
              <a:t> </a:t>
            </a:r>
            <a:r>
              <a:rPr lang="en-US" sz="1600" dirty="0"/>
              <a:t>coordination mechanism to oversee the nutritional status of the population and coordinate the definition and implementation of nutrition-sensitive interventions in a plurality of </a:t>
            </a:r>
            <a:r>
              <a:rPr lang="en-US" sz="1600" dirty="0" smtClean="0"/>
              <a:t>sectors;</a:t>
            </a:r>
          </a:p>
          <a:p>
            <a:pPr lvl="0" algn="just"/>
            <a:endParaRPr lang="en-US" sz="1600" dirty="0"/>
          </a:p>
          <a:p>
            <a:pPr lvl="0" algn="just"/>
            <a:r>
              <a:rPr lang="en-US" sz="1600" dirty="0"/>
              <a:t>Integrate nutrition-specific interventions within primary health </a:t>
            </a:r>
            <a:r>
              <a:rPr lang="en-US" sz="1600" dirty="0" err="1"/>
              <a:t>programmes</a:t>
            </a:r>
            <a:r>
              <a:rPr lang="en-US" sz="1600" dirty="0"/>
              <a:t> in order to address nutrition-related diseases and health problems, especially among children and </a:t>
            </a:r>
            <a:r>
              <a:rPr lang="en-US" sz="1600" dirty="0" smtClean="0"/>
              <a:t>mothers;</a:t>
            </a:r>
          </a:p>
          <a:p>
            <a:pPr lvl="0" algn="just"/>
            <a:endParaRPr lang="en-US" sz="1600" dirty="0"/>
          </a:p>
          <a:p>
            <a:pPr lvl="0" algn="just"/>
            <a:r>
              <a:rPr lang="en-US" sz="1600" dirty="0" err="1"/>
              <a:t>Prioritise</a:t>
            </a:r>
            <a:r>
              <a:rPr lang="en-US" sz="1600" dirty="0"/>
              <a:t> nutrition when negotiating with external donors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pic>
        <p:nvPicPr>
          <p:cNvPr id="4" name="Picture 4" descr="3dflagsdotcom_kenya_2faw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82713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640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BEA3C98D2D134E99E440D91A17ED27" ma:contentTypeVersion="0" ma:contentTypeDescription="Create a new document." ma:contentTypeScope="" ma:versionID="3cd76cbb663f0e427635d5a7ab5f7f5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0565F9C-B9CB-42B7-9DB5-608082D9C8B9}"/>
</file>

<file path=customXml/itemProps2.xml><?xml version="1.0" encoding="utf-8"?>
<ds:datastoreItem xmlns:ds="http://schemas.openxmlformats.org/officeDocument/2006/customXml" ds:itemID="{DA097E3D-193A-46BA-BE81-8ABA0D5B966C}"/>
</file>

<file path=customXml/itemProps3.xml><?xml version="1.0" encoding="utf-8"?>
<ds:datastoreItem xmlns:ds="http://schemas.openxmlformats.org/officeDocument/2006/customXml" ds:itemID="{A1871B27-27A6-48C4-BBA3-E0E15E97B3A8}"/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855</Words>
  <Application>Microsoft Office PowerPoint</Application>
  <PresentationFormat>On-screen Show (4:3)</PresentationFormat>
  <Paragraphs>95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POLICY BRIEF ON REDUCTION OF MALNUTRITION PREVALENCE IN TURKANA COUNTY, KENYA</vt:lpstr>
      <vt:lpstr>Why the topic is important?</vt:lpstr>
      <vt:lpstr>Why people should care?</vt:lpstr>
      <vt:lpstr>Recommendations</vt:lpstr>
      <vt:lpstr>Policy Goals</vt:lpstr>
      <vt:lpstr>Strength and weakness on the policy brief</vt:lpstr>
      <vt:lpstr>Recommendations</vt:lpstr>
      <vt:lpstr>Recommendations</vt:lpstr>
      <vt:lpstr>Approaches and results</vt:lpstr>
      <vt:lpstr>Ahsante Sana!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POLICY BRIEF ON REDUCTION OF MALNUTRITION PREVALENCE</dc:title>
  <dc:creator>Njuguna</dc:creator>
  <cp:lastModifiedBy>Administrator</cp:lastModifiedBy>
  <cp:revision>12</cp:revision>
  <dcterms:created xsi:type="dcterms:W3CDTF">2015-12-02T14:43:51Z</dcterms:created>
  <dcterms:modified xsi:type="dcterms:W3CDTF">2015-12-03T14:23:19Z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0x010100C2BEA3C98D2D134E99E440D91A17ED27</vt:lpwstr>
  </property>
</Properties>
</file>